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1"/>
  </p:sldMasterIdLst>
  <p:notesMasterIdLst>
    <p:notesMasterId r:id="rId16"/>
  </p:notesMasterIdLst>
  <p:sldIdLst>
    <p:sldId id="256" r:id="rId2"/>
    <p:sldId id="257" r:id="rId3"/>
    <p:sldId id="258" r:id="rId4"/>
    <p:sldId id="271" r:id="rId5"/>
    <p:sldId id="272" r:id="rId6"/>
    <p:sldId id="273" r:id="rId7"/>
    <p:sldId id="260" r:id="rId8"/>
    <p:sldId id="261" r:id="rId9"/>
    <p:sldId id="262" r:id="rId10"/>
    <p:sldId id="263" r:id="rId11"/>
    <p:sldId id="274" r:id="rId12"/>
    <p:sldId id="275" r:id="rId13"/>
    <p:sldId id="276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0066FF"/>
    <a:srgbClr val="0033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CA919F-956A-47B8-8B4D-288004F7D789}" type="datetimeFigureOut">
              <a:rPr lang="ru-RU" smtClean="0"/>
              <a:t>30.11.2012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DB8C1-8E00-46E7-BE2F-72A12678B91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48770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93AC6-C710-4F32-8D31-8663219E5579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BBC9-5FCF-4353-9D84-AB3810030B8E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0A4D1-2D26-479B-8693-6D2F0E984258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CE56-0B02-4CA9-88E0-CEDFFFD162B5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D48CC-2662-47B5-B530-B42951DADC61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50E88-C726-43AD-98F9-5C25155E46A7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F466-344B-4997-A5BD-CD208E87D47C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8208F-A5E2-4936-8CBB-827ED6675738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CC779-CF7D-4343-80CC-33502B7E64D6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CAC-C89B-4816-B645-C5E9F316A79C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3D7FC-5367-4E07-AC63-8D453E80AA57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BD80-4A0E-4E4C-9E75-D660980B11C1}" type="datetime1">
              <a:rPr lang="ru-RU" smtClean="0"/>
              <a:t>30.11.2012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A6120BC-BD6F-4C84-8AA9-6A45450959B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708919"/>
          </a:xfrm>
        </p:spPr>
        <p:txBody>
          <a:bodyPr/>
          <a:lstStyle/>
          <a:p>
            <a:r>
              <a:rPr lang="ru-RU" sz="4000" b="1" dirty="0">
                <a:effectLst/>
                <a:latin typeface="+mj-lt"/>
              </a:rPr>
              <a:t>Технологии командной разработки программного обеспечения информационных систем</a:t>
            </a:r>
            <a:endParaRPr lang="ru-RU" sz="4000" dirty="0"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375048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Долженко Алексей Иванович, </a:t>
            </a:r>
          </a:p>
          <a:p>
            <a:pPr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профессор </a:t>
            </a: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Ростовского государственного экономического университета</a:t>
            </a:r>
            <a:endParaRPr lang="ru-RU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0" algn="r"/>
            <a:r>
              <a:rPr lang="ru-RU" b="1" dirty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доктор экономических </a:t>
            </a:r>
            <a:r>
              <a:rPr lang="ru-RU" b="1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наук </a:t>
            </a:r>
            <a:endParaRPr lang="ru-RU" b="1" dirty="0">
              <a:ln w="1905"/>
              <a:solidFill>
                <a:schemeClr val="tx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8633" y="3068960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atin typeface="+mj-lt"/>
              </a:rPr>
              <a:t>Лекция 8. </a:t>
            </a:r>
            <a:r>
              <a:rPr lang="ru-RU" sz="2800" b="1" dirty="0">
                <a:latin typeface="+mj-lt"/>
              </a:rPr>
              <a:t>Методология гибкой </a:t>
            </a:r>
            <a:r>
              <a:rPr lang="ru-RU" sz="2800" b="1" dirty="0" smtClean="0">
                <a:latin typeface="+mj-lt"/>
              </a:rPr>
              <a:t/>
            </a:r>
            <a:br>
              <a:rPr lang="ru-RU" sz="2800" b="1" dirty="0" smtClean="0">
                <a:latin typeface="+mj-lt"/>
              </a:rPr>
            </a:br>
            <a:r>
              <a:rPr lang="ru-RU" sz="2800" b="1" dirty="0" smtClean="0">
                <a:latin typeface="+mj-lt"/>
              </a:rPr>
              <a:t>разработки </a:t>
            </a:r>
            <a:r>
              <a:rPr lang="ru-RU" sz="2800" b="1" dirty="0">
                <a:latin typeface="+mj-lt"/>
              </a:rPr>
              <a:t>SCRUM</a:t>
            </a:r>
          </a:p>
        </p:txBody>
      </p:sp>
    </p:spTree>
    <p:extLst>
      <p:ext uri="{BB962C8B-B14F-4D97-AF65-F5344CB8AC3E}">
        <p14:creationId xmlns:p14="http://schemas.microsoft.com/office/powerpoint/2010/main" val="27808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293" y="2399191"/>
            <a:ext cx="7976155" cy="3910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10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Жизненный цикл проекта ПО</a:t>
            </a:r>
            <a:endParaRPr lang="ru-R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863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90480" y="2076550"/>
            <a:ext cx="6449872" cy="4232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11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Клиентские сервисы 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TFS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290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3728" y="1643830"/>
            <a:ext cx="4536504" cy="495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12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процесс элемента невыполненной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1449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2388021"/>
            <a:ext cx="7949085" cy="392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13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Связь между рабочими элементами</a:t>
            </a:r>
          </a:p>
        </p:txBody>
      </p:sp>
    </p:spTree>
    <p:extLst>
      <p:ext uri="{BB962C8B-B14F-4D97-AF65-F5344CB8AC3E}">
        <p14:creationId xmlns:p14="http://schemas.microsoft.com/office/powerpoint/2010/main" val="128827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0135" y="2492896"/>
            <a:ext cx="36840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Вопросы</a:t>
            </a:r>
            <a:endParaRPr lang="ru-RU" sz="6600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374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</a:rPr>
              <a:t>Рабочие </a:t>
            </a:r>
            <a:r>
              <a:rPr lang="ru-RU" sz="3200" dirty="0" smtClean="0">
                <a:solidFill>
                  <a:schemeClr val="tx1"/>
                </a:solidFill>
              </a:rPr>
              <a:t>элементы</a:t>
            </a:r>
          </a:p>
          <a:p>
            <a:r>
              <a:rPr lang="ru-RU" sz="3200" dirty="0">
                <a:solidFill>
                  <a:schemeClr val="tx1"/>
                </a:solidFill>
              </a:rPr>
              <a:t>Организация </a:t>
            </a:r>
            <a:r>
              <a:rPr lang="ru-RU" sz="3200" dirty="0" smtClean="0">
                <a:solidFill>
                  <a:schemeClr val="tx1"/>
                </a:solidFill>
              </a:rPr>
              <a:t>команды</a:t>
            </a:r>
          </a:p>
          <a:p>
            <a:r>
              <a:rPr lang="ru-RU" sz="3200" dirty="0">
                <a:solidFill>
                  <a:schemeClr val="tx1"/>
                </a:solidFill>
              </a:rPr>
              <a:t>Жизненный цикл проекта </a:t>
            </a:r>
            <a:r>
              <a:rPr lang="ru-RU" sz="3200" dirty="0" smtClean="0">
                <a:solidFill>
                  <a:schemeClr val="tx1"/>
                </a:solidFill>
              </a:rPr>
              <a:t>ПО</a:t>
            </a:r>
          </a:p>
          <a:p>
            <a:r>
              <a:rPr lang="ru-RU" sz="3200" dirty="0">
                <a:solidFill>
                  <a:schemeClr val="tx1"/>
                </a:solidFill>
              </a:rPr>
              <a:t>Управление невыполненной работой</a:t>
            </a:r>
            <a:endParaRPr lang="ru-RU" sz="3200" dirty="0" smtClean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2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4824"/>
          </a:xfrm>
        </p:spPr>
        <p:txBody>
          <a:bodyPr/>
          <a:lstStyle/>
          <a:p>
            <a:r>
              <a:rPr lang="ru-RU" sz="4000" b="1" dirty="0" smtClean="0"/>
              <a:t>Рассматриваемые вопросы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0438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888432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Невыполненная работа по продукту</a:t>
            </a: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Ошибка</a:t>
            </a: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Задача</a:t>
            </a: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Препятствие</a:t>
            </a: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Тестовый случай</a:t>
            </a:r>
          </a:p>
          <a:p>
            <a:pPr lvl="0"/>
            <a:endParaRPr lang="ru-RU" dirty="0"/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3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/>
          <a:lstStyle/>
          <a:p>
            <a:r>
              <a:rPr lang="ru-RU" sz="4000" b="1" dirty="0" smtClean="0"/>
              <a:t>Рабочие элементы в методологии </a:t>
            </a:r>
            <a:r>
              <a:rPr lang="en-US" sz="4000" b="1" dirty="0" smtClean="0"/>
              <a:t>Scrum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01755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8398911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4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32856"/>
          </a:xfrm>
        </p:spPr>
        <p:txBody>
          <a:bodyPr/>
          <a:lstStyle/>
          <a:p>
            <a:r>
              <a:rPr lang="ru-RU" sz="4000" b="1" dirty="0" smtClean="0"/>
              <a:t>Меню </a:t>
            </a:r>
            <a:r>
              <a:rPr lang="en-US" sz="4000" b="1" dirty="0" smtClean="0"/>
              <a:t>TFS </a:t>
            </a:r>
            <a:r>
              <a:rPr lang="ru-RU" sz="4000" b="1" dirty="0" smtClean="0"/>
              <a:t>создания рабочих элементов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8738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Владелец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>
                <a:solidFill>
                  <a:schemeClr val="tx1"/>
                </a:solidFill>
              </a:rPr>
              <a:t>продукта (</a:t>
            </a:r>
            <a:r>
              <a:rPr lang="en-US" sz="3600" dirty="0">
                <a:solidFill>
                  <a:schemeClr val="tx1"/>
                </a:solidFill>
              </a:rPr>
              <a:t>Product owner</a:t>
            </a:r>
            <a:r>
              <a:rPr lang="ru-RU" sz="3600" dirty="0" smtClean="0">
                <a:solidFill>
                  <a:schemeClr val="tx1"/>
                </a:solidFill>
              </a:rPr>
              <a:t>)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Руководитель </a:t>
            </a:r>
            <a:r>
              <a:rPr lang="ru-RU" sz="3600" dirty="0">
                <a:solidFill>
                  <a:schemeClr val="tx1"/>
                </a:solidFill>
              </a:rPr>
              <a:t>(</a:t>
            </a:r>
            <a:r>
              <a:rPr lang="en-US" sz="3600" dirty="0">
                <a:solidFill>
                  <a:schemeClr val="tx1"/>
                </a:solidFill>
              </a:rPr>
              <a:t>ScrumMaster</a:t>
            </a:r>
            <a:r>
              <a:rPr lang="ru-RU" sz="3600" dirty="0">
                <a:solidFill>
                  <a:schemeClr val="tx1"/>
                </a:solidFill>
              </a:rPr>
              <a:t>);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Члены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 smtClean="0">
                <a:solidFill>
                  <a:schemeClr val="tx1"/>
                </a:solidFill>
              </a:rPr>
              <a:t> </a:t>
            </a:r>
            <a:r>
              <a:rPr lang="ru-RU" sz="3600" dirty="0">
                <a:solidFill>
                  <a:schemeClr val="tx1"/>
                </a:solidFill>
              </a:rPr>
              <a:t>команды (</a:t>
            </a:r>
            <a:r>
              <a:rPr lang="en-US" sz="3600" dirty="0">
                <a:solidFill>
                  <a:schemeClr val="tx1"/>
                </a:solidFill>
              </a:rPr>
              <a:t>Team members</a:t>
            </a:r>
            <a:r>
              <a:rPr lang="ru-RU" sz="36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5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>Роли членов команды в методологии </a:t>
            </a:r>
            <a:r>
              <a:rPr lang="en-US" sz="4000" b="1" dirty="0" smtClean="0"/>
              <a:t>Scrum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24756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Определение и </a:t>
            </a:r>
            <a:r>
              <a:rPr lang="ru-RU" sz="3600" dirty="0">
                <a:solidFill>
                  <a:schemeClr val="tx1"/>
                </a:solidFill>
              </a:rPr>
              <a:t>приоритезация </a:t>
            </a:r>
            <a:r>
              <a:rPr lang="ru-RU" sz="3600" dirty="0" smtClean="0">
                <a:solidFill>
                  <a:schemeClr val="tx1"/>
                </a:solidFill>
              </a:rPr>
              <a:t>требований/функций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Планирование спринтов </a:t>
            </a:r>
            <a:r>
              <a:rPr lang="ru-RU" sz="3600" dirty="0">
                <a:solidFill>
                  <a:schemeClr val="tx1"/>
                </a:solidFill>
              </a:rPr>
              <a:t>и </a:t>
            </a:r>
            <a:r>
              <a:rPr lang="ru-RU" sz="3600" dirty="0" smtClean="0">
                <a:solidFill>
                  <a:schemeClr val="tx1"/>
                </a:solidFill>
              </a:rPr>
              <a:t>выпусков</a:t>
            </a:r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Тестирование требований/функций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6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2776"/>
          </a:xfrm>
        </p:spPr>
        <p:txBody>
          <a:bodyPr/>
          <a:lstStyle/>
          <a:p>
            <a:r>
              <a:rPr lang="ru-RU" sz="4000" b="1" dirty="0" smtClean="0"/>
              <a:t>Задачи владельца продукта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20631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Обеспечение координации проекта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Стимулирование продуктивности команды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Устранение препятствий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7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ru-RU" sz="4000" b="1" dirty="0" smtClean="0"/>
              <a:t>Задачи руководителя проекта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90809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Autofit/>
          </a:bodyPr>
          <a:lstStyle/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Проведение ежедневных </a:t>
            </a:r>
            <a:r>
              <a:rPr lang="en-US" sz="3600" dirty="0">
                <a:solidFill>
                  <a:schemeClr val="tx1"/>
                </a:solidFill>
              </a:rPr>
              <a:t>Scrum</a:t>
            </a:r>
            <a:r>
              <a:rPr lang="ru-RU" sz="3600" dirty="0" smtClean="0">
                <a:solidFill>
                  <a:schemeClr val="tx1"/>
                </a:solidFill>
              </a:rPr>
              <a:t>-собраний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Привлечение сотрудников </a:t>
            </a:r>
            <a:r>
              <a:rPr lang="ru-RU" sz="3600" dirty="0">
                <a:solidFill>
                  <a:schemeClr val="tx1"/>
                </a:solidFill>
              </a:rPr>
              <a:t>вне </a:t>
            </a:r>
            <a:r>
              <a:rPr lang="ru-RU" sz="3600" dirty="0" smtClean="0">
                <a:solidFill>
                  <a:schemeClr val="tx1"/>
                </a:solidFill>
              </a:rPr>
              <a:t>команды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Стимулирование эффективного </a:t>
            </a:r>
            <a:r>
              <a:rPr lang="ru-RU" sz="3600" dirty="0">
                <a:solidFill>
                  <a:schemeClr val="tx1"/>
                </a:solidFill>
              </a:rPr>
              <a:t>общения членов </a:t>
            </a:r>
            <a:r>
              <a:rPr lang="ru-RU" sz="3600" dirty="0" smtClean="0">
                <a:solidFill>
                  <a:schemeClr val="tx1"/>
                </a:solidFill>
              </a:rPr>
              <a:t>команды</a:t>
            </a:r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Определение размера </a:t>
            </a:r>
            <a:r>
              <a:rPr lang="ru-RU" sz="3600" dirty="0">
                <a:solidFill>
                  <a:schemeClr val="tx1"/>
                </a:solidFill>
              </a:rPr>
              <a:t>команды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8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Обязанности руководителя проекта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14810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Обязательное </a:t>
            </a:r>
            <a:r>
              <a:rPr lang="ru-RU" sz="3600" dirty="0">
                <a:solidFill>
                  <a:schemeClr val="tx1"/>
                </a:solidFill>
              </a:rPr>
              <a:t>выполнение элементов работ, включенных в текущий </a:t>
            </a:r>
            <a:r>
              <a:rPr lang="ru-RU" sz="3600" dirty="0" smtClean="0">
                <a:solidFill>
                  <a:schemeClr val="tx1"/>
                </a:solidFill>
              </a:rPr>
              <a:t>спринт</a:t>
            </a:r>
            <a:endParaRPr lang="ru-RU" sz="3600" dirty="0">
              <a:solidFill>
                <a:schemeClr val="tx1"/>
              </a:solidFill>
            </a:endParaRPr>
          </a:p>
          <a:p>
            <a:pPr lvl="0"/>
            <a:r>
              <a:rPr lang="ru-RU" sz="3600" dirty="0" smtClean="0">
                <a:solidFill>
                  <a:schemeClr val="tx1"/>
                </a:solidFill>
              </a:rPr>
              <a:t>Акцент на </a:t>
            </a:r>
            <a:r>
              <a:rPr lang="ru-RU" sz="3600" dirty="0">
                <a:solidFill>
                  <a:schemeClr val="tx1"/>
                </a:solidFill>
              </a:rPr>
              <a:t>взаимосвязанных задачах </a:t>
            </a:r>
            <a:r>
              <a:rPr lang="ru-RU" sz="3600" dirty="0" smtClean="0">
                <a:solidFill>
                  <a:schemeClr val="tx1"/>
                </a:solidFill>
              </a:rPr>
              <a:t>спринта</a:t>
            </a:r>
            <a:endParaRPr lang="ru-RU" sz="3600" dirty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Совершенствование </a:t>
            </a:r>
            <a:r>
              <a:rPr lang="ru-RU" sz="3600" dirty="0">
                <a:solidFill>
                  <a:schemeClr val="tx1"/>
                </a:solidFill>
              </a:rPr>
              <a:t>команды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120BC-BD6F-4C84-8AA9-6A45450959B0}" type="slidenum">
              <a:rPr lang="ru-RU" smtClean="0"/>
              <a:t>9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Обязанности членов команды проекта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6699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423</TotalTime>
  <Words>171</Words>
  <Application>Microsoft Office PowerPoint</Application>
  <PresentationFormat>Экран (4:3)</PresentationFormat>
  <Paragraphs>57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Технологии командной разработки программного обеспечения информационных систем</vt:lpstr>
      <vt:lpstr>Рассматриваемые вопросы</vt:lpstr>
      <vt:lpstr>Рабочие элементы в методологии Scrum</vt:lpstr>
      <vt:lpstr>Меню TFS создания рабочих элементов</vt:lpstr>
      <vt:lpstr>Роли членов команды в методологии Scrum</vt:lpstr>
      <vt:lpstr>Задачи владельца продукта</vt:lpstr>
      <vt:lpstr>Задачи руководителя проекта </vt:lpstr>
      <vt:lpstr>Обязанности руководителя проекта</vt:lpstr>
      <vt:lpstr>Обязанности членов команды проекта</vt:lpstr>
      <vt:lpstr>Жизненный цикл проекта ПО</vt:lpstr>
      <vt:lpstr>Клиентские сервисы TFS</vt:lpstr>
      <vt:lpstr>Рабочий процесс элемента невыполненной работы</vt:lpstr>
      <vt:lpstr>Связь между рабочими элементами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программную инженения</dc:title>
  <dc:creator>Алексей</dc:creator>
  <cp:lastModifiedBy>Алексей</cp:lastModifiedBy>
  <cp:revision>42</cp:revision>
  <dcterms:created xsi:type="dcterms:W3CDTF">2012-09-06T13:27:15Z</dcterms:created>
  <dcterms:modified xsi:type="dcterms:W3CDTF">2012-11-30T11:29:06Z</dcterms:modified>
</cp:coreProperties>
</file>