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7"/>
  </p:notesMasterIdLst>
  <p:sldIdLst>
    <p:sldId id="264" r:id="rId4"/>
    <p:sldId id="288" r:id="rId5"/>
    <p:sldId id="289" r:id="rId6"/>
    <p:sldId id="257" r:id="rId7"/>
    <p:sldId id="258" r:id="rId8"/>
    <p:sldId id="261" r:id="rId9"/>
    <p:sldId id="262" r:id="rId10"/>
    <p:sldId id="284" r:id="rId11"/>
    <p:sldId id="281" r:id="rId12"/>
    <p:sldId id="285" r:id="rId13"/>
    <p:sldId id="286" r:id="rId14"/>
    <p:sldId id="287" r:id="rId15"/>
    <p:sldId id="282" r:id="rId16"/>
    <p:sldId id="283" r:id="rId17"/>
    <p:sldId id="269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54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4F9B5B-EF08-42E5-B954-7149AE9261BD}" type="doc">
      <dgm:prSet loTypeId="urn:microsoft.com/office/officeart/2005/8/layout/lProcess3" loCatId="process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730E1F3F-99A8-4F38-B153-F14E4D6CCD79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000" b="1" dirty="0" smtClean="0"/>
            <a:t>Фаза 1</a:t>
          </a:r>
          <a:endParaRPr lang="ru-RU" sz="1000" b="1" dirty="0"/>
        </a:p>
      </dgm:t>
    </dgm:pt>
    <dgm:pt modelId="{F6BA9DF4-6E64-44DE-BC69-BD434A0166A4}" type="parTrans" cxnId="{E22D5F11-7895-44E9-8C05-BA5C4436775B}">
      <dgm:prSet/>
      <dgm:spPr/>
      <dgm:t>
        <a:bodyPr/>
        <a:lstStyle/>
        <a:p>
          <a:endParaRPr lang="ru-RU"/>
        </a:p>
      </dgm:t>
    </dgm:pt>
    <dgm:pt modelId="{34892DB8-3481-45DE-93A0-14CAE368AF0C}" type="sibTrans" cxnId="{E22D5F11-7895-44E9-8C05-BA5C4436775B}">
      <dgm:prSet/>
      <dgm:spPr/>
      <dgm:t>
        <a:bodyPr/>
        <a:lstStyle/>
        <a:p>
          <a:endParaRPr lang="ru-RU"/>
        </a:p>
      </dgm:t>
    </dgm:pt>
    <dgm:pt modelId="{98EDBEBB-A6D5-4145-AF7F-922D58457D40}">
      <dgm:prSet phldrT="[Текст]"/>
      <dgm:spPr/>
      <dgm:t>
        <a:bodyPr/>
        <a:lstStyle/>
        <a:p>
          <a:r>
            <a:rPr lang="ru-RU" b="1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Сокращение времени дозвона в </a:t>
          </a:r>
          <a:r>
            <a:rPr lang="en-US" b="1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Service Desk</a:t>
          </a:r>
          <a:endParaRPr lang="ru-RU" dirty="0">
            <a:solidFill>
              <a:schemeClr val="tx1"/>
            </a:solidFill>
          </a:endParaRPr>
        </a:p>
      </dgm:t>
    </dgm:pt>
    <dgm:pt modelId="{E1C3E478-B44E-4A39-BEAF-9A2F154EB1EA}" type="parTrans" cxnId="{B11470F5-24C9-4511-AB72-563C9D092805}">
      <dgm:prSet/>
      <dgm:spPr/>
      <dgm:t>
        <a:bodyPr/>
        <a:lstStyle/>
        <a:p>
          <a:endParaRPr lang="ru-RU"/>
        </a:p>
      </dgm:t>
    </dgm:pt>
    <dgm:pt modelId="{F63D1FDF-4E76-40C9-AA47-99411922A9FF}" type="sibTrans" cxnId="{B11470F5-24C9-4511-AB72-563C9D092805}">
      <dgm:prSet/>
      <dgm:spPr/>
      <dgm:t>
        <a:bodyPr/>
        <a:lstStyle/>
        <a:p>
          <a:endParaRPr lang="ru-RU"/>
        </a:p>
      </dgm:t>
    </dgm:pt>
    <dgm:pt modelId="{BB65BE31-40AE-4C97-8F0D-D23D5539DCD8}">
      <dgm:prSet phldrT="[Текст]"/>
      <dgm:spPr/>
      <dgm:t>
        <a:bodyPr/>
        <a:lstStyle/>
        <a:p>
          <a:r>
            <a:rPr lang="ru-RU" b="1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Выделенная поддержка </a:t>
          </a:r>
          <a:r>
            <a:rPr lang="en-US" b="1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VIP </a:t>
          </a:r>
          <a:r>
            <a:rPr lang="ru-RU" b="1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пользователей</a:t>
          </a:r>
          <a:endParaRPr lang="ru-RU" dirty="0">
            <a:solidFill>
              <a:schemeClr val="tx1"/>
            </a:solidFill>
          </a:endParaRPr>
        </a:p>
      </dgm:t>
    </dgm:pt>
    <dgm:pt modelId="{E26D5C05-C729-4AEA-823A-467D5F1F6BF0}" type="parTrans" cxnId="{83DDCF2B-E72E-4E0B-9626-5F0868CE82AE}">
      <dgm:prSet/>
      <dgm:spPr/>
      <dgm:t>
        <a:bodyPr/>
        <a:lstStyle/>
        <a:p>
          <a:endParaRPr lang="ru-RU"/>
        </a:p>
      </dgm:t>
    </dgm:pt>
    <dgm:pt modelId="{C93C64FB-85FE-431E-9093-E49A08147EC8}" type="sibTrans" cxnId="{83DDCF2B-E72E-4E0B-9626-5F0868CE82AE}">
      <dgm:prSet/>
      <dgm:spPr/>
      <dgm:t>
        <a:bodyPr/>
        <a:lstStyle/>
        <a:p>
          <a:endParaRPr lang="ru-RU"/>
        </a:p>
      </dgm:t>
    </dgm:pt>
    <dgm:pt modelId="{AE1C51A1-4935-42E6-BB27-FCADBAF09529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000" b="1" dirty="0" smtClean="0"/>
            <a:t>Фаза 2</a:t>
          </a:r>
          <a:endParaRPr lang="ru-RU" sz="1000" b="1" dirty="0"/>
        </a:p>
      </dgm:t>
    </dgm:pt>
    <dgm:pt modelId="{6B686CBB-BB7A-4C32-9DB4-1162A785EA16}" type="parTrans" cxnId="{AF34A77A-1260-4BB8-BEF9-433EAEB4F8FB}">
      <dgm:prSet/>
      <dgm:spPr/>
      <dgm:t>
        <a:bodyPr/>
        <a:lstStyle/>
        <a:p>
          <a:endParaRPr lang="ru-RU"/>
        </a:p>
      </dgm:t>
    </dgm:pt>
    <dgm:pt modelId="{61DB63B0-0CD1-42CB-91C8-239CDE95C93F}" type="sibTrans" cxnId="{AF34A77A-1260-4BB8-BEF9-433EAEB4F8FB}">
      <dgm:prSet/>
      <dgm:spPr/>
      <dgm:t>
        <a:bodyPr/>
        <a:lstStyle/>
        <a:p>
          <a:endParaRPr lang="ru-RU"/>
        </a:p>
      </dgm:t>
    </dgm:pt>
    <dgm:pt modelId="{39097B01-D96A-4F07-ADF5-B4BA06CC1102}">
      <dgm:prSet phldrT="[Текст]"/>
      <dgm:spPr/>
      <dgm:t>
        <a:bodyPr/>
        <a:lstStyle/>
        <a:p>
          <a:r>
            <a:rPr lang="ru-RU" b="1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Сокращение </a:t>
          </a:r>
          <a:r>
            <a:rPr lang="en-US" b="1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SLA </a:t>
          </a:r>
          <a:r>
            <a:rPr lang="ru-RU" b="1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для приоритетов «средний» и «низкий»</a:t>
          </a:r>
          <a:endParaRPr lang="ru-RU" dirty="0">
            <a:solidFill>
              <a:schemeClr val="tx1"/>
            </a:solidFill>
          </a:endParaRPr>
        </a:p>
      </dgm:t>
    </dgm:pt>
    <dgm:pt modelId="{02301F8C-62BC-40C2-B392-5F606520BC0A}" type="parTrans" cxnId="{3AB4254E-ABE9-4639-B5AF-FC39D21A6647}">
      <dgm:prSet/>
      <dgm:spPr/>
      <dgm:t>
        <a:bodyPr/>
        <a:lstStyle/>
        <a:p>
          <a:endParaRPr lang="ru-RU"/>
        </a:p>
      </dgm:t>
    </dgm:pt>
    <dgm:pt modelId="{7CFBD232-4137-47D9-A443-2B720DF5E526}" type="sibTrans" cxnId="{3AB4254E-ABE9-4639-B5AF-FC39D21A6647}">
      <dgm:prSet/>
      <dgm:spPr/>
      <dgm:t>
        <a:bodyPr/>
        <a:lstStyle/>
        <a:p>
          <a:endParaRPr lang="ru-RU"/>
        </a:p>
      </dgm:t>
    </dgm:pt>
    <dgm:pt modelId="{AFB3593C-2B31-4D15-86D4-BE712F76BFB9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000" b="1" dirty="0" smtClean="0"/>
            <a:t>Фаза 3</a:t>
          </a:r>
          <a:endParaRPr lang="ru-RU" sz="1000" b="1" dirty="0"/>
        </a:p>
      </dgm:t>
    </dgm:pt>
    <dgm:pt modelId="{3442338C-F1A8-4F74-B51A-17E7E3EEE204}" type="parTrans" cxnId="{D6DDCB2F-039A-4E08-BDD3-32B1A10D6115}">
      <dgm:prSet/>
      <dgm:spPr/>
      <dgm:t>
        <a:bodyPr/>
        <a:lstStyle/>
        <a:p>
          <a:endParaRPr lang="ru-RU"/>
        </a:p>
      </dgm:t>
    </dgm:pt>
    <dgm:pt modelId="{D5FB38E7-345C-44E1-896A-A501B5286E7F}" type="sibTrans" cxnId="{D6DDCB2F-039A-4E08-BDD3-32B1A10D6115}">
      <dgm:prSet/>
      <dgm:spPr/>
      <dgm:t>
        <a:bodyPr/>
        <a:lstStyle/>
        <a:p>
          <a:endParaRPr lang="ru-RU"/>
        </a:p>
      </dgm:t>
    </dgm:pt>
    <dgm:pt modelId="{13B99122-C158-4BA5-936F-A4F9277640A4}">
      <dgm:prSet phldrT="[Текст]"/>
      <dgm:spPr/>
      <dgm:t>
        <a:bodyPr/>
        <a:lstStyle/>
        <a:p>
          <a:r>
            <a:rPr lang="ru-RU" b="1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Повышение культуры общения операторов </a:t>
          </a:r>
          <a:r>
            <a:rPr lang="en-US" b="1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SD </a:t>
          </a:r>
          <a:r>
            <a:rPr lang="ru-RU" b="1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с пользователями</a:t>
          </a:r>
          <a:endParaRPr lang="ru-RU" dirty="0">
            <a:solidFill>
              <a:schemeClr val="tx1"/>
            </a:solidFill>
          </a:endParaRPr>
        </a:p>
      </dgm:t>
    </dgm:pt>
    <dgm:pt modelId="{A180F049-4D6C-4BEA-9E0C-E7F62682DA77}" type="parTrans" cxnId="{EC593132-A8D4-411A-9561-5F852D5A50AF}">
      <dgm:prSet/>
      <dgm:spPr/>
      <dgm:t>
        <a:bodyPr/>
        <a:lstStyle/>
        <a:p>
          <a:endParaRPr lang="ru-RU"/>
        </a:p>
      </dgm:t>
    </dgm:pt>
    <dgm:pt modelId="{BA9A6221-7F6B-4610-B8D2-EF1D47AAD467}" type="sibTrans" cxnId="{EC593132-A8D4-411A-9561-5F852D5A50AF}">
      <dgm:prSet/>
      <dgm:spPr/>
      <dgm:t>
        <a:bodyPr/>
        <a:lstStyle/>
        <a:p>
          <a:endParaRPr lang="ru-RU"/>
        </a:p>
      </dgm:t>
    </dgm:pt>
    <dgm:pt modelId="{2E61DAFF-3FC4-4ABB-8D12-66268492E485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000" b="1" dirty="0" smtClean="0"/>
            <a:t>Фаза 4</a:t>
          </a:r>
          <a:endParaRPr lang="ru-RU" sz="1000" b="1" dirty="0"/>
        </a:p>
      </dgm:t>
    </dgm:pt>
    <dgm:pt modelId="{9E953C09-D992-4A55-8C1B-FB44F4F5650D}" type="parTrans" cxnId="{7D944780-4D90-4183-9DCA-6E5BB34BD7B6}">
      <dgm:prSet/>
      <dgm:spPr/>
      <dgm:t>
        <a:bodyPr/>
        <a:lstStyle/>
        <a:p>
          <a:endParaRPr lang="ru-RU"/>
        </a:p>
      </dgm:t>
    </dgm:pt>
    <dgm:pt modelId="{CD23A607-4732-4024-A967-A28888858FB5}" type="sibTrans" cxnId="{7D944780-4D90-4183-9DCA-6E5BB34BD7B6}">
      <dgm:prSet/>
      <dgm:spPr/>
      <dgm:t>
        <a:bodyPr/>
        <a:lstStyle/>
        <a:p>
          <a:endParaRPr lang="ru-RU"/>
        </a:p>
      </dgm:t>
    </dgm:pt>
    <dgm:pt modelId="{2A81581B-38FB-4299-BFCC-CA367EAAC158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000" b="1" dirty="0" smtClean="0"/>
            <a:t>Фаза 5</a:t>
          </a:r>
          <a:endParaRPr lang="ru-RU" sz="1000" b="1" dirty="0"/>
        </a:p>
      </dgm:t>
    </dgm:pt>
    <dgm:pt modelId="{17C98FA5-41EF-42BA-9584-71FE83AD3B17}" type="parTrans" cxnId="{CB4AC6EB-44DC-4B55-AC2A-FD0E4E50A9EB}">
      <dgm:prSet/>
      <dgm:spPr/>
      <dgm:t>
        <a:bodyPr/>
        <a:lstStyle/>
        <a:p>
          <a:endParaRPr lang="ru-RU"/>
        </a:p>
      </dgm:t>
    </dgm:pt>
    <dgm:pt modelId="{063423FC-37EA-4BD2-A634-42B7309AE0BA}" type="sibTrans" cxnId="{CB4AC6EB-44DC-4B55-AC2A-FD0E4E50A9EB}">
      <dgm:prSet/>
      <dgm:spPr/>
      <dgm:t>
        <a:bodyPr/>
        <a:lstStyle/>
        <a:p>
          <a:endParaRPr lang="ru-RU"/>
        </a:p>
      </dgm:t>
    </dgm:pt>
    <dgm:pt modelId="{1EFB67B0-BD72-4365-A4FE-3A9B091320C3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000" b="1" dirty="0" smtClean="0"/>
            <a:t>Фаза 6</a:t>
          </a:r>
          <a:endParaRPr lang="ru-RU" sz="1000" b="1" dirty="0"/>
        </a:p>
      </dgm:t>
    </dgm:pt>
    <dgm:pt modelId="{A381CD49-C354-488E-94CD-5A7808AEA061}" type="parTrans" cxnId="{D0E6C4C4-9A3A-4CF4-957C-09FBF4651F24}">
      <dgm:prSet/>
      <dgm:spPr/>
      <dgm:t>
        <a:bodyPr/>
        <a:lstStyle/>
        <a:p>
          <a:endParaRPr lang="ru-RU"/>
        </a:p>
      </dgm:t>
    </dgm:pt>
    <dgm:pt modelId="{CDB6231F-6EE7-4737-86E3-5CB156AD41EC}" type="sibTrans" cxnId="{D0E6C4C4-9A3A-4CF4-957C-09FBF4651F24}">
      <dgm:prSet/>
      <dgm:spPr/>
      <dgm:t>
        <a:bodyPr/>
        <a:lstStyle/>
        <a:p>
          <a:endParaRPr lang="ru-RU"/>
        </a:p>
      </dgm:t>
    </dgm:pt>
    <dgm:pt modelId="{D9C76DC9-5A73-49E8-9AF3-A9BAD3AE1978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000" b="1" dirty="0" smtClean="0"/>
            <a:t>Фаза 7</a:t>
          </a:r>
          <a:endParaRPr lang="ru-RU" sz="1000" b="1" dirty="0"/>
        </a:p>
      </dgm:t>
    </dgm:pt>
    <dgm:pt modelId="{47841E8C-B0F9-466E-AB96-5955F9535FC1}" type="parTrans" cxnId="{90162FFE-D52F-4C26-9BB0-03BD1728B5F7}">
      <dgm:prSet/>
      <dgm:spPr/>
      <dgm:t>
        <a:bodyPr/>
        <a:lstStyle/>
        <a:p>
          <a:endParaRPr lang="ru-RU"/>
        </a:p>
      </dgm:t>
    </dgm:pt>
    <dgm:pt modelId="{F6342BCB-C6B7-4092-9B77-9B6C98A86760}" type="sibTrans" cxnId="{90162FFE-D52F-4C26-9BB0-03BD1728B5F7}">
      <dgm:prSet/>
      <dgm:spPr/>
      <dgm:t>
        <a:bodyPr/>
        <a:lstStyle/>
        <a:p>
          <a:endParaRPr lang="ru-RU"/>
        </a:p>
      </dgm:t>
    </dgm:pt>
    <dgm:pt modelId="{2135D26F-7FDB-45CF-9AF1-D0F170C6F108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000" b="1" dirty="0" smtClean="0"/>
            <a:t>Фаза 8</a:t>
          </a:r>
          <a:endParaRPr lang="ru-RU" sz="1000" b="1" dirty="0"/>
        </a:p>
      </dgm:t>
    </dgm:pt>
    <dgm:pt modelId="{DCC30201-F1B6-4606-8F79-3672253496BA}" type="parTrans" cxnId="{CB998C33-AAB4-4CFD-AF45-32E51888EA9E}">
      <dgm:prSet/>
      <dgm:spPr/>
      <dgm:t>
        <a:bodyPr/>
        <a:lstStyle/>
        <a:p>
          <a:endParaRPr lang="ru-RU"/>
        </a:p>
      </dgm:t>
    </dgm:pt>
    <dgm:pt modelId="{5D7D0CB1-8E34-4565-B2B5-2118A814DAB0}" type="sibTrans" cxnId="{CB998C33-AAB4-4CFD-AF45-32E51888EA9E}">
      <dgm:prSet/>
      <dgm:spPr/>
      <dgm:t>
        <a:bodyPr/>
        <a:lstStyle/>
        <a:p>
          <a:endParaRPr lang="ru-RU"/>
        </a:p>
      </dgm:t>
    </dgm:pt>
    <dgm:pt modelId="{04284526-F2F2-4785-B2CE-7DD7423818AD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000" b="1" dirty="0" smtClean="0"/>
            <a:t>Фаза 9</a:t>
          </a:r>
          <a:endParaRPr lang="ru-RU" sz="1000" b="1" dirty="0"/>
        </a:p>
      </dgm:t>
    </dgm:pt>
    <dgm:pt modelId="{20649854-C696-45F8-B102-9EB492F517B0}" type="parTrans" cxnId="{E138C37C-8040-4C9A-A4E6-F3885171974E}">
      <dgm:prSet/>
      <dgm:spPr/>
      <dgm:t>
        <a:bodyPr/>
        <a:lstStyle/>
        <a:p>
          <a:endParaRPr lang="ru-RU"/>
        </a:p>
      </dgm:t>
    </dgm:pt>
    <dgm:pt modelId="{443EF9A1-2FCF-41A2-A7EF-BAF3A9DF5F27}" type="sibTrans" cxnId="{E138C37C-8040-4C9A-A4E6-F3885171974E}">
      <dgm:prSet/>
      <dgm:spPr/>
      <dgm:t>
        <a:bodyPr/>
        <a:lstStyle/>
        <a:p>
          <a:endParaRPr lang="ru-RU"/>
        </a:p>
      </dgm:t>
    </dgm:pt>
    <dgm:pt modelId="{DEBD45D4-19E6-4D32-8D94-CA190B420834}">
      <dgm:prSet phldrT="[Текст]" custT="1"/>
      <dgm:spPr/>
      <dgm:t>
        <a:bodyPr/>
        <a:lstStyle/>
        <a:p>
          <a:r>
            <a:rPr lang="ru-RU" sz="1200" b="1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Сокращение повторных обращений по одной и той же проблеме</a:t>
          </a:r>
          <a:endParaRPr lang="ru-RU" sz="1200" b="1" dirty="0">
            <a:solidFill>
              <a:schemeClr val="tx1"/>
            </a:solidFill>
          </a:endParaRPr>
        </a:p>
      </dgm:t>
    </dgm:pt>
    <dgm:pt modelId="{99FCF6A3-75ED-4ABE-9844-160DABF9A6E0}" type="parTrans" cxnId="{4694B24B-AB26-4A00-BA63-A06EA3CA8FB1}">
      <dgm:prSet/>
      <dgm:spPr/>
      <dgm:t>
        <a:bodyPr/>
        <a:lstStyle/>
        <a:p>
          <a:endParaRPr lang="ru-RU"/>
        </a:p>
      </dgm:t>
    </dgm:pt>
    <dgm:pt modelId="{88E8C63E-8EAB-4FDC-A3D3-130C52BDDA3E}" type="sibTrans" cxnId="{4694B24B-AB26-4A00-BA63-A06EA3CA8FB1}">
      <dgm:prSet/>
      <dgm:spPr/>
      <dgm:t>
        <a:bodyPr/>
        <a:lstStyle/>
        <a:p>
          <a:endParaRPr lang="ru-RU"/>
        </a:p>
      </dgm:t>
    </dgm:pt>
    <dgm:pt modelId="{46136E68-EE1B-4CF6-BD98-1990EF9D522B}">
      <dgm:prSet phldrT="[Текст]" custT="1"/>
      <dgm:spPr/>
      <dgm:t>
        <a:bodyPr/>
        <a:lstStyle/>
        <a:p>
          <a:r>
            <a:rPr lang="ru-RU" sz="1200" b="1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Стандартизация ответов </a:t>
          </a:r>
          <a:r>
            <a:rPr lang="en-US" sz="1200" b="1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SD</a:t>
          </a:r>
          <a:endParaRPr lang="ru-RU" sz="1200" b="1" dirty="0">
            <a:solidFill>
              <a:schemeClr val="tx1"/>
            </a:solidFill>
          </a:endParaRPr>
        </a:p>
      </dgm:t>
    </dgm:pt>
    <dgm:pt modelId="{0E026F7F-30EC-4BB6-83B7-412A9145FF5C}" type="parTrans" cxnId="{3CA9A3B8-6E36-40F7-8319-DDDB2D646738}">
      <dgm:prSet/>
      <dgm:spPr/>
      <dgm:t>
        <a:bodyPr/>
        <a:lstStyle/>
        <a:p>
          <a:endParaRPr lang="ru-RU"/>
        </a:p>
      </dgm:t>
    </dgm:pt>
    <dgm:pt modelId="{42D24686-07AF-400D-87F9-562FA439A20A}" type="sibTrans" cxnId="{3CA9A3B8-6E36-40F7-8319-DDDB2D646738}">
      <dgm:prSet/>
      <dgm:spPr/>
      <dgm:t>
        <a:bodyPr/>
        <a:lstStyle/>
        <a:p>
          <a:endParaRPr lang="ru-RU"/>
        </a:p>
      </dgm:t>
    </dgm:pt>
    <dgm:pt modelId="{E1FCA14F-78D6-4193-A00C-2129E0E5BB9E}">
      <dgm:prSet phldrT="[Текст]" custT="1"/>
      <dgm:spPr/>
      <dgm:t>
        <a:bodyPr/>
        <a:lstStyle/>
        <a:p>
          <a:r>
            <a:rPr lang="ru-RU" sz="1200" b="1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Новый понятный каталог услуг</a:t>
          </a:r>
          <a:endParaRPr lang="ru-RU" sz="1200" b="1" dirty="0">
            <a:solidFill>
              <a:schemeClr val="tx1"/>
            </a:solidFill>
          </a:endParaRPr>
        </a:p>
      </dgm:t>
    </dgm:pt>
    <dgm:pt modelId="{B905F47F-664E-4FB5-A0E9-A19F2F729A54}" type="parTrans" cxnId="{C28C6E76-33D9-474B-BB9E-2F096A7C74E3}">
      <dgm:prSet/>
      <dgm:spPr/>
      <dgm:t>
        <a:bodyPr/>
        <a:lstStyle/>
        <a:p>
          <a:endParaRPr lang="ru-RU"/>
        </a:p>
      </dgm:t>
    </dgm:pt>
    <dgm:pt modelId="{0D9BABB9-DFC3-4645-88B5-F78F4BFB62AC}" type="sibTrans" cxnId="{C28C6E76-33D9-474B-BB9E-2F096A7C74E3}">
      <dgm:prSet/>
      <dgm:spPr/>
      <dgm:t>
        <a:bodyPr/>
        <a:lstStyle/>
        <a:p>
          <a:endParaRPr lang="ru-RU"/>
        </a:p>
      </dgm:t>
    </dgm:pt>
    <dgm:pt modelId="{6ECD5927-3FF2-4720-876B-CC67A1019C79}">
      <dgm:prSet phldrT="[Текст]" custT="1"/>
      <dgm:spPr/>
      <dgm:t>
        <a:bodyPr/>
        <a:lstStyle/>
        <a:p>
          <a:r>
            <a:rPr lang="ru-RU" sz="1200" b="1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Контроль отмененных обращений</a:t>
          </a:r>
          <a:endParaRPr lang="ru-RU" sz="1200" b="1" dirty="0">
            <a:solidFill>
              <a:schemeClr val="tx1"/>
            </a:solidFill>
          </a:endParaRPr>
        </a:p>
      </dgm:t>
    </dgm:pt>
    <dgm:pt modelId="{976A316D-12DE-4EC5-9C64-DE15FE272CD1}" type="parTrans" cxnId="{21961D1A-B23A-4FEA-B4B1-D033612EA5FC}">
      <dgm:prSet/>
      <dgm:spPr/>
      <dgm:t>
        <a:bodyPr/>
        <a:lstStyle/>
        <a:p>
          <a:endParaRPr lang="ru-RU"/>
        </a:p>
      </dgm:t>
    </dgm:pt>
    <dgm:pt modelId="{859C7AF6-DB74-43FA-9C33-EE7E50333105}" type="sibTrans" cxnId="{21961D1A-B23A-4FEA-B4B1-D033612EA5FC}">
      <dgm:prSet/>
      <dgm:spPr/>
      <dgm:t>
        <a:bodyPr/>
        <a:lstStyle/>
        <a:p>
          <a:endParaRPr lang="ru-RU"/>
        </a:p>
      </dgm:t>
    </dgm:pt>
    <dgm:pt modelId="{FF304701-F87C-48D5-9E82-56A411BF8397}">
      <dgm:prSet phldrT="[Текст]" custT="1"/>
      <dgm:spPr/>
      <dgm:t>
        <a:bodyPr/>
        <a:lstStyle/>
        <a:p>
          <a:r>
            <a:rPr lang="ru-RU" sz="1200" b="1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Информирование пользователей о сроках решения</a:t>
          </a:r>
          <a:endParaRPr lang="ru-RU" sz="1200" b="1" dirty="0">
            <a:solidFill>
              <a:schemeClr val="tx1"/>
            </a:solidFill>
          </a:endParaRPr>
        </a:p>
      </dgm:t>
    </dgm:pt>
    <dgm:pt modelId="{F5A00405-2F83-411E-9625-B194EF923FA0}" type="parTrans" cxnId="{B4A49B79-9117-43D4-883B-7B8FD0A0CBE6}">
      <dgm:prSet/>
      <dgm:spPr/>
      <dgm:t>
        <a:bodyPr/>
        <a:lstStyle/>
        <a:p>
          <a:endParaRPr lang="ru-RU"/>
        </a:p>
      </dgm:t>
    </dgm:pt>
    <dgm:pt modelId="{80D21A24-CB44-430C-9808-00F9FA74F444}" type="sibTrans" cxnId="{B4A49B79-9117-43D4-883B-7B8FD0A0CBE6}">
      <dgm:prSet/>
      <dgm:spPr/>
      <dgm:t>
        <a:bodyPr/>
        <a:lstStyle/>
        <a:p>
          <a:endParaRPr lang="ru-RU"/>
        </a:p>
      </dgm:t>
    </dgm:pt>
    <dgm:pt modelId="{6C875564-A2AD-4D80-A506-BEEDA5D0D0A9}">
      <dgm:prSet phldrT="[Текст]" custT="1"/>
      <dgm:spPr/>
      <dgm:t>
        <a:bodyPr/>
        <a:lstStyle/>
        <a:p>
          <a:r>
            <a:rPr lang="ru-RU" sz="1200" b="1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Отчетность для пользователей и статистика</a:t>
          </a:r>
          <a:endParaRPr lang="ru-RU" sz="1200" b="1" dirty="0">
            <a:solidFill>
              <a:schemeClr val="tx1"/>
            </a:solidFill>
          </a:endParaRPr>
        </a:p>
      </dgm:t>
    </dgm:pt>
    <dgm:pt modelId="{BFB6D535-6A3A-4EE7-8631-C7CBAEC89E3F}" type="parTrans" cxnId="{D7A07C2A-04F6-4C41-8EDF-7D7838346336}">
      <dgm:prSet/>
      <dgm:spPr/>
      <dgm:t>
        <a:bodyPr/>
        <a:lstStyle/>
        <a:p>
          <a:endParaRPr lang="ru-RU"/>
        </a:p>
      </dgm:t>
    </dgm:pt>
    <dgm:pt modelId="{17E3FAA6-8D5B-42B8-A2B2-3AE9D89BCBCA}" type="sibTrans" cxnId="{D7A07C2A-04F6-4C41-8EDF-7D7838346336}">
      <dgm:prSet/>
      <dgm:spPr/>
      <dgm:t>
        <a:bodyPr/>
        <a:lstStyle/>
        <a:p>
          <a:endParaRPr lang="ru-RU"/>
        </a:p>
      </dgm:t>
    </dgm:pt>
    <dgm:pt modelId="{75EF0E6A-322D-47C8-BC62-4156FB4A977B}">
      <dgm:prSet phldrT="[Текст]" custT="1"/>
      <dgm:spPr/>
      <dgm:t>
        <a:bodyPr/>
        <a:lstStyle/>
        <a:p>
          <a:r>
            <a:rPr lang="ru-RU" sz="1200" b="1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Сокращение времени решения обращений</a:t>
          </a:r>
          <a:endParaRPr lang="ru-RU" sz="1200" b="1" dirty="0">
            <a:solidFill>
              <a:schemeClr val="tx1"/>
            </a:solidFill>
          </a:endParaRPr>
        </a:p>
      </dgm:t>
    </dgm:pt>
    <dgm:pt modelId="{163EDB84-37F3-44F3-8BA4-48D3062B11D8}" type="parTrans" cxnId="{E2C5F49D-134B-41C1-A3BF-34ABCBD19B9F}">
      <dgm:prSet/>
      <dgm:spPr/>
      <dgm:t>
        <a:bodyPr/>
        <a:lstStyle/>
        <a:p>
          <a:endParaRPr lang="ru-RU"/>
        </a:p>
      </dgm:t>
    </dgm:pt>
    <dgm:pt modelId="{642F4C35-266B-44FB-8800-B168F74E8242}" type="sibTrans" cxnId="{E2C5F49D-134B-41C1-A3BF-34ABCBD19B9F}">
      <dgm:prSet/>
      <dgm:spPr/>
      <dgm:t>
        <a:bodyPr/>
        <a:lstStyle/>
        <a:p>
          <a:endParaRPr lang="ru-RU"/>
        </a:p>
      </dgm:t>
    </dgm:pt>
    <dgm:pt modelId="{868212B7-70C0-473D-826E-D7BBE8E631FA}">
      <dgm:prSet phldrT="[Текст]" custT="1"/>
      <dgm:spPr/>
      <dgm:t>
        <a:bodyPr/>
        <a:lstStyle/>
        <a:p>
          <a:r>
            <a:rPr lang="ru-RU" sz="1200" b="1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Управление качеством ИТ услуг</a:t>
          </a:r>
          <a:endParaRPr lang="ru-RU" sz="1200" b="1" dirty="0">
            <a:solidFill>
              <a:schemeClr val="tx1"/>
            </a:solidFill>
          </a:endParaRPr>
        </a:p>
      </dgm:t>
    </dgm:pt>
    <dgm:pt modelId="{745E0E8F-FA5F-44E4-A330-0DFD29CB9234}" type="parTrans" cxnId="{0FDD9ABA-58BC-4F81-90FE-C1F6C90834B0}">
      <dgm:prSet/>
      <dgm:spPr/>
      <dgm:t>
        <a:bodyPr/>
        <a:lstStyle/>
        <a:p>
          <a:endParaRPr lang="ru-RU"/>
        </a:p>
      </dgm:t>
    </dgm:pt>
    <dgm:pt modelId="{FEC9266E-C20C-4FFA-9BA7-3FA27480A90F}" type="sibTrans" cxnId="{0FDD9ABA-58BC-4F81-90FE-C1F6C90834B0}">
      <dgm:prSet/>
      <dgm:spPr/>
      <dgm:t>
        <a:bodyPr/>
        <a:lstStyle/>
        <a:p>
          <a:endParaRPr lang="ru-RU"/>
        </a:p>
      </dgm:t>
    </dgm:pt>
    <dgm:pt modelId="{B99FC2D0-70D4-489D-AE27-90F96DA250C0}">
      <dgm:prSet phldrT="[Текст]" custT="1"/>
      <dgm:spPr/>
      <dgm:t>
        <a:bodyPr/>
        <a:lstStyle/>
        <a:p>
          <a:r>
            <a:rPr lang="ru-RU" sz="1200" b="1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Внедрение нового удобного портала самообслуживания</a:t>
          </a:r>
          <a:endParaRPr lang="ru-RU" sz="1200" b="1" dirty="0">
            <a:solidFill>
              <a:schemeClr val="tx1"/>
            </a:solidFill>
          </a:endParaRPr>
        </a:p>
      </dgm:t>
    </dgm:pt>
    <dgm:pt modelId="{ED8D03B8-0C5F-4E24-96BA-95397E07DB17}" type="parTrans" cxnId="{D58A99C9-5D83-4A82-B293-E15893018C3A}">
      <dgm:prSet/>
      <dgm:spPr/>
      <dgm:t>
        <a:bodyPr/>
        <a:lstStyle/>
        <a:p>
          <a:endParaRPr lang="ru-RU"/>
        </a:p>
      </dgm:t>
    </dgm:pt>
    <dgm:pt modelId="{C5AB499D-3A54-43E5-90F4-2114C68EB8BD}" type="sibTrans" cxnId="{D58A99C9-5D83-4A82-B293-E15893018C3A}">
      <dgm:prSet/>
      <dgm:spPr/>
      <dgm:t>
        <a:bodyPr/>
        <a:lstStyle/>
        <a:p>
          <a:endParaRPr lang="ru-RU"/>
        </a:p>
      </dgm:t>
    </dgm:pt>
    <dgm:pt modelId="{EC62CB57-8B4D-44C7-A666-E9C49FD34AAC}">
      <dgm:prSet phldrT="[Текст]" custT="1"/>
      <dgm:spPr/>
      <dgm:t>
        <a:bodyPr/>
        <a:lstStyle/>
        <a:p>
          <a:r>
            <a:rPr lang="ru-RU" sz="1200" b="1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Упрощение шаблонов для портала самообслуживания</a:t>
          </a:r>
          <a:endParaRPr lang="ru-RU" sz="1200" b="1" dirty="0">
            <a:solidFill>
              <a:schemeClr val="tx1"/>
            </a:solidFill>
          </a:endParaRPr>
        </a:p>
      </dgm:t>
    </dgm:pt>
    <dgm:pt modelId="{8D168446-378B-43A9-A4C7-26D6EDF4E25E}" type="parTrans" cxnId="{83650F52-084B-43DD-BE00-3A9898CAACBD}">
      <dgm:prSet/>
      <dgm:spPr/>
      <dgm:t>
        <a:bodyPr/>
        <a:lstStyle/>
        <a:p>
          <a:endParaRPr lang="ru-RU"/>
        </a:p>
      </dgm:t>
    </dgm:pt>
    <dgm:pt modelId="{6ECC15E9-094A-41B0-91BE-EB2936CBD7F8}" type="sibTrans" cxnId="{83650F52-084B-43DD-BE00-3A9898CAACBD}">
      <dgm:prSet/>
      <dgm:spPr/>
      <dgm:t>
        <a:bodyPr/>
        <a:lstStyle/>
        <a:p>
          <a:endParaRPr lang="ru-RU"/>
        </a:p>
      </dgm:t>
    </dgm:pt>
    <dgm:pt modelId="{5240DCD4-A564-4E4F-A6B7-EFE23E7A5535}" type="pres">
      <dgm:prSet presAssocID="{684F9B5B-EF08-42E5-B954-7149AE9261B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C43CDD-5F37-433A-A61D-7C23FC646263}" type="pres">
      <dgm:prSet presAssocID="{730E1F3F-99A8-4F38-B153-F14E4D6CCD79}" presName="horFlow" presStyleCnt="0"/>
      <dgm:spPr/>
    </dgm:pt>
    <dgm:pt modelId="{9B2ABBF6-1559-4C64-A135-AF7BEE17179F}" type="pres">
      <dgm:prSet presAssocID="{730E1F3F-99A8-4F38-B153-F14E4D6CCD79}" presName="bigChev" presStyleLbl="node1" presStyleIdx="0" presStyleCnt="9"/>
      <dgm:spPr/>
      <dgm:t>
        <a:bodyPr/>
        <a:lstStyle/>
        <a:p>
          <a:endParaRPr lang="ru-RU"/>
        </a:p>
      </dgm:t>
    </dgm:pt>
    <dgm:pt modelId="{8C36B3BA-14D5-48FB-AE09-398681190A35}" type="pres">
      <dgm:prSet presAssocID="{E1C3E478-B44E-4A39-BEAF-9A2F154EB1EA}" presName="parTrans" presStyleCnt="0"/>
      <dgm:spPr/>
    </dgm:pt>
    <dgm:pt modelId="{6E8FD637-DC48-4D30-ADB8-98D15FC894C5}" type="pres">
      <dgm:prSet presAssocID="{98EDBEBB-A6D5-4145-AF7F-922D58457D40}" presName="node" presStyleLbl="alignAccFollowNode1" presStyleIdx="0" presStyleCnt="14" custScaleX="433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394B3-D1E7-49DF-8FA7-7E311ECCBB5D}" type="pres">
      <dgm:prSet presAssocID="{F63D1FDF-4E76-40C9-AA47-99411922A9FF}" presName="sibTrans" presStyleCnt="0"/>
      <dgm:spPr/>
    </dgm:pt>
    <dgm:pt modelId="{45F3EF2C-3BC5-4376-A652-71BCF39B9737}" type="pres">
      <dgm:prSet presAssocID="{BB65BE31-40AE-4C97-8F0D-D23D5539DCD8}" presName="node" presStyleLbl="alignAccFollowNode1" presStyleIdx="1" presStyleCnt="14" custScaleX="455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91B30-9377-4091-B2D6-A3760CEB99E7}" type="pres">
      <dgm:prSet presAssocID="{730E1F3F-99A8-4F38-B153-F14E4D6CCD79}" presName="vSp" presStyleCnt="0"/>
      <dgm:spPr/>
    </dgm:pt>
    <dgm:pt modelId="{CFD11D93-8099-4B50-B227-A2DF492C126E}" type="pres">
      <dgm:prSet presAssocID="{AE1C51A1-4935-42E6-BB27-FCADBAF09529}" presName="horFlow" presStyleCnt="0"/>
      <dgm:spPr/>
    </dgm:pt>
    <dgm:pt modelId="{938798BF-6F8E-4C65-9D19-8E949149BE72}" type="pres">
      <dgm:prSet presAssocID="{AE1C51A1-4935-42E6-BB27-FCADBAF09529}" presName="bigChev" presStyleLbl="node1" presStyleIdx="1" presStyleCnt="9"/>
      <dgm:spPr/>
      <dgm:t>
        <a:bodyPr/>
        <a:lstStyle/>
        <a:p>
          <a:endParaRPr lang="ru-RU"/>
        </a:p>
      </dgm:t>
    </dgm:pt>
    <dgm:pt modelId="{0E53E5CA-2246-4C48-9B45-C12A379E8A34}" type="pres">
      <dgm:prSet presAssocID="{02301F8C-62BC-40C2-B392-5F606520BC0A}" presName="parTrans" presStyleCnt="0"/>
      <dgm:spPr/>
    </dgm:pt>
    <dgm:pt modelId="{ABB8A9F6-2534-4836-832F-D3112DC72DD5}" type="pres">
      <dgm:prSet presAssocID="{39097B01-D96A-4F07-ADF5-B4BA06CC1102}" presName="node" presStyleLbl="alignAccFollowNode1" presStyleIdx="2" presStyleCnt="14" custScaleX="874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8B043-F5AC-499B-B78D-B87B3EB53F9F}" type="pres">
      <dgm:prSet presAssocID="{AE1C51A1-4935-42E6-BB27-FCADBAF09529}" presName="vSp" presStyleCnt="0"/>
      <dgm:spPr/>
    </dgm:pt>
    <dgm:pt modelId="{3B8D66B6-8884-45EF-9E10-6B4EFF3293F6}" type="pres">
      <dgm:prSet presAssocID="{AFB3593C-2B31-4D15-86D4-BE712F76BFB9}" presName="horFlow" presStyleCnt="0"/>
      <dgm:spPr/>
    </dgm:pt>
    <dgm:pt modelId="{1A01D0A8-4ABE-43A6-9CC2-A477B6DBEB91}" type="pres">
      <dgm:prSet presAssocID="{AFB3593C-2B31-4D15-86D4-BE712F76BFB9}" presName="bigChev" presStyleLbl="node1" presStyleIdx="2" presStyleCnt="9"/>
      <dgm:spPr/>
      <dgm:t>
        <a:bodyPr/>
        <a:lstStyle/>
        <a:p>
          <a:endParaRPr lang="ru-RU"/>
        </a:p>
      </dgm:t>
    </dgm:pt>
    <dgm:pt modelId="{43354D6C-E0C0-4231-8674-7A8CA443978A}" type="pres">
      <dgm:prSet presAssocID="{A180F049-4D6C-4BEA-9E0C-E7F62682DA77}" presName="parTrans" presStyleCnt="0"/>
      <dgm:spPr/>
    </dgm:pt>
    <dgm:pt modelId="{5FD37B1C-A72C-4311-BB2E-751D4F9BEB68}" type="pres">
      <dgm:prSet presAssocID="{13B99122-C158-4BA5-936F-A4F9277640A4}" presName="node" presStyleLbl="alignAccFollowNode1" presStyleIdx="3" presStyleCnt="14" custScaleX="875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9D38A-B534-4B21-B40B-04B5FB6AFF55}" type="pres">
      <dgm:prSet presAssocID="{AFB3593C-2B31-4D15-86D4-BE712F76BFB9}" presName="vSp" presStyleCnt="0"/>
      <dgm:spPr/>
    </dgm:pt>
    <dgm:pt modelId="{9328C750-29BF-416B-9091-95E9FC5196C3}" type="pres">
      <dgm:prSet presAssocID="{2E61DAFF-3FC4-4ABB-8D12-66268492E485}" presName="horFlow" presStyleCnt="0"/>
      <dgm:spPr/>
    </dgm:pt>
    <dgm:pt modelId="{2E677D76-42A6-47F1-8363-444846BE9CB0}" type="pres">
      <dgm:prSet presAssocID="{2E61DAFF-3FC4-4ABB-8D12-66268492E485}" presName="bigChev" presStyleLbl="node1" presStyleIdx="3" presStyleCnt="9"/>
      <dgm:spPr/>
      <dgm:t>
        <a:bodyPr/>
        <a:lstStyle/>
        <a:p>
          <a:endParaRPr lang="ru-RU"/>
        </a:p>
      </dgm:t>
    </dgm:pt>
    <dgm:pt modelId="{743D1FF2-4725-4CE0-AFA4-3860316589B0}" type="pres">
      <dgm:prSet presAssocID="{99FCF6A3-75ED-4ABE-9844-160DABF9A6E0}" presName="parTrans" presStyleCnt="0"/>
      <dgm:spPr/>
    </dgm:pt>
    <dgm:pt modelId="{6ACED565-2629-4D68-81C0-7EDA5A60B682}" type="pres">
      <dgm:prSet presAssocID="{DEBD45D4-19E6-4D32-8D94-CA190B420834}" presName="node" presStyleLbl="alignAccFollowNode1" presStyleIdx="4" presStyleCnt="14" custScaleX="628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8565D-1ADA-4EE8-8B32-B553E25EB16C}" type="pres">
      <dgm:prSet presAssocID="{88E8C63E-8EAB-4FDC-A3D3-130C52BDDA3E}" presName="sibTrans" presStyleCnt="0"/>
      <dgm:spPr/>
    </dgm:pt>
    <dgm:pt modelId="{200FC3EA-0FBF-4B57-8883-710CB59EFCD3}" type="pres">
      <dgm:prSet presAssocID="{46136E68-EE1B-4CF6-BD98-1990EF9D522B}" presName="node" presStyleLbl="alignAccFollowNode1" presStyleIdx="5" presStyleCnt="14" custScaleX="258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5B5C4-0151-4790-9F13-C2E7F6103EB7}" type="pres">
      <dgm:prSet presAssocID="{2E61DAFF-3FC4-4ABB-8D12-66268492E485}" presName="vSp" presStyleCnt="0"/>
      <dgm:spPr/>
    </dgm:pt>
    <dgm:pt modelId="{C2EC573D-120A-4AAC-A76B-86D7A68E76E1}" type="pres">
      <dgm:prSet presAssocID="{2A81581B-38FB-4299-BFCC-CA367EAAC158}" presName="horFlow" presStyleCnt="0"/>
      <dgm:spPr/>
    </dgm:pt>
    <dgm:pt modelId="{71BB1392-C2C1-48BB-BCCD-24F6F1DD9077}" type="pres">
      <dgm:prSet presAssocID="{2A81581B-38FB-4299-BFCC-CA367EAAC158}" presName="bigChev" presStyleLbl="node1" presStyleIdx="4" presStyleCnt="9" custLinFactNeighborX="-36784"/>
      <dgm:spPr/>
      <dgm:t>
        <a:bodyPr/>
        <a:lstStyle/>
        <a:p>
          <a:endParaRPr lang="ru-RU"/>
        </a:p>
      </dgm:t>
    </dgm:pt>
    <dgm:pt modelId="{73CE6C9F-1931-41F2-8F65-307E6F3C102F}" type="pres">
      <dgm:prSet presAssocID="{B905F47F-664E-4FB5-A0E9-A19F2F729A54}" presName="parTrans" presStyleCnt="0"/>
      <dgm:spPr/>
    </dgm:pt>
    <dgm:pt modelId="{C5ADCC2D-549E-4395-A975-C7ABC0DB8FA0}" type="pres">
      <dgm:prSet presAssocID="{E1FCA14F-78D6-4193-A00C-2129E0E5BB9E}" presName="node" presStyleLbl="alignAccFollowNode1" presStyleIdx="6" presStyleCnt="14" custScaleX="312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78C1F-B15E-45D4-9DF7-8D07B3435343}" type="pres">
      <dgm:prSet presAssocID="{0D9BABB9-DFC3-4645-88B5-F78F4BFB62AC}" presName="sibTrans" presStyleCnt="0"/>
      <dgm:spPr/>
    </dgm:pt>
    <dgm:pt modelId="{AC213D95-158D-44C3-8516-C375A35A28C1}" type="pres">
      <dgm:prSet presAssocID="{6ECD5927-3FF2-4720-876B-CC67A1019C79}" presName="node" presStyleLbl="alignAccFollowNode1" presStyleIdx="7" presStyleCnt="14" custScaleX="244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DB59A-274C-4801-A42C-5ED74CAD08CE}" type="pres">
      <dgm:prSet presAssocID="{859C7AF6-DB74-43FA-9C33-EE7E50333105}" presName="sibTrans" presStyleCnt="0"/>
      <dgm:spPr/>
    </dgm:pt>
    <dgm:pt modelId="{F7638170-38B6-4628-8997-62C45529A9CC}" type="pres">
      <dgm:prSet presAssocID="{FF304701-F87C-48D5-9E82-56A411BF8397}" presName="node" presStyleLbl="alignAccFollowNode1" presStyleIdx="8" presStyleCnt="14" custScaleX="346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570A4-2301-4AF2-85A7-735A14EC61DF}" type="pres">
      <dgm:prSet presAssocID="{2A81581B-38FB-4299-BFCC-CA367EAAC158}" presName="vSp" presStyleCnt="0"/>
      <dgm:spPr/>
    </dgm:pt>
    <dgm:pt modelId="{7E82D919-D233-410D-BA66-A8C98D4FAB4E}" type="pres">
      <dgm:prSet presAssocID="{1EFB67B0-BD72-4365-A4FE-3A9B091320C3}" presName="horFlow" presStyleCnt="0"/>
      <dgm:spPr/>
    </dgm:pt>
    <dgm:pt modelId="{71B93F5E-E5C1-47DF-BE24-638D2B73DA5F}" type="pres">
      <dgm:prSet presAssocID="{1EFB67B0-BD72-4365-A4FE-3A9B091320C3}" presName="bigChev" presStyleLbl="node1" presStyleIdx="5" presStyleCnt="9"/>
      <dgm:spPr/>
      <dgm:t>
        <a:bodyPr/>
        <a:lstStyle/>
        <a:p>
          <a:endParaRPr lang="ru-RU"/>
        </a:p>
      </dgm:t>
    </dgm:pt>
    <dgm:pt modelId="{3DF8C291-8627-44B6-9425-D883E2E21358}" type="pres">
      <dgm:prSet presAssocID="{BFB6D535-6A3A-4EE7-8631-C7CBAEC89E3F}" presName="parTrans" presStyleCnt="0"/>
      <dgm:spPr/>
    </dgm:pt>
    <dgm:pt modelId="{46F7C454-1ED9-48A6-A855-B603607D9B3A}" type="pres">
      <dgm:prSet presAssocID="{6C875564-A2AD-4D80-A506-BEEDA5D0D0A9}" presName="node" presStyleLbl="alignAccFollowNode1" presStyleIdx="9" presStyleCnt="14" custScaleX="437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AC3A8-CBB5-4CD0-A748-495D1CEFDE2C}" type="pres">
      <dgm:prSet presAssocID="{17E3FAA6-8D5B-42B8-A2B2-3AE9D89BCBCA}" presName="sibTrans" presStyleCnt="0"/>
      <dgm:spPr/>
    </dgm:pt>
    <dgm:pt modelId="{A9702ACB-B13E-4026-994B-912FB141A65A}" type="pres">
      <dgm:prSet presAssocID="{75EF0E6A-322D-47C8-BC62-4156FB4A977B}" presName="node" presStyleLbl="alignAccFollowNode1" presStyleIdx="10" presStyleCnt="14" custScaleX="450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C8EDD-C200-4B36-B57A-C37CC04C45FB}" type="pres">
      <dgm:prSet presAssocID="{1EFB67B0-BD72-4365-A4FE-3A9B091320C3}" presName="vSp" presStyleCnt="0"/>
      <dgm:spPr/>
    </dgm:pt>
    <dgm:pt modelId="{E35B9C6D-0D8D-44A2-92F5-206C6F6F2110}" type="pres">
      <dgm:prSet presAssocID="{D9C76DC9-5A73-49E8-9AF3-A9BAD3AE1978}" presName="horFlow" presStyleCnt="0"/>
      <dgm:spPr/>
    </dgm:pt>
    <dgm:pt modelId="{E7E4272F-BCF0-489C-8213-4956E95305AE}" type="pres">
      <dgm:prSet presAssocID="{D9C76DC9-5A73-49E8-9AF3-A9BAD3AE1978}" presName="bigChev" presStyleLbl="node1" presStyleIdx="6" presStyleCnt="9"/>
      <dgm:spPr/>
      <dgm:t>
        <a:bodyPr/>
        <a:lstStyle/>
        <a:p>
          <a:endParaRPr lang="ru-RU"/>
        </a:p>
      </dgm:t>
    </dgm:pt>
    <dgm:pt modelId="{90093833-AA76-4C98-899D-143E6EAA8F22}" type="pres">
      <dgm:prSet presAssocID="{745E0E8F-FA5F-44E4-A330-0DFD29CB9234}" presName="parTrans" presStyleCnt="0"/>
      <dgm:spPr/>
    </dgm:pt>
    <dgm:pt modelId="{D4CE9D5B-F237-4F01-A1A2-76B18B44EC89}" type="pres">
      <dgm:prSet presAssocID="{868212B7-70C0-473D-826E-D7BBE8E631FA}" presName="node" presStyleLbl="alignAccFollowNode1" presStyleIdx="11" presStyleCnt="14" custScaleX="871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15C4E-0735-4AC0-9F67-C65993EB2A68}" type="pres">
      <dgm:prSet presAssocID="{D9C76DC9-5A73-49E8-9AF3-A9BAD3AE1978}" presName="vSp" presStyleCnt="0"/>
      <dgm:spPr/>
    </dgm:pt>
    <dgm:pt modelId="{0B6A95FD-4A2A-4FEE-AC66-5413A482B81C}" type="pres">
      <dgm:prSet presAssocID="{2135D26F-7FDB-45CF-9AF1-D0F170C6F108}" presName="horFlow" presStyleCnt="0"/>
      <dgm:spPr/>
    </dgm:pt>
    <dgm:pt modelId="{7C2F7B5E-352F-4CA7-84DE-8B2CE5106BB3}" type="pres">
      <dgm:prSet presAssocID="{2135D26F-7FDB-45CF-9AF1-D0F170C6F108}" presName="bigChev" presStyleLbl="node1" presStyleIdx="7" presStyleCnt="9"/>
      <dgm:spPr/>
      <dgm:t>
        <a:bodyPr/>
        <a:lstStyle/>
        <a:p>
          <a:endParaRPr lang="ru-RU"/>
        </a:p>
      </dgm:t>
    </dgm:pt>
    <dgm:pt modelId="{1CF4166A-77E6-4F0F-A21F-E751E240A2BE}" type="pres">
      <dgm:prSet presAssocID="{8D168446-378B-43A9-A4C7-26D6EDF4E25E}" presName="parTrans" presStyleCnt="0"/>
      <dgm:spPr/>
    </dgm:pt>
    <dgm:pt modelId="{D47C6D4C-27D2-4F3B-A1D1-782F103F42C8}" type="pres">
      <dgm:prSet presAssocID="{EC62CB57-8B4D-44C7-A666-E9C49FD34AAC}" presName="node" presStyleLbl="alignAccFollowNode1" presStyleIdx="12" presStyleCnt="14" custScaleX="870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18C94-33B5-47E2-9FAB-DD5AEEA02801}" type="pres">
      <dgm:prSet presAssocID="{2135D26F-7FDB-45CF-9AF1-D0F170C6F108}" presName="vSp" presStyleCnt="0"/>
      <dgm:spPr/>
    </dgm:pt>
    <dgm:pt modelId="{7FE85CDC-3922-4880-B28B-037931A03BAA}" type="pres">
      <dgm:prSet presAssocID="{04284526-F2F2-4785-B2CE-7DD7423818AD}" presName="horFlow" presStyleCnt="0"/>
      <dgm:spPr/>
    </dgm:pt>
    <dgm:pt modelId="{02257630-94BA-4A30-B515-572D5693041E}" type="pres">
      <dgm:prSet presAssocID="{04284526-F2F2-4785-B2CE-7DD7423818AD}" presName="bigChev" presStyleLbl="node1" presStyleIdx="8" presStyleCnt="9"/>
      <dgm:spPr/>
      <dgm:t>
        <a:bodyPr/>
        <a:lstStyle/>
        <a:p>
          <a:endParaRPr lang="ru-RU"/>
        </a:p>
      </dgm:t>
    </dgm:pt>
    <dgm:pt modelId="{0A0B0894-9DCC-4011-B177-E822F3252BB4}" type="pres">
      <dgm:prSet presAssocID="{ED8D03B8-0C5F-4E24-96BA-95397E07DB17}" presName="parTrans" presStyleCnt="0"/>
      <dgm:spPr/>
    </dgm:pt>
    <dgm:pt modelId="{09A3E0F2-B334-4670-A110-A637F96E943D}" type="pres">
      <dgm:prSet presAssocID="{B99FC2D0-70D4-489D-AE27-90F96DA250C0}" presName="node" presStyleLbl="alignAccFollowNode1" presStyleIdx="13" presStyleCnt="14" custScaleX="868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34A77A-1260-4BB8-BEF9-433EAEB4F8FB}" srcId="{684F9B5B-EF08-42E5-B954-7149AE9261BD}" destId="{AE1C51A1-4935-42E6-BB27-FCADBAF09529}" srcOrd="1" destOrd="0" parTransId="{6B686CBB-BB7A-4C32-9DB4-1162A785EA16}" sibTransId="{61DB63B0-0CD1-42CB-91C8-239CDE95C93F}"/>
    <dgm:cxn modelId="{D6DDCB2F-039A-4E08-BDD3-32B1A10D6115}" srcId="{684F9B5B-EF08-42E5-B954-7149AE9261BD}" destId="{AFB3593C-2B31-4D15-86D4-BE712F76BFB9}" srcOrd="2" destOrd="0" parTransId="{3442338C-F1A8-4F74-B51A-17E7E3EEE204}" sibTransId="{D5FB38E7-345C-44E1-896A-A501B5286E7F}"/>
    <dgm:cxn modelId="{7D944780-4D90-4183-9DCA-6E5BB34BD7B6}" srcId="{684F9B5B-EF08-42E5-B954-7149AE9261BD}" destId="{2E61DAFF-3FC4-4ABB-8D12-66268492E485}" srcOrd="3" destOrd="0" parTransId="{9E953C09-D992-4A55-8C1B-FB44F4F5650D}" sibTransId="{CD23A607-4732-4024-A967-A28888858FB5}"/>
    <dgm:cxn modelId="{CB998C33-AAB4-4CFD-AF45-32E51888EA9E}" srcId="{684F9B5B-EF08-42E5-B954-7149AE9261BD}" destId="{2135D26F-7FDB-45CF-9AF1-D0F170C6F108}" srcOrd="7" destOrd="0" parTransId="{DCC30201-F1B6-4606-8F79-3672253496BA}" sibTransId="{5D7D0CB1-8E34-4565-B2B5-2118A814DAB0}"/>
    <dgm:cxn modelId="{9D57623B-CCDF-4758-8DDE-C27B7B6BAEDA}" type="presOf" srcId="{AFB3593C-2B31-4D15-86D4-BE712F76BFB9}" destId="{1A01D0A8-4ABE-43A6-9CC2-A477B6DBEB91}" srcOrd="0" destOrd="0" presId="urn:microsoft.com/office/officeart/2005/8/layout/lProcess3"/>
    <dgm:cxn modelId="{F7B125DF-B910-43A4-B3CC-420C5AFAEA06}" type="presOf" srcId="{6C875564-A2AD-4D80-A506-BEEDA5D0D0A9}" destId="{46F7C454-1ED9-48A6-A855-B603607D9B3A}" srcOrd="0" destOrd="0" presId="urn:microsoft.com/office/officeart/2005/8/layout/lProcess3"/>
    <dgm:cxn modelId="{E22D5F11-7895-44E9-8C05-BA5C4436775B}" srcId="{684F9B5B-EF08-42E5-B954-7149AE9261BD}" destId="{730E1F3F-99A8-4F38-B153-F14E4D6CCD79}" srcOrd="0" destOrd="0" parTransId="{F6BA9DF4-6E64-44DE-BC69-BD434A0166A4}" sibTransId="{34892DB8-3481-45DE-93A0-14CAE368AF0C}"/>
    <dgm:cxn modelId="{E138C37C-8040-4C9A-A4E6-F3885171974E}" srcId="{684F9B5B-EF08-42E5-B954-7149AE9261BD}" destId="{04284526-F2F2-4785-B2CE-7DD7423818AD}" srcOrd="8" destOrd="0" parTransId="{20649854-C696-45F8-B102-9EB492F517B0}" sibTransId="{443EF9A1-2FCF-41A2-A7EF-BAF3A9DF5F27}"/>
    <dgm:cxn modelId="{B4A49B79-9117-43D4-883B-7B8FD0A0CBE6}" srcId="{2A81581B-38FB-4299-BFCC-CA367EAAC158}" destId="{FF304701-F87C-48D5-9E82-56A411BF8397}" srcOrd="2" destOrd="0" parTransId="{F5A00405-2F83-411E-9625-B194EF923FA0}" sibTransId="{80D21A24-CB44-430C-9808-00F9FA74F444}"/>
    <dgm:cxn modelId="{0FDD9ABA-58BC-4F81-90FE-C1F6C90834B0}" srcId="{D9C76DC9-5A73-49E8-9AF3-A9BAD3AE1978}" destId="{868212B7-70C0-473D-826E-D7BBE8E631FA}" srcOrd="0" destOrd="0" parTransId="{745E0E8F-FA5F-44E4-A330-0DFD29CB9234}" sibTransId="{FEC9266E-C20C-4FFA-9BA7-3FA27480A90F}"/>
    <dgm:cxn modelId="{A6608A9B-B044-4857-BB0C-076F6600769A}" type="presOf" srcId="{2135D26F-7FDB-45CF-9AF1-D0F170C6F108}" destId="{7C2F7B5E-352F-4CA7-84DE-8B2CE5106BB3}" srcOrd="0" destOrd="0" presId="urn:microsoft.com/office/officeart/2005/8/layout/lProcess3"/>
    <dgm:cxn modelId="{771AF622-AA90-4681-8320-6FB07BEA53ED}" type="presOf" srcId="{2E61DAFF-3FC4-4ABB-8D12-66268492E485}" destId="{2E677D76-42A6-47F1-8363-444846BE9CB0}" srcOrd="0" destOrd="0" presId="urn:microsoft.com/office/officeart/2005/8/layout/lProcess3"/>
    <dgm:cxn modelId="{673E28BD-411E-465E-A2E1-3D8E744AA598}" type="presOf" srcId="{B99FC2D0-70D4-489D-AE27-90F96DA250C0}" destId="{09A3E0F2-B334-4670-A110-A637F96E943D}" srcOrd="0" destOrd="0" presId="urn:microsoft.com/office/officeart/2005/8/layout/lProcess3"/>
    <dgm:cxn modelId="{C8689054-437D-46F0-A5A1-DBD84AA776A3}" type="presOf" srcId="{98EDBEBB-A6D5-4145-AF7F-922D58457D40}" destId="{6E8FD637-DC48-4D30-ADB8-98D15FC894C5}" srcOrd="0" destOrd="0" presId="urn:microsoft.com/office/officeart/2005/8/layout/lProcess3"/>
    <dgm:cxn modelId="{21961D1A-B23A-4FEA-B4B1-D033612EA5FC}" srcId="{2A81581B-38FB-4299-BFCC-CA367EAAC158}" destId="{6ECD5927-3FF2-4720-876B-CC67A1019C79}" srcOrd="1" destOrd="0" parTransId="{976A316D-12DE-4EC5-9C64-DE15FE272CD1}" sibTransId="{859C7AF6-DB74-43FA-9C33-EE7E50333105}"/>
    <dgm:cxn modelId="{3CA9A3B8-6E36-40F7-8319-DDDB2D646738}" srcId="{2E61DAFF-3FC4-4ABB-8D12-66268492E485}" destId="{46136E68-EE1B-4CF6-BD98-1990EF9D522B}" srcOrd="1" destOrd="0" parTransId="{0E026F7F-30EC-4BB6-83B7-412A9145FF5C}" sibTransId="{42D24686-07AF-400D-87F9-562FA439A20A}"/>
    <dgm:cxn modelId="{62D89840-90F7-421D-975B-7BB3C8DD6AD6}" type="presOf" srcId="{EC62CB57-8B4D-44C7-A666-E9C49FD34AAC}" destId="{D47C6D4C-27D2-4F3B-A1D1-782F103F42C8}" srcOrd="0" destOrd="0" presId="urn:microsoft.com/office/officeart/2005/8/layout/lProcess3"/>
    <dgm:cxn modelId="{C457E23B-1842-4262-A520-5247B22A599A}" type="presOf" srcId="{868212B7-70C0-473D-826E-D7BBE8E631FA}" destId="{D4CE9D5B-F237-4F01-A1A2-76B18B44EC89}" srcOrd="0" destOrd="0" presId="urn:microsoft.com/office/officeart/2005/8/layout/lProcess3"/>
    <dgm:cxn modelId="{3AB4254E-ABE9-4639-B5AF-FC39D21A6647}" srcId="{AE1C51A1-4935-42E6-BB27-FCADBAF09529}" destId="{39097B01-D96A-4F07-ADF5-B4BA06CC1102}" srcOrd="0" destOrd="0" parTransId="{02301F8C-62BC-40C2-B392-5F606520BC0A}" sibTransId="{7CFBD232-4137-47D9-A443-2B720DF5E526}"/>
    <dgm:cxn modelId="{8F5100CC-BD2B-47E1-8EDE-FEF0181DA711}" type="presOf" srcId="{2A81581B-38FB-4299-BFCC-CA367EAAC158}" destId="{71BB1392-C2C1-48BB-BCCD-24F6F1DD9077}" srcOrd="0" destOrd="0" presId="urn:microsoft.com/office/officeart/2005/8/layout/lProcess3"/>
    <dgm:cxn modelId="{83DDCF2B-E72E-4E0B-9626-5F0868CE82AE}" srcId="{730E1F3F-99A8-4F38-B153-F14E4D6CCD79}" destId="{BB65BE31-40AE-4C97-8F0D-D23D5539DCD8}" srcOrd="1" destOrd="0" parTransId="{E26D5C05-C729-4AEA-823A-467D5F1F6BF0}" sibTransId="{C93C64FB-85FE-431E-9093-E49A08147EC8}"/>
    <dgm:cxn modelId="{6CF6D44C-E9B2-4458-ABF0-D6510C041E9B}" type="presOf" srcId="{E1FCA14F-78D6-4193-A00C-2129E0E5BB9E}" destId="{C5ADCC2D-549E-4395-A975-C7ABC0DB8FA0}" srcOrd="0" destOrd="0" presId="urn:microsoft.com/office/officeart/2005/8/layout/lProcess3"/>
    <dgm:cxn modelId="{BC0DCB5C-FB29-4284-9659-DD06F0165896}" type="presOf" srcId="{13B99122-C158-4BA5-936F-A4F9277640A4}" destId="{5FD37B1C-A72C-4311-BB2E-751D4F9BEB68}" srcOrd="0" destOrd="0" presId="urn:microsoft.com/office/officeart/2005/8/layout/lProcess3"/>
    <dgm:cxn modelId="{83650F52-084B-43DD-BE00-3A9898CAACBD}" srcId="{2135D26F-7FDB-45CF-9AF1-D0F170C6F108}" destId="{EC62CB57-8B4D-44C7-A666-E9C49FD34AAC}" srcOrd="0" destOrd="0" parTransId="{8D168446-378B-43A9-A4C7-26D6EDF4E25E}" sibTransId="{6ECC15E9-094A-41B0-91BE-EB2936CBD7F8}"/>
    <dgm:cxn modelId="{CB4AC6EB-44DC-4B55-AC2A-FD0E4E50A9EB}" srcId="{684F9B5B-EF08-42E5-B954-7149AE9261BD}" destId="{2A81581B-38FB-4299-BFCC-CA367EAAC158}" srcOrd="4" destOrd="0" parTransId="{17C98FA5-41EF-42BA-9584-71FE83AD3B17}" sibTransId="{063423FC-37EA-4BD2-A634-42B7309AE0BA}"/>
    <dgm:cxn modelId="{D54FEF11-6FF0-4B00-9D8F-8C0951C8DC8D}" type="presOf" srcId="{1EFB67B0-BD72-4365-A4FE-3A9B091320C3}" destId="{71B93F5E-E5C1-47DF-BE24-638D2B73DA5F}" srcOrd="0" destOrd="0" presId="urn:microsoft.com/office/officeart/2005/8/layout/lProcess3"/>
    <dgm:cxn modelId="{D7DC64AA-041E-4DE8-B423-712E5D2D0459}" type="presOf" srcId="{39097B01-D96A-4F07-ADF5-B4BA06CC1102}" destId="{ABB8A9F6-2534-4836-832F-D3112DC72DD5}" srcOrd="0" destOrd="0" presId="urn:microsoft.com/office/officeart/2005/8/layout/lProcess3"/>
    <dgm:cxn modelId="{4694B24B-AB26-4A00-BA63-A06EA3CA8FB1}" srcId="{2E61DAFF-3FC4-4ABB-8D12-66268492E485}" destId="{DEBD45D4-19E6-4D32-8D94-CA190B420834}" srcOrd="0" destOrd="0" parTransId="{99FCF6A3-75ED-4ABE-9844-160DABF9A6E0}" sibTransId="{88E8C63E-8EAB-4FDC-A3D3-130C52BDDA3E}"/>
    <dgm:cxn modelId="{761FB813-6682-42DF-BD33-75258CBE4D5C}" type="presOf" srcId="{D9C76DC9-5A73-49E8-9AF3-A9BAD3AE1978}" destId="{E7E4272F-BCF0-489C-8213-4956E95305AE}" srcOrd="0" destOrd="0" presId="urn:microsoft.com/office/officeart/2005/8/layout/lProcess3"/>
    <dgm:cxn modelId="{E2C5F49D-134B-41C1-A3BF-34ABCBD19B9F}" srcId="{1EFB67B0-BD72-4365-A4FE-3A9B091320C3}" destId="{75EF0E6A-322D-47C8-BC62-4156FB4A977B}" srcOrd="1" destOrd="0" parTransId="{163EDB84-37F3-44F3-8BA4-48D3062B11D8}" sibTransId="{642F4C35-266B-44FB-8800-B168F74E8242}"/>
    <dgm:cxn modelId="{D7A07C2A-04F6-4C41-8EDF-7D7838346336}" srcId="{1EFB67B0-BD72-4365-A4FE-3A9B091320C3}" destId="{6C875564-A2AD-4D80-A506-BEEDA5D0D0A9}" srcOrd="0" destOrd="0" parTransId="{BFB6D535-6A3A-4EE7-8631-C7CBAEC89E3F}" sibTransId="{17E3FAA6-8D5B-42B8-A2B2-3AE9D89BCBCA}"/>
    <dgm:cxn modelId="{DD42300B-B60C-4C8E-ADA6-C18B012D6BD3}" type="presOf" srcId="{DEBD45D4-19E6-4D32-8D94-CA190B420834}" destId="{6ACED565-2629-4D68-81C0-7EDA5A60B682}" srcOrd="0" destOrd="0" presId="urn:microsoft.com/office/officeart/2005/8/layout/lProcess3"/>
    <dgm:cxn modelId="{C07F04B4-EB76-4E5F-9D34-857E2D334B97}" type="presOf" srcId="{FF304701-F87C-48D5-9E82-56A411BF8397}" destId="{F7638170-38B6-4628-8997-62C45529A9CC}" srcOrd="0" destOrd="0" presId="urn:microsoft.com/office/officeart/2005/8/layout/lProcess3"/>
    <dgm:cxn modelId="{992509B8-B992-41A7-A3F3-43E151512F27}" type="presOf" srcId="{6ECD5927-3FF2-4720-876B-CC67A1019C79}" destId="{AC213D95-158D-44C3-8516-C375A35A28C1}" srcOrd="0" destOrd="0" presId="urn:microsoft.com/office/officeart/2005/8/layout/lProcess3"/>
    <dgm:cxn modelId="{D58A99C9-5D83-4A82-B293-E15893018C3A}" srcId="{04284526-F2F2-4785-B2CE-7DD7423818AD}" destId="{B99FC2D0-70D4-489D-AE27-90F96DA250C0}" srcOrd="0" destOrd="0" parTransId="{ED8D03B8-0C5F-4E24-96BA-95397E07DB17}" sibTransId="{C5AB499D-3A54-43E5-90F4-2114C68EB8BD}"/>
    <dgm:cxn modelId="{D412262C-D17B-4E9B-AA87-150EE811F6B8}" type="presOf" srcId="{75EF0E6A-322D-47C8-BC62-4156FB4A977B}" destId="{A9702ACB-B13E-4026-994B-912FB141A65A}" srcOrd="0" destOrd="0" presId="urn:microsoft.com/office/officeart/2005/8/layout/lProcess3"/>
    <dgm:cxn modelId="{EC593132-A8D4-411A-9561-5F852D5A50AF}" srcId="{AFB3593C-2B31-4D15-86D4-BE712F76BFB9}" destId="{13B99122-C158-4BA5-936F-A4F9277640A4}" srcOrd="0" destOrd="0" parTransId="{A180F049-4D6C-4BEA-9E0C-E7F62682DA77}" sibTransId="{BA9A6221-7F6B-4610-B8D2-EF1D47AAD467}"/>
    <dgm:cxn modelId="{26867A34-FF9F-49A8-A2A1-B86E116149CA}" type="presOf" srcId="{730E1F3F-99A8-4F38-B153-F14E4D6CCD79}" destId="{9B2ABBF6-1559-4C64-A135-AF7BEE17179F}" srcOrd="0" destOrd="0" presId="urn:microsoft.com/office/officeart/2005/8/layout/lProcess3"/>
    <dgm:cxn modelId="{35BD1631-7DE3-4CE9-8920-DC36CB81BE64}" type="presOf" srcId="{46136E68-EE1B-4CF6-BD98-1990EF9D522B}" destId="{200FC3EA-0FBF-4B57-8883-710CB59EFCD3}" srcOrd="0" destOrd="0" presId="urn:microsoft.com/office/officeart/2005/8/layout/lProcess3"/>
    <dgm:cxn modelId="{89175AD7-3F86-4D71-A80C-1DF7D8CED641}" type="presOf" srcId="{BB65BE31-40AE-4C97-8F0D-D23D5539DCD8}" destId="{45F3EF2C-3BC5-4376-A652-71BCF39B9737}" srcOrd="0" destOrd="0" presId="urn:microsoft.com/office/officeart/2005/8/layout/lProcess3"/>
    <dgm:cxn modelId="{D0E6C4C4-9A3A-4CF4-957C-09FBF4651F24}" srcId="{684F9B5B-EF08-42E5-B954-7149AE9261BD}" destId="{1EFB67B0-BD72-4365-A4FE-3A9B091320C3}" srcOrd="5" destOrd="0" parTransId="{A381CD49-C354-488E-94CD-5A7808AEA061}" sibTransId="{CDB6231F-6EE7-4737-86E3-5CB156AD41EC}"/>
    <dgm:cxn modelId="{F3266102-FE6E-4A16-A29E-D79FF053A64A}" type="presOf" srcId="{AE1C51A1-4935-42E6-BB27-FCADBAF09529}" destId="{938798BF-6F8E-4C65-9D19-8E949149BE72}" srcOrd="0" destOrd="0" presId="urn:microsoft.com/office/officeart/2005/8/layout/lProcess3"/>
    <dgm:cxn modelId="{90162FFE-D52F-4C26-9BB0-03BD1728B5F7}" srcId="{684F9B5B-EF08-42E5-B954-7149AE9261BD}" destId="{D9C76DC9-5A73-49E8-9AF3-A9BAD3AE1978}" srcOrd="6" destOrd="0" parTransId="{47841E8C-B0F9-466E-AB96-5955F9535FC1}" sibTransId="{F6342BCB-C6B7-4092-9B77-9B6C98A86760}"/>
    <dgm:cxn modelId="{C28C6E76-33D9-474B-BB9E-2F096A7C74E3}" srcId="{2A81581B-38FB-4299-BFCC-CA367EAAC158}" destId="{E1FCA14F-78D6-4193-A00C-2129E0E5BB9E}" srcOrd="0" destOrd="0" parTransId="{B905F47F-664E-4FB5-A0E9-A19F2F729A54}" sibTransId="{0D9BABB9-DFC3-4645-88B5-F78F4BFB62AC}"/>
    <dgm:cxn modelId="{B11470F5-24C9-4511-AB72-563C9D092805}" srcId="{730E1F3F-99A8-4F38-B153-F14E4D6CCD79}" destId="{98EDBEBB-A6D5-4145-AF7F-922D58457D40}" srcOrd="0" destOrd="0" parTransId="{E1C3E478-B44E-4A39-BEAF-9A2F154EB1EA}" sibTransId="{F63D1FDF-4E76-40C9-AA47-99411922A9FF}"/>
    <dgm:cxn modelId="{1D18C400-94E0-497F-8821-5A982DBE8F01}" type="presOf" srcId="{684F9B5B-EF08-42E5-B954-7149AE9261BD}" destId="{5240DCD4-A564-4E4F-A6B7-EFE23E7A5535}" srcOrd="0" destOrd="0" presId="urn:microsoft.com/office/officeart/2005/8/layout/lProcess3"/>
    <dgm:cxn modelId="{8FEB44FF-6589-47EE-A1E0-2B702D20B7BF}" type="presOf" srcId="{04284526-F2F2-4785-B2CE-7DD7423818AD}" destId="{02257630-94BA-4A30-B515-572D5693041E}" srcOrd="0" destOrd="0" presId="urn:microsoft.com/office/officeart/2005/8/layout/lProcess3"/>
    <dgm:cxn modelId="{3DE634EF-ED55-4D04-AB15-EDEE7FFE5A3F}" type="presParOf" srcId="{5240DCD4-A564-4E4F-A6B7-EFE23E7A5535}" destId="{E6C43CDD-5F37-433A-A61D-7C23FC646263}" srcOrd="0" destOrd="0" presId="urn:microsoft.com/office/officeart/2005/8/layout/lProcess3"/>
    <dgm:cxn modelId="{2541FE91-D90A-4612-9C1E-B5EB50FD9505}" type="presParOf" srcId="{E6C43CDD-5F37-433A-A61D-7C23FC646263}" destId="{9B2ABBF6-1559-4C64-A135-AF7BEE17179F}" srcOrd="0" destOrd="0" presId="urn:microsoft.com/office/officeart/2005/8/layout/lProcess3"/>
    <dgm:cxn modelId="{5B0BD8FB-1684-4E61-86B9-F51097E91B83}" type="presParOf" srcId="{E6C43CDD-5F37-433A-A61D-7C23FC646263}" destId="{8C36B3BA-14D5-48FB-AE09-398681190A35}" srcOrd="1" destOrd="0" presId="urn:microsoft.com/office/officeart/2005/8/layout/lProcess3"/>
    <dgm:cxn modelId="{AB905E2E-C3B4-45A6-8745-A80CF4D760E1}" type="presParOf" srcId="{E6C43CDD-5F37-433A-A61D-7C23FC646263}" destId="{6E8FD637-DC48-4D30-ADB8-98D15FC894C5}" srcOrd="2" destOrd="0" presId="urn:microsoft.com/office/officeart/2005/8/layout/lProcess3"/>
    <dgm:cxn modelId="{97271AA4-722A-41D6-BB79-5C3405AC572B}" type="presParOf" srcId="{E6C43CDD-5F37-433A-A61D-7C23FC646263}" destId="{B7D394B3-D1E7-49DF-8FA7-7E311ECCBB5D}" srcOrd="3" destOrd="0" presId="urn:microsoft.com/office/officeart/2005/8/layout/lProcess3"/>
    <dgm:cxn modelId="{07CA33C6-398E-4C22-80F6-B4D0853DF6D6}" type="presParOf" srcId="{E6C43CDD-5F37-433A-A61D-7C23FC646263}" destId="{45F3EF2C-3BC5-4376-A652-71BCF39B9737}" srcOrd="4" destOrd="0" presId="urn:microsoft.com/office/officeart/2005/8/layout/lProcess3"/>
    <dgm:cxn modelId="{DF7D7D1F-9967-4E88-BBDC-4FD60CFB8427}" type="presParOf" srcId="{5240DCD4-A564-4E4F-A6B7-EFE23E7A5535}" destId="{7F691B30-9377-4091-B2D6-A3760CEB99E7}" srcOrd="1" destOrd="0" presId="urn:microsoft.com/office/officeart/2005/8/layout/lProcess3"/>
    <dgm:cxn modelId="{9F5D9003-1F4A-455B-8349-D327B8048D9E}" type="presParOf" srcId="{5240DCD4-A564-4E4F-A6B7-EFE23E7A5535}" destId="{CFD11D93-8099-4B50-B227-A2DF492C126E}" srcOrd="2" destOrd="0" presId="urn:microsoft.com/office/officeart/2005/8/layout/lProcess3"/>
    <dgm:cxn modelId="{D9DFD3ED-385F-49EB-9973-4DEE97E0F73E}" type="presParOf" srcId="{CFD11D93-8099-4B50-B227-A2DF492C126E}" destId="{938798BF-6F8E-4C65-9D19-8E949149BE72}" srcOrd="0" destOrd="0" presId="urn:microsoft.com/office/officeart/2005/8/layout/lProcess3"/>
    <dgm:cxn modelId="{8C4C708E-C4C1-41FA-9581-006531A8872F}" type="presParOf" srcId="{CFD11D93-8099-4B50-B227-A2DF492C126E}" destId="{0E53E5CA-2246-4C48-9B45-C12A379E8A34}" srcOrd="1" destOrd="0" presId="urn:microsoft.com/office/officeart/2005/8/layout/lProcess3"/>
    <dgm:cxn modelId="{1662B8F5-0E44-4854-9376-B2067FC7D3A9}" type="presParOf" srcId="{CFD11D93-8099-4B50-B227-A2DF492C126E}" destId="{ABB8A9F6-2534-4836-832F-D3112DC72DD5}" srcOrd="2" destOrd="0" presId="urn:microsoft.com/office/officeart/2005/8/layout/lProcess3"/>
    <dgm:cxn modelId="{448AA566-DFD6-4FE2-BCAF-097985757C93}" type="presParOf" srcId="{5240DCD4-A564-4E4F-A6B7-EFE23E7A5535}" destId="{A4A8B043-F5AC-499B-B78D-B87B3EB53F9F}" srcOrd="3" destOrd="0" presId="urn:microsoft.com/office/officeart/2005/8/layout/lProcess3"/>
    <dgm:cxn modelId="{50AC706F-ABEE-43B9-9443-8BEE40D678E8}" type="presParOf" srcId="{5240DCD4-A564-4E4F-A6B7-EFE23E7A5535}" destId="{3B8D66B6-8884-45EF-9E10-6B4EFF3293F6}" srcOrd="4" destOrd="0" presId="urn:microsoft.com/office/officeart/2005/8/layout/lProcess3"/>
    <dgm:cxn modelId="{E3E90E83-9F92-4E16-90B7-55C0D10C2976}" type="presParOf" srcId="{3B8D66B6-8884-45EF-9E10-6B4EFF3293F6}" destId="{1A01D0A8-4ABE-43A6-9CC2-A477B6DBEB91}" srcOrd="0" destOrd="0" presId="urn:microsoft.com/office/officeart/2005/8/layout/lProcess3"/>
    <dgm:cxn modelId="{75010816-5439-4B45-9015-B6C8316B06B6}" type="presParOf" srcId="{3B8D66B6-8884-45EF-9E10-6B4EFF3293F6}" destId="{43354D6C-E0C0-4231-8674-7A8CA443978A}" srcOrd="1" destOrd="0" presId="urn:microsoft.com/office/officeart/2005/8/layout/lProcess3"/>
    <dgm:cxn modelId="{BC44DE77-1373-4B64-8552-A15B85B45536}" type="presParOf" srcId="{3B8D66B6-8884-45EF-9E10-6B4EFF3293F6}" destId="{5FD37B1C-A72C-4311-BB2E-751D4F9BEB68}" srcOrd="2" destOrd="0" presId="urn:microsoft.com/office/officeart/2005/8/layout/lProcess3"/>
    <dgm:cxn modelId="{A8765076-36AB-4F87-A40A-FFF3D04D0BB6}" type="presParOf" srcId="{5240DCD4-A564-4E4F-A6B7-EFE23E7A5535}" destId="{6299D38A-B534-4B21-B40B-04B5FB6AFF55}" srcOrd="5" destOrd="0" presId="urn:microsoft.com/office/officeart/2005/8/layout/lProcess3"/>
    <dgm:cxn modelId="{5B670268-F054-4A9A-B0C8-07C748121D2A}" type="presParOf" srcId="{5240DCD4-A564-4E4F-A6B7-EFE23E7A5535}" destId="{9328C750-29BF-416B-9091-95E9FC5196C3}" srcOrd="6" destOrd="0" presId="urn:microsoft.com/office/officeart/2005/8/layout/lProcess3"/>
    <dgm:cxn modelId="{1E1F31E2-59D0-4E9C-AEAF-8B1FEE7A826B}" type="presParOf" srcId="{9328C750-29BF-416B-9091-95E9FC5196C3}" destId="{2E677D76-42A6-47F1-8363-444846BE9CB0}" srcOrd="0" destOrd="0" presId="urn:microsoft.com/office/officeart/2005/8/layout/lProcess3"/>
    <dgm:cxn modelId="{592902FA-5223-4BD8-9552-345F523E80C1}" type="presParOf" srcId="{9328C750-29BF-416B-9091-95E9FC5196C3}" destId="{743D1FF2-4725-4CE0-AFA4-3860316589B0}" srcOrd="1" destOrd="0" presId="urn:microsoft.com/office/officeart/2005/8/layout/lProcess3"/>
    <dgm:cxn modelId="{1CC5B3BA-6BE2-4BA1-BB02-6061E50B79A8}" type="presParOf" srcId="{9328C750-29BF-416B-9091-95E9FC5196C3}" destId="{6ACED565-2629-4D68-81C0-7EDA5A60B682}" srcOrd="2" destOrd="0" presId="urn:microsoft.com/office/officeart/2005/8/layout/lProcess3"/>
    <dgm:cxn modelId="{2DAD0658-EED9-4D93-AFDE-D2BCA59AB1F5}" type="presParOf" srcId="{9328C750-29BF-416B-9091-95E9FC5196C3}" destId="{4548565D-1ADA-4EE8-8B32-B553E25EB16C}" srcOrd="3" destOrd="0" presId="urn:microsoft.com/office/officeart/2005/8/layout/lProcess3"/>
    <dgm:cxn modelId="{F1602099-BEC6-4D31-94D3-67E3A4D48D16}" type="presParOf" srcId="{9328C750-29BF-416B-9091-95E9FC5196C3}" destId="{200FC3EA-0FBF-4B57-8883-710CB59EFCD3}" srcOrd="4" destOrd="0" presId="urn:microsoft.com/office/officeart/2005/8/layout/lProcess3"/>
    <dgm:cxn modelId="{CE60FA68-4369-4A66-9D89-1CDA189FA423}" type="presParOf" srcId="{5240DCD4-A564-4E4F-A6B7-EFE23E7A5535}" destId="{AAA5B5C4-0151-4790-9F13-C2E7F6103EB7}" srcOrd="7" destOrd="0" presId="urn:microsoft.com/office/officeart/2005/8/layout/lProcess3"/>
    <dgm:cxn modelId="{E187BB77-53E6-4FDD-84D1-423395BD42A0}" type="presParOf" srcId="{5240DCD4-A564-4E4F-A6B7-EFE23E7A5535}" destId="{C2EC573D-120A-4AAC-A76B-86D7A68E76E1}" srcOrd="8" destOrd="0" presId="urn:microsoft.com/office/officeart/2005/8/layout/lProcess3"/>
    <dgm:cxn modelId="{0CF2945E-0BC4-4397-AA0B-AE2E99FA5FCF}" type="presParOf" srcId="{C2EC573D-120A-4AAC-A76B-86D7A68E76E1}" destId="{71BB1392-C2C1-48BB-BCCD-24F6F1DD9077}" srcOrd="0" destOrd="0" presId="urn:microsoft.com/office/officeart/2005/8/layout/lProcess3"/>
    <dgm:cxn modelId="{322ACB5F-8F43-4499-AB09-0AE83AB86E75}" type="presParOf" srcId="{C2EC573D-120A-4AAC-A76B-86D7A68E76E1}" destId="{73CE6C9F-1931-41F2-8F65-307E6F3C102F}" srcOrd="1" destOrd="0" presId="urn:microsoft.com/office/officeart/2005/8/layout/lProcess3"/>
    <dgm:cxn modelId="{2AAD361E-39FD-4EB3-BF3B-28690910AF2F}" type="presParOf" srcId="{C2EC573D-120A-4AAC-A76B-86D7A68E76E1}" destId="{C5ADCC2D-549E-4395-A975-C7ABC0DB8FA0}" srcOrd="2" destOrd="0" presId="urn:microsoft.com/office/officeart/2005/8/layout/lProcess3"/>
    <dgm:cxn modelId="{A325D892-EB43-4AD0-A38E-63C29833FCAD}" type="presParOf" srcId="{C2EC573D-120A-4AAC-A76B-86D7A68E76E1}" destId="{E8B78C1F-B15E-45D4-9DF7-8D07B3435343}" srcOrd="3" destOrd="0" presId="urn:microsoft.com/office/officeart/2005/8/layout/lProcess3"/>
    <dgm:cxn modelId="{03398013-4A10-407B-941F-9B30017AC16C}" type="presParOf" srcId="{C2EC573D-120A-4AAC-A76B-86D7A68E76E1}" destId="{AC213D95-158D-44C3-8516-C375A35A28C1}" srcOrd="4" destOrd="0" presId="urn:microsoft.com/office/officeart/2005/8/layout/lProcess3"/>
    <dgm:cxn modelId="{393652C3-A55D-41B8-B367-4264EAEF2541}" type="presParOf" srcId="{C2EC573D-120A-4AAC-A76B-86D7A68E76E1}" destId="{986DB59A-274C-4801-A42C-5ED74CAD08CE}" srcOrd="5" destOrd="0" presId="urn:microsoft.com/office/officeart/2005/8/layout/lProcess3"/>
    <dgm:cxn modelId="{9CB67D07-6E80-4613-B6B4-54C9C027B79B}" type="presParOf" srcId="{C2EC573D-120A-4AAC-A76B-86D7A68E76E1}" destId="{F7638170-38B6-4628-8997-62C45529A9CC}" srcOrd="6" destOrd="0" presId="urn:microsoft.com/office/officeart/2005/8/layout/lProcess3"/>
    <dgm:cxn modelId="{80932604-DEEB-49FE-99B6-9C4AFBE52AC8}" type="presParOf" srcId="{5240DCD4-A564-4E4F-A6B7-EFE23E7A5535}" destId="{119570A4-2301-4AF2-85A7-735A14EC61DF}" srcOrd="9" destOrd="0" presId="urn:microsoft.com/office/officeart/2005/8/layout/lProcess3"/>
    <dgm:cxn modelId="{E80E45E5-892B-47CD-8601-1A1059266623}" type="presParOf" srcId="{5240DCD4-A564-4E4F-A6B7-EFE23E7A5535}" destId="{7E82D919-D233-410D-BA66-A8C98D4FAB4E}" srcOrd="10" destOrd="0" presId="urn:microsoft.com/office/officeart/2005/8/layout/lProcess3"/>
    <dgm:cxn modelId="{F5034A3B-17A2-4854-95AC-F5B06AFC4100}" type="presParOf" srcId="{7E82D919-D233-410D-BA66-A8C98D4FAB4E}" destId="{71B93F5E-E5C1-47DF-BE24-638D2B73DA5F}" srcOrd="0" destOrd="0" presId="urn:microsoft.com/office/officeart/2005/8/layout/lProcess3"/>
    <dgm:cxn modelId="{244BB01F-F5FA-4780-BDFE-BF260FB27B9F}" type="presParOf" srcId="{7E82D919-D233-410D-BA66-A8C98D4FAB4E}" destId="{3DF8C291-8627-44B6-9425-D883E2E21358}" srcOrd="1" destOrd="0" presId="urn:microsoft.com/office/officeart/2005/8/layout/lProcess3"/>
    <dgm:cxn modelId="{37282621-0ED8-4D26-8DD3-0CF2F2AB3DBA}" type="presParOf" srcId="{7E82D919-D233-410D-BA66-A8C98D4FAB4E}" destId="{46F7C454-1ED9-48A6-A855-B603607D9B3A}" srcOrd="2" destOrd="0" presId="urn:microsoft.com/office/officeart/2005/8/layout/lProcess3"/>
    <dgm:cxn modelId="{CC2C2B6E-2A14-43C6-87CD-6F88A435943A}" type="presParOf" srcId="{7E82D919-D233-410D-BA66-A8C98D4FAB4E}" destId="{2A8AC3A8-CBB5-4CD0-A748-495D1CEFDE2C}" srcOrd="3" destOrd="0" presId="urn:microsoft.com/office/officeart/2005/8/layout/lProcess3"/>
    <dgm:cxn modelId="{EF20899C-8ECA-47EF-94C9-9DA1775313B7}" type="presParOf" srcId="{7E82D919-D233-410D-BA66-A8C98D4FAB4E}" destId="{A9702ACB-B13E-4026-994B-912FB141A65A}" srcOrd="4" destOrd="0" presId="urn:microsoft.com/office/officeart/2005/8/layout/lProcess3"/>
    <dgm:cxn modelId="{B50BD968-8545-4E2F-BF2E-65EC230D93BC}" type="presParOf" srcId="{5240DCD4-A564-4E4F-A6B7-EFE23E7A5535}" destId="{0F0C8EDD-C200-4B36-B57A-C37CC04C45FB}" srcOrd="11" destOrd="0" presId="urn:microsoft.com/office/officeart/2005/8/layout/lProcess3"/>
    <dgm:cxn modelId="{F5BC43D1-E24A-4F2B-9263-2246A0D4B079}" type="presParOf" srcId="{5240DCD4-A564-4E4F-A6B7-EFE23E7A5535}" destId="{E35B9C6D-0D8D-44A2-92F5-206C6F6F2110}" srcOrd="12" destOrd="0" presId="urn:microsoft.com/office/officeart/2005/8/layout/lProcess3"/>
    <dgm:cxn modelId="{4AEDFD7E-131E-42A0-AD1D-99E5813A171F}" type="presParOf" srcId="{E35B9C6D-0D8D-44A2-92F5-206C6F6F2110}" destId="{E7E4272F-BCF0-489C-8213-4956E95305AE}" srcOrd="0" destOrd="0" presId="urn:microsoft.com/office/officeart/2005/8/layout/lProcess3"/>
    <dgm:cxn modelId="{87EA5C43-6366-4F6D-A1B2-46AC09F118C3}" type="presParOf" srcId="{E35B9C6D-0D8D-44A2-92F5-206C6F6F2110}" destId="{90093833-AA76-4C98-899D-143E6EAA8F22}" srcOrd="1" destOrd="0" presId="urn:microsoft.com/office/officeart/2005/8/layout/lProcess3"/>
    <dgm:cxn modelId="{48CBA942-3A04-4ECE-B8A7-F181E824E93D}" type="presParOf" srcId="{E35B9C6D-0D8D-44A2-92F5-206C6F6F2110}" destId="{D4CE9D5B-F237-4F01-A1A2-76B18B44EC89}" srcOrd="2" destOrd="0" presId="urn:microsoft.com/office/officeart/2005/8/layout/lProcess3"/>
    <dgm:cxn modelId="{340B5C72-67A3-4B27-B270-62CCDCD5DD5D}" type="presParOf" srcId="{5240DCD4-A564-4E4F-A6B7-EFE23E7A5535}" destId="{26B15C4E-0735-4AC0-9F67-C65993EB2A68}" srcOrd="13" destOrd="0" presId="urn:microsoft.com/office/officeart/2005/8/layout/lProcess3"/>
    <dgm:cxn modelId="{A48C5ABF-1B8D-41F1-9C13-06E4DAF2C8EE}" type="presParOf" srcId="{5240DCD4-A564-4E4F-A6B7-EFE23E7A5535}" destId="{0B6A95FD-4A2A-4FEE-AC66-5413A482B81C}" srcOrd="14" destOrd="0" presId="urn:microsoft.com/office/officeart/2005/8/layout/lProcess3"/>
    <dgm:cxn modelId="{6F4C36BE-9BFE-4CE3-8148-ED7AC9346258}" type="presParOf" srcId="{0B6A95FD-4A2A-4FEE-AC66-5413A482B81C}" destId="{7C2F7B5E-352F-4CA7-84DE-8B2CE5106BB3}" srcOrd="0" destOrd="0" presId="urn:microsoft.com/office/officeart/2005/8/layout/lProcess3"/>
    <dgm:cxn modelId="{19C53BD6-1CF3-47DE-B2F9-FF533F8773AF}" type="presParOf" srcId="{0B6A95FD-4A2A-4FEE-AC66-5413A482B81C}" destId="{1CF4166A-77E6-4F0F-A21F-E751E240A2BE}" srcOrd="1" destOrd="0" presId="urn:microsoft.com/office/officeart/2005/8/layout/lProcess3"/>
    <dgm:cxn modelId="{6536514B-7045-414D-B8E3-B982DB1CD36F}" type="presParOf" srcId="{0B6A95FD-4A2A-4FEE-AC66-5413A482B81C}" destId="{D47C6D4C-27D2-4F3B-A1D1-782F103F42C8}" srcOrd="2" destOrd="0" presId="urn:microsoft.com/office/officeart/2005/8/layout/lProcess3"/>
    <dgm:cxn modelId="{F75055CE-3644-4626-9A78-7EE88BE35956}" type="presParOf" srcId="{5240DCD4-A564-4E4F-A6B7-EFE23E7A5535}" destId="{FF018C94-33B5-47E2-9FAB-DD5AEEA02801}" srcOrd="15" destOrd="0" presId="urn:microsoft.com/office/officeart/2005/8/layout/lProcess3"/>
    <dgm:cxn modelId="{C7B28692-49A0-49B0-98B9-449178099A8C}" type="presParOf" srcId="{5240DCD4-A564-4E4F-A6B7-EFE23E7A5535}" destId="{7FE85CDC-3922-4880-B28B-037931A03BAA}" srcOrd="16" destOrd="0" presId="urn:microsoft.com/office/officeart/2005/8/layout/lProcess3"/>
    <dgm:cxn modelId="{2525ECB4-A964-450D-BF36-84845398AB20}" type="presParOf" srcId="{7FE85CDC-3922-4880-B28B-037931A03BAA}" destId="{02257630-94BA-4A30-B515-572D5693041E}" srcOrd="0" destOrd="0" presId="urn:microsoft.com/office/officeart/2005/8/layout/lProcess3"/>
    <dgm:cxn modelId="{2F97ABD0-F35E-4683-A5D8-CD7066421569}" type="presParOf" srcId="{7FE85CDC-3922-4880-B28B-037931A03BAA}" destId="{0A0B0894-9DCC-4011-B177-E822F3252BB4}" srcOrd="1" destOrd="0" presId="urn:microsoft.com/office/officeart/2005/8/layout/lProcess3"/>
    <dgm:cxn modelId="{A555EA7D-98F6-4852-8C33-499450599A69}" type="presParOf" srcId="{7FE85CDC-3922-4880-B28B-037931A03BAA}" destId="{09A3E0F2-B334-4670-A110-A637F96E943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ABBF6-1559-4C64-A135-AF7BEE17179F}">
      <dsp:nvSpPr>
        <dsp:cNvPr id="0" name=""/>
        <dsp:cNvSpPr/>
      </dsp:nvSpPr>
      <dsp:spPr>
        <a:xfrm>
          <a:off x="4553" y="13454"/>
          <a:ext cx="1141623" cy="456649"/>
        </a:xfrm>
        <a:prstGeom prst="chevron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Фаза 1</a:t>
          </a:r>
          <a:endParaRPr lang="ru-RU" sz="1000" b="1" kern="1200" dirty="0"/>
        </a:p>
      </dsp:txBody>
      <dsp:txXfrm>
        <a:off x="232878" y="13454"/>
        <a:ext cx="684974" cy="456649"/>
      </dsp:txXfrm>
    </dsp:sp>
    <dsp:sp modelId="{6E8FD637-DC48-4D30-ADB8-98D15FC894C5}">
      <dsp:nvSpPr>
        <dsp:cNvPr id="0" name=""/>
        <dsp:cNvSpPr/>
      </dsp:nvSpPr>
      <dsp:spPr>
        <a:xfrm>
          <a:off x="997765" y="52269"/>
          <a:ext cx="4106111" cy="37901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Сокращение времени дозвона в </a:t>
          </a:r>
          <a:r>
            <a:rPr lang="en-US" sz="1200" b="1" kern="1200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Service Desk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187274" y="52269"/>
        <a:ext cx="3727093" cy="379018"/>
      </dsp:txXfrm>
    </dsp:sp>
    <dsp:sp modelId="{45F3EF2C-3BC5-4376-A652-71BCF39B9737}">
      <dsp:nvSpPr>
        <dsp:cNvPr id="0" name=""/>
        <dsp:cNvSpPr/>
      </dsp:nvSpPr>
      <dsp:spPr>
        <a:xfrm>
          <a:off x="4971220" y="52269"/>
          <a:ext cx="4316542" cy="37901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Выделенная поддержка </a:t>
          </a:r>
          <a:r>
            <a:rPr lang="en-US" sz="1200" b="1" kern="1200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VIP </a:t>
          </a:r>
          <a:r>
            <a:rPr lang="ru-RU" sz="1200" b="1" kern="1200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пользователей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160729" y="52269"/>
        <a:ext cx="3937524" cy="379018"/>
      </dsp:txXfrm>
    </dsp:sp>
    <dsp:sp modelId="{938798BF-6F8E-4C65-9D19-8E949149BE72}">
      <dsp:nvSpPr>
        <dsp:cNvPr id="0" name=""/>
        <dsp:cNvSpPr/>
      </dsp:nvSpPr>
      <dsp:spPr>
        <a:xfrm>
          <a:off x="4553" y="534034"/>
          <a:ext cx="1141623" cy="456649"/>
        </a:xfrm>
        <a:prstGeom prst="chevron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Фаза 2</a:t>
          </a:r>
          <a:endParaRPr lang="ru-RU" sz="1000" b="1" kern="1200" dirty="0"/>
        </a:p>
      </dsp:txBody>
      <dsp:txXfrm>
        <a:off x="232878" y="534034"/>
        <a:ext cx="684974" cy="456649"/>
      </dsp:txXfrm>
    </dsp:sp>
    <dsp:sp modelId="{ABB8A9F6-2534-4836-832F-D3112DC72DD5}">
      <dsp:nvSpPr>
        <dsp:cNvPr id="0" name=""/>
        <dsp:cNvSpPr/>
      </dsp:nvSpPr>
      <dsp:spPr>
        <a:xfrm>
          <a:off x="997765" y="572849"/>
          <a:ext cx="8289997" cy="37901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Сокращение </a:t>
          </a:r>
          <a:r>
            <a:rPr lang="en-US" sz="1200" b="1" kern="1200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SLA </a:t>
          </a:r>
          <a:r>
            <a:rPr lang="ru-RU" sz="1200" b="1" kern="1200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для приоритетов «средний» и «низкий»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187274" y="572849"/>
        <a:ext cx="7910979" cy="379018"/>
      </dsp:txXfrm>
    </dsp:sp>
    <dsp:sp modelId="{1A01D0A8-4ABE-43A6-9CC2-A477B6DBEB91}">
      <dsp:nvSpPr>
        <dsp:cNvPr id="0" name=""/>
        <dsp:cNvSpPr/>
      </dsp:nvSpPr>
      <dsp:spPr>
        <a:xfrm>
          <a:off x="4553" y="1054614"/>
          <a:ext cx="1141623" cy="456649"/>
        </a:xfrm>
        <a:prstGeom prst="chevron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Фаза 3</a:t>
          </a:r>
          <a:endParaRPr lang="ru-RU" sz="1000" b="1" kern="1200" dirty="0"/>
        </a:p>
      </dsp:txBody>
      <dsp:txXfrm>
        <a:off x="232878" y="1054614"/>
        <a:ext cx="684974" cy="456649"/>
      </dsp:txXfrm>
    </dsp:sp>
    <dsp:sp modelId="{5FD37B1C-A72C-4311-BB2E-751D4F9BEB68}">
      <dsp:nvSpPr>
        <dsp:cNvPr id="0" name=""/>
        <dsp:cNvSpPr/>
      </dsp:nvSpPr>
      <dsp:spPr>
        <a:xfrm>
          <a:off x="997765" y="1093430"/>
          <a:ext cx="8292792" cy="37901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Повышение культуры общения операторов </a:t>
          </a:r>
          <a:r>
            <a:rPr lang="en-US" sz="1200" b="1" kern="1200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SD </a:t>
          </a:r>
          <a:r>
            <a:rPr lang="ru-RU" sz="1200" b="1" kern="1200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с пользователями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187274" y="1093430"/>
        <a:ext cx="7913774" cy="379018"/>
      </dsp:txXfrm>
    </dsp:sp>
    <dsp:sp modelId="{2E677D76-42A6-47F1-8363-444846BE9CB0}">
      <dsp:nvSpPr>
        <dsp:cNvPr id="0" name=""/>
        <dsp:cNvSpPr/>
      </dsp:nvSpPr>
      <dsp:spPr>
        <a:xfrm>
          <a:off x="4553" y="1575195"/>
          <a:ext cx="1141623" cy="456649"/>
        </a:xfrm>
        <a:prstGeom prst="chevron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Фаза 4</a:t>
          </a:r>
          <a:endParaRPr lang="ru-RU" sz="1000" b="1" kern="1200" dirty="0"/>
        </a:p>
      </dsp:txBody>
      <dsp:txXfrm>
        <a:off x="232878" y="1575195"/>
        <a:ext cx="684974" cy="456649"/>
      </dsp:txXfrm>
    </dsp:sp>
    <dsp:sp modelId="{6ACED565-2629-4D68-81C0-7EDA5A60B682}">
      <dsp:nvSpPr>
        <dsp:cNvPr id="0" name=""/>
        <dsp:cNvSpPr/>
      </dsp:nvSpPr>
      <dsp:spPr>
        <a:xfrm>
          <a:off x="997765" y="1614010"/>
          <a:ext cx="5951867" cy="37901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Сокращение повторных обращений по одной и той же проблеме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187274" y="1614010"/>
        <a:ext cx="5572849" cy="379018"/>
      </dsp:txXfrm>
    </dsp:sp>
    <dsp:sp modelId="{200FC3EA-0FBF-4B57-8883-710CB59EFCD3}">
      <dsp:nvSpPr>
        <dsp:cNvPr id="0" name=""/>
        <dsp:cNvSpPr/>
      </dsp:nvSpPr>
      <dsp:spPr>
        <a:xfrm>
          <a:off x="6816976" y="1614010"/>
          <a:ext cx="2450338" cy="37901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Стандартизация ответов </a:t>
          </a:r>
          <a:r>
            <a:rPr lang="en-US" sz="1200" b="1" kern="1200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SD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7006485" y="1614010"/>
        <a:ext cx="2071320" cy="379018"/>
      </dsp:txXfrm>
    </dsp:sp>
    <dsp:sp modelId="{71BB1392-C2C1-48BB-BCCD-24F6F1DD9077}">
      <dsp:nvSpPr>
        <dsp:cNvPr id="0" name=""/>
        <dsp:cNvSpPr/>
      </dsp:nvSpPr>
      <dsp:spPr>
        <a:xfrm>
          <a:off x="0" y="2095775"/>
          <a:ext cx="1141623" cy="456649"/>
        </a:xfrm>
        <a:prstGeom prst="chevron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Фаза 5</a:t>
          </a:r>
          <a:endParaRPr lang="ru-RU" sz="1000" b="1" kern="1200" dirty="0"/>
        </a:p>
      </dsp:txBody>
      <dsp:txXfrm>
        <a:off x="228325" y="2095775"/>
        <a:ext cx="684974" cy="456649"/>
      </dsp:txXfrm>
    </dsp:sp>
    <dsp:sp modelId="{C5ADCC2D-549E-4395-A975-C7ABC0DB8FA0}">
      <dsp:nvSpPr>
        <dsp:cNvPr id="0" name=""/>
        <dsp:cNvSpPr/>
      </dsp:nvSpPr>
      <dsp:spPr>
        <a:xfrm>
          <a:off x="997765" y="2134590"/>
          <a:ext cx="2960763" cy="37901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Новый понятный каталог услуг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187274" y="2134590"/>
        <a:ext cx="2581745" cy="379018"/>
      </dsp:txXfrm>
    </dsp:sp>
    <dsp:sp modelId="{AC213D95-158D-44C3-8516-C375A35A28C1}">
      <dsp:nvSpPr>
        <dsp:cNvPr id="0" name=""/>
        <dsp:cNvSpPr/>
      </dsp:nvSpPr>
      <dsp:spPr>
        <a:xfrm>
          <a:off x="3825872" y="2134590"/>
          <a:ext cx="2317786" cy="37901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Контроль отмененных обращений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015381" y="2134590"/>
        <a:ext cx="1938768" cy="379018"/>
      </dsp:txXfrm>
    </dsp:sp>
    <dsp:sp modelId="{F7638170-38B6-4628-8997-62C45529A9CC}">
      <dsp:nvSpPr>
        <dsp:cNvPr id="0" name=""/>
        <dsp:cNvSpPr/>
      </dsp:nvSpPr>
      <dsp:spPr>
        <a:xfrm>
          <a:off x="6011001" y="2134590"/>
          <a:ext cx="3280844" cy="37901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Информирование пользователей о сроках решения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6200510" y="2134590"/>
        <a:ext cx="2901826" cy="379018"/>
      </dsp:txXfrm>
    </dsp:sp>
    <dsp:sp modelId="{71B93F5E-E5C1-47DF-BE24-638D2B73DA5F}">
      <dsp:nvSpPr>
        <dsp:cNvPr id="0" name=""/>
        <dsp:cNvSpPr/>
      </dsp:nvSpPr>
      <dsp:spPr>
        <a:xfrm>
          <a:off x="4553" y="2616355"/>
          <a:ext cx="1141623" cy="456649"/>
        </a:xfrm>
        <a:prstGeom prst="chevron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Фаза 6</a:t>
          </a:r>
          <a:endParaRPr lang="ru-RU" sz="1000" b="1" kern="1200" dirty="0"/>
        </a:p>
      </dsp:txBody>
      <dsp:txXfrm>
        <a:off x="232878" y="2616355"/>
        <a:ext cx="684974" cy="456649"/>
      </dsp:txXfrm>
    </dsp:sp>
    <dsp:sp modelId="{46F7C454-1ED9-48A6-A855-B603607D9B3A}">
      <dsp:nvSpPr>
        <dsp:cNvPr id="0" name=""/>
        <dsp:cNvSpPr/>
      </dsp:nvSpPr>
      <dsp:spPr>
        <a:xfrm>
          <a:off x="997765" y="2655170"/>
          <a:ext cx="4147935" cy="37901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Отчетность для пользователей и статистика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187274" y="2655170"/>
        <a:ext cx="3768917" cy="379018"/>
      </dsp:txXfrm>
    </dsp:sp>
    <dsp:sp modelId="{A9702ACB-B13E-4026-994B-912FB141A65A}">
      <dsp:nvSpPr>
        <dsp:cNvPr id="0" name=""/>
        <dsp:cNvSpPr/>
      </dsp:nvSpPr>
      <dsp:spPr>
        <a:xfrm>
          <a:off x="5013044" y="2655170"/>
          <a:ext cx="4266341" cy="37901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Сокращение времени решения обращений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5202553" y="2655170"/>
        <a:ext cx="3887323" cy="379018"/>
      </dsp:txXfrm>
    </dsp:sp>
    <dsp:sp modelId="{E7E4272F-BCF0-489C-8213-4956E95305AE}">
      <dsp:nvSpPr>
        <dsp:cNvPr id="0" name=""/>
        <dsp:cNvSpPr/>
      </dsp:nvSpPr>
      <dsp:spPr>
        <a:xfrm>
          <a:off x="4553" y="3136935"/>
          <a:ext cx="1141623" cy="456649"/>
        </a:xfrm>
        <a:prstGeom prst="chevron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Фаза 7</a:t>
          </a:r>
          <a:endParaRPr lang="ru-RU" sz="1000" b="1" kern="1200" dirty="0"/>
        </a:p>
      </dsp:txBody>
      <dsp:txXfrm>
        <a:off x="232878" y="3136935"/>
        <a:ext cx="684974" cy="456649"/>
      </dsp:txXfrm>
    </dsp:sp>
    <dsp:sp modelId="{D4CE9D5B-F237-4F01-A1A2-76B18B44EC89}">
      <dsp:nvSpPr>
        <dsp:cNvPr id="0" name=""/>
        <dsp:cNvSpPr/>
      </dsp:nvSpPr>
      <dsp:spPr>
        <a:xfrm>
          <a:off x="997765" y="3175751"/>
          <a:ext cx="8260566" cy="37901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Управление качеством ИТ услуг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187274" y="3175751"/>
        <a:ext cx="7881548" cy="379018"/>
      </dsp:txXfrm>
    </dsp:sp>
    <dsp:sp modelId="{7C2F7B5E-352F-4CA7-84DE-8B2CE5106BB3}">
      <dsp:nvSpPr>
        <dsp:cNvPr id="0" name=""/>
        <dsp:cNvSpPr/>
      </dsp:nvSpPr>
      <dsp:spPr>
        <a:xfrm>
          <a:off x="4553" y="3657516"/>
          <a:ext cx="1141623" cy="456649"/>
        </a:xfrm>
        <a:prstGeom prst="chevron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Фаза 8</a:t>
          </a:r>
          <a:endParaRPr lang="ru-RU" sz="1000" b="1" kern="1200" dirty="0"/>
        </a:p>
      </dsp:txBody>
      <dsp:txXfrm>
        <a:off x="232878" y="3657516"/>
        <a:ext cx="684974" cy="456649"/>
      </dsp:txXfrm>
    </dsp:sp>
    <dsp:sp modelId="{D47C6D4C-27D2-4F3B-A1D1-782F103F42C8}">
      <dsp:nvSpPr>
        <dsp:cNvPr id="0" name=""/>
        <dsp:cNvSpPr/>
      </dsp:nvSpPr>
      <dsp:spPr>
        <a:xfrm>
          <a:off x="997765" y="3696331"/>
          <a:ext cx="8246552" cy="37901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Упрощение шаблонов для портала самообслуживания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187274" y="3696331"/>
        <a:ext cx="7867534" cy="379018"/>
      </dsp:txXfrm>
    </dsp:sp>
    <dsp:sp modelId="{02257630-94BA-4A30-B515-572D5693041E}">
      <dsp:nvSpPr>
        <dsp:cNvPr id="0" name=""/>
        <dsp:cNvSpPr/>
      </dsp:nvSpPr>
      <dsp:spPr>
        <a:xfrm>
          <a:off x="4553" y="4178096"/>
          <a:ext cx="1141623" cy="456649"/>
        </a:xfrm>
        <a:prstGeom prst="chevron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Фаза 9</a:t>
          </a:r>
          <a:endParaRPr lang="ru-RU" sz="1000" b="1" kern="1200" dirty="0"/>
        </a:p>
      </dsp:txBody>
      <dsp:txXfrm>
        <a:off x="232878" y="4178096"/>
        <a:ext cx="684974" cy="456649"/>
      </dsp:txXfrm>
    </dsp:sp>
    <dsp:sp modelId="{09A3E0F2-B334-4670-A110-A637F96E943D}">
      <dsp:nvSpPr>
        <dsp:cNvPr id="0" name=""/>
        <dsp:cNvSpPr/>
      </dsp:nvSpPr>
      <dsp:spPr>
        <a:xfrm>
          <a:off x="997765" y="4216911"/>
          <a:ext cx="8233665" cy="37901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pc="50" dirty="0" smtClean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ulim" pitchFamily="34" charset="-127"/>
              <a:ea typeface="Gulim" pitchFamily="34" charset="-127"/>
              <a:cs typeface="Arial Unicode MS" pitchFamily="34" charset="-128"/>
            </a:rPr>
            <a:t>Внедрение нового удобного портала самообслуживания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187274" y="4216911"/>
        <a:ext cx="7854647" cy="379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4896E-6CB8-46BF-B054-8B186E1CA065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7D537-179F-4295-BEBA-8DD2FC165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464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18D560-A79F-4392-B4BD-E34F24964377}" type="slidenum">
              <a:rPr lang="en-US"/>
              <a:pPr/>
              <a:t>1</a:t>
            </a:fld>
            <a:endParaRPr lang="en-US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02F3BEBB-4A49-497C-8949-3FA93945D1E2}" type="slidenum">
              <a:rPr lang="en-US" sz="1200">
                <a:latin typeface="Times New Roman" panose="02020603050405020304" pitchFamily="18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en-US" sz="1200">
              <a:latin typeface="Times New Roman" panose="02020603050405020304" pitchFamily="18" charset="0"/>
            </a:endParaRPr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719138"/>
            <a:ext cx="6402388" cy="36020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725" y="4562475"/>
            <a:ext cx="5365750" cy="4319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3345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52D52AD-AA9D-4323-ABBE-27003C231A68}" type="datetime1">
              <a:rPr lang="de-DE">
                <a:solidFill>
                  <a:srgbClr val="000000"/>
                </a:solidFill>
              </a:rPr>
              <a:pPr/>
              <a:t>13.11.2016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E909C-BAC5-4773-BA2B-A1B0B4A1F3A7}" type="slidenum">
              <a:rPr lang="de-DE">
                <a:solidFill>
                  <a:srgbClr val="000000"/>
                </a:solidFill>
              </a:rPr>
              <a:pPr/>
              <a:t>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74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8CCF-09AF-43F0-BD9C-DB24845E42CA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336D-E504-41EB-A581-3BEF7F1CD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66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8CCF-09AF-43F0-BD9C-DB24845E42CA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336D-E504-41EB-A581-3BEF7F1CD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29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8CCF-09AF-43F0-BD9C-DB24845E42CA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336D-E504-41EB-A581-3BEF7F1CD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783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C695D8-1E9D-4A61-9F73-4D805D78BF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64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19B480-BF98-42DE-8095-C786DC2016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583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C71FA88-A409-4AE6-818A-8FE8A92331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789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24A2E1-7624-4CC0-AEC5-629B237E92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842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F3B773D-C69C-4F19-A367-787BBD5264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13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33657CA-B1A4-4C5F-BBD4-EC405532E7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66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8F2BDC4-D1DC-4821-A2BC-14AB5D72E1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69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A9D4C79-143E-48DD-9D63-0B519E4E9E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66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8CCF-09AF-43F0-BD9C-DB24845E42CA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336D-E504-41EB-A581-3BEF7F1CD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148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8CA977-FAF6-4F0E-96CD-9F66D480510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008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5D11C31-5A35-484E-91B4-972173413B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4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BFCEEE0-3239-4826-983D-03C7D77E95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13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77E944-B28A-4774-ADDD-6EF6BF4C11ED}" type="datetime1">
              <a:rPr lang="ru-RU">
                <a:solidFill>
                  <a:srgbClr val="000000"/>
                </a:solidFill>
              </a:rPr>
              <a:pPr/>
              <a:t>13.11.2016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F9FBD-DA9B-4F19-AAF0-35187F89BDA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62192"/>
      </p:ext>
    </p:extLst>
  </p:cSld>
  <p:clrMapOvr>
    <a:masterClrMapping/>
  </p:clrMapOvr>
  <p:transition>
    <p:pull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4518BC-211E-4D2B-B249-20DEA8539FB6}" type="datetime1">
              <a:rPr lang="ru-RU">
                <a:solidFill>
                  <a:srgbClr val="000000"/>
                </a:solidFill>
              </a:rPr>
              <a:pPr/>
              <a:t>13.11.2016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B65BC-6645-458F-9211-561396F40D8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30863"/>
      </p:ext>
    </p:extLst>
  </p:cSld>
  <p:clrMapOvr>
    <a:masterClrMapping/>
  </p:clrMapOvr>
  <p:transition>
    <p:pull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10A122-F540-4200-AA88-C561EDE5CBBC}" type="datetime1">
              <a:rPr lang="ru-RU">
                <a:solidFill>
                  <a:srgbClr val="000000"/>
                </a:solidFill>
              </a:rPr>
              <a:pPr/>
              <a:t>13.11.2016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2C283-455D-4444-A69E-F70DB724B7D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39149"/>
      </p:ext>
    </p:extLst>
  </p:cSld>
  <p:clrMapOvr>
    <a:masterClrMapping/>
  </p:clrMapOvr>
  <p:transition>
    <p:pull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38FE1-8786-40E4-A70F-308CB37FC50E}" type="datetime1">
              <a:rPr lang="ru-RU">
                <a:solidFill>
                  <a:srgbClr val="000000"/>
                </a:solidFill>
              </a:rPr>
              <a:pPr/>
              <a:t>13.11.2016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51ADC-D0F3-4846-95EC-702AA988EB0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81748"/>
      </p:ext>
    </p:extLst>
  </p:cSld>
  <p:clrMapOvr>
    <a:masterClrMapping/>
  </p:clrMapOvr>
  <p:transition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781266-945F-4B7C-A121-95DB978B7D1E}" type="datetime1">
              <a:rPr lang="ru-RU">
                <a:solidFill>
                  <a:srgbClr val="000000"/>
                </a:solidFill>
              </a:rPr>
              <a:pPr/>
              <a:t>13.11.2016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FA0E5-6184-4D62-BDD5-9CF77E5FEBE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74185"/>
      </p:ext>
    </p:extLst>
  </p:cSld>
  <p:clrMapOvr>
    <a:masterClrMapping/>
  </p:clrMapOvr>
  <p:transition>
    <p:pull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990EDE-761B-4DB3-B257-B02A63541E1D}" type="datetime1">
              <a:rPr lang="ru-RU">
                <a:solidFill>
                  <a:srgbClr val="000000"/>
                </a:solidFill>
              </a:rPr>
              <a:pPr/>
              <a:t>13.11.2016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A4664-BA23-4989-AA73-EF3E5486F8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08726"/>
      </p:ext>
    </p:extLst>
  </p:cSld>
  <p:clrMapOvr>
    <a:masterClrMapping/>
  </p:clrMapOvr>
  <p:transition>
    <p:pull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BA6FD-7491-4E12-BDE9-7C55DAF68B8D}" type="datetime1">
              <a:rPr lang="ru-RU">
                <a:solidFill>
                  <a:srgbClr val="000000"/>
                </a:solidFill>
              </a:rPr>
              <a:pPr/>
              <a:t>13.11.2016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F46B5-7309-4279-9928-C431AB4C7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96497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8CCF-09AF-43F0-BD9C-DB24845E42CA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336D-E504-41EB-A581-3BEF7F1CD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34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316010-B2D4-46A1-B360-796B5EE828B5}" type="datetime1">
              <a:rPr lang="ru-RU">
                <a:solidFill>
                  <a:srgbClr val="000000"/>
                </a:solidFill>
              </a:rPr>
              <a:pPr/>
              <a:t>13.11.2016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F4CB0-B9E0-4EC0-AFE7-F5FFEE5A0E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1302"/>
      </p:ext>
    </p:extLst>
  </p:cSld>
  <p:clrMapOvr>
    <a:masterClrMapping/>
  </p:clrMapOvr>
  <p:transition>
    <p:pull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E92AF-ABE5-406E-9B91-BCAFD66AA4C8}" type="datetime1">
              <a:rPr lang="ru-RU">
                <a:solidFill>
                  <a:srgbClr val="000000"/>
                </a:solidFill>
              </a:rPr>
              <a:pPr/>
              <a:t>13.11.2016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98488-D893-4422-8A16-89869A4CBD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77196"/>
      </p:ext>
    </p:extLst>
  </p:cSld>
  <p:clrMapOvr>
    <a:masterClrMapping/>
  </p:clrMapOvr>
  <p:transition>
    <p:pull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31DA92-6365-46C4-BB58-2D0AC123AC21}" type="datetime1">
              <a:rPr lang="ru-RU">
                <a:solidFill>
                  <a:srgbClr val="000000"/>
                </a:solidFill>
              </a:rPr>
              <a:pPr/>
              <a:t>13.11.2016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4811F-9745-43EF-876B-7C096080E4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35807"/>
      </p:ext>
    </p:extLst>
  </p:cSld>
  <p:clrMapOvr>
    <a:masterClrMapping/>
  </p:clrMapOvr>
  <p:transition>
    <p:pull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A948F-706E-476E-A816-87BBD6B1E5E3}" type="datetime1">
              <a:rPr lang="ru-RU">
                <a:solidFill>
                  <a:srgbClr val="000000"/>
                </a:solidFill>
              </a:rPr>
              <a:pPr/>
              <a:t>13.11.2016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61720-1D4B-43D9-AA03-FB7C5F5B476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81594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8CCF-09AF-43F0-BD9C-DB24845E42CA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336D-E504-41EB-A581-3BEF7F1CD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16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8CCF-09AF-43F0-BD9C-DB24845E42CA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336D-E504-41EB-A581-3BEF7F1CD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6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8CCF-09AF-43F0-BD9C-DB24845E42CA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336D-E504-41EB-A581-3BEF7F1CD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2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8CCF-09AF-43F0-BD9C-DB24845E42CA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336D-E504-41EB-A581-3BEF7F1CD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1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8CCF-09AF-43F0-BD9C-DB24845E42CA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336D-E504-41EB-A581-3BEF7F1CD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23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8CCF-09AF-43F0-BD9C-DB24845E42CA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336D-E504-41EB-A581-3BEF7F1CD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59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D8CCF-09AF-43F0-BD9C-DB24845E42CA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C336D-E504-41EB-A581-3BEF7F1CD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1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2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fld id="{F1D5F0AE-84B7-439C-8807-E0C54DE1EDAC}" type="slidenum">
              <a:rPr lang="ru-RU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63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3366CC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3366CC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3366CC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3366CC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3366CC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3366CC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3366CC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3366CC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3366CC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var_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Aft>
                <a:spcPct val="0"/>
              </a:spcAft>
              <a:defRPr sz="1400"/>
            </a:lvl1pPr>
          </a:lstStyle>
          <a:p>
            <a:pPr fontAlgn="base">
              <a:spcBef>
                <a:spcPct val="0"/>
              </a:spcBef>
            </a:pPr>
            <a:fld id="{A18A7E72-9D69-4E62-BB5E-F37D1453B6F1}" type="datetime1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</a:pPr>
              <a:t>13.11.2016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Aft>
                <a:spcPct val="0"/>
              </a:spcAft>
              <a:defRPr sz="1400"/>
            </a:lvl1pPr>
          </a:lstStyle>
          <a:p>
            <a:pPr fontAlgn="base"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defRPr sz="1400"/>
            </a:lvl1pPr>
          </a:lstStyle>
          <a:p>
            <a:pPr fontAlgn="base">
              <a:spcBef>
                <a:spcPct val="0"/>
              </a:spcBef>
            </a:pPr>
            <a:fld id="{39EC72E8-C4BA-4613-92BD-0EC2B135EF3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2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ll dir="r"/>
  </p:transition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3366C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CC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ews.ru/articles/bpm_v_rossii_professionaly_estno/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B9A73C4D-D4B2-4724-96A9-D64DD743060F}" type="slidenum">
              <a:rPr lang="ru-RU" sz="1400"/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ru-RU" sz="140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057400" y="5181600"/>
            <a:ext cx="6781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276600" y="4953000"/>
            <a:ext cx="6096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24000" y="160645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ПОДХОДЫ К АНАЛИЗУ БИЗНЕС-ПРОЦЕССОВ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524000" y="4303058"/>
            <a:ext cx="9144000" cy="954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Лекция 1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4042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A6FD-7491-4E12-BDE9-7C55DAF68B8D}" type="datetime1">
              <a:rPr lang="ru-RU" smtClean="0">
                <a:solidFill>
                  <a:srgbClr val="000000"/>
                </a:solidFill>
              </a:rPr>
              <a:pPr/>
              <a:t>13.11.2016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46B5-7309-4279-9928-C431AB4C7FBE}" type="slidenum">
              <a:rPr lang="ru-RU" smtClean="0">
                <a:solidFill>
                  <a:srgbClr val="000000"/>
                </a:solidFill>
              </a:rPr>
              <a:pPr/>
              <a:t>10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64225" y="840038"/>
            <a:ext cx="9134462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Контрольные полезны для анализа изменения в проблеме с течением времени. По вертикальной оси откладываются количественные значения, по горизонтальной – время. С помощью этих карт можно обрабатывать и дискретные, и непрерывные данные.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316799"/>
              </p:ext>
            </p:extLst>
          </p:nvPr>
        </p:nvGraphicFramePr>
        <p:xfrm>
          <a:off x="3105856" y="1799481"/>
          <a:ext cx="8014471" cy="4338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иаграмма" r:id="rId3" imgW="5981674" imgH="3246113" progId="MSGraph.Chart.8">
                  <p:embed/>
                </p:oleObj>
              </mc:Choice>
              <mc:Fallback>
                <p:oleObj name="Диаграмма" r:id="rId3" imgW="5981674" imgH="3246113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856" y="1799481"/>
                        <a:ext cx="8014471" cy="43381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2397" y="334447"/>
            <a:ext cx="3518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Контрольные карты</a:t>
            </a:r>
            <a:endParaRPr lang="ru-RU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4428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A6FD-7491-4E12-BDE9-7C55DAF68B8D}" type="datetime1">
              <a:rPr lang="ru-RU" smtClean="0">
                <a:solidFill>
                  <a:srgbClr val="000000"/>
                </a:solidFill>
              </a:rPr>
              <a:pPr/>
              <a:t>13.11.2016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46B5-7309-4279-9928-C431AB4C7FBE}" type="slidenum">
              <a:rPr lang="ru-RU" smtClean="0">
                <a:solidFill>
                  <a:srgbClr val="000000"/>
                </a:solidFill>
              </a:rPr>
              <a:pPr/>
              <a:t>11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7417" y="788392"/>
            <a:ext cx="1106796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Для гистограммы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необходимы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непрерывные данные: время, меры длины и ширины, сумма в денежных единицах, и другие, которые могут принимать дробные значения. На горизонтальной оси отмечены возрастающие значения (справа налево), а на вертикальной оси - частота. Можно использовать шкалу или свой метод (штриховка) для отражения частот, соответствую­щих определенным ценностям.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Гистограмма позволяет 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проанализировать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вариацию процесса, какие данные попадают в ту или иную группу, и какова форма распределе­ния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 </a:t>
            </a:r>
            <a:r>
              <a:rPr lang="ru-RU" sz="1600" dirty="0" smtClean="0"/>
              <a:t>наглядно </a:t>
            </a:r>
            <a:r>
              <a:rPr lang="ru-RU" sz="1600" dirty="0"/>
              <a:t>представить тенденции изменения измеряемых параметров качества </a:t>
            </a:r>
            <a:r>
              <a:rPr lang="ru-RU" sz="1600" dirty="0" smtClean="0"/>
              <a:t>процесса.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570391"/>
              </p:ext>
            </p:extLst>
          </p:nvPr>
        </p:nvGraphicFramePr>
        <p:xfrm>
          <a:off x="2757967" y="2660149"/>
          <a:ext cx="7402033" cy="317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Диаграмма" r:id="rId3" imgW="5562600" imgH="2381402" progId="MSGraph.Chart.8">
                  <p:embed/>
                </p:oleObj>
              </mc:Choice>
              <mc:Fallback>
                <p:oleObj name="Диаграмма" r:id="rId3" imgW="5562600" imgH="2381402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967" y="2660149"/>
                        <a:ext cx="7402033" cy="3177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823091" y="205795"/>
            <a:ext cx="2156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Гистограмма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0122367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A6FD-7491-4E12-BDE9-7C55DAF68B8D}" type="datetime1">
              <a:rPr lang="ru-RU" smtClean="0">
                <a:solidFill>
                  <a:srgbClr val="000000"/>
                </a:solidFill>
              </a:rPr>
              <a:pPr/>
              <a:t>14.11.2016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46B5-7309-4279-9928-C431AB4C7FBE}" type="slidenum">
              <a:rPr lang="ru-RU" smtClean="0">
                <a:solidFill>
                  <a:srgbClr val="000000"/>
                </a:solidFill>
              </a:rPr>
              <a:pPr/>
              <a:t>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1870" y="322730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SIX SIGMA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3143498"/>
            <a:ext cx="10851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rgbClr val="000000"/>
              </a:solidFill>
            </a:endParaRPr>
          </a:p>
          <a:p>
            <a:pPr algn="just"/>
            <a:r>
              <a:rPr lang="ru-RU" dirty="0"/>
              <a:t>σ – греческая буква, </a:t>
            </a:r>
            <a:r>
              <a:rPr lang="ru-RU" dirty="0" smtClean="0"/>
              <a:t>в </a:t>
            </a:r>
            <a:r>
              <a:rPr lang="ru-RU" dirty="0"/>
              <a:t>статистике </a:t>
            </a:r>
            <a:r>
              <a:rPr lang="ru-RU" dirty="0" smtClean="0"/>
              <a:t>обозначает среднеквадратическое </a:t>
            </a:r>
            <a:r>
              <a:rPr lang="ru-RU" dirty="0"/>
              <a:t>(или </a:t>
            </a:r>
            <a:r>
              <a:rPr lang="ru-RU" dirty="0" smtClean="0"/>
              <a:t>стандартное) отклонение.</a:t>
            </a:r>
            <a:endParaRPr lang="ru-RU" dirty="0"/>
          </a:p>
          <a:p>
            <a:pPr algn="just"/>
            <a:r>
              <a:rPr lang="ru-RU" dirty="0"/>
              <a:t>Также используется для оценки </a:t>
            </a:r>
            <a:r>
              <a:rPr lang="ru-RU" dirty="0" smtClean="0"/>
              <a:t>количества дефектов при повторных экземплярах процесса. </a:t>
            </a:r>
            <a:r>
              <a:rPr lang="ru-RU" dirty="0"/>
              <a:t>Уровню 6σ отвечает 3.4 единиц дефектов на 1 000 000 возможностей. Под дефектами </a:t>
            </a:r>
            <a:r>
              <a:rPr lang="ru-RU" dirty="0" smtClean="0"/>
              <a:t>также понимается результат процесса, не удовлетворяющий конечного пользователя.</a:t>
            </a:r>
            <a:endParaRPr lang="ru-RU" dirty="0"/>
          </a:p>
          <a:p>
            <a:pPr algn="just"/>
            <a:endParaRPr lang="ru-RU" dirty="0" smtClean="0">
              <a:solidFill>
                <a:srgbClr val="000000"/>
              </a:solidFill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Этапы DMAIC: </a:t>
            </a:r>
            <a:r>
              <a:rPr lang="ru-RU" b="1" dirty="0" err="1">
                <a:solidFill>
                  <a:srgbClr val="000000"/>
                </a:solidFill>
              </a:rPr>
              <a:t>Define</a:t>
            </a:r>
            <a:r>
              <a:rPr lang="ru-RU" b="1" dirty="0">
                <a:solidFill>
                  <a:srgbClr val="000000"/>
                </a:solidFill>
              </a:rPr>
              <a:t> (определение), </a:t>
            </a:r>
            <a:r>
              <a:rPr lang="ru-RU" b="1" dirty="0" err="1">
                <a:solidFill>
                  <a:srgbClr val="000000"/>
                </a:solidFill>
              </a:rPr>
              <a:t>Measure</a:t>
            </a:r>
            <a:r>
              <a:rPr lang="ru-RU" b="1" dirty="0">
                <a:solidFill>
                  <a:srgbClr val="000000"/>
                </a:solidFill>
              </a:rPr>
              <a:t> (измерение), </a:t>
            </a:r>
            <a:r>
              <a:rPr lang="ru-RU" b="1" dirty="0" err="1">
                <a:solidFill>
                  <a:srgbClr val="000000"/>
                </a:solidFill>
              </a:rPr>
              <a:t>Analyze</a:t>
            </a:r>
            <a:r>
              <a:rPr lang="ru-RU" b="1" dirty="0">
                <a:solidFill>
                  <a:srgbClr val="000000"/>
                </a:solidFill>
              </a:rPr>
              <a:t> (анализ), </a:t>
            </a:r>
            <a:r>
              <a:rPr lang="ru-RU" b="1" dirty="0" err="1">
                <a:solidFill>
                  <a:srgbClr val="000000"/>
                </a:solidFill>
              </a:rPr>
              <a:t>Improve</a:t>
            </a:r>
            <a:r>
              <a:rPr lang="ru-RU" b="1" dirty="0">
                <a:solidFill>
                  <a:srgbClr val="000000"/>
                </a:solidFill>
              </a:rPr>
              <a:t> (совершенствование) и </a:t>
            </a:r>
            <a:r>
              <a:rPr lang="ru-RU" b="1" dirty="0" err="1">
                <a:solidFill>
                  <a:srgbClr val="000000"/>
                </a:solidFill>
              </a:rPr>
              <a:t>Control</a:t>
            </a:r>
            <a:r>
              <a:rPr lang="ru-RU" b="1" dirty="0">
                <a:solidFill>
                  <a:srgbClr val="000000"/>
                </a:solidFill>
              </a:rPr>
              <a:t> (</a:t>
            </a:r>
            <a:r>
              <a:rPr lang="ru-RU" b="1" dirty="0" smtClean="0">
                <a:solidFill>
                  <a:srgbClr val="000000"/>
                </a:solidFill>
              </a:rPr>
              <a:t>контроль) - ОИАСК</a:t>
            </a:r>
            <a:endParaRPr lang="ru-RU" b="1" dirty="0"/>
          </a:p>
        </p:txBody>
      </p:sp>
      <p:pic>
        <p:nvPicPr>
          <p:cNvPr id="3074" name="Picture 2" descr="http://dmagic.ucoz.ru/Articles/Six_Sigma_Basic/Six_Sigma_Basic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50" y="1149767"/>
            <a:ext cx="2456650" cy="170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82259" y="1149767"/>
            <a:ext cx="68536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SIX SIGMA ЯВЛЯЕТСЯ ЗАРЕГИСТРИРОВАННОЙ ТОРГОВОЙ И СЕРВИСНОЙ МАРКОЙ КОМПАНИИ MOTOROLA</a:t>
            </a:r>
          </a:p>
          <a:p>
            <a:pPr algn="just"/>
            <a:endParaRPr lang="ru-RU" b="1" dirty="0" smtClean="0">
              <a:solidFill>
                <a:srgbClr val="0070C0"/>
              </a:solidFill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SIX SIGMA - МЕТОД БОРЬБЫ С ВАРИАЦИЯМИ ПРОЦЕССА И ЛИКВИДАЦИИ ДЕФЕКТОВ ПРОИЗВОДСТВА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83665" y="5803173"/>
            <a:ext cx="2877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http://sixsigmaonline.ru/load/22-1-0-105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0068805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КАЧЕСТВЕННОГО АНАЛИЗА, </a:t>
            </a:r>
            <a:br>
              <a:rPr lang="ru-RU" dirty="0" smtClean="0"/>
            </a:br>
            <a:r>
              <a:rPr lang="ru-RU" dirty="0" smtClean="0"/>
              <a:t>ОСНОВАННЫЙ НА ЦЕННОСТИ ПРОЦЕССА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46B5-7309-4279-9928-C431AB4C7FBE}" type="slidenum">
              <a:rPr lang="ru-RU" smtClean="0">
                <a:solidFill>
                  <a:srgbClr val="000000"/>
                </a:solidFill>
              </a:rPr>
              <a:pPr/>
              <a:t>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1319" y="1473251"/>
            <a:ext cx="633256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/>
              <a:t>Цели процессов, создающие дополнительную </a:t>
            </a:r>
            <a:r>
              <a:rPr lang="ru-RU" dirty="0"/>
              <a:t>стоимость (ценность</a:t>
            </a:r>
            <a:r>
              <a:rPr lang="ru-RU" dirty="0" smtClean="0"/>
              <a:t>), </a:t>
            </a:r>
            <a:r>
              <a:rPr lang="ru-RU" dirty="0"/>
              <a:t>«</a:t>
            </a:r>
            <a:r>
              <a:rPr lang="ru-RU" dirty="0" err="1"/>
              <a:t>value-adding</a:t>
            </a:r>
            <a:r>
              <a:rPr lang="ru-RU" dirty="0"/>
              <a:t> </a:t>
            </a:r>
            <a:r>
              <a:rPr lang="ru-RU" dirty="0" err="1"/>
              <a:t>steps</a:t>
            </a:r>
            <a:r>
              <a:rPr lang="ru-RU" dirty="0"/>
              <a:t>» (VA) </a:t>
            </a:r>
            <a:r>
              <a:rPr lang="ru-RU" dirty="0" smtClean="0"/>
              <a:t>Например</a:t>
            </a:r>
            <a:r>
              <a:rPr lang="ru-RU" dirty="0"/>
              <a:t>, в процессе ремонта </a:t>
            </a:r>
            <a:r>
              <a:rPr lang="ru-RU" dirty="0" smtClean="0"/>
              <a:t>бытовой техники</a:t>
            </a:r>
            <a:r>
              <a:rPr lang="ru-RU" dirty="0"/>
              <a:t> диагностика неполадки, </a:t>
            </a:r>
            <a:r>
              <a:rPr lang="ru-RU" dirty="0" smtClean="0"/>
              <a:t>ремонт. Уточнение - вопрос</a:t>
            </a:r>
            <a:r>
              <a:rPr lang="ru-RU" dirty="0"/>
              <a:t>: </a:t>
            </a:r>
            <a:r>
              <a:rPr lang="ru-RU" dirty="0" smtClean="0"/>
              <a:t>«Заплатит за это клиент?».</a:t>
            </a:r>
            <a:endParaRPr lang="ru-RU" dirty="0"/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ru-RU" dirty="0"/>
              <a:t> </a:t>
            </a:r>
            <a:r>
              <a:rPr lang="ru-RU" dirty="0" smtClean="0"/>
              <a:t>Цели процессов, не дающие ценности </a:t>
            </a:r>
            <a:r>
              <a:rPr lang="ru-RU" dirty="0"/>
              <a:t>клиенту, но </a:t>
            </a:r>
            <a:r>
              <a:rPr lang="ru-RU" dirty="0" smtClean="0"/>
              <a:t>важные </a:t>
            </a:r>
            <a:r>
              <a:rPr lang="ru-RU" dirty="0"/>
              <a:t>для бизнеса (стратегии), называются «</a:t>
            </a:r>
            <a:r>
              <a:rPr lang="ru-RU" dirty="0" err="1"/>
              <a:t>business</a:t>
            </a:r>
            <a:r>
              <a:rPr lang="ru-RU" dirty="0"/>
              <a:t> </a:t>
            </a:r>
            <a:r>
              <a:rPr lang="ru-RU" dirty="0" err="1"/>
              <a:t>value</a:t>
            </a:r>
            <a:r>
              <a:rPr lang="ru-RU" dirty="0"/>
              <a:t> </a:t>
            </a:r>
            <a:r>
              <a:rPr lang="ru-RU" dirty="0" err="1"/>
              <a:t>adding</a:t>
            </a:r>
            <a:r>
              <a:rPr lang="ru-RU" dirty="0"/>
              <a:t> </a:t>
            </a:r>
            <a:r>
              <a:rPr lang="ru-RU" dirty="0" err="1"/>
              <a:t>steps</a:t>
            </a:r>
            <a:r>
              <a:rPr lang="ru-RU" dirty="0"/>
              <a:t>» (BVA) или добавляющие ценность для бизнеса. Например, в процесса ремонта </a:t>
            </a:r>
            <a:r>
              <a:rPr lang="ru-RU" dirty="0" smtClean="0"/>
              <a:t>- ведение </a:t>
            </a:r>
            <a:r>
              <a:rPr lang="ru-RU" dirty="0"/>
              <a:t>истории </a:t>
            </a:r>
            <a:r>
              <a:rPr lang="ru-RU" dirty="0" smtClean="0"/>
              <a:t>сбоев продукта и/или пополнение базы знаний о способах ремонта</a:t>
            </a:r>
            <a:endParaRPr lang="ru-RU" dirty="0"/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/>
              <a:t> Цели, </a:t>
            </a:r>
            <a:r>
              <a:rPr lang="ru-RU" dirty="0"/>
              <a:t>не </a:t>
            </a:r>
            <a:r>
              <a:rPr lang="ru-RU" dirty="0" smtClean="0"/>
              <a:t>соответствующие двум указанным категориям, </a:t>
            </a:r>
            <a:r>
              <a:rPr lang="ru-RU" dirty="0"/>
              <a:t>не добавляют </a:t>
            </a:r>
            <a:r>
              <a:rPr lang="ru-RU" dirty="0" smtClean="0"/>
              <a:t>ценность и </a:t>
            </a:r>
            <a:r>
              <a:rPr lang="ru-RU" dirty="0"/>
              <a:t>называются «</a:t>
            </a:r>
            <a:r>
              <a:rPr lang="ru-RU" dirty="0" err="1"/>
              <a:t>Non-value</a:t>
            </a:r>
            <a:r>
              <a:rPr lang="ru-RU" dirty="0"/>
              <a:t> </a:t>
            </a:r>
            <a:r>
              <a:rPr lang="ru-RU" dirty="0" err="1"/>
              <a:t>adding</a:t>
            </a:r>
            <a:r>
              <a:rPr lang="ru-RU" dirty="0"/>
              <a:t>» (NVA).</a:t>
            </a:r>
            <a:endParaRPr lang="ru-RU" dirty="0"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17638"/>
            <a:ext cx="3480104" cy="21946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9103" y="3856107"/>
            <a:ext cx="3999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Анализ методом пяти </a:t>
            </a:r>
            <a:r>
              <a:rPr lang="ru-RU" b="1" dirty="0" smtClean="0">
                <a:solidFill>
                  <a:schemeClr val="tx2"/>
                </a:solidFill>
              </a:rPr>
              <a:t>вопросов (</a:t>
            </a:r>
            <a:r>
              <a:rPr lang="ru-RU" b="1" dirty="0" err="1" smtClean="0">
                <a:solidFill>
                  <a:schemeClr val="tx2"/>
                </a:solidFill>
              </a:rPr>
              <a:t>Робсон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Уллах</a:t>
            </a:r>
            <a:r>
              <a:rPr lang="ru-RU" b="1" dirty="0" smtClean="0">
                <a:solidFill>
                  <a:schemeClr val="tx2"/>
                </a:solidFill>
              </a:rPr>
              <a:t>):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9103" y="4530408"/>
            <a:ext cx="33306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/>
                </a:solidFill>
              </a:rPr>
              <a:t>В чем состоит задача?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Где </a:t>
            </a:r>
            <a:r>
              <a:rPr lang="ru-RU" b="1" dirty="0">
                <a:solidFill>
                  <a:schemeClr val="tx2"/>
                </a:solidFill>
              </a:rPr>
              <a:t>она выполняется?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Когда </a:t>
            </a:r>
            <a:r>
              <a:rPr lang="ru-RU" b="1" dirty="0">
                <a:solidFill>
                  <a:schemeClr val="tx2"/>
                </a:solidFill>
              </a:rPr>
              <a:t>она выполняется?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Кто </a:t>
            </a:r>
            <a:r>
              <a:rPr lang="ru-RU" b="1" dirty="0">
                <a:solidFill>
                  <a:schemeClr val="tx2"/>
                </a:solidFill>
              </a:rPr>
              <a:t>ее выполняет?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Как </a:t>
            </a:r>
            <a:r>
              <a:rPr lang="ru-RU" b="1" dirty="0">
                <a:solidFill>
                  <a:schemeClr val="tx2"/>
                </a:solidFill>
              </a:rPr>
              <a:t>ее выполняют?</a:t>
            </a:r>
          </a:p>
        </p:txBody>
      </p:sp>
    </p:spTree>
    <p:extLst>
      <p:ext uri="{BB962C8B-B14F-4D97-AF65-F5344CB8AC3E}">
        <p14:creationId xmlns:p14="http://schemas.microsoft.com/office/powerpoint/2010/main" val="85770361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МЕТОД КАЧЕСТВЕННОГО АНАЛИЗА ПРОЦЕССА – ДИАГРАММА ПРИЧИН И СЛЕДСТВИЙ «РЫБИЙ СКЕЛЕТ» (ДИАГРАММА ИШИКАВЫ)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4664-BA23-4989-AA73-EF3E5486F8CA}" type="slidenum">
              <a:rPr lang="ru-RU" smtClean="0">
                <a:solidFill>
                  <a:srgbClr val="000000"/>
                </a:solidFill>
              </a:rPr>
              <a:pPr/>
              <a:t>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609600" y="1444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609600" y="1471613"/>
            <a:ext cx="6286500" cy="4800600"/>
            <a:chOff x="2164" y="2908"/>
            <a:chExt cx="7913" cy="6005"/>
          </a:xfrm>
        </p:grpSpPr>
        <p:sp>
          <p:nvSpPr>
            <p:cNvPr id="7" name="AutoShape 19"/>
            <p:cNvSpPr>
              <a:spLocks noChangeAspect="1" noChangeArrowheads="1" noTextEdit="1"/>
            </p:cNvSpPr>
            <p:nvPr/>
          </p:nvSpPr>
          <p:spPr bwMode="auto">
            <a:xfrm>
              <a:off x="2164" y="2908"/>
              <a:ext cx="7913" cy="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2463" y="3051"/>
              <a:ext cx="1542" cy="101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85954" tIns="42977" rIns="85954" bIns="4297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Категория 1.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Сотрудники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4552" y="3051"/>
              <a:ext cx="1542" cy="101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85954" tIns="42977" rIns="85954" bIns="4297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Категория 2.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Технология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2807" y="7736"/>
              <a:ext cx="1541" cy="10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85954" tIns="42977" rIns="85954" bIns="4297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Категория 3.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Внешние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условия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" y="7736"/>
              <a:ext cx="1801" cy="10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85954" tIns="42977" rIns="85954" bIns="4297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Категория 4.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Оборудование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V="1">
              <a:off x="2720" y="5858"/>
              <a:ext cx="7206" cy="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3405" y="4072"/>
              <a:ext cx="762" cy="17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5373" y="4072"/>
              <a:ext cx="726" cy="17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V="1">
              <a:off x="3748" y="5861"/>
              <a:ext cx="1224" cy="18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V="1">
              <a:off x="5716" y="5861"/>
              <a:ext cx="1349" cy="18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2503" y="4178"/>
              <a:ext cx="1280" cy="604"/>
            </a:xfrm>
            <a:prstGeom prst="rect">
              <a:avLst/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85954" tIns="42977" rIns="85954" bIns="42977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Низкая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мотивация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2308" y="4871"/>
              <a:ext cx="1530" cy="603"/>
            </a:xfrm>
            <a:prstGeom prst="rect">
              <a:avLst/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85954" tIns="42977" rIns="85954" bIns="42977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Низкая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квалификация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5801" y="4922"/>
              <a:ext cx="2498" cy="604"/>
            </a:xfrm>
            <a:prstGeom prst="rect">
              <a:avLst/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85954" tIns="42977" rIns="85954" bIns="42977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Неправильная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Механическая обработка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5544" y="4227"/>
              <a:ext cx="2365" cy="604"/>
            </a:xfrm>
            <a:prstGeom prst="rect">
              <a:avLst/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85954" tIns="42977" rIns="85954" bIns="42977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Нарушение технологии 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Изготовления изделия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2861" y="6742"/>
              <a:ext cx="1261" cy="598"/>
            </a:xfrm>
            <a:prstGeom prst="rect">
              <a:avLst/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85954" tIns="42977" rIns="85954" bIns="4297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Тесное 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помещение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8351" y="5482"/>
              <a:ext cx="1338" cy="102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954" tIns="42977" rIns="85954" bIns="42977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Проблема</a:t>
              </a: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: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Высокий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процент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брака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Text Box 3"/>
            <p:cNvSpPr txBox="1">
              <a:spLocks noChangeArrowheads="1"/>
            </p:cNvSpPr>
            <p:nvPr/>
          </p:nvSpPr>
          <p:spPr bwMode="auto">
            <a:xfrm>
              <a:off x="4947" y="6102"/>
              <a:ext cx="1511" cy="604"/>
            </a:xfrm>
            <a:prstGeom prst="rect">
              <a:avLst/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85954" tIns="42977" rIns="85954" bIns="42977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Износ 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оборудования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6258" y="6795"/>
              <a:ext cx="2393" cy="852"/>
            </a:xfrm>
            <a:prstGeom prst="rect">
              <a:avLst/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85954" tIns="42977" rIns="85954" bIns="42977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Редко проводится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замена комплектующих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 Narrow" panose="020B0606020202030204" pitchFamily="34" charset="0"/>
                </a:rPr>
                <a:t>для работы станка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7440301" y="2052028"/>
            <a:ext cx="38736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Ветви, или группы «костей рыбы» – общие причины, или категории причин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Са­мые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маленькие «кости» - это самые частные причины, которые влекут за собой более 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крупные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</a:rPr>
              <a:t>В результате получается четкая структура причин разного порядка, ведущая к определенному следствию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244000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4765-AC8B-4CF8-8B6C-097CF49451FF}" type="slidenum">
              <a:rPr lang="ru-RU">
                <a:solidFill>
                  <a:srgbClr val="000000"/>
                </a:solidFill>
              </a:rPr>
              <a:pPr/>
              <a:t>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130791" y="914399"/>
            <a:ext cx="7484660" cy="521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3675" indent="-193675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8575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7450" indent="-22860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2860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ts val="1200"/>
              </a:spcAft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Необходимо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учитывать весь спектр процессов, от верхнего уровня обобщения до детализированных процедур, и их взаимосвязи</a:t>
            </a:r>
          </a:p>
          <a:p>
            <a:pPr fontAlgn="base">
              <a:lnSpc>
                <a:spcPct val="90000"/>
              </a:lnSpc>
              <a:spcAft>
                <a:spcPts val="1200"/>
              </a:spcAft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При анализе желательно придерживаться одного стандарта (методики)</a:t>
            </a:r>
          </a:p>
          <a:p>
            <a:pPr fontAlgn="base">
              <a:lnSpc>
                <a:spcPct val="90000"/>
              </a:lnSpc>
              <a:spcAft>
                <a:spcPts val="1200"/>
              </a:spcAft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Без наличия моделей процессов качественный анализ провести почти невозможно</a:t>
            </a:r>
          </a:p>
          <a:p>
            <a:pPr fontAlgn="base">
              <a:lnSpc>
                <a:spcPct val="90000"/>
              </a:lnSpc>
              <a:spcAft>
                <a:spcPts val="1200"/>
              </a:spcAft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Полнота моделирования «как есть» тоже должна учитывать цели последующего анализа (проектные задачи)</a:t>
            </a:r>
            <a:endParaRPr lang="ru-RU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ct val="90000"/>
              </a:lnSpc>
              <a:spcAft>
                <a:spcPts val="1200"/>
              </a:spcAft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Методы анализа процессов должны </a:t>
            </a: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соответствовать методам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описания и наоборот</a:t>
            </a:r>
          </a:p>
          <a:p>
            <a:pPr fontAlgn="base">
              <a:lnSpc>
                <a:spcPct val="90000"/>
              </a:lnSpc>
              <a:spcAft>
                <a:spcPts val="1200"/>
              </a:spcAft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Использование референтных моделей и лучших практик, результатов предшествующего аудита – дополнительное упрощение и уменьшение ошибок при анализе</a:t>
            </a:r>
            <a:endParaRPr lang="ru-RU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ct val="90000"/>
              </a:lnSpc>
              <a:spcAft>
                <a:spcPts val="1200"/>
              </a:spcAft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Необходимо учитывать результаты мониторинга процессов, результаты обратной связи от участников и потребителей выходных потоков процессов</a:t>
            </a:r>
            <a:endParaRPr lang="ru-RU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2926" name="Rectangle 46"/>
          <p:cNvSpPr>
            <a:spLocks noChangeArrowheads="1"/>
          </p:cNvSpPr>
          <p:nvPr/>
        </p:nvSpPr>
        <p:spPr bwMode="auto">
          <a:xfrm>
            <a:off x="1859034" y="213932"/>
            <a:ext cx="8158422" cy="58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0"/>
          <a:lstStyle>
            <a:lvl1pPr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</a:pPr>
            <a:r>
              <a:rPr lang="ru-RU" sz="2400" b="1" dirty="0" smtClean="0">
                <a:solidFill>
                  <a:srgbClr val="505A5A"/>
                </a:solidFill>
                <a:latin typeface="Arial Narrow" panose="020B0606020202030204" pitchFamily="34" charset="0"/>
              </a:rPr>
              <a:t>КОНЦЕПТУАЛЬНЫЕ ТРЕБОВАНИЯ К АНАЛИЗУ ПРОЦЕССОВ</a:t>
            </a:r>
            <a:endParaRPr lang="ru-RU" sz="2400" b="1" dirty="0">
              <a:solidFill>
                <a:srgbClr val="505A5A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33" y="1494097"/>
            <a:ext cx="4081321" cy="309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4855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234" y="245047"/>
            <a:ext cx="9699157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ПРИМЕР 1: ПРОЕКТ ПО СОЗДАНИЮ ЕДИНОГО ИНФОРМАЦИОННОГО ПРОСТРАНСТВА КОМПАНИИ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5753-DED0-4277-B113-63F2DA6B3D59}" type="slidenum">
              <a:rPr lang="ru-RU" smtClean="0"/>
              <a:t>16</a:t>
            </a:fld>
            <a:endParaRPr lang="ru-RU"/>
          </a:p>
        </p:txBody>
      </p:sp>
      <p:sp>
        <p:nvSpPr>
          <p:cNvPr id="6" name="Объект 5"/>
          <p:cNvSpPr txBox="1">
            <a:spLocks noGrp="1"/>
          </p:cNvSpPr>
          <p:nvPr>
            <p:ph idx="1"/>
          </p:nvPr>
        </p:nvSpPr>
        <p:spPr>
          <a:xfrm>
            <a:off x="773926" y="1037681"/>
            <a:ext cx="108454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ru-RU" sz="1800" b="1" dirty="0" smtClean="0"/>
              <a:t>ЦЕЛИ АНАЛИЗА И СОВЕРШЕНСТВОВАНИЯ ПРОЦЕССОВ:</a:t>
            </a:r>
            <a:endParaRPr lang="ru-RU" sz="1800" b="1" dirty="0"/>
          </a:p>
          <a:p>
            <a:pPr algn="just"/>
            <a:r>
              <a:rPr lang="ru-RU" sz="1800" dirty="0"/>
              <a:t>оперативное управление технологическими процессами дочерних обществ </a:t>
            </a:r>
            <a:r>
              <a:rPr lang="ru-RU" sz="1800" i="1" dirty="0"/>
              <a:t>в рамках управления материальными </a:t>
            </a:r>
            <a:r>
              <a:rPr lang="ru-RU" sz="1800" i="1" dirty="0" smtClean="0"/>
              <a:t>потоками</a:t>
            </a:r>
            <a:endParaRPr lang="ru-RU" sz="1800" dirty="0"/>
          </a:p>
          <a:p>
            <a:pPr algn="just"/>
            <a:r>
              <a:rPr lang="ru-RU" sz="1800" dirty="0"/>
              <a:t>детальное планирование и </a:t>
            </a:r>
            <a:r>
              <a:rPr lang="ru-RU" sz="1800" dirty="0" smtClean="0"/>
              <a:t>выполнение </a:t>
            </a:r>
            <a:r>
              <a:rPr lang="ru-RU" sz="1800" dirty="0"/>
              <a:t>показателей дочернего </a:t>
            </a:r>
            <a:r>
              <a:rPr lang="ru-RU" sz="1800" dirty="0" smtClean="0"/>
              <a:t>общества на основе стратегии ООО «Вечное </a:t>
            </a:r>
            <a:r>
              <a:rPr lang="ru-RU" sz="1800" dirty="0"/>
              <a:t>топливо</a:t>
            </a:r>
            <a:r>
              <a:rPr lang="ru-RU" sz="1800" dirty="0" smtClean="0"/>
              <a:t>»</a:t>
            </a:r>
            <a:endParaRPr lang="ru-RU" sz="1800" dirty="0"/>
          </a:p>
          <a:p>
            <a:pPr algn="just"/>
            <a:r>
              <a:rPr lang="ru-RU" sz="1800" dirty="0" smtClean="0"/>
              <a:t>Интеграция управленческого учета </a:t>
            </a:r>
            <a:r>
              <a:rPr lang="ru-RU" sz="1800" dirty="0"/>
              <a:t>дочернего </a:t>
            </a:r>
            <a:r>
              <a:rPr lang="ru-RU" sz="1800" dirty="0" smtClean="0"/>
              <a:t>общества с </a:t>
            </a:r>
            <a:r>
              <a:rPr lang="ru-RU" sz="1800" dirty="0"/>
              <a:t>управленческим учетом </a:t>
            </a:r>
            <a:r>
              <a:rPr lang="ru-RU" sz="1800" dirty="0" smtClean="0"/>
              <a:t>ООО «Вечное </a:t>
            </a:r>
            <a:r>
              <a:rPr lang="ru-RU" sz="1800" dirty="0"/>
              <a:t>топливо»</a:t>
            </a:r>
          </a:p>
          <a:p>
            <a:pPr algn="just"/>
            <a:r>
              <a:rPr lang="ru-RU" sz="1800" dirty="0" smtClean="0"/>
              <a:t>Интеграция управления </a:t>
            </a:r>
            <a:r>
              <a:rPr lang="ru-RU" sz="1800" dirty="0"/>
              <a:t>финансами дочернего общества </a:t>
            </a:r>
            <a:r>
              <a:rPr lang="ru-RU" sz="1800" i="1" dirty="0" smtClean="0"/>
              <a:t>с управлением </a:t>
            </a:r>
            <a:r>
              <a:rPr lang="ru-RU" sz="1800" dirty="0" smtClean="0"/>
              <a:t>финансами ООО «Вечное </a:t>
            </a:r>
            <a:r>
              <a:rPr lang="ru-RU" sz="1800" dirty="0"/>
              <a:t>топливо»</a:t>
            </a:r>
          </a:p>
          <a:p>
            <a:pPr algn="just"/>
            <a:r>
              <a:rPr lang="ru-RU" sz="1800" dirty="0" smtClean="0"/>
              <a:t>Интеграция управления </a:t>
            </a:r>
            <a:r>
              <a:rPr lang="ru-RU" sz="1800" dirty="0"/>
              <a:t>снабжением </a:t>
            </a:r>
            <a:r>
              <a:rPr lang="ru-RU" sz="1800" dirty="0" smtClean="0"/>
              <a:t>МТР с </a:t>
            </a:r>
            <a:r>
              <a:rPr lang="ru-RU" sz="1800" dirty="0"/>
              <a:t>управлением </a:t>
            </a:r>
            <a:r>
              <a:rPr lang="ru-RU" sz="1800" dirty="0" smtClean="0"/>
              <a:t>снабжением ООО «Вечное </a:t>
            </a:r>
            <a:r>
              <a:rPr lang="ru-RU" sz="1800" dirty="0"/>
              <a:t>топливо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3478398" y="4708638"/>
            <a:ext cx="2536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566234" y="4280546"/>
            <a:ext cx="4038163" cy="1757592"/>
            <a:chOff x="0" y="484455"/>
            <a:chExt cx="5712289" cy="968911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484455"/>
              <a:ext cx="5712289" cy="96891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8378" y="484455"/>
              <a:ext cx="5655533" cy="9405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</a:rPr>
                <a:t>Создание единой конфигурации информационных систем и данных и разработка единых регламентов 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8001086" y="4280546"/>
            <a:ext cx="3747364" cy="1706115"/>
            <a:chOff x="0" y="569753"/>
            <a:chExt cx="5712289" cy="111221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569753"/>
              <a:ext cx="5712289" cy="11122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32576" y="602329"/>
              <a:ext cx="5647137" cy="1047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tx1"/>
                  </a:solidFill>
                </a:rPr>
                <a:t>Выявление, моделирование и оптимизация</a:t>
              </a:r>
              <a:r>
                <a:rPr lang="ru-RU" sz="2000" b="1" kern="1200" dirty="0" smtClean="0">
                  <a:solidFill>
                    <a:schemeClr val="tx1"/>
                  </a:solidFill>
                </a:rPr>
                <a:t> управляемых «сквозных» процессов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Двойная стрелка влево/вправо 17"/>
          <p:cNvSpPr/>
          <p:nvPr/>
        </p:nvSpPr>
        <p:spPr bwMode="auto">
          <a:xfrm>
            <a:off x="4929140" y="4280546"/>
            <a:ext cx="2794014" cy="1617345"/>
          </a:xfrm>
          <a:prstGeom prst="leftRightArrow">
            <a:avLst>
              <a:gd name="adj1" fmla="val 45422"/>
              <a:gd name="adj2" fmla="val 27586"/>
            </a:avLst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2620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Интеграция процессов головной компании и дочерних структур</a:t>
            </a:r>
          </a:p>
        </p:txBody>
      </p:sp>
    </p:spTree>
    <p:extLst>
      <p:ext uri="{BB962C8B-B14F-4D97-AF65-F5344CB8AC3E}">
        <p14:creationId xmlns:p14="http://schemas.microsoft.com/office/powerpoint/2010/main" val="137882213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934" y="274638"/>
            <a:ext cx="6033066" cy="584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293" y="795426"/>
            <a:ext cx="7606352" cy="61246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АНАЛИЗ  ВЫПОЛНЕНИЯ ПРОЦЕССОВ КОМПАНИИ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043" y="1313393"/>
            <a:ext cx="6168788" cy="480475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 smtClean="0"/>
              <a:t>НЕТ ЕДИНОГО РАСПИСАНИЯ, УЧИТЫВАЮЩЕГО СРОКИ, УКАЗАННЫЕ В РЕГЛАМЕНТАХ, ДЛЯ ВСЕХ ПРОЦЕССОВ </a:t>
            </a:r>
          </a:p>
          <a:p>
            <a:pPr>
              <a:spcAft>
                <a:spcPts val="1200"/>
              </a:spcAft>
            </a:pPr>
            <a:r>
              <a:rPr lang="ru-RU" sz="1400" b="1" dirty="0" smtClean="0"/>
              <a:t>НЕОБХОДИМО ОТСЛЕЖИВАТЬ В КАКОМ МЕСТЕ НАХОДЯТСЯ ДОКУМЕНТЫ РАЗЛИЧНЫХ ВИДОВ, ОТНОСЯЩИХСЯ К РАЗРАБАТЫВАЕМОМУ ДОКУМЕНТУ  (КАК  ЭЛЕКТРОННОЕ, ТАК И БУМАЖНОЕ </a:t>
            </a:r>
            <a:r>
              <a:rPr lang="en-US" sz="1400" b="1" dirty="0" smtClean="0"/>
              <a:t>	</a:t>
            </a:r>
            <a:r>
              <a:rPr lang="ru-RU" sz="1400" b="1" dirty="0" smtClean="0"/>
              <a:t>ПРЕДСТАВЛЕНИЕ)</a:t>
            </a:r>
          </a:p>
          <a:p>
            <a:pPr>
              <a:spcAft>
                <a:spcPts val="1200"/>
              </a:spcAft>
            </a:pPr>
            <a:r>
              <a:rPr lang="ru-RU" sz="1400" b="1" dirty="0" smtClean="0"/>
              <a:t>НЕОБХОДИМО СОПОСТАВЛЯТЬ ЭЛЕКТРОННЫЕ И БУМАЖНЫЕ ЭКЗЕМПЛЯРЫ ДОКУМЕНТА НА ИДЕНТИЧНОСТЬ</a:t>
            </a:r>
          </a:p>
          <a:p>
            <a:pPr>
              <a:spcAft>
                <a:spcPts val="1200"/>
              </a:spcAft>
            </a:pPr>
            <a:r>
              <a:rPr lang="ru-RU" sz="1400" b="1" dirty="0" smtClean="0"/>
              <a:t>НЕОБХОДИМО ВРУЧНУЮ  ПЛАНИРОВАТЬ СРОКИ РАЗРАБОТКИ КАЖДОГО ДОКУМЕНТА И ВСЕХ, СВЯЗАННЫХ С НИМ</a:t>
            </a:r>
          </a:p>
          <a:p>
            <a:pPr>
              <a:spcAft>
                <a:spcPts val="1200"/>
              </a:spcAft>
            </a:pPr>
            <a:r>
              <a:rPr lang="ru-RU" sz="1400" b="1" dirty="0" smtClean="0"/>
              <a:t>ЗАТРУДНИТЕЛЬНО ТОЧНО ПЛАНИРОВАТЬ ХОД ВЫПОЛЕНИЯ ПРОЦЕССОВ ИЗ-ЗА ВЫСОКОЙ НЕОПРЕДЕЛЕННОСТИ И ХАОТИЧНОСТИ</a:t>
            </a:r>
          </a:p>
          <a:p>
            <a:pPr>
              <a:spcAft>
                <a:spcPts val="1200"/>
              </a:spcAft>
            </a:pPr>
            <a:r>
              <a:rPr lang="ru-RU" sz="1400" b="1" dirty="0" smtClean="0"/>
              <a:t>ОТДЕЛЬНО НЕОБХОДИМО ОТМЕТИТЬ ПРОЦЕСС ОБЕСПЕЧЕНИЯ ПРОЕКТНО-СМЕТНОЙ ДОКУМЕНТАЦИИ, КАК ТРЕБУЮЩИЙ НАИБОЛЬШЕГО КОЛИЧЕСТВА ТРУДОЗАТРАТ</a:t>
            </a:r>
          </a:p>
          <a:p>
            <a:pPr>
              <a:spcAft>
                <a:spcPts val="1200"/>
              </a:spcAft>
            </a:pPr>
            <a:r>
              <a:rPr lang="ru-RU" sz="1400" b="1" dirty="0" smtClean="0"/>
              <a:t>НЕТ ВЛАДЕЛЬЦЕВ ПРОЦЕССОВ</a:t>
            </a:r>
          </a:p>
          <a:p>
            <a:pPr>
              <a:spcAft>
                <a:spcPts val="1200"/>
              </a:spcAft>
            </a:pPr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5753-DED0-4277-B113-63F2DA6B3D59}" type="slidenum">
              <a:rPr lang="ru-RU" smtClean="0"/>
              <a:t>17</a:t>
            </a:fld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748585" y="203356"/>
            <a:ext cx="3289110" cy="66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3366CC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600" dirty="0" smtClean="0"/>
              <a:t>КЕЙС 1: СОЗДАНИЕ ЕДИНОГО ИНФОРМАЦИОННОГО ПРОСТРАНСТВА КОМПАНИИ «Вечное топливо»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407023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686" y="534680"/>
            <a:ext cx="5677788" cy="667058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dirty="0" smtClean="0"/>
              <a:t>АНАЛИЗ ИНФОРМАЦИОННЫХ РЕСУРСОВ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293" y="1201738"/>
            <a:ext cx="8760786" cy="48953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НЕДОСТАТКИ:</a:t>
            </a:r>
          </a:p>
          <a:p>
            <a:pPr marL="0" indent="0">
              <a:buNone/>
            </a:pPr>
            <a:endParaRPr lang="ru-RU" sz="1800" b="1" dirty="0" smtClean="0"/>
          </a:p>
          <a:p>
            <a:pPr algn="just"/>
            <a:r>
              <a:rPr lang="ru-RU" sz="1800" b="1" dirty="0" smtClean="0"/>
              <a:t>ОТСУТСТВИЕ СИСТЕМЫ ИДЕНТИФИКАЦИИ ДОКУМЕНТОВ</a:t>
            </a:r>
            <a:endParaRPr lang="en-US" sz="1800" b="1" dirty="0" smtClean="0"/>
          </a:p>
          <a:p>
            <a:pPr marL="0" indent="0" algn="just">
              <a:buNone/>
            </a:pPr>
            <a:endParaRPr lang="ru-RU" sz="1800" b="1" dirty="0" smtClean="0"/>
          </a:p>
          <a:p>
            <a:pPr algn="just"/>
            <a:r>
              <a:rPr lang="ru-RU" sz="1800" b="1" dirty="0" smtClean="0"/>
              <a:t>ОТСУТСТВИЕ В ЯВНОМ ВИДЕ ЕДИНОГО РАСПИСАНИЯ, УЧИТЫВАЮЩЕГО ТРЕБОВАНИЯ  ВСЕХ РЕГЛАМЕНТОВ. </a:t>
            </a:r>
            <a:endParaRPr lang="en-US" sz="1800" b="1" dirty="0" smtClean="0"/>
          </a:p>
          <a:p>
            <a:pPr marL="0" indent="0" algn="just">
              <a:buNone/>
            </a:pPr>
            <a:endParaRPr lang="ru-RU" sz="1800" b="1" dirty="0" smtClean="0"/>
          </a:p>
          <a:p>
            <a:pPr algn="just"/>
            <a:r>
              <a:rPr lang="ru-RU" sz="1800" b="1" dirty="0" smtClean="0"/>
              <a:t>ОТСУТСТВИЕ ЕДИНОЙ ИНФОРМАЦИОННОЙ СИСТЕМЫ, ДАЮЩЕЙ ВОЗМОЖНОСТЬ ОТСЛЕЖИВАТЬ ВСЕ СРОКИ, ПЛАНИРОВАТЬ И КОНТРОЛИРОВАТЬ СОВОКУПНОСТЬ ТЕКУЩИХ РАБОТ</a:t>
            </a:r>
            <a:endParaRPr lang="en-US" sz="1800" b="1" dirty="0" smtClean="0"/>
          </a:p>
          <a:p>
            <a:pPr marL="0" indent="0" algn="just">
              <a:buNone/>
            </a:pPr>
            <a:endParaRPr lang="ru-RU" sz="1800" b="1" dirty="0" smtClean="0"/>
          </a:p>
          <a:p>
            <a:pPr algn="just"/>
            <a:r>
              <a:rPr lang="ru-RU" sz="1800" b="1" dirty="0" smtClean="0"/>
              <a:t>ОТСУТСТВИЕ ИНФОРМАЦИОННОЙ СИСТЕМЫ, ДАЮЩЕЙ ВОЗМОЖНОСТЬ ОСУЩЕСТВЛЯТЬ ПОЛНЫЙ ЦИКЛ ОТ ПЛАНИРОВАНИЯ К МОНИТОРИНГУ ИСПОЛНЕНИЯ ОТДЕЛЬНО ВЗЯТОГО КОНКРЕТНОГО ДОКУМЕНТА, ОТНОСЯЩЕГОСЯ К ПРОЦЕССАМ ПРОИЗВОДСТВЕННОГО ЦИКЛА</a:t>
            </a:r>
            <a:endParaRPr lang="ru-RU" sz="18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5753-DED0-4277-B113-63F2DA6B3D59}" type="slidenum">
              <a:rPr lang="ru-RU" smtClean="0"/>
              <a:t>18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937" y="2435399"/>
            <a:ext cx="2428001" cy="2428001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50293" y="274638"/>
            <a:ext cx="3289110" cy="66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3366CC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600" dirty="0" smtClean="0"/>
              <a:t>КЕЙС 1: СОЗДАНИЕ ЕДИНОГО ИНФОРМАЦИОННОГО ПРОСТРАНСТВА КОМПАНИИ «Вечное топливо»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9718234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06446"/>
            <a:ext cx="7019499" cy="6633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ПРОЕКТНЫЕ РАБОТЫ ДЛЯ СОЗДАНИЯ ЕИП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2"/>
            <a:ext cx="6869373" cy="4077268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/>
              <a:t>Проведение анализа различных классов документов и разработка системы их идентификации</a:t>
            </a:r>
          </a:p>
          <a:p>
            <a:endParaRPr lang="ru-RU" sz="1800" dirty="0"/>
          </a:p>
          <a:p>
            <a:r>
              <a:rPr lang="ru-RU" sz="1800" dirty="0"/>
              <a:t>Проведение анализа на возможность устранения избыточности и </a:t>
            </a:r>
            <a:r>
              <a:rPr lang="ru-RU" sz="1800" dirty="0" err="1"/>
              <a:t>дублируемости</a:t>
            </a:r>
            <a:r>
              <a:rPr lang="ru-RU" sz="1800" dirty="0"/>
              <a:t> информации</a:t>
            </a:r>
          </a:p>
          <a:p>
            <a:endParaRPr lang="ru-RU" sz="1800" dirty="0"/>
          </a:p>
          <a:p>
            <a:r>
              <a:rPr lang="ru-RU" sz="1800" dirty="0"/>
              <a:t>Разработка совокупности организационно - технических правил для поддержания истории изменений документов </a:t>
            </a:r>
          </a:p>
          <a:p>
            <a:endParaRPr lang="ru-RU" sz="1800" dirty="0"/>
          </a:p>
          <a:p>
            <a:r>
              <a:rPr lang="ru-RU" sz="1800" dirty="0"/>
              <a:t>Внедрение информационной системы, способной идентифицировать совокупность протекающих процессов, </a:t>
            </a:r>
            <a:r>
              <a:rPr lang="ru-RU" sz="1800" dirty="0" err="1"/>
              <a:t>подпроцессов</a:t>
            </a:r>
            <a:r>
              <a:rPr lang="ru-RU" sz="1800" dirty="0"/>
              <a:t> и их взаимосвязь, а также производить мониторинг процессов и если нужно гибкое (в режиме реального времени) изменение хода процессов</a:t>
            </a:r>
          </a:p>
          <a:p>
            <a:endParaRPr lang="ru-RU" sz="1800" dirty="0"/>
          </a:p>
          <a:p>
            <a:r>
              <a:rPr lang="ru-RU" sz="1800" dirty="0"/>
              <a:t>Создание архива проектно-сметной документации и других документов, относящихся к производственному циклу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5753-DED0-4277-B113-63F2DA6B3D59}" type="slidenum">
              <a:rPr lang="ru-RU" smtClean="0"/>
              <a:t>19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973" y="1417638"/>
            <a:ext cx="4103427" cy="4103427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044286" y="180549"/>
            <a:ext cx="3289110" cy="66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3366CC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600" dirty="0" smtClean="0"/>
              <a:t>КЕЙС 1: СОЗДАНИЕ ЕДИНОГО ИНФОРМАЦИОННОГО ПРОСТРАНСТВА КОМПАНИИ «Вечное топливо»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6383627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A6FD-7491-4E12-BDE9-7C55DAF68B8D}" type="datetime1">
              <a:rPr lang="ru-RU" smtClean="0">
                <a:solidFill>
                  <a:srgbClr val="000000"/>
                </a:solidFill>
              </a:rPr>
              <a:pPr/>
              <a:t>14.11.2016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46B5-7309-4279-9928-C431AB4C7FBE}" type="slidenum">
              <a:rPr lang="ru-RU" smtClean="0">
                <a:solidFill>
                  <a:srgbClr val="000000"/>
                </a:solidFill>
              </a:rPr>
              <a:pPr/>
              <a:t>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9849" y="360218"/>
            <a:ext cx="922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КОГДА НУЖНО НАЧИНАТЬ АНАЛИЗИРОВАТЬ ПРОЦЕССЫ?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35675" y="1031126"/>
            <a:ext cx="9659117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В среднюю школу пришел работать новый учитель-предметник. 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Во время оформления на работу с ним был заключен трудовой договор. 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К договору не было приложено  никаких дополнительных документов. </a:t>
            </a:r>
          </a:p>
          <a:p>
            <a:endParaRPr lang="ru-RU" sz="2000" b="1" dirty="0"/>
          </a:p>
          <a:p>
            <a:r>
              <a:rPr lang="ru-RU" sz="2000" b="1" dirty="0" smtClean="0">
                <a:solidFill>
                  <a:srgbClr val="0070C0"/>
                </a:solidFill>
              </a:rPr>
              <a:t>Признаки, по которым можно судить о хаотичных процессах и ошибках в управлении: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463" y="3306238"/>
            <a:ext cx="2172075" cy="21720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9849" y="3056066"/>
            <a:ext cx="900561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После первого месяца работы к учителю обратилась врач школы с требованием срочно сделать прививку и пройти </a:t>
            </a:r>
            <a:r>
              <a:rPr lang="ru-RU" sz="1600" b="1" dirty="0">
                <a:solidFill>
                  <a:srgbClr val="C00000"/>
                </a:solidFill>
              </a:rPr>
              <a:t>психиатра</a:t>
            </a:r>
            <a:r>
              <a:rPr lang="ru-RU" b="1" dirty="0">
                <a:solidFill>
                  <a:srgbClr val="C00000"/>
                </a:solidFill>
              </a:rPr>
              <a:t> (хотя у учителя имелась официально заверенная медкнижка с допуском работы в школе)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После первого триместра классные руководители стали срочно требовать характеристики успеваемости в классе на каждого ученика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Директор школы перед каникулами вызвала учителя и сообщила, что он не вырабатывает положенных часов, хотя с некоторых его уроков учеников снимали на разные мероприятия без согласования с ним и т.п.</a:t>
            </a:r>
          </a:p>
        </p:txBody>
      </p:sp>
    </p:spTree>
    <p:extLst>
      <p:ext uri="{BB962C8B-B14F-4D97-AF65-F5344CB8AC3E}">
        <p14:creationId xmlns:p14="http://schemas.microsoft.com/office/powerpoint/2010/main" val="286157820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2937" y="1142143"/>
            <a:ext cx="7410734" cy="83154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ИТ-АРХИТЕКТУРА ПОСТРОЕНИЯ ЕИП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5753-DED0-4277-B113-63F2DA6B3D59}" type="slidenum">
              <a:rPr lang="ru-RU" smtClean="0"/>
              <a:t>20</a:t>
            </a:fld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932938" y="2500633"/>
            <a:ext cx="33711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Архитектура целей</a:t>
            </a:r>
          </a:p>
          <a:p>
            <a:r>
              <a:rPr lang="ru-RU" dirty="0"/>
              <a:t>	</a:t>
            </a:r>
            <a:r>
              <a:rPr lang="ru-RU" sz="1600" dirty="0">
                <a:solidFill>
                  <a:srgbClr val="FF0000"/>
                </a:solidFill>
              </a:rPr>
              <a:t>диктует</a:t>
            </a:r>
          </a:p>
          <a:p>
            <a:r>
              <a:rPr lang="ru-RU" dirty="0"/>
              <a:t>Архитектура деятельности</a:t>
            </a:r>
          </a:p>
          <a:p>
            <a:r>
              <a:rPr lang="ru-RU" dirty="0"/>
              <a:t>	</a:t>
            </a:r>
            <a:r>
              <a:rPr lang="ru-RU" sz="1600" dirty="0">
                <a:solidFill>
                  <a:srgbClr val="FF0000"/>
                </a:solidFill>
              </a:rPr>
              <a:t>требует</a:t>
            </a:r>
          </a:p>
          <a:p>
            <a:r>
              <a:rPr lang="ru-RU" dirty="0"/>
              <a:t>Архитектура ЕИП</a:t>
            </a:r>
          </a:p>
          <a:p>
            <a:r>
              <a:rPr lang="ru-RU" dirty="0"/>
              <a:t>	</a:t>
            </a:r>
            <a:r>
              <a:rPr lang="ru-RU" sz="1600" dirty="0">
                <a:solidFill>
                  <a:srgbClr val="FF0000"/>
                </a:solidFill>
              </a:rPr>
              <a:t>определяет</a:t>
            </a:r>
          </a:p>
          <a:p>
            <a:r>
              <a:rPr lang="ru-RU" dirty="0"/>
              <a:t>Архитектура приложений</a:t>
            </a:r>
          </a:p>
          <a:p>
            <a:r>
              <a:rPr lang="ru-RU" dirty="0"/>
              <a:t>	</a:t>
            </a:r>
            <a:r>
              <a:rPr lang="ru-RU" sz="1600" dirty="0">
                <a:solidFill>
                  <a:srgbClr val="FF0000"/>
                </a:solidFill>
              </a:rPr>
              <a:t>идентифицирует</a:t>
            </a:r>
          </a:p>
          <a:p>
            <a:r>
              <a:rPr lang="ru-RU" dirty="0"/>
              <a:t>Архитектура данных</a:t>
            </a:r>
          </a:p>
          <a:p>
            <a:r>
              <a:rPr lang="ru-RU" dirty="0"/>
              <a:t>	</a:t>
            </a:r>
            <a:r>
              <a:rPr lang="ru-RU" sz="1600" dirty="0">
                <a:solidFill>
                  <a:srgbClr val="FF0000"/>
                </a:solidFill>
              </a:rPr>
              <a:t>задает</a:t>
            </a:r>
          </a:p>
          <a:p>
            <a:r>
              <a:rPr lang="ru-RU" dirty="0"/>
              <a:t>Архитектура ИКС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83066" y="2741165"/>
            <a:ext cx="1366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корректирует</a:t>
            </a:r>
          </a:p>
        </p:txBody>
      </p:sp>
      <p:sp>
        <p:nvSpPr>
          <p:cNvPr id="36" name="TextBox 44"/>
          <p:cNvSpPr txBox="1"/>
          <p:nvPr/>
        </p:nvSpPr>
        <p:spPr>
          <a:xfrm>
            <a:off x="1183067" y="3658581"/>
            <a:ext cx="1414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структурирует</a:t>
            </a: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12060" y="5255650"/>
            <a:ext cx="1463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поддерживает</a:t>
            </a:r>
            <a:endParaRPr lang="ru-RU" sz="1600" dirty="0">
              <a:latin typeface="Times New Roman"/>
              <a:ea typeface="Times New Roman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4791916" y="2789338"/>
            <a:ext cx="0" cy="35941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932" y="3370225"/>
            <a:ext cx="15875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Прямая со стрелкой 41"/>
          <p:cNvCxnSpPr/>
          <p:nvPr/>
        </p:nvCxnSpPr>
        <p:spPr>
          <a:xfrm>
            <a:off x="5137049" y="3830521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3" name="Прямая со стрелкой 42"/>
          <p:cNvCxnSpPr/>
          <p:nvPr/>
        </p:nvCxnSpPr>
        <p:spPr>
          <a:xfrm>
            <a:off x="5584004" y="4483578"/>
            <a:ext cx="0" cy="35941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4" name="Прямая со стрелкой 43"/>
          <p:cNvCxnSpPr/>
          <p:nvPr/>
        </p:nvCxnSpPr>
        <p:spPr>
          <a:xfrm>
            <a:off x="5227904" y="5065517"/>
            <a:ext cx="0" cy="35941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38" name="Прямоугольник 37"/>
          <p:cNvSpPr/>
          <p:nvPr/>
        </p:nvSpPr>
        <p:spPr>
          <a:xfrm>
            <a:off x="2251879" y="1981695"/>
            <a:ext cx="2221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Архитектура </a:t>
            </a:r>
            <a:r>
              <a:rPr lang="en-US" b="1" dirty="0"/>
              <a:t>NIST</a:t>
            </a:r>
            <a:endParaRPr lang="ru-RU" dirty="0"/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2625301" y="4806160"/>
            <a:ext cx="0" cy="788045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47" name="Прямая со стрелкой 46"/>
          <p:cNvCxnSpPr/>
          <p:nvPr/>
        </p:nvCxnSpPr>
        <p:spPr>
          <a:xfrm flipV="1">
            <a:off x="2753125" y="4275516"/>
            <a:ext cx="0" cy="1318689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48" name="Прямая со стрелкой 47"/>
          <p:cNvCxnSpPr/>
          <p:nvPr/>
        </p:nvCxnSpPr>
        <p:spPr>
          <a:xfrm flipV="1">
            <a:off x="2922767" y="3827858"/>
            <a:ext cx="10170" cy="1766346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49" name="Прямая со стрелкой 48"/>
          <p:cNvCxnSpPr/>
          <p:nvPr/>
        </p:nvCxnSpPr>
        <p:spPr>
          <a:xfrm flipV="1">
            <a:off x="2820532" y="3322699"/>
            <a:ext cx="0" cy="359410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50" name="Прямая со стрелкой 49"/>
          <p:cNvCxnSpPr/>
          <p:nvPr/>
        </p:nvCxnSpPr>
        <p:spPr>
          <a:xfrm flipV="1">
            <a:off x="2808467" y="2720309"/>
            <a:ext cx="0" cy="359410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sp>
        <p:nvSpPr>
          <p:cNvPr id="55" name="Прямоугольник 54"/>
          <p:cNvSpPr/>
          <p:nvPr/>
        </p:nvSpPr>
        <p:spPr>
          <a:xfrm>
            <a:off x="7690054" y="1987310"/>
            <a:ext cx="3557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Arial Narrow" panose="020B0606020202030204" pitchFamily="34" charset="0"/>
                <a:ea typeface="Calibri"/>
                <a:cs typeface="Times New Roman"/>
              </a:rPr>
              <a:t>WorkFlow</a:t>
            </a:r>
            <a:r>
              <a:rPr lang="ru-RU" sz="2000" b="1" dirty="0" smtClean="0">
                <a:latin typeface="Arial Narrow" panose="020B0606020202030204" pitchFamily="34" charset="0"/>
                <a:ea typeface="Calibri"/>
                <a:cs typeface="Times New Roman"/>
              </a:rPr>
              <a:t> – </a:t>
            </a:r>
          </a:p>
          <a:p>
            <a:r>
              <a:rPr lang="ru-RU" sz="2000" b="1" dirty="0" smtClean="0">
                <a:latin typeface="Arial Narrow" panose="020B0606020202030204" pitchFamily="34" charset="0"/>
                <a:ea typeface="Calibri"/>
                <a:cs typeface="Times New Roman"/>
              </a:rPr>
              <a:t>АВТОМАТИЗАЦИЯ ПРОЦЕССОВ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748833" y="2840357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  <a:ea typeface="Times New Roman"/>
                <a:cs typeface="Times New Roman"/>
              </a:rPr>
              <a:t>Создает ЕИП на основе требований бизнеса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48834" y="3531623"/>
            <a:ext cx="2478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  <a:ea typeface="Times New Roman"/>
                <a:cs typeface="Times New Roman"/>
              </a:rPr>
              <a:t>Принимает, интегрируется с\</a:t>
            </a:r>
          </a:p>
          <a:p>
            <a:r>
              <a:rPr lang="ru-RU" sz="1600" dirty="0">
                <a:latin typeface="Arial Narrow" panose="020B0606020202030204" pitchFamily="34" charset="0"/>
                <a:ea typeface="Times New Roman"/>
                <a:cs typeface="Times New Roman"/>
              </a:rPr>
              <a:t>моделирует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748833" y="4250445"/>
            <a:ext cx="2141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latin typeface="Arial Narrow" panose="020B0606020202030204" pitchFamily="34" charset="0"/>
                <a:ea typeface="Times New Roman"/>
                <a:cs typeface="Times New Roman"/>
              </a:rPr>
              <a:t>Принимает, передает и</a:t>
            </a:r>
          </a:p>
          <a:p>
            <a:r>
              <a:rPr lang="ru-RU" sz="1600" i="1" dirty="0">
                <a:latin typeface="Arial Narrow" panose="020B0606020202030204" pitchFamily="34" charset="0"/>
                <a:ea typeface="Times New Roman"/>
                <a:cs typeface="Times New Roman"/>
              </a:rPr>
              <a:t>Анализирует данные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729271" y="4961031"/>
            <a:ext cx="2675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latin typeface="Arial Narrow" panose="020B0606020202030204" pitchFamily="34" charset="0"/>
                <a:ea typeface="Times New Roman"/>
                <a:cs typeface="Times New Roman"/>
              </a:rPr>
              <a:t>Интегрируется с различными </a:t>
            </a:r>
          </a:p>
          <a:p>
            <a:r>
              <a:rPr lang="ru-RU" sz="1600" i="1" dirty="0">
                <a:latin typeface="Arial Narrow" panose="020B0606020202030204" pitchFamily="34" charset="0"/>
                <a:ea typeface="Times New Roman"/>
                <a:cs typeface="Times New Roman"/>
              </a:rPr>
              <a:t>Протоколами, сервисами.</a:t>
            </a:r>
          </a:p>
          <a:p>
            <a:r>
              <a:rPr lang="ru-RU" sz="1600" i="1" dirty="0">
                <a:latin typeface="Arial Narrow" panose="020B0606020202030204" pitchFamily="34" charset="0"/>
                <a:ea typeface="Times New Roman"/>
                <a:cs typeface="Times New Roman"/>
              </a:rPr>
              <a:t>Создает единую платформу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290143" y="398466"/>
            <a:ext cx="3289110" cy="66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3366CC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600" dirty="0" smtClean="0"/>
              <a:t>КЕЙС 1: СОЗДАНИЕ ЕДИНОГО ИНФОРМАЦИОННОГО ПРОСТРАНСТВА КОМПАНИИ «Вечное топливо»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9322247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9235" y="939118"/>
            <a:ext cx="7883857" cy="49389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ОРГАНИЗАЦИОННАЯ ПОДДЕРЖКА ЕИП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725" y="1634026"/>
            <a:ext cx="8247797" cy="4611199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ПРОЦЕССНЫЙ ОФИС: </a:t>
            </a:r>
            <a:r>
              <a:rPr lang="ru-RU" b="1" dirty="0" smtClean="0"/>
              <a:t>ПОДДЕРЖКА ЕИП, МОНИТОРИНГ  И РАЗРАБОТКА ПРЕДЛОЖЕНИЙ ПО ПОЛНОЦЕННОЙ РАБОТЕ С ИНФОРМАЦИЕЙ</a:t>
            </a:r>
          </a:p>
          <a:p>
            <a:pPr marL="0" indent="0" algn="just">
              <a:spcAft>
                <a:spcPts val="600"/>
              </a:spcAft>
              <a:buNone/>
            </a:pPr>
            <a:endParaRPr lang="ru-RU" b="1" dirty="0" smtClean="0"/>
          </a:p>
          <a:p>
            <a:pPr>
              <a:spcAft>
                <a:spcPts val="600"/>
              </a:spcAft>
            </a:pPr>
            <a:r>
              <a:rPr lang="ru-RU" b="1" dirty="0" smtClean="0"/>
              <a:t>ОСУЩЕСТВЛЕНИЕ КОММУНИКАЦИЙ ПРИ РАЗРАБОТКЕ И ИЗМЕНЕНИИ АРХИТЕКТУРЫ ОРГАНИЗАЦИИ С ЦЕЛЬЮ СОЗДАНИЯ ЕДИНОГО И ВЗАИМОСВЯЗАННОГО ПРЕДСТАВЛЕНИЯ И ОПИСАНИЯ  ДЕЯТЕЛЬНОСТИ</a:t>
            </a:r>
          </a:p>
          <a:p>
            <a:pPr>
              <a:spcAft>
                <a:spcPts val="600"/>
              </a:spcAft>
            </a:pPr>
            <a:r>
              <a:rPr lang="ru-RU" b="1" dirty="0" smtClean="0"/>
              <a:t>ПРОВЕДЕНИЕ ОЦЕНКИ СОСТОЯНИЙ «КАК ЕСТЬ» И «КАК БУДЕТ» ПРИ ВНЕДРЕНИИ ИЗМЕНЕНИЙ НА СООТВЕТСТВИЕ ЗАДАННЫМ ХАРАКТЕРИСТИКАМ ЕИП </a:t>
            </a:r>
          </a:p>
          <a:p>
            <a:pPr>
              <a:spcAft>
                <a:spcPts val="600"/>
              </a:spcAft>
            </a:pPr>
            <a:r>
              <a:rPr lang="ru-RU" b="1" dirty="0" smtClean="0"/>
              <a:t>РЕГУЛЯРНАЯ АТТЕСТАЦИЯ ПРОЦЕССОВ НА ОТСУТСТВИЕ НАЛИЧИЯ ПРОБЛЕМ ПРИ РАБОТЕ С ИНФОРМАЦИЕЙ</a:t>
            </a:r>
          </a:p>
          <a:p>
            <a:pPr marL="0" indent="0">
              <a:spcAft>
                <a:spcPts val="600"/>
              </a:spcAft>
              <a:buNone/>
            </a:pP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5753-DED0-4277-B113-63F2DA6B3D59}" type="slidenum">
              <a:rPr lang="ru-RU" smtClean="0"/>
              <a:t>21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484" y="3225636"/>
            <a:ext cx="2293180" cy="232355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50293" y="274638"/>
            <a:ext cx="3289110" cy="66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3366CC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600" dirty="0" smtClean="0"/>
              <a:t>КЕЙС 1: СОЗДАНИЕ ЕДИНОГО ИНФОРМАЦИОННОГО ПРОСТРАНСТВА КОМПАНИИ «Вечное топливо»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2247000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Заголовок 9"/>
          <p:cNvSpPr>
            <a:spLocks noGrp="1"/>
          </p:cNvSpPr>
          <p:nvPr>
            <p:ph type="title"/>
          </p:nvPr>
        </p:nvSpPr>
        <p:spPr>
          <a:xfrm>
            <a:off x="1332931" y="272955"/>
            <a:ext cx="8902890" cy="1318147"/>
          </a:xfrm>
        </p:spPr>
        <p:txBody>
          <a:bodyPr/>
          <a:lstStyle/>
          <a:p>
            <a:r>
              <a:rPr lang="ru-RU" sz="2400" dirty="0" smtClean="0">
                <a:latin typeface="Arial Narrow" panose="020B0606020202030204" pitchFamily="34" charset="0"/>
              </a:rPr>
              <a:t>ПРИМЕР 2: АНАЛИЗ ИТ БИЗНЕС-ПРОЦЕССОВ БАНКА В РАМКАХ ПРОЕКТА </a:t>
            </a:r>
            <a:r>
              <a:rPr lang="ru-RU" sz="2400" spc="50" dirty="0" smtClean="0">
                <a:ln w="13500">
                  <a:solidFill>
                    <a:schemeClr val="accent6">
                      <a:lumMod val="750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  <a:ea typeface="Gulim" pitchFamily="34" charset="-127"/>
                <a:cs typeface="Arial Unicode MS" pitchFamily="34" charset="-128"/>
              </a:rPr>
              <a:t>УЛУЧШЕНИЯ СЕРВИСОВ, </a:t>
            </a:r>
            <a:br>
              <a:rPr lang="ru-RU" sz="2400" spc="50" dirty="0" smtClean="0">
                <a:ln w="13500">
                  <a:solidFill>
                    <a:schemeClr val="accent6">
                      <a:lumMod val="750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  <a:ea typeface="Gulim" pitchFamily="34" charset="-127"/>
                <a:cs typeface="Arial Unicode MS" pitchFamily="34" charset="-128"/>
              </a:rPr>
            </a:br>
            <a:r>
              <a:rPr lang="ru-RU" sz="2400" spc="50" dirty="0" smtClean="0">
                <a:ln w="13500">
                  <a:solidFill>
                    <a:schemeClr val="accent6">
                      <a:lumMod val="750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  <a:ea typeface="Gulim" pitchFamily="34" charset="-127"/>
                <a:cs typeface="Arial Unicode MS" pitchFamily="34" charset="-128"/>
              </a:rPr>
              <a:t>ПРЕДОСТАВЛЯЕМЫХ ИТ-ПОДРАЗДЕЛЕНИЯМИ (</a:t>
            </a:r>
            <a:r>
              <a:rPr lang="en-US" sz="2400" spc="50" dirty="0" smtClean="0">
                <a:ln w="13500">
                  <a:solidFill>
                    <a:schemeClr val="accent6">
                      <a:lumMod val="750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  <a:ea typeface="Gulim" pitchFamily="34" charset="-127"/>
                <a:cs typeface="Arial Unicode MS" pitchFamily="34" charset="-128"/>
              </a:rPr>
              <a:t>ITIL)</a:t>
            </a:r>
            <a:r>
              <a:rPr lang="ru-RU" sz="2400" spc="50" dirty="0" smtClean="0">
                <a:ln w="13500">
                  <a:solidFill>
                    <a:schemeClr val="accent6">
                      <a:lumMod val="750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  <a:ea typeface="Gulim" pitchFamily="34" charset="-127"/>
                <a:cs typeface="Arial Unicode MS" pitchFamily="34" charset="-128"/>
              </a:rPr>
              <a:t/>
            </a:r>
            <a:br>
              <a:rPr lang="ru-RU" sz="2400" spc="50" dirty="0" smtClean="0">
                <a:ln w="13500">
                  <a:solidFill>
                    <a:schemeClr val="accent6">
                      <a:lumMod val="750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  <a:ea typeface="Gulim" pitchFamily="34" charset="-127"/>
                <a:cs typeface="Arial Unicode MS" pitchFamily="34" charset="-128"/>
              </a:rPr>
            </a:b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51630" y="1591102"/>
            <a:ext cx="82841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spc="50" dirty="0" smtClean="0">
                <a:ln w="13500">
                  <a:solidFill>
                    <a:schemeClr val="accent6">
                      <a:lumMod val="750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  <a:ea typeface="Gulim" pitchFamily="34" charset="-127"/>
                <a:cs typeface="Arial Unicode MS" pitchFamily="34" charset="-128"/>
              </a:rPr>
              <a:t>ОСНОВА ОПТИМИЗАЦИИ: измеримый </a:t>
            </a:r>
            <a:r>
              <a:rPr lang="ru-RU" sz="2000" b="1" spc="50" dirty="0">
                <a:ln w="13500">
                  <a:solidFill>
                    <a:schemeClr val="accent6">
                      <a:lumMod val="750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  <a:ea typeface="Gulim" pitchFamily="34" charset="-127"/>
                <a:cs typeface="Arial Unicode MS" pitchFamily="34" charset="-128"/>
              </a:rPr>
              <a:t>критерий успешности и ощутимый результат для </a:t>
            </a:r>
            <a:r>
              <a:rPr lang="ru-RU" sz="2000" b="1" spc="50" dirty="0" smtClean="0">
                <a:ln w="13500">
                  <a:solidFill>
                    <a:schemeClr val="accent6">
                      <a:lumMod val="750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  <a:ea typeface="Gulim" pitchFamily="34" charset="-127"/>
                <a:cs typeface="Arial Unicode MS" pitchFamily="34" charset="-128"/>
              </a:rPr>
              <a:t>пользователя.</a:t>
            </a:r>
            <a:endParaRPr lang="ru-RU" sz="2000" b="1" spc="50" dirty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itchFamily="34" charset="0"/>
              <a:ea typeface="Gulim" pitchFamily="34" charset="-127"/>
              <a:cs typeface="Arial Unicode MS" pitchFamily="34" charset="-128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spc="50" dirty="0" smtClean="0">
                <a:ln w="13500">
                  <a:solidFill>
                    <a:schemeClr val="accent6">
                      <a:lumMod val="750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  <a:ea typeface="Gulim" pitchFamily="34" charset="-127"/>
                <a:cs typeface="Arial Unicode MS" pitchFamily="34" charset="-128"/>
              </a:rPr>
              <a:t>ОСНОВА ДЛЯ АНАЛИЗА: Типовые </a:t>
            </a:r>
            <a:r>
              <a:rPr lang="ru-RU" sz="2000" b="1" spc="50" dirty="0">
                <a:ln w="13500">
                  <a:solidFill>
                    <a:schemeClr val="accent6">
                      <a:lumMod val="750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  <a:ea typeface="Gulim" pitchFamily="34" charset="-127"/>
                <a:cs typeface="Arial Unicode MS" pitchFamily="34" charset="-128"/>
              </a:rPr>
              <a:t>замечания пользователей ИТ </a:t>
            </a:r>
            <a:r>
              <a:rPr lang="ru-RU" sz="2000" b="1" spc="50" dirty="0" smtClean="0">
                <a:ln w="13500">
                  <a:solidFill>
                    <a:schemeClr val="accent6">
                      <a:lumMod val="750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  <a:ea typeface="Gulim" pitchFamily="34" charset="-127"/>
                <a:cs typeface="Arial Unicode MS" pitchFamily="34" charset="-128"/>
              </a:rPr>
              <a:t>систем</a:t>
            </a:r>
            <a:endParaRPr lang="ru-RU" sz="2000" b="1" spc="50" dirty="0">
              <a:ln w="13500">
                <a:solidFill>
                  <a:schemeClr val="accent6">
                    <a:lumMod val="750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itchFamily="34" charset="0"/>
              <a:ea typeface="Gulim" pitchFamily="34" charset="-127"/>
              <a:cs typeface="Arial Unicode MS" pitchFamily="34" charset="-128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31463" y="3551781"/>
            <a:ext cx="665961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  <a:ea typeface="Gulim" pitchFamily="34" charset="-127"/>
                <a:cs typeface="Arial Unicode MS" pitchFamily="34" charset="-128"/>
              </a:rPr>
              <a:t>Необоснованная отмена инцидентов</a:t>
            </a:r>
          </a:p>
          <a:p>
            <a:pPr>
              <a:defRPr/>
            </a:pP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itchFamily="34" charset="0"/>
              <a:ea typeface="Gulim" pitchFamily="34" charset="-127"/>
              <a:cs typeface="Arial Unicode MS" pitchFamily="34" charset="-128"/>
            </a:endParaRPr>
          </a:p>
          <a:p>
            <a:pPr>
              <a:defRPr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  <a:ea typeface="Gulim" pitchFamily="34" charset="-127"/>
                <a:cs typeface="Arial Unicode MS" pitchFamily="34" charset="-128"/>
              </a:rPr>
              <a:t>Неудовлетворительная культура общения</a:t>
            </a:r>
          </a:p>
          <a:p>
            <a:pPr>
              <a:defRPr/>
            </a:pP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itchFamily="34" charset="0"/>
              <a:ea typeface="Gulim" pitchFamily="34" charset="-127"/>
              <a:cs typeface="Arial Unicode MS" pitchFamily="34" charset="-128"/>
            </a:endParaRPr>
          </a:p>
          <a:p>
            <a:pPr>
              <a:defRPr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  <a:ea typeface="Gulim" pitchFamily="34" charset="-127"/>
                <a:cs typeface="Arial Unicode MS" pitchFamily="34" charset="-128"/>
              </a:rPr>
              <a:t>Нет обратной связи от ИТ</a:t>
            </a:r>
          </a:p>
          <a:p>
            <a:pPr>
              <a:defRPr/>
            </a:pP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itchFamily="34" charset="0"/>
              <a:ea typeface="Gulim" pitchFamily="34" charset="-127"/>
              <a:cs typeface="Arial Unicode MS" pitchFamily="34" charset="-128"/>
            </a:endParaRPr>
          </a:p>
          <a:p>
            <a:pPr>
              <a:defRPr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  <a:ea typeface="Gulim" pitchFamily="34" charset="-127"/>
                <a:cs typeface="Arial Unicode MS" pitchFamily="34" charset="-128"/>
              </a:rPr>
              <a:t>Неудовлетворительная скорость решения инцидентов</a:t>
            </a:r>
          </a:p>
        </p:txBody>
      </p:sp>
      <p:pic>
        <p:nvPicPr>
          <p:cNvPr id="9223" name="Picture 2" descr="http://data.photo.sibnet.ru/upload/imggreat/120309018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30" y="3261288"/>
            <a:ext cx="879416" cy="87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4" descr="http://stat16.privet.ru/lr/0b1143412fae2d2d55acf3fa6ece15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246" y="3881644"/>
            <a:ext cx="781703" cy="78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 descr="http://icons.iconarchive.com/icons/artdesigner/emoticons/128/hohoho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00" y="4453144"/>
            <a:ext cx="781703" cy="78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8" descr="http://files2.fatakat.com/2011/4/1302995145135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246" y="5024644"/>
            <a:ext cx="781703" cy="78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49055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A6FD-7491-4E12-BDE9-7C55DAF68B8D}" type="datetime1">
              <a:rPr lang="ru-RU" smtClean="0">
                <a:solidFill>
                  <a:srgbClr val="000000"/>
                </a:solidFill>
              </a:rPr>
              <a:pPr/>
              <a:t>13.11.2016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46B5-7309-4279-9928-C431AB4C7FBE}" type="slidenum">
              <a:rPr lang="ru-RU" smtClean="0">
                <a:solidFill>
                  <a:srgbClr val="000000"/>
                </a:solidFill>
              </a:rPr>
              <a:pPr/>
              <a:t>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1319283" y="214336"/>
            <a:ext cx="9190630" cy="863837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3366CC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CC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dirty="0" smtClean="0">
                <a:latin typeface="Arial Narrow" panose="020B0606020202030204" pitchFamily="34" charset="0"/>
              </a:rPr>
              <a:t>АНАЛИЗ ИТ БИЗНЕС-ПРОЦЕССОВ КАК ОСНОВА ДЛЯ ПОСЛЕДУЮЩИХ РАБОТ ПО ИХ ОПТИМИЗАЦИИ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984913" y="6247003"/>
            <a:ext cx="95250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01327465"/>
              </p:ext>
            </p:extLst>
          </p:nvPr>
        </p:nvGraphicFramePr>
        <p:xfrm>
          <a:off x="2564642" y="1255594"/>
          <a:ext cx="9296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ашивка 3"/>
          <p:cNvSpPr/>
          <p:nvPr/>
        </p:nvSpPr>
        <p:spPr bwMode="auto">
          <a:xfrm>
            <a:off x="227461" y="2679847"/>
            <a:ext cx="2183644" cy="1384995"/>
          </a:xfrm>
          <a:prstGeom prst="chevron">
            <a:avLst>
              <a:gd name="adj" fmla="val 24138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12620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Результаты анализа на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основе стандартов, референтных моделей, ошибок процессов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89547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 bwMode="auto">
          <a:xfrm>
            <a:off x="731520" y="2138290"/>
            <a:ext cx="3108960" cy="1029346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ru-RU" b="1" dirty="0" smtClean="0">
                <a:latin typeface="Arial" panose="020B0604020202020204" pitchFamily="34" charset="0"/>
                <a:ea typeface="Microsoft YaHei" panose="020B0503020204020204" pitchFamily="34" charset="-122"/>
              </a:rPr>
              <a:t>ВЫБОР ПРИОРИТЕТНЫХ ПРОЦЕССОВ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1520" y="3363409"/>
            <a:ext cx="34465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важность </a:t>
            </a:r>
            <a:r>
              <a:rPr lang="ru-RU" dirty="0" smtClean="0"/>
              <a:t>БП для целей организации 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проблемность</a:t>
            </a:r>
            <a:r>
              <a:rPr lang="ru-RU" dirty="0" smtClean="0"/>
              <a:t> БП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Соответствие затрат и выгод на оптимизацию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 bwMode="auto">
          <a:xfrm>
            <a:off x="4178105" y="2067952"/>
            <a:ext cx="3108960" cy="1029346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ru-RU" b="1" dirty="0" smtClean="0">
                <a:latin typeface="Arial" panose="020B0604020202020204" pitchFamily="34" charset="0"/>
                <a:ea typeface="Microsoft YaHei" panose="020B0503020204020204" pitchFamily="34" charset="-122"/>
              </a:rPr>
              <a:t>ПРОВЕДЕНИЕ АНАЛИЗА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78105" y="3335273"/>
            <a:ext cx="34465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Экспертные оценки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Статистические методы качества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ИТ-методы (имитационное моделирование)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Бенчмарк</a:t>
            </a:r>
            <a:r>
              <a:rPr lang="ru-RU" dirty="0" smtClean="0"/>
              <a:t>, стандарты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 bwMode="auto">
          <a:xfrm>
            <a:off x="7624690" y="2039816"/>
            <a:ext cx="3108960" cy="1029346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ru-RU" b="1" dirty="0" smtClean="0">
                <a:latin typeface="Arial" panose="020B0604020202020204" pitchFamily="34" charset="0"/>
                <a:ea typeface="Microsoft YaHei" panose="020B0503020204020204" pitchFamily="34" charset="-122"/>
              </a:rPr>
              <a:t>РАЗРАБОТКА ТРЕБОВАНИЙ ДЛЯ ОПТИМИЗАЦИИ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4690" y="3335273"/>
            <a:ext cx="34465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Моделирование «Как должно быть»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Регламентация процесса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Создание основы для автоматизации процесса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Информирование участников процесса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27465" y="745588"/>
            <a:ext cx="8347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ОСНОВНЫЕ ЭТАПЫ АНАЛИЗА БИЗНЕС-ПРОЦЕССОВ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07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370" y="13648"/>
            <a:ext cx="10789693" cy="11191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АНАЛИЗ БИЗНЕС-ПРОЦЕССОВ КАК ЧАСТЬ ПРОЕКТНЫХ РАБОТ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199" y="1132764"/>
            <a:ext cx="4266063" cy="3821373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по оптимизации бизнес-процессов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по реинжинирингу бизнес-процессов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по внедрению стандартов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деятельности (напр.,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по аудиту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по внедрению ИТ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по слиянию компаний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Стартапы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новые компании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4050" y="5758997"/>
            <a:ext cx="10380260" cy="1119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АНАЛИЗ БИЗНЕС-ПРОЦЕССОВ КАК ПОСТОЯННОЕ СОВЕРШЕНСТВОВАНИЕ (ЧАСТЬ ЦИКЛА ВРМ)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elma-bpm.ru/images/blogs/ris%20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45" y="1112651"/>
            <a:ext cx="7721190" cy="462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6571950" y="865822"/>
            <a:ext cx="31753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Источник</a:t>
            </a:r>
            <a:r>
              <a:rPr lang="ru-RU" sz="1000" dirty="0">
                <a:solidFill>
                  <a:srgbClr val="000000"/>
                </a:solidFill>
                <a:latin typeface="Tahoma" panose="020B0604030504040204" pitchFamily="34" charset="0"/>
              </a:rPr>
              <a:t>: «</a:t>
            </a:r>
            <a:r>
              <a:rPr lang="ru-RU" sz="1000" dirty="0" err="1">
                <a:solidFill>
                  <a:srgbClr val="000000"/>
                </a:solidFill>
                <a:latin typeface="Tahoma" panose="020B0604030504040204" pitchFamily="34" charset="0"/>
              </a:rPr>
              <a:t>Элма</a:t>
            </a:r>
            <a:r>
              <a:rPr lang="ru-RU" sz="1000" dirty="0">
                <a:solidFill>
                  <a:srgbClr val="000000"/>
                </a:solidFill>
                <a:latin typeface="Tahoma" panose="020B0604030504040204" pitchFamily="34" charset="0"/>
              </a:rPr>
              <a:t>», </a:t>
            </a:r>
            <a:r>
              <a:rPr lang="ru-RU" sz="1000" dirty="0" smtClean="0">
                <a:solidFill>
                  <a:srgbClr val="1E4A6D"/>
                </a:solidFill>
                <a:latin typeface="Tahoma" panose="020B0604030504040204" pitchFamily="34" charset="0"/>
                <a:hlinkClick r:id="rId3"/>
              </a:rPr>
              <a:t>http</a:t>
            </a:r>
            <a:r>
              <a:rPr lang="ru-RU" sz="1000" dirty="0">
                <a:solidFill>
                  <a:srgbClr val="1E4A6D"/>
                </a:solidFill>
                <a:latin typeface="Tahoma" panose="020B0604030504040204" pitchFamily="34" charset="0"/>
                <a:hlinkClick r:id="rId3"/>
              </a:rPr>
              <a:t>://www.cnews.ru/articles/bpm_v_rossii_professionaly_estno/2</a:t>
            </a:r>
            <a:endParaRPr lang="ru-RU" sz="1000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5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6694" y="284443"/>
            <a:ext cx="7996518" cy="71064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АНАЛИЗ ПРОЦЕССОВ ПРОВОДЯТ: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7152" y="1196789"/>
            <a:ext cx="10829365" cy="317350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ПРИ ВНЕДРЕНИИ В ОРГАНИЗАЦИИ ПРОЦЕССНОГО ПОДХОДА (РАЗНОГО УРОВНЯ)</a:t>
            </a:r>
          </a:p>
          <a:p>
            <a:r>
              <a:rPr lang="ru-RU" sz="2400" b="1" dirty="0" smtClean="0"/>
              <a:t>Руководство организации – в основном, процессы верхнего уровня</a:t>
            </a:r>
          </a:p>
          <a:p>
            <a:r>
              <a:rPr lang="ru-RU" sz="2400" b="1" dirty="0" smtClean="0"/>
              <a:t>Бизнес-аналитики – процедуры и ИТ-сопровождение, документы</a:t>
            </a:r>
          </a:p>
          <a:p>
            <a:r>
              <a:rPr lang="ru-RU" sz="2400" b="1" dirty="0" smtClean="0"/>
              <a:t>Руководители подразделений, сотрудники, владельцы процессов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 ПРОЕКТНЫХ РАБОТАХ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/>
              <a:t>Консультанты – в зависимости от проекта, от всех процессов до выделенных процедур</a:t>
            </a:r>
          </a:p>
          <a:p>
            <a:r>
              <a:rPr lang="ru-RU" sz="2400" b="1" dirty="0" smtClean="0"/>
              <a:t>Аудиторы – в основном, ресурсы процессов и формализованные процедуры</a:t>
            </a:r>
          </a:p>
          <a:p>
            <a:endParaRPr lang="ru-RU" sz="2400" b="1" dirty="0" smtClean="0"/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35" y="4167136"/>
            <a:ext cx="2339789" cy="2323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7990" y="5098239"/>
            <a:ext cx="2237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ЦЕЛИ АНАЛИЗА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839200" y="5061319"/>
            <a:ext cx="3107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РЕЗУЛЬТАТЫ АНАЛИЗА</a:t>
            </a:r>
            <a:endParaRPr lang="ru-RU" sz="24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553563" y="4983770"/>
            <a:ext cx="1116106" cy="616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7603956" y="4983770"/>
            <a:ext cx="1116106" cy="616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9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9798" y="369519"/>
            <a:ext cx="6549743" cy="9045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УОЛТЕРА ШУХАРТА ПО ПОВЫШЕНИЮ КАЧЕСТВА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4293" y="1513130"/>
            <a:ext cx="9833665" cy="49422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ЗА СЧЕТ УМЕНЬШЕНИЯ ИЗМЕНЧИВОСТИ ПРОЦЕССА, Т.Е. ПРЕОДОЛЕНИЕ ХАОСА ИЗ-ЗА НЕУПРАВЛЯЕМЫХ ПРОЦЕССОВ ЧЕРЕЗ ВЫЯВЛЕНИЕ ПРИЧИН СБОЕВ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ПРИЧИНЫ ИЗМЕНЧИВОСТИ (ВАРИАТИВНОСТИ) ПРОЦЕССА</a:t>
            </a:r>
            <a:endParaRPr lang="ru-RU" sz="2000" dirty="0" smtClean="0"/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НЕПРЕРЫВНО И СОЗНАТЕЛЬНО УСТРАНЯТЬ ВАРИАЦИИ ИЗ ВСЕХ ПРОЦЕССОВ В СФЕРЕ ПРОИЗВОДСТВА ТОВАРА ИЛИ УСЛУГ ДЛЯ КОНЕЧНОГО ПОТРЕБИТЕЛЯ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78955" y="3340552"/>
            <a:ext cx="2635624" cy="1418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ПРОЦЕСС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00214" y="3480953"/>
            <a:ext cx="2057400" cy="8815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ОБЩИЕ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ПРИЧИНЫ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(ВНЕШНИЕ)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73166" y="3575082"/>
            <a:ext cx="2640107" cy="8815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СПЕЦИФИЧЕСКИЕ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ПРИЧИНЫ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(ВНУТРЕННИЕ)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057614" y="3736447"/>
            <a:ext cx="4213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4680661" y="3575083"/>
            <a:ext cx="484094" cy="596334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5281296" y="3575083"/>
            <a:ext cx="484094" cy="596334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5832623" y="3575083"/>
            <a:ext cx="484094" cy="596334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6410850" y="3596048"/>
            <a:ext cx="484094" cy="596334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6316718" y="4005389"/>
            <a:ext cx="1156449" cy="188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5621956" y="3736447"/>
            <a:ext cx="1851211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олнце 16"/>
          <p:cNvSpPr/>
          <p:nvPr/>
        </p:nvSpPr>
        <p:spPr>
          <a:xfrm>
            <a:off x="5164755" y="3736447"/>
            <a:ext cx="215153" cy="168529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/>
          <p:cNvSpPr/>
          <p:nvPr/>
        </p:nvSpPr>
        <p:spPr>
          <a:xfrm>
            <a:off x="5621955" y="4018835"/>
            <a:ext cx="215153" cy="168529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лнце 18"/>
          <p:cNvSpPr/>
          <p:nvPr/>
        </p:nvSpPr>
        <p:spPr>
          <a:xfrm>
            <a:off x="6357059" y="3709553"/>
            <a:ext cx="215153" cy="168529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лнце 19"/>
          <p:cNvSpPr/>
          <p:nvPr/>
        </p:nvSpPr>
        <p:spPr>
          <a:xfrm>
            <a:off x="4115885" y="3830576"/>
            <a:ext cx="215153" cy="168529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http://www.managers-net.com/Biography/graphics/WalterShewh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860" y="2863711"/>
            <a:ext cx="1210963" cy="165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563" y="320661"/>
            <a:ext cx="4565073" cy="164114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>УИЛЬЯМ ЭДВАРДС ДЕМИНГ:</a:t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sz="3200" b="1" dirty="0" smtClean="0">
                <a:latin typeface="Arial Narrow" panose="020B0606020202030204" pitchFamily="34" charset="0"/>
              </a:rPr>
              <a:t>качество системы заложено в процессах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036" y="3810461"/>
            <a:ext cx="11182004" cy="2806469"/>
          </a:xfrm>
        </p:spPr>
        <p:txBody>
          <a:bodyPr>
            <a:normAutofit/>
          </a:bodyPr>
          <a:lstStyle/>
          <a:p>
            <a:r>
              <a:rPr lang="ru-RU" sz="2400" b="1" dirty="0"/>
              <a:t>Любая деятельность может рассматриваться </a:t>
            </a:r>
            <a:r>
              <a:rPr lang="ru-RU" sz="2400" b="1" dirty="0" smtClean="0"/>
              <a:t>как процесс с возможностью улучшения</a:t>
            </a:r>
            <a:endParaRPr lang="ru-RU" sz="2400" b="1" dirty="0"/>
          </a:p>
          <a:p>
            <a:r>
              <a:rPr lang="ru-RU" sz="2400" b="1" dirty="0" smtClean="0"/>
              <a:t>Производственная система может находиться в стабильном или нестабильном состоянии, поэтому постоянно решать проблемы по мере их возникновения бесполезно из-за ограничений системы. Решение – в фундаментальных изменениях процессов</a:t>
            </a:r>
            <a:endParaRPr lang="ru-RU" sz="2400" b="1" dirty="0"/>
          </a:p>
          <a:p>
            <a:r>
              <a:rPr lang="ru-RU" sz="2400" b="1" dirty="0" smtClean="0"/>
              <a:t>Ответственность за деятельность предприятия лежит на его руководстве</a:t>
            </a:r>
            <a:endParaRPr lang="ru-RU" sz="2400" b="1" dirty="0"/>
          </a:p>
          <a:p>
            <a:endParaRPr lang="ru-RU" sz="2400" b="1" dirty="0"/>
          </a:p>
        </p:txBody>
      </p:sp>
      <p:pic>
        <p:nvPicPr>
          <p:cNvPr id="2052" name="Picture 4" descr="http://1.bp.blogspot.com/_uQCp3MzXSzg/THmYDyuu6QI/AAAAAAAAAR0/MQrQDz5Ijlk/s400/dem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019" y="300031"/>
            <a:ext cx="6614021" cy="33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1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80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АНАЛИЗИРОВАТЬ В ПРОЦЕССАХ?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4068" y="1319495"/>
            <a:ext cx="50809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Количественные </a:t>
            </a:r>
            <a:r>
              <a:rPr lang="ru-RU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аспекты: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</a:rPr>
              <a:t>временные затраты, стоимостные затраты, используемые </a:t>
            </a: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ресурсы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и их соответствие процессу и т.п.…</a:t>
            </a:r>
          </a:p>
          <a:p>
            <a:endParaRPr lang="ru-RU" sz="20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Качественные факторы: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</a:rPr>
              <a:t>проблемные места, организационные барьеры, информационные разрывы, недостаток покрытия процессов бизнес-приложениями, избыточность данных, наличие в процессах операций, не создающих ценность, </a:t>
            </a: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конфликтующие факторы, противоречия, неадекватные решения, входы-выходы и т.п.…</a:t>
            </a:r>
            <a:endParaRPr lang="ru-RU" sz="2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050" name="Picture 2" descr="http://4.bp.blogspot.com/-NadWlU7XRzI/UaOe-5Hh_gI/AAAAAAAAAKI/dIFneKrHYik/s1600/%D0%BA%D0%B0%D0%BA+%D0%B5%D1%81%D1%82%D1%8C+%D0%B8+%D0%B4%D0%BE%D0%BB%D0%B6%D0%BD%D0%BE+%D0%B1%D1%8B%D1%82%D1%8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246" y="900752"/>
            <a:ext cx="4872250" cy="560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3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678" y="297751"/>
            <a:ext cx="10956497" cy="656851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АНАЛИЗИРОВАТЬ ПРОЦЕССЫ?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7848" y="1018801"/>
            <a:ext cx="6409765" cy="444294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2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КОНТРОЛЬНЫЕ КАРТЫ</a:t>
            </a:r>
          </a:p>
          <a:p>
            <a:r>
              <a:rPr lang="ru-RU" sz="22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ГИСТОГРАММЫ</a:t>
            </a:r>
          </a:p>
          <a:p>
            <a:r>
              <a:rPr lang="ru-RU" sz="22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ПРИЧИННО-СЛЕДСТВЕННЫЕ ДИАГРАММЫ («РЫБИЙ СКЕЛЕТ») </a:t>
            </a:r>
          </a:p>
          <a:p>
            <a:r>
              <a:rPr lang="ru-RU" sz="22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ДИАГРАММЫ ВЗАИМОСВЯЗЕЙ </a:t>
            </a:r>
          </a:p>
          <a:p>
            <a:r>
              <a:rPr lang="ru-RU" sz="22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КОРРЕЛЯЦИОННЫЕ ДИАГРАММЫ ( ДИАГРАММЫ РАЗБРОСА)</a:t>
            </a:r>
          </a:p>
          <a:p>
            <a:r>
              <a:rPr lang="ru-RU" sz="22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ДИАГРАММЫ ПАРЕТО И ДР.</a:t>
            </a:r>
          </a:p>
          <a:p>
            <a:r>
              <a:rPr lang="ru-RU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ЛОГИКИ И ОШИБОК («СЛАБЫХ» МЕСТ)</a:t>
            </a:r>
          </a:p>
          <a:p>
            <a:r>
              <a:rPr lang="ru-RU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ИМИТАЦИОННОЕ МОДЕЛИРОВАНИЕ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193" y="3751637"/>
            <a:ext cx="1710110" cy="171011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2036" y="5461747"/>
            <a:ext cx="10412506" cy="1250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МОЖЕТ ПРОВОДИТЬСЯ С ИСПОЛЬЗОВАНИЕМ ВСЕХ МЕТОДОВ ИЛИ НЕКОТОРЫХ ИЗ НИХ, С ИСПОЛЬЗОВАНИЕМ СООТВЕТСТВУЮЩИХ ИТ-ИНСТРУМЕНТОВ ИЛИ ЭКСПЕРТНЫМ ПУТЕМ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80" y="5390029"/>
            <a:ext cx="1113865" cy="1113865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3079376" y="2138082"/>
            <a:ext cx="1210236" cy="1102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6678" y="2019419"/>
            <a:ext cx="2501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СТАТИСТИЧЕСКИЕ МЕТОДЫ УПРАВЛЕНИЯ КАЧЕСТВОМ </a:t>
            </a:r>
            <a:r>
              <a:rPr lang="ru-RU" dirty="0" smtClean="0"/>
              <a:t>(СМУК) УОЛТЕРА ШУХАРТА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69057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sbi-red">
  <a:themeElements>
    <a:clrScheme name="hsbi-r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sbi-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262063" rtl="0" eaLnBrk="0" fontAlgn="base" latinLnBrk="0" hangingPunct="0">
          <a:lnSpc>
            <a:spcPct val="10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262063" rtl="0" eaLnBrk="0" fontAlgn="base" latinLnBrk="0" hangingPunct="0">
          <a:lnSpc>
            <a:spcPct val="10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hsbi-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bi-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bi-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bi-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bi-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bi-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bi-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bi-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bi-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bi-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bi-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bi-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12122</TotalTime>
  <Words>1545</Words>
  <Application>Microsoft Office PowerPoint</Application>
  <PresentationFormat>Широкоэкранный</PresentationFormat>
  <Paragraphs>285</Paragraphs>
  <Slides>23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8" baseType="lpstr">
      <vt:lpstr>Arial Unicode MS</vt:lpstr>
      <vt:lpstr>Gulim</vt:lpstr>
      <vt:lpstr>Microsoft YaHei</vt:lpstr>
      <vt:lpstr>Arial</vt:lpstr>
      <vt:lpstr>Arial Narrow</vt:lpstr>
      <vt:lpstr>Calibri</vt:lpstr>
      <vt:lpstr>Calibri Light</vt:lpstr>
      <vt:lpstr>Tahoma</vt:lpstr>
      <vt:lpstr>Times New Roman</vt:lpstr>
      <vt:lpstr>Verdana</vt:lpstr>
      <vt:lpstr>Wingdings</vt:lpstr>
      <vt:lpstr>Тема Office</vt:lpstr>
      <vt:lpstr>2_Тема Office</vt:lpstr>
      <vt:lpstr>hsbi-red</vt:lpstr>
      <vt:lpstr>Диаграмма Microsoft Graph</vt:lpstr>
      <vt:lpstr>Презентация PowerPoint</vt:lpstr>
      <vt:lpstr>Презентация PowerPoint</vt:lpstr>
      <vt:lpstr>Презентация PowerPoint</vt:lpstr>
      <vt:lpstr>1. АНАЛИЗ БИЗНЕС-ПРОЦЕССОВ КАК ЧАСТЬ ПРОЕКТНЫХ РАБОТ</vt:lpstr>
      <vt:lpstr>АНАЛИЗ ПРОЦЕССОВ ПРОВОДЯТ:</vt:lpstr>
      <vt:lpstr>КОНЦЕПЦИЯ УОЛТЕРА ШУХАРТА ПО ПОВЫШЕНИЮ КАЧЕСТВА</vt:lpstr>
      <vt:lpstr>УИЛЬЯМ ЭДВАРДС ДЕМИНГ: качество системы заложено в процессах</vt:lpstr>
      <vt:lpstr>ЧТО АНАЛИЗИРОВАТЬ В ПРОЦЕССАХ?</vt:lpstr>
      <vt:lpstr>КАК АНАЛИЗИРОВАТЬ ПРОЦЕССЫ?</vt:lpstr>
      <vt:lpstr>Презентация PowerPoint</vt:lpstr>
      <vt:lpstr>Презентация PowerPoint</vt:lpstr>
      <vt:lpstr>Презентация PowerPoint</vt:lpstr>
      <vt:lpstr>МЕТОД КАЧЕСТВЕННОГО АНАЛИЗА,  ОСНОВАННЫЙ НА ЦЕННОСТИ ПРОЦЕССА</vt:lpstr>
      <vt:lpstr>МЕТОД КАЧЕСТВЕННОГО АНАЛИЗА ПРОЦЕССА – ДИАГРАММА ПРИЧИН И СЛЕДСТВИЙ «РЫБИЙ СКЕЛЕТ» (ДИАГРАММА ИШИКАВЫ)</vt:lpstr>
      <vt:lpstr>Презентация PowerPoint</vt:lpstr>
      <vt:lpstr>ПРИМЕР 1: ПРОЕКТ ПО СОЗДАНИЮ ЕДИНОГО ИНФОРМАЦИОННОГО ПРОСТРАНСТВА КОМПАНИИ</vt:lpstr>
      <vt:lpstr>АНАЛИЗ  ВЫПОЛНЕНИЯ ПРОЦЕССОВ КОМПАНИИ</vt:lpstr>
      <vt:lpstr>АНАЛИЗ ИНФОРМАЦИОННЫХ РЕСУРСОВ</vt:lpstr>
      <vt:lpstr>ПРОЕКТНЫЕ РАБОТЫ ДЛЯ СОЗДАНИЯ ЕИП</vt:lpstr>
      <vt:lpstr>ИТ-АРХИТЕКТУРА ПОСТРОЕНИЯ ЕИП</vt:lpstr>
      <vt:lpstr>ОРГАНИЗАЦИОННАЯ ПОДДЕРЖКА ЕИП</vt:lpstr>
      <vt:lpstr>ПРИМЕР 2: АНАЛИЗ ИТ БИЗНЕС-ПРОЦЕССОВ БАНКА В РАМКАХ ПРОЕКТА УЛУЧШЕНИЯ СЕРВИСОВ,  ПРЕДОСТАВЛЯЕМЫХ ИТ-ПОДРАЗДЕЛЕНИЯМИ (ITIL)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бизнес-процессов</dc:title>
  <dc:creator>Ярослав Горчаков</dc:creator>
  <cp:lastModifiedBy>Ярослав Горчаков</cp:lastModifiedBy>
  <cp:revision>74</cp:revision>
  <dcterms:created xsi:type="dcterms:W3CDTF">2016-10-17T11:20:22Z</dcterms:created>
  <dcterms:modified xsi:type="dcterms:W3CDTF">2016-11-14T00:41:09Z</dcterms:modified>
</cp:coreProperties>
</file>