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7" d="100"/>
          <a:sy n="67" d="100"/>
        </p:scale>
        <p:origin x="-69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A039E-5A82-4CB7-8A40-15A9BDE218DA}" type="datetimeFigureOut">
              <a:rPr lang="ru-RU" smtClean="0"/>
              <a:t>03.06.2017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F37DC-621E-4A1B-8F3E-347F715E5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0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BCAD33-951F-472B-AAE6-F783CF45185A}" type="slidenum">
              <a:rPr lang="en-US"/>
              <a:pPr/>
              <a:t>1</a:t>
            </a:fld>
            <a:endParaRPr lang="en-US"/>
          </a:p>
        </p:txBody>
      </p:sp>
      <p:sp>
        <p:nvSpPr>
          <p:cNvPr id="115713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8CA65A3-344F-4F98-B682-D0B6EEE34AC2}" type="slidenum">
              <a:rPr lang="en-US" sz="1200">
                <a:latin typeface="Times New Roman" panose="02020603050405020304" pitchFamily="18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157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19138"/>
            <a:ext cx="6403975" cy="3603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313" y="4564063"/>
            <a:ext cx="5362575" cy="431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Использование понятия «бизнес-процесс» вызвано </a:t>
            </a:r>
            <a:r>
              <a:rPr lang="ru-RU" b="1" i="1">
                <a:ea typeface="Microsoft YaHei" panose="020B0503020204020204" pitchFamily="34" charset="-122"/>
              </a:rPr>
              <a:t>сложившимися традициями</a:t>
            </a:r>
            <a:r>
              <a:rPr lang="ru-RU">
                <a:ea typeface="Microsoft YaHei" panose="020B0503020204020204" pitchFamily="34" charset="-122"/>
              </a:rPr>
              <a:t> и является разумным с учетом того, что понятие процесс используется в других областях знания (математика, физика и т.д.) </a:t>
            </a:r>
            <a:r>
              <a:rPr lang="ru-RU" b="1" i="1">
                <a:ea typeface="Microsoft YaHei" panose="020B0503020204020204" pitchFamily="34" charset="-122"/>
              </a:rPr>
              <a:t>совсем в другом контексте</a:t>
            </a:r>
            <a:r>
              <a:rPr lang="ru-RU">
                <a:ea typeface="Microsoft YaHei" panose="020B0503020204020204" pitchFamily="34" charset="-122"/>
              </a:rPr>
              <a:t>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Об использовании этих понятий при выполнении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конкретных проектов приходится договариваться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366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97FD01-405B-43B2-AAAF-68FC8B998201}" type="slidenum">
              <a:rPr lang="en-US"/>
              <a:pPr/>
              <a:t>2</a:t>
            </a:fld>
            <a:endParaRPr lang="en-US"/>
          </a:p>
        </p:txBody>
      </p:sp>
      <p:sp>
        <p:nvSpPr>
          <p:cNvPr id="121857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62CBD22-3818-472C-A9B7-D1284CD6FCC0}" type="slidenum">
              <a:rPr lang="en-US" sz="1200">
                <a:latin typeface="Times New Roman" panose="02020603050405020304" pitchFamily="18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218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57200" y="719138"/>
            <a:ext cx="64023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marL="228600" indent="-228600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Процесс верхнего уровня</a:t>
            </a:r>
            <a:r>
              <a:rPr lang="ru-RU">
                <a:ea typeface="Microsoft YaHei" panose="020B0503020204020204" pitchFamily="34" charset="-122"/>
              </a:rPr>
              <a:t> - набор процессов организации, начиная с которых проводится описание процессов по принципу «сверху - вниз»</a:t>
            </a:r>
          </a:p>
          <a:p>
            <a:pPr marL="228600" indent="-228600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Группа процессов</a:t>
            </a:r>
            <a:r>
              <a:rPr lang="ru-RU">
                <a:ea typeface="Microsoft YaHei" panose="020B0503020204020204" pitchFamily="34" charset="-122"/>
              </a:rPr>
              <a:t> - описание каждого из процессов верхнего уровня в виде группы процессов, являющихся детализацией процесса верхнего уровня</a:t>
            </a:r>
          </a:p>
          <a:p>
            <a:pPr marL="228600" indent="-228600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Сценарии процесса</a:t>
            </a:r>
            <a:r>
              <a:rPr lang="ru-RU">
                <a:ea typeface="Microsoft YaHei" panose="020B0503020204020204" pitchFamily="34" charset="-122"/>
              </a:rPr>
              <a:t> - используются на третьем уровне для описания состава процессов  уровня 2 в виде набора родственных сценариев процессов, включающих необходимое число процедур. Описание содержит два измерения – перечень сценариев и перечень процедур. Основная идея – отразить общие и отличительные черты схожих сценариев.</a:t>
            </a:r>
          </a:p>
          <a:p>
            <a:pPr marL="228600" indent="-228600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Процедура</a:t>
            </a:r>
            <a:r>
              <a:rPr lang="ru-RU">
                <a:ea typeface="Microsoft YaHei" panose="020B0503020204020204" pitchFamily="34" charset="-122"/>
              </a:rPr>
              <a:t> - описание алгоритма выполнения процедур в виде последовательности функций, управляемых событиями. В описании этого уровня главное внимание уделяется последовательности выполнения функций. Для условий используются события и правила, которые могут представлять сложные алгоритмы выполнения процедур.</a:t>
            </a:r>
          </a:p>
          <a:p>
            <a:pPr marL="228600" indent="-228600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Функция</a:t>
            </a:r>
            <a:r>
              <a:rPr lang="ru-RU">
                <a:ea typeface="Microsoft YaHei" panose="020B0503020204020204" pitchFamily="34" charset="-122"/>
              </a:rPr>
              <a:t> – описание действия исполнителя, состоящего в формировании и изменении ресурсного окружения с целью получения заданного выходного результата </a:t>
            </a:r>
          </a:p>
        </p:txBody>
      </p:sp>
    </p:spTree>
    <p:extLst>
      <p:ext uri="{BB962C8B-B14F-4D97-AF65-F5344CB8AC3E}">
        <p14:creationId xmlns:p14="http://schemas.microsoft.com/office/powerpoint/2010/main" val="289565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C695D8-1E9D-4A61-9F73-4D805D78BF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85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D11C31-5A35-484E-91B4-972173413B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7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2741084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FCEEE0-3239-4826-983D-03C7D77E95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36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19B480-BF98-42DE-8095-C786DC2016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37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71FA88-A409-4AE6-818A-8FE8A92331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82684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5484" y="1600201"/>
            <a:ext cx="5384800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24A2E1-7624-4CC0-AEC5-629B237E92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1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3B773D-C69C-4F19-A367-787BBD5264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6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3657CA-B1A4-4C5F-BBD4-EC405532E7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9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F2BDC4-D1DC-4821-A2BC-14AB5D72E1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51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9D4C79-143E-48DD-9D63-0B519E4E9E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5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8CA977-FAF6-4F0E-96CD-9F66D48051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1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8"/>
            <a:ext cx="10970684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1"/>
            <a:ext cx="10970684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5226"/>
            <a:ext cx="2842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F1D5F0AE-84B7-439C-8807-E0C54DE1EDAC}" type="slidenum">
              <a:rPr lang="ru-RU" smtClean="0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44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 kern="1200">
          <a:solidFill>
            <a:srgbClr val="3366C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EF8CB756-B253-43F4-A439-E0AD931AD938}" type="slidenum">
              <a:rPr lang="ru-RU" sz="1400"/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ru-RU" sz="1400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743535" y="248246"/>
            <a:ext cx="8229600" cy="54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2800" b="1" dirty="0">
                <a:solidFill>
                  <a:srgbClr val="3366CC"/>
                </a:solidFill>
              </a:rPr>
              <a:t>Задание процесса. Уровни моделирования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167438" y="908050"/>
            <a:ext cx="4246562" cy="4897438"/>
          </a:xfrm>
          <a:prstGeom prst="rect">
            <a:avLst/>
          </a:prstGeom>
          <a:solidFill>
            <a:srgbClr val="FFFF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92088" indent="-192088"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1600" b="1" dirty="0"/>
              <a:t>Название</a:t>
            </a:r>
            <a:r>
              <a:rPr lang="ru-RU" sz="1600" dirty="0"/>
              <a:t> (определение) процесса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1600" dirty="0"/>
              <a:t>Реализуемая </a:t>
            </a:r>
            <a:r>
              <a:rPr lang="ru-RU" sz="1600" b="1" dirty="0"/>
              <a:t>функция</a:t>
            </a:r>
            <a:r>
              <a:rPr lang="ru-RU" sz="1600" dirty="0"/>
              <a:t> или их последовательность 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1600" b="1" dirty="0"/>
              <a:t>Участники</a:t>
            </a:r>
            <a:r>
              <a:rPr lang="ru-RU" sz="1600" dirty="0"/>
              <a:t> процесса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1600" dirty="0"/>
              <a:t>Ответственное лицо </a:t>
            </a:r>
            <a:r>
              <a:rPr lang="ru-RU" sz="1600" dirty="0">
                <a:latin typeface="Arial Narrow" panose="020B0606020202030204" pitchFamily="34" charset="0"/>
              </a:rPr>
              <a:t>–</a:t>
            </a:r>
            <a:r>
              <a:rPr lang="ru-RU" sz="1600" dirty="0"/>
              <a:t> </a:t>
            </a:r>
            <a:r>
              <a:rPr lang="ru-RU" sz="1600" b="1" dirty="0"/>
              <a:t>владелец</a:t>
            </a:r>
            <a:r>
              <a:rPr lang="ru-RU" sz="1600" dirty="0"/>
              <a:t> процесса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1600" dirty="0"/>
              <a:t>Входные и выходные  потоки, а так же их </a:t>
            </a:r>
            <a:r>
              <a:rPr lang="ru-RU" sz="1600" b="1" dirty="0"/>
              <a:t>поставщики</a:t>
            </a:r>
            <a:r>
              <a:rPr lang="ru-RU" sz="1600" dirty="0"/>
              <a:t> (или </a:t>
            </a:r>
            <a:r>
              <a:rPr lang="ru-RU" sz="1600" b="1" dirty="0"/>
              <a:t>потребители</a:t>
            </a:r>
            <a:r>
              <a:rPr lang="ru-RU" sz="1600" dirty="0"/>
              <a:t>)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1600" dirty="0"/>
              <a:t>Требуемые </a:t>
            </a:r>
            <a:r>
              <a:rPr lang="ru-RU" sz="1600" b="1" dirty="0"/>
              <a:t>ресурсы</a:t>
            </a:r>
            <a:r>
              <a:rPr lang="ru-RU" sz="1600" dirty="0"/>
              <a:t> (производственные, технические, материальные, информационные)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1600" dirty="0"/>
              <a:t>Определяющая </a:t>
            </a:r>
            <a:r>
              <a:rPr lang="ru-RU" sz="1600" b="1" dirty="0"/>
              <a:t>цель</a:t>
            </a:r>
            <a:r>
              <a:rPr lang="ru-RU" sz="1600" dirty="0"/>
              <a:t> (цели) процесса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1600" b="1" dirty="0"/>
              <a:t>Метрики</a:t>
            </a:r>
            <a:r>
              <a:rPr lang="ru-RU" sz="1600" dirty="0"/>
              <a:t> процесса, точки и процедуры мониторинга процесса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1600" dirty="0"/>
              <a:t>Возможные </a:t>
            </a:r>
            <a:r>
              <a:rPr lang="ru-RU" sz="1600" b="1" dirty="0"/>
              <a:t>риски</a:t>
            </a:r>
            <a:r>
              <a:rPr lang="ru-RU" sz="1600" dirty="0"/>
              <a:t> и влияния процесса на субъектов процесса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1600" dirty="0"/>
              <a:t>Документ - </a:t>
            </a:r>
            <a:r>
              <a:rPr lang="ru-RU" sz="1600" b="1" dirty="0"/>
              <a:t>описание</a:t>
            </a:r>
            <a:r>
              <a:rPr lang="ru-RU" sz="1600" dirty="0"/>
              <a:t> процесса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833564" y="5772150"/>
            <a:ext cx="7310437" cy="57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ПОНЯТИЕ «БИЗНЕС-ПРОЦЕСС» ОТНОСИМ КО ВСЕМ ПРОЦЕССАМ ОРГАНИЗАЦИИ!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ru-RU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ru-RU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830848" y="1052736"/>
            <a:ext cx="4178300" cy="4104456"/>
            <a:chOff x="309563" y="3141663"/>
            <a:chExt cx="4178300" cy="1820862"/>
          </a:xfrm>
        </p:grpSpPr>
        <p:sp>
          <p:nvSpPr>
            <p:cNvPr id="409" name="Freeform 6"/>
            <p:cNvSpPr>
              <a:spLocks/>
            </p:cNvSpPr>
            <p:nvPr/>
          </p:nvSpPr>
          <p:spPr bwMode="auto">
            <a:xfrm>
              <a:off x="631825" y="3529013"/>
              <a:ext cx="255588" cy="300037"/>
            </a:xfrm>
            <a:custGeom>
              <a:avLst/>
              <a:gdLst>
                <a:gd name="T0" fmla="*/ 255588 w 161"/>
                <a:gd name="T1" fmla="*/ 214312 h 189"/>
                <a:gd name="T2" fmla="*/ 169863 w 161"/>
                <a:gd name="T3" fmla="*/ 128587 h 189"/>
                <a:gd name="T4" fmla="*/ 169863 w 161"/>
                <a:gd name="T5" fmla="*/ 171450 h 189"/>
                <a:gd name="T6" fmla="*/ 85725 w 161"/>
                <a:gd name="T7" fmla="*/ 171450 h 189"/>
                <a:gd name="T8" fmla="*/ 85725 w 161"/>
                <a:gd name="T9" fmla="*/ 0 h 189"/>
                <a:gd name="T10" fmla="*/ 0 w 161"/>
                <a:gd name="T11" fmla="*/ 0 h 189"/>
                <a:gd name="T12" fmla="*/ 0 w 161"/>
                <a:gd name="T13" fmla="*/ 257175 h 189"/>
                <a:gd name="T14" fmla="*/ 169863 w 161"/>
                <a:gd name="T15" fmla="*/ 257175 h 189"/>
                <a:gd name="T16" fmla="*/ 169863 w 161"/>
                <a:gd name="T17" fmla="*/ 300037 h 189"/>
                <a:gd name="T18" fmla="*/ 255588 w 161"/>
                <a:gd name="T19" fmla="*/ 214312 h 1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1" h="189">
                  <a:moveTo>
                    <a:pt x="161" y="135"/>
                  </a:moveTo>
                  <a:lnTo>
                    <a:pt x="107" y="81"/>
                  </a:lnTo>
                  <a:lnTo>
                    <a:pt x="107" y="108"/>
                  </a:lnTo>
                  <a:lnTo>
                    <a:pt x="54" y="108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107" y="162"/>
                  </a:lnTo>
                  <a:lnTo>
                    <a:pt x="107" y="189"/>
                  </a:lnTo>
                  <a:lnTo>
                    <a:pt x="161" y="135"/>
                  </a:lnTo>
                  <a:close/>
                </a:path>
              </a:pathLst>
            </a:cu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FFFFFF"/>
                </a:solidFill>
              </a:endParaRPr>
            </a:p>
          </p:txBody>
        </p:sp>
        <p:sp>
          <p:nvSpPr>
            <p:cNvPr id="410" name="Freeform 7"/>
            <p:cNvSpPr>
              <a:spLocks/>
            </p:cNvSpPr>
            <p:nvPr/>
          </p:nvSpPr>
          <p:spPr bwMode="auto">
            <a:xfrm>
              <a:off x="1147763" y="3883025"/>
              <a:ext cx="255587" cy="298450"/>
            </a:xfrm>
            <a:custGeom>
              <a:avLst/>
              <a:gdLst>
                <a:gd name="T0" fmla="*/ 255587 w 161"/>
                <a:gd name="T1" fmla="*/ 212725 h 188"/>
                <a:gd name="T2" fmla="*/ 171450 w 161"/>
                <a:gd name="T3" fmla="*/ 128588 h 188"/>
                <a:gd name="T4" fmla="*/ 171450 w 161"/>
                <a:gd name="T5" fmla="*/ 169863 h 188"/>
                <a:gd name="T6" fmla="*/ 85725 w 161"/>
                <a:gd name="T7" fmla="*/ 169863 h 188"/>
                <a:gd name="T8" fmla="*/ 85725 w 161"/>
                <a:gd name="T9" fmla="*/ 0 h 188"/>
                <a:gd name="T10" fmla="*/ 0 w 161"/>
                <a:gd name="T11" fmla="*/ 0 h 188"/>
                <a:gd name="T12" fmla="*/ 0 w 161"/>
                <a:gd name="T13" fmla="*/ 255588 h 188"/>
                <a:gd name="T14" fmla="*/ 171450 w 161"/>
                <a:gd name="T15" fmla="*/ 255588 h 188"/>
                <a:gd name="T16" fmla="*/ 171450 w 161"/>
                <a:gd name="T17" fmla="*/ 298450 h 188"/>
                <a:gd name="T18" fmla="*/ 255587 w 161"/>
                <a:gd name="T19" fmla="*/ 212725 h 1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1" h="188">
                  <a:moveTo>
                    <a:pt x="161" y="134"/>
                  </a:moveTo>
                  <a:lnTo>
                    <a:pt x="108" y="81"/>
                  </a:lnTo>
                  <a:lnTo>
                    <a:pt x="108" y="107"/>
                  </a:lnTo>
                  <a:lnTo>
                    <a:pt x="54" y="107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161"/>
                  </a:lnTo>
                  <a:lnTo>
                    <a:pt x="108" y="161"/>
                  </a:lnTo>
                  <a:lnTo>
                    <a:pt x="108" y="188"/>
                  </a:lnTo>
                  <a:lnTo>
                    <a:pt x="161" y="134"/>
                  </a:lnTo>
                  <a:close/>
                </a:path>
              </a:pathLst>
            </a:cu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FFFFFF"/>
                </a:solidFill>
              </a:endParaRPr>
            </a:p>
          </p:txBody>
        </p:sp>
        <p:sp>
          <p:nvSpPr>
            <p:cNvPr id="411" name="Freeform 8"/>
            <p:cNvSpPr>
              <a:spLocks/>
            </p:cNvSpPr>
            <p:nvPr/>
          </p:nvSpPr>
          <p:spPr bwMode="auto">
            <a:xfrm>
              <a:off x="1617663" y="4227513"/>
              <a:ext cx="255587" cy="300037"/>
            </a:xfrm>
            <a:custGeom>
              <a:avLst/>
              <a:gdLst>
                <a:gd name="T0" fmla="*/ 255587 w 161"/>
                <a:gd name="T1" fmla="*/ 214312 h 189"/>
                <a:gd name="T2" fmla="*/ 171450 w 161"/>
                <a:gd name="T3" fmla="*/ 128587 h 189"/>
                <a:gd name="T4" fmla="*/ 171450 w 161"/>
                <a:gd name="T5" fmla="*/ 171450 h 189"/>
                <a:gd name="T6" fmla="*/ 85725 w 161"/>
                <a:gd name="T7" fmla="*/ 171450 h 189"/>
                <a:gd name="T8" fmla="*/ 85725 w 161"/>
                <a:gd name="T9" fmla="*/ 0 h 189"/>
                <a:gd name="T10" fmla="*/ 0 w 161"/>
                <a:gd name="T11" fmla="*/ 0 h 189"/>
                <a:gd name="T12" fmla="*/ 0 w 161"/>
                <a:gd name="T13" fmla="*/ 257175 h 189"/>
                <a:gd name="T14" fmla="*/ 171450 w 161"/>
                <a:gd name="T15" fmla="*/ 257175 h 189"/>
                <a:gd name="T16" fmla="*/ 171450 w 161"/>
                <a:gd name="T17" fmla="*/ 300037 h 189"/>
                <a:gd name="T18" fmla="*/ 255587 w 161"/>
                <a:gd name="T19" fmla="*/ 214312 h 1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1" h="189">
                  <a:moveTo>
                    <a:pt x="161" y="135"/>
                  </a:moveTo>
                  <a:lnTo>
                    <a:pt x="108" y="81"/>
                  </a:lnTo>
                  <a:lnTo>
                    <a:pt x="108" y="108"/>
                  </a:lnTo>
                  <a:lnTo>
                    <a:pt x="54" y="108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108" y="162"/>
                  </a:lnTo>
                  <a:lnTo>
                    <a:pt x="108" y="189"/>
                  </a:lnTo>
                  <a:lnTo>
                    <a:pt x="161" y="135"/>
                  </a:lnTo>
                  <a:close/>
                </a:path>
              </a:pathLst>
            </a:cu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FFFFFF"/>
                </a:solidFill>
              </a:endParaRPr>
            </a:p>
          </p:txBody>
        </p:sp>
        <p:sp>
          <p:nvSpPr>
            <p:cNvPr id="412" name="Freeform 9"/>
            <p:cNvSpPr>
              <a:spLocks/>
            </p:cNvSpPr>
            <p:nvPr/>
          </p:nvSpPr>
          <p:spPr bwMode="auto">
            <a:xfrm>
              <a:off x="2130425" y="4562475"/>
              <a:ext cx="255588" cy="300038"/>
            </a:xfrm>
            <a:custGeom>
              <a:avLst/>
              <a:gdLst>
                <a:gd name="T0" fmla="*/ 255588 w 161"/>
                <a:gd name="T1" fmla="*/ 214313 h 189"/>
                <a:gd name="T2" fmla="*/ 169863 w 161"/>
                <a:gd name="T3" fmla="*/ 128588 h 189"/>
                <a:gd name="T4" fmla="*/ 169863 w 161"/>
                <a:gd name="T5" fmla="*/ 171450 h 189"/>
                <a:gd name="T6" fmla="*/ 85725 w 161"/>
                <a:gd name="T7" fmla="*/ 171450 h 189"/>
                <a:gd name="T8" fmla="*/ 85725 w 161"/>
                <a:gd name="T9" fmla="*/ 0 h 189"/>
                <a:gd name="T10" fmla="*/ 0 w 161"/>
                <a:gd name="T11" fmla="*/ 0 h 189"/>
                <a:gd name="T12" fmla="*/ 0 w 161"/>
                <a:gd name="T13" fmla="*/ 257175 h 189"/>
                <a:gd name="T14" fmla="*/ 169863 w 161"/>
                <a:gd name="T15" fmla="*/ 257175 h 189"/>
                <a:gd name="T16" fmla="*/ 169863 w 161"/>
                <a:gd name="T17" fmla="*/ 300038 h 189"/>
                <a:gd name="T18" fmla="*/ 255588 w 161"/>
                <a:gd name="T19" fmla="*/ 214313 h 1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1" h="189">
                  <a:moveTo>
                    <a:pt x="161" y="135"/>
                  </a:moveTo>
                  <a:lnTo>
                    <a:pt x="107" y="81"/>
                  </a:lnTo>
                  <a:lnTo>
                    <a:pt x="107" y="108"/>
                  </a:lnTo>
                  <a:lnTo>
                    <a:pt x="54" y="108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107" y="162"/>
                  </a:lnTo>
                  <a:lnTo>
                    <a:pt x="107" y="189"/>
                  </a:lnTo>
                  <a:lnTo>
                    <a:pt x="161" y="135"/>
                  </a:lnTo>
                  <a:close/>
                </a:path>
              </a:pathLst>
            </a:cu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FFFFFF"/>
                </a:solidFill>
              </a:endParaRPr>
            </a:p>
          </p:txBody>
        </p:sp>
        <p:grpSp>
          <p:nvGrpSpPr>
            <p:cNvPr id="413" name="Group 10"/>
            <p:cNvGrpSpPr>
              <a:grpSpLocks/>
            </p:cNvGrpSpPr>
            <p:nvPr/>
          </p:nvGrpSpPr>
          <p:grpSpPr bwMode="auto">
            <a:xfrm>
              <a:off x="309563" y="3141663"/>
              <a:ext cx="2101850" cy="427037"/>
              <a:chOff x="205" y="1843"/>
              <a:chExt cx="1324" cy="269"/>
            </a:xfrm>
          </p:grpSpPr>
          <p:sp>
            <p:nvSpPr>
              <p:cNvPr id="414" name="Rectangle 11"/>
              <p:cNvSpPr>
                <a:spLocks noChangeArrowheads="1"/>
              </p:cNvSpPr>
              <p:nvPr/>
            </p:nvSpPr>
            <p:spPr bwMode="auto">
              <a:xfrm>
                <a:off x="205" y="1843"/>
                <a:ext cx="1324" cy="2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15" name="Rectangle 12"/>
              <p:cNvSpPr>
                <a:spLocks noChangeArrowheads="1"/>
              </p:cNvSpPr>
              <p:nvPr/>
            </p:nvSpPr>
            <p:spPr bwMode="auto">
              <a:xfrm>
                <a:off x="205" y="1868"/>
                <a:ext cx="1324" cy="15"/>
              </a:xfrm>
              <a:prstGeom prst="rect">
                <a:avLst/>
              </a:prstGeom>
              <a:solidFill>
                <a:srgbClr val="CB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16" name="Rectangle 13"/>
              <p:cNvSpPr>
                <a:spLocks noChangeArrowheads="1"/>
              </p:cNvSpPr>
              <p:nvPr/>
            </p:nvSpPr>
            <p:spPr bwMode="auto">
              <a:xfrm>
                <a:off x="205" y="1883"/>
                <a:ext cx="1324" cy="10"/>
              </a:xfrm>
              <a:prstGeom prst="rect">
                <a:avLst/>
              </a:prstGeom>
              <a:solidFill>
                <a:srgbClr val="C9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17" name="Rectangle 14"/>
              <p:cNvSpPr>
                <a:spLocks noChangeArrowheads="1"/>
              </p:cNvSpPr>
              <p:nvPr/>
            </p:nvSpPr>
            <p:spPr bwMode="auto">
              <a:xfrm>
                <a:off x="205" y="1893"/>
                <a:ext cx="1324" cy="12"/>
              </a:xfrm>
              <a:prstGeom prst="rect">
                <a:avLst/>
              </a:prstGeom>
              <a:solidFill>
                <a:srgbClr val="C8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18" name="Rectangle 15"/>
              <p:cNvSpPr>
                <a:spLocks noChangeArrowheads="1"/>
              </p:cNvSpPr>
              <p:nvPr/>
            </p:nvSpPr>
            <p:spPr bwMode="auto">
              <a:xfrm>
                <a:off x="205" y="1905"/>
                <a:ext cx="1324" cy="7"/>
              </a:xfrm>
              <a:prstGeom prst="rect">
                <a:avLst/>
              </a:prstGeom>
              <a:solidFill>
                <a:srgbClr val="C7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19" name="Rectangle 16"/>
              <p:cNvSpPr>
                <a:spLocks noChangeArrowheads="1"/>
              </p:cNvSpPr>
              <p:nvPr/>
            </p:nvSpPr>
            <p:spPr bwMode="auto">
              <a:xfrm>
                <a:off x="205" y="1912"/>
                <a:ext cx="1324" cy="7"/>
              </a:xfrm>
              <a:prstGeom prst="rect">
                <a:avLst/>
              </a:prstGeom>
              <a:solidFill>
                <a:srgbClr val="C5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0" name="Rectangle 17"/>
              <p:cNvSpPr>
                <a:spLocks noChangeArrowheads="1"/>
              </p:cNvSpPr>
              <p:nvPr/>
            </p:nvSpPr>
            <p:spPr bwMode="auto">
              <a:xfrm>
                <a:off x="205" y="1919"/>
                <a:ext cx="1324" cy="8"/>
              </a:xfrm>
              <a:prstGeom prst="rect">
                <a:avLst/>
              </a:prstGeom>
              <a:solidFill>
                <a:srgbClr val="C4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1" name="Rectangle 18"/>
              <p:cNvSpPr>
                <a:spLocks noChangeArrowheads="1"/>
              </p:cNvSpPr>
              <p:nvPr/>
            </p:nvSpPr>
            <p:spPr bwMode="auto">
              <a:xfrm>
                <a:off x="205" y="1927"/>
                <a:ext cx="1324" cy="6"/>
              </a:xfrm>
              <a:prstGeom prst="rect">
                <a:avLst/>
              </a:prstGeom>
              <a:solidFill>
                <a:srgbClr val="C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2" name="Rectangle 19"/>
              <p:cNvSpPr>
                <a:spLocks noChangeArrowheads="1"/>
              </p:cNvSpPr>
              <p:nvPr/>
            </p:nvSpPr>
            <p:spPr bwMode="auto">
              <a:xfrm>
                <a:off x="205" y="1933"/>
                <a:ext cx="1324" cy="5"/>
              </a:xfrm>
              <a:prstGeom prst="rect">
                <a:avLst/>
              </a:prstGeom>
              <a:solidFill>
                <a:srgbClr val="C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3" name="Rectangle 20"/>
              <p:cNvSpPr>
                <a:spLocks noChangeArrowheads="1"/>
              </p:cNvSpPr>
              <p:nvPr/>
            </p:nvSpPr>
            <p:spPr bwMode="auto">
              <a:xfrm>
                <a:off x="205" y="1938"/>
                <a:ext cx="1324" cy="7"/>
              </a:xfrm>
              <a:prstGeom prst="rect">
                <a:avLst/>
              </a:prstGeom>
              <a:solidFill>
                <a:srgbClr val="C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4" name="Rectangle 21"/>
              <p:cNvSpPr>
                <a:spLocks noChangeArrowheads="1"/>
              </p:cNvSpPr>
              <p:nvPr/>
            </p:nvSpPr>
            <p:spPr bwMode="auto">
              <a:xfrm>
                <a:off x="205" y="1945"/>
                <a:ext cx="1324" cy="5"/>
              </a:xfrm>
              <a:prstGeom prst="rect">
                <a:avLst/>
              </a:prstGeom>
              <a:solidFill>
                <a:srgbClr val="BF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5" name="Rectangle 22"/>
              <p:cNvSpPr>
                <a:spLocks noChangeArrowheads="1"/>
              </p:cNvSpPr>
              <p:nvPr/>
            </p:nvSpPr>
            <p:spPr bwMode="auto">
              <a:xfrm>
                <a:off x="205" y="1950"/>
                <a:ext cx="1324" cy="4"/>
              </a:xfrm>
              <a:prstGeom prst="rect">
                <a:avLst/>
              </a:prstGeom>
              <a:solidFill>
                <a:srgbClr val="B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6" name="Rectangle 23"/>
              <p:cNvSpPr>
                <a:spLocks noChangeArrowheads="1"/>
              </p:cNvSpPr>
              <p:nvPr/>
            </p:nvSpPr>
            <p:spPr bwMode="auto">
              <a:xfrm>
                <a:off x="205" y="1954"/>
                <a:ext cx="1324" cy="6"/>
              </a:xfrm>
              <a:prstGeom prst="rect">
                <a:avLst/>
              </a:prstGeom>
              <a:solidFill>
                <a:srgbClr val="BC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7" name="Rectangle 24"/>
              <p:cNvSpPr>
                <a:spLocks noChangeArrowheads="1"/>
              </p:cNvSpPr>
              <p:nvPr/>
            </p:nvSpPr>
            <p:spPr bwMode="auto">
              <a:xfrm>
                <a:off x="205" y="1960"/>
                <a:ext cx="1324" cy="6"/>
              </a:xfrm>
              <a:prstGeom prst="rect">
                <a:avLst/>
              </a:prstGeom>
              <a:solidFill>
                <a:srgbClr val="BA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8" name="Rectangle 25"/>
              <p:cNvSpPr>
                <a:spLocks noChangeArrowheads="1"/>
              </p:cNvSpPr>
              <p:nvPr/>
            </p:nvSpPr>
            <p:spPr bwMode="auto">
              <a:xfrm>
                <a:off x="205" y="1966"/>
                <a:ext cx="1324" cy="5"/>
              </a:xfrm>
              <a:prstGeom prst="rect">
                <a:avLst/>
              </a:prstGeom>
              <a:solidFill>
                <a:srgbClr val="B9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9" name="Rectangle 26"/>
              <p:cNvSpPr>
                <a:spLocks noChangeArrowheads="1"/>
              </p:cNvSpPr>
              <p:nvPr/>
            </p:nvSpPr>
            <p:spPr bwMode="auto">
              <a:xfrm>
                <a:off x="205" y="1971"/>
                <a:ext cx="1324" cy="6"/>
              </a:xfrm>
              <a:prstGeom prst="rect">
                <a:avLst/>
              </a:prstGeom>
              <a:solidFill>
                <a:srgbClr val="B7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0" name="Rectangle 27"/>
              <p:cNvSpPr>
                <a:spLocks noChangeArrowheads="1"/>
              </p:cNvSpPr>
              <p:nvPr/>
            </p:nvSpPr>
            <p:spPr bwMode="auto">
              <a:xfrm>
                <a:off x="205" y="1977"/>
                <a:ext cx="1324" cy="4"/>
              </a:xfrm>
              <a:prstGeom prst="rect">
                <a:avLst/>
              </a:prstGeom>
              <a:solidFill>
                <a:srgbClr val="B6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1" name="Rectangle 28"/>
              <p:cNvSpPr>
                <a:spLocks noChangeArrowheads="1"/>
              </p:cNvSpPr>
              <p:nvPr/>
            </p:nvSpPr>
            <p:spPr bwMode="auto">
              <a:xfrm>
                <a:off x="205" y="1981"/>
                <a:ext cx="1324" cy="6"/>
              </a:xfrm>
              <a:prstGeom prst="rect">
                <a:avLst/>
              </a:prstGeom>
              <a:solidFill>
                <a:srgbClr val="B4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2" name="Rectangle 29"/>
              <p:cNvSpPr>
                <a:spLocks noChangeArrowheads="1"/>
              </p:cNvSpPr>
              <p:nvPr/>
            </p:nvSpPr>
            <p:spPr bwMode="auto">
              <a:xfrm>
                <a:off x="205" y="1987"/>
                <a:ext cx="1324" cy="4"/>
              </a:xfrm>
              <a:prstGeom prst="rect">
                <a:avLst/>
              </a:prstGeom>
              <a:solidFill>
                <a:srgbClr val="B3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3" name="Rectangle 30"/>
              <p:cNvSpPr>
                <a:spLocks noChangeArrowheads="1"/>
              </p:cNvSpPr>
              <p:nvPr/>
            </p:nvSpPr>
            <p:spPr bwMode="auto">
              <a:xfrm>
                <a:off x="205" y="1991"/>
                <a:ext cx="1324" cy="4"/>
              </a:xfrm>
              <a:prstGeom prst="rect">
                <a:avLst/>
              </a:prstGeom>
              <a:solidFill>
                <a:srgbClr val="B1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4" name="Rectangle 31"/>
              <p:cNvSpPr>
                <a:spLocks noChangeArrowheads="1"/>
              </p:cNvSpPr>
              <p:nvPr/>
            </p:nvSpPr>
            <p:spPr bwMode="auto">
              <a:xfrm>
                <a:off x="205" y="1995"/>
                <a:ext cx="1324" cy="6"/>
              </a:xfrm>
              <a:prstGeom prst="rect">
                <a:avLst/>
              </a:prstGeom>
              <a:solidFill>
                <a:srgbClr val="B0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5" name="Rectangle 32"/>
              <p:cNvSpPr>
                <a:spLocks noChangeArrowheads="1"/>
              </p:cNvSpPr>
              <p:nvPr/>
            </p:nvSpPr>
            <p:spPr bwMode="auto">
              <a:xfrm>
                <a:off x="205" y="2001"/>
                <a:ext cx="1324" cy="5"/>
              </a:xfrm>
              <a:prstGeom prst="rect">
                <a:avLst/>
              </a:prstGeom>
              <a:solidFill>
                <a:srgbClr val="AE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6" name="Rectangle 33"/>
              <p:cNvSpPr>
                <a:spLocks noChangeArrowheads="1"/>
              </p:cNvSpPr>
              <p:nvPr/>
            </p:nvSpPr>
            <p:spPr bwMode="auto">
              <a:xfrm>
                <a:off x="205" y="2006"/>
                <a:ext cx="1324" cy="5"/>
              </a:xfrm>
              <a:prstGeom prst="rect">
                <a:avLst/>
              </a:prstGeom>
              <a:solidFill>
                <a:srgbClr val="AD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7" name="Rectangle 34"/>
              <p:cNvSpPr>
                <a:spLocks noChangeArrowheads="1"/>
              </p:cNvSpPr>
              <p:nvPr/>
            </p:nvSpPr>
            <p:spPr bwMode="auto">
              <a:xfrm>
                <a:off x="205" y="2011"/>
                <a:ext cx="1324" cy="6"/>
              </a:xfrm>
              <a:prstGeom prst="rect">
                <a:avLst/>
              </a:prstGeom>
              <a:solidFill>
                <a:srgbClr val="A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8" name="Rectangle 35"/>
              <p:cNvSpPr>
                <a:spLocks noChangeArrowheads="1"/>
              </p:cNvSpPr>
              <p:nvPr/>
            </p:nvSpPr>
            <p:spPr bwMode="auto">
              <a:xfrm>
                <a:off x="205" y="2017"/>
                <a:ext cx="1324" cy="5"/>
              </a:xfrm>
              <a:prstGeom prst="rect">
                <a:avLst/>
              </a:prstGeom>
              <a:solidFill>
                <a:srgbClr val="AA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9" name="Rectangle 36"/>
              <p:cNvSpPr>
                <a:spLocks noChangeArrowheads="1"/>
              </p:cNvSpPr>
              <p:nvPr/>
            </p:nvSpPr>
            <p:spPr bwMode="auto">
              <a:xfrm>
                <a:off x="205" y="2022"/>
                <a:ext cx="1324" cy="5"/>
              </a:xfrm>
              <a:prstGeom prst="rect">
                <a:avLst/>
              </a:prstGeom>
              <a:solidFill>
                <a:srgbClr val="A8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0" name="Rectangle 37"/>
              <p:cNvSpPr>
                <a:spLocks noChangeArrowheads="1"/>
              </p:cNvSpPr>
              <p:nvPr/>
            </p:nvSpPr>
            <p:spPr bwMode="auto">
              <a:xfrm>
                <a:off x="205" y="2027"/>
                <a:ext cx="1324" cy="5"/>
              </a:xfrm>
              <a:prstGeom prst="rect">
                <a:avLst/>
              </a:prstGeom>
              <a:solidFill>
                <a:srgbClr val="A7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1" name="Rectangle 38"/>
              <p:cNvSpPr>
                <a:spLocks noChangeArrowheads="1"/>
              </p:cNvSpPr>
              <p:nvPr/>
            </p:nvSpPr>
            <p:spPr bwMode="auto">
              <a:xfrm>
                <a:off x="205" y="2032"/>
                <a:ext cx="1324" cy="8"/>
              </a:xfrm>
              <a:prstGeom prst="rect">
                <a:avLst/>
              </a:prstGeom>
              <a:solidFill>
                <a:srgbClr val="A6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2" name="Rectangle 39"/>
              <p:cNvSpPr>
                <a:spLocks noChangeArrowheads="1"/>
              </p:cNvSpPr>
              <p:nvPr/>
            </p:nvSpPr>
            <p:spPr bwMode="auto">
              <a:xfrm>
                <a:off x="205" y="2040"/>
                <a:ext cx="1324" cy="8"/>
              </a:xfrm>
              <a:prstGeom prst="rect">
                <a:avLst/>
              </a:prstGeom>
              <a:solidFill>
                <a:srgbClr val="A4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3" name="Rectangle 40"/>
              <p:cNvSpPr>
                <a:spLocks noChangeArrowheads="1"/>
              </p:cNvSpPr>
              <p:nvPr/>
            </p:nvSpPr>
            <p:spPr bwMode="auto">
              <a:xfrm>
                <a:off x="205" y="2048"/>
                <a:ext cx="1324" cy="8"/>
              </a:xfrm>
              <a:prstGeom prst="rect">
                <a:avLst/>
              </a:prstGeom>
              <a:solidFill>
                <a:srgbClr val="A2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4" name="Rectangle 41"/>
              <p:cNvSpPr>
                <a:spLocks noChangeArrowheads="1"/>
              </p:cNvSpPr>
              <p:nvPr/>
            </p:nvSpPr>
            <p:spPr bwMode="auto">
              <a:xfrm>
                <a:off x="205" y="2056"/>
                <a:ext cx="1324" cy="9"/>
              </a:xfrm>
              <a:prstGeom prst="rect">
                <a:avLst/>
              </a:prstGeom>
              <a:solidFill>
                <a:srgbClr val="A1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5" name="Rectangle 42"/>
              <p:cNvSpPr>
                <a:spLocks noChangeArrowheads="1"/>
              </p:cNvSpPr>
              <p:nvPr/>
            </p:nvSpPr>
            <p:spPr bwMode="auto">
              <a:xfrm>
                <a:off x="205" y="2065"/>
                <a:ext cx="1324" cy="6"/>
              </a:xfrm>
              <a:prstGeom prst="rect">
                <a:avLst/>
              </a:prstGeom>
              <a:solidFill>
                <a:srgbClr val="9F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6" name="Rectangle 43"/>
              <p:cNvSpPr>
                <a:spLocks noChangeArrowheads="1"/>
              </p:cNvSpPr>
              <p:nvPr/>
            </p:nvSpPr>
            <p:spPr bwMode="auto">
              <a:xfrm>
                <a:off x="205" y="2071"/>
                <a:ext cx="1324" cy="9"/>
              </a:xfrm>
              <a:prstGeom prst="rect">
                <a:avLst/>
              </a:prstGeom>
              <a:solidFill>
                <a:srgbClr val="9F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7" name="Rectangle 44"/>
              <p:cNvSpPr>
                <a:spLocks noChangeArrowheads="1"/>
              </p:cNvSpPr>
              <p:nvPr/>
            </p:nvSpPr>
            <p:spPr bwMode="auto">
              <a:xfrm>
                <a:off x="205" y="2080"/>
                <a:ext cx="1324" cy="13"/>
              </a:xfrm>
              <a:prstGeom prst="rect">
                <a:avLst/>
              </a:prstGeom>
              <a:solidFill>
                <a:srgbClr val="9D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8" name="Rectangle 45"/>
              <p:cNvSpPr>
                <a:spLocks noChangeArrowheads="1"/>
              </p:cNvSpPr>
              <p:nvPr/>
            </p:nvSpPr>
            <p:spPr bwMode="auto">
              <a:xfrm>
                <a:off x="205" y="2093"/>
                <a:ext cx="1324" cy="19"/>
              </a:xfrm>
              <a:prstGeom prst="rect">
                <a:avLst/>
              </a:prstGeom>
              <a:solidFill>
                <a:srgbClr val="9B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9" name="Rectangle 46"/>
              <p:cNvSpPr>
                <a:spLocks noChangeArrowheads="1"/>
              </p:cNvSpPr>
              <p:nvPr/>
            </p:nvSpPr>
            <p:spPr bwMode="auto">
              <a:xfrm>
                <a:off x="205" y="1843"/>
                <a:ext cx="1324" cy="269"/>
              </a:xfrm>
              <a:prstGeom prst="rect">
                <a:avLst/>
              </a:prstGeom>
              <a:noFill/>
              <a:ln w="6350" cap="rnd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450" name="Rectangle 47"/>
            <p:cNvSpPr>
              <a:spLocks noChangeArrowheads="1"/>
            </p:cNvSpPr>
            <p:nvPr/>
          </p:nvSpPr>
          <p:spPr bwMode="auto">
            <a:xfrm>
              <a:off x="670591" y="3176588"/>
              <a:ext cx="751809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БИЗНЕС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1" name="Rectangle 48"/>
            <p:cNvSpPr>
              <a:spLocks noChangeArrowheads="1"/>
            </p:cNvSpPr>
            <p:nvPr/>
          </p:nvSpPr>
          <p:spPr bwMode="auto">
            <a:xfrm>
              <a:off x="1432938" y="3176588"/>
              <a:ext cx="59312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-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2" name="Rectangle 49"/>
            <p:cNvSpPr>
              <a:spLocks noChangeArrowheads="1"/>
            </p:cNvSpPr>
            <p:nvPr/>
          </p:nvSpPr>
          <p:spPr bwMode="auto">
            <a:xfrm>
              <a:off x="1155709" y="3176588"/>
              <a:ext cx="898516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ПРОЦЕСС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453" name="Group 50"/>
            <p:cNvGrpSpPr>
              <a:grpSpLocks/>
            </p:cNvGrpSpPr>
            <p:nvPr/>
          </p:nvGrpSpPr>
          <p:grpSpPr bwMode="auto">
            <a:xfrm>
              <a:off x="890588" y="3509963"/>
              <a:ext cx="2103437" cy="427037"/>
              <a:chOff x="743" y="2301"/>
              <a:chExt cx="1325" cy="269"/>
            </a:xfrm>
          </p:grpSpPr>
          <p:sp>
            <p:nvSpPr>
              <p:cNvPr id="454" name="Rectangle 51"/>
              <p:cNvSpPr>
                <a:spLocks noChangeArrowheads="1"/>
              </p:cNvSpPr>
              <p:nvPr/>
            </p:nvSpPr>
            <p:spPr bwMode="auto">
              <a:xfrm>
                <a:off x="743" y="2301"/>
                <a:ext cx="1325" cy="24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55" name="Rectangle 52"/>
              <p:cNvSpPr>
                <a:spLocks noChangeArrowheads="1"/>
              </p:cNvSpPr>
              <p:nvPr/>
            </p:nvSpPr>
            <p:spPr bwMode="auto">
              <a:xfrm>
                <a:off x="743" y="2325"/>
                <a:ext cx="1325" cy="15"/>
              </a:xfrm>
              <a:prstGeom prst="rect">
                <a:avLst/>
              </a:prstGeom>
              <a:solidFill>
                <a:srgbClr val="CB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56" name="Rectangle 53"/>
              <p:cNvSpPr>
                <a:spLocks noChangeArrowheads="1"/>
              </p:cNvSpPr>
              <p:nvPr/>
            </p:nvSpPr>
            <p:spPr bwMode="auto">
              <a:xfrm>
                <a:off x="743" y="2340"/>
                <a:ext cx="1325" cy="11"/>
              </a:xfrm>
              <a:prstGeom prst="rect">
                <a:avLst/>
              </a:prstGeom>
              <a:solidFill>
                <a:srgbClr val="C9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57" name="Rectangle 54"/>
              <p:cNvSpPr>
                <a:spLocks noChangeArrowheads="1"/>
              </p:cNvSpPr>
              <p:nvPr/>
            </p:nvSpPr>
            <p:spPr bwMode="auto">
              <a:xfrm>
                <a:off x="743" y="2351"/>
                <a:ext cx="1325" cy="11"/>
              </a:xfrm>
              <a:prstGeom prst="rect">
                <a:avLst/>
              </a:prstGeom>
              <a:solidFill>
                <a:srgbClr val="C8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58" name="Rectangle 55"/>
              <p:cNvSpPr>
                <a:spLocks noChangeArrowheads="1"/>
              </p:cNvSpPr>
              <p:nvPr/>
            </p:nvSpPr>
            <p:spPr bwMode="auto">
              <a:xfrm>
                <a:off x="743" y="2362"/>
                <a:ext cx="1325" cy="7"/>
              </a:xfrm>
              <a:prstGeom prst="rect">
                <a:avLst/>
              </a:prstGeom>
              <a:solidFill>
                <a:srgbClr val="C7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59" name="Rectangle 56"/>
              <p:cNvSpPr>
                <a:spLocks noChangeArrowheads="1"/>
              </p:cNvSpPr>
              <p:nvPr/>
            </p:nvSpPr>
            <p:spPr bwMode="auto">
              <a:xfrm>
                <a:off x="743" y="2369"/>
                <a:ext cx="1325" cy="8"/>
              </a:xfrm>
              <a:prstGeom prst="rect">
                <a:avLst/>
              </a:prstGeom>
              <a:solidFill>
                <a:srgbClr val="C5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0" name="Rectangle 57"/>
              <p:cNvSpPr>
                <a:spLocks noChangeArrowheads="1"/>
              </p:cNvSpPr>
              <p:nvPr/>
            </p:nvSpPr>
            <p:spPr bwMode="auto">
              <a:xfrm>
                <a:off x="743" y="2377"/>
                <a:ext cx="1325" cy="8"/>
              </a:xfrm>
              <a:prstGeom prst="rect">
                <a:avLst/>
              </a:prstGeom>
              <a:solidFill>
                <a:srgbClr val="C4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1" name="Rectangle 58"/>
              <p:cNvSpPr>
                <a:spLocks noChangeArrowheads="1"/>
              </p:cNvSpPr>
              <p:nvPr/>
            </p:nvSpPr>
            <p:spPr bwMode="auto">
              <a:xfrm>
                <a:off x="743" y="2385"/>
                <a:ext cx="1325" cy="5"/>
              </a:xfrm>
              <a:prstGeom prst="rect">
                <a:avLst/>
              </a:prstGeom>
              <a:solidFill>
                <a:srgbClr val="C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2" name="Rectangle 59"/>
              <p:cNvSpPr>
                <a:spLocks noChangeArrowheads="1"/>
              </p:cNvSpPr>
              <p:nvPr/>
            </p:nvSpPr>
            <p:spPr bwMode="auto">
              <a:xfrm>
                <a:off x="743" y="2390"/>
                <a:ext cx="1325" cy="6"/>
              </a:xfrm>
              <a:prstGeom prst="rect">
                <a:avLst/>
              </a:prstGeom>
              <a:solidFill>
                <a:srgbClr val="C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3" name="Rectangle 60"/>
              <p:cNvSpPr>
                <a:spLocks noChangeArrowheads="1"/>
              </p:cNvSpPr>
              <p:nvPr/>
            </p:nvSpPr>
            <p:spPr bwMode="auto">
              <a:xfrm>
                <a:off x="743" y="2396"/>
                <a:ext cx="1325" cy="6"/>
              </a:xfrm>
              <a:prstGeom prst="rect">
                <a:avLst/>
              </a:prstGeom>
              <a:solidFill>
                <a:srgbClr val="C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4" name="Rectangle 61"/>
              <p:cNvSpPr>
                <a:spLocks noChangeArrowheads="1"/>
              </p:cNvSpPr>
              <p:nvPr/>
            </p:nvSpPr>
            <p:spPr bwMode="auto">
              <a:xfrm>
                <a:off x="743" y="2402"/>
                <a:ext cx="1325" cy="6"/>
              </a:xfrm>
              <a:prstGeom prst="rect">
                <a:avLst/>
              </a:prstGeom>
              <a:solidFill>
                <a:srgbClr val="BF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5" name="Rectangle 62"/>
              <p:cNvSpPr>
                <a:spLocks noChangeArrowheads="1"/>
              </p:cNvSpPr>
              <p:nvPr/>
            </p:nvSpPr>
            <p:spPr bwMode="auto">
              <a:xfrm>
                <a:off x="743" y="2408"/>
                <a:ext cx="1325" cy="4"/>
              </a:xfrm>
              <a:prstGeom prst="rect">
                <a:avLst/>
              </a:prstGeom>
              <a:solidFill>
                <a:srgbClr val="B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6" name="Rectangle 63"/>
              <p:cNvSpPr>
                <a:spLocks noChangeArrowheads="1"/>
              </p:cNvSpPr>
              <p:nvPr/>
            </p:nvSpPr>
            <p:spPr bwMode="auto">
              <a:xfrm>
                <a:off x="743" y="2412"/>
                <a:ext cx="1325" cy="6"/>
              </a:xfrm>
              <a:prstGeom prst="rect">
                <a:avLst/>
              </a:prstGeom>
              <a:solidFill>
                <a:srgbClr val="BC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7" name="Rectangle 64"/>
              <p:cNvSpPr>
                <a:spLocks noChangeArrowheads="1"/>
              </p:cNvSpPr>
              <p:nvPr/>
            </p:nvSpPr>
            <p:spPr bwMode="auto">
              <a:xfrm>
                <a:off x="743" y="2418"/>
                <a:ext cx="1325" cy="5"/>
              </a:xfrm>
              <a:prstGeom prst="rect">
                <a:avLst/>
              </a:prstGeom>
              <a:solidFill>
                <a:srgbClr val="BA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8" name="Rectangle 65"/>
              <p:cNvSpPr>
                <a:spLocks noChangeArrowheads="1"/>
              </p:cNvSpPr>
              <p:nvPr/>
            </p:nvSpPr>
            <p:spPr bwMode="auto">
              <a:xfrm>
                <a:off x="743" y="2423"/>
                <a:ext cx="1325" cy="6"/>
              </a:xfrm>
              <a:prstGeom prst="rect">
                <a:avLst/>
              </a:prstGeom>
              <a:solidFill>
                <a:srgbClr val="B9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9" name="Rectangle 66"/>
              <p:cNvSpPr>
                <a:spLocks noChangeArrowheads="1"/>
              </p:cNvSpPr>
              <p:nvPr/>
            </p:nvSpPr>
            <p:spPr bwMode="auto">
              <a:xfrm>
                <a:off x="743" y="2429"/>
                <a:ext cx="1325" cy="5"/>
              </a:xfrm>
              <a:prstGeom prst="rect">
                <a:avLst/>
              </a:prstGeom>
              <a:solidFill>
                <a:srgbClr val="B7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0" name="Rectangle 67"/>
              <p:cNvSpPr>
                <a:spLocks noChangeArrowheads="1"/>
              </p:cNvSpPr>
              <p:nvPr/>
            </p:nvSpPr>
            <p:spPr bwMode="auto">
              <a:xfrm>
                <a:off x="743" y="2434"/>
                <a:ext cx="1325" cy="5"/>
              </a:xfrm>
              <a:prstGeom prst="rect">
                <a:avLst/>
              </a:prstGeom>
              <a:solidFill>
                <a:srgbClr val="B6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1" name="Rectangle 68"/>
              <p:cNvSpPr>
                <a:spLocks noChangeArrowheads="1"/>
              </p:cNvSpPr>
              <p:nvPr/>
            </p:nvSpPr>
            <p:spPr bwMode="auto">
              <a:xfrm>
                <a:off x="743" y="2439"/>
                <a:ext cx="1325" cy="5"/>
              </a:xfrm>
              <a:prstGeom prst="rect">
                <a:avLst/>
              </a:prstGeom>
              <a:solidFill>
                <a:srgbClr val="B4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2" name="Rectangle 69"/>
              <p:cNvSpPr>
                <a:spLocks noChangeArrowheads="1"/>
              </p:cNvSpPr>
              <p:nvPr/>
            </p:nvSpPr>
            <p:spPr bwMode="auto">
              <a:xfrm>
                <a:off x="743" y="2444"/>
                <a:ext cx="1325" cy="5"/>
              </a:xfrm>
              <a:prstGeom prst="rect">
                <a:avLst/>
              </a:prstGeom>
              <a:solidFill>
                <a:srgbClr val="B3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3" name="Rectangle 70"/>
              <p:cNvSpPr>
                <a:spLocks noChangeArrowheads="1"/>
              </p:cNvSpPr>
              <p:nvPr/>
            </p:nvSpPr>
            <p:spPr bwMode="auto">
              <a:xfrm>
                <a:off x="743" y="2449"/>
                <a:ext cx="1325" cy="4"/>
              </a:xfrm>
              <a:prstGeom prst="rect">
                <a:avLst/>
              </a:prstGeom>
              <a:solidFill>
                <a:srgbClr val="B1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4" name="Rectangle 71"/>
              <p:cNvSpPr>
                <a:spLocks noChangeArrowheads="1"/>
              </p:cNvSpPr>
              <p:nvPr/>
            </p:nvSpPr>
            <p:spPr bwMode="auto">
              <a:xfrm>
                <a:off x="743" y="2453"/>
                <a:ext cx="1325" cy="5"/>
              </a:xfrm>
              <a:prstGeom prst="rect">
                <a:avLst/>
              </a:prstGeom>
              <a:solidFill>
                <a:srgbClr val="B0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5" name="Rectangle 72"/>
              <p:cNvSpPr>
                <a:spLocks noChangeArrowheads="1"/>
              </p:cNvSpPr>
              <p:nvPr/>
            </p:nvSpPr>
            <p:spPr bwMode="auto">
              <a:xfrm>
                <a:off x="743" y="2458"/>
                <a:ext cx="1325" cy="5"/>
              </a:xfrm>
              <a:prstGeom prst="rect">
                <a:avLst/>
              </a:prstGeom>
              <a:solidFill>
                <a:srgbClr val="AE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6" name="Rectangle 73"/>
              <p:cNvSpPr>
                <a:spLocks noChangeArrowheads="1"/>
              </p:cNvSpPr>
              <p:nvPr/>
            </p:nvSpPr>
            <p:spPr bwMode="auto">
              <a:xfrm>
                <a:off x="743" y="2463"/>
                <a:ext cx="1325" cy="5"/>
              </a:xfrm>
              <a:prstGeom prst="rect">
                <a:avLst/>
              </a:prstGeom>
              <a:solidFill>
                <a:srgbClr val="AD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7" name="Rectangle 74"/>
              <p:cNvSpPr>
                <a:spLocks noChangeArrowheads="1"/>
              </p:cNvSpPr>
              <p:nvPr/>
            </p:nvSpPr>
            <p:spPr bwMode="auto">
              <a:xfrm>
                <a:off x="743" y="2468"/>
                <a:ext cx="1325" cy="7"/>
              </a:xfrm>
              <a:prstGeom prst="rect">
                <a:avLst/>
              </a:prstGeom>
              <a:solidFill>
                <a:srgbClr val="A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8" name="Rectangle 75"/>
              <p:cNvSpPr>
                <a:spLocks noChangeArrowheads="1"/>
              </p:cNvSpPr>
              <p:nvPr/>
            </p:nvSpPr>
            <p:spPr bwMode="auto">
              <a:xfrm>
                <a:off x="743" y="2475"/>
                <a:ext cx="1325" cy="4"/>
              </a:xfrm>
              <a:prstGeom prst="rect">
                <a:avLst/>
              </a:prstGeom>
              <a:solidFill>
                <a:srgbClr val="AA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9" name="Rectangle 76"/>
              <p:cNvSpPr>
                <a:spLocks noChangeArrowheads="1"/>
              </p:cNvSpPr>
              <p:nvPr/>
            </p:nvSpPr>
            <p:spPr bwMode="auto">
              <a:xfrm>
                <a:off x="743" y="2479"/>
                <a:ext cx="1325" cy="5"/>
              </a:xfrm>
              <a:prstGeom prst="rect">
                <a:avLst/>
              </a:prstGeom>
              <a:solidFill>
                <a:srgbClr val="A8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0" name="Rectangle 77"/>
              <p:cNvSpPr>
                <a:spLocks noChangeArrowheads="1"/>
              </p:cNvSpPr>
              <p:nvPr/>
            </p:nvSpPr>
            <p:spPr bwMode="auto">
              <a:xfrm>
                <a:off x="743" y="2484"/>
                <a:ext cx="1325" cy="5"/>
              </a:xfrm>
              <a:prstGeom prst="rect">
                <a:avLst/>
              </a:prstGeom>
              <a:solidFill>
                <a:srgbClr val="A7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1" name="Rectangle 78"/>
              <p:cNvSpPr>
                <a:spLocks noChangeArrowheads="1"/>
              </p:cNvSpPr>
              <p:nvPr/>
            </p:nvSpPr>
            <p:spPr bwMode="auto">
              <a:xfrm>
                <a:off x="743" y="2489"/>
                <a:ext cx="1325" cy="8"/>
              </a:xfrm>
              <a:prstGeom prst="rect">
                <a:avLst/>
              </a:prstGeom>
              <a:solidFill>
                <a:srgbClr val="A6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2" name="Rectangle 79"/>
              <p:cNvSpPr>
                <a:spLocks noChangeArrowheads="1"/>
              </p:cNvSpPr>
              <p:nvPr/>
            </p:nvSpPr>
            <p:spPr bwMode="auto">
              <a:xfrm>
                <a:off x="743" y="2497"/>
                <a:ext cx="1325" cy="8"/>
              </a:xfrm>
              <a:prstGeom prst="rect">
                <a:avLst/>
              </a:prstGeom>
              <a:solidFill>
                <a:srgbClr val="A4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3" name="Rectangle 80"/>
              <p:cNvSpPr>
                <a:spLocks noChangeArrowheads="1"/>
              </p:cNvSpPr>
              <p:nvPr/>
            </p:nvSpPr>
            <p:spPr bwMode="auto">
              <a:xfrm>
                <a:off x="743" y="2505"/>
                <a:ext cx="1325" cy="9"/>
              </a:xfrm>
              <a:prstGeom prst="rect">
                <a:avLst/>
              </a:prstGeom>
              <a:solidFill>
                <a:srgbClr val="A2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4" name="Rectangle 81"/>
              <p:cNvSpPr>
                <a:spLocks noChangeArrowheads="1"/>
              </p:cNvSpPr>
              <p:nvPr/>
            </p:nvSpPr>
            <p:spPr bwMode="auto">
              <a:xfrm>
                <a:off x="743" y="2514"/>
                <a:ext cx="1325" cy="8"/>
              </a:xfrm>
              <a:prstGeom prst="rect">
                <a:avLst/>
              </a:prstGeom>
              <a:solidFill>
                <a:srgbClr val="A1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5" name="Rectangle 82"/>
              <p:cNvSpPr>
                <a:spLocks noChangeArrowheads="1"/>
              </p:cNvSpPr>
              <p:nvPr/>
            </p:nvSpPr>
            <p:spPr bwMode="auto">
              <a:xfrm>
                <a:off x="743" y="2522"/>
                <a:ext cx="1325" cy="6"/>
              </a:xfrm>
              <a:prstGeom prst="rect">
                <a:avLst/>
              </a:prstGeom>
              <a:solidFill>
                <a:srgbClr val="9F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6" name="Rectangle 83"/>
              <p:cNvSpPr>
                <a:spLocks noChangeArrowheads="1"/>
              </p:cNvSpPr>
              <p:nvPr/>
            </p:nvSpPr>
            <p:spPr bwMode="auto">
              <a:xfrm>
                <a:off x="743" y="2528"/>
                <a:ext cx="1325" cy="10"/>
              </a:xfrm>
              <a:prstGeom prst="rect">
                <a:avLst/>
              </a:prstGeom>
              <a:solidFill>
                <a:srgbClr val="9F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7" name="Rectangle 84"/>
              <p:cNvSpPr>
                <a:spLocks noChangeArrowheads="1"/>
              </p:cNvSpPr>
              <p:nvPr/>
            </p:nvSpPr>
            <p:spPr bwMode="auto">
              <a:xfrm>
                <a:off x="743" y="2538"/>
                <a:ext cx="1325" cy="12"/>
              </a:xfrm>
              <a:prstGeom prst="rect">
                <a:avLst/>
              </a:prstGeom>
              <a:solidFill>
                <a:srgbClr val="9D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8" name="Rectangle 85"/>
              <p:cNvSpPr>
                <a:spLocks noChangeArrowheads="1"/>
              </p:cNvSpPr>
              <p:nvPr/>
            </p:nvSpPr>
            <p:spPr bwMode="auto">
              <a:xfrm>
                <a:off x="743" y="2550"/>
                <a:ext cx="1325" cy="19"/>
              </a:xfrm>
              <a:prstGeom prst="rect">
                <a:avLst/>
              </a:prstGeom>
              <a:solidFill>
                <a:srgbClr val="9B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9" name="Rectangle 86"/>
              <p:cNvSpPr>
                <a:spLocks noChangeArrowheads="1"/>
              </p:cNvSpPr>
              <p:nvPr/>
            </p:nvSpPr>
            <p:spPr bwMode="auto">
              <a:xfrm>
                <a:off x="743" y="2301"/>
                <a:ext cx="1325" cy="269"/>
              </a:xfrm>
              <a:prstGeom prst="rect">
                <a:avLst/>
              </a:prstGeom>
              <a:noFill/>
              <a:ln w="6350" cap="rnd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491" name="Rectangle 88"/>
            <p:cNvSpPr>
              <a:spLocks noChangeArrowheads="1"/>
            </p:cNvSpPr>
            <p:nvPr/>
          </p:nvSpPr>
          <p:spPr bwMode="auto">
            <a:xfrm>
              <a:off x="2052574" y="3543300"/>
              <a:ext cx="64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93" name="Rectangle 90"/>
            <p:cNvSpPr>
              <a:spLocks noChangeArrowheads="1"/>
            </p:cNvSpPr>
            <p:nvPr/>
          </p:nvSpPr>
          <p:spPr bwMode="auto">
            <a:xfrm>
              <a:off x="2917761" y="3543300"/>
              <a:ext cx="64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494" name="Group 91"/>
            <p:cNvGrpSpPr>
              <a:grpSpLocks/>
            </p:cNvGrpSpPr>
            <p:nvPr/>
          </p:nvGrpSpPr>
          <p:grpSpPr bwMode="auto">
            <a:xfrm>
              <a:off x="1403350" y="3851275"/>
              <a:ext cx="2103438" cy="427038"/>
              <a:chOff x="1066" y="2516"/>
              <a:chExt cx="1325" cy="269"/>
            </a:xfrm>
          </p:grpSpPr>
          <p:sp>
            <p:nvSpPr>
              <p:cNvPr id="495" name="Rectangle 92"/>
              <p:cNvSpPr>
                <a:spLocks noChangeArrowheads="1"/>
              </p:cNvSpPr>
              <p:nvPr/>
            </p:nvSpPr>
            <p:spPr bwMode="auto">
              <a:xfrm>
                <a:off x="1066" y="2516"/>
                <a:ext cx="1325" cy="2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96" name="Rectangle 93"/>
              <p:cNvSpPr>
                <a:spLocks noChangeArrowheads="1"/>
              </p:cNvSpPr>
              <p:nvPr/>
            </p:nvSpPr>
            <p:spPr bwMode="auto">
              <a:xfrm>
                <a:off x="1066" y="2541"/>
                <a:ext cx="1325" cy="15"/>
              </a:xfrm>
              <a:prstGeom prst="rect">
                <a:avLst/>
              </a:prstGeom>
              <a:solidFill>
                <a:srgbClr val="CB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97" name="Rectangle 94"/>
              <p:cNvSpPr>
                <a:spLocks noChangeArrowheads="1"/>
              </p:cNvSpPr>
              <p:nvPr/>
            </p:nvSpPr>
            <p:spPr bwMode="auto">
              <a:xfrm>
                <a:off x="1066" y="2556"/>
                <a:ext cx="1325" cy="10"/>
              </a:xfrm>
              <a:prstGeom prst="rect">
                <a:avLst/>
              </a:prstGeom>
              <a:solidFill>
                <a:srgbClr val="C9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98" name="Rectangle 95"/>
              <p:cNvSpPr>
                <a:spLocks noChangeArrowheads="1"/>
              </p:cNvSpPr>
              <p:nvPr/>
            </p:nvSpPr>
            <p:spPr bwMode="auto">
              <a:xfrm>
                <a:off x="1066" y="2566"/>
                <a:ext cx="1325" cy="12"/>
              </a:xfrm>
              <a:prstGeom prst="rect">
                <a:avLst/>
              </a:prstGeom>
              <a:solidFill>
                <a:srgbClr val="C8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99" name="Rectangle 96"/>
              <p:cNvSpPr>
                <a:spLocks noChangeArrowheads="1"/>
              </p:cNvSpPr>
              <p:nvPr/>
            </p:nvSpPr>
            <p:spPr bwMode="auto">
              <a:xfrm>
                <a:off x="1066" y="2578"/>
                <a:ext cx="1325" cy="7"/>
              </a:xfrm>
              <a:prstGeom prst="rect">
                <a:avLst/>
              </a:prstGeom>
              <a:solidFill>
                <a:srgbClr val="C7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0" name="Rectangle 97"/>
              <p:cNvSpPr>
                <a:spLocks noChangeArrowheads="1"/>
              </p:cNvSpPr>
              <p:nvPr/>
            </p:nvSpPr>
            <p:spPr bwMode="auto">
              <a:xfrm>
                <a:off x="1066" y="2585"/>
                <a:ext cx="1325" cy="7"/>
              </a:xfrm>
              <a:prstGeom prst="rect">
                <a:avLst/>
              </a:prstGeom>
              <a:solidFill>
                <a:srgbClr val="C5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1" name="Rectangle 98"/>
              <p:cNvSpPr>
                <a:spLocks noChangeArrowheads="1"/>
              </p:cNvSpPr>
              <p:nvPr/>
            </p:nvSpPr>
            <p:spPr bwMode="auto">
              <a:xfrm>
                <a:off x="1066" y="2592"/>
                <a:ext cx="1325" cy="8"/>
              </a:xfrm>
              <a:prstGeom prst="rect">
                <a:avLst/>
              </a:prstGeom>
              <a:solidFill>
                <a:srgbClr val="C4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2" name="Rectangle 99"/>
              <p:cNvSpPr>
                <a:spLocks noChangeArrowheads="1"/>
              </p:cNvSpPr>
              <p:nvPr/>
            </p:nvSpPr>
            <p:spPr bwMode="auto">
              <a:xfrm>
                <a:off x="1066" y="2600"/>
                <a:ext cx="1325" cy="6"/>
              </a:xfrm>
              <a:prstGeom prst="rect">
                <a:avLst/>
              </a:prstGeom>
              <a:solidFill>
                <a:srgbClr val="C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3" name="Rectangle 100"/>
              <p:cNvSpPr>
                <a:spLocks noChangeArrowheads="1"/>
              </p:cNvSpPr>
              <p:nvPr/>
            </p:nvSpPr>
            <p:spPr bwMode="auto">
              <a:xfrm>
                <a:off x="1066" y="2606"/>
                <a:ext cx="1325" cy="5"/>
              </a:xfrm>
              <a:prstGeom prst="rect">
                <a:avLst/>
              </a:prstGeom>
              <a:solidFill>
                <a:srgbClr val="C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4" name="Rectangle 101"/>
              <p:cNvSpPr>
                <a:spLocks noChangeArrowheads="1"/>
              </p:cNvSpPr>
              <p:nvPr/>
            </p:nvSpPr>
            <p:spPr bwMode="auto">
              <a:xfrm>
                <a:off x="1066" y="2611"/>
                <a:ext cx="1325" cy="7"/>
              </a:xfrm>
              <a:prstGeom prst="rect">
                <a:avLst/>
              </a:prstGeom>
              <a:solidFill>
                <a:srgbClr val="C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5" name="Rectangle 102"/>
              <p:cNvSpPr>
                <a:spLocks noChangeArrowheads="1"/>
              </p:cNvSpPr>
              <p:nvPr/>
            </p:nvSpPr>
            <p:spPr bwMode="auto">
              <a:xfrm>
                <a:off x="1066" y="2618"/>
                <a:ext cx="1325" cy="5"/>
              </a:xfrm>
              <a:prstGeom prst="rect">
                <a:avLst/>
              </a:prstGeom>
              <a:solidFill>
                <a:srgbClr val="BF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6" name="Rectangle 103"/>
              <p:cNvSpPr>
                <a:spLocks noChangeArrowheads="1"/>
              </p:cNvSpPr>
              <p:nvPr/>
            </p:nvSpPr>
            <p:spPr bwMode="auto">
              <a:xfrm>
                <a:off x="1066" y="2623"/>
                <a:ext cx="1325" cy="4"/>
              </a:xfrm>
              <a:prstGeom prst="rect">
                <a:avLst/>
              </a:prstGeom>
              <a:solidFill>
                <a:srgbClr val="B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7" name="Rectangle 104"/>
              <p:cNvSpPr>
                <a:spLocks noChangeArrowheads="1"/>
              </p:cNvSpPr>
              <p:nvPr/>
            </p:nvSpPr>
            <p:spPr bwMode="auto">
              <a:xfrm>
                <a:off x="1066" y="2627"/>
                <a:ext cx="1325" cy="6"/>
              </a:xfrm>
              <a:prstGeom prst="rect">
                <a:avLst/>
              </a:prstGeom>
              <a:solidFill>
                <a:srgbClr val="BC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8" name="Rectangle 105"/>
              <p:cNvSpPr>
                <a:spLocks noChangeArrowheads="1"/>
              </p:cNvSpPr>
              <p:nvPr/>
            </p:nvSpPr>
            <p:spPr bwMode="auto">
              <a:xfrm>
                <a:off x="1066" y="2633"/>
                <a:ext cx="1325" cy="6"/>
              </a:xfrm>
              <a:prstGeom prst="rect">
                <a:avLst/>
              </a:prstGeom>
              <a:solidFill>
                <a:srgbClr val="BA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9" name="Rectangle 106"/>
              <p:cNvSpPr>
                <a:spLocks noChangeArrowheads="1"/>
              </p:cNvSpPr>
              <p:nvPr/>
            </p:nvSpPr>
            <p:spPr bwMode="auto">
              <a:xfrm>
                <a:off x="1066" y="2639"/>
                <a:ext cx="1325" cy="5"/>
              </a:xfrm>
              <a:prstGeom prst="rect">
                <a:avLst/>
              </a:prstGeom>
              <a:solidFill>
                <a:srgbClr val="B9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0" name="Rectangle 107"/>
              <p:cNvSpPr>
                <a:spLocks noChangeArrowheads="1"/>
              </p:cNvSpPr>
              <p:nvPr/>
            </p:nvSpPr>
            <p:spPr bwMode="auto">
              <a:xfrm>
                <a:off x="1066" y="2644"/>
                <a:ext cx="1325" cy="5"/>
              </a:xfrm>
              <a:prstGeom prst="rect">
                <a:avLst/>
              </a:prstGeom>
              <a:solidFill>
                <a:srgbClr val="B7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1" name="Rectangle 108"/>
              <p:cNvSpPr>
                <a:spLocks noChangeArrowheads="1"/>
              </p:cNvSpPr>
              <p:nvPr/>
            </p:nvSpPr>
            <p:spPr bwMode="auto">
              <a:xfrm>
                <a:off x="1066" y="2649"/>
                <a:ext cx="1325" cy="5"/>
              </a:xfrm>
              <a:prstGeom prst="rect">
                <a:avLst/>
              </a:prstGeom>
              <a:solidFill>
                <a:srgbClr val="B6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2" name="Rectangle 109"/>
              <p:cNvSpPr>
                <a:spLocks noChangeArrowheads="1"/>
              </p:cNvSpPr>
              <p:nvPr/>
            </p:nvSpPr>
            <p:spPr bwMode="auto">
              <a:xfrm>
                <a:off x="1066" y="2654"/>
                <a:ext cx="1325" cy="6"/>
              </a:xfrm>
              <a:prstGeom prst="rect">
                <a:avLst/>
              </a:prstGeom>
              <a:solidFill>
                <a:srgbClr val="B4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3" name="Rectangle 110"/>
              <p:cNvSpPr>
                <a:spLocks noChangeArrowheads="1"/>
              </p:cNvSpPr>
              <p:nvPr/>
            </p:nvSpPr>
            <p:spPr bwMode="auto">
              <a:xfrm>
                <a:off x="1066" y="2660"/>
                <a:ext cx="1325" cy="4"/>
              </a:xfrm>
              <a:prstGeom prst="rect">
                <a:avLst/>
              </a:prstGeom>
              <a:solidFill>
                <a:srgbClr val="B3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4" name="Rectangle 111"/>
              <p:cNvSpPr>
                <a:spLocks noChangeArrowheads="1"/>
              </p:cNvSpPr>
              <p:nvPr/>
            </p:nvSpPr>
            <p:spPr bwMode="auto">
              <a:xfrm>
                <a:off x="1066" y="2664"/>
                <a:ext cx="1325" cy="4"/>
              </a:xfrm>
              <a:prstGeom prst="rect">
                <a:avLst/>
              </a:prstGeom>
              <a:solidFill>
                <a:srgbClr val="B1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5" name="Rectangle 112"/>
              <p:cNvSpPr>
                <a:spLocks noChangeArrowheads="1"/>
              </p:cNvSpPr>
              <p:nvPr/>
            </p:nvSpPr>
            <p:spPr bwMode="auto">
              <a:xfrm>
                <a:off x="1066" y="2668"/>
                <a:ext cx="1325" cy="6"/>
              </a:xfrm>
              <a:prstGeom prst="rect">
                <a:avLst/>
              </a:prstGeom>
              <a:solidFill>
                <a:srgbClr val="B0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6" name="Rectangle 113"/>
              <p:cNvSpPr>
                <a:spLocks noChangeArrowheads="1"/>
              </p:cNvSpPr>
              <p:nvPr/>
            </p:nvSpPr>
            <p:spPr bwMode="auto">
              <a:xfrm>
                <a:off x="1066" y="2674"/>
                <a:ext cx="1325" cy="4"/>
              </a:xfrm>
              <a:prstGeom prst="rect">
                <a:avLst/>
              </a:prstGeom>
              <a:solidFill>
                <a:srgbClr val="AE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7" name="Rectangle 114"/>
              <p:cNvSpPr>
                <a:spLocks noChangeArrowheads="1"/>
              </p:cNvSpPr>
              <p:nvPr/>
            </p:nvSpPr>
            <p:spPr bwMode="auto">
              <a:xfrm>
                <a:off x="1066" y="2678"/>
                <a:ext cx="1325" cy="6"/>
              </a:xfrm>
              <a:prstGeom prst="rect">
                <a:avLst/>
              </a:prstGeom>
              <a:solidFill>
                <a:srgbClr val="AD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8" name="Rectangle 115"/>
              <p:cNvSpPr>
                <a:spLocks noChangeArrowheads="1"/>
              </p:cNvSpPr>
              <p:nvPr/>
            </p:nvSpPr>
            <p:spPr bwMode="auto">
              <a:xfrm>
                <a:off x="1066" y="2684"/>
                <a:ext cx="1325" cy="6"/>
              </a:xfrm>
              <a:prstGeom prst="rect">
                <a:avLst/>
              </a:prstGeom>
              <a:solidFill>
                <a:srgbClr val="A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9" name="Rectangle 116"/>
              <p:cNvSpPr>
                <a:spLocks noChangeArrowheads="1"/>
              </p:cNvSpPr>
              <p:nvPr/>
            </p:nvSpPr>
            <p:spPr bwMode="auto">
              <a:xfrm>
                <a:off x="1066" y="2690"/>
                <a:ext cx="1325" cy="5"/>
              </a:xfrm>
              <a:prstGeom prst="rect">
                <a:avLst/>
              </a:prstGeom>
              <a:solidFill>
                <a:srgbClr val="AA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0" name="Rectangle 117"/>
              <p:cNvSpPr>
                <a:spLocks noChangeArrowheads="1"/>
              </p:cNvSpPr>
              <p:nvPr/>
            </p:nvSpPr>
            <p:spPr bwMode="auto">
              <a:xfrm>
                <a:off x="1066" y="2695"/>
                <a:ext cx="1325" cy="4"/>
              </a:xfrm>
              <a:prstGeom prst="rect">
                <a:avLst/>
              </a:prstGeom>
              <a:solidFill>
                <a:srgbClr val="A8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1" name="Rectangle 118"/>
              <p:cNvSpPr>
                <a:spLocks noChangeArrowheads="1"/>
              </p:cNvSpPr>
              <p:nvPr/>
            </p:nvSpPr>
            <p:spPr bwMode="auto">
              <a:xfrm>
                <a:off x="1066" y="2699"/>
                <a:ext cx="1325" cy="6"/>
              </a:xfrm>
              <a:prstGeom prst="rect">
                <a:avLst/>
              </a:prstGeom>
              <a:solidFill>
                <a:srgbClr val="A7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2" name="Rectangle 119"/>
              <p:cNvSpPr>
                <a:spLocks noChangeArrowheads="1"/>
              </p:cNvSpPr>
              <p:nvPr/>
            </p:nvSpPr>
            <p:spPr bwMode="auto">
              <a:xfrm>
                <a:off x="1066" y="2705"/>
                <a:ext cx="1325" cy="7"/>
              </a:xfrm>
              <a:prstGeom prst="rect">
                <a:avLst/>
              </a:prstGeom>
              <a:solidFill>
                <a:srgbClr val="A6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3" name="Rectangle 120"/>
              <p:cNvSpPr>
                <a:spLocks noChangeArrowheads="1"/>
              </p:cNvSpPr>
              <p:nvPr/>
            </p:nvSpPr>
            <p:spPr bwMode="auto">
              <a:xfrm>
                <a:off x="1066" y="2712"/>
                <a:ext cx="1325" cy="8"/>
              </a:xfrm>
              <a:prstGeom prst="rect">
                <a:avLst/>
              </a:prstGeom>
              <a:solidFill>
                <a:srgbClr val="A4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4" name="Rectangle 121"/>
              <p:cNvSpPr>
                <a:spLocks noChangeArrowheads="1"/>
              </p:cNvSpPr>
              <p:nvPr/>
            </p:nvSpPr>
            <p:spPr bwMode="auto">
              <a:xfrm>
                <a:off x="1066" y="2720"/>
                <a:ext cx="1325" cy="9"/>
              </a:xfrm>
              <a:prstGeom prst="rect">
                <a:avLst/>
              </a:prstGeom>
              <a:solidFill>
                <a:srgbClr val="A2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5" name="Rectangle 122"/>
              <p:cNvSpPr>
                <a:spLocks noChangeArrowheads="1"/>
              </p:cNvSpPr>
              <p:nvPr/>
            </p:nvSpPr>
            <p:spPr bwMode="auto">
              <a:xfrm>
                <a:off x="1066" y="2729"/>
                <a:ext cx="1325" cy="9"/>
              </a:xfrm>
              <a:prstGeom prst="rect">
                <a:avLst/>
              </a:prstGeom>
              <a:solidFill>
                <a:srgbClr val="A1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6" name="Rectangle 123"/>
              <p:cNvSpPr>
                <a:spLocks noChangeArrowheads="1"/>
              </p:cNvSpPr>
              <p:nvPr/>
            </p:nvSpPr>
            <p:spPr bwMode="auto">
              <a:xfrm>
                <a:off x="1066" y="2738"/>
                <a:ext cx="1325" cy="6"/>
              </a:xfrm>
              <a:prstGeom prst="rect">
                <a:avLst/>
              </a:prstGeom>
              <a:solidFill>
                <a:srgbClr val="9F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7" name="Rectangle 124"/>
              <p:cNvSpPr>
                <a:spLocks noChangeArrowheads="1"/>
              </p:cNvSpPr>
              <p:nvPr/>
            </p:nvSpPr>
            <p:spPr bwMode="auto">
              <a:xfrm>
                <a:off x="1066" y="2744"/>
                <a:ext cx="1325" cy="9"/>
              </a:xfrm>
              <a:prstGeom prst="rect">
                <a:avLst/>
              </a:prstGeom>
              <a:solidFill>
                <a:srgbClr val="9F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8" name="Rectangle 125"/>
              <p:cNvSpPr>
                <a:spLocks noChangeArrowheads="1"/>
              </p:cNvSpPr>
              <p:nvPr/>
            </p:nvSpPr>
            <p:spPr bwMode="auto">
              <a:xfrm>
                <a:off x="1066" y="2753"/>
                <a:ext cx="1325" cy="13"/>
              </a:xfrm>
              <a:prstGeom prst="rect">
                <a:avLst/>
              </a:prstGeom>
              <a:solidFill>
                <a:srgbClr val="9D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9" name="Rectangle 126"/>
              <p:cNvSpPr>
                <a:spLocks noChangeArrowheads="1"/>
              </p:cNvSpPr>
              <p:nvPr/>
            </p:nvSpPr>
            <p:spPr bwMode="auto">
              <a:xfrm>
                <a:off x="1066" y="2766"/>
                <a:ext cx="1325" cy="18"/>
              </a:xfrm>
              <a:prstGeom prst="rect">
                <a:avLst/>
              </a:prstGeom>
              <a:solidFill>
                <a:srgbClr val="9B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0" name="Rectangle 127"/>
              <p:cNvSpPr>
                <a:spLocks noChangeArrowheads="1"/>
              </p:cNvSpPr>
              <p:nvPr/>
            </p:nvSpPr>
            <p:spPr bwMode="auto">
              <a:xfrm>
                <a:off x="1066" y="2516"/>
                <a:ext cx="1325" cy="269"/>
              </a:xfrm>
              <a:prstGeom prst="rect">
                <a:avLst/>
              </a:prstGeom>
              <a:noFill/>
              <a:ln w="6350" cap="rnd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31" name="Rectangle 128"/>
            <p:cNvSpPr>
              <a:spLocks noChangeArrowheads="1"/>
            </p:cNvSpPr>
            <p:nvPr/>
          </p:nvSpPr>
          <p:spPr bwMode="auto">
            <a:xfrm>
              <a:off x="1822708" y="3886200"/>
              <a:ext cx="1115755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ПРОЦЕДУРА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532" name="Group 129"/>
            <p:cNvGrpSpPr>
              <a:grpSpLocks/>
            </p:cNvGrpSpPr>
            <p:nvPr/>
          </p:nvGrpSpPr>
          <p:grpSpPr bwMode="auto">
            <a:xfrm>
              <a:off x="1873250" y="4192588"/>
              <a:ext cx="2103438" cy="428625"/>
              <a:chOff x="1362" y="2731"/>
              <a:chExt cx="1325" cy="270"/>
            </a:xfrm>
          </p:grpSpPr>
          <p:sp>
            <p:nvSpPr>
              <p:cNvPr id="533" name="Rectangle 130"/>
              <p:cNvSpPr>
                <a:spLocks noChangeArrowheads="1"/>
              </p:cNvSpPr>
              <p:nvPr/>
            </p:nvSpPr>
            <p:spPr bwMode="auto">
              <a:xfrm>
                <a:off x="1362" y="2731"/>
                <a:ext cx="1325" cy="2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4" name="Rectangle 131"/>
              <p:cNvSpPr>
                <a:spLocks noChangeArrowheads="1"/>
              </p:cNvSpPr>
              <p:nvPr/>
            </p:nvSpPr>
            <p:spPr bwMode="auto">
              <a:xfrm>
                <a:off x="1362" y="2756"/>
                <a:ext cx="1325" cy="15"/>
              </a:xfrm>
              <a:prstGeom prst="rect">
                <a:avLst/>
              </a:prstGeom>
              <a:solidFill>
                <a:srgbClr val="CB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5" name="Rectangle 132"/>
              <p:cNvSpPr>
                <a:spLocks noChangeArrowheads="1"/>
              </p:cNvSpPr>
              <p:nvPr/>
            </p:nvSpPr>
            <p:spPr bwMode="auto">
              <a:xfrm>
                <a:off x="1362" y="2771"/>
                <a:ext cx="1325" cy="10"/>
              </a:xfrm>
              <a:prstGeom prst="rect">
                <a:avLst/>
              </a:prstGeom>
              <a:solidFill>
                <a:srgbClr val="C9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6" name="Rectangle 133"/>
              <p:cNvSpPr>
                <a:spLocks noChangeArrowheads="1"/>
              </p:cNvSpPr>
              <p:nvPr/>
            </p:nvSpPr>
            <p:spPr bwMode="auto">
              <a:xfrm>
                <a:off x="1362" y="2781"/>
                <a:ext cx="1325" cy="12"/>
              </a:xfrm>
              <a:prstGeom prst="rect">
                <a:avLst/>
              </a:prstGeom>
              <a:solidFill>
                <a:srgbClr val="C8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7" name="Rectangle 134"/>
              <p:cNvSpPr>
                <a:spLocks noChangeArrowheads="1"/>
              </p:cNvSpPr>
              <p:nvPr/>
            </p:nvSpPr>
            <p:spPr bwMode="auto">
              <a:xfrm>
                <a:off x="1362" y="2793"/>
                <a:ext cx="1325" cy="7"/>
              </a:xfrm>
              <a:prstGeom prst="rect">
                <a:avLst/>
              </a:prstGeom>
              <a:solidFill>
                <a:srgbClr val="C7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8" name="Rectangle 135"/>
              <p:cNvSpPr>
                <a:spLocks noChangeArrowheads="1"/>
              </p:cNvSpPr>
              <p:nvPr/>
            </p:nvSpPr>
            <p:spPr bwMode="auto">
              <a:xfrm>
                <a:off x="1362" y="2800"/>
                <a:ext cx="1325" cy="8"/>
              </a:xfrm>
              <a:prstGeom prst="rect">
                <a:avLst/>
              </a:prstGeom>
              <a:solidFill>
                <a:srgbClr val="C5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9" name="Rectangle 136"/>
              <p:cNvSpPr>
                <a:spLocks noChangeArrowheads="1"/>
              </p:cNvSpPr>
              <p:nvPr/>
            </p:nvSpPr>
            <p:spPr bwMode="auto">
              <a:xfrm>
                <a:off x="1362" y="2808"/>
                <a:ext cx="1325" cy="7"/>
              </a:xfrm>
              <a:prstGeom prst="rect">
                <a:avLst/>
              </a:prstGeom>
              <a:solidFill>
                <a:srgbClr val="C4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0" name="Rectangle 137"/>
              <p:cNvSpPr>
                <a:spLocks noChangeArrowheads="1"/>
              </p:cNvSpPr>
              <p:nvPr/>
            </p:nvSpPr>
            <p:spPr bwMode="auto">
              <a:xfrm>
                <a:off x="1362" y="2815"/>
                <a:ext cx="1325" cy="6"/>
              </a:xfrm>
              <a:prstGeom prst="rect">
                <a:avLst/>
              </a:prstGeom>
              <a:solidFill>
                <a:srgbClr val="C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1" name="Rectangle 138"/>
              <p:cNvSpPr>
                <a:spLocks noChangeArrowheads="1"/>
              </p:cNvSpPr>
              <p:nvPr/>
            </p:nvSpPr>
            <p:spPr bwMode="auto">
              <a:xfrm>
                <a:off x="1362" y="2821"/>
                <a:ext cx="1325" cy="5"/>
              </a:xfrm>
              <a:prstGeom prst="rect">
                <a:avLst/>
              </a:prstGeom>
              <a:solidFill>
                <a:srgbClr val="C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2" name="Rectangle 139"/>
              <p:cNvSpPr>
                <a:spLocks noChangeArrowheads="1"/>
              </p:cNvSpPr>
              <p:nvPr/>
            </p:nvSpPr>
            <p:spPr bwMode="auto">
              <a:xfrm>
                <a:off x="1362" y="2826"/>
                <a:ext cx="1325" cy="7"/>
              </a:xfrm>
              <a:prstGeom prst="rect">
                <a:avLst/>
              </a:prstGeom>
              <a:solidFill>
                <a:srgbClr val="C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3" name="Rectangle 140"/>
              <p:cNvSpPr>
                <a:spLocks noChangeArrowheads="1"/>
              </p:cNvSpPr>
              <p:nvPr/>
            </p:nvSpPr>
            <p:spPr bwMode="auto">
              <a:xfrm>
                <a:off x="1362" y="2833"/>
                <a:ext cx="1325" cy="5"/>
              </a:xfrm>
              <a:prstGeom prst="rect">
                <a:avLst/>
              </a:prstGeom>
              <a:solidFill>
                <a:srgbClr val="BF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4" name="Rectangle 141"/>
              <p:cNvSpPr>
                <a:spLocks noChangeArrowheads="1"/>
              </p:cNvSpPr>
              <p:nvPr/>
            </p:nvSpPr>
            <p:spPr bwMode="auto">
              <a:xfrm>
                <a:off x="1362" y="2838"/>
                <a:ext cx="1325" cy="5"/>
              </a:xfrm>
              <a:prstGeom prst="rect">
                <a:avLst/>
              </a:prstGeom>
              <a:solidFill>
                <a:srgbClr val="B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5" name="Rectangle 142"/>
              <p:cNvSpPr>
                <a:spLocks noChangeArrowheads="1"/>
              </p:cNvSpPr>
              <p:nvPr/>
            </p:nvSpPr>
            <p:spPr bwMode="auto">
              <a:xfrm>
                <a:off x="1362" y="2843"/>
                <a:ext cx="1325" cy="5"/>
              </a:xfrm>
              <a:prstGeom prst="rect">
                <a:avLst/>
              </a:prstGeom>
              <a:solidFill>
                <a:srgbClr val="BC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6" name="Rectangle 143"/>
              <p:cNvSpPr>
                <a:spLocks noChangeArrowheads="1"/>
              </p:cNvSpPr>
              <p:nvPr/>
            </p:nvSpPr>
            <p:spPr bwMode="auto">
              <a:xfrm>
                <a:off x="1362" y="2848"/>
                <a:ext cx="1325" cy="6"/>
              </a:xfrm>
              <a:prstGeom prst="rect">
                <a:avLst/>
              </a:prstGeom>
              <a:solidFill>
                <a:srgbClr val="BA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7" name="Rectangle 144"/>
              <p:cNvSpPr>
                <a:spLocks noChangeArrowheads="1"/>
              </p:cNvSpPr>
              <p:nvPr/>
            </p:nvSpPr>
            <p:spPr bwMode="auto">
              <a:xfrm>
                <a:off x="1362" y="2854"/>
                <a:ext cx="1325" cy="5"/>
              </a:xfrm>
              <a:prstGeom prst="rect">
                <a:avLst/>
              </a:prstGeom>
              <a:solidFill>
                <a:srgbClr val="B9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8" name="Rectangle 145"/>
              <p:cNvSpPr>
                <a:spLocks noChangeArrowheads="1"/>
              </p:cNvSpPr>
              <p:nvPr/>
            </p:nvSpPr>
            <p:spPr bwMode="auto">
              <a:xfrm>
                <a:off x="1362" y="2859"/>
                <a:ext cx="1325" cy="6"/>
              </a:xfrm>
              <a:prstGeom prst="rect">
                <a:avLst/>
              </a:prstGeom>
              <a:solidFill>
                <a:srgbClr val="B7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9" name="Rectangle 146"/>
              <p:cNvSpPr>
                <a:spLocks noChangeArrowheads="1"/>
              </p:cNvSpPr>
              <p:nvPr/>
            </p:nvSpPr>
            <p:spPr bwMode="auto">
              <a:xfrm>
                <a:off x="1362" y="2865"/>
                <a:ext cx="1325" cy="4"/>
              </a:xfrm>
              <a:prstGeom prst="rect">
                <a:avLst/>
              </a:prstGeom>
              <a:solidFill>
                <a:srgbClr val="B6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0" name="Rectangle 147"/>
              <p:cNvSpPr>
                <a:spLocks noChangeArrowheads="1"/>
              </p:cNvSpPr>
              <p:nvPr/>
            </p:nvSpPr>
            <p:spPr bwMode="auto">
              <a:xfrm>
                <a:off x="1362" y="2869"/>
                <a:ext cx="1325" cy="6"/>
              </a:xfrm>
              <a:prstGeom prst="rect">
                <a:avLst/>
              </a:prstGeom>
              <a:solidFill>
                <a:srgbClr val="B4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1" name="Rectangle 148"/>
              <p:cNvSpPr>
                <a:spLocks noChangeArrowheads="1"/>
              </p:cNvSpPr>
              <p:nvPr/>
            </p:nvSpPr>
            <p:spPr bwMode="auto">
              <a:xfrm>
                <a:off x="1362" y="2875"/>
                <a:ext cx="1325" cy="4"/>
              </a:xfrm>
              <a:prstGeom prst="rect">
                <a:avLst/>
              </a:prstGeom>
              <a:solidFill>
                <a:srgbClr val="B3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2" name="Rectangle 149"/>
              <p:cNvSpPr>
                <a:spLocks noChangeArrowheads="1"/>
              </p:cNvSpPr>
              <p:nvPr/>
            </p:nvSpPr>
            <p:spPr bwMode="auto">
              <a:xfrm>
                <a:off x="1362" y="2879"/>
                <a:ext cx="1325" cy="4"/>
              </a:xfrm>
              <a:prstGeom prst="rect">
                <a:avLst/>
              </a:prstGeom>
              <a:solidFill>
                <a:srgbClr val="B1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3" name="Rectangle 150"/>
              <p:cNvSpPr>
                <a:spLocks noChangeArrowheads="1"/>
              </p:cNvSpPr>
              <p:nvPr/>
            </p:nvSpPr>
            <p:spPr bwMode="auto">
              <a:xfrm>
                <a:off x="1362" y="2883"/>
                <a:ext cx="1325" cy="5"/>
              </a:xfrm>
              <a:prstGeom prst="rect">
                <a:avLst/>
              </a:prstGeom>
              <a:solidFill>
                <a:srgbClr val="B0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4" name="Rectangle 151"/>
              <p:cNvSpPr>
                <a:spLocks noChangeArrowheads="1"/>
              </p:cNvSpPr>
              <p:nvPr/>
            </p:nvSpPr>
            <p:spPr bwMode="auto">
              <a:xfrm>
                <a:off x="1362" y="2888"/>
                <a:ext cx="1325" cy="6"/>
              </a:xfrm>
              <a:prstGeom prst="rect">
                <a:avLst/>
              </a:prstGeom>
              <a:solidFill>
                <a:srgbClr val="AE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5" name="Rectangle 152"/>
              <p:cNvSpPr>
                <a:spLocks noChangeArrowheads="1"/>
              </p:cNvSpPr>
              <p:nvPr/>
            </p:nvSpPr>
            <p:spPr bwMode="auto">
              <a:xfrm>
                <a:off x="1362" y="2894"/>
                <a:ext cx="1325" cy="5"/>
              </a:xfrm>
              <a:prstGeom prst="rect">
                <a:avLst/>
              </a:prstGeom>
              <a:solidFill>
                <a:srgbClr val="AD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6" name="Rectangle 153"/>
              <p:cNvSpPr>
                <a:spLocks noChangeArrowheads="1"/>
              </p:cNvSpPr>
              <p:nvPr/>
            </p:nvSpPr>
            <p:spPr bwMode="auto">
              <a:xfrm>
                <a:off x="1362" y="2899"/>
                <a:ext cx="1325" cy="7"/>
              </a:xfrm>
              <a:prstGeom prst="rect">
                <a:avLst/>
              </a:prstGeom>
              <a:solidFill>
                <a:srgbClr val="A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7" name="Rectangle 154"/>
              <p:cNvSpPr>
                <a:spLocks noChangeArrowheads="1"/>
              </p:cNvSpPr>
              <p:nvPr/>
            </p:nvSpPr>
            <p:spPr bwMode="auto">
              <a:xfrm>
                <a:off x="1362" y="2906"/>
                <a:ext cx="1325" cy="4"/>
              </a:xfrm>
              <a:prstGeom prst="rect">
                <a:avLst/>
              </a:prstGeom>
              <a:solidFill>
                <a:srgbClr val="AA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8" name="Rectangle 155"/>
              <p:cNvSpPr>
                <a:spLocks noChangeArrowheads="1"/>
              </p:cNvSpPr>
              <p:nvPr/>
            </p:nvSpPr>
            <p:spPr bwMode="auto">
              <a:xfrm>
                <a:off x="1362" y="2910"/>
                <a:ext cx="1325" cy="5"/>
              </a:xfrm>
              <a:prstGeom prst="rect">
                <a:avLst/>
              </a:prstGeom>
              <a:solidFill>
                <a:srgbClr val="A8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9" name="Rectangle 156"/>
              <p:cNvSpPr>
                <a:spLocks noChangeArrowheads="1"/>
              </p:cNvSpPr>
              <p:nvPr/>
            </p:nvSpPr>
            <p:spPr bwMode="auto">
              <a:xfrm>
                <a:off x="1362" y="2915"/>
                <a:ext cx="1325" cy="5"/>
              </a:xfrm>
              <a:prstGeom prst="rect">
                <a:avLst/>
              </a:prstGeom>
              <a:solidFill>
                <a:srgbClr val="A7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0" name="Rectangle 157"/>
              <p:cNvSpPr>
                <a:spLocks noChangeArrowheads="1"/>
              </p:cNvSpPr>
              <p:nvPr/>
            </p:nvSpPr>
            <p:spPr bwMode="auto">
              <a:xfrm>
                <a:off x="1362" y="2920"/>
                <a:ext cx="1325" cy="8"/>
              </a:xfrm>
              <a:prstGeom prst="rect">
                <a:avLst/>
              </a:prstGeom>
              <a:solidFill>
                <a:srgbClr val="A6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1" name="Rectangle 158"/>
              <p:cNvSpPr>
                <a:spLocks noChangeArrowheads="1"/>
              </p:cNvSpPr>
              <p:nvPr/>
            </p:nvSpPr>
            <p:spPr bwMode="auto">
              <a:xfrm>
                <a:off x="1362" y="2928"/>
                <a:ext cx="1325" cy="8"/>
              </a:xfrm>
              <a:prstGeom prst="rect">
                <a:avLst/>
              </a:prstGeom>
              <a:solidFill>
                <a:srgbClr val="A4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2" name="Rectangle 159"/>
              <p:cNvSpPr>
                <a:spLocks noChangeArrowheads="1"/>
              </p:cNvSpPr>
              <p:nvPr/>
            </p:nvSpPr>
            <p:spPr bwMode="auto">
              <a:xfrm>
                <a:off x="1362" y="2936"/>
                <a:ext cx="1325" cy="8"/>
              </a:xfrm>
              <a:prstGeom prst="rect">
                <a:avLst/>
              </a:prstGeom>
              <a:solidFill>
                <a:srgbClr val="A2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3" name="Rectangle 160"/>
              <p:cNvSpPr>
                <a:spLocks noChangeArrowheads="1"/>
              </p:cNvSpPr>
              <p:nvPr/>
            </p:nvSpPr>
            <p:spPr bwMode="auto">
              <a:xfrm>
                <a:off x="1362" y="2944"/>
                <a:ext cx="1325" cy="9"/>
              </a:xfrm>
              <a:prstGeom prst="rect">
                <a:avLst/>
              </a:prstGeom>
              <a:solidFill>
                <a:srgbClr val="A1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4" name="Rectangle 161"/>
              <p:cNvSpPr>
                <a:spLocks noChangeArrowheads="1"/>
              </p:cNvSpPr>
              <p:nvPr/>
            </p:nvSpPr>
            <p:spPr bwMode="auto">
              <a:xfrm>
                <a:off x="1362" y="2953"/>
                <a:ext cx="1325" cy="6"/>
              </a:xfrm>
              <a:prstGeom prst="rect">
                <a:avLst/>
              </a:prstGeom>
              <a:solidFill>
                <a:srgbClr val="9F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5" name="Rectangle 162"/>
              <p:cNvSpPr>
                <a:spLocks noChangeArrowheads="1"/>
              </p:cNvSpPr>
              <p:nvPr/>
            </p:nvSpPr>
            <p:spPr bwMode="auto">
              <a:xfrm>
                <a:off x="1362" y="2959"/>
                <a:ext cx="1325" cy="10"/>
              </a:xfrm>
              <a:prstGeom prst="rect">
                <a:avLst/>
              </a:prstGeom>
              <a:solidFill>
                <a:srgbClr val="9F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6" name="Rectangle 163"/>
              <p:cNvSpPr>
                <a:spLocks noChangeArrowheads="1"/>
              </p:cNvSpPr>
              <p:nvPr/>
            </p:nvSpPr>
            <p:spPr bwMode="auto">
              <a:xfrm>
                <a:off x="1362" y="2969"/>
                <a:ext cx="1325" cy="12"/>
              </a:xfrm>
              <a:prstGeom prst="rect">
                <a:avLst/>
              </a:prstGeom>
              <a:solidFill>
                <a:srgbClr val="9D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7" name="Rectangle 164"/>
              <p:cNvSpPr>
                <a:spLocks noChangeArrowheads="1"/>
              </p:cNvSpPr>
              <p:nvPr/>
            </p:nvSpPr>
            <p:spPr bwMode="auto">
              <a:xfrm>
                <a:off x="1362" y="2981"/>
                <a:ext cx="1325" cy="19"/>
              </a:xfrm>
              <a:prstGeom prst="rect">
                <a:avLst/>
              </a:prstGeom>
              <a:solidFill>
                <a:srgbClr val="9B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8" name="Rectangle 165"/>
              <p:cNvSpPr>
                <a:spLocks noChangeArrowheads="1"/>
              </p:cNvSpPr>
              <p:nvPr/>
            </p:nvSpPr>
            <p:spPr bwMode="auto">
              <a:xfrm>
                <a:off x="1362" y="2731"/>
                <a:ext cx="1325" cy="270"/>
              </a:xfrm>
              <a:prstGeom prst="rect">
                <a:avLst/>
              </a:prstGeom>
              <a:noFill/>
              <a:ln w="6350" cap="rnd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69" name="Rectangle 166"/>
            <p:cNvSpPr>
              <a:spLocks noChangeArrowheads="1"/>
            </p:cNvSpPr>
            <p:nvPr/>
          </p:nvSpPr>
          <p:spPr bwMode="auto">
            <a:xfrm>
              <a:off x="2433419" y="4227513"/>
              <a:ext cx="889219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ФУНКЦИЯ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570" name="Group 167"/>
            <p:cNvGrpSpPr>
              <a:grpSpLocks/>
            </p:cNvGrpSpPr>
            <p:nvPr/>
          </p:nvGrpSpPr>
          <p:grpSpPr bwMode="auto">
            <a:xfrm>
              <a:off x="2386013" y="4533900"/>
              <a:ext cx="2101850" cy="428625"/>
              <a:chOff x="1685" y="2946"/>
              <a:chExt cx="1324" cy="270"/>
            </a:xfrm>
          </p:grpSpPr>
          <p:sp>
            <p:nvSpPr>
              <p:cNvPr id="571" name="Rectangle 168"/>
              <p:cNvSpPr>
                <a:spLocks noChangeArrowheads="1"/>
              </p:cNvSpPr>
              <p:nvPr/>
            </p:nvSpPr>
            <p:spPr bwMode="auto">
              <a:xfrm>
                <a:off x="1685" y="2946"/>
                <a:ext cx="1324" cy="2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2" name="Rectangle 169"/>
              <p:cNvSpPr>
                <a:spLocks noChangeArrowheads="1"/>
              </p:cNvSpPr>
              <p:nvPr/>
            </p:nvSpPr>
            <p:spPr bwMode="auto">
              <a:xfrm>
                <a:off x="1685" y="2971"/>
                <a:ext cx="1324" cy="15"/>
              </a:xfrm>
              <a:prstGeom prst="rect">
                <a:avLst/>
              </a:prstGeom>
              <a:solidFill>
                <a:srgbClr val="CB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3" name="Rectangle 170"/>
              <p:cNvSpPr>
                <a:spLocks noChangeArrowheads="1"/>
              </p:cNvSpPr>
              <p:nvPr/>
            </p:nvSpPr>
            <p:spPr bwMode="auto">
              <a:xfrm>
                <a:off x="1685" y="2986"/>
                <a:ext cx="1324" cy="11"/>
              </a:xfrm>
              <a:prstGeom prst="rect">
                <a:avLst/>
              </a:prstGeom>
              <a:solidFill>
                <a:srgbClr val="C9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4" name="Rectangle 171"/>
              <p:cNvSpPr>
                <a:spLocks noChangeArrowheads="1"/>
              </p:cNvSpPr>
              <p:nvPr/>
            </p:nvSpPr>
            <p:spPr bwMode="auto">
              <a:xfrm>
                <a:off x="1685" y="2997"/>
                <a:ext cx="1324" cy="11"/>
              </a:xfrm>
              <a:prstGeom prst="rect">
                <a:avLst/>
              </a:prstGeom>
              <a:solidFill>
                <a:srgbClr val="C8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5" name="Rectangle 172"/>
              <p:cNvSpPr>
                <a:spLocks noChangeArrowheads="1"/>
              </p:cNvSpPr>
              <p:nvPr/>
            </p:nvSpPr>
            <p:spPr bwMode="auto">
              <a:xfrm>
                <a:off x="1685" y="3008"/>
                <a:ext cx="1324" cy="7"/>
              </a:xfrm>
              <a:prstGeom prst="rect">
                <a:avLst/>
              </a:prstGeom>
              <a:solidFill>
                <a:srgbClr val="C7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6" name="Rectangle 173"/>
              <p:cNvSpPr>
                <a:spLocks noChangeArrowheads="1"/>
              </p:cNvSpPr>
              <p:nvPr/>
            </p:nvSpPr>
            <p:spPr bwMode="auto">
              <a:xfrm>
                <a:off x="1685" y="3015"/>
                <a:ext cx="1324" cy="8"/>
              </a:xfrm>
              <a:prstGeom prst="rect">
                <a:avLst/>
              </a:prstGeom>
              <a:solidFill>
                <a:srgbClr val="C5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7" name="Rectangle 174"/>
              <p:cNvSpPr>
                <a:spLocks noChangeArrowheads="1"/>
              </p:cNvSpPr>
              <p:nvPr/>
            </p:nvSpPr>
            <p:spPr bwMode="auto">
              <a:xfrm>
                <a:off x="1685" y="3023"/>
                <a:ext cx="1324" cy="7"/>
              </a:xfrm>
              <a:prstGeom prst="rect">
                <a:avLst/>
              </a:prstGeom>
              <a:solidFill>
                <a:srgbClr val="C4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8" name="Rectangle 175"/>
              <p:cNvSpPr>
                <a:spLocks noChangeArrowheads="1"/>
              </p:cNvSpPr>
              <p:nvPr/>
            </p:nvSpPr>
            <p:spPr bwMode="auto">
              <a:xfrm>
                <a:off x="1685" y="3030"/>
                <a:ext cx="1324" cy="7"/>
              </a:xfrm>
              <a:prstGeom prst="rect">
                <a:avLst/>
              </a:prstGeom>
              <a:solidFill>
                <a:srgbClr val="C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9" name="Rectangle 176"/>
              <p:cNvSpPr>
                <a:spLocks noChangeArrowheads="1"/>
              </p:cNvSpPr>
              <p:nvPr/>
            </p:nvSpPr>
            <p:spPr bwMode="auto">
              <a:xfrm>
                <a:off x="1685" y="3037"/>
                <a:ext cx="1324" cy="5"/>
              </a:xfrm>
              <a:prstGeom prst="rect">
                <a:avLst/>
              </a:prstGeom>
              <a:solidFill>
                <a:srgbClr val="C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0" name="Rectangle 177"/>
              <p:cNvSpPr>
                <a:spLocks noChangeArrowheads="1"/>
              </p:cNvSpPr>
              <p:nvPr/>
            </p:nvSpPr>
            <p:spPr bwMode="auto">
              <a:xfrm>
                <a:off x="1685" y="3042"/>
                <a:ext cx="1324" cy="6"/>
              </a:xfrm>
              <a:prstGeom prst="rect">
                <a:avLst/>
              </a:prstGeom>
              <a:solidFill>
                <a:srgbClr val="C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1" name="Rectangle 178"/>
              <p:cNvSpPr>
                <a:spLocks noChangeArrowheads="1"/>
              </p:cNvSpPr>
              <p:nvPr/>
            </p:nvSpPr>
            <p:spPr bwMode="auto">
              <a:xfrm>
                <a:off x="1685" y="3048"/>
                <a:ext cx="1324" cy="6"/>
              </a:xfrm>
              <a:prstGeom prst="rect">
                <a:avLst/>
              </a:prstGeom>
              <a:solidFill>
                <a:srgbClr val="BF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2" name="Rectangle 179"/>
              <p:cNvSpPr>
                <a:spLocks noChangeArrowheads="1"/>
              </p:cNvSpPr>
              <p:nvPr/>
            </p:nvSpPr>
            <p:spPr bwMode="auto">
              <a:xfrm>
                <a:off x="1685" y="3054"/>
                <a:ext cx="1324" cy="4"/>
              </a:xfrm>
              <a:prstGeom prst="rect">
                <a:avLst/>
              </a:prstGeom>
              <a:solidFill>
                <a:srgbClr val="B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3" name="Rectangle 180"/>
              <p:cNvSpPr>
                <a:spLocks noChangeArrowheads="1"/>
              </p:cNvSpPr>
              <p:nvPr/>
            </p:nvSpPr>
            <p:spPr bwMode="auto">
              <a:xfrm>
                <a:off x="1685" y="3058"/>
                <a:ext cx="1324" cy="6"/>
              </a:xfrm>
              <a:prstGeom prst="rect">
                <a:avLst/>
              </a:prstGeom>
              <a:solidFill>
                <a:srgbClr val="BC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4" name="Rectangle 181"/>
              <p:cNvSpPr>
                <a:spLocks noChangeArrowheads="1"/>
              </p:cNvSpPr>
              <p:nvPr/>
            </p:nvSpPr>
            <p:spPr bwMode="auto">
              <a:xfrm>
                <a:off x="1685" y="3064"/>
                <a:ext cx="1324" cy="5"/>
              </a:xfrm>
              <a:prstGeom prst="rect">
                <a:avLst/>
              </a:prstGeom>
              <a:solidFill>
                <a:srgbClr val="BA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5" name="Rectangle 182"/>
              <p:cNvSpPr>
                <a:spLocks noChangeArrowheads="1"/>
              </p:cNvSpPr>
              <p:nvPr/>
            </p:nvSpPr>
            <p:spPr bwMode="auto">
              <a:xfrm>
                <a:off x="1685" y="3069"/>
                <a:ext cx="1324" cy="6"/>
              </a:xfrm>
              <a:prstGeom prst="rect">
                <a:avLst/>
              </a:prstGeom>
              <a:solidFill>
                <a:srgbClr val="B9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6" name="Rectangle 183"/>
              <p:cNvSpPr>
                <a:spLocks noChangeArrowheads="1"/>
              </p:cNvSpPr>
              <p:nvPr/>
            </p:nvSpPr>
            <p:spPr bwMode="auto">
              <a:xfrm>
                <a:off x="1685" y="3075"/>
                <a:ext cx="1324" cy="5"/>
              </a:xfrm>
              <a:prstGeom prst="rect">
                <a:avLst/>
              </a:prstGeom>
              <a:solidFill>
                <a:srgbClr val="B7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7" name="Rectangle 184"/>
              <p:cNvSpPr>
                <a:spLocks noChangeArrowheads="1"/>
              </p:cNvSpPr>
              <p:nvPr/>
            </p:nvSpPr>
            <p:spPr bwMode="auto">
              <a:xfrm>
                <a:off x="1685" y="3080"/>
                <a:ext cx="1324" cy="5"/>
              </a:xfrm>
              <a:prstGeom prst="rect">
                <a:avLst/>
              </a:prstGeom>
              <a:solidFill>
                <a:srgbClr val="B6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8" name="Rectangle 185"/>
              <p:cNvSpPr>
                <a:spLocks noChangeArrowheads="1"/>
              </p:cNvSpPr>
              <p:nvPr/>
            </p:nvSpPr>
            <p:spPr bwMode="auto">
              <a:xfrm>
                <a:off x="1685" y="3085"/>
                <a:ext cx="1324" cy="5"/>
              </a:xfrm>
              <a:prstGeom prst="rect">
                <a:avLst/>
              </a:prstGeom>
              <a:solidFill>
                <a:srgbClr val="B4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9" name="Rectangle 186"/>
              <p:cNvSpPr>
                <a:spLocks noChangeArrowheads="1"/>
              </p:cNvSpPr>
              <p:nvPr/>
            </p:nvSpPr>
            <p:spPr bwMode="auto">
              <a:xfrm>
                <a:off x="1685" y="3090"/>
                <a:ext cx="1324" cy="4"/>
              </a:xfrm>
              <a:prstGeom prst="rect">
                <a:avLst/>
              </a:prstGeom>
              <a:solidFill>
                <a:srgbClr val="B3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0" name="Rectangle 187"/>
              <p:cNvSpPr>
                <a:spLocks noChangeArrowheads="1"/>
              </p:cNvSpPr>
              <p:nvPr/>
            </p:nvSpPr>
            <p:spPr bwMode="auto">
              <a:xfrm>
                <a:off x="1685" y="3094"/>
                <a:ext cx="1324" cy="5"/>
              </a:xfrm>
              <a:prstGeom prst="rect">
                <a:avLst/>
              </a:prstGeom>
              <a:solidFill>
                <a:srgbClr val="B1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1" name="Rectangle 188"/>
              <p:cNvSpPr>
                <a:spLocks noChangeArrowheads="1"/>
              </p:cNvSpPr>
              <p:nvPr/>
            </p:nvSpPr>
            <p:spPr bwMode="auto">
              <a:xfrm>
                <a:off x="1685" y="3099"/>
                <a:ext cx="1324" cy="5"/>
              </a:xfrm>
              <a:prstGeom prst="rect">
                <a:avLst/>
              </a:prstGeom>
              <a:solidFill>
                <a:srgbClr val="B0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2" name="Rectangle 189"/>
              <p:cNvSpPr>
                <a:spLocks noChangeArrowheads="1"/>
              </p:cNvSpPr>
              <p:nvPr/>
            </p:nvSpPr>
            <p:spPr bwMode="auto">
              <a:xfrm>
                <a:off x="1685" y="3104"/>
                <a:ext cx="1324" cy="5"/>
              </a:xfrm>
              <a:prstGeom prst="rect">
                <a:avLst/>
              </a:prstGeom>
              <a:solidFill>
                <a:srgbClr val="AE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3" name="Rectangle 190"/>
              <p:cNvSpPr>
                <a:spLocks noChangeArrowheads="1"/>
              </p:cNvSpPr>
              <p:nvPr/>
            </p:nvSpPr>
            <p:spPr bwMode="auto">
              <a:xfrm>
                <a:off x="1685" y="3109"/>
                <a:ext cx="1324" cy="5"/>
              </a:xfrm>
              <a:prstGeom prst="rect">
                <a:avLst/>
              </a:prstGeom>
              <a:solidFill>
                <a:srgbClr val="AD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4" name="Rectangle 191"/>
              <p:cNvSpPr>
                <a:spLocks noChangeArrowheads="1"/>
              </p:cNvSpPr>
              <p:nvPr/>
            </p:nvSpPr>
            <p:spPr bwMode="auto">
              <a:xfrm>
                <a:off x="1685" y="3114"/>
                <a:ext cx="1324" cy="7"/>
              </a:xfrm>
              <a:prstGeom prst="rect">
                <a:avLst/>
              </a:prstGeom>
              <a:solidFill>
                <a:srgbClr val="A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5" name="Rectangle 192"/>
              <p:cNvSpPr>
                <a:spLocks noChangeArrowheads="1"/>
              </p:cNvSpPr>
              <p:nvPr/>
            </p:nvSpPr>
            <p:spPr bwMode="auto">
              <a:xfrm>
                <a:off x="1685" y="3121"/>
                <a:ext cx="1324" cy="4"/>
              </a:xfrm>
              <a:prstGeom prst="rect">
                <a:avLst/>
              </a:prstGeom>
              <a:solidFill>
                <a:srgbClr val="AA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6" name="Rectangle 193"/>
              <p:cNvSpPr>
                <a:spLocks noChangeArrowheads="1"/>
              </p:cNvSpPr>
              <p:nvPr/>
            </p:nvSpPr>
            <p:spPr bwMode="auto">
              <a:xfrm>
                <a:off x="1685" y="3125"/>
                <a:ext cx="1324" cy="5"/>
              </a:xfrm>
              <a:prstGeom prst="rect">
                <a:avLst/>
              </a:prstGeom>
              <a:solidFill>
                <a:srgbClr val="A8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7" name="Rectangle 194"/>
              <p:cNvSpPr>
                <a:spLocks noChangeArrowheads="1"/>
              </p:cNvSpPr>
              <p:nvPr/>
            </p:nvSpPr>
            <p:spPr bwMode="auto">
              <a:xfrm>
                <a:off x="1685" y="3130"/>
                <a:ext cx="1324" cy="5"/>
              </a:xfrm>
              <a:prstGeom prst="rect">
                <a:avLst/>
              </a:prstGeom>
              <a:solidFill>
                <a:srgbClr val="A7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8" name="Rectangle 195"/>
              <p:cNvSpPr>
                <a:spLocks noChangeArrowheads="1"/>
              </p:cNvSpPr>
              <p:nvPr/>
            </p:nvSpPr>
            <p:spPr bwMode="auto">
              <a:xfrm>
                <a:off x="1685" y="3135"/>
                <a:ext cx="1324" cy="8"/>
              </a:xfrm>
              <a:prstGeom prst="rect">
                <a:avLst/>
              </a:prstGeom>
              <a:solidFill>
                <a:srgbClr val="A6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9" name="Rectangle 196"/>
              <p:cNvSpPr>
                <a:spLocks noChangeArrowheads="1"/>
              </p:cNvSpPr>
              <p:nvPr/>
            </p:nvSpPr>
            <p:spPr bwMode="auto">
              <a:xfrm>
                <a:off x="1685" y="3143"/>
                <a:ext cx="1324" cy="8"/>
              </a:xfrm>
              <a:prstGeom prst="rect">
                <a:avLst/>
              </a:prstGeom>
              <a:solidFill>
                <a:srgbClr val="A4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0" name="Rectangle 197"/>
              <p:cNvSpPr>
                <a:spLocks noChangeArrowheads="1"/>
              </p:cNvSpPr>
              <p:nvPr/>
            </p:nvSpPr>
            <p:spPr bwMode="auto">
              <a:xfrm>
                <a:off x="1685" y="3151"/>
                <a:ext cx="1324" cy="9"/>
              </a:xfrm>
              <a:prstGeom prst="rect">
                <a:avLst/>
              </a:prstGeom>
              <a:solidFill>
                <a:srgbClr val="A2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1" name="Rectangle 198"/>
              <p:cNvSpPr>
                <a:spLocks noChangeArrowheads="1"/>
              </p:cNvSpPr>
              <p:nvPr/>
            </p:nvSpPr>
            <p:spPr bwMode="auto">
              <a:xfrm>
                <a:off x="1685" y="3160"/>
                <a:ext cx="1324" cy="8"/>
              </a:xfrm>
              <a:prstGeom prst="rect">
                <a:avLst/>
              </a:prstGeom>
              <a:solidFill>
                <a:srgbClr val="A1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2" name="Rectangle 199"/>
              <p:cNvSpPr>
                <a:spLocks noChangeArrowheads="1"/>
              </p:cNvSpPr>
              <p:nvPr/>
            </p:nvSpPr>
            <p:spPr bwMode="auto">
              <a:xfrm>
                <a:off x="1685" y="3168"/>
                <a:ext cx="1324" cy="6"/>
              </a:xfrm>
              <a:prstGeom prst="rect">
                <a:avLst/>
              </a:prstGeom>
              <a:solidFill>
                <a:srgbClr val="9F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3" name="Rectangle 200"/>
              <p:cNvSpPr>
                <a:spLocks noChangeArrowheads="1"/>
              </p:cNvSpPr>
              <p:nvPr/>
            </p:nvSpPr>
            <p:spPr bwMode="auto">
              <a:xfrm>
                <a:off x="1685" y="3174"/>
                <a:ext cx="1324" cy="10"/>
              </a:xfrm>
              <a:prstGeom prst="rect">
                <a:avLst/>
              </a:prstGeom>
              <a:solidFill>
                <a:srgbClr val="9F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4" name="Rectangle 201"/>
              <p:cNvSpPr>
                <a:spLocks noChangeArrowheads="1"/>
              </p:cNvSpPr>
              <p:nvPr/>
            </p:nvSpPr>
            <p:spPr bwMode="auto">
              <a:xfrm>
                <a:off x="1685" y="3184"/>
                <a:ext cx="1324" cy="12"/>
              </a:xfrm>
              <a:prstGeom prst="rect">
                <a:avLst/>
              </a:prstGeom>
              <a:solidFill>
                <a:srgbClr val="9D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5" name="Rectangle 202"/>
              <p:cNvSpPr>
                <a:spLocks noChangeArrowheads="1"/>
              </p:cNvSpPr>
              <p:nvPr/>
            </p:nvSpPr>
            <p:spPr bwMode="auto">
              <a:xfrm>
                <a:off x="1685" y="3196"/>
                <a:ext cx="1324" cy="19"/>
              </a:xfrm>
              <a:prstGeom prst="rect">
                <a:avLst/>
              </a:prstGeom>
              <a:solidFill>
                <a:srgbClr val="9B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6" name="Rectangle 203"/>
              <p:cNvSpPr>
                <a:spLocks noChangeArrowheads="1"/>
              </p:cNvSpPr>
              <p:nvPr/>
            </p:nvSpPr>
            <p:spPr bwMode="auto">
              <a:xfrm>
                <a:off x="1685" y="2947"/>
                <a:ext cx="1324" cy="269"/>
              </a:xfrm>
              <a:prstGeom prst="rect">
                <a:avLst/>
              </a:prstGeom>
              <a:noFill/>
              <a:ln w="6350" cap="rnd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607" name="Rectangle 204"/>
            <p:cNvSpPr>
              <a:spLocks noChangeArrowheads="1"/>
            </p:cNvSpPr>
            <p:nvPr/>
          </p:nvSpPr>
          <p:spPr bwMode="auto">
            <a:xfrm>
              <a:off x="2329554" y="4568825"/>
              <a:ext cx="1215334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ТРАНЗАКЦИЯ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08" name="Rectangle 205"/>
            <p:cNvSpPr>
              <a:spLocks noChangeArrowheads="1"/>
            </p:cNvSpPr>
            <p:nvPr/>
          </p:nvSpPr>
          <p:spPr bwMode="auto">
            <a:xfrm>
              <a:off x="3225847" y="4568825"/>
              <a:ext cx="1111203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(ДЕЙСТВИЕ)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09" name="Freeform 206"/>
            <p:cNvSpPr>
              <a:spLocks/>
            </p:cNvSpPr>
            <p:nvPr/>
          </p:nvSpPr>
          <p:spPr bwMode="auto">
            <a:xfrm>
              <a:off x="631825" y="3529013"/>
              <a:ext cx="255588" cy="300037"/>
            </a:xfrm>
            <a:custGeom>
              <a:avLst/>
              <a:gdLst>
                <a:gd name="T0" fmla="*/ 255588 w 161"/>
                <a:gd name="T1" fmla="*/ 214312 h 189"/>
                <a:gd name="T2" fmla="*/ 169863 w 161"/>
                <a:gd name="T3" fmla="*/ 128587 h 189"/>
                <a:gd name="T4" fmla="*/ 169863 w 161"/>
                <a:gd name="T5" fmla="*/ 171450 h 189"/>
                <a:gd name="T6" fmla="*/ 85725 w 161"/>
                <a:gd name="T7" fmla="*/ 171450 h 189"/>
                <a:gd name="T8" fmla="*/ 85725 w 161"/>
                <a:gd name="T9" fmla="*/ 0 h 189"/>
                <a:gd name="T10" fmla="*/ 0 w 161"/>
                <a:gd name="T11" fmla="*/ 0 h 189"/>
                <a:gd name="T12" fmla="*/ 0 w 161"/>
                <a:gd name="T13" fmla="*/ 257175 h 189"/>
                <a:gd name="T14" fmla="*/ 169863 w 161"/>
                <a:gd name="T15" fmla="*/ 257175 h 189"/>
                <a:gd name="T16" fmla="*/ 169863 w 161"/>
                <a:gd name="T17" fmla="*/ 300037 h 189"/>
                <a:gd name="T18" fmla="*/ 255588 w 161"/>
                <a:gd name="T19" fmla="*/ 214312 h 1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1" h="189">
                  <a:moveTo>
                    <a:pt x="161" y="135"/>
                  </a:moveTo>
                  <a:lnTo>
                    <a:pt x="107" y="81"/>
                  </a:lnTo>
                  <a:lnTo>
                    <a:pt x="107" y="108"/>
                  </a:lnTo>
                  <a:lnTo>
                    <a:pt x="54" y="108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107" y="162"/>
                  </a:lnTo>
                  <a:lnTo>
                    <a:pt x="107" y="189"/>
                  </a:lnTo>
                  <a:lnTo>
                    <a:pt x="161" y="135"/>
                  </a:lnTo>
                  <a:close/>
                </a:path>
              </a:pathLst>
            </a:cu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FFFFFF"/>
                </a:solidFill>
              </a:endParaRPr>
            </a:p>
          </p:txBody>
        </p:sp>
        <p:sp>
          <p:nvSpPr>
            <p:cNvPr id="610" name="Freeform 207"/>
            <p:cNvSpPr>
              <a:spLocks/>
            </p:cNvSpPr>
            <p:nvPr/>
          </p:nvSpPr>
          <p:spPr bwMode="auto">
            <a:xfrm>
              <a:off x="1147763" y="3883025"/>
              <a:ext cx="255587" cy="298450"/>
            </a:xfrm>
            <a:custGeom>
              <a:avLst/>
              <a:gdLst>
                <a:gd name="T0" fmla="*/ 255587 w 161"/>
                <a:gd name="T1" fmla="*/ 212725 h 188"/>
                <a:gd name="T2" fmla="*/ 171450 w 161"/>
                <a:gd name="T3" fmla="*/ 128588 h 188"/>
                <a:gd name="T4" fmla="*/ 171450 w 161"/>
                <a:gd name="T5" fmla="*/ 169863 h 188"/>
                <a:gd name="T6" fmla="*/ 85725 w 161"/>
                <a:gd name="T7" fmla="*/ 169863 h 188"/>
                <a:gd name="T8" fmla="*/ 85725 w 161"/>
                <a:gd name="T9" fmla="*/ 0 h 188"/>
                <a:gd name="T10" fmla="*/ 0 w 161"/>
                <a:gd name="T11" fmla="*/ 0 h 188"/>
                <a:gd name="T12" fmla="*/ 0 w 161"/>
                <a:gd name="T13" fmla="*/ 255588 h 188"/>
                <a:gd name="T14" fmla="*/ 171450 w 161"/>
                <a:gd name="T15" fmla="*/ 255588 h 188"/>
                <a:gd name="T16" fmla="*/ 171450 w 161"/>
                <a:gd name="T17" fmla="*/ 298450 h 188"/>
                <a:gd name="T18" fmla="*/ 255587 w 161"/>
                <a:gd name="T19" fmla="*/ 212725 h 1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1" h="188">
                  <a:moveTo>
                    <a:pt x="161" y="134"/>
                  </a:moveTo>
                  <a:lnTo>
                    <a:pt x="108" y="81"/>
                  </a:lnTo>
                  <a:lnTo>
                    <a:pt x="108" y="107"/>
                  </a:lnTo>
                  <a:lnTo>
                    <a:pt x="54" y="107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161"/>
                  </a:lnTo>
                  <a:lnTo>
                    <a:pt x="108" y="161"/>
                  </a:lnTo>
                  <a:lnTo>
                    <a:pt x="108" y="188"/>
                  </a:lnTo>
                  <a:lnTo>
                    <a:pt x="161" y="134"/>
                  </a:lnTo>
                  <a:close/>
                </a:path>
              </a:pathLst>
            </a:cu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FFFFFF"/>
                </a:solidFill>
              </a:endParaRPr>
            </a:p>
          </p:txBody>
        </p:sp>
        <p:sp>
          <p:nvSpPr>
            <p:cNvPr id="611" name="Freeform 208"/>
            <p:cNvSpPr>
              <a:spLocks/>
            </p:cNvSpPr>
            <p:nvPr/>
          </p:nvSpPr>
          <p:spPr bwMode="auto">
            <a:xfrm>
              <a:off x="1617663" y="4227513"/>
              <a:ext cx="255587" cy="300037"/>
            </a:xfrm>
            <a:custGeom>
              <a:avLst/>
              <a:gdLst>
                <a:gd name="T0" fmla="*/ 255587 w 161"/>
                <a:gd name="T1" fmla="*/ 214312 h 189"/>
                <a:gd name="T2" fmla="*/ 171450 w 161"/>
                <a:gd name="T3" fmla="*/ 128587 h 189"/>
                <a:gd name="T4" fmla="*/ 171450 w 161"/>
                <a:gd name="T5" fmla="*/ 171450 h 189"/>
                <a:gd name="T6" fmla="*/ 85725 w 161"/>
                <a:gd name="T7" fmla="*/ 171450 h 189"/>
                <a:gd name="T8" fmla="*/ 85725 w 161"/>
                <a:gd name="T9" fmla="*/ 0 h 189"/>
                <a:gd name="T10" fmla="*/ 0 w 161"/>
                <a:gd name="T11" fmla="*/ 0 h 189"/>
                <a:gd name="T12" fmla="*/ 0 w 161"/>
                <a:gd name="T13" fmla="*/ 257175 h 189"/>
                <a:gd name="T14" fmla="*/ 171450 w 161"/>
                <a:gd name="T15" fmla="*/ 257175 h 189"/>
                <a:gd name="T16" fmla="*/ 171450 w 161"/>
                <a:gd name="T17" fmla="*/ 300037 h 189"/>
                <a:gd name="T18" fmla="*/ 255587 w 161"/>
                <a:gd name="T19" fmla="*/ 214312 h 1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1" h="189">
                  <a:moveTo>
                    <a:pt x="161" y="135"/>
                  </a:moveTo>
                  <a:lnTo>
                    <a:pt x="108" y="81"/>
                  </a:lnTo>
                  <a:lnTo>
                    <a:pt x="108" y="108"/>
                  </a:lnTo>
                  <a:lnTo>
                    <a:pt x="54" y="108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108" y="162"/>
                  </a:lnTo>
                  <a:lnTo>
                    <a:pt x="108" y="189"/>
                  </a:lnTo>
                  <a:lnTo>
                    <a:pt x="161" y="135"/>
                  </a:lnTo>
                  <a:close/>
                </a:path>
              </a:pathLst>
            </a:cu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FFFFFF"/>
                </a:solidFill>
              </a:endParaRPr>
            </a:p>
          </p:txBody>
        </p:sp>
        <p:sp>
          <p:nvSpPr>
            <p:cNvPr id="612" name="Freeform 209"/>
            <p:cNvSpPr>
              <a:spLocks/>
            </p:cNvSpPr>
            <p:nvPr/>
          </p:nvSpPr>
          <p:spPr bwMode="auto">
            <a:xfrm>
              <a:off x="2130425" y="4562475"/>
              <a:ext cx="255588" cy="300038"/>
            </a:xfrm>
            <a:custGeom>
              <a:avLst/>
              <a:gdLst>
                <a:gd name="T0" fmla="*/ 255588 w 161"/>
                <a:gd name="T1" fmla="*/ 214313 h 189"/>
                <a:gd name="T2" fmla="*/ 169863 w 161"/>
                <a:gd name="T3" fmla="*/ 128588 h 189"/>
                <a:gd name="T4" fmla="*/ 169863 w 161"/>
                <a:gd name="T5" fmla="*/ 171450 h 189"/>
                <a:gd name="T6" fmla="*/ 85725 w 161"/>
                <a:gd name="T7" fmla="*/ 171450 h 189"/>
                <a:gd name="T8" fmla="*/ 85725 w 161"/>
                <a:gd name="T9" fmla="*/ 0 h 189"/>
                <a:gd name="T10" fmla="*/ 0 w 161"/>
                <a:gd name="T11" fmla="*/ 0 h 189"/>
                <a:gd name="T12" fmla="*/ 0 w 161"/>
                <a:gd name="T13" fmla="*/ 257175 h 189"/>
                <a:gd name="T14" fmla="*/ 169863 w 161"/>
                <a:gd name="T15" fmla="*/ 257175 h 189"/>
                <a:gd name="T16" fmla="*/ 169863 w 161"/>
                <a:gd name="T17" fmla="*/ 300038 h 189"/>
                <a:gd name="T18" fmla="*/ 255588 w 161"/>
                <a:gd name="T19" fmla="*/ 214313 h 1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1" h="189">
                  <a:moveTo>
                    <a:pt x="161" y="135"/>
                  </a:moveTo>
                  <a:lnTo>
                    <a:pt x="107" y="81"/>
                  </a:lnTo>
                  <a:lnTo>
                    <a:pt x="107" y="108"/>
                  </a:lnTo>
                  <a:lnTo>
                    <a:pt x="54" y="108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107" y="162"/>
                  </a:lnTo>
                  <a:lnTo>
                    <a:pt x="107" y="189"/>
                  </a:lnTo>
                  <a:lnTo>
                    <a:pt x="161" y="135"/>
                  </a:lnTo>
                  <a:close/>
                </a:path>
              </a:pathLst>
            </a:cu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FFFFFF"/>
                </a:solidFill>
              </a:endParaRPr>
            </a:p>
          </p:txBody>
        </p:sp>
        <p:grpSp>
          <p:nvGrpSpPr>
            <p:cNvPr id="613" name="Group 210"/>
            <p:cNvGrpSpPr>
              <a:grpSpLocks/>
            </p:cNvGrpSpPr>
            <p:nvPr/>
          </p:nvGrpSpPr>
          <p:grpSpPr bwMode="auto">
            <a:xfrm>
              <a:off x="309563" y="3141663"/>
              <a:ext cx="2101850" cy="427037"/>
              <a:chOff x="205" y="1843"/>
              <a:chExt cx="1324" cy="269"/>
            </a:xfrm>
          </p:grpSpPr>
          <p:sp>
            <p:nvSpPr>
              <p:cNvPr id="614" name="Rectangle 211"/>
              <p:cNvSpPr>
                <a:spLocks noChangeArrowheads="1"/>
              </p:cNvSpPr>
              <p:nvPr/>
            </p:nvSpPr>
            <p:spPr bwMode="auto">
              <a:xfrm>
                <a:off x="205" y="1843"/>
                <a:ext cx="1324" cy="2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5" name="Rectangle 212"/>
              <p:cNvSpPr>
                <a:spLocks noChangeArrowheads="1"/>
              </p:cNvSpPr>
              <p:nvPr/>
            </p:nvSpPr>
            <p:spPr bwMode="auto">
              <a:xfrm>
                <a:off x="205" y="1868"/>
                <a:ext cx="1324" cy="15"/>
              </a:xfrm>
              <a:prstGeom prst="rect">
                <a:avLst/>
              </a:prstGeom>
              <a:solidFill>
                <a:srgbClr val="CB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6" name="Rectangle 213"/>
              <p:cNvSpPr>
                <a:spLocks noChangeArrowheads="1"/>
              </p:cNvSpPr>
              <p:nvPr/>
            </p:nvSpPr>
            <p:spPr bwMode="auto">
              <a:xfrm>
                <a:off x="205" y="1883"/>
                <a:ext cx="1324" cy="10"/>
              </a:xfrm>
              <a:prstGeom prst="rect">
                <a:avLst/>
              </a:prstGeom>
              <a:solidFill>
                <a:srgbClr val="C9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7" name="Rectangle 214"/>
              <p:cNvSpPr>
                <a:spLocks noChangeArrowheads="1"/>
              </p:cNvSpPr>
              <p:nvPr/>
            </p:nvSpPr>
            <p:spPr bwMode="auto">
              <a:xfrm>
                <a:off x="205" y="1893"/>
                <a:ext cx="1324" cy="12"/>
              </a:xfrm>
              <a:prstGeom prst="rect">
                <a:avLst/>
              </a:prstGeom>
              <a:solidFill>
                <a:srgbClr val="C8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8" name="Rectangle 215"/>
              <p:cNvSpPr>
                <a:spLocks noChangeArrowheads="1"/>
              </p:cNvSpPr>
              <p:nvPr/>
            </p:nvSpPr>
            <p:spPr bwMode="auto">
              <a:xfrm>
                <a:off x="205" y="1905"/>
                <a:ext cx="1324" cy="7"/>
              </a:xfrm>
              <a:prstGeom prst="rect">
                <a:avLst/>
              </a:prstGeom>
              <a:solidFill>
                <a:srgbClr val="C7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9" name="Rectangle 216"/>
              <p:cNvSpPr>
                <a:spLocks noChangeArrowheads="1"/>
              </p:cNvSpPr>
              <p:nvPr/>
            </p:nvSpPr>
            <p:spPr bwMode="auto">
              <a:xfrm>
                <a:off x="205" y="1912"/>
                <a:ext cx="1324" cy="7"/>
              </a:xfrm>
              <a:prstGeom prst="rect">
                <a:avLst/>
              </a:prstGeom>
              <a:solidFill>
                <a:srgbClr val="C5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0" name="Rectangle 217"/>
              <p:cNvSpPr>
                <a:spLocks noChangeArrowheads="1"/>
              </p:cNvSpPr>
              <p:nvPr/>
            </p:nvSpPr>
            <p:spPr bwMode="auto">
              <a:xfrm>
                <a:off x="205" y="1919"/>
                <a:ext cx="1324" cy="8"/>
              </a:xfrm>
              <a:prstGeom prst="rect">
                <a:avLst/>
              </a:prstGeom>
              <a:solidFill>
                <a:srgbClr val="C4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1" name="Rectangle 218"/>
              <p:cNvSpPr>
                <a:spLocks noChangeArrowheads="1"/>
              </p:cNvSpPr>
              <p:nvPr/>
            </p:nvSpPr>
            <p:spPr bwMode="auto">
              <a:xfrm>
                <a:off x="205" y="1927"/>
                <a:ext cx="1324" cy="6"/>
              </a:xfrm>
              <a:prstGeom prst="rect">
                <a:avLst/>
              </a:prstGeom>
              <a:solidFill>
                <a:srgbClr val="C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2" name="Rectangle 219"/>
              <p:cNvSpPr>
                <a:spLocks noChangeArrowheads="1"/>
              </p:cNvSpPr>
              <p:nvPr/>
            </p:nvSpPr>
            <p:spPr bwMode="auto">
              <a:xfrm>
                <a:off x="205" y="1933"/>
                <a:ext cx="1324" cy="5"/>
              </a:xfrm>
              <a:prstGeom prst="rect">
                <a:avLst/>
              </a:prstGeom>
              <a:solidFill>
                <a:srgbClr val="C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3" name="Rectangle 220"/>
              <p:cNvSpPr>
                <a:spLocks noChangeArrowheads="1"/>
              </p:cNvSpPr>
              <p:nvPr/>
            </p:nvSpPr>
            <p:spPr bwMode="auto">
              <a:xfrm>
                <a:off x="205" y="1938"/>
                <a:ext cx="1324" cy="7"/>
              </a:xfrm>
              <a:prstGeom prst="rect">
                <a:avLst/>
              </a:prstGeom>
              <a:solidFill>
                <a:srgbClr val="C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4" name="Rectangle 221"/>
              <p:cNvSpPr>
                <a:spLocks noChangeArrowheads="1"/>
              </p:cNvSpPr>
              <p:nvPr/>
            </p:nvSpPr>
            <p:spPr bwMode="auto">
              <a:xfrm>
                <a:off x="205" y="1945"/>
                <a:ext cx="1324" cy="5"/>
              </a:xfrm>
              <a:prstGeom prst="rect">
                <a:avLst/>
              </a:prstGeom>
              <a:solidFill>
                <a:srgbClr val="BF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5" name="Rectangle 222"/>
              <p:cNvSpPr>
                <a:spLocks noChangeArrowheads="1"/>
              </p:cNvSpPr>
              <p:nvPr/>
            </p:nvSpPr>
            <p:spPr bwMode="auto">
              <a:xfrm>
                <a:off x="205" y="1950"/>
                <a:ext cx="1324" cy="4"/>
              </a:xfrm>
              <a:prstGeom prst="rect">
                <a:avLst/>
              </a:prstGeom>
              <a:solidFill>
                <a:srgbClr val="B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6" name="Rectangle 223"/>
              <p:cNvSpPr>
                <a:spLocks noChangeArrowheads="1"/>
              </p:cNvSpPr>
              <p:nvPr/>
            </p:nvSpPr>
            <p:spPr bwMode="auto">
              <a:xfrm>
                <a:off x="205" y="1954"/>
                <a:ext cx="1324" cy="6"/>
              </a:xfrm>
              <a:prstGeom prst="rect">
                <a:avLst/>
              </a:prstGeom>
              <a:solidFill>
                <a:srgbClr val="BC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7" name="Rectangle 224"/>
              <p:cNvSpPr>
                <a:spLocks noChangeArrowheads="1"/>
              </p:cNvSpPr>
              <p:nvPr/>
            </p:nvSpPr>
            <p:spPr bwMode="auto">
              <a:xfrm>
                <a:off x="205" y="1960"/>
                <a:ext cx="1324" cy="6"/>
              </a:xfrm>
              <a:prstGeom prst="rect">
                <a:avLst/>
              </a:prstGeom>
              <a:solidFill>
                <a:srgbClr val="BA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8" name="Rectangle 225"/>
              <p:cNvSpPr>
                <a:spLocks noChangeArrowheads="1"/>
              </p:cNvSpPr>
              <p:nvPr/>
            </p:nvSpPr>
            <p:spPr bwMode="auto">
              <a:xfrm>
                <a:off x="205" y="1966"/>
                <a:ext cx="1324" cy="5"/>
              </a:xfrm>
              <a:prstGeom prst="rect">
                <a:avLst/>
              </a:prstGeom>
              <a:solidFill>
                <a:srgbClr val="B9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9" name="Rectangle 226"/>
              <p:cNvSpPr>
                <a:spLocks noChangeArrowheads="1"/>
              </p:cNvSpPr>
              <p:nvPr/>
            </p:nvSpPr>
            <p:spPr bwMode="auto">
              <a:xfrm>
                <a:off x="205" y="1971"/>
                <a:ext cx="1324" cy="6"/>
              </a:xfrm>
              <a:prstGeom prst="rect">
                <a:avLst/>
              </a:prstGeom>
              <a:solidFill>
                <a:srgbClr val="B7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0" name="Rectangle 227"/>
              <p:cNvSpPr>
                <a:spLocks noChangeArrowheads="1"/>
              </p:cNvSpPr>
              <p:nvPr/>
            </p:nvSpPr>
            <p:spPr bwMode="auto">
              <a:xfrm>
                <a:off x="205" y="1977"/>
                <a:ext cx="1324" cy="4"/>
              </a:xfrm>
              <a:prstGeom prst="rect">
                <a:avLst/>
              </a:prstGeom>
              <a:solidFill>
                <a:srgbClr val="B6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1" name="Rectangle 228"/>
              <p:cNvSpPr>
                <a:spLocks noChangeArrowheads="1"/>
              </p:cNvSpPr>
              <p:nvPr/>
            </p:nvSpPr>
            <p:spPr bwMode="auto">
              <a:xfrm>
                <a:off x="205" y="1981"/>
                <a:ext cx="1324" cy="6"/>
              </a:xfrm>
              <a:prstGeom prst="rect">
                <a:avLst/>
              </a:prstGeom>
              <a:solidFill>
                <a:srgbClr val="B4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2" name="Rectangle 229"/>
              <p:cNvSpPr>
                <a:spLocks noChangeArrowheads="1"/>
              </p:cNvSpPr>
              <p:nvPr/>
            </p:nvSpPr>
            <p:spPr bwMode="auto">
              <a:xfrm>
                <a:off x="205" y="1987"/>
                <a:ext cx="1324" cy="4"/>
              </a:xfrm>
              <a:prstGeom prst="rect">
                <a:avLst/>
              </a:prstGeom>
              <a:solidFill>
                <a:srgbClr val="B3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3" name="Rectangle 230"/>
              <p:cNvSpPr>
                <a:spLocks noChangeArrowheads="1"/>
              </p:cNvSpPr>
              <p:nvPr/>
            </p:nvSpPr>
            <p:spPr bwMode="auto">
              <a:xfrm>
                <a:off x="205" y="1991"/>
                <a:ext cx="1324" cy="4"/>
              </a:xfrm>
              <a:prstGeom prst="rect">
                <a:avLst/>
              </a:prstGeom>
              <a:solidFill>
                <a:srgbClr val="B1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4" name="Rectangle 231"/>
              <p:cNvSpPr>
                <a:spLocks noChangeArrowheads="1"/>
              </p:cNvSpPr>
              <p:nvPr/>
            </p:nvSpPr>
            <p:spPr bwMode="auto">
              <a:xfrm>
                <a:off x="205" y="1995"/>
                <a:ext cx="1324" cy="6"/>
              </a:xfrm>
              <a:prstGeom prst="rect">
                <a:avLst/>
              </a:prstGeom>
              <a:solidFill>
                <a:srgbClr val="B0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5" name="Rectangle 232"/>
              <p:cNvSpPr>
                <a:spLocks noChangeArrowheads="1"/>
              </p:cNvSpPr>
              <p:nvPr/>
            </p:nvSpPr>
            <p:spPr bwMode="auto">
              <a:xfrm>
                <a:off x="205" y="2001"/>
                <a:ext cx="1324" cy="5"/>
              </a:xfrm>
              <a:prstGeom prst="rect">
                <a:avLst/>
              </a:prstGeom>
              <a:solidFill>
                <a:srgbClr val="AE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6" name="Rectangle 233"/>
              <p:cNvSpPr>
                <a:spLocks noChangeArrowheads="1"/>
              </p:cNvSpPr>
              <p:nvPr/>
            </p:nvSpPr>
            <p:spPr bwMode="auto">
              <a:xfrm>
                <a:off x="205" y="2006"/>
                <a:ext cx="1324" cy="5"/>
              </a:xfrm>
              <a:prstGeom prst="rect">
                <a:avLst/>
              </a:prstGeom>
              <a:solidFill>
                <a:srgbClr val="AD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7" name="Rectangle 234"/>
              <p:cNvSpPr>
                <a:spLocks noChangeArrowheads="1"/>
              </p:cNvSpPr>
              <p:nvPr/>
            </p:nvSpPr>
            <p:spPr bwMode="auto">
              <a:xfrm>
                <a:off x="205" y="2011"/>
                <a:ext cx="1324" cy="6"/>
              </a:xfrm>
              <a:prstGeom prst="rect">
                <a:avLst/>
              </a:prstGeom>
              <a:solidFill>
                <a:srgbClr val="A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8" name="Rectangle 235"/>
              <p:cNvSpPr>
                <a:spLocks noChangeArrowheads="1"/>
              </p:cNvSpPr>
              <p:nvPr/>
            </p:nvSpPr>
            <p:spPr bwMode="auto">
              <a:xfrm>
                <a:off x="205" y="2017"/>
                <a:ext cx="1324" cy="5"/>
              </a:xfrm>
              <a:prstGeom prst="rect">
                <a:avLst/>
              </a:prstGeom>
              <a:solidFill>
                <a:srgbClr val="AA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9" name="Rectangle 236"/>
              <p:cNvSpPr>
                <a:spLocks noChangeArrowheads="1"/>
              </p:cNvSpPr>
              <p:nvPr/>
            </p:nvSpPr>
            <p:spPr bwMode="auto">
              <a:xfrm>
                <a:off x="205" y="2022"/>
                <a:ext cx="1324" cy="5"/>
              </a:xfrm>
              <a:prstGeom prst="rect">
                <a:avLst/>
              </a:prstGeom>
              <a:solidFill>
                <a:srgbClr val="A8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0" name="Rectangle 237"/>
              <p:cNvSpPr>
                <a:spLocks noChangeArrowheads="1"/>
              </p:cNvSpPr>
              <p:nvPr/>
            </p:nvSpPr>
            <p:spPr bwMode="auto">
              <a:xfrm>
                <a:off x="205" y="2027"/>
                <a:ext cx="1324" cy="5"/>
              </a:xfrm>
              <a:prstGeom prst="rect">
                <a:avLst/>
              </a:prstGeom>
              <a:solidFill>
                <a:srgbClr val="A7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1" name="Rectangle 238"/>
              <p:cNvSpPr>
                <a:spLocks noChangeArrowheads="1"/>
              </p:cNvSpPr>
              <p:nvPr/>
            </p:nvSpPr>
            <p:spPr bwMode="auto">
              <a:xfrm>
                <a:off x="205" y="2032"/>
                <a:ext cx="1324" cy="8"/>
              </a:xfrm>
              <a:prstGeom prst="rect">
                <a:avLst/>
              </a:prstGeom>
              <a:solidFill>
                <a:srgbClr val="A6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2" name="Rectangle 239"/>
              <p:cNvSpPr>
                <a:spLocks noChangeArrowheads="1"/>
              </p:cNvSpPr>
              <p:nvPr/>
            </p:nvSpPr>
            <p:spPr bwMode="auto">
              <a:xfrm>
                <a:off x="205" y="2040"/>
                <a:ext cx="1324" cy="8"/>
              </a:xfrm>
              <a:prstGeom prst="rect">
                <a:avLst/>
              </a:prstGeom>
              <a:solidFill>
                <a:srgbClr val="A4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3" name="Rectangle 240"/>
              <p:cNvSpPr>
                <a:spLocks noChangeArrowheads="1"/>
              </p:cNvSpPr>
              <p:nvPr/>
            </p:nvSpPr>
            <p:spPr bwMode="auto">
              <a:xfrm>
                <a:off x="205" y="2048"/>
                <a:ext cx="1324" cy="8"/>
              </a:xfrm>
              <a:prstGeom prst="rect">
                <a:avLst/>
              </a:prstGeom>
              <a:solidFill>
                <a:srgbClr val="A2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4" name="Rectangle 241"/>
              <p:cNvSpPr>
                <a:spLocks noChangeArrowheads="1"/>
              </p:cNvSpPr>
              <p:nvPr/>
            </p:nvSpPr>
            <p:spPr bwMode="auto">
              <a:xfrm>
                <a:off x="205" y="2056"/>
                <a:ext cx="1324" cy="9"/>
              </a:xfrm>
              <a:prstGeom prst="rect">
                <a:avLst/>
              </a:prstGeom>
              <a:solidFill>
                <a:srgbClr val="A1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5" name="Rectangle 242"/>
              <p:cNvSpPr>
                <a:spLocks noChangeArrowheads="1"/>
              </p:cNvSpPr>
              <p:nvPr/>
            </p:nvSpPr>
            <p:spPr bwMode="auto">
              <a:xfrm>
                <a:off x="205" y="2065"/>
                <a:ext cx="1324" cy="6"/>
              </a:xfrm>
              <a:prstGeom prst="rect">
                <a:avLst/>
              </a:prstGeom>
              <a:solidFill>
                <a:srgbClr val="9F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6" name="Rectangle 243"/>
              <p:cNvSpPr>
                <a:spLocks noChangeArrowheads="1"/>
              </p:cNvSpPr>
              <p:nvPr/>
            </p:nvSpPr>
            <p:spPr bwMode="auto">
              <a:xfrm>
                <a:off x="205" y="2071"/>
                <a:ext cx="1324" cy="9"/>
              </a:xfrm>
              <a:prstGeom prst="rect">
                <a:avLst/>
              </a:prstGeom>
              <a:solidFill>
                <a:srgbClr val="9F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7" name="Rectangle 244"/>
              <p:cNvSpPr>
                <a:spLocks noChangeArrowheads="1"/>
              </p:cNvSpPr>
              <p:nvPr/>
            </p:nvSpPr>
            <p:spPr bwMode="auto">
              <a:xfrm>
                <a:off x="205" y="2080"/>
                <a:ext cx="1324" cy="13"/>
              </a:xfrm>
              <a:prstGeom prst="rect">
                <a:avLst/>
              </a:prstGeom>
              <a:solidFill>
                <a:srgbClr val="9D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8" name="Rectangle 245"/>
              <p:cNvSpPr>
                <a:spLocks noChangeArrowheads="1"/>
              </p:cNvSpPr>
              <p:nvPr/>
            </p:nvSpPr>
            <p:spPr bwMode="auto">
              <a:xfrm>
                <a:off x="205" y="2093"/>
                <a:ext cx="1324" cy="19"/>
              </a:xfrm>
              <a:prstGeom prst="rect">
                <a:avLst/>
              </a:prstGeom>
              <a:solidFill>
                <a:srgbClr val="9B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49" name="Rectangle 246"/>
              <p:cNvSpPr>
                <a:spLocks noChangeArrowheads="1"/>
              </p:cNvSpPr>
              <p:nvPr/>
            </p:nvSpPr>
            <p:spPr bwMode="auto">
              <a:xfrm>
                <a:off x="205" y="1843"/>
                <a:ext cx="1324" cy="269"/>
              </a:xfrm>
              <a:prstGeom prst="rect">
                <a:avLst/>
              </a:prstGeom>
              <a:noFill/>
              <a:ln w="6350" cap="rnd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650" name="Rectangle 247"/>
            <p:cNvSpPr>
              <a:spLocks noChangeArrowheads="1"/>
            </p:cNvSpPr>
            <p:nvPr/>
          </p:nvSpPr>
          <p:spPr bwMode="auto">
            <a:xfrm>
              <a:off x="455977" y="3281126"/>
              <a:ext cx="1809021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БИЗНЕС - ПРОЦЕСС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51" name="Rectangle 248"/>
            <p:cNvSpPr>
              <a:spLocks noChangeArrowheads="1"/>
            </p:cNvSpPr>
            <p:nvPr/>
          </p:nvSpPr>
          <p:spPr bwMode="auto">
            <a:xfrm>
              <a:off x="944498" y="3141663"/>
              <a:ext cx="65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654" name="Group 251"/>
            <p:cNvGrpSpPr>
              <a:grpSpLocks/>
            </p:cNvGrpSpPr>
            <p:nvPr/>
          </p:nvGrpSpPr>
          <p:grpSpPr bwMode="auto">
            <a:xfrm>
              <a:off x="890588" y="3509963"/>
              <a:ext cx="2103437" cy="427037"/>
              <a:chOff x="743" y="2301"/>
              <a:chExt cx="1325" cy="269"/>
            </a:xfrm>
          </p:grpSpPr>
          <p:sp>
            <p:nvSpPr>
              <p:cNvPr id="655" name="Rectangle 252"/>
              <p:cNvSpPr>
                <a:spLocks noChangeArrowheads="1"/>
              </p:cNvSpPr>
              <p:nvPr/>
            </p:nvSpPr>
            <p:spPr bwMode="auto">
              <a:xfrm>
                <a:off x="743" y="2301"/>
                <a:ext cx="1325" cy="24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6" name="Rectangle 253"/>
              <p:cNvSpPr>
                <a:spLocks noChangeArrowheads="1"/>
              </p:cNvSpPr>
              <p:nvPr/>
            </p:nvSpPr>
            <p:spPr bwMode="auto">
              <a:xfrm>
                <a:off x="743" y="2325"/>
                <a:ext cx="1325" cy="15"/>
              </a:xfrm>
              <a:prstGeom prst="rect">
                <a:avLst/>
              </a:prstGeom>
              <a:solidFill>
                <a:srgbClr val="CB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7" name="Rectangle 254"/>
              <p:cNvSpPr>
                <a:spLocks noChangeArrowheads="1"/>
              </p:cNvSpPr>
              <p:nvPr/>
            </p:nvSpPr>
            <p:spPr bwMode="auto">
              <a:xfrm>
                <a:off x="743" y="2340"/>
                <a:ext cx="1325" cy="11"/>
              </a:xfrm>
              <a:prstGeom prst="rect">
                <a:avLst/>
              </a:prstGeom>
              <a:solidFill>
                <a:srgbClr val="C9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61" name="Rectangle 258"/>
              <p:cNvSpPr>
                <a:spLocks noChangeArrowheads="1"/>
              </p:cNvSpPr>
              <p:nvPr/>
            </p:nvSpPr>
            <p:spPr bwMode="auto">
              <a:xfrm>
                <a:off x="743" y="2377"/>
                <a:ext cx="1325" cy="8"/>
              </a:xfrm>
              <a:prstGeom prst="rect">
                <a:avLst/>
              </a:prstGeom>
              <a:solidFill>
                <a:srgbClr val="C4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62" name="Rectangle 259"/>
              <p:cNvSpPr>
                <a:spLocks noChangeArrowheads="1"/>
              </p:cNvSpPr>
              <p:nvPr/>
            </p:nvSpPr>
            <p:spPr bwMode="auto">
              <a:xfrm>
                <a:off x="743" y="2385"/>
                <a:ext cx="1325" cy="5"/>
              </a:xfrm>
              <a:prstGeom prst="rect">
                <a:avLst/>
              </a:prstGeom>
              <a:solidFill>
                <a:srgbClr val="C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63" name="Rectangle 260"/>
              <p:cNvSpPr>
                <a:spLocks noChangeArrowheads="1"/>
              </p:cNvSpPr>
              <p:nvPr/>
            </p:nvSpPr>
            <p:spPr bwMode="auto">
              <a:xfrm>
                <a:off x="743" y="2390"/>
                <a:ext cx="1325" cy="6"/>
              </a:xfrm>
              <a:prstGeom prst="rect">
                <a:avLst/>
              </a:prstGeom>
              <a:solidFill>
                <a:srgbClr val="C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64" name="Rectangle 261"/>
              <p:cNvSpPr>
                <a:spLocks noChangeArrowheads="1"/>
              </p:cNvSpPr>
              <p:nvPr/>
            </p:nvSpPr>
            <p:spPr bwMode="auto">
              <a:xfrm>
                <a:off x="743" y="2396"/>
                <a:ext cx="1325" cy="6"/>
              </a:xfrm>
              <a:prstGeom prst="rect">
                <a:avLst/>
              </a:prstGeom>
              <a:solidFill>
                <a:srgbClr val="C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65" name="Rectangle 262"/>
              <p:cNvSpPr>
                <a:spLocks noChangeArrowheads="1"/>
              </p:cNvSpPr>
              <p:nvPr/>
            </p:nvSpPr>
            <p:spPr bwMode="auto">
              <a:xfrm>
                <a:off x="743" y="2402"/>
                <a:ext cx="1325" cy="6"/>
              </a:xfrm>
              <a:prstGeom prst="rect">
                <a:avLst/>
              </a:prstGeom>
              <a:solidFill>
                <a:srgbClr val="BF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66" name="Rectangle 263"/>
              <p:cNvSpPr>
                <a:spLocks noChangeArrowheads="1"/>
              </p:cNvSpPr>
              <p:nvPr/>
            </p:nvSpPr>
            <p:spPr bwMode="auto">
              <a:xfrm>
                <a:off x="743" y="2408"/>
                <a:ext cx="1325" cy="4"/>
              </a:xfrm>
              <a:prstGeom prst="rect">
                <a:avLst/>
              </a:prstGeom>
              <a:solidFill>
                <a:srgbClr val="B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67" name="Rectangle 264"/>
              <p:cNvSpPr>
                <a:spLocks noChangeArrowheads="1"/>
              </p:cNvSpPr>
              <p:nvPr/>
            </p:nvSpPr>
            <p:spPr bwMode="auto">
              <a:xfrm>
                <a:off x="743" y="2412"/>
                <a:ext cx="1325" cy="6"/>
              </a:xfrm>
              <a:prstGeom prst="rect">
                <a:avLst/>
              </a:prstGeom>
              <a:solidFill>
                <a:srgbClr val="BC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68" name="Rectangle 265"/>
              <p:cNvSpPr>
                <a:spLocks noChangeArrowheads="1"/>
              </p:cNvSpPr>
              <p:nvPr/>
            </p:nvSpPr>
            <p:spPr bwMode="auto">
              <a:xfrm>
                <a:off x="743" y="2418"/>
                <a:ext cx="1325" cy="5"/>
              </a:xfrm>
              <a:prstGeom prst="rect">
                <a:avLst/>
              </a:prstGeom>
              <a:solidFill>
                <a:srgbClr val="BA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69" name="Rectangle 266"/>
              <p:cNvSpPr>
                <a:spLocks noChangeArrowheads="1"/>
              </p:cNvSpPr>
              <p:nvPr/>
            </p:nvSpPr>
            <p:spPr bwMode="auto">
              <a:xfrm>
                <a:off x="743" y="2423"/>
                <a:ext cx="1325" cy="6"/>
              </a:xfrm>
              <a:prstGeom prst="rect">
                <a:avLst/>
              </a:prstGeom>
              <a:solidFill>
                <a:srgbClr val="B9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70" name="Rectangle 267"/>
              <p:cNvSpPr>
                <a:spLocks noChangeArrowheads="1"/>
              </p:cNvSpPr>
              <p:nvPr/>
            </p:nvSpPr>
            <p:spPr bwMode="auto">
              <a:xfrm>
                <a:off x="743" y="2429"/>
                <a:ext cx="1325" cy="5"/>
              </a:xfrm>
              <a:prstGeom prst="rect">
                <a:avLst/>
              </a:prstGeom>
              <a:solidFill>
                <a:srgbClr val="B7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71" name="Rectangle 268"/>
              <p:cNvSpPr>
                <a:spLocks noChangeArrowheads="1"/>
              </p:cNvSpPr>
              <p:nvPr/>
            </p:nvSpPr>
            <p:spPr bwMode="auto">
              <a:xfrm>
                <a:off x="743" y="2434"/>
                <a:ext cx="1325" cy="5"/>
              </a:xfrm>
              <a:prstGeom prst="rect">
                <a:avLst/>
              </a:prstGeom>
              <a:solidFill>
                <a:srgbClr val="B6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72" name="Rectangle 269"/>
              <p:cNvSpPr>
                <a:spLocks noChangeArrowheads="1"/>
              </p:cNvSpPr>
              <p:nvPr/>
            </p:nvSpPr>
            <p:spPr bwMode="auto">
              <a:xfrm>
                <a:off x="743" y="2439"/>
                <a:ext cx="1325" cy="5"/>
              </a:xfrm>
              <a:prstGeom prst="rect">
                <a:avLst/>
              </a:prstGeom>
              <a:solidFill>
                <a:srgbClr val="B4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74" name="Rectangle 271"/>
              <p:cNvSpPr>
                <a:spLocks noChangeArrowheads="1"/>
              </p:cNvSpPr>
              <p:nvPr/>
            </p:nvSpPr>
            <p:spPr bwMode="auto">
              <a:xfrm>
                <a:off x="743" y="2449"/>
                <a:ext cx="1325" cy="4"/>
              </a:xfrm>
              <a:prstGeom prst="rect">
                <a:avLst/>
              </a:prstGeom>
              <a:solidFill>
                <a:srgbClr val="B1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75" name="Rectangle 272"/>
              <p:cNvSpPr>
                <a:spLocks noChangeArrowheads="1"/>
              </p:cNvSpPr>
              <p:nvPr/>
            </p:nvSpPr>
            <p:spPr bwMode="auto">
              <a:xfrm>
                <a:off x="743" y="2453"/>
                <a:ext cx="1325" cy="5"/>
              </a:xfrm>
              <a:prstGeom prst="rect">
                <a:avLst/>
              </a:prstGeom>
              <a:solidFill>
                <a:srgbClr val="B0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76" name="Rectangle 273"/>
              <p:cNvSpPr>
                <a:spLocks noChangeArrowheads="1"/>
              </p:cNvSpPr>
              <p:nvPr/>
            </p:nvSpPr>
            <p:spPr bwMode="auto">
              <a:xfrm>
                <a:off x="743" y="2458"/>
                <a:ext cx="1325" cy="5"/>
              </a:xfrm>
              <a:prstGeom prst="rect">
                <a:avLst/>
              </a:prstGeom>
              <a:solidFill>
                <a:srgbClr val="AE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77" name="Rectangle 274"/>
              <p:cNvSpPr>
                <a:spLocks noChangeArrowheads="1"/>
              </p:cNvSpPr>
              <p:nvPr/>
            </p:nvSpPr>
            <p:spPr bwMode="auto">
              <a:xfrm>
                <a:off x="743" y="2463"/>
                <a:ext cx="1325" cy="5"/>
              </a:xfrm>
              <a:prstGeom prst="rect">
                <a:avLst/>
              </a:prstGeom>
              <a:solidFill>
                <a:srgbClr val="AD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78" name="Rectangle 275"/>
              <p:cNvSpPr>
                <a:spLocks noChangeArrowheads="1"/>
              </p:cNvSpPr>
              <p:nvPr/>
            </p:nvSpPr>
            <p:spPr bwMode="auto">
              <a:xfrm>
                <a:off x="743" y="2468"/>
                <a:ext cx="1325" cy="7"/>
              </a:xfrm>
              <a:prstGeom prst="rect">
                <a:avLst/>
              </a:prstGeom>
              <a:solidFill>
                <a:srgbClr val="A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79" name="Rectangle 276"/>
              <p:cNvSpPr>
                <a:spLocks noChangeArrowheads="1"/>
              </p:cNvSpPr>
              <p:nvPr/>
            </p:nvSpPr>
            <p:spPr bwMode="auto">
              <a:xfrm>
                <a:off x="743" y="2475"/>
                <a:ext cx="1325" cy="4"/>
              </a:xfrm>
              <a:prstGeom prst="rect">
                <a:avLst/>
              </a:prstGeom>
              <a:solidFill>
                <a:srgbClr val="AA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0" name="Rectangle 277"/>
              <p:cNvSpPr>
                <a:spLocks noChangeArrowheads="1"/>
              </p:cNvSpPr>
              <p:nvPr/>
            </p:nvSpPr>
            <p:spPr bwMode="auto">
              <a:xfrm>
                <a:off x="743" y="2479"/>
                <a:ext cx="1325" cy="5"/>
              </a:xfrm>
              <a:prstGeom prst="rect">
                <a:avLst/>
              </a:prstGeom>
              <a:solidFill>
                <a:srgbClr val="A8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1" name="Rectangle 278"/>
              <p:cNvSpPr>
                <a:spLocks noChangeArrowheads="1"/>
              </p:cNvSpPr>
              <p:nvPr/>
            </p:nvSpPr>
            <p:spPr bwMode="auto">
              <a:xfrm>
                <a:off x="743" y="2484"/>
                <a:ext cx="1325" cy="5"/>
              </a:xfrm>
              <a:prstGeom prst="rect">
                <a:avLst/>
              </a:prstGeom>
              <a:solidFill>
                <a:srgbClr val="A7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2" name="Rectangle 279"/>
              <p:cNvSpPr>
                <a:spLocks noChangeArrowheads="1"/>
              </p:cNvSpPr>
              <p:nvPr/>
            </p:nvSpPr>
            <p:spPr bwMode="auto">
              <a:xfrm>
                <a:off x="743" y="2489"/>
                <a:ext cx="1325" cy="8"/>
              </a:xfrm>
              <a:prstGeom prst="rect">
                <a:avLst/>
              </a:prstGeom>
              <a:solidFill>
                <a:srgbClr val="A6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3" name="Rectangle 280"/>
              <p:cNvSpPr>
                <a:spLocks noChangeArrowheads="1"/>
              </p:cNvSpPr>
              <p:nvPr/>
            </p:nvSpPr>
            <p:spPr bwMode="auto">
              <a:xfrm>
                <a:off x="743" y="2497"/>
                <a:ext cx="1325" cy="8"/>
              </a:xfrm>
              <a:prstGeom prst="rect">
                <a:avLst/>
              </a:prstGeom>
              <a:solidFill>
                <a:srgbClr val="A4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4" name="Rectangle 281"/>
              <p:cNvSpPr>
                <a:spLocks noChangeArrowheads="1"/>
              </p:cNvSpPr>
              <p:nvPr/>
            </p:nvSpPr>
            <p:spPr bwMode="auto">
              <a:xfrm>
                <a:off x="743" y="2505"/>
                <a:ext cx="1325" cy="9"/>
              </a:xfrm>
              <a:prstGeom prst="rect">
                <a:avLst/>
              </a:prstGeom>
              <a:solidFill>
                <a:srgbClr val="A2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5" name="Rectangle 282"/>
              <p:cNvSpPr>
                <a:spLocks noChangeArrowheads="1"/>
              </p:cNvSpPr>
              <p:nvPr/>
            </p:nvSpPr>
            <p:spPr bwMode="auto">
              <a:xfrm>
                <a:off x="743" y="2514"/>
                <a:ext cx="1325" cy="8"/>
              </a:xfrm>
              <a:prstGeom prst="rect">
                <a:avLst/>
              </a:prstGeom>
              <a:solidFill>
                <a:srgbClr val="A1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6" name="Rectangle 283"/>
              <p:cNvSpPr>
                <a:spLocks noChangeArrowheads="1"/>
              </p:cNvSpPr>
              <p:nvPr/>
            </p:nvSpPr>
            <p:spPr bwMode="auto">
              <a:xfrm>
                <a:off x="743" y="2522"/>
                <a:ext cx="1325" cy="6"/>
              </a:xfrm>
              <a:prstGeom prst="rect">
                <a:avLst/>
              </a:prstGeom>
              <a:solidFill>
                <a:srgbClr val="9F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7" name="Rectangle 284"/>
              <p:cNvSpPr>
                <a:spLocks noChangeArrowheads="1"/>
              </p:cNvSpPr>
              <p:nvPr/>
            </p:nvSpPr>
            <p:spPr bwMode="auto">
              <a:xfrm>
                <a:off x="743" y="2528"/>
                <a:ext cx="1325" cy="10"/>
              </a:xfrm>
              <a:prstGeom prst="rect">
                <a:avLst/>
              </a:prstGeom>
              <a:solidFill>
                <a:srgbClr val="9F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8" name="Rectangle 285"/>
              <p:cNvSpPr>
                <a:spLocks noChangeArrowheads="1"/>
              </p:cNvSpPr>
              <p:nvPr/>
            </p:nvSpPr>
            <p:spPr bwMode="auto">
              <a:xfrm>
                <a:off x="743" y="2538"/>
                <a:ext cx="1325" cy="12"/>
              </a:xfrm>
              <a:prstGeom prst="rect">
                <a:avLst/>
              </a:prstGeom>
              <a:solidFill>
                <a:srgbClr val="9D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89" name="Rectangle 286"/>
              <p:cNvSpPr>
                <a:spLocks noChangeArrowheads="1"/>
              </p:cNvSpPr>
              <p:nvPr/>
            </p:nvSpPr>
            <p:spPr bwMode="auto">
              <a:xfrm>
                <a:off x="743" y="2550"/>
                <a:ext cx="1325" cy="19"/>
              </a:xfrm>
              <a:prstGeom prst="rect">
                <a:avLst/>
              </a:prstGeom>
              <a:solidFill>
                <a:srgbClr val="9B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90" name="Rectangle 287"/>
              <p:cNvSpPr>
                <a:spLocks noChangeArrowheads="1"/>
              </p:cNvSpPr>
              <p:nvPr/>
            </p:nvSpPr>
            <p:spPr bwMode="auto">
              <a:xfrm>
                <a:off x="743" y="2301"/>
                <a:ext cx="1325" cy="269"/>
              </a:xfrm>
              <a:prstGeom prst="rect">
                <a:avLst/>
              </a:prstGeom>
              <a:noFill/>
              <a:ln w="6350" cap="rnd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691" name="Rectangle 288"/>
            <p:cNvSpPr>
              <a:spLocks noChangeArrowheads="1"/>
            </p:cNvSpPr>
            <p:nvPr/>
          </p:nvSpPr>
          <p:spPr bwMode="auto">
            <a:xfrm>
              <a:off x="1233676" y="3543300"/>
              <a:ext cx="1293687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ПОДПРОЦЕСС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3" name="Rectangle 290"/>
            <p:cNvSpPr>
              <a:spLocks noChangeArrowheads="1"/>
            </p:cNvSpPr>
            <p:nvPr/>
          </p:nvSpPr>
          <p:spPr bwMode="auto">
            <a:xfrm>
              <a:off x="1517710" y="3686097"/>
              <a:ext cx="1386662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(СУБПРОЦЕСС)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4" name="Rectangle 291"/>
            <p:cNvSpPr>
              <a:spLocks noChangeArrowheads="1"/>
            </p:cNvSpPr>
            <p:nvPr/>
          </p:nvSpPr>
          <p:spPr bwMode="auto">
            <a:xfrm>
              <a:off x="2879679" y="3680260"/>
              <a:ext cx="64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695" name="Group 292"/>
            <p:cNvGrpSpPr>
              <a:grpSpLocks/>
            </p:cNvGrpSpPr>
            <p:nvPr/>
          </p:nvGrpSpPr>
          <p:grpSpPr bwMode="auto">
            <a:xfrm>
              <a:off x="1403350" y="3851275"/>
              <a:ext cx="2103438" cy="427038"/>
              <a:chOff x="1066" y="2516"/>
              <a:chExt cx="1325" cy="269"/>
            </a:xfrm>
          </p:grpSpPr>
          <p:sp>
            <p:nvSpPr>
              <p:cNvPr id="696" name="Rectangle 293"/>
              <p:cNvSpPr>
                <a:spLocks noChangeArrowheads="1"/>
              </p:cNvSpPr>
              <p:nvPr/>
            </p:nvSpPr>
            <p:spPr bwMode="auto">
              <a:xfrm>
                <a:off x="1066" y="2516"/>
                <a:ext cx="1325" cy="2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97" name="Rectangle 294"/>
              <p:cNvSpPr>
                <a:spLocks noChangeArrowheads="1"/>
              </p:cNvSpPr>
              <p:nvPr/>
            </p:nvSpPr>
            <p:spPr bwMode="auto">
              <a:xfrm>
                <a:off x="1066" y="2541"/>
                <a:ext cx="1325" cy="15"/>
              </a:xfrm>
              <a:prstGeom prst="rect">
                <a:avLst/>
              </a:prstGeom>
              <a:solidFill>
                <a:srgbClr val="CB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98" name="Rectangle 295"/>
              <p:cNvSpPr>
                <a:spLocks noChangeArrowheads="1"/>
              </p:cNvSpPr>
              <p:nvPr/>
            </p:nvSpPr>
            <p:spPr bwMode="auto">
              <a:xfrm>
                <a:off x="1066" y="2556"/>
                <a:ext cx="1325" cy="10"/>
              </a:xfrm>
              <a:prstGeom prst="rect">
                <a:avLst/>
              </a:prstGeom>
              <a:solidFill>
                <a:srgbClr val="C9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99" name="Rectangle 296"/>
              <p:cNvSpPr>
                <a:spLocks noChangeArrowheads="1"/>
              </p:cNvSpPr>
              <p:nvPr/>
            </p:nvSpPr>
            <p:spPr bwMode="auto">
              <a:xfrm>
                <a:off x="1066" y="2566"/>
                <a:ext cx="1325" cy="12"/>
              </a:xfrm>
              <a:prstGeom prst="rect">
                <a:avLst/>
              </a:prstGeom>
              <a:solidFill>
                <a:srgbClr val="C8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0" name="Rectangle 297"/>
              <p:cNvSpPr>
                <a:spLocks noChangeArrowheads="1"/>
              </p:cNvSpPr>
              <p:nvPr/>
            </p:nvSpPr>
            <p:spPr bwMode="auto">
              <a:xfrm>
                <a:off x="1066" y="2578"/>
                <a:ext cx="1325" cy="7"/>
              </a:xfrm>
              <a:prstGeom prst="rect">
                <a:avLst/>
              </a:prstGeom>
              <a:solidFill>
                <a:srgbClr val="C7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1" name="Rectangle 298"/>
              <p:cNvSpPr>
                <a:spLocks noChangeArrowheads="1"/>
              </p:cNvSpPr>
              <p:nvPr/>
            </p:nvSpPr>
            <p:spPr bwMode="auto">
              <a:xfrm>
                <a:off x="1066" y="2585"/>
                <a:ext cx="1325" cy="7"/>
              </a:xfrm>
              <a:prstGeom prst="rect">
                <a:avLst/>
              </a:prstGeom>
              <a:solidFill>
                <a:srgbClr val="C5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2" name="Rectangle 299"/>
              <p:cNvSpPr>
                <a:spLocks noChangeArrowheads="1"/>
              </p:cNvSpPr>
              <p:nvPr/>
            </p:nvSpPr>
            <p:spPr bwMode="auto">
              <a:xfrm>
                <a:off x="1066" y="2592"/>
                <a:ext cx="1325" cy="8"/>
              </a:xfrm>
              <a:prstGeom prst="rect">
                <a:avLst/>
              </a:prstGeom>
              <a:solidFill>
                <a:srgbClr val="C4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3" name="Rectangle 300"/>
              <p:cNvSpPr>
                <a:spLocks noChangeArrowheads="1"/>
              </p:cNvSpPr>
              <p:nvPr/>
            </p:nvSpPr>
            <p:spPr bwMode="auto">
              <a:xfrm>
                <a:off x="1066" y="2600"/>
                <a:ext cx="1325" cy="6"/>
              </a:xfrm>
              <a:prstGeom prst="rect">
                <a:avLst/>
              </a:prstGeom>
              <a:solidFill>
                <a:srgbClr val="C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4" name="Rectangle 301"/>
              <p:cNvSpPr>
                <a:spLocks noChangeArrowheads="1"/>
              </p:cNvSpPr>
              <p:nvPr/>
            </p:nvSpPr>
            <p:spPr bwMode="auto">
              <a:xfrm>
                <a:off x="1066" y="2606"/>
                <a:ext cx="1325" cy="5"/>
              </a:xfrm>
              <a:prstGeom prst="rect">
                <a:avLst/>
              </a:prstGeom>
              <a:solidFill>
                <a:srgbClr val="C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5" name="Rectangle 302"/>
              <p:cNvSpPr>
                <a:spLocks noChangeArrowheads="1"/>
              </p:cNvSpPr>
              <p:nvPr/>
            </p:nvSpPr>
            <p:spPr bwMode="auto">
              <a:xfrm>
                <a:off x="1066" y="2611"/>
                <a:ext cx="1325" cy="7"/>
              </a:xfrm>
              <a:prstGeom prst="rect">
                <a:avLst/>
              </a:prstGeom>
              <a:solidFill>
                <a:srgbClr val="C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6" name="Rectangle 303"/>
              <p:cNvSpPr>
                <a:spLocks noChangeArrowheads="1"/>
              </p:cNvSpPr>
              <p:nvPr/>
            </p:nvSpPr>
            <p:spPr bwMode="auto">
              <a:xfrm>
                <a:off x="1066" y="2618"/>
                <a:ext cx="1325" cy="5"/>
              </a:xfrm>
              <a:prstGeom prst="rect">
                <a:avLst/>
              </a:prstGeom>
              <a:solidFill>
                <a:srgbClr val="BF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7" name="Rectangle 304"/>
              <p:cNvSpPr>
                <a:spLocks noChangeArrowheads="1"/>
              </p:cNvSpPr>
              <p:nvPr/>
            </p:nvSpPr>
            <p:spPr bwMode="auto">
              <a:xfrm>
                <a:off x="1066" y="2623"/>
                <a:ext cx="1325" cy="4"/>
              </a:xfrm>
              <a:prstGeom prst="rect">
                <a:avLst/>
              </a:prstGeom>
              <a:solidFill>
                <a:srgbClr val="B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8" name="Rectangle 305"/>
              <p:cNvSpPr>
                <a:spLocks noChangeArrowheads="1"/>
              </p:cNvSpPr>
              <p:nvPr/>
            </p:nvSpPr>
            <p:spPr bwMode="auto">
              <a:xfrm>
                <a:off x="1066" y="2627"/>
                <a:ext cx="1325" cy="6"/>
              </a:xfrm>
              <a:prstGeom prst="rect">
                <a:avLst/>
              </a:prstGeom>
              <a:solidFill>
                <a:srgbClr val="BC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09" name="Rectangle 306"/>
              <p:cNvSpPr>
                <a:spLocks noChangeArrowheads="1"/>
              </p:cNvSpPr>
              <p:nvPr/>
            </p:nvSpPr>
            <p:spPr bwMode="auto">
              <a:xfrm>
                <a:off x="1066" y="2633"/>
                <a:ext cx="1325" cy="6"/>
              </a:xfrm>
              <a:prstGeom prst="rect">
                <a:avLst/>
              </a:prstGeom>
              <a:solidFill>
                <a:srgbClr val="BA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0" name="Rectangle 307"/>
              <p:cNvSpPr>
                <a:spLocks noChangeArrowheads="1"/>
              </p:cNvSpPr>
              <p:nvPr/>
            </p:nvSpPr>
            <p:spPr bwMode="auto">
              <a:xfrm>
                <a:off x="1066" y="2639"/>
                <a:ext cx="1325" cy="5"/>
              </a:xfrm>
              <a:prstGeom prst="rect">
                <a:avLst/>
              </a:prstGeom>
              <a:solidFill>
                <a:srgbClr val="B9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1" name="Rectangle 308"/>
              <p:cNvSpPr>
                <a:spLocks noChangeArrowheads="1"/>
              </p:cNvSpPr>
              <p:nvPr/>
            </p:nvSpPr>
            <p:spPr bwMode="auto">
              <a:xfrm>
                <a:off x="1066" y="2644"/>
                <a:ext cx="1325" cy="5"/>
              </a:xfrm>
              <a:prstGeom prst="rect">
                <a:avLst/>
              </a:prstGeom>
              <a:solidFill>
                <a:srgbClr val="B7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2" name="Rectangle 309"/>
              <p:cNvSpPr>
                <a:spLocks noChangeArrowheads="1"/>
              </p:cNvSpPr>
              <p:nvPr/>
            </p:nvSpPr>
            <p:spPr bwMode="auto">
              <a:xfrm>
                <a:off x="1066" y="2649"/>
                <a:ext cx="1325" cy="5"/>
              </a:xfrm>
              <a:prstGeom prst="rect">
                <a:avLst/>
              </a:prstGeom>
              <a:solidFill>
                <a:srgbClr val="B6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3" name="Rectangle 310"/>
              <p:cNvSpPr>
                <a:spLocks noChangeArrowheads="1"/>
              </p:cNvSpPr>
              <p:nvPr/>
            </p:nvSpPr>
            <p:spPr bwMode="auto">
              <a:xfrm>
                <a:off x="1066" y="2654"/>
                <a:ext cx="1325" cy="6"/>
              </a:xfrm>
              <a:prstGeom prst="rect">
                <a:avLst/>
              </a:prstGeom>
              <a:solidFill>
                <a:srgbClr val="B4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4" name="Rectangle 311"/>
              <p:cNvSpPr>
                <a:spLocks noChangeArrowheads="1"/>
              </p:cNvSpPr>
              <p:nvPr/>
            </p:nvSpPr>
            <p:spPr bwMode="auto">
              <a:xfrm>
                <a:off x="1066" y="2660"/>
                <a:ext cx="1325" cy="4"/>
              </a:xfrm>
              <a:prstGeom prst="rect">
                <a:avLst/>
              </a:prstGeom>
              <a:solidFill>
                <a:srgbClr val="B3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5" name="Rectangle 312"/>
              <p:cNvSpPr>
                <a:spLocks noChangeArrowheads="1"/>
              </p:cNvSpPr>
              <p:nvPr/>
            </p:nvSpPr>
            <p:spPr bwMode="auto">
              <a:xfrm>
                <a:off x="1066" y="2664"/>
                <a:ext cx="1325" cy="4"/>
              </a:xfrm>
              <a:prstGeom prst="rect">
                <a:avLst/>
              </a:prstGeom>
              <a:solidFill>
                <a:srgbClr val="B1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6" name="Rectangle 313"/>
              <p:cNvSpPr>
                <a:spLocks noChangeArrowheads="1"/>
              </p:cNvSpPr>
              <p:nvPr/>
            </p:nvSpPr>
            <p:spPr bwMode="auto">
              <a:xfrm>
                <a:off x="1066" y="2668"/>
                <a:ext cx="1325" cy="6"/>
              </a:xfrm>
              <a:prstGeom prst="rect">
                <a:avLst/>
              </a:prstGeom>
              <a:solidFill>
                <a:srgbClr val="B0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7" name="Rectangle 314"/>
              <p:cNvSpPr>
                <a:spLocks noChangeArrowheads="1"/>
              </p:cNvSpPr>
              <p:nvPr/>
            </p:nvSpPr>
            <p:spPr bwMode="auto">
              <a:xfrm>
                <a:off x="1066" y="2674"/>
                <a:ext cx="1325" cy="4"/>
              </a:xfrm>
              <a:prstGeom prst="rect">
                <a:avLst/>
              </a:prstGeom>
              <a:solidFill>
                <a:srgbClr val="AE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8" name="Rectangle 315"/>
              <p:cNvSpPr>
                <a:spLocks noChangeArrowheads="1"/>
              </p:cNvSpPr>
              <p:nvPr/>
            </p:nvSpPr>
            <p:spPr bwMode="auto">
              <a:xfrm>
                <a:off x="1066" y="2678"/>
                <a:ext cx="1325" cy="6"/>
              </a:xfrm>
              <a:prstGeom prst="rect">
                <a:avLst/>
              </a:prstGeom>
              <a:solidFill>
                <a:srgbClr val="AD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19" name="Rectangle 316"/>
              <p:cNvSpPr>
                <a:spLocks noChangeArrowheads="1"/>
              </p:cNvSpPr>
              <p:nvPr/>
            </p:nvSpPr>
            <p:spPr bwMode="auto">
              <a:xfrm>
                <a:off x="1066" y="2684"/>
                <a:ext cx="1325" cy="6"/>
              </a:xfrm>
              <a:prstGeom prst="rect">
                <a:avLst/>
              </a:prstGeom>
              <a:solidFill>
                <a:srgbClr val="A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0" name="Rectangle 317"/>
              <p:cNvSpPr>
                <a:spLocks noChangeArrowheads="1"/>
              </p:cNvSpPr>
              <p:nvPr/>
            </p:nvSpPr>
            <p:spPr bwMode="auto">
              <a:xfrm>
                <a:off x="1066" y="2690"/>
                <a:ext cx="1325" cy="5"/>
              </a:xfrm>
              <a:prstGeom prst="rect">
                <a:avLst/>
              </a:prstGeom>
              <a:solidFill>
                <a:srgbClr val="AA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1" name="Rectangle 318"/>
              <p:cNvSpPr>
                <a:spLocks noChangeArrowheads="1"/>
              </p:cNvSpPr>
              <p:nvPr/>
            </p:nvSpPr>
            <p:spPr bwMode="auto">
              <a:xfrm>
                <a:off x="1066" y="2695"/>
                <a:ext cx="1325" cy="4"/>
              </a:xfrm>
              <a:prstGeom prst="rect">
                <a:avLst/>
              </a:prstGeom>
              <a:solidFill>
                <a:srgbClr val="A8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2" name="Rectangle 319"/>
              <p:cNvSpPr>
                <a:spLocks noChangeArrowheads="1"/>
              </p:cNvSpPr>
              <p:nvPr/>
            </p:nvSpPr>
            <p:spPr bwMode="auto">
              <a:xfrm>
                <a:off x="1066" y="2699"/>
                <a:ext cx="1325" cy="6"/>
              </a:xfrm>
              <a:prstGeom prst="rect">
                <a:avLst/>
              </a:prstGeom>
              <a:solidFill>
                <a:srgbClr val="A7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3" name="Rectangle 320"/>
              <p:cNvSpPr>
                <a:spLocks noChangeArrowheads="1"/>
              </p:cNvSpPr>
              <p:nvPr/>
            </p:nvSpPr>
            <p:spPr bwMode="auto">
              <a:xfrm>
                <a:off x="1066" y="2705"/>
                <a:ext cx="1325" cy="7"/>
              </a:xfrm>
              <a:prstGeom prst="rect">
                <a:avLst/>
              </a:prstGeom>
              <a:solidFill>
                <a:srgbClr val="A6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4" name="Rectangle 321"/>
              <p:cNvSpPr>
                <a:spLocks noChangeArrowheads="1"/>
              </p:cNvSpPr>
              <p:nvPr/>
            </p:nvSpPr>
            <p:spPr bwMode="auto">
              <a:xfrm>
                <a:off x="1066" y="2712"/>
                <a:ext cx="1325" cy="8"/>
              </a:xfrm>
              <a:prstGeom prst="rect">
                <a:avLst/>
              </a:prstGeom>
              <a:solidFill>
                <a:srgbClr val="A4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5" name="Rectangle 322"/>
              <p:cNvSpPr>
                <a:spLocks noChangeArrowheads="1"/>
              </p:cNvSpPr>
              <p:nvPr/>
            </p:nvSpPr>
            <p:spPr bwMode="auto">
              <a:xfrm>
                <a:off x="1066" y="2720"/>
                <a:ext cx="1325" cy="9"/>
              </a:xfrm>
              <a:prstGeom prst="rect">
                <a:avLst/>
              </a:prstGeom>
              <a:solidFill>
                <a:srgbClr val="A2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6" name="Rectangle 323"/>
              <p:cNvSpPr>
                <a:spLocks noChangeArrowheads="1"/>
              </p:cNvSpPr>
              <p:nvPr/>
            </p:nvSpPr>
            <p:spPr bwMode="auto">
              <a:xfrm>
                <a:off x="1066" y="2729"/>
                <a:ext cx="1325" cy="9"/>
              </a:xfrm>
              <a:prstGeom prst="rect">
                <a:avLst/>
              </a:prstGeom>
              <a:solidFill>
                <a:srgbClr val="A1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7" name="Rectangle 324"/>
              <p:cNvSpPr>
                <a:spLocks noChangeArrowheads="1"/>
              </p:cNvSpPr>
              <p:nvPr/>
            </p:nvSpPr>
            <p:spPr bwMode="auto">
              <a:xfrm>
                <a:off x="1066" y="2738"/>
                <a:ext cx="1325" cy="6"/>
              </a:xfrm>
              <a:prstGeom prst="rect">
                <a:avLst/>
              </a:prstGeom>
              <a:solidFill>
                <a:srgbClr val="9F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8" name="Rectangle 325"/>
              <p:cNvSpPr>
                <a:spLocks noChangeArrowheads="1"/>
              </p:cNvSpPr>
              <p:nvPr/>
            </p:nvSpPr>
            <p:spPr bwMode="auto">
              <a:xfrm>
                <a:off x="1066" y="2744"/>
                <a:ext cx="1325" cy="9"/>
              </a:xfrm>
              <a:prstGeom prst="rect">
                <a:avLst/>
              </a:prstGeom>
              <a:solidFill>
                <a:srgbClr val="9F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29" name="Rectangle 326"/>
              <p:cNvSpPr>
                <a:spLocks noChangeArrowheads="1"/>
              </p:cNvSpPr>
              <p:nvPr/>
            </p:nvSpPr>
            <p:spPr bwMode="auto">
              <a:xfrm>
                <a:off x="1066" y="2753"/>
                <a:ext cx="1325" cy="13"/>
              </a:xfrm>
              <a:prstGeom prst="rect">
                <a:avLst/>
              </a:prstGeom>
              <a:solidFill>
                <a:srgbClr val="9D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30" name="Rectangle 327"/>
              <p:cNvSpPr>
                <a:spLocks noChangeArrowheads="1"/>
              </p:cNvSpPr>
              <p:nvPr/>
            </p:nvSpPr>
            <p:spPr bwMode="auto">
              <a:xfrm>
                <a:off x="1066" y="2766"/>
                <a:ext cx="1325" cy="18"/>
              </a:xfrm>
              <a:prstGeom prst="rect">
                <a:avLst/>
              </a:prstGeom>
              <a:solidFill>
                <a:srgbClr val="9B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31" name="Rectangle 328"/>
              <p:cNvSpPr>
                <a:spLocks noChangeArrowheads="1"/>
              </p:cNvSpPr>
              <p:nvPr/>
            </p:nvSpPr>
            <p:spPr bwMode="auto">
              <a:xfrm>
                <a:off x="1066" y="2516"/>
                <a:ext cx="1325" cy="269"/>
              </a:xfrm>
              <a:prstGeom prst="rect">
                <a:avLst/>
              </a:prstGeom>
              <a:noFill/>
              <a:ln w="6350" cap="rnd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732" name="Rectangle 329"/>
            <p:cNvSpPr>
              <a:spLocks noChangeArrowheads="1"/>
            </p:cNvSpPr>
            <p:nvPr/>
          </p:nvSpPr>
          <p:spPr bwMode="auto">
            <a:xfrm>
              <a:off x="1822708" y="3886200"/>
              <a:ext cx="1115755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ПРОЦЕДУРА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733" name="Group 330"/>
            <p:cNvGrpSpPr>
              <a:grpSpLocks/>
            </p:cNvGrpSpPr>
            <p:nvPr/>
          </p:nvGrpSpPr>
          <p:grpSpPr bwMode="auto">
            <a:xfrm>
              <a:off x="1873250" y="4192588"/>
              <a:ext cx="2103438" cy="428625"/>
              <a:chOff x="1362" y="2731"/>
              <a:chExt cx="1325" cy="270"/>
            </a:xfrm>
          </p:grpSpPr>
          <p:sp>
            <p:nvSpPr>
              <p:cNvPr id="734" name="Rectangle 331"/>
              <p:cNvSpPr>
                <a:spLocks noChangeArrowheads="1"/>
              </p:cNvSpPr>
              <p:nvPr/>
            </p:nvSpPr>
            <p:spPr bwMode="auto">
              <a:xfrm>
                <a:off x="1362" y="2731"/>
                <a:ext cx="1325" cy="2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35" name="Rectangle 332"/>
              <p:cNvSpPr>
                <a:spLocks noChangeArrowheads="1"/>
              </p:cNvSpPr>
              <p:nvPr/>
            </p:nvSpPr>
            <p:spPr bwMode="auto">
              <a:xfrm>
                <a:off x="1362" y="2756"/>
                <a:ext cx="1325" cy="15"/>
              </a:xfrm>
              <a:prstGeom prst="rect">
                <a:avLst/>
              </a:prstGeom>
              <a:solidFill>
                <a:srgbClr val="CB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36" name="Rectangle 333"/>
              <p:cNvSpPr>
                <a:spLocks noChangeArrowheads="1"/>
              </p:cNvSpPr>
              <p:nvPr/>
            </p:nvSpPr>
            <p:spPr bwMode="auto">
              <a:xfrm>
                <a:off x="1362" y="2771"/>
                <a:ext cx="1325" cy="10"/>
              </a:xfrm>
              <a:prstGeom prst="rect">
                <a:avLst/>
              </a:prstGeom>
              <a:solidFill>
                <a:srgbClr val="C9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37" name="Rectangle 334"/>
              <p:cNvSpPr>
                <a:spLocks noChangeArrowheads="1"/>
              </p:cNvSpPr>
              <p:nvPr/>
            </p:nvSpPr>
            <p:spPr bwMode="auto">
              <a:xfrm>
                <a:off x="1362" y="2781"/>
                <a:ext cx="1325" cy="12"/>
              </a:xfrm>
              <a:prstGeom prst="rect">
                <a:avLst/>
              </a:prstGeom>
              <a:solidFill>
                <a:srgbClr val="C8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38" name="Rectangle 335"/>
              <p:cNvSpPr>
                <a:spLocks noChangeArrowheads="1"/>
              </p:cNvSpPr>
              <p:nvPr/>
            </p:nvSpPr>
            <p:spPr bwMode="auto">
              <a:xfrm>
                <a:off x="1362" y="2793"/>
                <a:ext cx="1325" cy="7"/>
              </a:xfrm>
              <a:prstGeom prst="rect">
                <a:avLst/>
              </a:prstGeom>
              <a:solidFill>
                <a:srgbClr val="C7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39" name="Rectangle 336"/>
              <p:cNvSpPr>
                <a:spLocks noChangeArrowheads="1"/>
              </p:cNvSpPr>
              <p:nvPr/>
            </p:nvSpPr>
            <p:spPr bwMode="auto">
              <a:xfrm>
                <a:off x="1362" y="2800"/>
                <a:ext cx="1325" cy="8"/>
              </a:xfrm>
              <a:prstGeom prst="rect">
                <a:avLst/>
              </a:prstGeom>
              <a:solidFill>
                <a:srgbClr val="C5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0" name="Rectangle 337"/>
              <p:cNvSpPr>
                <a:spLocks noChangeArrowheads="1"/>
              </p:cNvSpPr>
              <p:nvPr/>
            </p:nvSpPr>
            <p:spPr bwMode="auto">
              <a:xfrm>
                <a:off x="1362" y="2808"/>
                <a:ext cx="1325" cy="7"/>
              </a:xfrm>
              <a:prstGeom prst="rect">
                <a:avLst/>
              </a:prstGeom>
              <a:solidFill>
                <a:srgbClr val="C4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1" name="Rectangle 338"/>
              <p:cNvSpPr>
                <a:spLocks noChangeArrowheads="1"/>
              </p:cNvSpPr>
              <p:nvPr/>
            </p:nvSpPr>
            <p:spPr bwMode="auto">
              <a:xfrm>
                <a:off x="1362" y="2815"/>
                <a:ext cx="1325" cy="6"/>
              </a:xfrm>
              <a:prstGeom prst="rect">
                <a:avLst/>
              </a:prstGeom>
              <a:solidFill>
                <a:srgbClr val="C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2" name="Rectangle 339"/>
              <p:cNvSpPr>
                <a:spLocks noChangeArrowheads="1"/>
              </p:cNvSpPr>
              <p:nvPr/>
            </p:nvSpPr>
            <p:spPr bwMode="auto">
              <a:xfrm>
                <a:off x="1362" y="2821"/>
                <a:ext cx="1325" cy="5"/>
              </a:xfrm>
              <a:prstGeom prst="rect">
                <a:avLst/>
              </a:prstGeom>
              <a:solidFill>
                <a:srgbClr val="C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3" name="Rectangle 340"/>
              <p:cNvSpPr>
                <a:spLocks noChangeArrowheads="1"/>
              </p:cNvSpPr>
              <p:nvPr/>
            </p:nvSpPr>
            <p:spPr bwMode="auto">
              <a:xfrm>
                <a:off x="1362" y="2826"/>
                <a:ext cx="1325" cy="7"/>
              </a:xfrm>
              <a:prstGeom prst="rect">
                <a:avLst/>
              </a:prstGeom>
              <a:solidFill>
                <a:srgbClr val="C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4" name="Rectangle 341"/>
              <p:cNvSpPr>
                <a:spLocks noChangeArrowheads="1"/>
              </p:cNvSpPr>
              <p:nvPr/>
            </p:nvSpPr>
            <p:spPr bwMode="auto">
              <a:xfrm>
                <a:off x="1362" y="2833"/>
                <a:ext cx="1325" cy="5"/>
              </a:xfrm>
              <a:prstGeom prst="rect">
                <a:avLst/>
              </a:prstGeom>
              <a:solidFill>
                <a:srgbClr val="BF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5" name="Rectangle 342"/>
              <p:cNvSpPr>
                <a:spLocks noChangeArrowheads="1"/>
              </p:cNvSpPr>
              <p:nvPr/>
            </p:nvSpPr>
            <p:spPr bwMode="auto">
              <a:xfrm>
                <a:off x="1362" y="2838"/>
                <a:ext cx="1325" cy="5"/>
              </a:xfrm>
              <a:prstGeom prst="rect">
                <a:avLst/>
              </a:prstGeom>
              <a:solidFill>
                <a:srgbClr val="B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6" name="Rectangle 343"/>
              <p:cNvSpPr>
                <a:spLocks noChangeArrowheads="1"/>
              </p:cNvSpPr>
              <p:nvPr/>
            </p:nvSpPr>
            <p:spPr bwMode="auto">
              <a:xfrm>
                <a:off x="1362" y="2843"/>
                <a:ext cx="1325" cy="5"/>
              </a:xfrm>
              <a:prstGeom prst="rect">
                <a:avLst/>
              </a:prstGeom>
              <a:solidFill>
                <a:srgbClr val="BC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7" name="Rectangle 344"/>
              <p:cNvSpPr>
                <a:spLocks noChangeArrowheads="1"/>
              </p:cNvSpPr>
              <p:nvPr/>
            </p:nvSpPr>
            <p:spPr bwMode="auto">
              <a:xfrm>
                <a:off x="1362" y="2848"/>
                <a:ext cx="1325" cy="6"/>
              </a:xfrm>
              <a:prstGeom prst="rect">
                <a:avLst/>
              </a:prstGeom>
              <a:solidFill>
                <a:srgbClr val="BA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8" name="Rectangle 345"/>
              <p:cNvSpPr>
                <a:spLocks noChangeArrowheads="1"/>
              </p:cNvSpPr>
              <p:nvPr/>
            </p:nvSpPr>
            <p:spPr bwMode="auto">
              <a:xfrm>
                <a:off x="1362" y="2854"/>
                <a:ext cx="1325" cy="5"/>
              </a:xfrm>
              <a:prstGeom prst="rect">
                <a:avLst/>
              </a:prstGeom>
              <a:solidFill>
                <a:srgbClr val="B9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49" name="Rectangle 346"/>
              <p:cNvSpPr>
                <a:spLocks noChangeArrowheads="1"/>
              </p:cNvSpPr>
              <p:nvPr/>
            </p:nvSpPr>
            <p:spPr bwMode="auto">
              <a:xfrm>
                <a:off x="1362" y="2859"/>
                <a:ext cx="1325" cy="6"/>
              </a:xfrm>
              <a:prstGeom prst="rect">
                <a:avLst/>
              </a:prstGeom>
              <a:solidFill>
                <a:srgbClr val="B7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0" name="Rectangle 347"/>
              <p:cNvSpPr>
                <a:spLocks noChangeArrowheads="1"/>
              </p:cNvSpPr>
              <p:nvPr/>
            </p:nvSpPr>
            <p:spPr bwMode="auto">
              <a:xfrm>
                <a:off x="1362" y="2865"/>
                <a:ext cx="1325" cy="4"/>
              </a:xfrm>
              <a:prstGeom prst="rect">
                <a:avLst/>
              </a:prstGeom>
              <a:solidFill>
                <a:srgbClr val="B6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1" name="Rectangle 348"/>
              <p:cNvSpPr>
                <a:spLocks noChangeArrowheads="1"/>
              </p:cNvSpPr>
              <p:nvPr/>
            </p:nvSpPr>
            <p:spPr bwMode="auto">
              <a:xfrm>
                <a:off x="1362" y="2869"/>
                <a:ext cx="1325" cy="6"/>
              </a:xfrm>
              <a:prstGeom prst="rect">
                <a:avLst/>
              </a:prstGeom>
              <a:solidFill>
                <a:srgbClr val="B4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2" name="Rectangle 349"/>
              <p:cNvSpPr>
                <a:spLocks noChangeArrowheads="1"/>
              </p:cNvSpPr>
              <p:nvPr/>
            </p:nvSpPr>
            <p:spPr bwMode="auto">
              <a:xfrm>
                <a:off x="1362" y="2875"/>
                <a:ext cx="1325" cy="4"/>
              </a:xfrm>
              <a:prstGeom prst="rect">
                <a:avLst/>
              </a:prstGeom>
              <a:solidFill>
                <a:srgbClr val="B3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3" name="Rectangle 350"/>
              <p:cNvSpPr>
                <a:spLocks noChangeArrowheads="1"/>
              </p:cNvSpPr>
              <p:nvPr/>
            </p:nvSpPr>
            <p:spPr bwMode="auto">
              <a:xfrm>
                <a:off x="1362" y="2879"/>
                <a:ext cx="1325" cy="4"/>
              </a:xfrm>
              <a:prstGeom prst="rect">
                <a:avLst/>
              </a:prstGeom>
              <a:solidFill>
                <a:srgbClr val="B1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4" name="Rectangle 351"/>
              <p:cNvSpPr>
                <a:spLocks noChangeArrowheads="1"/>
              </p:cNvSpPr>
              <p:nvPr/>
            </p:nvSpPr>
            <p:spPr bwMode="auto">
              <a:xfrm>
                <a:off x="1362" y="2883"/>
                <a:ext cx="1325" cy="5"/>
              </a:xfrm>
              <a:prstGeom prst="rect">
                <a:avLst/>
              </a:prstGeom>
              <a:solidFill>
                <a:srgbClr val="B0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5" name="Rectangle 352"/>
              <p:cNvSpPr>
                <a:spLocks noChangeArrowheads="1"/>
              </p:cNvSpPr>
              <p:nvPr/>
            </p:nvSpPr>
            <p:spPr bwMode="auto">
              <a:xfrm>
                <a:off x="1362" y="2888"/>
                <a:ext cx="1325" cy="6"/>
              </a:xfrm>
              <a:prstGeom prst="rect">
                <a:avLst/>
              </a:prstGeom>
              <a:solidFill>
                <a:srgbClr val="AE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6" name="Rectangle 353"/>
              <p:cNvSpPr>
                <a:spLocks noChangeArrowheads="1"/>
              </p:cNvSpPr>
              <p:nvPr/>
            </p:nvSpPr>
            <p:spPr bwMode="auto">
              <a:xfrm>
                <a:off x="1362" y="2894"/>
                <a:ext cx="1325" cy="5"/>
              </a:xfrm>
              <a:prstGeom prst="rect">
                <a:avLst/>
              </a:prstGeom>
              <a:solidFill>
                <a:srgbClr val="AD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7" name="Rectangle 354"/>
              <p:cNvSpPr>
                <a:spLocks noChangeArrowheads="1"/>
              </p:cNvSpPr>
              <p:nvPr/>
            </p:nvSpPr>
            <p:spPr bwMode="auto">
              <a:xfrm>
                <a:off x="1362" y="2899"/>
                <a:ext cx="1325" cy="7"/>
              </a:xfrm>
              <a:prstGeom prst="rect">
                <a:avLst/>
              </a:prstGeom>
              <a:solidFill>
                <a:srgbClr val="A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8" name="Rectangle 355"/>
              <p:cNvSpPr>
                <a:spLocks noChangeArrowheads="1"/>
              </p:cNvSpPr>
              <p:nvPr/>
            </p:nvSpPr>
            <p:spPr bwMode="auto">
              <a:xfrm>
                <a:off x="1362" y="2906"/>
                <a:ext cx="1325" cy="4"/>
              </a:xfrm>
              <a:prstGeom prst="rect">
                <a:avLst/>
              </a:prstGeom>
              <a:solidFill>
                <a:srgbClr val="AA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9" name="Rectangle 356"/>
              <p:cNvSpPr>
                <a:spLocks noChangeArrowheads="1"/>
              </p:cNvSpPr>
              <p:nvPr/>
            </p:nvSpPr>
            <p:spPr bwMode="auto">
              <a:xfrm>
                <a:off x="1362" y="2910"/>
                <a:ext cx="1325" cy="5"/>
              </a:xfrm>
              <a:prstGeom prst="rect">
                <a:avLst/>
              </a:prstGeom>
              <a:solidFill>
                <a:srgbClr val="A8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0" name="Rectangle 357"/>
              <p:cNvSpPr>
                <a:spLocks noChangeArrowheads="1"/>
              </p:cNvSpPr>
              <p:nvPr/>
            </p:nvSpPr>
            <p:spPr bwMode="auto">
              <a:xfrm>
                <a:off x="1362" y="2915"/>
                <a:ext cx="1325" cy="5"/>
              </a:xfrm>
              <a:prstGeom prst="rect">
                <a:avLst/>
              </a:prstGeom>
              <a:solidFill>
                <a:srgbClr val="A7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1" name="Rectangle 358"/>
              <p:cNvSpPr>
                <a:spLocks noChangeArrowheads="1"/>
              </p:cNvSpPr>
              <p:nvPr/>
            </p:nvSpPr>
            <p:spPr bwMode="auto">
              <a:xfrm>
                <a:off x="1362" y="2920"/>
                <a:ext cx="1325" cy="8"/>
              </a:xfrm>
              <a:prstGeom prst="rect">
                <a:avLst/>
              </a:prstGeom>
              <a:solidFill>
                <a:srgbClr val="A6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2" name="Rectangle 359"/>
              <p:cNvSpPr>
                <a:spLocks noChangeArrowheads="1"/>
              </p:cNvSpPr>
              <p:nvPr/>
            </p:nvSpPr>
            <p:spPr bwMode="auto">
              <a:xfrm>
                <a:off x="1362" y="2928"/>
                <a:ext cx="1325" cy="8"/>
              </a:xfrm>
              <a:prstGeom prst="rect">
                <a:avLst/>
              </a:prstGeom>
              <a:solidFill>
                <a:srgbClr val="A4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3" name="Rectangle 360"/>
              <p:cNvSpPr>
                <a:spLocks noChangeArrowheads="1"/>
              </p:cNvSpPr>
              <p:nvPr/>
            </p:nvSpPr>
            <p:spPr bwMode="auto">
              <a:xfrm>
                <a:off x="1362" y="2936"/>
                <a:ext cx="1325" cy="8"/>
              </a:xfrm>
              <a:prstGeom prst="rect">
                <a:avLst/>
              </a:prstGeom>
              <a:solidFill>
                <a:srgbClr val="A2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4" name="Rectangle 361"/>
              <p:cNvSpPr>
                <a:spLocks noChangeArrowheads="1"/>
              </p:cNvSpPr>
              <p:nvPr/>
            </p:nvSpPr>
            <p:spPr bwMode="auto">
              <a:xfrm>
                <a:off x="1362" y="2944"/>
                <a:ext cx="1325" cy="9"/>
              </a:xfrm>
              <a:prstGeom prst="rect">
                <a:avLst/>
              </a:prstGeom>
              <a:solidFill>
                <a:srgbClr val="A1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5" name="Rectangle 362"/>
              <p:cNvSpPr>
                <a:spLocks noChangeArrowheads="1"/>
              </p:cNvSpPr>
              <p:nvPr/>
            </p:nvSpPr>
            <p:spPr bwMode="auto">
              <a:xfrm>
                <a:off x="1362" y="2953"/>
                <a:ext cx="1325" cy="6"/>
              </a:xfrm>
              <a:prstGeom prst="rect">
                <a:avLst/>
              </a:prstGeom>
              <a:solidFill>
                <a:srgbClr val="9F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6" name="Rectangle 363"/>
              <p:cNvSpPr>
                <a:spLocks noChangeArrowheads="1"/>
              </p:cNvSpPr>
              <p:nvPr/>
            </p:nvSpPr>
            <p:spPr bwMode="auto">
              <a:xfrm>
                <a:off x="1362" y="2959"/>
                <a:ext cx="1325" cy="10"/>
              </a:xfrm>
              <a:prstGeom prst="rect">
                <a:avLst/>
              </a:prstGeom>
              <a:solidFill>
                <a:srgbClr val="9F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7" name="Rectangle 364"/>
              <p:cNvSpPr>
                <a:spLocks noChangeArrowheads="1"/>
              </p:cNvSpPr>
              <p:nvPr/>
            </p:nvSpPr>
            <p:spPr bwMode="auto">
              <a:xfrm>
                <a:off x="1362" y="2969"/>
                <a:ext cx="1325" cy="12"/>
              </a:xfrm>
              <a:prstGeom prst="rect">
                <a:avLst/>
              </a:prstGeom>
              <a:solidFill>
                <a:srgbClr val="9D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8" name="Rectangle 365"/>
              <p:cNvSpPr>
                <a:spLocks noChangeArrowheads="1"/>
              </p:cNvSpPr>
              <p:nvPr/>
            </p:nvSpPr>
            <p:spPr bwMode="auto">
              <a:xfrm>
                <a:off x="1362" y="2981"/>
                <a:ext cx="1325" cy="19"/>
              </a:xfrm>
              <a:prstGeom prst="rect">
                <a:avLst/>
              </a:prstGeom>
              <a:solidFill>
                <a:srgbClr val="9B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69" name="Rectangle 366"/>
              <p:cNvSpPr>
                <a:spLocks noChangeArrowheads="1"/>
              </p:cNvSpPr>
              <p:nvPr/>
            </p:nvSpPr>
            <p:spPr bwMode="auto">
              <a:xfrm>
                <a:off x="1362" y="2731"/>
                <a:ext cx="1325" cy="270"/>
              </a:xfrm>
              <a:prstGeom prst="rect">
                <a:avLst/>
              </a:prstGeom>
              <a:noFill/>
              <a:ln w="6350" cap="rnd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770" name="Rectangle 367"/>
            <p:cNvSpPr>
              <a:spLocks noChangeArrowheads="1"/>
            </p:cNvSpPr>
            <p:nvPr/>
          </p:nvSpPr>
          <p:spPr bwMode="auto">
            <a:xfrm>
              <a:off x="2433419" y="4227513"/>
              <a:ext cx="889219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ФУНКЦИЯ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771" name="Group 368"/>
            <p:cNvGrpSpPr>
              <a:grpSpLocks/>
            </p:cNvGrpSpPr>
            <p:nvPr/>
          </p:nvGrpSpPr>
          <p:grpSpPr bwMode="auto">
            <a:xfrm>
              <a:off x="2386013" y="4533900"/>
              <a:ext cx="2101850" cy="428625"/>
              <a:chOff x="1685" y="2946"/>
              <a:chExt cx="1324" cy="270"/>
            </a:xfrm>
          </p:grpSpPr>
          <p:sp>
            <p:nvSpPr>
              <p:cNvPr id="772" name="Rectangle 369"/>
              <p:cNvSpPr>
                <a:spLocks noChangeArrowheads="1"/>
              </p:cNvSpPr>
              <p:nvPr/>
            </p:nvSpPr>
            <p:spPr bwMode="auto">
              <a:xfrm>
                <a:off x="1685" y="2946"/>
                <a:ext cx="1324" cy="2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73" name="Rectangle 370"/>
              <p:cNvSpPr>
                <a:spLocks noChangeArrowheads="1"/>
              </p:cNvSpPr>
              <p:nvPr/>
            </p:nvSpPr>
            <p:spPr bwMode="auto">
              <a:xfrm>
                <a:off x="1685" y="2971"/>
                <a:ext cx="1324" cy="15"/>
              </a:xfrm>
              <a:prstGeom prst="rect">
                <a:avLst/>
              </a:prstGeom>
              <a:solidFill>
                <a:srgbClr val="CB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74" name="Rectangle 371"/>
              <p:cNvSpPr>
                <a:spLocks noChangeArrowheads="1"/>
              </p:cNvSpPr>
              <p:nvPr/>
            </p:nvSpPr>
            <p:spPr bwMode="auto">
              <a:xfrm>
                <a:off x="1685" y="2986"/>
                <a:ext cx="1324" cy="11"/>
              </a:xfrm>
              <a:prstGeom prst="rect">
                <a:avLst/>
              </a:prstGeom>
              <a:solidFill>
                <a:srgbClr val="C9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75" name="Rectangle 372"/>
              <p:cNvSpPr>
                <a:spLocks noChangeArrowheads="1"/>
              </p:cNvSpPr>
              <p:nvPr/>
            </p:nvSpPr>
            <p:spPr bwMode="auto">
              <a:xfrm>
                <a:off x="1685" y="2997"/>
                <a:ext cx="1324" cy="11"/>
              </a:xfrm>
              <a:prstGeom prst="rect">
                <a:avLst/>
              </a:prstGeom>
              <a:solidFill>
                <a:srgbClr val="C8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76" name="Rectangle 373"/>
              <p:cNvSpPr>
                <a:spLocks noChangeArrowheads="1"/>
              </p:cNvSpPr>
              <p:nvPr/>
            </p:nvSpPr>
            <p:spPr bwMode="auto">
              <a:xfrm>
                <a:off x="1685" y="3008"/>
                <a:ext cx="1324" cy="7"/>
              </a:xfrm>
              <a:prstGeom prst="rect">
                <a:avLst/>
              </a:prstGeom>
              <a:solidFill>
                <a:srgbClr val="C7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77" name="Rectangle 374"/>
              <p:cNvSpPr>
                <a:spLocks noChangeArrowheads="1"/>
              </p:cNvSpPr>
              <p:nvPr/>
            </p:nvSpPr>
            <p:spPr bwMode="auto">
              <a:xfrm>
                <a:off x="1685" y="3015"/>
                <a:ext cx="1324" cy="8"/>
              </a:xfrm>
              <a:prstGeom prst="rect">
                <a:avLst/>
              </a:prstGeom>
              <a:solidFill>
                <a:srgbClr val="C5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78" name="Rectangle 375"/>
              <p:cNvSpPr>
                <a:spLocks noChangeArrowheads="1"/>
              </p:cNvSpPr>
              <p:nvPr/>
            </p:nvSpPr>
            <p:spPr bwMode="auto">
              <a:xfrm>
                <a:off x="1685" y="3023"/>
                <a:ext cx="1324" cy="7"/>
              </a:xfrm>
              <a:prstGeom prst="rect">
                <a:avLst/>
              </a:prstGeom>
              <a:solidFill>
                <a:srgbClr val="C4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79" name="Rectangle 376"/>
              <p:cNvSpPr>
                <a:spLocks noChangeArrowheads="1"/>
              </p:cNvSpPr>
              <p:nvPr/>
            </p:nvSpPr>
            <p:spPr bwMode="auto">
              <a:xfrm>
                <a:off x="1685" y="3030"/>
                <a:ext cx="1324" cy="7"/>
              </a:xfrm>
              <a:prstGeom prst="rect">
                <a:avLst/>
              </a:prstGeom>
              <a:solidFill>
                <a:srgbClr val="C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0" name="Rectangle 377"/>
              <p:cNvSpPr>
                <a:spLocks noChangeArrowheads="1"/>
              </p:cNvSpPr>
              <p:nvPr/>
            </p:nvSpPr>
            <p:spPr bwMode="auto">
              <a:xfrm>
                <a:off x="1685" y="3037"/>
                <a:ext cx="1324" cy="5"/>
              </a:xfrm>
              <a:prstGeom prst="rect">
                <a:avLst/>
              </a:prstGeom>
              <a:solidFill>
                <a:srgbClr val="C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1" name="Rectangle 378"/>
              <p:cNvSpPr>
                <a:spLocks noChangeArrowheads="1"/>
              </p:cNvSpPr>
              <p:nvPr/>
            </p:nvSpPr>
            <p:spPr bwMode="auto">
              <a:xfrm>
                <a:off x="1685" y="3042"/>
                <a:ext cx="1324" cy="6"/>
              </a:xfrm>
              <a:prstGeom prst="rect">
                <a:avLst/>
              </a:prstGeom>
              <a:solidFill>
                <a:srgbClr val="C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2" name="Rectangle 379"/>
              <p:cNvSpPr>
                <a:spLocks noChangeArrowheads="1"/>
              </p:cNvSpPr>
              <p:nvPr/>
            </p:nvSpPr>
            <p:spPr bwMode="auto">
              <a:xfrm>
                <a:off x="1685" y="3048"/>
                <a:ext cx="1324" cy="6"/>
              </a:xfrm>
              <a:prstGeom prst="rect">
                <a:avLst/>
              </a:prstGeom>
              <a:solidFill>
                <a:srgbClr val="BF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3" name="Rectangle 380"/>
              <p:cNvSpPr>
                <a:spLocks noChangeArrowheads="1"/>
              </p:cNvSpPr>
              <p:nvPr/>
            </p:nvSpPr>
            <p:spPr bwMode="auto">
              <a:xfrm>
                <a:off x="1685" y="3054"/>
                <a:ext cx="1324" cy="4"/>
              </a:xfrm>
              <a:prstGeom prst="rect">
                <a:avLst/>
              </a:prstGeom>
              <a:solidFill>
                <a:srgbClr val="B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4" name="Rectangle 381"/>
              <p:cNvSpPr>
                <a:spLocks noChangeArrowheads="1"/>
              </p:cNvSpPr>
              <p:nvPr/>
            </p:nvSpPr>
            <p:spPr bwMode="auto">
              <a:xfrm>
                <a:off x="1685" y="3058"/>
                <a:ext cx="1324" cy="6"/>
              </a:xfrm>
              <a:prstGeom prst="rect">
                <a:avLst/>
              </a:prstGeom>
              <a:solidFill>
                <a:srgbClr val="BC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5" name="Rectangle 382"/>
              <p:cNvSpPr>
                <a:spLocks noChangeArrowheads="1"/>
              </p:cNvSpPr>
              <p:nvPr/>
            </p:nvSpPr>
            <p:spPr bwMode="auto">
              <a:xfrm>
                <a:off x="1685" y="3064"/>
                <a:ext cx="1324" cy="5"/>
              </a:xfrm>
              <a:prstGeom prst="rect">
                <a:avLst/>
              </a:prstGeom>
              <a:solidFill>
                <a:srgbClr val="BA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6" name="Rectangle 383"/>
              <p:cNvSpPr>
                <a:spLocks noChangeArrowheads="1"/>
              </p:cNvSpPr>
              <p:nvPr/>
            </p:nvSpPr>
            <p:spPr bwMode="auto">
              <a:xfrm>
                <a:off x="1685" y="3069"/>
                <a:ext cx="1324" cy="6"/>
              </a:xfrm>
              <a:prstGeom prst="rect">
                <a:avLst/>
              </a:prstGeom>
              <a:solidFill>
                <a:srgbClr val="B9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7" name="Rectangle 384"/>
              <p:cNvSpPr>
                <a:spLocks noChangeArrowheads="1"/>
              </p:cNvSpPr>
              <p:nvPr/>
            </p:nvSpPr>
            <p:spPr bwMode="auto">
              <a:xfrm>
                <a:off x="1685" y="3075"/>
                <a:ext cx="1324" cy="5"/>
              </a:xfrm>
              <a:prstGeom prst="rect">
                <a:avLst/>
              </a:prstGeom>
              <a:solidFill>
                <a:srgbClr val="B7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8" name="Rectangle 385"/>
              <p:cNvSpPr>
                <a:spLocks noChangeArrowheads="1"/>
              </p:cNvSpPr>
              <p:nvPr/>
            </p:nvSpPr>
            <p:spPr bwMode="auto">
              <a:xfrm>
                <a:off x="1685" y="3080"/>
                <a:ext cx="1324" cy="5"/>
              </a:xfrm>
              <a:prstGeom prst="rect">
                <a:avLst/>
              </a:prstGeom>
              <a:solidFill>
                <a:srgbClr val="B6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9" name="Rectangle 386"/>
              <p:cNvSpPr>
                <a:spLocks noChangeArrowheads="1"/>
              </p:cNvSpPr>
              <p:nvPr/>
            </p:nvSpPr>
            <p:spPr bwMode="auto">
              <a:xfrm>
                <a:off x="1685" y="3085"/>
                <a:ext cx="1324" cy="5"/>
              </a:xfrm>
              <a:prstGeom prst="rect">
                <a:avLst/>
              </a:prstGeom>
              <a:solidFill>
                <a:srgbClr val="B4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0" name="Rectangle 387"/>
              <p:cNvSpPr>
                <a:spLocks noChangeArrowheads="1"/>
              </p:cNvSpPr>
              <p:nvPr/>
            </p:nvSpPr>
            <p:spPr bwMode="auto">
              <a:xfrm>
                <a:off x="1685" y="3090"/>
                <a:ext cx="1324" cy="4"/>
              </a:xfrm>
              <a:prstGeom prst="rect">
                <a:avLst/>
              </a:prstGeom>
              <a:solidFill>
                <a:srgbClr val="B3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1" name="Rectangle 388"/>
              <p:cNvSpPr>
                <a:spLocks noChangeArrowheads="1"/>
              </p:cNvSpPr>
              <p:nvPr/>
            </p:nvSpPr>
            <p:spPr bwMode="auto">
              <a:xfrm>
                <a:off x="1685" y="3094"/>
                <a:ext cx="1324" cy="5"/>
              </a:xfrm>
              <a:prstGeom prst="rect">
                <a:avLst/>
              </a:prstGeom>
              <a:solidFill>
                <a:srgbClr val="B1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2" name="Rectangle 389"/>
              <p:cNvSpPr>
                <a:spLocks noChangeArrowheads="1"/>
              </p:cNvSpPr>
              <p:nvPr/>
            </p:nvSpPr>
            <p:spPr bwMode="auto">
              <a:xfrm>
                <a:off x="1685" y="3099"/>
                <a:ext cx="1324" cy="5"/>
              </a:xfrm>
              <a:prstGeom prst="rect">
                <a:avLst/>
              </a:prstGeom>
              <a:solidFill>
                <a:srgbClr val="B0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3" name="Rectangle 390"/>
              <p:cNvSpPr>
                <a:spLocks noChangeArrowheads="1"/>
              </p:cNvSpPr>
              <p:nvPr/>
            </p:nvSpPr>
            <p:spPr bwMode="auto">
              <a:xfrm>
                <a:off x="1685" y="3104"/>
                <a:ext cx="1324" cy="5"/>
              </a:xfrm>
              <a:prstGeom prst="rect">
                <a:avLst/>
              </a:prstGeom>
              <a:solidFill>
                <a:srgbClr val="AE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4" name="Rectangle 391"/>
              <p:cNvSpPr>
                <a:spLocks noChangeArrowheads="1"/>
              </p:cNvSpPr>
              <p:nvPr/>
            </p:nvSpPr>
            <p:spPr bwMode="auto">
              <a:xfrm>
                <a:off x="1685" y="3109"/>
                <a:ext cx="1324" cy="5"/>
              </a:xfrm>
              <a:prstGeom prst="rect">
                <a:avLst/>
              </a:prstGeom>
              <a:solidFill>
                <a:srgbClr val="AD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5" name="Rectangle 392"/>
              <p:cNvSpPr>
                <a:spLocks noChangeArrowheads="1"/>
              </p:cNvSpPr>
              <p:nvPr/>
            </p:nvSpPr>
            <p:spPr bwMode="auto">
              <a:xfrm>
                <a:off x="1685" y="3114"/>
                <a:ext cx="1324" cy="7"/>
              </a:xfrm>
              <a:prstGeom prst="rect">
                <a:avLst/>
              </a:prstGeom>
              <a:solidFill>
                <a:srgbClr val="A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6" name="Rectangle 393"/>
              <p:cNvSpPr>
                <a:spLocks noChangeArrowheads="1"/>
              </p:cNvSpPr>
              <p:nvPr/>
            </p:nvSpPr>
            <p:spPr bwMode="auto">
              <a:xfrm>
                <a:off x="1685" y="3121"/>
                <a:ext cx="1324" cy="4"/>
              </a:xfrm>
              <a:prstGeom prst="rect">
                <a:avLst/>
              </a:prstGeom>
              <a:solidFill>
                <a:srgbClr val="AA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7" name="Rectangle 394"/>
              <p:cNvSpPr>
                <a:spLocks noChangeArrowheads="1"/>
              </p:cNvSpPr>
              <p:nvPr/>
            </p:nvSpPr>
            <p:spPr bwMode="auto">
              <a:xfrm>
                <a:off x="1685" y="3125"/>
                <a:ext cx="1324" cy="5"/>
              </a:xfrm>
              <a:prstGeom prst="rect">
                <a:avLst/>
              </a:prstGeom>
              <a:solidFill>
                <a:srgbClr val="A8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8" name="Rectangle 395"/>
              <p:cNvSpPr>
                <a:spLocks noChangeArrowheads="1"/>
              </p:cNvSpPr>
              <p:nvPr/>
            </p:nvSpPr>
            <p:spPr bwMode="auto">
              <a:xfrm>
                <a:off x="1685" y="3130"/>
                <a:ext cx="1324" cy="5"/>
              </a:xfrm>
              <a:prstGeom prst="rect">
                <a:avLst/>
              </a:prstGeom>
              <a:solidFill>
                <a:srgbClr val="A7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9" name="Rectangle 396"/>
              <p:cNvSpPr>
                <a:spLocks noChangeArrowheads="1"/>
              </p:cNvSpPr>
              <p:nvPr/>
            </p:nvSpPr>
            <p:spPr bwMode="auto">
              <a:xfrm>
                <a:off x="1685" y="3135"/>
                <a:ext cx="1324" cy="8"/>
              </a:xfrm>
              <a:prstGeom prst="rect">
                <a:avLst/>
              </a:prstGeom>
              <a:solidFill>
                <a:srgbClr val="A6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00" name="Rectangle 397"/>
              <p:cNvSpPr>
                <a:spLocks noChangeArrowheads="1"/>
              </p:cNvSpPr>
              <p:nvPr/>
            </p:nvSpPr>
            <p:spPr bwMode="auto">
              <a:xfrm>
                <a:off x="1685" y="3143"/>
                <a:ext cx="1324" cy="8"/>
              </a:xfrm>
              <a:prstGeom prst="rect">
                <a:avLst/>
              </a:prstGeom>
              <a:solidFill>
                <a:srgbClr val="A4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01" name="Rectangle 398"/>
              <p:cNvSpPr>
                <a:spLocks noChangeArrowheads="1"/>
              </p:cNvSpPr>
              <p:nvPr/>
            </p:nvSpPr>
            <p:spPr bwMode="auto">
              <a:xfrm>
                <a:off x="1685" y="3151"/>
                <a:ext cx="1324" cy="9"/>
              </a:xfrm>
              <a:prstGeom prst="rect">
                <a:avLst/>
              </a:prstGeom>
              <a:solidFill>
                <a:srgbClr val="A2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02" name="Rectangle 399"/>
              <p:cNvSpPr>
                <a:spLocks noChangeArrowheads="1"/>
              </p:cNvSpPr>
              <p:nvPr/>
            </p:nvSpPr>
            <p:spPr bwMode="auto">
              <a:xfrm>
                <a:off x="1685" y="3160"/>
                <a:ext cx="1324" cy="8"/>
              </a:xfrm>
              <a:prstGeom prst="rect">
                <a:avLst/>
              </a:prstGeom>
              <a:solidFill>
                <a:srgbClr val="A1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03" name="Rectangle 400"/>
              <p:cNvSpPr>
                <a:spLocks noChangeArrowheads="1"/>
              </p:cNvSpPr>
              <p:nvPr/>
            </p:nvSpPr>
            <p:spPr bwMode="auto">
              <a:xfrm>
                <a:off x="1685" y="3168"/>
                <a:ext cx="1324" cy="6"/>
              </a:xfrm>
              <a:prstGeom prst="rect">
                <a:avLst/>
              </a:prstGeom>
              <a:solidFill>
                <a:srgbClr val="9F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04" name="Rectangle 401"/>
              <p:cNvSpPr>
                <a:spLocks noChangeArrowheads="1"/>
              </p:cNvSpPr>
              <p:nvPr/>
            </p:nvSpPr>
            <p:spPr bwMode="auto">
              <a:xfrm>
                <a:off x="1685" y="3174"/>
                <a:ext cx="1324" cy="10"/>
              </a:xfrm>
              <a:prstGeom prst="rect">
                <a:avLst/>
              </a:prstGeom>
              <a:solidFill>
                <a:srgbClr val="9F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05" name="Rectangle 402"/>
              <p:cNvSpPr>
                <a:spLocks noChangeArrowheads="1"/>
              </p:cNvSpPr>
              <p:nvPr/>
            </p:nvSpPr>
            <p:spPr bwMode="auto">
              <a:xfrm>
                <a:off x="1685" y="3184"/>
                <a:ext cx="1324" cy="12"/>
              </a:xfrm>
              <a:prstGeom prst="rect">
                <a:avLst/>
              </a:prstGeom>
              <a:solidFill>
                <a:srgbClr val="9D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06" name="Rectangle 403"/>
              <p:cNvSpPr>
                <a:spLocks noChangeArrowheads="1"/>
              </p:cNvSpPr>
              <p:nvPr/>
            </p:nvSpPr>
            <p:spPr bwMode="auto">
              <a:xfrm>
                <a:off x="1685" y="3196"/>
                <a:ext cx="1324" cy="19"/>
              </a:xfrm>
              <a:prstGeom prst="rect">
                <a:avLst/>
              </a:prstGeom>
              <a:solidFill>
                <a:srgbClr val="9B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07" name="Rectangle 404"/>
              <p:cNvSpPr>
                <a:spLocks noChangeArrowheads="1"/>
              </p:cNvSpPr>
              <p:nvPr/>
            </p:nvSpPr>
            <p:spPr bwMode="auto">
              <a:xfrm>
                <a:off x="1685" y="2947"/>
                <a:ext cx="1324" cy="269"/>
              </a:xfrm>
              <a:prstGeom prst="rect">
                <a:avLst/>
              </a:prstGeom>
              <a:noFill/>
              <a:ln w="6350" cap="rnd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808" name="Rectangle 405"/>
            <p:cNvSpPr>
              <a:spLocks noChangeArrowheads="1"/>
            </p:cNvSpPr>
            <p:nvPr/>
          </p:nvSpPr>
          <p:spPr bwMode="auto">
            <a:xfrm>
              <a:off x="2664287" y="4598439"/>
              <a:ext cx="1215334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ТРАНЗАКЦИЯ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9" name="Rectangle 406"/>
            <p:cNvSpPr>
              <a:spLocks noChangeArrowheads="1"/>
            </p:cNvSpPr>
            <p:nvPr/>
          </p:nvSpPr>
          <p:spPr bwMode="auto">
            <a:xfrm>
              <a:off x="2926938" y="4741902"/>
              <a:ext cx="1111203" cy="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sz="1400" b="1" dirty="0">
                  <a:solidFill>
                    <a:srgbClr val="000000"/>
                  </a:solidFill>
                  <a:latin typeface="Arial"/>
                </a:rPr>
                <a:t>(ДЕЙСТВИЕ)</a:t>
              </a:r>
              <a:endParaRPr lang="ru-RU" sz="1400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811" name="Rectangle 367"/>
          <p:cNvSpPr>
            <a:spLocks noChangeArrowheads="1"/>
          </p:cNvSpPr>
          <p:nvPr/>
        </p:nvSpPr>
        <p:spPr bwMode="auto">
          <a:xfrm>
            <a:off x="1857410" y="4433856"/>
            <a:ext cx="10149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400" b="1" dirty="0">
                <a:solidFill>
                  <a:srgbClr val="000000"/>
                </a:solidFill>
                <a:latin typeface="Arial"/>
              </a:rPr>
              <a:t>ОПЕРАЦИЯ</a:t>
            </a:r>
            <a:endParaRPr lang="ru-RU" sz="14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23801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B6597455-FB62-496E-9A8F-07AF73F2D39A}" type="slidenum">
              <a:rPr lang="ru-RU" sz="1400"/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ru-RU" sz="1400"/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981200" y="274638"/>
            <a:ext cx="745648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2400" b="1" dirty="0">
                <a:solidFill>
                  <a:srgbClr val="3366CC"/>
                </a:solidFill>
              </a:rPr>
              <a:t>Иерархия графического описания процессов в методологии </a:t>
            </a:r>
            <a:r>
              <a:rPr lang="en-US" sz="2400" b="1" dirty="0">
                <a:solidFill>
                  <a:srgbClr val="3366CC"/>
                </a:solidFill>
              </a:rPr>
              <a:t>ARIS</a:t>
            </a:r>
            <a:r>
              <a:rPr lang="ru-RU" sz="2400" b="1" dirty="0">
                <a:solidFill>
                  <a:srgbClr val="3366CC"/>
                </a:solidFill>
              </a:rPr>
              <a:t> (Громов, 2001) </a:t>
            </a:r>
          </a:p>
        </p:txBody>
      </p:sp>
      <p:grpSp>
        <p:nvGrpSpPr>
          <p:cNvPr id="61443" name="Group 3"/>
          <p:cNvGrpSpPr>
            <a:grpSpLocks/>
          </p:cNvGrpSpPr>
          <p:nvPr/>
        </p:nvGrpSpPr>
        <p:grpSpPr bwMode="auto">
          <a:xfrm>
            <a:off x="1905000" y="1327150"/>
            <a:ext cx="8532813" cy="3900488"/>
            <a:chOff x="240" y="836"/>
            <a:chExt cx="5375" cy="2457"/>
          </a:xfrm>
          <a:solidFill>
            <a:srgbClr val="FFFF00"/>
          </a:solidFill>
        </p:grpSpPr>
        <p:sp>
          <p:nvSpPr>
            <p:cNvPr id="61444" name="Freeform 4"/>
            <p:cNvSpPr>
              <a:spLocks noChangeArrowheads="1"/>
            </p:cNvSpPr>
            <p:nvPr/>
          </p:nvSpPr>
          <p:spPr bwMode="auto">
            <a:xfrm>
              <a:off x="1036" y="1834"/>
              <a:ext cx="342" cy="399"/>
            </a:xfrm>
            <a:custGeom>
              <a:avLst/>
              <a:gdLst>
                <a:gd name="T0" fmla="*/ 343 w 343"/>
                <a:gd name="T1" fmla="*/ 285 h 400"/>
                <a:gd name="T2" fmla="*/ 228 w 343"/>
                <a:gd name="T3" fmla="*/ 171 h 400"/>
                <a:gd name="T4" fmla="*/ 228 w 343"/>
                <a:gd name="T5" fmla="*/ 228 h 400"/>
                <a:gd name="T6" fmla="*/ 114 w 343"/>
                <a:gd name="T7" fmla="*/ 228 h 400"/>
                <a:gd name="T8" fmla="*/ 114 w 343"/>
                <a:gd name="T9" fmla="*/ 0 h 400"/>
                <a:gd name="T10" fmla="*/ 0 w 343"/>
                <a:gd name="T11" fmla="*/ 0 h 400"/>
                <a:gd name="T12" fmla="*/ 0 w 343"/>
                <a:gd name="T13" fmla="*/ 343 h 400"/>
                <a:gd name="T14" fmla="*/ 228 w 343"/>
                <a:gd name="T15" fmla="*/ 343 h 400"/>
                <a:gd name="T16" fmla="*/ 228 w 343"/>
                <a:gd name="T17" fmla="*/ 400 h 400"/>
                <a:gd name="T18" fmla="*/ 343 w 343"/>
                <a:gd name="T19" fmla="*/ 285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3" h="400">
                  <a:moveTo>
                    <a:pt x="343" y="285"/>
                  </a:moveTo>
                  <a:lnTo>
                    <a:pt x="228" y="171"/>
                  </a:lnTo>
                  <a:lnTo>
                    <a:pt x="228" y="228"/>
                  </a:lnTo>
                  <a:lnTo>
                    <a:pt x="114" y="228"/>
                  </a:lnTo>
                  <a:lnTo>
                    <a:pt x="114" y="0"/>
                  </a:lnTo>
                  <a:lnTo>
                    <a:pt x="0" y="0"/>
                  </a:lnTo>
                  <a:lnTo>
                    <a:pt x="0" y="343"/>
                  </a:lnTo>
                  <a:lnTo>
                    <a:pt x="228" y="343"/>
                  </a:lnTo>
                  <a:lnTo>
                    <a:pt x="228" y="400"/>
                  </a:lnTo>
                  <a:lnTo>
                    <a:pt x="343" y="285"/>
                  </a:lnTo>
                  <a:close/>
                </a:path>
              </a:pathLst>
            </a:custGeom>
            <a:grp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600">
                <a:solidFill>
                  <a:srgbClr val="FFFFFF"/>
                </a:solidFill>
              </a:endParaRPr>
            </a:p>
          </p:txBody>
        </p:sp>
        <p:sp>
          <p:nvSpPr>
            <p:cNvPr id="61445" name="Freeform 5"/>
            <p:cNvSpPr>
              <a:spLocks noChangeArrowheads="1"/>
            </p:cNvSpPr>
            <p:nvPr/>
          </p:nvSpPr>
          <p:spPr bwMode="auto">
            <a:xfrm>
              <a:off x="1726" y="2307"/>
              <a:ext cx="342" cy="398"/>
            </a:xfrm>
            <a:custGeom>
              <a:avLst/>
              <a:gdLst>
                <a:gd name="T0" fmla="*/ 343 w 343"/>
                <a:gd name="T1" fmla="*/ 284 h 399"/>
                <a:gd name="T2" fmla="*/ 229 w 343"/>
                <a:gd name="T3" fmla="*/ 170 h 399"/>
                <a:gd name="T4" fmla="*/ 229 w 343"/>
                <a:gd name="T5" fmla="*/ 227 h 399"/>
                <a:gd name="T6" fmla="*/ 114 w 343"/>
                <a:gd name="T7" fmla="*/ 227 h 399"/>
                <a:gd name="T8" fmla="*/ 114 w 343"/>
                <a:gd name="T9" fmla="*/ 0 h 399"/>
                <a:gd name="T10" fmla="*/ 0 w 343"/>
                <a:gd name="T11" fmla="*/ 0 h 399"/>
                <a:gd name="T12" fmla="*/ 0 w 343"/>
                <a:gd name="T13" fmla="*/ 342 h 399"/>
                <a:gd name="T14" fmla="*/ 229 w 343"/>
                <a:gd name="T15" fmla="*/ 342 h 399"/>
                <a:gd name="T16" fmla="*/ 229 w 343"/>
                <a:gd name="T17" fmla="*/ 399 h 399"/>
                <a:gd name="T18" fmla="*/ 343 w 343"/>
                <a:gd name="T19" fmla="*/ 28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3" h="399">
                  <a:moveTo>
                    <a:pt x="343" y="284"/>
                  </a:moveTo>
                  <a:lnTo>
                    <a:pt x="229" y="170"/>
                  </a:lnTo>
                  <a:lnTo>
                    <a:pt x="229" y="227"/>
                  </a:lnTo>
                  <a:lnTo>
                    <a:pt x="114" y="227"/>
                  </a:lnTo>
                  <a:lnTo>
                    <a:pt x="114" y="0"/>
                  </a:lnTo>
                  <a:lnTo>
                    <a:pt x="0" y="0"/>
                  </a:lnTo>
                  <a:lnTo>
                    <a:pt x="0" y="342"/>
                  </a:lnTo>
                  <a:lnTo>
                    <a:pt x="229" y="342"/>
                  </a:lnTo>
                  <a:lnTo>
                    <a:pt x="229" y="399"/>
                  </a:lnTo>
                  <a:lnTo>
                    <a:pt x="343" y="284"/>
                  </a:lnTo>
                  <a:close/>
                </a:path>
              </a:pathLst>
            </a:custGeom>
            <a:grp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600">
                <a:solidFill>
                  <a:srgbClr val="FFFFFF"/>
                </a:solidFill>
              </a:endParaRPr>
            </a:p>
          </p:txBody>
        </p:sp>
        <p:sp>
          <p:nvSpPr>
            <p:cNvPr id="61446" name="Freeform 6"/>
            <p:cNvSpPr>
              <a:spLocks noChangeArrowheads="1"/>
            </p:cNvSpPr>
            <p:nvPr/>
          </p:nvSpPr>
          <p:spPr bwMode="auto">
            <a:xfrm>
              <a:off x="2355" y="2769"/>
              <a:ext cx="342" cy="397"/>
            </a:xfrm>
            <a:custGeom>
              <a:avLst/>
              <a:gdLst>
                <a:gd name="T0" fmla="*/ 343 w 343"/>
                <a:gd name="T1" fmla="*/ 285 h 398"/>
                <a:gd name="T2" fmla="*/ 228 w 343"/>
                <a:gd name="T3" fmla="*/ 171 h 398"/>
                <a:gd name="T4" fmla="*/ 228 w 343"/>
                <a:gd name="T5" fmla="*/ 228 h 398"/>
                <a:gd name="T6" fmla="*/ 114 w 343"/>
                <a:gd name="T7" fmla="*/ 228 h 398"/>
                <a:gd name="T8" fmla="*/ 114 w 343"/>
                <a:gd name="T9" fmla="*/ 0 h 398"/>
                <a:gd name="T10" fmla="*/ 0 w 343"/>
                <a:gd name="T11" fmla="*/ 0 h 398"/>
                <a:gd name="T12" fmla="*/ 0 w 343"/>
                <a:gd name="T13" fmla="*/ 341 h 398"/>
                <a:gd name="T14" fmla="*/ 228 w 343"/>
                <a:gd name="T15" fmla="*/ 341 h 398"/>
                <a:gd name="T16" fmla="*/ 228 w 343"/>
                <a:gd name="T17" fmla="*/ 398 h 398"/>
                <a:gd name="T18" fmla="*/ 343 w 343"/>
                <a:gd name="T19" fmla="*/ 28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3" h="398">
                  <a:moveTo>
                    <a:pt x="343" y="285"/>
                  </a:moveTo>
                  <a:lnTo>
                    <a:pt x="228" y="171"/>
                  </a:lnTo>
                  <a:lnTo>
                    <a:pt x="228" y="228"/>
                  </a:lnTo>
                  <a:lnTo>
                    <a:pt x="114" y="228"/>
                  </a:lnTo>
                  <a:lnTo>
                    <a:pt x="114" y="0"/>
                  </a:lnTo>
                  <a:lnTo>
                    <a:pt x="0" y="0"/>
                  </a:lnTo>
                  <a:lnTo>
                    <a:pt x="0" y="341"/>
                  </a:lnTo>
                  <a:lnTo>
                    <a:pt x="228" y="341"/>
                  </a:lnTo>
                  <a:lnTo>
                    <a:pt x="228" y="398"/>
                  </a:lnTo>
                  <a:lnTo>
                    <a:pt x="343" y="285"/>
                  </a:lnTo>
                  <a:close/>
                </a:path>
              </a:pathLst>
            </a:custGeom>
            <a:grp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600">
                <a:solidFill>
                  <a:srgbClr val="FFFFFF"/>
                </a:solidFill>
              </a:endParaRPr>
            </a:p>
          </p:txBody>
        </p:sp>
        <p:sp>
          <p:nvSpPr>
            <p:cNvPr id="61447" name="Freeform 7"/>
            <p:cNvSpPr>
              <a:spLocks noChangeArrowheads="1"/>
            </p:cNvSpPr>
            <p:nvPr/>
          </p:nvSpPr>
          <p:spPr bwMode="auto">
            <a:xfrm>
              <a:off x="411" y="1362"/>
              <a:ext cx="342" cy="399"/>
            </a:xfrm>
            <a:custGeom>
              <a:avLst/>
              <a:gdLst>
                <a:gd name="T0" fmla="*/ 343 w 343"/>
                <a:gd name="T1" fmla="*/ 285 h 400"/>
                <a:gd name="T2" fmla="*/ 229 w 343"/>
                <a:gd name="T3" fmla="*/ 171 h 400"/>
                <a:gd name="T4" fmla="*/ 229 w 343"/>
                <a:gd name="T5" fmla="*/ 228 h 400"/>
                <a:gd name="T6" fmla="*/ 115 w 343"/>
                <a:gd name="T7" fmla="*/ 228 h 400"/>
                <a:gd name="T8" fmla="*/ 115 w 343"/>
                <a:gd name="T9" fmla="*/ 0 h 400"/>
                <a:gd name="T10" fmla="*/ 0 w 343"/>
                <a:gd name="T11" fmla="*/ 0 h 400"/>
                <a:gd name="T12" fmla="*/ 0 w 343"/>
                <a:gd name="T13" fmla="*/ 343 h 400"/>
                <a:gd name="T14" fmla="*/ 229 w 343"/>
                <a:gd name="T15" fmla="*/ 343 h 400"/>
                <a:gd name="T16" fmla="*/ 229 w 343"/>
                <a:gd name="T17" fmla="*/ 400 h 400"/>
                <a:gd name="T18" fmla="*/ 343 w 343"/>
                <a:gd name="T19" fmla="*/ 285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3" h="400">
                  <a:moveTo>
                    <a:pt x="343" y="285"/>
                  </a:moveTo>
                  <a:lnTo>
                    <a:pt x="229" y="171"/>
                  </a:lnTo>
                  <a:lnTo>
                    <a:pt x="229" y="228"/>
                  </a:lnTo>
                  <a:lnTo>
                    <a:pt x="115" y="228"/>
                  </a:lnTo>
                  <a:lnTo>
                    <a:pt x="115" y="0"/>
                  </a:lnTo>
                  <a:lnTo>
                    <a:pt x="0" y="0"/>
                  </a:lnTo>
                  <a:lnTo>
                    <a:pt x="0" y="343"/>
                  </a:lnTo>
                  <a:lnTo>
                    <a:pt x="229" y="343"/>
                  </a:lnTo>
                  <a:lnTo>
                    <a:pt x="229" y="400"/>
                  </a:lnTo>
                  <a:lnTo>
                    <a:pt x="343" y="285"/>
                  </a:lnTo>
                  <a:close/>
                </a:path>
              </a:pathLst>
            </a:custGeom>
            <a:grp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1600">
                <a:solidFill>
                  <a:srgbClr val="FFFFFF"/>
                </a:solidFill>
              </a:endParaRPr>
            </a:p>
          </p:txBody>
        </p:sp>
        <p:grpSp>
          <p:nvGrpSpPr>
            <p:cNvPr id="61448" name="Group 8"/>
            <p:cNvGrpSpPr>
              <a:grpSpLocks/>
            </p:cNvGrpSpPr>
            <p:nvPr/>
          </p:nvGrpSpPr>
          <p:grpSpPr bwMode="auto">
            <a:xfrm>
              <a:off x="240" y="836"/>
              <a:ext cx="2917" cy="572"/>
              <a:chOff x="240" y="836"/>
              <a:chExt cx="2917" cy="572"/>
            </a:xfrm>
            <a:grpFill/>
          </p:grpSpPr>
          <p:grpSp>
            <p:nvGrpSpPr>
              <p:cNvPr id="61449" name="Group 9"/>
              <p:cNvGrpSpPr>
                <a:grpSpLocks/>
              </p:cNvGrpSpPr>
              <p:nvPr/>
            </p:nvGrpSpPr>
            <p:grpSpPr bwMode="auto">
              <a:xfrm>
                <a:off x="240" y="836"/>
                <a:ext cx="2916" cy="570"/>
                <a:chOff x="240" y="836"/>
                <a:chExt cx="2916" cy="570"/>
              </a:xfrm>
              <a:grpFill/>
            </p:grpSpPr>
            <p:sp>
              <p:nvSpPr>
                <p:cNvPr id="61450" name="Rectangle 10"/>
                <p:cNvSpPr>
                  <a:spLocks noChangeArrowheads="1"/>
                </p:cNvSpPr>
                <p:nvPr/>
              </p:nvSpPr>
              <p:spPr bwMode="auto">
                <a:xfrm>
                  <a:off x="240" y="83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51" name="Rectangle 11"/>
                <p:cNvSpPr>
                  <a:spLocks noChangeArrowheads="1"/>
                </p:cNvSpPr>
                <p:nvPr/>
              </p:nvSpPr>
              <p:spPr bwMode="auto">
                <a:xfrm>
                  <a:off x="240" y="84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52" name="Rectangle 12"/>
                <p:cNvSpPr>
                  <a:spLocks noChangeArrowheads="1"/>
                </p:cNvSpPr>
                <p:nvPr/>
              </p:nvSpPr>
              <p:spPr bwMode="auto">
                <a:xfrm>
                  <a:off x="240" y="85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53" name="Rectangle 13"/>
                <p:cNvSpPr>
                  <a:spLocks noChangeArrowheads="1"/>
                </p:cNvSpPr>
                <p:nvPr/>
              </p:nvSpPr>
              <p:spPr bwMode="auto">
                <a:xfrm>
                  <a:off x="240" y="86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54" name="Rectangle 14"/>
                <p:cNvSpPr>
                  <a:spLocks noChangeArrowheads="1"/>
                </p:cNvSpPr>
                <p:nvPr/>
              </p:nvSpPr>
              <p:spPr bwMode="auto">
                <a:xfrm>
                  <a:off x="240" y="87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55" name="Rectangle 15"/>
                <p:cNvSpPr>
                  <a:spLocks noChangeArrowheads="1"/>
                </p:cNvSpPr>
                <p:nvPr/>
              </p:nvSpPr>
              <p:spPr bwMode="auto">
                <a:xfrm>
                  <a:off x="240" y="88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56" name="Rectangle 16"/>
                <p:cNvSpPr>
                  <a:spLocks noChangeArrowheads="1"/>
                </p:cNvSpPr>
                <p:nvPr/>
              </p:nvSpPr>
              <p:spPr bwMode="auto">
                <a:xfrm>
                  <a:off x="240" y="89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57" name="Rectangle 17"/>
                <p:cNvSpPr>
                  <a:spLocks noChangeArrowheads="1"/>
                </p:cNvSpPr>
                <p:nvPr/>
              </p:nvSpPr>
              <p:spPr bwMode="auto">
                <a:xfrm>
                  <a:off x="240" y="900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58" name="Rectangle 18"/>
                <p:cNvSpPr>
                  <a:spLocks noChangeArrowheads="1"/>
                </p:cNvSpPr>
                <p:nvPr/>
              </p:nvSpPr>
              <p:spPr bwMode="auto">
                <a:xfrm>
                  <a:off x="240" y="91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59" name="Rectangle 19"/>
                <p:cNvSpPr>
                  <a:spLocks noChangeArrowheads="1"/>
                </p:cNvSpPr>
                <p:nvPr/>
              </p:nvSpPr>
              <p:spPr bwMode="auto">
                <a:xfrm>
                  <a:off x="240" y="91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60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" y="92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61" name="Rectangle 21"/>
                <p:cNvSpPr>
                  <a:spLocks noChangeArrowheads="1"/>
                </p:cNvSpPr>
                <p:nvPr/>
              </p:nvSpPr>
              <p:spPr bwMode="auto">
                <a:xfrm>
                  <a:off x="240" y="93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62" name="Rectangle 22"/>
                <p:cNvSpPr>
                  <a:spLocks noChangeArrowheads="1"/>
                </p:cNvSpPr>
                <p:nvPr/>
              </p:nvSpPr>
              <p:spPr bwMode="auto">
                <a:xfrm>
                  <a:off x="240" y="94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63" name="Rectangle 23"/>
                <p:cNvSpPr>
                  <a:spLocks noChangeArrowheads="1"/>
                </p:cNvSpPr>
                <p:nvPr/>
              </p:nvSpPr>
              <p:spPr bwMode="auto">
                <a:xfrm>
                  <a:off x="240" y="95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64" name="Rectangle 24"/>
                <p:cNvSpPr>
                  <a:spLocks noChangeArrowheads="1"/>
                </p:cNvSpPr>
                <p:nvPr/>
              </p:nvSpPr>
              <p:spPr bwMode="auto">
                <a:xfrm>
                  <a:off x="240" y="96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65" name="Rectangle 25"/>
                <p:cNvSpPr>
                  <a:spLocks noChangeArrowheads="1"/>
                </p:cNvSpPr>
                <p:nvPr/>
              </p:nvSpPr>
              <p:spPr bwMode="auto">
                <a:xfrm>
                  <a:off x="240" y="97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66" name="Rectangle 26"/>
                <p:cNvSpPr>
                  <a:spLocks noChangeArrowheads="1"/>
                </p:cNvSpPr>
                <p:nvPr/>
              </p:nvSpPr>
              <p:spPr bwMode="auto">
                <a:xfrm>
                  <a:off x="240" y="98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67" name="Rectangle 27"/>
                <p:cNvSpPr>
                  <a:spLocks noChangeArrowheads="1"/>
                </p:cNvSpPr>
                <p:nvPr/>
              </p:nvSpPr>
              <p:spPr bwMode="auto">
                <a:xfrm>
                  <a:off x="240" y="99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68" name="Rectangle 28"/>
                <p:cNvSpPr>
                  <a:spLocks noChangeArrowheads="1"/>
                </p:cNvSpPr>
                <p:nvPr/>
              </p:nvSpPr>
              <p:spPr bwMode="auto">
                <a:xfrm>
                  <a:off x="240" y="100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69" name="Rectangle 29"/>
                <p:cNvSpPr>
                  <a:spLocks noChangeArrowheads="1"/>
                </p:cNvSpPr>
                <p:nvPr/>
              </p:nvSpPr>
              <p:spPr bwMode="auto">
                <a:xfrm>
                  <a:off x="240" y="101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70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102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71" name="Rectangle 31"/>
                <p:cNvSpPr>
                  <a:spLocks noChangeArrowheads="1"/>
                </p:cNvSpPr>
                <p:nvPr/>
              </p:nvSpPr>
              <p:spPr bwMode="auto">
                <a:xfrm>
                  <a:off x="240" y="102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72" name="Rectangle 32"/>
                <p:cNvSpPr>
                  <a:spLocks noChangeArrowheads="1"/>
                </p:cNvSpPr>
                <p:nvPr/>
              </p:nvSpPr>
              <p:spPr bwMode="auto">
                <a:xfrm>
                  <a:off x="240" y="103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73" name="Rectangle 33"/>
                <p:cNvSpPr>
                  <a:spLocks noChangeArrowheads="1"/>
                </p:cNvSpPr>
                <p:nvPr/>
              </p:nvSpPr>
              <p:spPr bwMode="auto">
                <a:xfrm>
                  <a:off x="240" y="1047"/>
                  <a:ext cx="2916" cy="10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74" name="Rectangle 34"/>
                <p:cNvSpPr>
                  <a:spLocks noChangeArrowheads="1"/>
                </p:cNvSpPr>
                <p:nvPr/>
              </p:nvSpPr>
              <p:spPr bwMode="auto">
                <a:xfrm>
                  <a:off x="240" y="105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75" name="Rectangle 35"/>
                <p:cNvSpPr>
                  <a:spLocks noChangeArrowheads="1"/>
                </p:cNvSpPr>
                <p:nvPr/>
              </p:nvSpPr>
              <p:spPr bwMode="auto">
                <a:xfrm>
                  <a:off x="240" y="106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76" name="Rectangle 36"/>
                <p:cNvSpPr>
                  <a:spLocks noChangeArrowheads="1"/>
                </p:cNvSpPr>
                <p:nvPr/>
              </p:nvSpPr>
              <p:spPr bwMode="auto">
                <a:xfrm>
                  <a:off x="240" y="107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77" name="Rectangle 37"/>
                <p:cNvSpPr>
                  <a:spLocks noChangeArrowheads="1"/>
                </p:cNvSpPr>
                <p:nvPr/>
              </p:nvSpPr>
              <p:spPr bwMode="auto">
                <a:xfrm>
                  <a:off x="240" y="108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78" name="Rectangle 38"/>
                <p:cNvSpPr>
                  <a:spLocks noChangeArrowheads="1"/>
                </p:cNvSpPr>
                <p:nvPr/>
              </p:nvSpPr>
              <p:spPr bwMode="auto">
                <a:xfrm>
                  <a:off x="240" y="109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79" name="Rectangle 39"/>
                <p:cNvSpPr>
                  <a:spLocks noChangeArrowheads="1"/>
                </p:cNvSpPr>
                <p:nvPr/>
              </p:nvSpPr>
              <p:spPr bwMode="auto">
                <a:xfrm>
                  <a:off x="240" y="110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80" name="Rectangle 40"/>
                <p:cNvSpPr>
                  <a:spLocks noChangeArrowheads="1"/>
                </p:cNvSpPr>
                <p:nvPr/>
              </p:nvSpPr>
              <p:spPr bwMode="auto">
                <a:xfrm>
                  <a:off x="240" y="111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81" name="Rectangle 41"/>
                <p:cNvSpPr>
                  <a:spLocks noChangeArrowheads="1"/>
                </p:cNvSpPr>
                <p:nvPr/>
              </p:nvSpPr>
              <p:spPr bwMode="auto">
                <a:xfrm>
                  <a:off x="240" y="112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82" name="Rectangle 42"/>
                <p:cNvSpPr>
                  <a:spLocks noChangeArrowheads="1"/>
                </p:cNvSpPr>
                <p:nvPr/>
              </p:nvSpPr>
              <p:spPr bwMode="auto">
                <a:xfrm>
                  <a:off x="240" y="113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83" name="Rectangle 43"/>
                <p:cNvSpPr>
                  <a:spLocks noChangeArrowheads="1"/>
                </p:cNvSpPr>
                <p:nvPr/>
              </p:nvSpPr>
              <p:spPr bwMode="auto">
                <a:xfrm>
                  <a:off x="240" y="114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84" name="Rectangle 44"/>
                <p:cNvSpPr>
                  <a:spLocks noChangeArrowheads="1"/>
                </p:cNvSpPr>
                <p:nvPr/>
              </p:nvSpPr>
              <p:spPr bwMode="auto">
                <a:xfrm>
                  <a:off x="240" y="114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85" name="Rectangle 45"/>
                <p:cNvSpPr>
                  <a:spLocks noChangeArrowheads="1"/>
                </p:cNvSpPr>
                <p:nvPr/>
              </p:nvSpPr>
              <p:spPr bwMode="auto">
                <a:xfrm>
                  <a:off x="240" y="115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86" name="Rectangle 46"/>
                <p:cNvSpPr>
                  <a:spLocks noChangeArrowheads="1"/>
                </p:cNvSpPr>
                <p:nvPr/>
              </p:nvSpPr>
              <p:spPr bwMode="auto">
                <a:xfrm>
                  <a:off x="240" y="116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87" name="Rectangle 47"/>
                <p:cNvSpPr>
                  <a:spLocks noChangeArrowheads="1"/>
                </p:cNvSpPr>
                <p:nvPr/>
              </p:nvSpPr>
              <p:spPr bwMode="auto">
                <a:xfrm>
                  <a:off x="240" y="117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88" name="Rectangle 48"/>
                <p:cNvSpPr>
                  <a:spLocks noChangeArrowheads="1"/>
                </p:cNvSpPr>
                <p:nvPr/>
              </p:nvSpPr>
              <p:spPr bwMode="auto">
                <a:xfrm>
                  <a:off x="240" y="1186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89" name="Rectangle 49"/>
                <p:cNvSpPr>
                  <a:spLocks noChangeArrowheads="1"/>
                </p:cNvSpPr>
                <p:nvPr/>
              </p:nvSpPr>
              <p:spPr bwMode="auto">
                <a:xfrm>
                  <a:off x="240" y="119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90" name="Rectangle 50"/>
                <p:cNvSpPr>
                  <a:spLocks noChangeArrowheads="1"/>
                </p:cNvSpPr>
                <p:nvPr/>
              </p:nvSpPr>
              <p:spPr bwMode="auto">
                <a:xfrm>
                  <a:off x="240" y="120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91" name="Rectangle 51"/>
                <p:cNvSpPr>
                  <a:spLocks noChangeArrowheads="1"/>
                </p:cNvSpPr>
                <p:nvPr/>
              </p:nvSpPr>
              <p:spPr bwMode="auto">
                <a:xfrm>
                  <a:off x="240" y="121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92" name="Rectangle 52"/>
                <p:cNvSpPr>
                  <a:spLocks noChangeArrowheads="1"/>
                </p:cNvSpPr>
                <p:nvPr/>
              </p:nvSpPr>
              <p:spPr bwMode="auto">
                <a:xfrm>
                  <a:off x="240" y="122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93" name="Rectangle 53"/>
                <p:cNvSpPr>
                  <a:spLocks noChangeArrowheads="1"/>
                </p:cNvSpPr>
                <p:nvPr/>
              </p:nvSpPr>
              <p:spPr bwMode="auto">
                <a:xfrm>
                  <a:off x="240" y="123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94" name="Rectangle 54"/>
                <p:cNvSpPr>
                  <a:spLocks noChangeArrowheads="1"/>
                </p:cNvSpPr>
                <p:nvPr/>
              </p:nvSpPr>
              <p:spPr bwMode="auto">
                <a:xfrm>
                  <a:off x="240" y="124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95" name="Rectangle 55"/>
                <p:cNvSpPr>
                  <a:spLocks noChangeArrowheads="1"/>
                </p:cNvSpPr>
                <p:nvPr/>
              </p:nvSpPr>
              <p:spPr bwMode="auto">
                <a:xfrm>
                  <a:off x="240" y="125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96" name="Rectangle 56"/>
                <p:cNvSpPr>
                  <a:spLocks noChangeArrowheads="1"/>
                </p:cNvSpPr>
                <p:nvPr/>
              </p:nvSpPr>
              <p:spPr bwMode="auto">
                <a:xfrm>
                  <a:off x="240" y="126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97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" y="126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98" name="Rectangle 58"/>
                <p:cNvSpPr>
                  <a:spLocks noChangeArrowheads="1"/>
                </p:cNvSpPr>
                <p:nvPr/>
              </p:nvSpPr>
              <p:spPr bwMode="auto">
                <a:xfrm>
                  <a:off x="240" y="127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99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" y="128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00" name="Rectangle 60"/>
                <p:cNvSpPr>
                  <a:spLocks noChangeArrowheads="1"/>
                </p:cNvSpPr>
                <p:nvPr/>
              </p:nvSpPr>
              <p:spPr bwMode="auto">
                <a:xfrm>
                  <a:off x="240" y="129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01" name="Rectangle 61"/>
                <p:cNvSpPr>
                  <a:spLocks noChangeArrowheads="1"/>
                </p:cNvSpPr>
                <p:nvPr/>
              </p:nvSpPr>
              <p:spPr bwMode="auto">
                <a:xfrm>
                  <a:off x="240" y="130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02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" y="131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03" name="Rectangle 63"/>
                <p:cNvSpPr>
                  <a:spLocks noChangeArrowheads="1"/>
                </p:cNvSpPr>
                <p:nvPr/>
              </p:nvSpPr>
              <p:spPr bwMode="auto">
                <a:xfrm>
                  <a:off x="240" y="132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04" name="Rectangle 64"/>
                <p:cNvSpPr>
                  <a:spLocks noChangeArrowheads="1"/>
                </p:cNvSpPr>
                <p:nvPr/>
              </p:nvSpPr>
              <p:spPr bwMode="auto">
                <a:xfrm>
                  <a:off x="240" y="133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05" name="Rectangle 65"/>
                <p:cNvSpPr>
                  <a:spLocks noChangeArrowheads="1"/>
                </p:cNvSpPr>
                <p:nvPr/>
              </p:nvSpPr>
              <p:spPr bwMode="auto">
                <a:xfrm>
                  <a:off x="240" y="134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06" name="Rectangle 66"/>
                <p:cNvSpPr>
                  <a:spLocks noChangeArrowheads="1"/>
                </p:cNvSpPr>
                <p:nvPr/>
              </p:nvSpPr>
              <p:spPr bwMode="auto">
                <a:xfrm>
                  <a:off x="240" y="135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07" name="Rectangle 67"/>
                <p:cNvSpPr>
                  <a:spLocks noChangeArrowheads="1"/>
                </p:cNvSpPr>
                <p:nvPr/>
              </p:nvSpPr>
              <p:spPr bwMode="auto">
                <a:xfrm>
                  <a:off x="240" y="136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40" y="137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09" name="Rectangle 69"/>
                <p:cNvSpPr>
                  <a:spLocks noChangeArrowheads="1"/>
                </p:cNvSpPr>
                <p:nvPr/>
              </p:nvSpPr>
              <p:spPr bwMode="auto">
                <a:xfrm>
                  <a:off x="240" y="138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10" name="Rectangle 70"/>
                <p:cNvSpPr>
                  <a:spLocks noChangeArrowheads="1"/>
                </p:cNvSpPr>
                <p:nvPr/>
              </p:nvSpPr>
              <p:spPr bwMode="auto">
                <a:xfrm>
                  <a:off x="240" y="138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11" name="Rectangle 71"/>
                <p:cNvSpPr>
                  <a:spLocks noChangeArrowheads="1"/>
                </p:cNvSpPr>
                <p:nvPr/>
              </p:nvSpPr>
              <p:spPr bwMode="auto">
                <a:xfrm>
                  <a:off x="240" y="139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1512" name="Rectangle 72"/>
              <p:cNvSpPr>
                <a:spLocks noChangeArrowheads="1"/>
              </p:cNvSpPr>
              <p:nvPr/>
            </p:nvSpPr>
            <p:spPr bwMode="auto">
              <a:xfrm>
                <a:off x="240" y="836"/>
                <a:ext cx="2917" cy="572"/>
              </a:xfrm>
              <a:prstGeom prst="rect">
                <a:avLst/>
              </a:prstGeom>
              <a:grpFill/>
              <a:ln w="1116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6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1513" name="Rectangle 73"/>
            <p:cNvSpPr>
              <a:spLocks noChangeArrowheads="1"/>
            </p:cNvSpPr>
            <p:nvPr/>
          </p:nvSpPr>
          <p:spPr bwMode="auto">
            <a:xfrm>
              <a:off x="288" y="874"/>
              <a:ext cx="2789" cy="465"/>
            </a:xfrm>
            <a:prstGeom prst="rect">
              <a:avLst/>
            </a:prstGeom>
            <a:grp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600" b="1" dirty="0">
                  <a:latin typeface="Arial"/>
                </a:rPr>
                <a:t>Процесс верхнего уровня</a:t>
              </a:r>
            </a:p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600" dirty="0">
                  <a:latin typeface="Arial"/>
                </a:rPr>
                <a:t>Диаграмма цепочки добавленного качества (</a:t>
              </a:r>
              <a:r>
                <a:rPr lang="en-US" sz="1600" dirty="0">
                  <a:latin typeface="Arial"/>
                </a:rPr>
                <a:t>VAD</a:t>
              </a:r>
              <a:r>
                <a:rPr lang="ru-RU" sz="1600" dirty="0">
                  <a:latin typeface="Arial"/>
                </a:rPr>
                <a:t>)</a:t>
              </a:r>
            </a:p>
          </p:txBody>
        </p:sp>
        <p:grpSp>
          <p:nvGrpSpPr>
            <p:cNvPr id="61514" name="Group 74"/>
            <p:cNvGrpSpPr>
              <a:grpSpLocks/>
            </p:cNvGrpSpPr>
            <p:nvPr/>
          </p:nvGrpSpPr>
          <p:grpSpPr bwMode="auto">
            <a:xfrm>
              <a:off x="754" y="1342"/>
              <a:ext cx="2918" cy="571"/>
              <a:chOff x="754" y="1342"/>
              <a:chExt cx="2918" cy="571"/>
            </a:xfrm>
            <a:grpFill/>
          </p:grpSpPr>
          <p:grpSp>
            <p:nvGrpSpPr>
              <p:cNvPr id="61515" name="Group 75"/>
              <p:cNvGrpSpPr>
                <a:grpSpLocks/>
              </p:cNvGrpSpPr>
              <p:nvPr/>
            </p:nvGrpSpPr>
            <p:grpSpPr bwMode="auto">
              <a:xfrm>
                <a:off x="754" y="1342"/>
                <a:ext cx="2916" cy="570"/>
                <a:chOff x="754" y="1342"/>
                <a:chExt cx="2916" cy="570"/>
              </a:xfrm>
              <a:grpFill/>
            </p:grpSpPr>
            <p:sp>
              <p:nvSpPr>
                <p:cNvPr id="61516" name="Rectangle 76"/>
                <p:cNvSpPr>
                  <a:spLocks noChangeArrowheads="1"/>
                </p:cNvSpPr>
                <p:nvPr/>
              </p:nvSpPr>
              <p:spPr bwMode="auto">
                <a:xfrm>
                  <a:off x="754" y="134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17" name="Rectangle 77"/>
                <p:cNvSpPr>
                  <a:spLocks noChangeArrowheads="1"/>
                </p:cNvSpPr>
                <p:nvPr/>
              </p:nvSpPr>
              <p:spPr bwMode="auto">
                <a:xfrm>
                  <a:off x="754" y="1351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18" name="Rectangle 78"/>
                <p:cNvSpPr>
                  <a:spLocks noChangeArrowheads="1"/>
                </p:cNvSpPr>
                <p:nvPr/>
              </p:nvSpPr>
              <p:spPr bwMode="auto">
                <a:xfrm>
                  <a:off x="754" y="136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19" name="Rectangle 79"/>
                <p:cNvSpPr>
                  <a:spLocks noChangeArrowheads="1"/>
                </p:cNvSpPr>
                <p:nvPr/>
              </p:nvSpPr>
              <p:spPr bwMode="auto">
                <a:xfrm>
                  <a:off x="754" y="137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20" name="Rectangle 80"/>
                <p:cNvSpPr>
                  <a:spLocks noChangeArrowheads="1"/>
                </p:cNvSpPr>
                <p:nvPr/>
              </p:nvSpPr>
              <p:spPr bwMode="auto">
                <a:xfrm>
                  <a:off x="754" y="137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21" name="Rectangle 81"/>
                <p:cNvSpPr>
                  <a:spLocks noChangeArrowheads="1"/>
                </p:cNvSpPr>
                <p:nvPr/>
              </p:nvSpPr>
              <p:spPr bwMode="auto">
                <a:xfrm>
                  <a:off x="754" y="138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22" name="Rectangle 82"/>
                <p:cNvSpPr>
                  <a:spLocks noChangeArrowheads="1"/>
                </p:cNvSpPr>
                <p:nvPr/>
              </p:nvSpPr>
              <p:spPr bwMode="auto">
                <a:xfrm>
                  <a:off x="754" y="139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23" name="Rectangle 83"/>
                <p:cNvSpPr>
                  <a:spLocks noChangeArrowheads="1"/>
                </p:cNvSpPr>
                <p:nvPr/>
              </p:nvSpPr>
              <p:spPr bwMode="auto">
                <a:xfrm>
                  <a:off x="754" y="140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24" name="Rectangle 84"/>
                <p:cNvSpPr>
                  <a:spLocks noChangeArrowheads="1"/>
                </p:cNvSpPr>
                <p:nvPr/>
              </p:nvSpPr>
              <p:spPr bwMode="auto">
                <a:xfrm>
                  <a:off x="754" y="1415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25" name="Rectangle 85"/>
                <p:cNvSpPr>
                  <a:spLocks noChangeArrowheads="1"/>
                </p:cNvSpPr>
                <p:nvPr/>
              </p:nvSpPr>
              <p:spPr bwMode="auto">
                <a:xfrm>
                  <a:off x="754" y="142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26" name="Rectangle 86"/>
                <p:cNvSpPr>
                  <a:spLocks noChangeArrowheads="1"/>
                </p:cNvSpPr>
                <p:nvPr/>
              </p:nvSpPr>
              <p:spPr bwMode="auto">
                <a:xfrm>
                  <a:off x="754" y="1434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27" name="Rectangle 87"/>
                <p:cNvSpPr>
                  <a:spLocks noChangeArrowheads="1"/>
                </p:cNvSpPr>
                <p:nvPr/>
              </p:nvSpPr>
              <p:spPr bwMode="auto">
                <a:xfrm>
                  <a:off x="754" y="144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28" name="Rectangle 88"/>
                <p:cNvSpPr>
                  <a:spLocks noChangeArrowheads="1"/>
                </p:cNvSpPr>
                <p:nvPr/>
              </p:nvSpPr>
              <p:spPr bwMode="auto">
                <a:xfrm>
                  <a:off x="754" y="145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29" name="Rectangle 89"/>
                <p:cNvSpPr>
                  <a:spLocks noChangeArrowheads="1"/>
                </p:cNvSpPr>
                <p:nvPr/>
              </p:nvSpPr>
              <p:spPr bwMode="auto">
                <a:xfrm>
                  <a:off x="754" y="146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30" name="Rectangle 90"/>
                <p:cNvSpPr>
                  <a:spLocks noChangeArrowheads="1"/>
                </p:cNvSpPr>
                <p:nvPr/>
              </p:nvSpPr>
              <p:spPr bwMode="auto">
                <a:xfrm>
                  <a:off x="754" y="1471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31" name="Rectangle 91"/>
                <p:cNvSpPr>
                  <a:spLocks noChangeArrowheads="1"/>
                </p:cNvSpPr>
                <p:nvPr/>
              </p:nvSpPr>
              <p:spPr bwMode="auto">
                <a:xfrm>
                  <a:off x="754" y="148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32" name="Rectangle 92"/>
                <p:cNvSpPr>
                  <a:spLocks noChangeArrowheads="1"/>
                </p:cNvSpPr>
                <p:nvPr/>
              </p:nvSpPr>
              <p:spPr bwMode="auto">
                <a:xfrm>
                  <a:off x="754" y="149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33" name="Rectangle 93"/>
                <p:cNvSpPr>
                  <a:spLocks noChangeArrowheads="1"/>
                </p:cNvSpPr>
                <p:nvPr/>
              </p:nvSpPr>
              <p:spPr bwMode="auto">
                <a:xfrm>
                  <a:off x="754" y="149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34" name="Rectangle 94"/>
                <p:cNvSpPr>
                  <a:spLocks noChangeArrowheads="1"/>
                </p:cNvSpPr>
                <p:nvPr/>
              </p:nvSpPr>
              <p:spPr bwMode="auto">
                <a:xfrm>
                  <a:off x="754" y="150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35" name="Rectangle 95"/>
                <p:cNvSpPr>
                  <a:spLocks noChangeArrowheads="1"/>
                </p:cNvSpPr>
                <p:nvPr/>
              </p:nvSpPr>
              <p:spPr bwMode="auto">
                <a:xfrm>
                  <a:off x="754" y="151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36" name="Rectangle 96"/>
                <p:cNvSpPr>
                  <a:spLocks noChangeArrowheads="1"/>
                </p:cNvSpPr>
                <p:nvPr/>
              </p:nvSpPr>
              <p:spPr bwMode="auto">
                <a:xfrm>
                  <a:off x="754" y="152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37" name="Rectangle 97"/>
                <p:cNvSpPr>
                  <a:spLocks noChangeArrowheads="1"/>
                </p:cNvSpPr>
                <p:nvPr/>
              </p:nvSpPr>
              <p:spPr bwMode="auto">
                <a:xfrm>
                  <a:off x="754" y="1535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38" name="Rectangle 98"/>
                <p:cNvSpPr>
                  <a:spLocks noChangeArrowheads="1"/>
                </p:cNvSpPr>
                <p:nvPr/>
              </p:nvSpPr>
              <p:spPr bwMode="auto">
                <a:xfrm>
                  <a:off x="754" y="154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39" name="Rectangle 99"/>
                <p:cNvSpPr>
                  <a:spLocks noChangeArrowheads="1"/>
                </p:cNvSpPr>
                <p:nvPr/>
              </p:nvSpPr>
              <p:spPr bwMode="auto">
                <a:xfrm>
                  <a:off x="754" y="155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0" name="Rectangle 100"/>
                <p:cNvSpPr>
                  <a:spLocks noChangeArrowheads="1"/>
                </p:cNvSpPr>
                <p:nvPr/>
              </p:nvSpPr>
              <p:spPr bwMode="auto">
                <a:xfrm>
                  <a:off x="754" y="156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1" name="Rectangle 101"/>
                <p:cNvSpPr>
                  <a:spLocks noChangeArrowheads="1"/>
                </p:cNvSpPr>
                <p:nvPr/>
              </p:nvSpPr>
              <p:spPr bwMode="auto">
                <a:xfrm>
                  <a:off x="754" y="157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2" name="Rectangle 102"/>
                <p:cNvSpPr>
                  <a:spLocks noChangeArrowheads="1"/>
                </p:cNvSpPr>
                <p:nvPr/>
              </p:nvSpPr>
              <p:spPr bwMode="auto">
                <a:xfrm>
                  <a:off x="754" y="158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3" name="Rectangle 103"/>
                <p:cNvSpPr>
                  <a:spLocks noChangeArrowheads="1"/>
                </p:cNvSpPr>
                <p:nvPr/>
              </p:nvSpPr>
              <p:spPr bwMode="auto">
                <a:xfrm>
                  <a:off x="754" y="159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4" name="Rectangle 104"/>
                <p:cNvSpPr>
                  <a:spLocks noChangeArrowheads="1"/>
                </p:cNvSpPr>
                <p:nvPr/>
              </p:nvSpPr>
              <p:spPr bwMode="auto">
                <a:xfrm>
                  <a:off x="754" y="159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5" name="Rectangle 105"/>
                <p:cNvSpPr>
                  <a:spLocks noChangeArrowheads="1"/>
                </p:cNvSpPr>
                <p:nvPr/>
              </p:nvSpPr>
              <p:spPr bwMode="auto">
                <a:xfrm>
                  <a:off x="754" y="160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6" name="Rectangle 106"/>
                <p:cNvSpPr>
                  <a:spLocks noChangeArrowheads="1"/>
                </p:cNvSpPr>
                <p:nvPr/>
              </p:nvSpPr>
              <p:spPr bwMode="auto">
                <a:xfrm>
                  <a:off x="754" y="1618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7" name="Rectangle 107"/>
                <p:cNvSpPr>
                  <a:spLocks noChangeArrowheads="1"/>
                </p:cNvSpPr>
                <p:nvPr/>
              </p:nvSpPr>
              <p:spPr bwMode="auto">
                <a:xfrm>
                  <a:off x="754" y="162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8" name="Rectangle 108"/>
                <p:cNvSpPr>
                  <a:spLocks noChangeArrowheads="1"/>
                </p:cNvSpPr>
                <p:nvPr/>
              </p:nvSpPr>
              <p:spPr bwMode="auto">
                <a:xfrm>
                  <a:off x="754" y="163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9" name="Rectangle 109"/>
                <p:cNvSpPr>
                  <a:spLocks noChangeArrowheads="1"/>
                </p:cNvSpPr>
                <p:nvPr/>
              </p:nvSpPr>
              <p:spPr bwMode="auto">
                <a:xfrm>
                  <a:off x="754" y="164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50" name="Rectangle 110"/>
                <p:cNvSpPr>
                  <a:spLocks noChangeArrowheads="1"/>
                </p:cNvSpPr>
                <p:nvPr/>
              </p:nvSpPr>
              <p:spPr bwMode="auto">
                <a:xfrm>
                  <a:off x="754" y="1655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51" name="Rectangle 111"/>
                <p:cNvSpPr>
                  <a:spLocks noChangeArrowheads="1"/>
                </p:cNvSpPr>
                <p:nvPr/>
              </p:nvSpPr>
              <p:spPr bwMode="auto">
                <a:xfrm>
                  <a:off x="754" y="166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52" name="Rectangle 112"/>
                <p:cNvSpPr>
                  <a:spLocks noChangeArrowheads="1"/>
                </p:cNvSpPr>
                <p:nvPr/>
              </p:nvSpPr>
              <p:spPr bwMode="auto">
                <a:xfrm>
                  <a:off x="754" y="167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53" name="Rectangle 113"/>
                <p:cNvSpPr>
                  <a:spLocks noChangeArrowheads="1"/>
                </p:cNvSpPr>
                <p:nvPr/>
              </p:nvSpPr>
              <p:spPr bwMode="auto">
                <a:xfrm>
                  <a:off x="754" y="168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54" name="Rectangle 114"/>
                <p:cNvSpPr>
                  <a:spLocks noChangeArrowheads="1"/>
                </p:cNvSpPr>
                <p:nvPr/>
              </p:nvSpPr>
              <p:spPr bwMode="auto">
                <a:xfrm>
                  <a:off x="754" y="169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55" name="Rectangle 115"/>
                <p:cNvSpPr>
                  <a:spLocks noChangeArrowheads="1"/>
                </p:cNvSpPr>
                <p:nvPr/>
              </p:nvSpPr>
              <p:spPr bwMode="auto">
                <a:xfrm>
                  <a:off x="754" y="170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56" name="Rectangle 116"/>
                <p:cNvSpPr>
                  <a:spLocks noChangeArrowheads="1"/>
                </p:cNvSpPr>
                <p:nvPr/>
              </p:nvSpPr>
              <p:spPr bwMode="auto">
                <a:xfrm>
                  <a:off x="754" y="171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57" name="Rectangle 117"/>
                <p:cNvSpPr>
                  <a:spLocks noChangeArrowheads="1"/>
                </p:cNvSpPr>
                <p:nvPr/>
              </p:nvSpPr>
              <p:spPr bwMode="auto">
                <a:xfrm>
                  <a:off x="754" y="171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58" name="Rectangle 118"/>
                <p:cNvSpPr>
                  <a:spLocks noChangeArrowheads="1"/>
                </p:cNvSpPr>
                <p:nvPr/>
              </p:nvSpPr>
              <p:spPr bwMode="auto">
                <a:xfrm>
                  <a:off x="754" y="172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59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4" y="173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60" name="Rectangle 120"/>
                <p:cNvSpPr>
                  <a:spLocks noChangeArrowheads="1"/>
                </p:cNvSpPr>
                <p:nvPr/>
              </p:nvSpPr>
              <p:spPr bwMode="auto">
                <a:xfrm>
                  <a:off x="754" y="174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61" name="Rectangle 121"/>
                <p:cNvSpPr>
                  <a:spLocks noChangeArrowheads="1"/>
                </p:cNvSpPr>
                <p:nvPr/>
              </p:nvSpPr>
              <p:spPr bwMode="auto">
                <a:xfrm>
                  <a:off x="754" y="175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62" name="Rectangle 122"/>
                <p:cNvSpPr>
                  <a:spLocks noChangeArrowheads="1"/>
                </p:cNvSpPr>
                <p:nvPr/>
              </p:nvSpPr>
              <p:spPr bwMode="auto">
                <a:xfrm>
                  <a:off x="754" y="176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63" name="Rectangle 123"/>
                <p:cNvSpPr>
                  <a:spLocks noChangeArrowheads="1"/>
                </p:cNvSpPr>
                <p:nvPr/>
              </p:nvSpPr>
              <p:spPr bwMode="auto">
                <a:xfrm>
                  <a:off x="754" y="177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64" name="Rectangle 124"/>
                <p:cNvSpPr>
                  <a:spLocks noChangeArrowheads="1"/>
                </p:cNvSpPr>
                <p:nvPr/>
              </p:nvSpPr>
              <p:spPr bwMode="auto">
                <a:xfrm>
                  <a:off x="754" y="178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65" name="Rectangle 125"/>
                <p:cNvSpPr>
                  <a:spLocks noChangeArrowheads="1"/>
                </p:cNvSpPr>
                <p:nvPr/>
              </p:nvSpPr>
              <p:spPr bwMode="auto">
                <a:xfrm>
                  <a:off x="754" y="179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66" name="Rectangle 126"/>
                <p:cNvSpPr>
                  <a:spLocks noChangeArrowheads="1"/>
                </p:cNvSpPr>
                <p:nvPr/>
              </p:nvSpPr>
              <p:spPr bwMode="auto">
                <a:xfrm>
                  <a:off x="754" y="180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67" name="Rectangle 127"/>
                <p:cNvSpPr>
                  <a:spLocks noChangeArrowheads="1"/>
                </p:cNvSpPr>
                <p:nvPr/>
              </p:nvSpPr>
              <p:spPr bwMode="auto">
                <a:xfrm>
                  <a:off x="754" y="1811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68" name="Rectangle 128"/>
                <p:cNvSpPr>
                  <a:spLocks noChangeArrowheads="1"/>
                </p:cNvSpPr>
                <p:nvPr/>
              </p:nvSpPr>
              <p:spPr bwMode="auto">
                <a:xfrm>
                  <a:off x="754" y="182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69" name="Rectangle 129"/>
                <p:cNvSpPr>
                  <a:spLocks noChangeArrowheads="1"/>
                </p:cNvSpPr>
                <p:nvPr/>
              </p:nvSpPr>
              <p:spPr bwMode="auto">
                <a:xfrm>
                  <a:off x="754" y="183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70" name="Rectangle 130"/>
                <p:cNvSpPr>
                  <a:spLocks noChangeArrowheads="1"/>
                </p:cNvSpPr>
                <p:nvPr/>
              </p:nvSpPr>
              <p:spPr bwMode="auto">
                <a:xfrm>
                  <a:off x="754" y="183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71" name="Rectangle 131"/>
                <p:cNvSpPr>
                  <a:spLocks noChangeArrowheads="1"/>
                </p:cNvSpPr>
                <p:nvPr/>
              </p:nvSpPr>
              <p:spPr bwMode="auto">
                <a:xfrm>
                  <a:off x="754" y="184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72" name="Rectangle 132"/>
                <p:cNvSpPr>
                  <a:spLocks noChangeArrowheads="1"/>
                </p:cNvSpPr>
                <p:nvPr/>
              </p:nvSpPr>
              <p:spPr bwMode="auto">
                <a:xfrm>
                  <a:off x="754" y="185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73" name="Rectangle 133"/>
                <p:cNvSpPr>
                  <a:spLocks noChangeArrowheads="1"/>
                </p:cNvSpPr>
                <p:nvPr/>
              </p:nvSpPr>
              <p:spPr bwMode="auto">
                <a:xfrm>
                  <a:off x="754" y="186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74" name="Rectangle 134"/>
                <p:cNvSpPr>
                  <a:spLocks noChangeArrowheads="1"/>
                </p:cNvSpPr>
                <p:nvPr/>
              </p:nvSpPr>
              <p:spPr bwMode="auto">
                <a:xfrm>
                  <a:off x="754" y="187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75" name="Rectangle 135"/>
                <p:cNvSpPr>
                  <a:spLocks noChangeArrowheads="1"/>
                </p:cNvSpPr>
                <p:nvPr/>
              </p:nvSpPr>
              <p:spPr bwMode="auto">
                <a:xfrm>
                  <a:off x="754" y="188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76" name="Rectangle 136"/>
                <p:cNvSpPr>
                  <a:spLocks noChangeArrowheads="1"/>
                </p:cNvSpPr>
                <p:nvPr/>
              </p:nvSpPr>
              <p:spPr bwMode="auto">
                <a:xfrm>
                  <a:off x="754" y="189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77" name="Rectangle 137"/>
                <p:cNvSpPr>
                  <a:spLocks noChangeArrowheads="1"/>
                </p:cNvSpPr>
                <p:nvPr/>
              </p:nvSpPr>
              <p:spPr bwMode="auto">
                <a:xfrm>
                  <a:off x="754" y="190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1578" name="Rectangle 138"/>
              <p:cNvSpPr>
                <a:spLocks noChangeArrowheads="1"/>
              </p:cNvSpPr>
              <p:nvPr/>
            </p:nvSpPr>
            <p:spPr bwMode="auto">
              <a:xfrm>
                <a:off x="754" y="1342"/>
                <a:ext cx="2918" cy="571"/>
              </a:xfrm>
              <a:prstGeom prst="rect">
                <a:avLst/>
              </a:prstGeom>
              <a:grpFill/>
              <a:ln w="1116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6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1579" name="Rectangle 139"/>
            <p:cNvSpPr>
              <a:spLocks noChangeArrowheads="1"/>
            </p:cNvSpPr>
            <p:nvPr/>
          </p:nvSpPr>
          <p:spPr bwMode="auto">
            <a:xfrm>
              <a:off x="752" y="1380"/>
              <a:ext cx="2918" cy="465"/>
            </a:xfrm>
            <a:prstGeom prst="rect">
              <a:avLst/>
            </a:prstGeom>
            <a:grp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600" b="1" dirty="0">
                  <a:latin typeface="Arial"/>
                </a:rPr>
                <a:t>Группа процессов</a:t>
              </a:r>
            </a:p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600" dirty="0">
                  <a:latin typeface="Arial"/>
                </a:rPr>
                <a:t>Диаграмма цепочки добавленного качества (</a:t>
              </a:r>
              <a:r>
                <a:rPr lang="en-US" sz="1600" dirty="0">
                  <a:latin typeface="Arial"/>
                </a:rPr>
                <a:t>VAD</a:t>
              </a:r>
              <a:r>
                <a:rPr lang="ru-RU" sz="1600" dirty="0">
                  <a:latin typeface="Arial"/>
                </a:rPr>
                <a:t>)</a:t>
              </a:r>
            </a:p>
          </p:txBody>
        </p:sp>
        <p:grpSp>
          <p:nvGrpSpPr>
            <p:cNvPr id="61580" name="Group 140"/>
            <p:cNvGrpSpPr>
              <a:grpSpLocks/>
            </p:cNvGrpSpPr>
            <p:nvPr/>
          </p:nvGrpSpPr>
          <p:grpSpPr bwMode="auto">
            <a:xfrm>
              <a:off x="1383" y="1807"/>
              <a:ext cx="2917" cy="572"/>
              <a:chOff x="1383" y="1807"/>
              <a:chExt cx="2917" cy="572"/>
            </a:xfrm>
            <a:grpFill/>
          </p:grpSpPr>
          <p:grpSp>
            <p:nvGrpSpPr>
              <p:cNvPr id="61581" name="Group 141"/>
              <p:cNvGrpSpPr>
                <a:grpSpLocks/>
              </p:cNvGrpSpPr>
              <p:nvPr/>
            </p:nvGrpSpPr>
            <p:grpSpPr bwMode="auto">
              <a:xfrm>
                <a:off x="1383" y="1807"/>
                <a:ext cx="2916" cy="571"/>
                <a:chOff x="1383" y="1807"/>
                <a:chExt cx="2916" cy="571"/>
              </a:xfrm>
              <a:grpFill/>
            </p:grpSpPr>
            <p:sp>
              <p:nvSpPr>
                <p:cNvPr id="61582" name="Rectangle 142"/>
                <p:cNvSpPr>
                  <a:spLocks noChangeArrowheads="1"/>
                </p:cNvSpPr>
                <p:nvPr/>
              </p:nvSpPr>
              <p:spPr bwMode="auto">
                <a:xfrm>
                  <a:off x="1383" y="180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3" name="Rectangle 143"/>
                <p:cNvSpPr>
                  <a:spLocks noChangeArrowheads="1"/>
                </p:cNvSpPr>
                <p:nvPr/>
              </p:nvSpPr>
              <p:spPr bwMode="auto">
                <a:xfrm>
                  <a:off x="1383" y="181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4" name="Rectangle 144"/>
                <p:cNvSpPr>
                  <a:spLocks noChangeArrowheads="1"/>
                </p:cNvSpPr>
                <p:nvPr/>
              </p:nvSpPr>
              <p:spPr bwMode="auto">
                <a:xfrm>
                  <a:off x="1383" y="182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5" name="Rectangle 145"/>
                <p:cNvSpPr>
                  <a:spLocks noChangeArrowheads="1"/>
                </p:cNvSpPr>
                <p:nvPr/>
              </p:nvSpPr>
              <p:spPr bwMode="auto">
                <a:xfrm>
                  <a:off x="1383" y="183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6" name="Rectangle 146"/>
                <p:cNvSpPr>
                  <a:spLocks noChangeArrowheads="1"/>
                </p:cNvSpPr>
                <p:nvPr/>
              </p:nvSpPr>
              <p:spPr bwMode="auto">
                <a:xfrm>
                  <a:off x="1383" y="184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7" name="Rectangle 147"/>
                <p:cNvSpPr>
                  <a:spLocks noChangeArrowheads="1"/>
                </p:cNvSpPr>
                <p:nvPr/>
              </p:nvSpPr>
              <p:spPr bwMode="auto">
                <a:xfrm>
                  <a:off x="1383" y="185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383" y="186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9" name="Rectangle 149"/>
                <p:cNvSpPr>
                  <a:spLocks noChangeArrowheads="1"/>
                </p:cNvSpPr>
                <p:nvPr/>
              </p:nvSpPr>
              <p:spPr bwMode="auto">
                <a:xfrm>
                  <a:off x="1383" y="1871"/>
                  <a:ext cx="2916" cy="10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90" name="Rectangle 150"/>
                <p:cNvSpPr>
                  <a:spLocks noChangeArrowheads="1"/>
                </p:cNvSpPr>
                <p:nvPr/>
              </p:nvSpPr>
              <p:spPr bwMode="auto">
                <a:xfrm>
                  <a:off x="1383" y="188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91" name="Rectangle 151"/>
                <p:cNvSpPr>
                  <a:spLocks noChangeArrowheads="1"/>
                </p:cNvSpPr>
                <p:nvPr/>
              </p:nvSpPr>
              <p:spPr bwMode="auto">
                <a:xfrm>
                  <a:off x="1383" y="189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92" name="Rectangle 152"/>
                <p:cNvSpPr>
                  <a:spLocks noChangeArrowheads="1"/>
                </p:cNvSpPr>
                <p:nvPr/>
              </p:nvSpPr>
              <p:spPr bwMode="auto">
                <a:xfrm>
                  <a:off x="1383" y="190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93" name="Rectangle 153"/>
                <p:cNvSpPr>
                  <a:spLocks noChangeArrowheads="1"/>
                </p:cNvSpPr>
                <p:nvPr/>
              </p:nvSpPr>
              <p:spPr bwMode="auto">
                <a:xfrm>
                  <a:off x="1383" y="190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9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383" y="191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95" name="Rectangle 155"/>
                <p:cNvSpPr>
                  <a:spLocks noChangeArrowheads="1"/>
                </p:cNvSpPr>
                <p:nvPr/>
              </p:nvSpPr>
              <p:spPr bwMode="auto">
                <a:xfrm>
                  <a:off x="1383" y="192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96" name="Rectangle 156"/>
                <p:cNvSpPr>
                  <a:spLocks noChangeArrowheads="1"/>
                </p:cNvSpPr>
                <p:nvPr/>
              </p:nvSpPr>
              <p:spPr bwMode="auto">
                <a:xfrm>
                  <a:off x="1383" y="193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97" name="Rectangle 157"/>
                <p:cNvSpPr>
                  <a:spLocks noChangeArrowheads="1"/>
                </p:cNvSpPr>
                <p:nvPr/>
              </p:nvSpPr>
              <p:spPr bwMode="auto">
                <a:xfrm>
                  <a:off x="1383" y="194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98" name="Rectangle 158"/>
                <p:cNvSpPr>
                  <a:spLocks noChangeArrowheads="1"/>
                </p:cNvSpPr>
                <p:nvPr/>
              </p:nvSpPr>
              <p:spPr bwMode="auto">
                <a:xfrm>
                  <a:off x="1383" y="195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99" name="Rectangle 159"/>
                <p:cNvSpPr>
                  <a:spLocks noChangeArrowheads="1"/>
                </p:cNvSpPr>
                <p:nvPr/>
              </p:nvSpPr>
              <p:spPr bwMode="auto">
                <a:xfrm>
                  <a:off x="1383" y="196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0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383" y="197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0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383" y="198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0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383" y="1991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03" name="Rectangle 163"/>
                <p:cNvSpPr>
                  <a:spLocks noChangeArrowheads="1"/>
                </p:cNvSpPr>
                <p:nvPr/>
              </p:nvSpPr>
              <p:spPr bwMode="auto">
                <a:xfrm>
                  <a:off x="1383" y="200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04" name="Rectangle 164"/>
                <p:cNvSpPr>
                  <a:spLocks noChangeArrowheads="1"/>
                </p:cNvSpPr>
                <p:nvPr/>
              </p:nvSpPr>
              <p:spPr bwMode="auto">
                <a:xfrm>
                  <a:off x="1383" y="201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05" name="Rectangle 165"/>
                <p:cNvSpPr>
                  <a:spLocks noChangeArrowheads="1"/>
                </p:cNvSpPr>
                <p:nvPr/>
              </p:nvSpPr>
              <p:spPr bwMode="auto">
                <a:xfrm>
                  <a:off x="1383" y="201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1383" y="202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07" name="Rectangle 167"/>
                <p:cNvSpPr>
                  <a:spLocks noChangeArrowheads="1"/>
                </p:cNvSpPr>
                <p:nvPr/>
              </p:nvSpPr>
              <p:spPr bwMode="auto">
                <a:xfrm>
                  <a:off x="1383" y="203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08" name="Rectangle 168"/>
                <p:cNvSpPr>
                  <a:spLocks noChangeArrowheads="1"/>
                </p:cNvSpPr>
                <p:nvPr/>
              </p:nvSpPr>
              <p:spPr bwMode="auto">
                <a:xfrm>
                  <a:off x="1383" y="204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0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383" y="205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10" name="Rectangle 170"/>
                <p:cNvSpPr>
                  <a:spLocks noChangeArrowheads="1"/>
                </p:cNvSpPr>
                <p:nvPr/>
              </p:nvSpPr>
              <p:spPr bwMode="auto">
                <a:xfrm>
                  <a:off x="1383" y="206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11" name="Rectangle 171"/>
                <p:cNvSpPr>
                  <a:spLocks noChangeArrowheads="1"/>
                </p:cNvSpPr>
                <p:nvPr/>
              </p:nvSpPr>
              <p:spPr bwMode="auto">
                <a:xfrm>
                  <a:off x="1383" y="207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12" name="Rectangle 172"/>
                <p:cNvSpPr>
                  <a:spLocks noChangeArrowheads="1"/>
                </p:cNvSpPr>
                <p:nvPr/>
              </p:nvSpPr>
              <p:spPr bwMode="auto">
                <a:xfrm>
                  <a:off x="1383" y="208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13" name="Rectangle 173"/>
                <p:cNvSpPr>
                  <a:spLocks noChangeArrowheads="1"/>
                </p:cNvSpPr>
                <p:nvPr/>
              </p:nvSpPr>
              <p:spPr bwMode="auto">
                <a:xfrm>
                  <a:off x="1383" y="209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14" name="Rectangle 174"/>
                <p:cNvSpPr>
                  <a:spLocks noChangeArrowheads="1"/>
                </p:cNvSpPr>
                <p:nvPr/>
              </p:nvSpPr>
              <p:spPr bwMode="auto">
                <a:xfrm>
                  <a:off x="1383" y="210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15" name="Rectangle 175"/>
                <p:cNvSpPr>
                  <a:spLocks noChangeArrowheads="1"/>
                </p:cNvSpPr>
                <p:nvPr/>
              </p:nvSpPr>
              <p:spPr bwMode="auto">
                <a:xfrm>
                  <a:off x="1383" y="2111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16" name="Rectangle 176"/>
                <p:cNvSpPr>
                  <a:spLocks noChangeArrowheads="1"/>
                </p:cNvSpPr>
                <p:nvPr/>
              </p:nvSpPr>
              <p:spPr bwMode="auto">
                <a:xfrm>
                  <a:off x="1383" y="212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17" name="Rectangle 177"/>
                <p:cNvSpPr>
                  <a:spLocks noChangeArrowheads="1"/>
                </p:cNvSpPr>
                <p:nvPr/>
              </p:nvSpPr>
              <p:spPr bwMode="auto">
                <a:xfrm>
                  <a:off x="1383" y="213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18" name="Rectangle 178"/>
                <p:cNvSpPr>
                  <a:spLocks noChangeArrowheads="1"/>
                </p:cNvSpPr>
                <p:nvPr/>
              </p:nvSpPr>
              <p:spPr bwMode="auto">
                <a:xfrm>
                  <a:off x="1383" y="213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19" name="Rectangle 179"/>
                <p:cNvSpPr>
                  <a:spLocks noChangeArrowheads="1"/>
                </p:cNvSpPr>
                <p:nvPr/>
              </p:nvSpPr>
              <p:spPr bwMode="auto">
                <a:xfrm>
                  <a:off x="1383" y="214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20" name="Rectangle 180"/>
                <p:cNvSpPr>
                  <a:spLocks noChangeArrowheads="1"/>
                </p:cNvSpPr>
                <p:nvPr/>
              </p:nvSpPr>
              <p:spPr bwMode="auto">
                <a:xfrm>
                  <a:off x="1383" y="215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21" name="Rectangle 181"/>
                <p:cNvSpPr>
                  <a:spLocks noChangeArrowheads="1"/>
                </p:cNvSpPr>
                <p:nvPr/>
              </p:nvSpPr>
              <p:spPr bwMode="auto">
                <a:xfrm>
                  <a:off x="1383" y="216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22" name="Rectangle 182"/>
                <p:cNvSpPr>
                  <a:spLocks noChangeArrowheads="1"/>
                </p:cNvSpPr>
                <p:nvPr/>
              </p:nvSpPr>
              <p:spPr bwMode="auto">
                <a:xfrm>
                  <a:off x="1383" y="217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23" name="Rectangle 183"/>
                <p:cNvSpPr>
                  <a:spLocks noChangeArrowheads="1"/>
                </p:cNvSpPr>
                <p:nvPr/>
              </p:nvSpPr>
              <p:spPr bwMode="auto">
                <a:xfrm>
                  <a:off x="1383" y="218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24" name="Rectangle 184"/>
                <p:cNvSpPr>
                  <a:spLocks noChangeArrowheads="1"/>
                </p:cNvSpPr>
                <p:nvPr/>
              </p:nvSpPr>
              <p:spPr bwMode="auto">
                <a:xfrm>
                  <a:off x="1383" y="219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25" name="Rectangle 185"/>
                <p:cNvSpPr>
                  <a:spLocks noChangeArrowheads="1"/>
                </p:cNvSpPr>
                <p:nvPr/>
              </p:nvSpPr>
              <p:spPr bwMode="auto">
                <a:xfrm>
                  <a:off x="1383" y="220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26" name="Rectangle 186"/>
                <p:cNvSpPr>
                  <a:spLocks noChangeArrowheads="1"/>
                </p:cNvSpPr>
                <p:nvPr/>
              </p:nvSpPr>
              <p:spPr bwMode="auto">
                <a:xfrm>
                  <a:off x="1383" y="221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27" name="Rectangle 187"/>
                <p:cNvSpPr>
                  <a:spLocks noChangeArrowheads="1"/>
                </p:cNvSpPr>
                <p:nvPr/>
              </p:nvSpPr>
              <p:spPr bwMode="auto">
                <a:xfrm>
                  <a:off x="1383" y="222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28" name="Rectangle 188"/>
                <p:cNvSpPr>
                  <a:spLocks noChangeArrowheads="1"/>
                </p:cNvSpPr>
                <p:nvPr/>
              </p:nvSpPr>
              <p:spPr bwMode="auto">
                <a:xfrm>
                  <a:off x="1383" y="2231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29" name="Rectangle 189"/>
                <p:cNvSpPr>
                  <a:spLocks noChangeArrowheads="1"/>
                </p:cNvSpPr>
                <p:nvPr/>
              </p:nvSpPr>
              <p:spPr bwMode="auto">
                <a:xfrm>
                  <a:off x="1383" y="224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30" name="Rectangle 190"/>
                <p:cNvSpPr>
                  <a:spLocks noChangeArrowheads="1"/>
                </p:cNvSpPr>
                <p:nvPr/>
              </p:nvSpPr>
              <p:spPr bwMode="auto">
                <a:xfrm>
                  <a:off x="1383" y="225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31" name="Rectangle 191"/>
                <p:cNvSpPr>
                  <a:spLocks noChangeArrowheads="1"/>
                </p:cNvSpPr>
                <p:nvPr/>
              </p:nvSpPr>
              <p:spPr bwMode="auto">
                <a:xfrm>
                  <a:off x="1383" y="225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32" name="Rectangle 192"/>
                <p:cNvSpPr>
                  <a:spLocks noChangeArrowheads="1"/>
                </p:cNvSpPr>
                <p:nvPr/>
              </p:nvSpPr>
              <p:spPr bwMode="auto">
                <a:xfrm>
                  <a:off x="1383" y="226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33" name="Rectangle 193"/>
                <p:cNvSpPr>
                  <a:spLocks noChangeArrowheads="1"/>
                </p:cNvSpPr>
                <p:nvPr/>
              </p:nvSpPr>
              <p:spPr bwMode="auto">
                <a:xfrm>
                  <a:off x="1383" y="227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34" name="Rectangle 194"/>
                <p:cNvSpPr>
                  <a:spLocks noChangeArrowheads="1"/>
                </p:cNvSpPr>
                <p:nvPr/>
              </p:nvSpPr>
              <p:spPr bwMode="auto">
                <a:xfrm>
                  <a:off x="1383" y="228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35" name="Rectangle 195"/>
                <p:cNvSpPr>
                  <a:spLocks noChangeArrowheads="1"/>
                </p:cNvSpPr>
                <p:nvPr/>
              </p:nvSpPr>
              <p:spPr bwMode="auto">
                <a:xfrm>
                  <a:off x="1383" y="2295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36" name="Rectangle 196"/>
                <p:cNvSpPr>
                  <a:spLocks noChangeArrowheads="1"/>
                </p:cNvSpPr>
                <p:nvPr/>
              </p:nvSpPr>
              <p:spPr bwMode="auto">
                <a:xfrm>
                  <a:off x="1383" y="2305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37" name="Rectangle 197"/>
                <p:cNvSpPr>
                  <a:spLocks noChangeArrowheads="1"/>
                </p:cNvSpPr>
                <p:nvPr/>
              </p:nvSpPr>
              <p:spPr bwMode="auto">
                <a:xfrm>
                  <a:off x="1383" y="231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38" name="Rectangle 198"/>
                <p:cNvSpPr>
                  <a:spLocks noChangeArrowheads="1"/>
                </p:cNvSpPr>
                <p:nvPr/>
              </p:nvSpPr>
              <p:spPr bwMode="auto">
                <a:xfrm>
                  <a:off x="1383" y="232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39" name="Rectangle 199"/>
                <p:cNvSpPr>
                  <a:spLocks noChangeArrowheads="1"/>
                </p:cNvSpPr>
                <p:nvPr/>
              </p:nvSpPr>
              <p:spPr bwMode="auto">
                <a:xfrm>
                  <a:off x="1383" y="233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40" name="Rectangle 200"/>
                <p:cNvSpPr>
                  <a:spLocks noChangeArrowheads="1"/>
                </p:cNvSpPr>
                <p:nvPr/>
              </p:nvSpPr>
              <p:spPr bwMode="auto">
                <a:xfrm>
                  <a:off x="1383" y="234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41" name="Rectangle 201"/>
                <p:cNvSpPr>
                  <a:spLocks noChangeArrowheads="1"/>
                </p:cNvSpPr>
                <p:nvPr/>
              </p:nvSpPr>
              <p:spPr bwMode="auto">
                <a:xfrm>
                  <a:off x="1383" y="2351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42" name="Rectangle 202"/>
                <p:cNvSpPr>
                  <a:spLocks noChangeArrowheads="1"/>
                </p:cNvSpPr>
                <p:nvPr/>
              </p:nvSpPr>
              <p:spPr bwMode="auto">
                <a:xfrm>
                  <a:off x="1383" y="236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43" name="Rectangle 203"/>
                <p:cNvSpPr>
                  <a:spLocks noChangeArrowheads="1"/>
                </p:cNvSpPr>
                <p:nvPr/>
              </p:nvSpPr>
              <p:spPr bwMode="auto">
                <a:xfrm>
                  <a:off x="1383" y="237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1644" name="Rectangle 204"/>
              <p:cNvSpPr>
                <a:spLocks noChangeArrowheads="1"/>
              </p:cNvSpPr>
              <p:nvPr/>
            </p:nvSpPr>
            <p:spPr bwMode="auto">
              <a:xfrm>
                <a:off x="1383" y="1807"/>
                <a:ext cx="2917" cy="572"/>
              </a:xfrm>
              <a:prstGeom prst="rect">
                <a:avLst/>
              </a:prstGeom>
              <a:grpFill/>
              <a:ln w="1116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6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1645" name="Rectangle 205"/>
            <p:cNvSpPr>
              <a:spLocks noChangeArrowheads="1"/>
            </p:cNvSpPr>
            <p:nvPr/>
          </p:nvSpPr>
          <p:spPr bwMode="auto">
            <a:xfrm>
              <a:off x="1725" y="1845"/>
              <a:ext cx="2486" cy="310"/>
            </a:xfrm>
            <a:prstGeom prst="rect">
              <a:avLst/>
            </a:prstGeom>
            <a:grp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600" b="1" dirty="0">
                  <a:latin typeface="Arial"/>
                </a:rPr>
                <a:t>Сценарии процесса</a:t>
              </a:r>
            </a:p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600" dirty="0">
                  <a:latin typeface="Arial"/>
                </a:rPr>
                <a:t>Диаграмма выбора процесса</a:t>
              </a:r>
              <a:r>
                <a:rPr lang="en-US" sz="1600" dirty="0">
                  <a:latin typeface="Arial"/>
                </a:rPr>
                <a:t> (PSD)</a:t>
              </a:r>
            </a:p>
          </p:txBody>
        </p:sp>
        <p:grpSp>
          <p:nvGrpSpPr>
            <p:cNvPr id="61646" name="Group 206"/>
            <p:cNvGrpSpPr>
              <a:grpSpLocks/>
            </p:cNvGrpSpPr>
            <p:nvPr/>
          </p:nvGrpSpPr>
          <p:grpSpPr bwMode="auto">
            <a:xfrm>
              <a:off x="2069" y="2265"/>
              <a:ext cx="2917" cy="571"/>
              <a:chOff x="2069" y="2265"/>
              <a:chExt cx="2917" cy="571"/>
            </a:xfrm>
            <a:grpFill/>
          </p:grpSpPr>
          <p:grpSp>
            <p:nvGrpSpPr>
              <p:cNvPr id="61647" name="Group 207"/>
              <p:cNvGrpSpPr>
                <a:grpSpLocks/>
              </p:cNvGrpSpPr>
              <p:nvPr/>
            </p:nvGrpSpPr>
            <p:grpSpPr bwMode="auto">
              <a:xfrm>
                <a:off x="2069" y="2265"/>
                <a:ext cx="2916" cy="570"/>
                <a:chOff x="2069" y="2265"/>
                <a:chExt cx="2916" cy="570"/>
              </a:xfrm>
              <a:grpFill/>
            </p:grpSpPr>
            <p:sp>
              <p:nvSpPr>
                <p:cNvPr id="61648" name="Rectangle 208"/>
                <p:cNvSpPr>
                  <a:spLocks noChangeArrowheads="1"/>
                </p:cNvSpPr>
                <p:nvPr/>
              </p:nvSpPr>
              <p:spPr bwMode="auto">
                <a:xfrm>
                  <a:off x="2069" y="226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49" name="Rectangle 209"/>
                <p:cNvSpPr>
                  <a:spLocks noChangeArrowheads="1"/>
                </p:cNvSpPr>
                <p:nvPr/>
              </p:nvSpPr>
              <p:spPr bwMode="auto">
                <a:xfrm>
                  <a:off x="2069" y="227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50" name="Rectangle 210"/>
                <p:cNvSpPr>
                  <a:spLocks noChangeArrowheads="1"/>
                </p:cNvSpPr>
                <p:nvPr/>
              </p:nvSpPr>
              <p:spPr bwMode="auto">
                <a:xfrm>
                  <a:off x="2069" y="228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51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69" y="229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52" name="Rectangle 212"/>
                <p:cNvSpPr>
                  <a:spLocks noChangeArrowheads="1"/>
                </p:cNvSpPr>
                <p:nvPr/>
              </p:nvSpPr>
              <p:spPr bwMode="auto">
                <a:xfrm>
                  <a:off x="2069" y="230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53" name="Rectangle 213"/>
                <p:cNvSpPr>
                  <a:spLocks noChangeArrowheads="1"/>
                </p:cNvSpPr>
                <p:nvPr/>
              </p:nvSpPr>
              <p:spPr bwMode="auto">
                <a:xfrm>
                  <a:off x="2069" y="231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54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69" y="231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55" name="Rectangle 215"/>
                <p:cNvSpPr>
                  <a:spLocks noChangeArrowheads="1"/>
                </p:cNvSpPr>
                <p:nvPr/>
              </p:nvSpPr>
              <p:spPr bwMode="auto">
                <a:xfrm>
                  <a:off x="2069" y="232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56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69" y="233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57" name="Rectangle 217"/>
                <p:cNvSpPr>
                  <a:spLocks noChangeArrowheads="1"/>
                </p:cNvSpPr>
                <p:nvPr/>
              </p:nvSpPr>
              <p:spPr bwMode="auto">
                <a:xfrm>
                  <a:off x="2069" y="234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58" name="Rectangle 218"/>
                <p:cNvSpPr>
                  <a:spLocks noChangeArrowheads="1"/>
                </p:cNvSpPr>
                <p:nvPr/>
              </p:nvSpPr>
              <p:spPr bwMode="auto">
                <a:xfrm>
                  <a:off x="2069" y="235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59" name="Rectangle 219"/>
                <p:cNvSpPr>
                  <a:spLocks noChangeArrowheads="1"/>
                </p:cNvSpPr>
                <p:nvPr/>
              </p:nvSpPr>
              <p:spPr bwMode="auto">
                <a:xfrm>
                  <a:off x="2069" y="236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60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69" y="2375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61" name="Rectangle 221"/>
                <p:cNvSpPr>
                  <a:spLocks noChangeArrowheads="1"/>
                </p:cNvSpPr>
                <p:nvPr/>
              </p:nvSpPr>
              <p:spPr bwMode="auto">
                <a:xfrm>
                  <a:off x="2069" y="238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62" name="Rectangle 222"/>
                <p:cNvSpPr>
                  <a:spLocks noChangeArrowheads="1"/>
                </p:cNvSpPr>
                <p:nvPr/>
              </p:nvSpPr>
              <p:spPr bwMode="auto">
                <a:xfrm>
                  <a:off x="2069" y="239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63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69" y="240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64" name="Rectangle 224"/>
                <p:cNvSpPr>
                  <a:spLocks noChangeArrowheads="1"/>
                </p:cNvSpPr>
                <p:nvPr/>
              </p:nvSpPr>
              <p:spPr bwMode="auto">
                <a:xfrm>
                  <a:off x="2069" y="241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65" name="Rectangle 225"/>
                <p:cNvSpPr>
                  <a:spLocks noChangeArrowheads="1"/>
                </p:cNvSpPr>
                <p:nvPr/>
              </p:nvSpPr>
              <p:spPr bwMode="auto">
                <a:xfrm>
                  <a:off x="2069" y="242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66" name="Rectangle 226"/>
                <p:cNvSpPr>
                  <a:spLocks noChangeArrowheads="1"/>
                </p:cNvSpPr>
                <p:nvPr/>
              </p:nvSpPr>
              <p:spPr bwMode="auto">
                <a:xfrm>
                  <a:off x="2069" y="243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67" name="Rectangle 227"/>
                <p:cNvSpPr>
                  <a:spLocks noChangeArrowheads="1"/>
                </p:cNvSpPr>
                <p:nvPr/>
              </p:nvSpPr>
              <p:spPr bwMode="auto">
                <a:xfrm>
                  <a:off x="2069" y="243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68" name="Rectangle 228"/>
                <p:cNvSpPr>
                  <a:spLocks noChangeArrowheads="1"/>
                </p:cNvSpPr>
                <p:nvPr/>
              </p:nvSpPr>
              <p:spPr bwMode="auto">
                <a:xfrm>
                  <a:off x="2069" y="244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69" name="Rectangle 229"/>
                <p:cNvSpPr>
                  <a:spLocks noChangeArrowheads="1"/>
                </p:cNvSpPr>
                <p:nvPr/>
              </p:nvSpPr>
              <p:spPr bwMode="auto">
                <a:xfrm>
                  <a:off x="2069" y="245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70" name="Rectangle 230"/>
                <p:cNvSpPr>
                  <a:spLocks noChangeArrowheads="1"/>
                </p:cNvSpPr>
                <p:nvPr/>
              </p:nvSpPr>
              <p:spPr bwMode="auto">
                <a:xfrm>
                  <a:off x="2069" y="246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71" name="Rectangle 231"/>
                <p:cNvSpPr>
                  <a:spLocks noChangeArrowheads="1"/>
                </p:cNvSpPr>
                <p:nvPr/>
              </p:nvSpPr>
              <p:spPr bwMode="auto">
                <a:xfrm>
                  <a:off x="2069" y="2476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72" name="Rectangle 232"/>
                <p:cNvSpPr>
                  <a:spLocks noChangeArrowheads="1"/>
                </p:cNvSpPr>
                <p:nvPr/>
              </p:nvSpPr>
              <p:spPr bwMode="auto">
                <a:xfrm>
                  <a:off x="2069" y="248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73" name="Rectangle 233"/>
                <p:cNvSpPr>
                  <a:spLocks noChangeArrowheads="1"/>
                </p:cNvSpPr>
                <p:nvPr/>
              </p:nvSpPr>
              <p:spPr bwMode="auto">
                <a:xfrm>
                  <a:off x="2069" y="2495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74" name="Rectangle 234"/>
                <p:cNvSpPr>
                  <a:spLocks noChangeArrowheads="1"/>
                </p:cNvSpPr>
                <p:nvPr/>
              </p:nvSpPr>
              <p:spPr bwMode="auto">
                <a:xfrm>
                  <a:off x="2069" y="250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75" name="Rectangle 235"/>
                <p:cNvSpPr>
                  <a:spLocks noChangeArrowheads="1"/>
                </p:cNvSpPr>
                <p:nvPr/>
              </p:nvSpPr>
              <p:spPr bwMode="auto">
                <a:xfrm>
                  <a:off x="2069" y="251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76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69" y="252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77" name="Rectangle 237"/>
                <p:cNvSpPr>
                  <a:spLocks noChangeArrowheads="1"/>
                </p:cNvSpPr>
                <p:nvPr/>
              </p:nvSpPr>
              <p:spPr bwMode="auto">
                <a:xfrm>
                  <a:off x="2069" y="253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78" name="Rectangle 238"/>
                <p:cNvSpPr>
                  <a:spLocks noChangeArrowheads="1"/>
                </p:cNvSpPr>
                <p:nvPr/>
              </p:nvSpPr>
              <p:spPr bwMode="auto">
                <a:xfrm>
                  <a:off x="2069" y="254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79" name="Rectangle 239"/>
                <p:cNvSpPr>
                  <a:spLocks noChangeArrowheads="1"/>
                </p:cNvSpPr>
                <p:nvPr/>
              </p:nvSpPr>
              <p:spPr bwMode="auto">
                <a:xfrm>
                  <a:off x="2069" y="255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80" name="Rectangle 240"/>
                <p:cNvSpPr>
                  <a:spLocks noChangeArrowheads="1"/>
                </p:cNvSpPr>
                <p:nvPr/>
              </p:nvSpPr>
              <p:spPr bwMode="auto">
                <a:xfrm>
                  <a:off x="2069" y="255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81" name="Rectangle 241"/>
                <p:cNvSpPr>
                  <a:spLocks noChangeArrowheads="1"/>
                </p:cNvSpPr>
                <p:nvPr/>
              </p:nvSpPr>
              <p:spPr bwMode="auto">
                <a:xfrm>
                  <a:off x="2069" y="256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82" name="Rectangle 242"/>
                <p:cNvSpPr>
                  <a:spLocks noChangeArrowheads="1"/>
                </p:cNvSpPr>
                <p:nvPr/>
              </p:nvSpPr>
              <p:spPr bwMode="auto">
                <a:xfrm>
                  <a:off x="2069" y="257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83" name="Rectangle 243"/>
                <p:cNvSpPr>
                  <a:spLocks noChangeArrowheads="1"/>
                </p:cNvSpPr>
                <p:nvPr/>
              </p:nvSpPr>
              <p:spPr bwMode="auto">
                <a:xfrm>
                  <a:off x="2069" y="258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84" name="Rectangle 244"/>
                <p:cNvSpPr>
                  <a:spLocks noChangeArrowheads="1"/>
                </p:cNvSpPr>
                <p:nvPr/>
              </p:nvSpPr>
              <p:spPr bwMode="auto">
                <a:xfrm>
                  <a:off x="2069" y="259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85" name="Rectangle 245"/>
                <p:cNvSpPr>
                  <a:spLocks noChangeArrowheads="1"/>
                </p:cNvSpPr>
                <p:nvPr/>
              </p:nvSpPr>
              <p:spPr bwMode="auto">
                <a:xfrm>
                  <a:off x="2069" y="260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86" name="Rectangle 246"/>
                <p:cNvSpPr>
                  <a:spLocks noChangeArrowheads="1"/>
                </p:cNvSpPr>
                <p:nvPr/>
              </p:nvSpPr>
              <p:spPr bwMode="auto">
                <a:xfrm>
                  <a:off x="2069" y="2614"/>
                  <a:ext cx="2916" cy="10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87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69" y="262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88" name="Rectangle 248"/>
                <p:cNvSpPr>
                  <a:spLocks noChangeArrowheads="1"/>
                </p:cNvSpPr>
                <p:nvPr/>
              </p:nvSpPr>
              <p:spPr bwMode="auto">
                <a:xfrm>
                  <a:off x="2069" y="263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89" name="Rectangle 249"/>
                <p:cNvSpPr>
                  <a:spLocks noChangeArrowheads="1"/>
                </p:cNvSpPr>
                <p:nvPr/>
              </p:nvSpPr>
              <p:spPr bwMode="auto">
                <a:xfrm>
                  <a:off x="2069" y="264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90" name="Rectangle 250"/>
                <p:cNvSpPr>
                  <a:spLocks noChangeArrowheads="1"/>
                </p:cNvSpPr>
                <p:nvPr/>
              </p:nvSpPr>
              <p:spPr bwMode="auto">
                <a:xfrm>
                  <a:off x="2069" y="265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91" name="Rectangle 251"/>
                <p:cNvSpPr>
                  <a:spLocks noChangeArrowheads="1"/>
                </p:cNvSpPr>
                <p:nvPr/>
              </p:nvSpPr>
              <p:spPr bwMode="auto">
                <a:xfrm>
                  <a:off x="2069" y="266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92" name="Rectangle 252"/>
                <p:cNvSpPr>
                  <a:spLocks noChangeArrowheads="1"/>
                </p:cNvSpPr>
                <p:nvPr/>
              </p:nvSpPr>
              <p:spPr bwMode="auto">
                <a:xfrm>
                  <a:off x="2069" y="267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93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69" y="267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94" name="Rectangle 254"/>
                <p:cNvSpPr>
                  <a:spLocks noChangeArrowheads="1"/>
                </p:cNvSpPr>
                <p:nvPr/>
              </p:nvSpPr>
              <p:spPr bwMode="auto">
                <a:xfrm>
                  <a:off x="2069" y="268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95" name="Rectangle 255"/>
                <p:cNvSpPr>
                  <a:spLocks noChangeArrowheads="1"/>
                </p:cNvSpPr>
                <p:nvPr/>
              </p:nvSpPr>
              <p:spPr bwMode="auto">
                <a:xfrm>
                  <a:off x="2069" y="269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9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69" y="270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97" name="Rectangle 257"/>
                <p:cNvSpPr>
                  <a:spLocks noChangeArrowheads="1"/>
                </p:cNvSpPr>
                <p:nvPr/>
              </p:nvSpPr>
              <p:spPr bwMode="auto">
                <a:xfrm>
                  <a:off x="2069" y="271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98" name="Rectangle 258"/>
                <p:cNvSpPr>
                  <a:spLocks noChangeArrowheads="1"/>
                </p:cNvSpPr>
                <p:nvPr/>
              </p:nvSpPr>
              <p:spPr bwMode="auto">
                <a:xfrm>
                  <a:off x="2069" y="272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699" name="Rectangle 259"/>
                <p:cNvSpPr>
                  <a:spLocks noChangeArrowheads="1"/>
                </p:cNvSpPr>
                <p:nvPr/>
              </p:nvSpPr>
              <p:spPr bwMode="auto">
                <a:xfrm>
                  <a:off x="2069" y="273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00" name="Rectangle 260"/>
                <p:cNvSpPr>
                  <a:spLocks noChangeArrowheads="1"/>
                </p:cNvSpPr>
                <p:nvPr/>
              </p:nvSpPr>
              <p:spPr bwMode="auto">
                <a:xfrm>
                  <a:off x="2069" y="274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01" name="Rectangle 261"/>
                <p:cNvSpPr>
                  <a:spLocks noChangeArrowheads="1"/>
                </p:cNvSpPr>
                <p:nvPr/>
              </p:nvSpPr>
              <p:spPr bwMode="auto">
                <a:xfrm>
                  <a:off x="2069" y="275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02" name="Rectangle 262"/>
                <p:cNvSpPr>
                  <a:spLocks noChangeArrowheads="1"/>
                </p:cNvSpPr>
                <p:nvPr/>
              </p:nvSpPr>
              <p:spPr bwMode="auto">
                <a:xfrm>
                  <a:off x="2069" y="2762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03" name="Rectangle 263"/>
                <p:cNvSpPr>
                  <a:spLocks noChangeArrowheads="1"/>
                </p:cNvSpPr>
                <p:nvPr/>
              </p:nvSpPr>
              <p:spPr bwMode="auto">
                <a:xfrm>
                  <a:off x="2069" y="277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04" name="Rectangle 264"/>
                <p:cNvSpPr>
                  <a:spLocks noChangeArrowheads="1"/>
                </p:cNvSpPr>
                <p:nvPr/>
              </p:nvSpPr>
              <p:spPr bwMode="auto">
                <a:xfrm>
                  <a:off x="2069" y="278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05" name="Rectangle 265"/>
                <p:cNvSpPr>
                  <a:spLocks noChangeArrowheads="1"/>
                </p:cNvSpPr>
                <p:nvPr/>
              </p:nvSpPr>
              <p:spPr bwMode="auto">
                <a:xfrm>
                  <a:off x="2069" y="279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06" name="Rectangle 266"/>
                <p:cNvSpPr>
                  <a:spLocks noChangeArrowheads="1"/>
                </p:cNvSpPr>
                <p:nvPr/>
              </p:nvSpPr>
              <p:spPr bwMode="auto">
                <a:xfrm>
                  <a:off x="2069" y="279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07" name="Rectangle 267"/>
                <p:cNvSpPr>
                  <a:spLocks noChangeArrowheads="1"/>
                </p:cNvSpPr>
                <p:nvPr/>
              </p:nvSpPr>
              <p:spPr bwMode="auto">
                <a:xfrm>
                  <a:off x="2069" y="280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08" name="Rectangle 268"/>
                <p:cNvSpPr>
                  <a:spLocks noChangeArrowheads="1"/>
                </p:cNvSpPr>
                <p:nvPr/>
              </p:nvSpPr>
              <p:spPr bwMode="auto">
                <a:xfrm>
                  <a:off x="2069" y="281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09" name="Rectangle 269"/>
                <p:cNvSpPr>
                  <a:spLocks noChangeArrowheads="1"/>
                </p:cNvSpPr>
                <p:nvPr/>
              </p:nvSpPr>
              <p:spPr bwMode="auto">
                <a:xfrm>
                  <a:off x="2069" y="282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1710" name="Rectangle 270"/>
              <p:cNvSpPr>
                <a:spLocks noChangeArrowheads="1"/>
              </p:cNvSpPr>
              <p:nvPr/>
            </p:nvSpPr>
            <p:spPr bwMode="auto">
              <a:xfrm>
                <a:off x="2069" y="2265"/>
                <a:ext cx="2917" cy="571"/>
              </a:xfrm>
              <a:prstGeom prst="rect">
                <a:avLst/>
              </a:prstGeom>
              <a:grpFill/>
              <a:ln w="1116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6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1711" name="Rectangle 271"/>
            <p:cNvSpPr>
              <a:spLocks noChangeArrowheads="1"/>
            </p:cNvSpPr>
            <p:nvPr/>
          </p:nvSpPr>
          <p:spPr bwMode="auto">
            <a:xfrm>
              <a:off x="1728" y="2302"/>
              <a:ext cx="3170" cy="310"/>
            </a:xfrm>
            <a:prstGeom prst="rect">
              <a:avLst/>
            </a:prstGeom>
            <a:grp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600" b="1">
                  <a:latin typeface="Arial"/>
                </a:rPr>
                <a:t>Процедура</a:t>
              </a:r>
            </a:p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600">
                  <a:latin typeface="Arial"/>
                </a:rPr>
                <a:t>Событийная цепочка процесса (</a:t>
              </a:r>
              <a:r>
                <a:rPr lang="en-US" sz="1600">
                  <a:latin typeface="Arial"/>
                </a:rPr>
                <a:t>eEPC)</a:t>
              </a:r>
            </a:p>
          </p:txBody>
        </p:sp>
        <p:grpSp>
          <p:nvGrpSpPr>
            <p:cNvPr id="61712" name="Group 272"/>
            <p:cNvGrpSpPr>
              <a:grpSpLocks/>
            </p:cNvGrpSpPr>
            <p:nvPr/>
          </p:nvGrpSpPr>
          <p:grpSpPr bwMode="auto">
            <a:xfrm>
              <a:off x="2698" y="2722"/>
              <a:ext cx="2917" cy="571"/>
              <a:chOff x="2698" y="2722"/>
              <a:chExt cx="2917" cy="571"/>
            </a:xfrm>
            <a:grpFill/>
          </p:grpSpPr>
          <p:grpSp>
            <p:nvGrpSpPr>
              <p:cNvPr id="61713" name="Group 273"/>
              <p:cNvGrpSpPr>
                <a:grpSpLocks/>
              </p:cNvGrpSpPr>
              <p:nvPr/>
            </p:nvGrpSpPr>
            <p:grpSpPr bwMode="auto">
              <a:xfrm>
                <a:off x="2698" y="2722"/>
                <a:ext cx="2916" cy="570"/>
                <a:chOff x="2698" y="2722"/>
                <a:chExt cx="2916" cy="570"/>
              </a:xfrm>
              <a:grpFill/>
            </p:grpSpPr>
            <p:sp>
              <p:nvSpPr>
                <p:cNvPr id="61714" name="Rectangle 274"/>
                <p:cNvSpPr>
                  <a:spLocks noChangeArrowheads="1"/>
                </p:cNvSpPr>
                <p:nvPr/>
              </p:nvSpPr>
              <p:spPr bwMode="auto">
                <a:xfrm>
                  <a:off x="2698" y="272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15" name="Rectangle 275"/>
                <p:cNvSpPr>
                  <a:spLocks noChangeArrowheads="1"/>
                </p:cNvSpPr>
                <p:nvPr/>
              </p:nvSpPr>
              <p:spPr bwMode="auto">
                <a:xfrm>
                  <a:off x="2698" y="273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16" name="Rectangle 276"/>
                <p:cNvSpPr>
                  <a:spLocks noChangeArrowheads="1"/>
                </p:cNvSpPr>
                <p:nvPr/>
              </p:nvSpPr>
              <p:spPr bwMode="auto">
                <a:xfrm>
                  <a:off x="2698" y="274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17" name="Rectangle 277"/>
                <p:cNvSpPr>
                  <a:spLocks noChangeArrowheads="1"/>
                </p:cNvSpPr>
                <p:nvPr/>
              </p:nvSpPr>
              <p:spPr bwMode="auto">
                <a:xfrm>
                  <a:off x="2698" y="274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18" name="Rectangle 278"/>
                <p:cNvSpPr>
                  <a:spLocks noChangeArrowheads="1"/>
                </p:cNvSpPr>
                <p:nvPr/>
              </p:nvSpPr>
              <p:spPr bwMode="auto">
                <a:xfrm>
                  <a:off x="2698" y="275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19" name="Rectangle 279"/>
                <p:cNvSpPr>
                  <a:spLocks noChangeArrowheads="1"/>
                </p:cNvSpPr>
                <p:nvPr/>
              </p:nvSpPr>
              <p:spPr bwMode="auto">
                <a:xfrm>
                  <a:off x="2698" y="276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20" name="Rectangle 280"/>
                <p:cNvSpPr>
                  <a:spLocks noChangeArrowheads="1"/>
                </p:cNvSpPr>
                <p:nvPr/>
              </p:nvSpPr>
              <p:spPr bwMode="auto">
                <a:xfrm>
                  <a:off x="2698" y="277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21" name="Rectangle 281"/>
                <p:cNvSpPr>
                  <a:spLocks noChangeArrowheads="1"/>
                </p:cNvSpPr>
                <p:nvPr/>
              </p:nvSpPr>
              <p:spPr bwMode="auto">
                <a:xfrm>
                  <a:off x="2698" y="2786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22" name="Rectangle 282"/>
                <p:cNvSpPr>
                  <a:spLocks noChangeArrowheads="1"/>
                </p:cNvSpPr>
                <p:nvPr/>
              </p:nvSpPr>
              <p:spPr bwMode="auto">
                <a:xfrm>
                  <a:off x="2698" y="279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23" name="Rectangle 283"/>
                <p:cNvSpPr>
                  <a:spLocks noChangeArrowheads="1"/>
                </p:cNvSpPr>
                <p:nvPr/>
              </p:nvSpPr>
              <p:spPr bwMode="auto">
                <a:xfrm>
                  <a:off x="2698" y="280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24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98" y="281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25" name="Rectangle 285"/>
                <p:cNvSpPr>
                  <a:spLocks noChangeArrowheads="1"/>
                </p:cNvSpPr>
                <p:nvPr/>
              </p:nvSpPr>
              <p:spPr bwMode="auto">
                <a:xfrm>
                  <a:off x="2698" y="282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26" name="Rectangle 286"/>
                <p:cNvSpPr>
                  <a:spLocks noChangeArrowheads="1"/>
                </p:cNvSpPr>
                <p:nvPr/>
              </p:nvSpPr>
              <p:spPr bwMode="auto">
                <a:xfrm>
                  <a:off x="2698" y="283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27" name="Rectangle 287"/>
                <p:cNvSpPr>
                  <a:spLocks noChangeArrowheads="1"/>
                </p:cNvSpPr>
                <p:nvPr/>
              </p:nvSpPr>
              <p:spPr bwMode="auto">
                <a:xfrm>
                  <a:off x="2698" y="284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28" name="Rectangle 288"/>
                <p:cNvSpPr>
                  <a:spLocks noChangeArrowheads="1"/>
                </p:cNvSpPr>
                <p:nvPr/>
              </p:nvSpPr>
              <p:spPr bwMode="auto">
                <a:xfrm>
                  <a:off x="2698" y="285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29" name="Rectangle 289"/>
                <p:cNvSpPr>
                  <a:spLocks noChangeArrowheads="1"/>
                </p:cNvSpPr>
                <p:nvPr/>
              </p:nvSpPr>
              <p:spPr bwMode="auto">
                <a:xfrm>
                  <a:off x="2698" y="286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30" name="Rectangle 290"/>
                <p:cNvSpPr>
                  <a:spLocks noChangeArrowheads="1"/>
                </p:cNvSpPr>
                <p:nvPr/>
              </p:nvSpPr>
              <p:spPr bwMode="auto">
                <a:xfrm>
                  <a:off x="2698" y="286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31" name="Rectangle 291"/>
                <p:cNvSpPr>
                  <a:spLocks noChangeArrowheads="1"/>
                </p:cNvSpPr>
                <p:nvPr/>
              </p:nvSpPr>
              <p:spPr bwMode="auto">
                <a:xfrm>
                  <a:off x="2698" y="287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32" name="Rectangle 292"/>
                <p:cNvSpPr>
                  <a:spLocks noChangeArrowheads="1"/>
                </p:cNvSpPr>
                <p:nvPr/>
              </p:nvSpPr>
              <p:spPr bwMode="auto">
                <a:xfrm>
                  <a:off x="2698" y="288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33" name="Rectangle 293"/>
                <p:cNvSpPr>
                  <a:spLocks noChangeArrowheads="1"/>
                </p:cNvSpPr>
                <p:nvPr/>
              </p:nvSpPr>
              <p:spPr bwMode="auto">
                <a:xfrm>
                  <a:off x="2698" y="289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34" name="Rectangle 294"/>
                <p:cNvSpPr>
                  <a:spLocks noChangeArrowheads="1"/>
                </p:cNvSpPr>
                <p:nvPr/>
              </p:nvSpPr>
              <p:spPr bwMode="auto">
                <a:xfrm>
                  <a:off x="2698" y="290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35" name="Rectangle 295"/>
                <p:cNvSpPr>
                  <a:spLocks noChangeArrowheads="1"/>
                </p:cNvSpPr>
                <p:nvPr/>
              </p:nvSpPr>
              <p:spPr bwMode="auto">
                <a:xfrm>
                  <a:off x="2698" y="291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36" name="Rectangle 296"/>
                <p:cNvSpPr>
                  <a:spLocks noChangeArrowheads="1"/>
                </p:cNvSpPr>
                <p:nvPr/>
              </p:nvSpPr>
              <p:spPr bwMode="auto">
                <a:xfrm>
                  <a:off x="2698" y="292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37" name="Rectangle 297"/>
                <p:cNvSpPr>
                  <a:spLocks noChangeArrowheads="1"/>
                </p:cNvSpPr>
                <p:nvPr/>
              </p:nvSpPr>
              <p:spPr bwMode="auto">
                <a:xfrm>
                  <a:off x="2698" y="293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38" name="Rectangle 298"/>
                <p:cNvSpPr>
                  <a:spLocks noChangeArrowheads="1"/>
                </p:cNvSpPr>
                <p:nvPr/>
              </p:nvSpPr>
              <p:spPr bwMode="auto">
                <a:xfrm>
                  <a:off x="2698" y="2943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39" name="Rectangle 299"/>
                <p:cNvSpPr>
                  <a:spLocks noChangeArrowheads="1"/>
                </p:cNvSpPr>
                <p:nvPr/>
              </p:nvSpPr>
              <p:spPr bwMode="auto">
                <a:xfrm>
                  <a:off x="2698" y="295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40" name="Rectangle 300"/>
                <p:cNvSpPr>
                  <a:spLocks noChangeArrowheads="1"/>
                </p:cNvSpPr>
                <p:nvPr/>
              </p:nvSpPr>
              <p:spPr bwMode="auto">
                <a:xfrm>
                  <a:off x="2698" y="296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41" name="Rectangle 301"/>
                <p:cNvSpPr>
                  <a:spLocks noChangeArrowheads="1"/>
                </p:cNvSpPr>
                <p:nvPr/>
              </p:nvSpPr>
              <p:spPr bwMode="auto">
                <a:xfrm>
                  <a:off x="2698" y="297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42" name="Rectangle 302"/>
                <p:cNvSpPr>
                  <a:spLocks noChangeArrowheads="1"/>
                </p:cNvSpPr>
                <p:nvPr/>
              </p:nvSpPr>
              <p:spPr bwMode="auto">
                <a:xfrm>
                  <a:off x="2698" y="298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43" name="Rectangle 303"/>
                <p:cNvSpPr>
                  <a:spLocks noChangeArrowheads="1"/>
                </p:cNvSpPr>
                <p:nvPr/>
              </p:nvSpPr>
              <p:spPr bwMode="auto">
                <a:xfrm>
                  <a:off x="2698" y="298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44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98" y="299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45" name="Rectangle 305"/>
                <p:cNvSpPr>
                  <a:spLocks noChangeArrowheads="1"/>
                </p:cNvSpPr>
                <p:nvPr/>
              </p:nvSpPr>
              <p:spPr bwMode="auto">
                <a:xfrm>
                  <a:off x="2698" y="300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46" name="Rectangle 306"/>
                <p:cNvSpPr>
                  <a:spLocks noChangeArrowheads="1"/>
                </p:cNvSpPr>
                <p:nvPr/>
              </p:nvSpPr>
              <p:spPr bwMode="auto">
                <a:xfrm>
                  <a:off x="2698" y="301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47" name="Rectangle 307"/>
                <p:cNvSpPr>
                  <a:spLocks noChangeArrowheads="1"/>
                </p:cNvSpPr>
                <p:nvPr/>
              </p:nvSpPr>
              <p:spPr bwMode="auto">
                <a:xfrm>
                  <a:off x="2698" y="302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48" name="Rectangle 308"/>
                <p:cNvSpPr>
                  <a:spLocks noChangeArrowheads="1"/>
                </p:cNvSpPr>
                <p:nvPr/>
              </p:nvSpPr>
              <p:spPr bwMode="auto">
                <a:xfrm>
                  <a:off x="2698" y="303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49" name="Rectangle 309"/>
                <p:cNvSpPr>
                  <a:spLocks noChangeArrowheads="1"/>
                </p:cNvSpPr>
                <p:nvPr/>
              </p:nvSpPr>
              <p:spPr bwMode="auto">
                <a:xfrm>
                  <a:off x="2698" y="304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50" name="Rectangle 310"/>
                <p:cNvSpPr>
                  <a:spLocks noChangeArrowheads="1"/>
                </p:cNvSpPr>
                <p:nvPr/>
              </p:nvSpPr>
              <p:spPr bwMode="auto">
                <a:xfrm>
                  <a:off x="2698" y="305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51" name="Rectangle 311"/>
                <p:cNvSpPr>
                  <a:spLocks noChangeArrowheads="1"/>
                </p:cNvSpPr>
                <p:nvPr/>
              </p:nvSpPr>
              <p:spPr bwMode="auto">
                <a:xfrm>
                  <a:off x="2698" y="306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52" name="Rectangle 312"/>
                <p:cNvSpPr>
                  <a:spLocks noChangeArrowheads="1"/>
                </p:cNvSpPr>
                <p:nvPr/>
              </p:nvSpPr>
              <p:spPr bwMode="auto">
                <a:xfrm>
                  <a:off x="2698" y="3071"/>
                  <a:ext cx="2916" cy="10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53" name="Rectangle 313"/>
                <p:cNvSpPr>
                  <a:spLocks noChangeArrowheads="1"/>
                </p:cNvSpPr>
                <p:nvPr/>
              </p:nvSpPr>
              <p:spPr bwMode="auto">
                <a:xfrm>
                  <a:off x="2698" y="308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54" name="Rectangle 314"/>
                <p:cNvSpPr>
                  <a:spLocks noChangeArrowheads="1"/>
                </p:cNvSpPr>
                <p:nvPr/>
              </p:nvSpPr>
              <p:spPr bwMode="auto">
                <a:xfrm>
                  <a:off x="2698" y="309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55" name="Rectangle 315"/>
                <p:cNvSpPr>
                  <a:spLocks noChangeArrowheads="1"/>
                </p:cNvSpPr>
                <p:nvPr/>
              </p:nvSpPr>
              <p:spPr bwMode="auto">
                <a:xfrm>
                  <a:off x="2698" y="310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56" name="Rectangle 316"/>
                <p:cNvSpPr>
                  <a:spLocks noChangeArrowheads="1"/>
                </p:cNvSpPr>
                <p:nvPr/>
              </p:nvSpPr>
              <p:spPr bwMode="auto">
                <a:xfrm>
                  <a:off x="2698" y="310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57" name="Rectangle 317"/>
                <p:cNvSpPr>
                  <a:spLocks noChangeArrowheads="1"/>
                </p:cNvSpPr>
                <p:nvPr/>
              </p:nvSpPr>
              <p:spPr bwMode="auto">
                <a:xfrm>
                  <a:off x="2698" y="311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58" name="Rectangle 318"/>
                <p:cNvSpPr>
                  <a:spLocks noChangeArrowheads="1"/>
                </p:cNvSpPr>
                <p:nvPr/>
              </p:nvSpPr>
              <p:spPr bwMode="auto">
                <a:xfrm>
                  <a:off x="2698" y="312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59" name="Rectangle 319"/>
                <p:cNvSpPr>
                  <a:spLocks noChangeArrowheads="1"/>
                </p:cNvSpPr>
                <p:nvPr/>
              </p:nvSpPr>
              <p:spPr bwMode="auto">
                <a:xfrm>
                  <a:off x="2698" y="313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60" name="Rectangle 320"/>
                <p:cNvSpPr>
                  <a:spLocks noChangeArrowheads="1"/>
                </p:cNvSpPr>
                <p:nvPr/>
              </p:nvSpPr>
              <p:spPr bwMode="auto">
                <a:xfrm>
                  <a:off x="2698" y="314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61" name="Rectangle 321"/>
                <p:cNvSpPr>
                  <a:spLocks noChangeArrowheads="1"/>
                </p:cNvSpPr>
                <p:nvPr/>
              </p:nvSpPr>
              <p:spPr bwMode="auto">
                <a:xfrm>
                  <a:off x="2698" y="315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62" name="Rectangle 322"/>
                <p:cNvSpPr>
                  <a:spLocks noChangeArrowheads="1"/>
                </p:cNvSpPr>
                <p:nvPr/>
              </p:nvSpPr>
              <p:spPr bwMode="auto">
                <a:xfrm>
                  <a:off x="2698" y="316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63" name="Rectangle 323"/>
                <p:cNvSpPr>
                  <a:spLocks noChangeArrowheads="1"/>
                </p:cNvSpPr>
                <p:nvPr/>
              </p:nvSpPr>
              <p:spPr bwMode="auto">
                <a:xfrm>
                  <a:off x="2698" y="3173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64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98" y="3182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65" name="Rectangle 325"/>
                <p:cNvSpPr>
                  <a:spLocks noChangeArrowheads="1"/>
                </p:cNvSpPr>
                <p:nvPr/>
              </p:nvSpPr>
              <p:spPr bwMode="auto">
                <a:xfrm>
                  <a:off x="2698" y="3191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66" name="Rectangle 326"/>
                <p:cNvSpPr>
                  <a:spLocks noChangeArrowheads="1"/>
                </p:cNvSpPr>
                <p:nvPr/>
              </p:nvSpPr>
              <p:spPr bwMode="auto">
                <a:xfrm>
                  <a:off x="2698" y="3201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67" name="Rectangle 327"/>
                <p:cNvSpPr>
                  <a:spLocks noChangeArrowheads="1"/>
                </p:cNvSpPr>
                <p:nvPr/>
              </p:nvSpPr>
              <p:spPr bwMode="auto">
                <a:xfrm>
                  <a:off x="2698" y="3210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68" name="Rectangle 328"/>
                <p:cNvSpPr>
                  <a:spLocks noChangeArrowheads="1"/>
                </p:cNvSpPr>
                <p:nvPr/>
              </p:nvSpPr>
              <p:spPr bwMode="auto">
                <a:xfrm>
                  <a:off x="2698" y="3219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69" name="Rectangle 329"/>
                <p:cNvSpPr>
                  <a:spLocks noChangeArrowheads="1"/>
                </p:cNvSpPr>
                <p:nvPr/>
              </p:nvSpPr>
              <p:spPr bwMode="auto">
                <a:xfrm>
                  <a:off x="2698" y="3229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70" name="Rectangle 330"/>
                <p:cNvSpPr>
                  <a:spLocks noChangeArrowheads="1"/>
                </p:cNvSpPr>
                <p:nvPr/>
              </p:nvSpPr>
              <p:spPr bwMode="auto">
                <a:xfrm>
                  <a:off x="2698" y="3238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71" name="Rectangle 331"/>
                <p:cNvSpPr>
                  <a:spLocks noChangeArrowheads="1"/>
                </p:cNvSpPr>
                <p:nvPr/>
              </p:nvSpPr>
              <p:spPr bwMode="auto">
                <a:xfrm>
                  <a:off x="2698" y="3247"/>
                  <a:ext cx="2916" cy="9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72" name="Rectangle 332"/>
                <p:cNvSpPr>
                  <a:spLocks noChangeArrowheads="1"/>
                </p:cNvSpPr>
                <p:nvPr/>
              </p:nvSpPr>
              <p:spPr bwMode="auto">
                <a:xfrm>
                  <a:off x="2698" y="3257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73" name="Rectangle 333"/>
                <p:cNvSpPr>
                  <a:spLocks noChangeArrowheads="1"/>
                </p:cNvSpPr>
                <p:nvPr/>
              </p:nvSpPr>
              <p:spPr bwMode="auto">
                <a:xfrm>
                  <a:off x="2698" y="3266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74" name="Rectangle 334"/>
                <p:cNvSpPr>
                  <a:spLocks noChangeArrowheads="1"/>
                </p:cNvSpPr>
                <p:nvPr/>
              </p:nvSpPr>
              <p:spPr bwMode="auto">
                <a:xfrm>
                  <a:off x="2698" y="3275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775" name="Rectangle 335"/>
                <p:cNvSpPr>
                  <a:spLocks noChangeArrowheads="1"/>
                </p:cNvSpPr>
                <p:nvPr/>
              </p:nvSpPr>
              <p:spPr bwMode="auto">
                <a:xfrm>
                  <a:off x="2698" y="3284"/>
                  <a:ext cx="2916" cy="8"/>
                </a:xfrm>
                <a:prstGeom prst="rect">
                  <a:avLst/>
                </a:prstGeom>
                <a:grpFill/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z="16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1776" name="Rectangle 336"/>
              <p:cNvSpPr>
                <a:spLocks noChangeArrowheads="1"/>
              </p:cNvSpPr>
              <p:nvPr/>
            </p:nvSpPr>
            <p:spPr bwMode="auto">
              <a:xfrm>
                <a:off x="2698" y="2722"/>
                <a:ext cx="2917" cy="571"/>
              </a:xfrm>
              <a:prstGeom prst="rect">
                <a:avLst/>
              </a:prstGeom>
              <a:grpFill/>
              <a:ln w="1116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6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1777" name="Rectangle 337"/>
            <p:cNvSpPr>
              <a:spLocks noChangeArrowheads="1"/>
            </p:cNvSpPr>
            <p:nvPr/>
          </p:nvSpPr>
          <p:spPr bwMode="auto">
            <a:xfrm>
              <a:off x="3253" y="2759"/>
              <a:ext cx="2272" cy="310"/>
            </a:xfrm>
            <a:prstGeom prst="rect">
              <a:avLst/>
            </a:prstGeom>
            <a:grp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600" b="1">
                  <a:latin typeface="Arial"/>
                </a:rPr>
                <a:t>Функция</a:t>
              </a:r>
            </a:p>
            <a:p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600">
                  <a:latin typeface="Arial"/>
                </a:rPr>
                <a:t>Диаграмма окружения функции (</a:t>
              </a:r>
              <a:r>
                <a:rPr lang="en-US" sz="1600">
                  <a:latin typeface="Arial"/>
                </a:rPr>
                <a:t>FAD)</a:t>
              </a:r>
            </a:p>
          </p:txBody>
        </p:sp>
      </p:grpSp>
      <p:sp>
        <p:nvSpPr>
          <p:cNvPr id="61778" name="Rectangle 338"/>
          <p:cNvSpPr>
            <a:spLocks noChangeArrowheads="1"/>
          </p:cNvSpPr>
          <p:nvPr/>
        </p:nvSpPr>
        <p:spPr bwMode="auto">
          <a:xfrm>
            <a:off x="1524000" y="5273677"/>
            <a:ext cx="8912224" cy="81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ts val="400"/>
              </a:spcBef>
              <a:spcAft>
                <a:spcPct val="0"/>
              </a:spcAft>
              <a:buSzPct val="70000"/>
            </a:pPr>
            <a:r>
              <a:rPr lang="ru-RU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ПОСКОЛЬКУ ИСПОЛЬЗОВАНИЕ ДАННЫХ ПОНЯТИЙ У ЗАКАЗЧИКА И ИСПОЛНИТЕЛЯ, У РУКОВОДИТЕЛЕЙ И ПОДЧИНЕННЫХ МОЖЕТ БЫТЬ РАЗНЫМ, ТО НЕОБХОДИМО ОФОРМИТЬ СОГЛАШЕНИЕ О МОДЕЛИРОВАНИИ И ГЛОССАРИЙ</a:t>
            </a:r>
          </a:p>
        </p:txBody>
      </p:sp>
    </p:spTree>
    <p:extLst>
      <p:ext uri="{BB962C8B-B14F-4D97-AF65-F5344CB8AC3E}">
        <p14:creationId xmlns:p14="http://schemas.microsoft.com/office/powerpoint/2010/main" val="1967045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981199" y="332656"/>
            <a:ext cx="8228013" cy="1656184"/>
          </a:xfrm>
        </p:spPr>
        <p:txBody>
          <a:bodyPr/>
          <a:lstStyle/>
          <a:p>
            <a:r>
              <a:rPr lang="ru-RU" dirty="0" smtClean="0"/>
              <a:t>НОТАЦИЯ </a:t>
            </a:r>
            <a:br>
              <a:rPr lang="ru-RU" dirty="0" smtClean="0"/>
            </a:br>
            <a:r>
              <a:rPr lang="ru-RU" dirty="0" smtClean="0"/>
              <a:t>– СПОСОБ МОДЕЛИРОВАНИЯ ПРЕДМЕТНОЙ ОБЛАСТИ </a:t>
            </a:r>
            <a:r>
              <a:rPr lang="en-US" dirty="0" smtClean="0"/>
              <a:t>(</a:t>
            </a:r>
            <a:r>
              <a:rPr lang="ru-RU" dirty="0" smtClean="0"/>
              <a:t>В  РАМКАХ МЕТОДОЛОГИИ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847528" y="2204864"/>
            <a:ext cx="8640960" cy="3528392"/>
          </a:xfrm>
        </p:spPr>
        <p:txBody>
          <a:bodyPr/>
          <a:lstStyle/>
          <a:p>
            <a:pPr algn="ctr"/>
            <a:r>
              <a:rPr lang="ru-RU" sz="2400" b="1" dirty="0"/>
              <a:t>ВИДЫ НОТАЦИЙ ДЛЯ ОПИСАНИЯ (МОДЕЛИРОВАНИЯ) ПРОЦЕССОВ: </a:t>
            </a:r>
            <a:endParaRPr lang="en-US" sz="2400" b="1" dirty="0"/>
          </a:p>
          <a:p>
            <a:pPr algn="ctr"/>
            <a:endParaRPr lang="ru-RU" sz="2400" b="1" dirty="0"/>
          </a:p>
          <a:p>
            <a:r>
              <a:rPr lang="ru-RU" sz="2400" dirty="0"/>
              <a:t>ЕРС </a:t>
            </a:r>
            <a:r>
              <a:rPr lang="en-US" sz="2400" dirty="0"/>
              <a:t>– Event Process Chain</a:t>
            </a:r>
          </a:p>
          <a:p>
            <a:r>
              <a:rPr lang="en-US" sz="2400" dirty="0"/>
              <a:t>BPMN – Business Process Modeling Notation</a:t>
            </a:r>
          </a:p>
          <a:p>
            <a:r>
              <a:rPr lang="en-US" sz="2400" dirty="0"/>
              <a:t>VAD – Value Added (Chain) Diagram</a:t>
            </a:r>
          </a:p>
          <a:p>
            <a:r>
              <a:rPr lang="en-US" sz="2400" dirty="0"/>
              <a:t>IDEF0, IDEF3 - </a:t>
            </a:r>
            <a:r>
              <a:rPr lang="en-US" sz="2400" b="1" dirty="0"/>
              <a:t>Integration</a:t>
            </a:r>
            <a:r>
              <a:rPr lang="en-US" sz="2400" dirty="0"/>
              <a:t> </a:t>
            </a:r>
            <a:r>
              <a:rPr lang="en-US" sz="2400" b="1" dirty="0"/>
              <a:t>Definition</a:t>
            </a:r>
            <a:r>
              <a:rPr lang="en-US" sz="2400" dirty="0"/>
              <a:t> for </a:t>
            </a:r>
            <a:r>
              <a:rPr lang="en-US" sz="2400" b="1" dirty="0"/>
              <a:t>Function</a:t>
            </a:r>
            <a:r>
              <a:rPr lang="en-US" sz="2400" dirty="0"/>
              <a:t> Modeling</a:t>
            </a:r>
          </a:p>
          <a:p>
            <a:r>
              <a:rPr lang="en-US" sz="2400" dirty="0"/>
              <a:t>UML – Unified Modeling Language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15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274638"/>
            <a:ext cx="8228013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Пример: </a:t>
            </a:r>
            <a:r>
              <a:rPr lang="ru-RU" dirty="0"/>
              <a:t>процесс закупок</a:t>
            </a:r>
            <a:r>
              <a:rPr lang="en-US" dirty="0"/>
              <a:t> </a:t>
            </a:r>
            <a:r>
              <a:rPr lang="ru-RU" dirty="0"/>
              <a:t>в нотации </a:t>
            </a:r>
            <a:r>
              <a:rPr lang="en-US" dirty="0"/>
              <a:t>VAD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DB39586-4DA4-4234-8823-B7C4F4986D19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4797" y="1196809"/>
            <a:ext cx="892971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18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3509" y="65087"/>
            <a:ext cx="6552757" cy="1115324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Пример: Детализация процесса «Планирование закупки» на уровне процедуры в нотации </a:t>
            </a:r>
            <a:r>
              <a:rPr lang="en-US" sz="2400" dirty="0"/>
              <a:t>BPMN</a:t>
            </a:r>
            <a:endParaRPr lang="ru-RU" sz="2400" i="1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265" y="357166"/>
            <a:ext cx="257173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DB39586-4DA4-4234-8823-B7C4F4986D19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80412"/>
            <a:ext cx="6500826" cy="56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193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438</Words>
  <Application>Microsoft Office PowerPoint</Application>
  <PresentationFormat>Произвольный</PresentationFormat>
  <Paragraphs>65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1_Тема Office</vt:lpstr>
      <vt:lpstr>Презентация PowerPoint</vt:lpstr>
      <vt:lpstr>Презентация PowerPoint</vt:lpstr>
      <vt:lpstr>НОТАЦИЯ  – СПОСОБ МОДЕЛИРОВАНИЯ ПРЕДМЕТНОЙ ОБЛАСТИ (В  РАМКАХ МЕТОДОЛОГИИ)</vt:lpstr>
      <vt:lpstr>Пример: процесс закупок в нотации VAD</vt:lpstr>
      <vt:lpstr>Пример: Детализация процесса «Планирование закупки» на уровне процедуры в нотации BPMN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Ярослав Горчаков</dc:creator>
  <cp:lastModifiedBy>Windows User</cp:lastModifiedBy>
  <cp:revision>3</cp:revision>
  <dcterms:created xsi:type="dcterms:W3CDTF">2016-08-01T11:46:58Z</dcterms:created>
  <dcterms:modified xsi:type="dcterms:W3CDTF">2017-06-03T08:21:46Z</dcterms:modified>
</cp:coreProperties>
</file>