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3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307" r:id="rId18"/>
    <p:sldId id="273" r:id="rId19"/>
    <p:sldId id="308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310" r:id="rId30"/>
    <p:sldId id="309" r:id="rId31"/>
    <p:sldId id="284" r:id="rId32"/>
    <p:sldId id="295" r:id="rId33"/>
    <p:sldId id="296" r:id="rId34"/>
    <p:sldId id="311" r:id="rId35"/>
  </p:sldIdLst>
  <p:sldSz cx="9144000" cy="6858000" type="screen4x3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FFFF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5" autoAdjust="0"/>
    <p:restoredTop sz="94660"/>
  </p:normalViewPr>
  <p:slideViewPr>
    <p:cSldViewPr>
      <p:cViewPr>
        <p:scale>
          <a:sx n="80" d="100"/>
          <a:sy n="80" d="100"/>
        </p:scale>
        <p:origin x="-876" y="-1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2475"/>
            <a:ext cx="5364163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0" tIns="46440" rIns="93240" bIns="4644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240" tIns="46440" rIns="93240" bIns="4644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9DD22F77-5C0D-4BD8-94E0-5F28EB7D0C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221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2BCDBB-8859-4FCA-ABF6-1AAE056F760F}" type="slidenum">
              <a:rPr lang="en-US"/>
              <a:pPr/>
              <a:t>1</a:t>
            </a:fld>
            <a:endParaRPr 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20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FD3689-6B1E-4B82-BDAE-132B6A671FEA}" type="slidenum">
              <a:rPr lang="en-US"/>
              <a:pPr/>
              <a:t>10</a:t>
            </a:fld>
            <a:endParaRPr lang="en-US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82719D2-EC84-490E-9C4B-CE104296E716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10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39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39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979199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AE0982-ED77-45FF-88D5-69BBF9D56B98}" type="slidenum">
              <a:rPr lang="en-US"/>
              <a:pPr/>
              <a:t>11</a:t>
            </a:fld>
            <a:endParaRPr lang="en-US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4EB7CD8-3D84-43BA-8266-E2D0EC612C73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49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5598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F2684D-EE53-4982-BFA9-F99EA1A82933}" type="slidenum">
              <a:rPr lang="en-US"/>
              <a:pPr/>
              <a:t>12</a:t>
            </a:fld>
            <a:endParaRPr lang="en-US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2298F91-E1B6-4EB8-9BBB-1DA87E8C5EC3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перейти от </a:t>
            </a:r>
            <a:r>
              <a:rPr lang="ru-RU" b="1">
                <a:ea typeface="Microsoft YaHei" panose="020B0503020204020204" pitchFamily="34" charset="-122"/>
              </a:rPr>
              <a:t>«точечного»</a:t>
            </a:r>
            <a:r>
              <a:rPr lang="ru-RU">
                <a:ea typeface="Microsoft YaHei" panose="020B0503020204020204" pitchFamily="34" charset="-122"/>
              </a:rPr>
              <a:t> текстового описания деятельности (Положения о подразделениях и Должностные инструкции) к полному </a:t>
            </a:r>
            <a:r>
              <a:rPr lang="ru-RU" b="1">
                <a:ea typeface="Microsoft YaHei" panose="020B0503020204020204" pitchFamily="34" charset="-122"/>
              </a:rPr>
              <a:t>формализованному графическому описанию</a:t>
            </a:r>
            <a:r>
              <a:rPr lang="ru-RU">
                <a:ea typeface="Microsoft YaHei" panose="020B0503020204020204" pitchFamily="34" charset="-122"/>
              </a:rPr>
              <a:t> деятельности, </a:t>
            </a:r>
            <a:r>
              <a:rPr lang="ru-RU" b="1">
                <a:ea typeface="Microsoft YaHei" panose="020B0503020204020204" pitchFamily="34" charset="-122"/>
              </a:rPr>
              <a:t>интегрирующим стрежнем</a:t>
            </a:r>
            <a:r>
              <a:rPr lang="ru-RU">
                <a:ea typeface="Microsoft YaHei" panose="020B0503020204020204" pitchFamily="34" charset="-122"/>
              </a:rPr>
              <a:t> которого является модельное представление бизнес-процессов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выделить и использовать </a:t>
            </a:r>
            <a:r>
              <a:rPr lang="ru-RU" b="1">
                <a:ea typeface="Microsoft YaHei" panose="020B0503020204020204" pitchFamily="34" charset="-122"/>
              </a:rPr>
              <a:t>процессы</a:t>
            </a:r>
            <a:r>
              <a:rPr lang="ru-RU">
                <a:ea typeface="Microsoft YaHei" panose="020B0503020204020204" pitchFamily="34" charset="-122"/>
              </a:rPr>
              <a:t> в качестве</a:t>
            </a:r>
            <a:r>
              <a:rPr lang="ru-RU" b="1">
                <a:ea typeface="Microsoft YaHei" panose="020B0503020204020204" pitchFamily="34" charset="-122"/>
              </a:rPr>
              <a:t> объектов управления</a:t>
            </a:r>
            <a:r>
              <a:rPr lang="ru-RU">
                <a:ea typeface="Microsoft YaHei" panose="020B0503020204020204" pitchFamily="34" charset="-122"/>
              </a:rPr>
              <a:t>  (раньше управляли функциями, выполняемыми тем или иным  подразделением)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ea typeface="Microsoft YaHei" panose="020B0503020204020204" pitchFamily="34" charset="-122"/>
              </a:rPr>
              <a:t>сменить ориентацию вектора управления</a:t>
            </a:r>
            <a:r>
              <a:rPr lang="ru-RU">
                <a:ea typeface="Microsoft YaHei" panose="020B0503020204020204" pitchFamily="34" charset="-122"/>
              </a:rPr>
              <a:t> компании от «вертикальной» («на начальника») к «горизонтальной» («на Заказчика»). Заказчик может быть как внешним, так и внутренним. Независимо от этого, именно он оценивает результаты выполнения процессов, а не начальник, стоящий выше по иерархии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Описание деятельности организации (в том числе и процессов), сделанное с достаточной степенью полноты, </a:t>
            </a:r>
            <a:r>
              <a:rPr lang="ru-RU" b="1">
                <a:ea typeface="Microsoft YaHei" panose="020B0503020204020204" pitchFamily="34" charset="-122"/>
              </a:rPr>
              <a:t>исключительно трудоемко</a:t>
            </a:r>
            <a:r>
              <a:rPr lang="ru-RU">
                <a:ea typeface="Microsoft YaHei" panose="020B0503020204020204" pitchFamily="34" charset="-122"/>
              </a:rPr>
              <a:t>. Поэтому описание  следует вести поочередно, начиная с критически важных для компании предметных областей, к которым относятся организационная структура, процессы и т.д..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При моделировании за «деревьями» процессов важно видеть «лес» всей деятельности реализуемой на данном предприятии (</a:t>
            </a:r>
            <a:r>
              <a:rPr lang="ru-RU" b="1">
                <a:ea typeface="Microsoft YaHei" panose="020B0503020204020204" pitchFamily="34" charset="-122"/>
              </a:rPr>
              <a:t>систему процессов</a:t>
            </a:r>
            <a:r>
              <a:rPr lang="ru-RU">
                <a:ea typeface="Microsoft YaHei" panose="020B0503020204020204" pitchFamily="34" charset="-12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6548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92FD71-7E35-48D2-88CC-C7D82A33ABE1}" type="slidenum">
              <a:rPr lang="en-US"/>
              <a:pPr/>
              <a:t>13</a:t>
            </a:fld>
            <a:endParaRPr lang="en-US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56FB8B3-4E2D-4D75-A417-463D346B3072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13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70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lnSpc>
                <a:spcPct val="85000"/>
              </a:lnSpc>
              <a:spcBef>
                <a:spcPts val="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ea typeface="Microsoft YaHei" panose="020B0503020204020204" pitchFamily="34" charset="-122"/>
              </a:rPr>
              <a:t>Противопоставление</a:t>
            </a:r>
            <a:r>
              <a:rPr lang="ru-RU">
                <a:ea typeface="Microsoft YaHei" panose="020B0503020204020204" pitchFamily="34" charset="-122"/>
              </a:rPr>
              <a:t> процессного и "функционального" подхода </a:t>
            </a:r>
            <a:r>
              <a:rPr lang="ru-RU" b="1">
                <a:ea typeface="Microsoft YaHei" panose="020B0503020204020204" pitchFamily="34" charset="-122"/>
              </a:rPr>
              <a:t>принципиально неверно</a:t>
            </a:r>
          </a:p>
          <a:p>
            <a:pPr eaLnBrk="1" hangingPunct="1">
              <a:lnSpc>
                <a:spcPct val="85000"/>
              </a:lnSpc>
              <a:spcBef>
                <a:spcPts val="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 Функции, так же, как и процессы, являются равнозначными понятиями управленческой деятельности, и не могут существовать в отрыве друг от друга. При этом результатом и функционального, и процессного подходов является проектирование одновременно организационной структуры (т.е. функциональных областей) и порядка взаимодействия в ее рамках (т.е. процессов). Разница только в исходных точках проектирования: </a:t>
            </a:r>
            <a:r>
              <a:rPr lang="ru-RU" b="1">
                <a:ea typeface="Microsoft YaHei" panose="020B0503020204020204" pitchFamily="34" charset="-122"/>
              </a:rPr>
              <a:t>распределять ли функциональные обязанности на основе процессов или проектировать процессы взаимодействия между функциональными областями</a:t>
            </a:r>
          </a:p>
          <a:p>
            <a:pPr eaLnBrk="1" hangingPunct="1">
              <a:lnSpc>
                <a:spcPct val="85000"/>
              </a:lnSpc>
              <a:spcBef>
                <a:spcPts val="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У этих двух подходов есть </a:t>
            </a:r>
            <a:r>
              <a:rPr lang="ru-RU" b="1">
                <a:ea typeface="Microsoft YaHei" panose="020B0503020204020204" pitchFamily="34" charset="-122"/>
              </a:rPr>
              <a:t>существенное сходство в базовых посылках</a:t>
            </a:r>
            <a:r>
              <a:rPr lang="ru-RU">
                <a:ea typeface="Microsoft YaHei" panose="020B0503020204020204" pitchFamily="34" charset="-122"/>
              </a:rPr>
              <a:t>: и то и другой подход постулируют изначальный набор типовых процессов/функций, который в дальнейшем детализируется и привязывается к конкретному предприятию</a:t>
            </a:r>
          </a:p>
          <a:p>
            <a:pPr eaLnBrk="1" hangingPunct="1">
              <a:lnSpc>
                <a:spcPct val="85000"/>
              </a:lnSpc>
              <a:spcBef>
                <a:spcPts val="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Функциональный подход отвечает на вопрос «</a:t>
            </a:r>
            <a:r>
              <a:rPr lang="ru-RU" b="1">
                <a:ea typeface="Microsoft YaHei" panose="020B0503020204020204" pitchFamily="34" charset="-122"/>
              </a:rPr>
              <a:t>Что делать?</a:t>
            </a:r>
            <a:r>
              <a:rPr lang="ru-RU">
                <a:ea typeface="Microsoft YaHei" panose="020B0503020204020204" pitchFamily="34" charset="-122"/>
              </a:rPr>
              <a:t>», процессный «</a:t>
            </a:r>
            <a:r>
              <a:rPr lang="ru-RU" b="1">
                <a:ea typeface="Microsoft YaHei" panose="020B0503020204020204" pitchFamily="34" charset="-122"/>
              </a:rPr>
              <a:t>Как делать?</a:t>
            </a:r>
            <a:r>
              <a:rPr lang="ru-RU">
                <a:ea typeface="Microsoft YaHei" panose="020B0503020204020204" pitchFamily="34" charset="-122"/>
              </a:rPr>
              <a:t>»</a:t>
            </a:r>
          </a:p>
          <a:p>
            <a:pPr eaLnBrk="1" hangingPunct="1">
              <a:lnSpc>
                <a:spcPct val="85000"/>
              </a:lnSpc>
              <a:spcBef>
                <a:spcPts val="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Противоречий между двумя подходами не существует - они не только дополняют друг друга, но и в известной степени должны применяться параллельно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424905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1A7952-55EA-46A6-9330-50653FCC232C}" type="slidenum">
              <a:rPr lang="en-US"/>
              <a:pPr/>
              <a:t>14</a:t>
            </a:fld>
            <a:endParaRPr lang="en-US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5FDF4EC-3476-4242-A9B9-F650696A8E1B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80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5559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D6FD53-D029-46B8-9801-2B3E8D42F2F8}" type="slidenum">
              <a:rPr lang="en-US"/>
              <a:pPr/>
              <a:t>15</a:t>
            </a:fld>
            <a:endParaRPr lang="en-US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45A0832-4EE8-4A1B-BB2C-C7BBC93932F5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15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90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>
                <a:ea typeface="Microsoft YaHei" panose="020B0503020204020204" pitchFamily="34" charset="-122"/>
              </a:rPr>
              <a:t>Процессный подход – это систематическая идентификация и управление применяемых организацией процессов, и особенно взаимодействия таких процессов.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Важным условием перехода к процессно-ориентированному управлению является высокий уровень средств информационного обеспечения деятельности предприятия. Существование функционально-ориентированного подхода в управлении было в какой-то мере оправданным, когда еще не были развиты и доступны информационные технологии.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При использовании информационных технологий возникает возможность охватить всю систему целиком, рассмотрев составляющие ее бизнес-процессы как единое целое и поставив на передний план оперативный контур управления. В этом случае человек (субъект ответственности) значительно более вовлечен в бизнес-процессы, т. е. подчиняется их законам и логике, а не только лишь другому человеку, который зачастую подвержен субъективным факторам, например,  психологическим проблемам.</a:t>
            </a:r>
          </a:p>
        </p:txBody>
      </p:sp>
    </p:spTree>
    <p:extLst>
      <p:ext uri="{BB962C8B-B14F-4D97-AF65-F5344CB8AC3E}">
        <p14:creationId xmlns:p14="http://schemas.microsoft.com/office/powerpoint/2010/main" val="772295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18B8019-FD8F-4402-BFD0-40CF7484F430}" type="slidenum">
              <a:rPr lang="en-US"/>
              <a:pPr/>
              <a:t>16</a:t>
            </a:fld>
            <a:endParaRPr lang="en-US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E9F7451-D65A-471A-ABFB-E999FD5C79A4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16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01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392113" y="4562475"/>
            <a:ext cx="6454775" cy="4765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marL="190500" indent="-188913" eaLnBrk="1" hangingPunct="1">
              <a:spcBef>
                <a:spcPts val="450"/>
              </a:spcBef>
              <a:buClrTx/>
              <a:buFontTx/>
              <a:buNone/>
              <a:tabLst>
                <a:tab pos="190500" algn="l"/>
                <a:tab pos="1104900" algn="l"/>
                <a:tab pos="2019300" algn="l"/>
                <a:tab pos="2933700" algn="l"/>
                <a:tab pos="3848100" algn="l"/>
                <a:tab pos="4762500" algn="l"/>
                <a:tab pos="5676900" algn="l"/>
                <a:tab pos="6591300" algn="l"/>
                <a:tab pos="7505700" algn="l"/>
                <a:tab pos="8420100" algn="l"/>
                <a:tab pos="9334500" algn="l"/>
                <a:tab pos="10248900" algn="l"/>
              </a:tabLst>
            </a:pPr>
            <a:r>
              <a:rPr lang="ru-RU">
                <a:ea typeface="Microsoft YaHei" panose="020B0503020204020204" pitchFamily="34" charset="-122"/>
              </a:rPr>
              <a:t>На первой лекции были рассмотрены функциональный и процессные подходы к управлению организацией. Отметим, что сам по себе процессный подход не является новым.</a:t>
            </a:r>
          </a:p>
          <a:p>
            <a:pPr marL="190500" indent="-188913" eaLnBrk="1" hangingPunct="1">
              <a:spcBef>
                <a:spcPts val="450"/>
              </a:spcBef>
              <a:buClrTx/>
              <a:buFontTx/>
              <a:buNone/>
              <a:tabLst>
                <a:tab pos="190500" algn="l"/>
                <a:tab pos="1104900" algn="l"/>
                <a:tab pos="2019300" algn="l"/>
                <a:tab pos="2933700" algn="l"/>
                <a:tab pos="3848100" algn="l"/>
                <a:tab pos="4762500" algn="l"/>
                <a:tab pos="5676900" algn="l"/>
                <a:tab pos="6591300" algn="l"/>
                <a:tab pos="7505700" algn="l"/>
                <a:tab pos="8420100" algn="l"/>
                <a:tab pos="9334500" algn="l"/>
                <a:tab pos="10248900" algn="l"/>
              </a:tabLst>
            </a:pPr>
            <a:r>
              <a:rPr lang="ru-RU">
                <a:ea typeface="Microsoft YaHei" panose="020B0503020204020204" pitchFamily="34" charset="-122"/>
              </a:rPr>
              <a:t>1. Родоначальник научной организации труда Ф.Тейлор определял управление следующими словами: «планируй-делай-смотри». Перефразируем его формулу следующим образом: «планируй-делай-проверяй» (</a:t>
            </a:r>
            <a:r>
              <a:rPr lang="en-US">
                <a:ea typeface="Microsoft YaHei" panose="020B0503020204020204" pitchFamily="34" charset="-122"/>
              </a:rPr>
              <a:t>Plan-Do-Check</a:t>
            </a:r>
            <a:r>
              <a:rPr lang="ru-RU">
                <a:ea typeface="Microsoft YaHei" panose="020B0503020204020204" pitchFamily="34" charset="-122"/>
              </a:rPr>
              <a:t>). Составные части этой формулы есть не что иное, как 3 фазы управленческого цикла, представленного на рисунке.</a:t>
            </a:r>
          </a:p>
          <a:p>
            <a:pPr marL="190500" indent="-188913" eaLnBrk="1" hangingPunct="1">
              <a:spcBef>
                <a:spcPts val="450"/>
              </a:spcBef>
              <a:buClrTx/>
              <a:buFontTx/>
              <a:buNone/>
              <a:tabLst>
                <a:tab pos="190500" algn="l"/>
                <a:tab pos="1104900" algn="l"/>
                <a:tab pos="2019300" algn="l"/>
                <a:tab pos="2933700" algn="l"/>
                <a:tab pos="3848100" algn="l"/>
                <a:tab pos="4762500" algn="l"/>
                <a:tab pos="5676900" algn="l"/>
                <a:tab pos="6591300" algn="l"/>
                <a:tab pos="7505700" algn="l"/>
                <a:tab pos="8420100" algn="l"/>
                <a:tab pos="9334500" algn="l"/>
                <a:tab pos="10248900" algn="l"/>
              </a:tabLst>
            </a:pPr>
            <a:r>
              <a:rPr lang="ru-RU">
                <a:ea typeface="Microsoft YaHei" panose="020B0503020204020204" pitchFamily="34" charset="-122"/>
              </a:rPr>
              <a:t>2. Американский ученый У.Шухарт в 1924 году предложил процессный подход к управлению качеством, а спустя некоторое время предложил использовать процессный подход и к организации производства. Шухарт впервые описал концепцию четырехфазного управленческого цикла (планируй-делай-проверяй-внедряй, PDCA) в 1939 г. в своей книге "Статистические методы с точки зрения управления качеством". </a:t>
            </a:r>
          </a:p>
          <a:p>
            <a:pPr marL="190500" indent="-188913" eaLnBrk="1" hangingPunct="1">
              <a:spcBef>
                <a:spcPts val="450"/>
              </a:spcBef>
              <a:buClrTx/>
              <a:buFontTx/>
              <a:buNone/>
              <a:tabLst>
                <a:tab pos="190500" algn="l"/>
                <a:tab pos="1104900" algn="l"/>
                <a:tab pos="2019300" algn="l"/>
                <a:tab pos="2933700" algn="l"/>
                <a:tab pos="3848100" algn="l"/>
                <a:tab pos="4762500" algn="l"/>
                <a:tab pos="5676900" algn="l"/>
                <a:tab pos="6591300" algn="l"/>
                <a:tab pos="7505700" algn="l"/>
                <a:tab pos="8420100" algn="l"/>
                <a:tab pos="9334500" algn="l"/>
                <a:tab pos="10248900" algn="l"/>
              </a:tabLst>
            </a:pPr>
            <a:r>
              <a:rPr lang="ru-RU">
                <a:ea typeface="Microsoft YaHei" panose="020B0503020204020204" pitchFamily="34" charset="-122"/>
              </a:rPr>
              <a:t>Основные научно-практические результаты работ В. Шухарта — «отца менеджмента качества» — реализованы его учеником В. Эдварсом Демингом (1900-1993), в основном, на предприятиях Японии.</a:t>
            </a:r>
          </a:p>
          <a:p>
            <a:pPr marL="190500" indent="-188913" eaLnBrk="1" hangingPunct="1">
              <a:spcBef>
                <a:spcPts val="450"/>
              </a:spcBef>
              <a:buClrTx/>
              <a:buFontTx/>
              <a:buNone/>
              <a:tabLst>
                <a:tab pos="190500" algn="l"/>
                <a:tab pos="1104900" algn="l"/>
                <a:tab pos="2019300" algn="l"/>
                <a:tab pos="2933700" algn="l"/>
                <a:tab pos="3848100" algn="l"/>
                <a:tab pos="4762500" algn="l"/>
                <a:tab pos="5676900" algn="l"/>
                <a:tab pos="6591300" algn="l"/>
                <a:tab pos="7505700" algn="l"/>
                <a:tab pos="8420100" algn="l"/>
                <a:tab pos="9334500" algn="l"/>
                <a:tab pos="10248900" algn="l"/>
              </a:tabLst>
            </a:pPr>
            <a:r>
              <a:rPr lang="ru-RU">
                <a:ea typeface="Microsoft YaHei" panose="020B0503020204020204" pitchFamily="34" charset="-122"/>
              </a:rPr>
              <a:t>Э. Деминг пропагандировал использование предложенного Шухартом цикла в качестве основного способа достижения непрерывного улучшения процессов. Он также ввел модификацию цикла PDCA - цикл PDSA ("study" - изучать). В 1950 г. Э. Деминг вдохновил японцев на использование своего цикла. </a:t>
            </a:r>
          </a:p>
        </p:txBody>
      </p:sp>
    </p:spTree>
    <p:extLst>
      <p:ext uri="{BB962C8B-B14F-4D97-AF65-F5344CB8AC3E}">
        <p14:creationId xmlns:p14="http://schemas.microsoft.com/office/powerpoint/2010/main" val="943985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DE66A42-7771-41B3-9496-FC7EFD8ABAB1}" type="slidenum">
              <a:rPr lang="en-US"/>
              <a:pPr/>
              <a:t>18</a:t>
            </a:fld>
            <a:endParaRPr lang="en-US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EBB2BAB-EBFA-480C-86C7-A93363955388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18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41338" y="4562475"/>
            <a:ext cx="6381750" cy="450691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Японский ученый К.Исикава счел целесообразным уточнить содержание действий управленческого цикла. Он разделил его на 6 секторов, более детально отражающих основные фазы управления.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Фаза планирования разделена на </a:t>
            </a:r>
            <a:r>
              <a:rPr lang="ru-RU" b="1" i="1">
                <a:ea typeface="Microsoft YaHei" panose="020B0503020204020204" pitchFamily="34" charset="-122"/>
              </a:rPr>
              <a:t>определение целей и задач</a:t>
            </a:r>
            <a:r>
              <a:rPr lang="ru-RU">
                <a:ea typeface="Microsoft YaHei" panose="020B0503020204020204" pitchFamily="34" charset="-122"/>
              </a:rPr>
              <a:t>, а также </a:t>
            </a:r>
            <a:r>
              <a:rPr lang="ru-RU" b="1" i="1">
                <a:ea typeface="Microsoft YaHei" panose="020B0503020204020204" pitchFamily="34" charset="-122"/>
              </a:rPr>
              <a:t>способов достижения этих целей</a:t>
            </a:r>
            <a:r>
              <a:rPr lang="ru-RU">
                <a:ea typeface="Microsoft YaHei" panose="020B0503020204020204" pitchFamily="34" charset="-122"/>
              </a:rPr>
              <a:t>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Фаза исполнения разделена на </a:t>
            </a:r>
            <a:r>
              <a:rPr lang="ru-RU" b="1" i="1">
                <a:ea typeface="Microsoft YaHei" panose="020B0503020204020204" pitchFamily="34" charset="-122"/>
              </a:rPr>
              <a:t>обучение и подготовку кадров</a:t>
            </a:r>
            <a:r>
              <a:rPr lang="en-US" b="1" i="1">
                <a:ea typeface="Microsoft YaHei" panose="020B0503020204020204" pitchFamily="34" charset="-122"/>
              </a:rPr>
              <a:t> </a:t>
            </a:r>
            <a:r>
              <a:rPr lang="ru-RU">
                <a:ea typeface="Microsoft YaHei" panose="020B0503020204020204" pitchFamily="34" charset="-122"/>
              </a:rPr>
              <a:t>и </a:t>
            </a:r>
            <a:r>
              <a:rPr lang="ru-RU" b="1" i="1">
                <a:ea typeface="Microsoft YaHei" panose="020B0503020204020204" pitchFamily="34" charset="-122"/>
              </a:rPr>
              <a:t>выполнение работ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Цели организации</a:t>
            </a:r>
            <a:r>
              <a:rPr lang="ru-RU">
                <a:ea typeface="Microsoft YaHei" panose="020B0503020204020204" pitchFamily="34" charset="-122"/>
              </a:rPr>
              <a:t> обычно устанавливают, исходя из ее предназначения (миссии) и опираясь на принципы, которые культивирует руководство организации. При этом миссия в совокупности с принципами формирует политику, на основе которой и определяются цели. Политика организации (как и миссия, и принципы) определяется высшим руководством организации.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Если цели и задачи установлены, но не определены </a:t>
            </a:r>
            <a:r>
              <a:rPr lang="ru-RU" b="1" i="1">
                <a:ea typeface="Microsoft YaHei" panose="020B0503020204020204" pitchFamily="34" charset="-122"/>
              </a:rPr>
              <a:t>способы их достижения и решения</a:t>
            </a:r>
            <a:r>
              <a:rPr lang="ru-RU">
                <a:ea typeface="Microsoft YaHei" panose="020B0503020204020204" pitchFamily="34" charset="-122"/>
              </a:rPr>
              <a:t>, управление останется голой теорией. Способы достижения целей и решения задач должны быть полезны для организации и не препятствовать ее развитию. Ключ к успеху – решительная стандартизация очевидных вещей и передача их подчиненным.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Обучение и подготовка кадров</a:t>
            </a:r>
            <a:r>
              <a:rPr lang="ru-RU">
                <a:ea typeface="Microsoft YaHei" panose="020B0503020204020204" pitchFamily="34" charset="-122"/>
              </a:rPr>
              <a:t> способствуют формированию надежных работников, при этом, как правило, увеличивается норма управляемости (количество непосредственых подчиненных у одного руководителя).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Можно организовать</a:t>
            </a:r>
            <a:r>
              <a:rPr lang="ru-RU" b="1" i="1">
                <a:ea typeface="Microsoft YaHei" panose="020B0503020204020204" pitchFamily="34" charset="-122"/>
              </a:rPr>
              <a:t> выполнение работ, </a:t>
            </a:r>
            <a:r>
              <a:rPr lang="ru-RU">
                <a:ea typeface="Microsoft YaHei" panose="020B0503020204020204" pitchFamily="34" charset="-122"/>
              </a:rPr>
              <a:t>только лишь с помощью распоряжений, но такой процесс никогда не будет протекать гладко. Только опыт и квалификация работников помогают компенсировать несовершенства стандартов и регламентов.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777351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1A2CFC-4A33-48AA-9664-CAB0A3EDF2E7}" type="slidenum">
              <a:rPr lang="en-US"/>
              <a:pPr/>
              <a:t>20</a:t>
            </a:fld>
            <a:endParaRPr lang="en-US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97F152A-AF0D-4CFC-9769-27931196A5A1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20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Понятие бизнес-процесс содержит 2 элемента: </a:t>
            </a:r>
            <a:r>
              <a:rPr lang="ru-RU" b="1" i="1">
                <a:ea typeface="Microsoft YaHei" panose="020B0503020204020204" pitchFamily="34" charset="-122"/>
              </a:rPr>
              <a:t>бизнес</a:t>
            </a:r>
            <a:r>
              <a:rPr lang="ru-RU">
                <a:ea typeface="Microsoft YaHei" panose="020B0503020204020204" pitchFamily="34" charset="-122"/>
              </a:rPr>
              <a:t> и </a:t>
            </a:r>
            <a:r>
              <a:rPr lang="ru-RU" b="1" i="1">
                <a:ea typeface="Microsoft YaHei" panose="020B0503020204020204" pitchFamily="34" charset="-122"/>
              </a:rPr>
              <a:t>процесс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Все используемые в настоящее время определения </a:t>
            </a:r>
            <a:r>
              <a:rPr lang="ru-RU" b="1" i="1">
                <a:ea typeface="Microsoft YaHei" panose="020B0503020204020204" pitchFamily="34" charset="-122"/>
              </a:rPr>
              <a:t>процесса</a:t>
            </a:r>
            <a:r>
              <a:rPr lang="ru-RU">
                <a:ea typeface="Microsoft YaHei" panose="020B0503020204020204" pitchFamily="34" charset="-122"/>
              </a:rPr>
              <a:t> близки к тому, которое дано в стандарте ИСО 9000 и которое было приведено на первой лекции. Понятие процесса сформулировано как </a:t>
            </a:r>
            <a:r>
              <a:rPr lang="ru-RU" b="1" i="1">
                <a:ea typeface="Microsoft YaHei" panose="020B0503020204020204" pitchFamily="34" charset="-122"/>
              </a:rPr>
              <a:t>некоторая логическая последовательность связанных действий, которые преобразуют вход в результаты или выход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Теперь понятие </a:t>
            </a:r>
            <a:r>
              <a:rPr lang="ru-RU" b="1" i="1">
                <a:ea typeface="Microsoft YaHei" panose="020B0503020204020204" pitchFamily="34" charset="-122"/>
              </a:rPr>
              <a:t>процесс</a:t>
            </a:r>
            <a:r>
              <a:rPr lang="ru-RU">
                <a:ea typeface="Microsoft YaHei" panose="020B0503020204020204" pitchFamily="34" charset="-122"/>
              </a:rPr>
              <a:t> нужно объединить с понятием </a:t>
            </a:r>
            <a:r>
              <a:rPr lang="ru-RU" b="1" i="1">
                <a:ea typeface="Microsoft YaHei" panose="020B0503020204020204" pitchFamily="34" charset="-122"/>
              </a:rPr>
              <a:t>бизнес </a:t>
            </a:r>
            <a:r>
              <a:rPr lang="ru-RU">
                <a:ea typeface="Microsoft YaHei" panose="020B0503020204020204" pitchFamily="34" charset="-122"/>
              </a:rPr>
              <a:t>(см. текст слайда).</a:t>
            </a:r>
          </a:p>
        </p:txBody>
      </p:sp>
    </p:spTree>
    <p:extLst>
      <p:ext uri="{BB962C8B-B14F-4D97-AF65-F5344CB8AC3E}">
        <p14:creationId xmlns:p14="http://schemas.microsoft.com/office/powerpoint/2010/main" val="41663459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B56ADC-0828-4F3B-BA3A-F6BBEAAFD113}" type="slidenum">
              <a:rPr lang="en-US"/>
              <a:pPr/>
              <a:t>21</a:t>
            </a:fld>
            <a:endParaRPr lang="en-US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D6F6909E-2F7A-4E67-A9B6-0BF212BD3DAC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31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marL="228600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US">
                <a:ea typeface="Microsoft YaHei" panose="020B0503020204020204" pitchFamily="34" charset="-122"/>
              </a:rPr>
              <a:t>1. </a:t>
            </a:r>
            <a:r>
              <a:rPr lang="ru-RU">
                <a:ea typeface="Microsoft YaHei" panose="020B0503020204020204" pitchFamily="34" charset="-122"/>
              </a:rPr>
              <a:t>По определению М.Хаммера и Дж.Чампи</a:t>
            </a:r>
            <a:r>
              <a:rPr lang="en-US">
                <a:ea typeface="Microsoft YaHei" panose="020B0503020204020204" pitchFamily="34" charset="-122"/>
              </a:rPr>
              <a:t>:</a:t>
            </a:r>
            <a:r>
              <a:rPr lang="ru-RU">
                <a:ea typeface="Microsoft YaHei" panose="020B0503020204020204" pitchFamily="34" charset="-122"/>
              </a:rPr>
              <a:t> </a:t>
            </a:r>
          </a:p>
          <a:p>
            <a:pPr marL="228600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" </a:t>
            </a:r>
            <a:r>
              <a:rPr lang="ru-RU" b="1" i="1">
                <a:ea typeface="Microsoft YaHei" panose="020B0503020204020204" pitchFamily="34" charset="-122"/>
              </a:rPr>
              <a:t>реинжиниринг</a:t>
            </a:r>
            <a:r>
              <a:rPr lang="ru-RU" i="1">
                <a:ea typeface="Microsoft YaHei" panose="020B0503020204020204" pitchFamily="34" charset="-122"/>
              </a:rPr>
              <a:t> </a:t>
            </a:r>
            <a:r>
              <a:rPr lang="ru-RU">
                <a:ea typeface="Microsoft YaHei" panose="020B0503020204020204" pitchFamily="34" charset="-122"/>
              </a:rPr>
              <a:t>- это </a:t>
            </a:r>
            <a:r>
              <a:rPr lang="ru-RU" i="1">
                <a:ea typeface="Microsoft YaHei" panose="020B0503020204020204" pitchFamily="34" charset="-122"/>
              </a:rPr>
              <a:t>фундаментальное </a:t>
            </a:r>
            <a:r>
              <a:rPr lang="ru-RU">
                <a:ea typeface="Microsoft YaHei" panose="020B0503020204020204" pitchFamily="34" charset="-122"/>
              </a:rPr>
              <a:t>переосмысление и </a:t>
            </a:r>
            <a:r>
              <a:rPr lang="ru-RU" i="1">
                <a:ea typeface="Microsoft YaHei" panose="020B0503020204020204" pitchFamily="34" charset="-122"/>
              </a:rPr>
              <a:t>радикальное </a:t>
            </a:r>
            <a:r>
              <a:rPr lang="ru-RU">
                <a:ea typeface="Microsoft YaHei" panose="020B0503020204020204" pitchFamily="34" charset="-122"/>
              </a:rPr>
              <a:t>перепроектирование деловых процессов, чтобы </a:t>
            </a:r>
            <a:r>
              <a:rPr lang="ru-RU" i="1">
                <a:ea typeface="Microsoft YaHei" panose="020B0503020204020204" pitchFamily="34" charset="-122"/>
              </a:rPr>
              <a:t>резко</a:t>
            </a:r>
            <a:r>
              <a:rPr lang="ru-RU">
                <a:ea typeface="Microsoft YaHei" panose="020B0503020204020204" pitchFamily="34" charset="-122"/>
              </a:rPr>
              <a:t>, скачкообразно улучшить решающие </a:t>
            </a:r>
            <a:r>
              <a:rPr lang="ru-RU" i="1">
                <a:ea typeface="Microsoft YaHei" panose="020B0503020204020204" pitchFamily="34" charset="-122"/>
              </a:rPr>
              <a:t>показатели деятельности </a:t>
            </a:r>
            <a:r>
              <a:rPr lang="ru-RU">
                <a:ea typeface="Microsoft YaHei" panose="020B0503020204020204" pitchFamily="34" charset="-122"/>
              </a:rPr>
              <a:t>компании, такие как стоимость, качество, обслуживание и темпы". Такой подход предполагает широкое использование наиболее передовых информационных и коммуникационных технологий для достижения новых деловых целей.</a:t>
            </a:r>
          </a:p>
          <a:p>
            <a:pPr marL="228600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US">
                <a:ea typeface="Microsoft YaHei" panose="020B0503020204020204" pitchFamily="34" charset="-122"/>
              </a:rPr>
              <a:t>2. </a:t>
            </a:r>
            <a:r>
              <a:rPr lang="ru-RU">
                <a:ea typeface="Microsoft YaHei" panose="020B0503020204020204" pitchFamily="34" charset="-122"/>
              </a:rPr>
              <a:t>По определению международной Коалиции по управлению </a:t>
            </a:r>
            <a:r>
              <a:rPr lang="en-US">
                <a:ea typeface="Microsoft YaHei" panose="020B0503020204020204" pitchFamily="34" charset="-122"/>
              </a:rPr>
              <a:t>workflow</a:t>
            </a:r>
            <a:r>
              <a:rPr lang="ru-RU">
                <a:ea typeface="Microsoft YaHei" panose="020B0503020204020204" pitchFamily="34" charset="-122"/>
              </a:rPr>
              <a:t> (</a:t>
            </a:r>
            <a:r>
              <a:rPr lang="en-US">
                <a:ea typeface="Microsoft YaHei" panose="020B0503020204020204" pitchFamily="34" charset="-122"/>
              </a:rPr>
              <a:t>WfMS</a:t>
            </a:r>
            <a:r>
              <a:rPr lang="ru-RU">
                <a:ea typeface="Microsoft YaHei" panose="020B0503020204020204" pitchFamily="34" charset="-122"/>
              </a:rPr>
              <a:t>)</a:t>
            </a:r>
            <a:r>
              <a:rPr lang="en-US">
                <a:ea typeface="Microsoft YaHei" panose="020B0503020204020204" pitchFamily="34" charset="-122"/>
              </a:rPr>
              <a:t>:</a:t>
            </a:r>
            <a:r>
              <a:rPr lang="ru-RU">
                <a:ea typeface="Microsoft YaHei" panose="020B0503020204020204" pitchFamily="34" charset="-122"/>
              </a:rPr>
              <a:t> </a:t>
            </a:r>
          </a:p>
          <a:p>
            <a:pPr marL="228600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en-US">
                <a:ea typeface="Microsoft YaHei" panose="020B0503020204020204" pitchFamily="34" charset="-122"/>
              </a:rPr>
              <a:t>“</a:t>
            </a:r>
            <a:r>
              <a:rPr lang="en-US" b="1" i="1">
                <a:ea typeface="Microsoft YaHei" panose="020B0503020204020204" pitchFamily="34" charset="-122"/>
              </a:rPr>
              <a:t>workflow</a:t>
            </a:r>
            <a:r>
              <a:rPr lang="en-US">
                <a:ea typeface="Microsoft YaHei" panose="020B0503020204020204" pitchFamily="34" charset="-122"/>
              </a:rPr>
              <a:t> – </a:t>
            </a:r>
            <a:r>
              <a:rPr lang="ru-RU">
                <a:ea typeface="Microsoft YaHei" panose="020B0503020204020204" pitchFamily="34" charset="-122"/>
              </a:rPr>
              <a:t>автоматизация, полностью или частично, бизнес-процесса, при которой документы, информация или задания передаются для выполнения необходимых действий от одного участника к другому в соответствии с набором процедурных правил</a:t>
            </a:r>
            <a:r>
              <a:rPr lang="en-US">
                <a:ea typeface="Microsoft YaHei" panose="020B0503020204020204" pitchFamily="34" charset="-122"/>
              </a:rPr>
              <a:t>”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  <a:p>
            <a:pPr marL="228600" indent="-227013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 b="1">
                <a:ea typeface="Microsoft YaHei" panose="020B0503020204020204" pitchFamily="34" charset="-122"/>
              </a:rPr>
              <a:t>Циклы управления процессами отражают </a:t>
            </a:r>
            <a:r>
              <a:rPr lang="ru-RU" b="1" i="1">
                <a:ea typeface="Microsoft YaHei" panose="020B0503020204020204" pitchFamily="34" charset="-122"/>
              </a:rPr>
              <a:t>методику</a:t>
            </a:r>
            <a:r>
              <a:rPr lang="ru-RU" b="1">
                <a:ea typeface="Microsoft YaHei" panose="020B0503020204020204" pitchFamily="34" charset="-122"/>
              </a:rPr>
              <a:t> управления бизнес-процессами организации, а подход </a:t>
            </a:r>
            <a:r>
              <a:rPr lang="en-US" b="1">
                <a:ea typeface="Microsoft YaHei" panose="020B0503020204020204" pitchFamily="34" charset="-122"/>
              </a:rPr>
              <a:t>BPM</a:t>
            </a:r>
            <a:r>
              <a:rPr lang="ru-RU" b="1">
                <a:ea typeface="Microsoft YaHei" panose="020B0503020204020204" pitchFamily="34" charset="-122"/>
              </a:rPr>
              <a:t> определяет его </a:t>
            </a:r>
            <a:r>
              <a:rPr lang="ru-RU" b="1" i="1">
                <a:ea typeface="Microsoft YaHei" panose="020B0503020204020204" pitchFamily="34" charset="-122"/>
              </a:rPr>
              <a:t>технологию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7894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17C566-A1CE-451F-BFF3-79A39FF2CF3F}" type="slidenum">
              <a:rPr lang="en-US"/>
              <a:pPr/>
              <a:t>2</a:t>
            </a:fld>
            <a:endParaRPr 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4827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F33C830-C9DB-42AE-AA3E-FF8276DBFE00}" type="slidenum">
              <a:rPr lang="en-US"/>
              <a:pPr/>
              <a:t>22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8E4C4B1-CFB6-4FB3-945F-C1AAA6EEF49E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3425" y="4562475"/>
            <a:ext cx="58483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Всего навсего 10 лет назад коммерческими компаниями был создан некоммерческий консорциум ВРМ. Вы уже это знаете. Перед ним была задача создания стандартов в области управления бп. При этом были выделены эти 2 крупные задачи (читаю). К этому времени сложилась такая ситуация, что средства моделирования уже были, оптимизации тоже, но между собой они не были связаны. Модель-модель приложение-приложение программист-программист все отдельно. Моделировщики и консультанты сами по себе и никакой связи. Эти задачи хоть и не до конца но были успешно решены. Результат был, но к 2005 году обнаружили что сущ еще одна компания ОМЖИ которая занимается похожими вопросами. Они занимались созданием приложений основанных на моделях. Модель любой нотации должна была превратиться с помощью определенных механизмов в исполняемое приложение. Консорциум был упразднен, появился Биэмай ди эф, он сейчас существует. Миссия на сайте их висит. 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Область интересов 1 – это разработка стратегии и целей. Мотивация не в смысле денег а в смысле механизмов по достижению целей. Мотивация компании на достжение целей. Это еще в разработке, есть спецификации, версии – текстовые документы, стандарты. 3-4 связаны с первыми двумя. Создание универсальных международных бизнес-правил, единого подхода к моделированию, который не зависит ни от языка, ни от методологии, ни от нотаций. 5 язык и словарь – это все еще находится в разработке.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Эта стандартизация идет в классическом понимании. Стандарт устарел, не отражает изменений в обществе. </a:t>
            </a:r>
          </a:p>
        </p:txBody>
      </p:sp>
    </p:spTree>
    <p:extLst>
      <p:ext uri="{BB962C8B-B14F-4D97-AF65-F5344CB8AC3E}">
        <p14:creationId xmlns:p14="http://schemas.microsoft.com/office/powerpoint/2010/main" val="24324386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F7FD3B6-387A-420F-A925-77D55937F80C}" type="slidenum">
              <a:rPr lang="en-US"/>
              <a:pPr/>
              <a:t>23</a:t>
            </a:fld>
            <a:endParaRPr lang="en-US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5137BD4-7B82-422E-9BB4-A499368BC3A2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23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52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3425" y="4562475"/>
            <a:ext cx="58483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Создан язык и нотация, нотация есть и в Арисе. Нотация модель те элементы специфические которые содержатся в модели – нотация, правила, объекты и их связи, атрибуты. ЕРС – нотация с основными объектами, это специфическая предметная область.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2009 – нечто универсальное. После слияния компаний. Захотите что-то получить с этих сайтов – только для членов, 10-ки тыс долл. Многое закрыто. Все новейшие версии закрыты. ИДС ШЕЕР входит туда.</a:t>
            </a:r>
          </a:p>
        </p:txBody>
      </p:sp>
    </p:spTree>
    <p:extLst>
      <p:ext uri="{BB962C8B-B14F-4D97-AF65-F5344CB8AC3E}">
        <p14:creationId xmlns:p14="http://schemas.microsoft.com/office/powerpoint/2010/main" val="12237107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BF58DB-B475-4E8D-A108-A6EBC0DAE912}" type="slidenum">
              <a:rPr lang="en-US"/>
              <a:pPr/>
              <a:t>24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D542B4F-ADCB-4F64-804F-3DB0950B80D6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62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3425" y="4562475"/>
            <a:ext cx="58483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775710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406272-69BC-4D2D-8D3A-556C88A10FE5}" type="slidenum">
              <a:rPr lang="en-US"/>
              <a:pPr/>
              <a:t>25</a:t>
            </a:fld>
            <a:endParaRPr lang="en-US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0D8FF25-2F25-4EFA-AEEA-EAEFE7FB57A0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25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72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3425" y="4562475"/>
            <a:ext cx="58483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240820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53818B-37FE-43FF-A77D-61D8425001AA}" type="slidenum">
              <a:rPr lang="en-US"/>
              <a:pPr/>
              <a:t>26</a:t>
            </a:fld>
            <a:endParaRPr lang="en-US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99A0EBD-1A52-42C5-A458-6206CF4014BD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26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de-DE" sz="1200"/>
              <a:t>10.02.16</a:t>
            </a:r>
          </a:p>
        </p:txBody>
      </p:sp>
      <p:sp>
        <p:nvSpPr>
          <p:cNvPr id="98307" name="Text Box 3"/>
          <p:cNvSpPr txBox="1">
            <a:spLocks noChangeArrowheads="1"/>
          </p:cNvSpPr>
          <p:nvPr/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720" tIns="45360" rIns="90720" bIns="4536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7E6D613-3854-4F1C-B63E-DEF96D875B37}" type="slidenum">
              <a:rPr lang="de-DE" sz="1200"/>
              <a:pPr algn="r" eaLnBrk="1" hangingPunct="1">
                <a:buClrTx/>
                <a:buFontTx/>
                <a:buNone/>
              </a:pPr>
              <a:t>26</a:t>
            </a:fld>
            <a:endParaRPr lang="de-DE" sz="1200"/>
          </a:p>
        </p:txBody>
      </p:sp>
      <p:sp>
        <p:nvSpPr>
          <p:cNvPr id="98308" name="Rectangle 4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9" name="Rectangle 5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85439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0ACC060-B5CB-4ABE-BA9C-19D53600FEED}" type="slidenum">
              <a:rPr lang="en-US"/>
              <a:pPr/>
              <a:t>27</a:t>
            </a:fld>
            <a:endParaRPr lang="en-US"/>
          </a:p>
        </p:txBody>
      </p:sp>
      <p:sp>
        <p:nvSpPr>
          <p:cNvPr id="9932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DF3A94D-2976-4607-A48F-C57CDA10DB20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27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993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33425" y="4562475"/>
            <a:ext cx="5848350" cy="431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23452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00CBFC-B088-46A5-AA31-E7CA4C7FB6AA}" type="slidenum">
              <a:rPr lang="en-US"/>
              <a:pPr/>
              <a:t>28</a:t>
            </a:fld>
            <a:endParaRPr lang="en-US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389ACD9-529D-412A-91AC-80020F6E6D58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28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003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>
                <a:ea typeface="Microsoft YaHei" panose="020B0503020204020204" pitchFamily="34" charset="-122"/>
              </a:rPr>
              <a:t>Подход </a:t>
            </a:r>
            <a:r>
              <a:rPr lang="en-US">
                <a:ea typeface="Microsoft YaHei" panose="020B0503020204020204" pitchFamily="34" charset="-122"/>
              </a:rPr>
              <a:t>BPM</a:t>
            </a:r>
            <a:r>
              <a:rPr lang="ru-RU">
                <a:ea typeface="Microsoft YaHei" panose="020B0503020204020204" pitchFamily="34" charset="-122"/>
              </a:rPr>
              <a:t> предполагает: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Определение стратегии управления</a:t>
            </a:r>
            <a:r>
              <a:rPr lang="ru-RU">
                <a:ea typeface="Microsoft YaHei" panose="020B0503020204020204" pitchFamily="34" charset="-122"/>
              </a:rPr>
              <a:t> бизнес-процессами (миссия, цели, стратегии), например, на основе использования методологии сбалансированной системы показателей </a:t>
            </a:r>
            <a:r>
              <a:rPr lang="en-US">
                <a:ea typeface="Microsoft YaHei" panose="020B0503020204020204" pitchFamily="34" charset="-122"/>
              </a:rPr>
              <a:t>BSC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Используемая методология моделирования</a:t>
            </a:r>
            <a:r>
              <a:rPr lang="ru-RU">
                <a:ea typeface="Microsoft YaHei" panose="020B0503020204020204" pitchFamily="34" charset="-122"/>
              </a:rPr>
              <a:t> бизнес-процессов должна иметь возможность учета стратегий управления бизнес-процессами.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Методология анализа</a:t>
            </a:r>
            <a:r>
              <a:rPr lang="ru-RU">
                <a:ea typeface="Microsoft YaHei" panose="020B0503020204020204" pitchFamily="34" charset="-122"/>
              </a:rPr>
              <a:t> бизнес-процессов должна поддерживать различные виды анализа бизнес-процессов: логический анализ, анализ характеристик процесса, результатов моделирования, рисков, ресурсного окружения процессов и другие виды анализа,</a:t>
            </a:r>
            <a:r>
              <a:rPr lang="en-US">
                <a:ea typeface="Microsoft YaHei" panose="020B0503020204020204" pitchFamily="34" charset="-122"/>
              </a:rPr>
              <a:t> </a:t>
            </a:r>
            <a:r>
              <a:rPr lang="ru-RU">
                <a:ea typeface="Microsoft YaHei" panose="020B0503020204020204" pitchFamily="34" charset="-122"/>
              </a:rPr>
              <a:t>необходимые для совершенствования процессов.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Методология оптимизации</a:t>
            </a:r>
            <a:r>
              <a:rPr lang="ru-RU">
                <a:ea typeface="Microsoft YaHei" panose="020B0503020204020204" pitchFamily="34" charset="-122"/>
              </a:rPr>
              <a:t> бизнес-процессов должна поддерживать, как революционный </a:t>
            </a:r>
            <a:r>
              <a:rPr lang="en-US">
                <a:ea typeface="Microsoft YaHei" panose="020B0503020204020204" pitchFamily="34" charset="-122"/>
              </a:rPr>
              <a:t>(reengineering)</a:t>
            </a:r>
            <a:r>
              <a:rPr lang="ru-RU">
                <a:ea typeface="Microsoft YaHei" panose="020B0503020204020204" pitchFamily="34" charset="-122"/>
              </a:rPr>
              <a:t>, так и эволюционный</a:t>
            </a:r>
            <a:r>
              <a:rPr lang="en-US">
                <a:ea typeface="Microsoft YaHei" panose="020B0503020204020204" pitchFamily="34" charset="-122"/>
              </a:rPr>
              <a:t> (</a:t>
            </a:r>
            <a:r>
              <a:rPr lang="ru-RU">
                <a:ea typeface="Microsoft YaHei" panose="020B0503020204020204" pitchFamily="34" charset="-122"/>
              </a:rPr>
              <a:t>непрерывное улучшение</a:t>
            </a:r>
            <a:r>
              <a:rPr lang="en-US">
                <a:ea typeface="Microsoft YaHei" panose="020B0503020204020204" pitchFamily="34" charset="-122"/>
              </a:rPr>
              <a:t>)</a:t>
            </a:r>
            <a:r>
              <a:rPr lang="ru-RU">
                <a:ea typeface="Microsoft YaHei" panose="020B0503020204020204" pitchFamily="34" charset="-122"/>
              </a:rPr>
              <a:t> пути.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Инструментальные средства</a:t>
            </a:r>
            <a:r>
              <a:rPr lang="ru-RU">
                <a:ea typeface="Microsoft YaHei" panose="020B0503020204020204" pitchFamily="34" charset="-122"/>
              </a:rPr>
              <a:t> </a:t>
            </a:r>
            <a:r>
              <a:rPr lang="ru-RU" b="1" i="1">
                <a:ea typeface="Microsoft YaHei" panose="020B0503020204020204" pitchFamily="34" charset="-122"/>
              </a:rPr>
              <a:t>верхнего</a:t>
            </a:r>
            <a:r>
              <a:rPr lang="ru-RU">
                <a:ea typeface="Microsoft YaHei" panose="020B0503020204020204" pitchFamily="34" charset="-122"/>
              </a:rPr>
              <a:t> уровня должны обеспечивать моделирование стратегий управления бизнес-процессами, описание, анализ, оптимизацию и документирование бизнес-процессов (</a:t>
            </a:r>
            <a:r>
              <a:rPr lang="en-US">
                <a:ea typeface="Microsoft YaHei" panose="020B0503020204020204" pitchFamily="34" charset="-122"/>
              </a:rPr>
              <a:t>ARIS</a:t>
            </a:r>
            <a:r>
              <a:rPr lang="ru-RU">
                <a:ea typeface="Microsoft YaHei" panose="020B0503020204020204" pitchFamily="34" charset="-122"/>
              </a:rPr>
              <a:t>)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Инструментальные средства среднего</a:t>
            </a:r>
            <a:r>
              <a:rPr lang="ru-RU">
                <a:ea typeface="Microsoft YaHei" panose="020B0503020204020204" pitchFamily="34" charset="-122"/>
              </a:rPr>
              <a:t> уровня предназначены для поддержки информационной инфраструктуры на основании моделей бизнес-процессов (</a:t>
            </a:r>
            <a:r>
              <a:rPr lang="en-US">
                <a:ea typeface="Microsoft YaHei" panose="020B0503020204020204" pitchFamily="34" charset="-122"/>
              </a:rPr>
              <a:t>ARIS BPM Portal</a:t>
            </a:r>
            <a:r>
              <a:rPr lang="ru-RU">
                <a:ea typeface="Microsoft YaHei" panose="020B0503020204020204" pitchFamily="34" charset="-122"/>
              </a:rPr>
              <a:t>)</a:t>
            </a:r>
          </a:p>
          <a:p>
            <a:pPr marL="230188" indent="-228600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30188" algn="l"/>
                <a:tab pos="1144588" algn="l"/>
                <a:tab pos="2058988" algn="l"/>
                <a:tab pos="2973388" algn="l"/>
                <a:tab pos="3887788" algn="l"/>
                <a:tab pos="4802188" algn="l"/>
                <a:tab pos="5716588" algn="l"/>
                <a:tab pos="6630988" algn="l"/>
                <a:tab pos="7545388" algn="l"/>
                <a:tab pos="8459788" algn="l"/>
                <a:tab pos="9374188" algn="l"/>
                <a:tab pos="10288588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Инструментальные средства</a:t>
            </a:r>
            <a:r>
              <a:rPr lang="ru-RU">
                <a:ea typeface="Microsoft YaHei" panose="020B0503020204020204" pitchFamily="34" charset="-122"/>
              </a:rPr>
              <a:t> </a:t>
            </a:r>
            <a:r>
              <a:rPr lang="ru-RU" b="1" i="1">
                <a:ea typeface="Microsoft YaHei" panose="020B0503020204020204" pitchFamily="34" charset="-122"/>
              </a:rPr>
              <a:t>нижнего</a:t>
            </a:r>
            <a:r>
              <a:rPr lang="ru-RU">
                <a:ea typeface="Microsoft YaHei" panose="020B0503020204020204" pitchFamily="34" charset="-122"/>
              </a:rPr>
              <a:t> уровня предназначены для автоматизации бизнес-процессов (автоматизированная система класса </a:t>
            </a:r>
            <a:r>
              <a:rPr lang="en-US">
                <a:ea typeface="Microsoft YaHei" panose="020B0503020204020204" pitchFamily="34" charset="-122"/>
              </a:rPr>
              <a:t>workflow)</a:t>
            </a:r>
            <a:r>
              <a:rPr lang="ru-RU">
                <a:ea typeface="Microsoft YaHei" panose="020B0503020204020204" pitchFamily="34" charset="-12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0304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7D1939-175E-42FE-A711-461B679DDD39}" type="slidenum">
              <a:rPr lang="en-US"/>
              <a:pPr/>
              <a:t>31</a:t>
            </a:fld>
            <a:endParaRPr lang="en-US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FF324B2-E021-4834-8749-E77181DCCE02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31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024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98575" y="747713"/>
            <a:ext cx="4799013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562475"/>
            <a:ext cx="5341938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marL="228600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 b="1">
                <a:ea typeface="Microsoft YaHei" panose="020B0503020204020204" pitchFamily="34" charset="-122"/>
              </a:rPr>
              <a:t>Основы процессного подхода к управлению организациями:</a:t>
            </a:r>
          </a:p>
          <a:p>
            <a:pPr marL="228600" indent="-227013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Процессный подход к управлению качеством продукции, созданные в рамках этого подхода циклы управления являются важнейшими методологическими основами процессного управления организацией.</a:t>
            </a:r>
          </a:p>
          <a:p>
            <a:pPr marL="228600" indent="-227013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Подход к управлению бизнес-процессами </a:t>
            </a:r>
            <a:r>
              <a:rPr lang="en-US">
                <a:ea typeface="Microsoft YaHei" panose="020B0503020204020204" pitchFamily="34" charset="-122"/>
              </a:rPr>
              <a:t>BPM</a:t>
            </a:r>
            <a:r>
              <a:rPr lang="ru-RU">
                <a:ea typeface="Microsoft YaHei" panose="020B0503020204020204" pitchFamily="34" charset="-122"/>
              </a:rPr>
              <a:t>, предложенный международной организацией </a:t>
            </a:r>
            <a:r>
              <a:rPr lang="en-US">
                <a:ea typeface="Microsoft YaHei" panose="020B0503020204020204" pitchFamily="34" charset="-122"/>
              </a:rPr>
              <a:t>BPMI</a:t>
            </a:r>
            <a:r>
              <a:rPr lang="ru-RU">
                <a:ea typeface="Microsoft YaHei" panose="020B0503020204020204" pitchFamily="34" charset="-122"/>
              </a:rPr>
              <a:t> является технологической основой для внедрения процессного управления в организации. </a:t>
            </a:r>
          </a:p>
          <a:p>
            <a:pPr marL="685800" lvl="1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Управлять организацией можно, только управляя её процессами </a:t>
            </a:r>
          </a:p>
          <a:p>
            <a:pPr marL="685800" lvl="1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Процессное управление – инструмент корпоративного управления, обеспечивающий реализацию стратегии</a:t>
            </a:r>
          </a:p>
          <a:p>
            <a:pPr marL="685800" lvl="1" indent="-227013" eaLnBrk="1" hangingPunct="1">
              <a:spcBef>
                <a:spcPts val="450"/>
              </a:spcBef>
              <a:buClrTx/>
              <a:buFontTx/>
              <a:buNone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r>
              <a:rPr lang="ru-RU">
                <a:ea typeface="Microsoft YaHei" panose="020B0503020204020204" pitchFamily="34" charset="-122"/>
              </a:rPr>
              <a:t>Управление может быть эффективно лишь тогда, когда оно сознательно нацелено на управление процессами, являющихся сутью деятельности системы при наличии цели</a:t>
            </a:r>
          </a:p>
          <a:p>
            <a:pPr marL="228600" indent="-227013" eaLnBrk="1" hangingPunct="1">
              <a:spcBef>
                <a:spcPts val="450"/>
              </a:spcBef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800" algn="l"/>
                <a:tab pos="8458200" algn="l"/>
                <a:tab pos="9372600" algn="l"/>
                <a:tab pos="102870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52682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40705D-AE4E-4419-80A6-10BAA1E362F5}" type="slidenum">
              <a:rPr lang="en-US"/>
              <a:pPr/>
              <a:t>32</a:t>
            </a:fld>
            <a:endParaRPr lang="en-US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ED66AFA-A879-4B8B-AA84-7A63D51D03FA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32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136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БП как целевая организационная деятельность (действия)</a:t>
            </a:r>
            <a:r>
              <a:rPr lang="ru-RU">
                <a:ea typeface="Microsoft YaHei" panose="020B0503020204020204" pitchFamily="34" charset="-122"/>
              </a:rPr>
              <a:t>;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обратим внимание на прямой перевод английского слова «business» на русский язык как «деятельность», а также практически полную лингвистическую идентичность этих понятий. Понятие «деятельность» является базовой категорией, используемой для описания форм существования индивида. Отсюда очевидно, что иных процессов, кроме процессов «деятельности» в организациях не существует. Поэтому, предположение наличия в организациях иных процессов, кроме процессов деятельности или БП, по правилам лингвистики является некорректным.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Поставка продукта (услуги/товара) внешнему потребителю</a:t>
            </a:r>
            <a:r>
              <a:rPr lang="ru-RU">
                <a:ea typeface="Microsoft YaHei" panose="020B0503020204020204" pitchFamily="34" charset="-122"/>
              </a:rPr>
              <a:t>;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всем процессам организации свойственно экономическое содержание, т.е. у каждого процесса есть свой потребитель и, следовательно, свой продукт. Поскольку у каждого процесса есть свой исполнитель, то процесс является одним из обязательных атрибутов деятельности исполнителя. Следовательно, любой процесс — это процесс деятельности или бизнес-процесс.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Формирование прибавочной и/или потребительной стоимости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по Карлу Марксу прибавочная стоимость формируется за счет потребления производственным процессом «добавочного времени», которое исполнитель процесса «дарит» производству. Т.е., строго говоря, сам бизнес-процесс не всегда формирует прибавочную стоимость, а делает это только в «добавочное время». Отсюда вывод — прибавочная стоимость — это не признак БП.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b="1" i="1">
                <a:ea typeface="Microsoft YaHei" panose="020B0503020204020204" pitchFamily="34" charset="-122"/>
              </a:rPr>
              <a:t>и т.д</a:t>
            </a:r>
            <a:r>
              <a:rPr lang="ru-RU">
                <a:ea typeface="Microsoft YaHei" panose="020B0503020204020204" pitchFamily="34" charset="-122"/>
              </a:rPr>
              <a:t>. 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618328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04EBE0-37A8-49D3-89E1-84727A4EB32B}" type="slidenum">
              <a:rPr lang="en-US"/>
              <a:pPr/>
              <a:t>33</a:t>
            </a:fld>
            <a:endParaRPr lang="en-US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96090193-3059-4B28-B51A-7A72544D0C14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33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1146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466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2EEA9C-D7AB-4DBB-8E1C-4353F14F66AE}" type="slidenum">
              <a:rPr lang="en-US"/>
              <a:pPr/>
              <a:t>3</a:t>
            </a:fld>
            <a:endParaRPr lang="en-US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3CE42BD-D141-49AC-8C66-0C4294C5F97F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76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Тейлор Фредерик Уинслоу (1856-1915) - положил начало научной организации труда и рационализации в сфере управления, основоположник менеджмента, представитель научной школы управления.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Обосновал специфику человека как социального ресурса. Рассматривал его как единственно возможный объект управления. Разработал принципы рациональной организации труда, основанные на идее разделения, специализации и стандартизации исполнительского и управленческого труда. Создал социальную философию, обосновывающую рациональные принципы организации и управления. Предложил жесткое разделение труда на программирующий и исполнительский труд. Ввел новые принципы нормирования и оплаты труда. Обосновал принципиально новую функциональную структуру управления, построенную на разделении труда и специализации деятельности управленцев. Наиболее известные научные работы по менеджменту: "Принципы научного менеджмента" и "Управление предприятием". 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Анри Файоль (1841-1925). Соединил идеи функциональной администрации Тейлора и старый принцип единоначалия, в результате чего получил новую схему управления, которая и легла затем в основу современной теории организации. Файоля называют отцом современной теории менеджмента за то, что он был первым, кто поднялся над уровнем заводского цеха, обобщил принципы и искусство управления администрации в целом.</a:t>
            </a:r>
          </a:p>
          <a:p>
            <a:pPr eaLnBrk="1" hangingPunct="1"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Макс Вебер (1864-1920). Опирался на культурологическую интерпретацию организационных процессов, что позволяет отдельным исследователям отнести его к особому направлению в теории управления, связанному с культурологическим пониманием "машинной модели организации". Известен как один из создателей модели рациональности, а также как исследователь моделей бюрократии, механизмов функционирования власти, легитимности. Выделял легитимную и нелегитимную власть. Автор концепции трех типов исполнительской власти и концепции рациональной бюрократии </a:t>
            </a:r>
          </a:p>
        </p:txBody>
      </p:sp>
    </p:spTree>
    <p:extLst>
      <p:ext uri="{BB962C8B-B14F-4D97-AF65-F5344CB8AC3E}">
        <p14:creationId xmlns:p14="http://schemas.microsoft.com/office/powerpoint/2010/main" val="352640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FC4D8F-5C30-42FF-819A-D217E173DCC9}" type="slidenum">
              <a:rPr lang="en-US"/>
              <a:pPr/>
              <a:t>4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03DDC31-EAFC-4895-9DC2-2105DC95274A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4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778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3820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DDB3C8-265F-4581-B1C0-63BC33219AF2}" type="slidenum">
              <a:rPr lang="en-US"/>
              <a:pPr/>
              <a:t>5</a:t>
            </a:fld>
            <a:endParaRPr lang="en-US"/>
          </a:p>
        </p:txBody>
      </p:sp>
      <p:sp>
        <p:nvSpPr>
          <p:cNvPr id="788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88FDEDE-BB4E-4864-B3E5-4524C324601D}" type="slidenum">
              <a:rPr lang="de-DE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5</a:t>
            </a:fld>
            <a:endParaRPr lang="de-DE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89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7991577-36E3-4551-9584-F8C133BC1024}" type="slidenum">
              <a:rPr lang="en-US"/>
              <a:pPr/>
              <a:t>6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E9A6180-1C92-4377-B631-3FB484815CFB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6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798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Современная организация – это совокупность специализированных функциональных отделов, и в тоже время – это деятельность по реализации процессов. Процессы как бы пронизывают функциональные отделы, и в каждом из отделов выполняются отдельные части процессов.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В последнее время стало очевидным, что существующее противоречие между функциональной организационной структурой и решаемыми организацией задачами порождает ряд проблем.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Поскольку люди организованы в отделы, они стремятся решать только те задачи, которые находятся в области ответственности их отделов. Связи между людьми через границы отделов ограничены, каждый отдел стремится расширить область своего влияния и свои полномочия и в то же время оптимизировать свой собственный уровень показателей.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ea typeface="Microsoft YaHei" panose="020B0503020204020204" pitchFamily="34" charset="-122"/>
              </a:rPr>
              <a:t>Каждый отдел субоптимизируется в области своей ответственности, что ведет к конфликтам целей и действий в организации. Эти конфликты существенно сказываются на показателях организации. В итоге конечный результат деятельности организации не слишком отличается от суммы результатов ее отделов, т.е. ослабляется или отсутствует синергетический эффект от слаженной деятельности всей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val="28070768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A58559-C667-4B14-BCE0-E86AA8B47AEB}" type="slidenum">
              <a:rPr lang="en-US"/>
              <a:pPr/>
              <a:t>7</a:t>
            </a:fld>
            <a:endParaRPr lang="en-US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3DDA097-61CB-4777-940C-8185DFC4A57D}" type="slidenum">
              <a:rPr lang="en-US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7</a:t>
            </a:fld>
            <a:endParaRPr lang="en-US" sz="1200">
              <a:latin typeface="Times New Roman" panose="02020603050405020304" pitchFamily="18" charset="0"/>
            </a:endParaRPr>
          </a:p>
        </p:txBody>
      </p:sp>
      <p:sp>
        <p:nvSpPr>
          <p:cNvPr id="808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/>
          <a:lstStyle/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Каждая организация имеет несколько категорий заинтересованных сторон, имеющих свои нужды и ожидания. С точки зрения управления главными заинтересованными сторонами являются: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заказчики и конечные пользователи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сотрудники организации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собственники и/или инвесторы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поставщики и партнеры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общество, интересы которого представляют органы местного управления, и население, оказывающее влияние на организацию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Каждая заинтересованная сторона надеется на свою собственную выгоду  от той добавленной стоимости, которая появляется в результате деятельности организации.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Любая организация — многофункциональна. К ее основным функциям относятся: 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маркетинг и анализ рынка;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стратегическое планирование деятельности предприятия;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стратегическое и оперативное управление;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планирование и разработка бизнес-процессов;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проектирование и разработка продукции;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производство продукции;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поставка продукции;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закупки материалов  и комплектующих;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техническое обслуживание и ремонт оборудования и прочие функции;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оформление финансовых документов;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подготовка кадров и управление персоналом.</a:t>
            </a:r>
          </a:p>
          <a:p>
            <a:pPr eaLnBrk="1" hangingPunct="1">
              <a:lnSpc>
                <a:spcPct val="80000"/>
              </a:lnSpc>
              <a:spcBef>
                <a:spcPts val="37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1000">
                <a:ea typeface="Microsoft YaHei" panose="020B0503020204020204" pitchFamily="34" charset="-122"/>
              </a:rPr>
              <a:t>Для выполнения этих функций организация должна быть соответствующим образом структурирована.</a:t>
            </a:r>
          </a:p>
        </p:txBody>
      </p:sp>
    </p:spTree>
    <p:extLst>
      <p:ext uri="{BB962C8B-B14F-4D97-AF65-F5344CB8AC3E}">
        <p14:creationId xmlns:p14="http://schemas.microsoft.com/office/powerpoint/2010/main" val="3762557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A41E0E-E057-48F4-A6AA-57B166BFC1B7}" type="slidenum">
              <a:rPr lang="en-US"/>
              <a:pPr/>
              <a:t>8</a:t>
            </a:fld>
            <a:endParaRPr lang="en-US"/>
          </a:p>
        </p:txBody>
      </p:sp>
      <p:sp>
        <p:nvSpPr>
          <p:cNvPr id="819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990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78ED9E-66A1-433E-A8A6-B930DD3883EC}" type="slidenum">
              <a:rPr lang="en-US"/>
              <a:pPr/>
              <a:t>9</a:t>
            </a:fld>
            <a:endParaRPr lang="en-US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19138"/>
            <a:ext cx="4802188" cy="3602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74725" y="4562475"/>
            <a:ext cx="5365750" cy="4319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240" tIns="46440" rIns="93240" bIns="4644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F9C9DEB-8DAF-4B3A-943B-148D01389CAB}" type="slidenum">
              <a:rPr lang="de-DE" sz="1200">
                <a:latin typeface="Times New Roman" panose="02020603050405020304" pitchFamily="18" charset="0"/>
              </a:rPr>
              <a:pPr algn="r" eaLnBrk="1" hangingPunct="1">
                <a:buClrTx/>
                <a:buFontTx/>
                <a:buNone/>
              </a:pPr>
              <a:t>9</a:t>
            </a:fld>
            <a:endParaRPr lang="de-DE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096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6C695D8-1E9D-4A61-9F73-4D805D78BF1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94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5D11C31-5A35-484E-91B4-972173413BB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883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BFCEEE0-3239-4826-983D-03C7D77E957E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B19B480-BF98-42DE-8095-C786DC20167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86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C71FA88-A409-4AE6-818A-8FE8A92331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966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24A2E1-7624-4CC0-AEC5-629B237E922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53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F3B773D-C69C-4F19-A367-787BBD52647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3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3657CA-B1A4-4C5F-BBD4-EC405532E74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91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8F2BDC4-D1DC-4821-A2BC-14AB5D72E1F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849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A9D4C79-143E-48DD-9D63-0B519E4E9E5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24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8CA977-FAF6-4F0E-96CD-9F66D480510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423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45000"/>
              <a:buFont typeface="Wingdings" panose="05000000000000000000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F1D5F0AE-84B7-439C-8807-E0C54DE1ED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 kern="1200">
          <a:solidFill>
            <a:srgbClr val="3366CC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b="1">
          <a:solidFill>
            <a:srgbClr val="3366CC"/>
          </a:solidFill>
          <a:latin typeface="Arial" panose="020B0604020202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3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4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23850" y="258763"/>
            <a:ext cx="8535988" cy="505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3300" dirty="0">
                <a:solidFill>
                  <a:srgbClr val="7D3236"/>
                </a:solidFill>
              </a:rPr>
              <a:t>Вопросы: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592931" y="773342"/>
            <a:ext cx="8266907" cy="539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/>
              <a:t>Какие типы организаций по методу управления существуют и для чего нужно моделировать их деятельность?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Как связаны термины по управлению процессами?</a:t>
            </a:r>
            <a:endParaRPr lang="ru-RU" sz="2000" dirty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методология?</a:t>
            </a:r>
            <a:endParaRPr lang="ru-RU" sz="2000" dirty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/>
              <a:t>Что такое входы и выходы процесса</a:t>
            </a:r>
            <a:r>
              <a:rPr lang="ru-RU" sz="2000" dirty="0" smtClean="0"/>
              <a:t>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организация с точки зрения системы?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функционально-ориентированная организация?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Чем процесс отличается от проекта?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процессно-ориентированная организация?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из себя представляет обобщенная модель процесса?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методология? Какова эволюция методологий?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циклы управления и какими они бывают?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r>
              <a:rPr lang="ru-RU" sz="2000" dirty="0" smtClean="0"/>
              <a:t>Что такое ВРМ?</a:t>
            </a:r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endParaRPr lang="ru-RU" sz="2000" dirty="0" smtClean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endParaRPr lang="ru-RU" sz="2000" dirty="0" smtClean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endParaRPr lang="ru-RU" sz="2000" dirty="0" smtClean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endParaRPr lang="ru-RU" sz="2000" dirty="0" smtClean="0"/>
          </a:p>
          <a:p>
            <a:pPr>
              <a:spcBef>
                <a:spcPts val="600"/>
              </a:spcBef>
              <a:buFont typeface="Times New Roman" panose="02020603050405020304" pitchFamily="18" charset="0"/>
              <a:buAutoNum type="arabicPeriod"/>
            </a:pPr>
            <a:endParaRPr lang="ru-RU" sz="2000" dirty="0"/>
          </a:p>
          <a:p>
            <a:pPr>
              <a:spcBef>
                <a:spcPts val="600"/>
              </a:spcBef>
            </a:pPr>
            <a:endParaRPr lang="ru-RU" sz="2000" dirty="0"/>
          </a:p>
          <a:p>
            <a:pPr>
              <a:spcBef>
                <a:spcPts val="600"/>
              </a:spcBef>
            </a:pPr>
            <a:endParaRPr lang="ru-RU" sz="2000" dirty="0"/>
          </a:p>
          <a:p>
            <a:pPr>
              <a:spcBef>
                <a:spcPts val="600"/>
              </a:spcBef>
            </a:pPr>
            <a:endParaRPr lang="ru-RU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5E44962-4FE9-47CC-AE77-E596D0B2762E}" type="slidenum">
              <a:rPr lang="ru-RU" sz="1400"/>
              <a:pPr algn="r" eaLnBrk="1" hangingPunct="1">
                <a:buClrTx/>
                <a:buFontTx/>
                <a:buNone/>
              </a:pPr>
              <a:t>10</a:t>
            </a:fld>
            <a:endParaRPr lang="ru-RU" sz="1400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>
                <a:solidFill>
                  <a:srgbClr val="3366CC"/>
                </a:solidFill>
              </a:rPr>
              <a:t>ОБОБЩЕННАЯ МОДЕЛЬ ПРОЦЕССНОГО ПОДХОДА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4733569"/>
            <a:ext cx="9144000" cy="1448731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</a:pPr>
            <a:r>
              <a:rPr lang="ru-RU" sz="2200" dirty="0" smtClean="0"/>
              <a:t>По стандарту </a:t>
            </a:r>
            <a:r>
              <a:rPr lang="en-US" sz="2200" dirty="0" smtClean="0"/>
              <a:t>ISO</a:t>
            </a:r>
            <a:r>
              <a:rPr lang="ru-RU" sz="2200" dirty="0" smtClean="0"/>
              <a:t> </a:t>
            </a:r>
            <a:r>
              <a:rPr lang="ru-RU" sz="2200" dirty="0"/>
              <a:t>ИСО </a:t>
            </a:r>
            <a:r>
              <a:rPr lang="ru-RU" sz="2200" dirty="0" smtClean="0"/>
              <a:t>9001:</a:t>
            </a:r>
          </a:p>
          <a:p>
            <a:pPr algn="ctr" eaLnBrk="1" hangingPunct="1">
              <a:buClrTx/>
            </a:pPr>
            <a:r>
              <a:rPr lang="ru-RU" sz="2200" dirty="0" smtClean="0"/>
              <a:t>«</a:t>
            </a:r>
            <a:r>
              <a:rPr lang="ru-RU" sz="2200" dirty="0"/>
              <a:t>деятельность, использующая ресурсы и управляемая с целью преобразования входов в выходы, может рассматриваться как процесс</a:t>
            </a:r>
            <a:r>
              <a:rPr lang="ru-RU" sz="2200" dirty="0" smtClean="0"/>
              <a:t>»</a:t>
            </a:r>
            <a:endParaRPr lang="ru-RU" sz="2200" dirty="0"/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3130550" y="2044700"/>
            <a:ext cx="2374900" cy="1296988"/>
          </a:xfrm>
          <a:prstGeom prst="rightArrow">
            <a:avLst>
              <a:gd name="adj1" fmla="val 76991"/>
              <a:gd name="adj2" fmla="val 43819"/>
            </a:avLst>
          </a:prstGeom>
          <a:solidFill>
            <a:srgbClr val="00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600" b="1">
                <a:latin typeface="Arial Narrow" panose="020B0606020202030204" pitchFamily="34" charset="0"/>
              </a:rPr>
              <a:t>Процесс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258888" y="3413125"/>
            <a:ext cx="1419225" cy="9144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Поставщик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6535738" y="3413125"/>
            <a:ext cx="1419225" cy="914400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marL="3175" indent="-1588"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Потребитель</a:t>
            </a:r>
          </a:p>
        </p:txBody>
      </p:sp>
      <p:cxnSp>
        <p:nvCxnSpPr>
          <p:cNvPr id="23559" name="AutoShape 7"/>
          <p:cNvCxnSpPr>
            <a:cxnSpLocks noChangeShapeType="1"/>
            <a:stCxn id="23557" idx="0"/>
            <a:endCxn id="23556" idx="1"/>
          </p:cNvCxnSpPr>
          <p:nvPr/>
        </p:nvCxnSpPr>
        <p:spPr bwMode="auto">
          <a:xfrm rot="5400000" flipH="1" flipV="1">
            <a:off x="2189560" y="2472136"/>
            <a:ext cx="719931" cy="1162049"/>
          </a:xfrm>
          <a:prstGeom prst="bentConnector2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3560" name="AutoShape 8"/>
          <p:cNvCxnSpPr>
            <a:cxnSpLocks noChangeShapeType="1"/>
            <a:stCxn id="23556" idx="3"/>
            <a:endCxn id="23558" idx="2"/>
          </p:cNvCxnSpPr>
          <p:nvPr/>
        </p:nvCxnSpPr>
        <p:spPr bwMode="auto">
          <a:xfrm>
            <a:off x="5505450" y="2692400"/>
            <a:ext cx="1030288" cy="117792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978025" y="2260600"/>
            <a:ext cx="520700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Вход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5437188" y="2260600"/>
            <a:ext cx="6254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Выход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4930775" y="1036638"/>
            <a:ext cx="221297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Требования и обратная связь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2698750" y="4060825"/>
            <a:ext cx="2212975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ru-RU" sz="1400">
                <a:latin typeface="Arial Narrow" panose="020B0606020202030204" pitchFamily="34" charset="0"/>
              </a:rPr>
              <a:t>Требования и обратная связь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V="1">
            <a:off x="7235825" y="1411288"/>
            <a:ext cx="1588" cy="20193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4065588" y="1412875"/>
            <a:ext cx="317182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4067175" y="1412875"/>
            <a:ext cx="1588" cy="7921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3995738" y="3213100"/>
            <a:ext cx="1587" cy="6477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 flipH="1">
            <a:off x="2698750" y="3860800"/>
            <a:ext cx="12985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D535E00-0E35-4172-81B3-63929ABE521E}" type="slidenum">
              <a:rPr lang="ru-RU" sz="1400"/>
              <a:pPr algn="r" eaLnBrk="1" hangingPunct="1">
                <a:buClrTx/>
                <a:buFontTx/>
                <a:buNone/>
              </a:pPr>
              <a:t>11</a:t>
            </a:fld>
            <a:endParaRPr lang="ru-RU" sz="1400"/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95535" y="197027"/>
            <a:ext cx="7734357" cy="495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 dirty="0" smtClean="0">
                <a:solidFill>
                  <a:srgbClr val="3366CC"/>
                </a:solidFill>
              </a:rPr>
              <a:t>ОРГАНИЗАЦИЯ РАБОТЫ ПО ПРОЦЕССАМ</a:t>
            </a:r>
            <a:endParaRPr lang="ru-RU" sz="2800" b="1" dirty="0">
              <a:solidFill>
                <a:srgbClr val="3366CC"/>
              </a:solidFill>
            </a:endParaRP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933" y="748708"/>
            <a:ext cx="5697559" cy="460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05880" y="5408738"/>
            <a:ext cx="828092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УПРАВЛЯЮЩИЕ ВОЗДЕЙСТВИЯ РАСПРЕДЕЛЕНЫ ПО ГОРИЗОНТАЛИ, НАПРАВЛЕНЫ НА КОНТРОЛЬНЫЕ ТОЧКИ ПРОЦЕССА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75" indent="-1588"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1E295D9-C62E-47E7-8EFD-BD1684EE18A7}" type="slidenum">
              <a:rPr lang="ru-RU" sz="1400"/>
              <a:pPr algn="r" eaLnBrk="1" hangingPunct="1">
                <a:buClrTx/>
                <a:buFontTx/>
                <a:buNone/>
              </a:pPr>
              <a:t>12</a:t>
            </a:fld>
            <a:endParaRPr lang="ru-RU" sz="1400"/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25425" y="1006475"/>
            <a:ext cx="8461375" cy="271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274638" indent="-274638"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74638" algn="l"/>
                <a:tab pos="1189038" algn="l"/>
                <a:tab pos="2103438" algn="l"/>
                <a:tab pos="3017838" algn="l"/>
                <a:tab pos="3932238" algn="l"/>
                <a:tab pos="4846638" algn="l"/>
                <a:tab pos="5761038" algn="l"/>
                <a:tab pos="6675438" algn="l"/>
                <a:tab pos="7589838" algn="l"/>
                <a:tab pos="8504238" algn="l"/>
                <a:tab pos="9418638" algn="l"/>
                <a:tab pos="103330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spcBef>
                <a:spcPts val="200"/>
              </a:spcBef>
              <a:buFont typeface="Wingdings" panose="05000000000000000000" pitchFamily="2" charset="2"/>
              <a:buChar char=""/>
            </a:pPr>
            <a:r>
              <a:rPr lang="ru-RU" sz="1600"/>
              <a:t>ВЫДЕЛИТЬ И ИСПОЛЬЗОВАТЬ </a:t>
            </a:r>
            <a:r>
              <a:rPr lang="ru-RU" sz="1600" b="1"/>
              <a:t>ПРОЦЕССЫ</a:t>
            </a:r>
            <a:r>
              <a:rPr lang="ru-RU" sz="1600"/>
              <a:t> В КАЧЕСТВЕ</a:t>
            </a:r>
            <a:r>
              <a:rPr lang="ru-RU" sz="1600" b="1"/>
              <a:t> ОБЪЕКТОВ УПРАВЛЕНИЯ</a:t>
            </a:r>
            <a:r>
              <a:rPr lang="ru-RU" sz="1600"/>
              <a:t>  </a:t>
            </a:r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Char char=""/>
            </a:pPr>
            <a:r>
              <a:rPr lang="ru-RU" sz="1600" b="1"/>
              <a:t>СМЕНИТЬ ВЕКТОР УПРАВЛЕНИЯ</a:t>
            </a:r>
            <a:r>
              <a:rPr lang="ru-RU" sz="1600"/>
              <a:t> ОТ «ВЕРТИКАЛЬНОГО», СВЯЗАННОГО С «НАЧАЛЬНИКОМ», НА «ГОРИЗОНТАЛЬНЫЙ», СВЯЗАННЫЙ С ЗАКАЗЧИКОМ, ПОТРЕБИТЕЛЕМ РЕЗУЛЬТАТОВ ПРОЦЕССА</a:t>
            </a:r>
          </a:p>
          <a:p>
            <a:pPr algn="just">
              <a:spcBef>
                <a:spcPts val="200"/>
              </a:spcBef>
              <a:buClr>
                <a:srgbClr val="FF0000"/>
              </a:buClr>
              <a:buFont typeface="Wingdings" panose="05000000000000000000" pitchFamily="2" charset="2"/>
              <a:buChar char=""/>
            </a:pPr>
            <a:r>
              <a:rPr lang="ru-RU" sz="1600" b="1">
                <a:solidFill>
                  <a:srgbClr val="FF0000"/>
                </a:solidFill>
              </a:rPr>
              <a:t>ТОГДА МЫ СМОЖЕМ ОПЕРАТИВНО ВОЗДЕЙСТВОВАТЬ НА КАЧЕСТВО РЕЗУЛЬТАТА ДЕЯТЕЛЬНОСТИ, ТЕМ САМЫМ ЭФФЕКТИВНОСТЬ УПРАВЛЕНЧЕСКИХ РЕШЕНИЙ В ОТНОШЕНИИ ПОСТОЯННОГО УЛУЧШЕНИЯ КАЧЕСТВА ПРОДУКЦИИ И/ИЛИ УСЛУГ ПОВЫШАЕТСЯ.</a:t>
            </a:r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None/>
            </a:pPr>
            <a:endParaRPr lang="ru-RU" sz="1600"/>
          </a:p>
          <a:p>
            <a:pPr algn="just">
              <a:spcBef>
                <a:spcPts val="200"/>
              </a:spcBef>
              <a:buClrTx/>
              <a:buFontTx/>
              <a:buNone/>
            </a:pPr>
            <a:endParaRPr lang="ru-RU" sz="1600"/>
          </a:p>
          <a:p>
            <a:pPr algn="just">
              <a:spcBef>
                <a:spcPts val="200"/>
              </a:spcBef>
              <a:buClrTx/>
              <a:buFontTx/>
              <a:buNone/>
            </a:pPr>
            <a:endParaRPr lang="ru-RU" sz="1600"/>
          </a:p>
          <a:p>
            <a:pPr algn="just">
              <a:spcBef>
                <a:spcPts val="200"/>
              </a:spcBef>
              <a:buFont typeface="Wingdings" panose="05000000000000000000" pitchFamily="2" charset="2"/>
              <a:buNone/>
            </a:pPr>
            <a:endParaRPr lang="ru-RU" sz="1600"/>
          </a:p>
          <a:p>
            <a:pPr algn="just">
              <a:spcBef>
                <a:spcPts val="200"/>
              </a:spcBef>
              <a:buClrTx/>
              <a:buFontTx/>
              <a:buNone/>
            </a:pPr>
            <a:endParaRPr lang="ru-RU" sz="160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2888" y="333375"/>
            <a:ext cx="82296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000" b="1">
                <a:solidFill>
                  <a:srgbClr val="3366CC"/>
                </a:solidFill>
              </a:rPr>
              <a:t>Что нужно сделать ?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25425" y="5514975"/>
            <a:ext cx="8650288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b="1">
                <a:solidFill>
                  <a:srgbClr val="FF0000"/>
                </a:solidFill>
              </a:rPr>
              <a:t>ВНАЧАЛЕ СМОДЕЛИРОВАТЬ ПРОЦЕССЫ, А ЗАТЕМ ПЕРЕХОДИТЬ К МОДЕЛИРОВАНИЮ ОРГАНИЗАЦИОННОЙ СТРУКТУРЫ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363" y="3500438"/>
            <a:ext cx="3167062" cy="17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91C7DBF-A1DB-4793-AAF2-28471AE86AE3}" type="slidenum">
              <a:rPr lang="ru-RU" sz="1400"/>
              <a:pPr algn="r" eaLnBrk="1" hangingPunct="1">
                <a:buClrTx/>
                <a:buFontTx/>
                <a:buNone/>
              </a:pPr>
              <a:t>13</a:t>
            </a:fld>
            <a:endParaRPr lang="ru-RU" sz="1400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395536" y="258090"/>
            <a:ext cx="79121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3200" b="1" dirty="0">
                <a:solidFill>
                  <a:srgbClr val="3366CC"/>
                </a:solidFill>
              </a:rPr>
              <a:t>В чем суть управления процессами?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2852" y="862517"/>
            <a:ext cx="8761636" cy="5518811"/>
          </a:xfrm>
          <a:prstGeom prst="rect">
            <a:avLst/>
          </a:prstGeom>
          <a:solidFill>
            <a:srgbClr val="FFFF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ЧТОБЫ СМОДЕЛИРОВАТЬ БИЗНЕС-ПРОЦЕСС, НУЖНО ДАТЬ ОТВЕТ НА ВОПРОС: «ЧТО И ДЛЯ ЧЕГО ПРОИСХОДИТ?». </a:t>
            </a:r>
          </a:p>
          <a:p>
            <a:pPr algn="ctr"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sz="2000" b="1" dirty="0" smtClean="0">
                <a:latin typeface="Arial Narrow" panose="020B0606020202030204" pitchFamily="34" charset="0"/>
              </a:rPr>
              <a:t>ФУНКЦИЯ ОСНОВАНА НА ВОСПРИЯТИИ ПЕРСОНАЛА КАК РЕСУРСА, И ЕЕ ОПРЕДЕЛЕНИЕ ДАЕТ ОТВЕТ НА ВОПРОС: «КТО ЭТО БУДЕТ ДЕЛАТЬ И КОМУ ПОДЧИНЯТЬСЯ, КОМУ ОТЧИТЫВАТЬСЯ?». </a:t>
            </a: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ПРИ ПРОЦЕССНОМ УПРАВЛЕНИИ ИСХОДНЫМ ВОПРОСОМ ДЛЯ УПРАВЛЯЮЩИХ ВОЗДЕЙСТВИЙ ЯВЛЯЕТСЯ «КАК ДЕЛАТЬ?», А ПРИ ФУНКЦИОНАЛЬНОМ – «ЧТО ДЕЛАТЬ?» И «КТО ДЕЛАЕТ?». </a:t>
            </a:r>
          </a:p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>ТАКИМ ОБРАЗОМ, </a:t>
            </a:r>
            <a:r>
              <a:rPr lang="ru-RU" sz="2000" b="1" dirty="0" smtClean="0">
                <a:latin typeface="Arial Narrow" panose="020B0606020202030204" pitchFamily="34" charset="0"/>
              </a:rPr>
              <a:t>В ПРОЦЕССНО-ОРИЕНТИРОВАННОЙ ОРГАНИЗАЦИИ УПРАВЛЯЮТ НЕ ПОДРАЗДЕЛЕНИЯМИ И ИХ ФУНКЦИЯМИ, НО ПРЕИМУЩЕСТВЕННО ПРОЦЕССАМИ</a:t>
            </a:r>
            <a:r>
              <a:rPr lang="ru-RU" sz="2000" dirty="0" smtClean="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endParaRPr lang="ru-RU" sz="2000" dirty="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endParaRPr lang="ru-RU" sz="1600" b="1" dirty="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sz="1600" b="1" dirty="0" smtClean="0">
                <a:latin typeface="Arial Narrow" panose="020B0606020202030204" pitchFamily="34" charset="0"/>
              </a:rPr>
              <a:t>РЕАЛЬНЫЕ РАБОЧИЕ ПРОЦЕССЫ НА ПРЕДПРИЯТИИ ОБЫЧНО ФУНКЦИОНАЛЬНО ВЗАИМОСВЯЗАНЫ. СКВОЗНЫЕ ПРОЦЕССЫ – ТЕ, В КОТОРЫХ ЗАДЕЙСТВОВАНЫ НЕСКОЛЬКО СТРУКТУРНЫХ ПОДРАЗДЕЛЕНИЙ ПРИ ЭТОМ ДЕ-ФАКТО ФУНКЦИИ ОТДЕЛЬНОГО ПОДРАЗДЕЛЕНИЯ ИЛИ ДАЖЕ РАБОТНИКА ВЫХОДЯТ ЗА РАМКИ СТРОГО РЕГЛАМЕНТИРОВАННЫХ ФУНКЦИОНАЛЬНЫХ (ТРУДОВЫХ) ОБЯЗАННОСТЕЙ.</a:t>
            </a:r>
            <a:r>
              <a:rPr lang="ru-RU" sz="1600" dirty="0" smtClean="0">
                <a:latin typeface="Arial Narrow" panose="020B0606020202030204" pitchFamily="34" charset="0"/>
              </a:rPr>
              <a:t> </a:t>
            </a: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endParaRPr lang="ru-RU" sz="2000" dirty="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85000"/>
              </a:lnSpc>
              <a:spcAft>
                <a:spcPts val="1200"/>
              </a:spcAft>
              <a:buClrTx/>
              <a:buFontTx/>
              <a:buNone/>
            </a:pPr>
            <a:r>
              <a:rPr lang="ru-RU" sz="2000" dirty="0" smtClean="0">
                <a:latin typeface="Arial Narrow" panose="020B0606020202030204" pitchFamily="34" charset="0"/>
              </a:rPr>
              <a:t/>
            </a:r>
            <a:br>
              <a:rPr lang="ru-RU" sz="2000" dirty="0" smtClean="0">
                <a:latin typeface="Arial Narrow" panose="020B0606020202030204" pitchFamily="34" charset="0"/>
              </a:rPr>
            </a:br>
            <a:endParaRPr lang="ru-RU" sz="2000" dirty="0">
              <a:latin typeface="Arial Narrow" panose="020B0606020202030204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023503"/>
            <a:ext cx="2211387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5E2ED94C-D3AF-4C68-A355-9224A393ECC7}" type="slidenum">
              <a:rPr lang="ru-RU" sz="1400"/>
              <a:pPr algn="r" eaLnBrk="1" hangingPunct="1">
                <a:buClrTx/>
                <a:buFontTx/>
                <a:buNone/>
              </a:pPr>
              <a:t>14</a:t>
            </a:fld>
            <a:endParaRPr lang="ru-RU" sz="1400"/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360363" y="590550"/>
            <a:ext cx="79121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>
                <a:solidFill>
                  <a:srgbClr val="3366CC"/>
                </a:solidFill>
              </a:rPr>
              <a:t>Регламентация деятельности при функциональном подходе</a:t>
            </a: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349500"/>
            <a:ext cx="7748588" cy="230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571134" y="5949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268788" indent="-4267200"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D916DDB-364D-4C82-9F5F-ABF960314DEB}" type="slidenum">
              <a:rPr lang="ru-RU" sz="1400"/>
              <a:pPr algn="r" eaLnBrk="1" hangingPunct="1">
                <a:buClrTx/>
                <a:buFontTx/>
                <a:buNone/>
              </a:pPr>
              <a:t>15</a:t>
            </a:fld>
            <a:endParaRPr lang="ru-RU" sz="1400"/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22300" y="228600"/>
            <a:ext cx="5102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>
                <a:solidFill>
                  <a:srgbClr val="3366CC"/>
                </a:solidFill>
              </a:rPr>
              <a:t>Регламентация деятельности при процессном подходе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350464"/>
            <a:ext cx="2211387" cy="118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84" y="1620838"/>
            <a:ext cx="7675563" cy="386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42298" y="5364162"/>
            <a:ext cx="871296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ПРИМЕР ФУНКЦИНАЛЬНО-ОРИЕНТИРОВАННОГО И ПРОЦЕССНО-ОРИЕНТИРОВАННОГО РЕГЛАМЕНТА?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447F978-A213-4DD3-AA10-9D43E40791E2}" type="slidenum">
              <a:rPr lang="ru-RU" sz="1400"/>
              <a:pPr algn="r" eaLnBrk="1" hangingPunct="1">
                <a:buClrTx/>
                <a:buFontTx/>
                <a:buNone/>
              </a:pPr>
              <a:t>16</a:t>
            </a:fld>
            <a:endParaRPr lang="ru-RU" sz="1400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44863" y="292100"/>
            <a:ext cx="560995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/>
              <a:t>ЦИКЛЫ </a:t>
            </a:r>
            <a:r>
              <a:rPr lang="ru-RU" sz="2400" b="1" dirty="0" smtClean="0"/>
              <a:t>УПРАВЛЕНИЯ</a:t>
            </a:r>
          </a:p>
          <a:p>
            <a:pPr eaLnBrk="1" hangingPunct="1">
              <a:buClrTx/>
              <a:buFontTx/>
              <a:buNone/>
            </a:pPr>
            <a:r>
              <a:rPr lang="ru-RU" sz="2400" b="1" dirty="0" smtClean="0"/>
              <a:t>(Громов</a:t>
            </a:r>
            <a:r>
              <a:rPr lang="en-US" sz="2400" b="1" dirty="0" smtClean="0"/>
              <a:t> </a:t>
            </a:r>
            <a:r>
              <a:rPr lang="ru-RU" sz="2400" b="1" dirty="0" smtClean="0"/>
              <a:t>А.И., </a:t>
            </a:r>
            <a:r>
              <a:rPr lang="ru-RU" sz="2400" b="1" dirty="0" err="1" smtClean="0"/>
              <a:t>Каменнова</a:t>
            </a:r>
            <a:r>
              <a:rPr lang="ru-RU" sz="2400" b="1" dirty="0" smtClean="0"/>
              <a:t> М.С., 2001</a:t>
            </a:r>
            <a:r>
              <a:rPr lang="en-US" sz="2400" b="1" dirty="0" smtClean="0"/>
              <a:t>)</a:t>
            </a:r>
            <a:endParaRPr lang="ru-RU" sz="2400" b="1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95300" y="1700213"/>
            <a:ext cx="40020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ru-RU" sz="1600" b="1" dirty="0"/>
              <a:t>Управление по Тейлору: </a:t>
            </a:r>
          </a:p>
          <a:p>
            <a:pPr eaLnBrk="1" hangingPunct="1">
              <a:buClrTx/>
              <a:buFontTx/>
              <a:buNone/>
            </a:pPr>
            <a:r>
              <a:rPr lang="ru-RU" sz="1600" b="1" dirty="0"/>
              <a:t>«планируй-делай-проверяй»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4918075" y="1377951"/>
            <a:ext cx="3565898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-1863725" algn="l"/>
                <a:tab pos="-949325" algn="l"/>
                <a:tab pos="-34925" algn="l"/>
                <a:tab pos="879475" algn="l"/>
                <a:tab pos="1793875" algn="l"/>
                <a:tab pos="2708275" algn="l"/>
                <a:tab pos="3622675" algn="l"/>
                <a:tab pos="4537075" algn="l"/>
                <a:tab pos="5451475" algn="l"/>
                <a:tab pos="6365875" algn="l"/>
                <a:tab pos="7280275" algn="l"/>
                <a:tab pos="8194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ru-RU" sz="1600" b="1" dirty="0"/>
              <a:t>Цикл </a:t>
            </a:r>
            <a:r>
              <a:rPr lang="ru-RU" sz="1600" b="1" dirty="0" err="1" smtClean="0"/>
              <a:t>Шухарта-Деминга</a:t>
            </a:r>
            <a:r>
              <a:rPr lang="ru-RU" sz="1600" b="1" dirty="0" smtClean="0"/>
              <a:t> </a:t>
            </a:r>
            <a:r>
              <a:rPr lang="en-US" sz="1600" b="1" dirty="0" smtClean="0"/>
              <a:t>(</a:t>
            </a:r>
            <a:r>
              <a:rPr lang="en-US" sz="1600" b="1" dirty="0"/>
              <a:t>PDCA)</a:t>
            </a:r>
            <a:r>
              <a:rPr lang="ru-RU" sz="1600" b="1" dirty="0"/>
              <a:t>: </a:t>
            </a:r>
          </a:p>
          <a:p>
            <a:pPr eaLnBrk="1" hangingPunct="1"/>
            <a:r>
              <a:rPr lang="ru-RU" sz="1600" b="1" dirty="0"/>
              <a:t>«</a:t>
            </a:r>
            <a:r>
              <a:rPr lang="ru-RU" sz="1600" b="1" dirty="0" smtClean="0"/>
              <a:t>планируй-делай-проверяй-Действуй </a:t>
            </a:r>
            <a:r>
              <a:rPr lang="ru-RU" sz="1600" b="1" dirty="0"/>
              <a:t>(внедряй)»</a:t>
            </a:r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900113" y="2563813"/>
            <a:ext cx="3095625" cy="2951162"/>
            <a:chOff x="567" y="1615"/>
            <a:chExt cx="1950" cy="1859"/>
          </a:xfrm>
        </p:grpSpPr>
        <p:sp>
          <p:nvSpPr>
            <p:cNvPr id="29702" name="Oval 6"/>
            <p:cNvSpPr>
              <a:spLocks noChangeArrowheads="1"/>
            </p:cNvSpPr>
            <p:nvPr/>
          </p:nvSpPr>
          <p:spPr bwMode="auto">
            <a:xfrm>
              <a:off x="567" y="1615"/>
              <a:ext cx="1950" cy="1859"/>
            </a:xfrm>
            <a:prstGeom prst="ellipse">
              <a:avLst/>
            </a:prstGeom>
            <a:solidFill>
              <a:srgbClr val="FFFFB7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03" name="Line 7"/>
            <p:cNvSpPr>
              <a:spLocks noChangeShapeType="1"/>
            </p:cNvSpPr>
            <p:nvPr/>
          </p:nvSpPr>
          <p:spPr bwMode="auto">
            <a:xfrm>
              <a:off x="763" y="1997"/>
              <a:ext cx="779" cy="54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1542" y="1997"/>
              <a:ext cx="781" cy="54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5" name="Line 9"/>
            <p:cNvSpPr>
              <a:spLocks noChangeShapeType="1"/>
            </p:cNvSpPr>
            <p:nvPr/>
          </p:nvSpPr>
          <p:spPr bwMode="auto">
            <a:xfrm>
              <a:off x="1543" y="2545"/>
              <a:ext cx="0" cy="929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9706" name="Text Box 10"/>
            <p:cNvSpPr txBox="1">
              <a:spLocks noChangeArrowheads="1"/>
            </p:cNvSpPr>
            <p:nvPr/>
          </p:nvSpPr>
          <p:spPr bwMode="auto">
            <a:xfrm>
              <a:off x="1336" y="1701"/>
              <a:ext cx="3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1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P</a:t>
              </a:r>
              <a:r>
                <a:rPr lang="en-US" sz="1400"/>
                <a:t>lan</a:t>
              </a:r>
            </a:p>
          </p:txBody>
        </p:sp>
        <p:sp>
          <p:nvSpPr>
            <p:cNvPr id="29707" name="Text Box 11"/>
            <p:cNvSpPr txBox="1">
              <a:spLocks noChangeArrowheads="1"/>
            </p:cNvSpPr>
            <p:nvPr/>
          </p:nvSpPr>
          <p:spPr bwMode="auto">
            <a:xfrm>
              <a:off x="1788" y="2539"/>
              <a:ext cx="2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2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D</a:t>
              </a:r>
              <a:r>
                <a:rPr lang="en-US" sz="1400"/>
                <a:t>o</a:t>
              </a:r>
            </a:p>
          </p:txBody>
        </p:sp>
        <p:sp>
          <p:nvSpPr>
            <p:cNvPr id="29708" name="Text Box 12"/>
            <p:cNvSpPr txBox="1">
              <a:spLocks noChangeArrowheads="1"/>
            </p:cNvSpPr>
            <p:nvPr/>
          </p:nvSpPr>
          <p:spPr bwMode="auto">
            <a:xfrm>
              <a:off x="929" y="2545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3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C</a:t>
              </a:r>
              <a:r>
                <a:rPr lang="en-US" sz="1400"/>
                <a:t>heck</a:t>
              </a:r>
            </a:p>
          </p:txBody>
        </p:sp>
        <p:sp>
          <p:nvSpPr>
            <p:cNvPr id="29709" name="AutoShape 13"/>
            <p:cNvSpPr>
              <a:spLocks noChangeArrowheads="1"/>
            </p:cNvSpPr>
            <p:nvPr/>
          </p:nvSpPr>
          <p:spPr bwMode="auto">
            <a:xfrm rot="19320000">
              <a:off x="2094" y="1955"/>
              <a:ext cx="167" cy="336"/>
            </a:xfrm>
            <a:prstGeom prst="downArrow">
              <a:avLst>
                <a:gd name="adj1" fmla="val 50000"/>
                <a:gd name="adj2" fmla="val 50299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0" name="AutoShape 14"/>
            <p:cNvSpPr>
              <a:spLocks noChangeArrowheads="1"/>
            </p:cNvSpPr>
            <p:nvPr/>
          </p:nvSpPr>
          <p:spPr bwMode="auto">
            <a:xfrm rot="5400000">
              <a:off x="1416" y="3137"/>
              <a:ext cx="167" cy="337"/>
            </a:xfrm>
            <a:prstGeom prst="downArrow">
              <a:avLst>
                <a:gd name="adj1" fmla="val 50000"/>
                <a:gd name="adj2" fmla="val 50449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11" name="AutoShape 15"/>
            <p:cNvSpPr>
              <a:spLocks noChangeArrowheads="1"/>
            </p:cNvSpPr>
            <p:nvPr/>
          </p:nvSpPr>
          <p:spPr bwMode="auto">
            <a:xfrm rot="13740000">
              <a:off x="820" y="1954"/>
              <a:ext cx="167" cy="338"/>
            </a:xfrm>
            <a:prstGeom prst="downArrow">
              <a:avLst>
                <a:gd name="adj1" fmla="val 50000"/>
                <a:gd name="adj2" fmla="val 50599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4859338" y="2349500"/>
            <a:ext cx="3455987" cy="3238500"/>
            <a:chOff x="3061" y="1480"/>
            <a:chExt cx="2177" cy="2040"/>
          </a:xfrm>
        </p:grpSpPr>
        <p:grpSp>
          <p:nvGrpSpPr>
            <p:cNvPr id="29713" name="Group 17"/>
            <p:cNvGrpSpPr>
              <a:grpSpLocks/>
            </p:cNvGrpSpPr>
            <p:nvPr/>
          </p:nvGrpSpPr>
          <p:grpSpPr bwMode="auto">
            <a:xfrm>
              <a:off x="3061" y="1480"/>
              <a:ext cx="2177" cy="2040"/>
              <a:chOff x="3061" y="1480"/>
              <a:chExt cx="2177" cy="2040"/>
            </a:xfrm>
          </p:grpSpPr>
          <p:sp>
            <p:nvSpPr>
              <p:cNvPr id="29714" name="Oval 18"/>
              <p:cNvSpPr>
                <a:spLocks noChangeArrowheads="1"/>
              </p:cNvSpPr>
              <p:nvPr/>
            </p:nvSpPr>
            <p:spPr bwMode="auto">
              <a:xfrm>
                <a:off x="3061" y="1480"/>
                <a:ext cx="2177" cy="2040"/>
              </a:xfrm>
              <a:prstGeom prst="ellipse">
                <a:avLst/>
              </a:prstGeom>
              <a:solidFill>
                <a:srgbClr val="FFFFB7"/>
              </a:solidFill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9715" name="Line 19"/>
              <p:cNvSpPr>
                <a:spLocks noChangeShapeType="1"/>
              </p:cNvSpPr>
              <p:nvPr/>
            </p:nvSpPr>
            <p:spPr bwMode="auto">
              <a:xfrm>
                <a:off x="4184" y="1480"/>
                <a:ext cx="0" cy="204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716" name="Line 20"/>
              <p:cNvSpPr>
                <a:spLocks noChangeShapeType="1"/>
              </p:cNvSpPr>
              <p:nvPr/>
            </p:nvSpPr>
            <p:spPr bwMode="auto">
              <a:xfrm>
                <a:off x="3062" y="2501"/>
                <a:ext cx="2175" cy="0"/>
              </a:xfrm>
              <a:prstGeom prst="line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4337" y="1746"/>
              <a:ext cx="34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1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P</a:t>
              </a:r>
              <a:r>
                <a:rPr lang="en-US" sz="1400"/>
                <a:t>lan</a:t>
              </a: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4394" y="2543"/>
              <a:ext cx="26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2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D</a:t>
              </a:r>
              <a:r>
                <a:rPr lang="en-US" sz="1400"/>
                <a:t>o</a:t>
              </a: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3509" y="2543"/>
              <a:ext cx="44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3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C</a:t>
              </a:r>
              <a:r>
                <a:rPr lang="en-US" sz="1400"/>
                <a:t>heck</a:t>
              </a:r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3295" y="1746"/>
              <a:ext cx="87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600" b="1"/>
                <a:t>4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sz="1600" b="1"/>
                <a:t>A</a:t>
              </a:r>
              <a:r>
                <a:rPr lang="en-US" sz="1400"/>
                <a:t>ct</a:t>
              </a:r>
            </a:p>
          </p:txBody>
        </p:sp>
        <p:sp>
          <p:nvSpPr>
            <p:cNvPr id="29721" name="AutoShape 25"/>
            <p:cNvSpPr>
              <a:spLocks noChangeArrowheads="1"/>
            </p:cNvSpPr>
            <p:nvPr/>
          </p:nvSpPr>
          <p:spPr bwMode="auto">
            <a:xfrm rot="5400000">
              <a:off x="3990" y="3164"/>
              <a:ext cx="175" cy="355"/>
            </a:xfrm>
            <a:prstGeom prst="downArrow">
              <a:avLst>
                <a:gd name="adj1" fmla="val 50000"/>
                <a:gd name="adj2" fmla="val 50714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2" name="AutoShape 26"/>
            <p:cNvSpPr>
              <a:spLocks noChangeArrowheads="1"/>
            </p:cNvSpPr>
            <p:nvPr/>
          </p:nvSpPr>
          <p:spPr bwMode="auto">
            <a:xfrm rot="16200000" flipH="1">
              <a:off x="4080" y="1479"/>
              <a:ext cx="175" cy="355"/>
            </a:xfrm>
            <a:prstGeom prst="downArrow">
              <a:avLst>
                <a:gd name="adj1" fmla="val 50000"/>
                <a:gd name="adj2" fmla="val 50714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3" name="AutoShape 27"/>
            <p:cNvSpPr>
              <a:spLocks noChangeArrowheads="1"/>
            </p:cNvSpPr>
            <p:nvPr/>
          </p:nvSpPr>
          <p:spPr bwMode="auto">
            <a:xfrm flipH="1">
              <a:off x="4883" y="2365"/>
              <a:ext cx="176" cy="353"/>
            </a:xfrm>
            <a:prstGeom prst="downArrow">
              <a:avLst>
                <a:gd name="adj1" fmla="val 50000"/>
                <a:gd name="adj2" fmla="val 5014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724" name="AutoShape 28"/>
            <p:cNvSpPr>
              <a:spLocks noChangeArrowheads="1"/>
            </p:cNvSpPr>
            <p:nvPr/>
          </p:nvSpPr>
          <p:spPr bwMode="auto">
            <a:xfrm flipH="1" flipV="1">
              <a:off x="3098" y="2277"/>
              <a:ext cx="176" cy="353"/>
            </a:xfrm>
            <a:prstGeom prst="downArrow">
              <a:avLst>
                <a:gd name="adj1" fmla="val 50000"/>
                <a:gd name="adj2" fmla="val 5014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cxnSp>
        <p:nvCxnSpPr>
          <p:cNvPr id="4" name="Прямая со стрелкой 3"/>
          <p:cNvCxnSpPr/>
          <p:nvPr/>
        </p:nvCxnSpPr>
        <p:spPr bwMode="auto">
          <a:xfrm flipV="1">
            <a:off x="3456782" y="4795466"/>
            <a:ext cx="1559719" cy="873716"/>
          </a:xfrm>
          <a:prstGeom prst="straightConnector1">
            <a:avLst/>
          </a:prstGeom>
          <a:solidFill>
            <a:srgbClr val="00B8FF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/>
          <p:cNvSpPr txBox="1"/>
          <p:nvPr/>
        </p:nvSpPr>
        <p:spPr>
          <a:xfrm>
            <a:off x="3188129" y="5726371"/>
            <a:ext cx="595587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chemeClr val="tx1"/>
                </a:solidFill>
              </a:rPr>
              <a:t>ЦИКЛ </a:t>
            </a:r>
            <a:r>
              <a:rPr lang="en-US" sz="1200" b="1" dirty="0" smtClean="0">
                <a:solidFill>
                  <a:schemeClr val="tx1"/>
                </a:solidFill>
              </a:rPr>
              <a:t>PDCA</a:t>
            </a:r>
            <a:r>
              <a:rPr lang="ru-RU" sz="1200" b="1" dirty="0" smtClean="0">
                <a:solidFill>
                  <a:schemeClr val="tx1"/>
                </a:solidFill>
              </a:rPr>
              <a:t> ИСПОЛЬЗОВАЛСЯ ДАЖЕ В СОВЕТСКОЙ ПРАКТИКЕ </a:t>
            </a:r>
          </a:p>
          <a:p>
            <a:r>
              <a:rPr lang="ru-RU" sz="1200" b="1" dirty="0" smtClean="0">
                <a:solidFill>
                  <a:schemeClr val="tx1"/>
                </a:solidFill>
              </a:rPr>
              <a:t>УПРАВЛЕНИЯ РАЗРАБОТКОЙ ИНЖЕНЕРНЫХ РЕШЕНИЙ – МЕТОДИКЕ ТРИЗ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12 ОСНОВНЫХ ПРИНЦИПОВ УПРАВЛЕНИЯ </a:t>
            </a: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ПО ТЕЙЛОРУ (НАЧАЛО ХХ ВЕКА):</a:t>
            </a:r>
          </a:p>
          <a:p>
            <a:pPr>
              <a:spcAft>
                <a:spcPts val="0"/>
              </a:spcAft>
            </a:pP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четко поставленные цели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открытость в признании ошибок и поиске их причин (здравый смысл)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использование профессиональных консультаций для совершенствования деятельности – ОСНОВАЛ КОНСАЛТИНГ!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наличие производственной дисциплины, ее регламентации, контроля и систем поощрения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справедливость по отношению к работникам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быстрый, надежный, точный, полный и постоянный учет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диспетчеризация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расписания, предполагающие возможность использования резервов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нормализация условий труда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нормирование операций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письменные и стандартизированные инструкции</a:t>
            </a:r>
            <a:endParaRPr lang="ru-RU" sz="2000" dirty="0" smtClean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457200" lvl="0" indent="-457200"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ru-RU" sz="2000" dirty="0" smtClean="0">
                <a:solidFill>
                  <a:schemeClr val="tx1"/>
                </a:solidFill>
                <a:effectLst/>
                <a:latin typeface="+mn-lt"/>
                <a:ea typeface="Helvetica-Bold"/>
              </a:rPr>
              <a:t>вознаграждение за производительность.</a:t>
            </a:r>
            <a:endParaRPr lang="ru-RU" sz="2000" dirty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2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D081388-5C62-46FD-B354-8A7FA6F09D59}" type="slidenum">
              <a:rPr lang="ru-RU" sz="1400"/>
              <a:pPr algn="r" eaLnBrk="1" hangingPunct="1">
                <a:buClrTx/>
                <a:buFontTx/>
                <a:buNone/>
              </a:pPr>
              <a:t>18</a:t>
            </a:fld>
            <a:endParaRPr lang="ru-RU" sz="1400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758305" y="220663"/>
            <a:ext cx="518859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 dirty="0">
                <a:solidFill>
                  <a:srgbClr val="3366CC"/>
                </a:solidFill>
              </a:rPr>
              <a:t>Цикл </a:t>
            </a:r>
            <a:r>
              <a:rPr lang="ru-RU" sz="2800" b="1" dirty="0" smtClean="0">
                <a:solidFill>
                  <a:srgbClr val="3366CC"/>
                </a:solidFill>
              </a:rPr>
              <a:t>управления </a:t>
            </a:r>
            <a:r>
              <a:rPr lang="ru-RU" sz="2800" b="1" dirty="0" err="1" smtClean="0">
                <a:solidFill>
                  <a:srgbClr val="3366CC"/>
                </a:solidFill>
              </a:rPr>
              <a:t>Ишикавы</a:t>
            </a:r>
            <a:endParaRPr lang="ru-RU" sz="2800" b="1" dirty="0">
              <a:solidFill>
                <a:srgbClr val="3366CC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051050" y="895350"/>
            <a:ext cx="4826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ru-RU" sz="1400" b="1"/>
              <a:t>Цикл Ишикавы</a:t>
            </a:r>
            <a:r>
              <a:rPr lang="en-US" sz="1400" b="1"/>
              <a:t> – </a:t>
            </a:r>
            <a:r>
              <a:rPr lang="ru-RU" sz="1400" b="1"/>
              <a:t>детализация 1 и 2 фаз</a:t>
            </a:r>
            <a:r>
              <a:rPr lang="en-US" sz="1400" b="1"/>
              <a:t> </a:t>
            </a:r>
            <a:r>
              <a:rPr lang="ru-RU" sz="1400" b="1"/>
              <a:t>цикла Шухарта-Деминга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2052638" y="1557338"/>
            <a:ext cx="4894262" cy="4391025"/>
            <a:chOff x="1293" y="981"/>
            <a:chExt cx="3083" cy="2766"/>
          </a:xfrm>
        </p:grpSpPr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293" y="981"/>
              <a:ext cx="3083" cy="2766"/>
            </a:xfrm>
            <a:prstGeom prst="rect">
              <a:avLst/>
            </a:prstGeom>
            <a:solidFill>
              <a:srgbClr val="FFFFB7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6" name="Oval 6"/>
            <p:cNvSpPr>
              <a:spLocks noChangeArrowheads="1"/>
            </p:cNvSpPr>
            <p:nvPr/>
          </p:nvSpPr>
          <p:spPr bwMode="auto">
            <a:xfrm>
              <a:off x="1540" y="1185"/>
              <a:ext cx="2586" cy="2400"/>
            </a:xfrm>
            <a:prstGeom prst="ellipse">
              <a:avLst/>
            </a:prstGeom>
            <a:solidFill>
              <a:srgbClr val="FFFF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2814" y="981"/>
              <a:ext cx="0" cy="2766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>
              <a:off x="1293" y="2405"/>
              <a:ext cx="3083" cy="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 flipV="1">
              <a:off x="2814" y="1490"/>
              <a:ext cx="907" cy="91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0" name="Line 10"/>
            <p:cNvSpPr>
              <a:spLocks noChangeShapeType="1"/>
            </p:cNvSpPr>
            <p:nvPr/>
          </p:nvSpPr>
          <p:spPr bwMode="auto">
            <a:xfrm>
              <a:off x="2810" y="2411"/>
              <a:ext cx="911" cy="815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31" name="Text Box 11"/>
            <p:cNvSpPr txBox="1">
              <a:spLocks noChangeArrowheads="1"/>
            </p:cNvSpPr>
            <p:nvPr/>
          </p:nvSpPr>
          <p:spPr bwMode="auto">
            <a:xfrm>
              <a:off x="3747" y="1026"/>
              <a:ext cx="581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ru-RU" sz="1200" b="1"/>
                <a:t>1</a:t>
              </a:r>
            </a:p>
            <a:p>
              <a:pPr algn="r" eaLnBrk="1" hangingPunct="1">
                <a:buClrTx/>
                <a:buFontTx/>
                <a:buNone/>
              </a:pPr>
              <a:r>
                <a:rPr lang="ru-RU" sz="1200" b="1"/>
                <a:t>Планируй</a:t>
              </a:r>
            </a:p>
            <a:p>
              <a:pPr algn="r" eaLnBrk="1" hangingPunct="1">
                <a:buClrTx/>
                <a:buFontTx/>
                <a:buNone/>
              </a:pPr>
              <a:r>
                <a:rPr lang="ru-RU" sz="1200"/>
                <a:t>(</a:t>
              </a:r>
              <a:r>
                <a:rPr lang="en-US" sz="1200" b="1"/>
                <a:t>P</a:t>
              </a:r>
              <a:r>
                <a:rPr lang="en-US" sz="1200"/>
                <a:t>lan</a:t>
              </a:r>
              <a:r>
                <a:rPr lang="ru-RU" sz="1200"/>
                <a:t>)</a:t>
              </a:r>
            </a:p>
          </p:txBody>
        </p:sp>
        <p:sp>
          <p:nvSpPr>
            <p:cNvPr id="30732" name="Text Box 12"/>
            <p:cNvSpPr txBox="1">
              <a:spLocks noChangeArrowheads="1"/>
            </p:cNvSpPr>
            <p:nvPr/>
          </p:nvSpPr>
          <p:spPr bwMode="auto">
            <a:xfrm>
              <a:off x="3921" y="3294"/>
              <a:ext cx="409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ru-RU" sz="1200" b="1"/>
                <a:t>2</a:t>
              </a:r>
            </a:p>
            <a:p>
              <a:pPr algn="r" eaLnBrk="1" hangingPunct="1">
                <a:buClrTx/>
                <a:buFontTx/>
                <a:buNone/>
              </a:pPr>
              <a:r>
                <a:rPr lang="ru-RU" sz="1200" b="1"/>
                <a:t>Делай</a:t>
              </a:r>
            </a:p>
            <a:p>
              <a:pPr algn="r" eaLnBrk="1" hangingPunct="1">
                <a:buClrTx/>
                <a:buFontTx/>
                <a:buNone/>
              </a:pPr>
              <a:r>
                <a:rPr lang="ru-RU" sz="1200"/>
                <a:t>(</a:t>
              </a:r>
              <a:r>
                <a:rPr lang="en-US" sz="1200" b="1"/>
                <a:t>D</a:t>
              </a:r>
              <a:r>
                <a:rPr lang="en-US" sz="1200"/>
                <a:t>o</a:t>
              </a:r>
              <a:r>
                <a:rPr lang="ru-RU" sz="1200"/>
                <a:t>)</a:t>
              </a:r>
            </a:p>
          </p:txBody>
        </p:sp>
        <p:sp>
          <p:nvSpPr>
            <p:cNvPr id="30733" name="Text Box 13"/>
            <p:cNvSpPr txBox="1">
              <a:spLocks noChangeArrowheads="1"/>
            </p:cNvSpPr>
            <p:nvPr/>
          </p:nvSpPr>
          <p:spPr bwMode="auto">
            <a:xfrm>
              <a:off x="1340" y="3294"/>
              <a:ext cx="584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 b="1"/>
                <a:t>3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 b="1"/>
                <a:t>Проверяй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(</a:t>
              </a:r>
              <a:r>
                <a:rPr lang="en-US" sz="1200" b="1"/>
                <a:t>C</a:t>
              </a:r>
              <a:r>
                <a:rPr lang="en-US" sz="1200"/>
                <a:t>heck</a:t>
              </a:r>
              <a:r>
                <a:rPr lang="ru-RU" sz="1200"/>
                <a:t>)</a:t>
              </a:r>
            </a:p>
          </p:txBody>
        </p:sp>
        <p:sp>
          <p:nvSpPr>
            <p:cNvPr id="30734" name="Text Box 14"/>
            <p:cNvSpPr txBox="1">
              <a:spLocks noChangeArrowheads="1"/>
            </p:cNvSpPr>
            <p:nvPr/>
          </p:nvSpPr>
          <p:spPr bwMode="auto">
            <a:xfrm>
              <a:off x="1340" y="1026"/>
              <a:ext cx="527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 b="1"/>
                <a:t>4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 b="1"/>
                <a:t>Внедряй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(</a:t>
              </a:r>
              <a:r>
                <a:rPr lang="en-US" sz="1200" b="1"/>
                <a:t>A</a:t>
              </a:r>
              <a:r>
                <a:rPr lang="en-US" sz="1200"/>
                <a:t>ction</a:t>
              </a:r>
              <a:r>
                <a:rPr lang="ru-RU" sz="1200"/>
                <a:t>)</a:t>
              </a:r>
            </a:p>
          </p:txBody>
        </p:sp>
        <p:sp>
          <p:nvSpPr>
            <p:cNvPr id="30735" name="Text Box 15"/>
            <p:cNvSpPr txBox="1">
              <a:spLocks noChangeArrowheads="1"/>
            </p:cNvSpPr>
            <p:nvPr/>
          </p:nvSpPr>
          <p:spPr bwMode="auto">
            <a:xfrm>
              <a:off x="2790" y="1439"/>
              <a:ext cx="7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Определение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целей и задач</a:t>
              </a:r>
            </a:p>
          </p:txBody>
        </p:sp>
        <p:sp>
          <p:nvSpPr>
            <p:cNvPr id="30736" name="Text Box 16"/>
            <p:cNvSpPr txBox="1">
              <a:spLocks noChangeArrowheads="1"/>
            </p:cNvSpPr>
            <p:nvPr/>
          </p:nvSpPr>
          <p:spPr bwMode="auto">
            <a:xfrm>
              <a:off x="3152" y="1984"/>
              <a:ext cx="943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Определение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способов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достижения целей</a:t>
              </a:r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3152" y="2387"/>
              <a:ext cx="688" cy="4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Обучение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и подготовка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кадров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2790" y="3097"/>
              <a:ext cx="6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Выполнение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работ</a:t>
              </a:r>
            </a:p>
          </p:txBody>
        </p:sp>
        <p:sp>
          <p:nvSpPr>
            <p:cNvPr id="30739" name="Text Box 19"/>
            <p:cNvSpPr txBox="1">
              <a:spLocks noChangeArrowheads="1"/>
            </p:cNvSpPr>
            <p:nvPr/>
          </p:nvSpPr>
          <p:spPr bwMode="auto">
            <a:xfrm>
              <a:off x="1837" y="2568"/>
              <a:ext cx="66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Проверка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результатов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выполнения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работ</a:t>
              </a:r>
            </a:p>
          </p:txBody>
        </p:sp>
        <p:sp>
          <p:nvSpPr>
            <p:cNvPr id="30740" name="Text Box 20"/>
            <p:cNvSpPr txBox="1">
              <a:spLocks noChangeArrowheads="1"/>
            </p:cNvSpPr>
            <p:nvPr/>
          </p:nvSpPr>
          <p:spPr bwMode="auto">
            <a:xfrm>
              <a:off x="1838" y="1706"/>
              <a:ext cx="903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eaLnBrk="1" hangingPunct="1">
                <a:buClrTx/>
                <a:buFontTx/>
                <a:buNone/>
              </a:pPr>
              <a:r>
                <a:rPr lang="ru-RU" sz="1200"/>
                <a:t>Осуществление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соответствующих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управляющих</a:t>
              </a:r>
            </a:p>
            <a:p>
              <a:pPr eaLnBrk="1" hangingPunct="1">
                <a:buClrTx/>
                <a:buFontTx/>
                <a:buNone/>
              </a:pPr>
              <a:r>
                <a:rPr lang="ru-RU" sz="1200"/>
                <a:t>воздействий</a:t>
              </a:r>
            </a:p>
          </p:txBody>
        </p:sp>
        <p:sp>
          <p:nvSpPr>
            <p:cNvPr id="30741" name="AutoShape 21"/>
            <p:cNvSpPr>
              <a:spLocks noChangeArrowheads="1"/>
            </p:cNvSpPr>
            <p:nvPr/>
          </p:nvSpPr>
          <p:spPr bwMode="auto">
            <a:xfrm flipH="1">
              <a:off x="4149" y="2387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2" name="AutoShape 22"/>
            <p:cNvSpPr>
              <a:spLocks noChangeArrowheads="1"/>
            </p:cNvSpPr>
            <p:nvPr/>
          </p:nvSpPr>
          <p:spPr bwMode="auto">
            <a:xfrm rot="5400000">
              <a:off x="2700" y="3568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3" name="AutoShape 23"/>
            <p:cNvSpPr>
              <a:spLocks noChangeArrowheads="1"/>
            </p:cNvSpPr>
            <p:nvPr/>
          </p:nvSpPr>
          <p:spPr bwMode="auto">
            <a:xfrm flipH="1" flipV="1">
              <a:off x="1429" y="2251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4" name="AutoShape 24"/>
            <p:cNvSpPr>
              <a:spLocks noChangeArrowheads="1"/>
            </p:cNvSpPr>
            <p:nvPr/>
          </p:nvSpPr>
          <p:spPr bwMode="auto">
            <a:xfrm rot="16200000" flipH="1">
              <a:off x="2836" y="1028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5" name="AutoShape 25"/>
            <p:cNvSpPr>
              <a:spLocks noChangeArrowheads="1"/>
            </p:cNvSpPr>
            <p:nvPr/>
          </p:nvSpPr>
          <p:spPr bwMode="auto">
            <a:xfrm rot="18900000" flipH="1">
              <a:off x="3698" y="1525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746" name="AutoShape 26"/>
            <p:cNvSpPr>
              <a:spLocks noChangeArrowheads="1"/>
            </p:cNvSpPr>
            <p:nvPr/>
          </p:nvSpPr>
          <p:spPr bwMode="auto">
            <a:xfrm rot="3120000" flipH="1">
              <a:off x="3604" y="3159"/>
              <a:ext cx="89" cy="180"/>
            </a:xfrm>
            <a:prstGeom prst="downArrow">
              <a:avLst>
                <a:gd name="adj1" fmla="val 50000"/>
                <a:gd name="adj2" fmla="val 50562"/>
              </a:avLst>
            </a:prstGeom>
            <a:solidFill>
              <a:srgbClr val="DDDDDD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cxnSp>
        <p:nvCxnSpPr>
          <p:cNvPr id="3" name="Прямая со стрелкой 2"/>
          <p:cNvCxnSpPr/>
          <p:nvPr/>
        </p:nvCxnSpPr>
        <p:spPr bwMode="auto">
          <a:xfrm flipH="1">
            <a:off x="6361339" y="3149601"/>
            <a:ext cx="1011708" cy="1"/>
          </a:xfrm>
          <a:prstGeom prst="straightConnector1">
            <a:avLst/>
          </a:prstGeom>
          <a:solidFill>
            <a:srgbClr val="00B8FF"/>
          </a:solidFill>
          <a:ln w="63500" cap="flat" cmpd="dbl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462743" y="2744601"/>
            <a:ext cx="148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Ключевые факторы успеха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215149"/>
              </p:ext>
            </p:extLst>
          </p:nvPr>
        </p:nvGraphicFramePr>
        <p:xfrm>
          <a:off x="179512" y="1124744"/>
          <a:ext cx="8856982" cy="52587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59706"/>
                <a:gridCol w="2176797"/>
                <a:gridCol w="2671916"/>
                <a:gridCol w="1648563"/>
              </a:tblGrid>
              <a:tr h="45243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ШКОЛА УПРАВЛЕНИЯ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blipFill dpi="0" rotWithShape="1">
                      <a:blip r:embed="rId2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ПРЕДСТАВИТЕЛИ, ОСНОВОПОЛОЖНИКИ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blipFill dpi="0" rotWithShape="1">
                      <a:blip r:embed="rId2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ОСОБЕННОСТИ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blipFill dpi="0" rotWithShape="1">
                      <a:blip r:embed="rId2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ПРИМЕНЕНИЕ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blipFill dpi="0" rotWithShape="1">
                      <a:blip r:embed="rId2">
                        <a:alphaModFix amt="43000"/>
                      </a:blip>
                      <a:srcRect/>
                      <a:tile tx="0" ty="0" sx="100000" sy="100000" flip="none" algn="tl"/>
                    </a:blipFill>
                  </a:tcPr>
                </a:tc>
              </a:tr>
              <a:tr h="6786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Научной организации труда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Ф. Тейлор, Л.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Гилбрет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Г.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Гантт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«Система выжимания пота». Цель – прибыль любой ценой.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1885-1920 гг.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chemeClr val="bg1"/>
                    </a:solidFill>
                  </a:tcPr>
                </a:tc>
              </a:tr>
              <a:tr h="67865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Классическая (административная)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А. Файоль М. Вебер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Упорядочивание  и рационализация управления,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1920-1950 гг.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99"/>
                    </a:solidFill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Человеческих отношений и поведенческих наук (гуманистический менеджмент)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Д.Э.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Мэйо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Ф.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Ротлисбергер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А.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Маслоу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Ф.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Херцберг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П.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Друкер</a:t>
                      </a:r>
                      <a:endParaRPr lang="ru-RU" sz="1600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Персонал – основа успешного бизнеса при оптимизации управления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 начала 1950-х гг. до настоящего времени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CCFF99"/>
                    </a:solidFill>
                  </a:tcPr>
                </a:tc>
              </a:tr>
              <a:tr h="18097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Системный подход, процессное управление. Концепция реинжиниринга процессов. Система сбалансированных показателей и др.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Б. Андерсен, М. Хаммер, Д.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Чампи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 А. В.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Шеер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М.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Робсон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Ф.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Уллах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, Д. Нортон, Р. Каплан, А.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Шеер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и др.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Качество – не только характеристика конечного продукта, но и суть бизнес-процессов. Использование ИТ в управлении процессами. Процесс – главный элемент управления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 конца ХХ века до настоящего времени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7866" marR="67866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27584" y="217766"/>
            <a:ext cx="69604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</a:rPr>
              <a:t>ШКОЛЫ УПРАВЛЕНИЯ И ИХ ОСОБЕННОСТИ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561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084168" y="1052736"/>
            <a:ext cx="3527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sz="2000" b="1" dirty="0">
                <a:solidFill>
                  <a:srgbClr val="3366CC"/>
                </a:solidFill>
              </a:rPr>
              <a:t>ВЗАИМОСВЯЗЬ ТЕРМИНОВ КУРСА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EC4B130-9B48-4D59-AD78-D42B0357E99E}" type="slidenum">
              <a:rPr lang="ru-RU" sz="1400"/>
              <a:pPr algn="r" eaLnBrk="1" hangingPunct="1">
                <a:buClrTx/>
                <a:buFontTx/>
                <a:buNone/>
              </a:pPr>
              <a:t>2</a:t>
            </a:fld>
            <a:endParaRPr lang="ru-RU" sz="140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0325"/>
            <a:ext cx="5040312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4D2894E-69E3-414E-A005-E9F6E26C06A2}" type="slidenum">
              <a:rPr lang="ru-RU" sz="1400"/>
              <a:pPr algn="r" eaLnBrk="1" hangingPunct="1">
                <a:buClrTx/>
                <a:buFontTx/>
                <a:buNone/>
              </a:pPr>
              <a:t>20</a:t>
            </a:fld>
            <a:endParaRPr lang="ru-RU" sz="1400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07504" y="130175"/>
            <a:ext cx="7859588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 smtClean="0">
                <a:solidFill>
                  <a:srgbClr val="3366CC"/>
                </a:solidFill>
              </a:rPr>
              <a:t>Бизнес-процесс – вариант полной формулировки</a:t>
            </a:r>
            <a:endParaRPr lang="ru-RU" sz="2400" b="1" dirty="0">
              <a:solidFill>
                <a:srgbClr val="3366CC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39750" y="908050"/>
            <a:ext cx="8208963" cy="5103813"/>
          </a:xfrm>
          <a:prstGeom prst="rect">
            <a:avLst/>
          </a:prstGeom>
          <a:solidFill>
            <a:srgbClr val="FFFF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93675" indent="-192088"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93675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250"/>
              </a:spcBef>
              <a:buClrTx/>
              <a:buFontTx/>
              <a:buNone/>
            </a:pPr>
            <a:r>
              <a:rPr lang="ru-RU" sz="2000" b="1" dirty="0"/>
              <a:t>	Бизнес-процесс</a:t>
            </a:r>
            <a:r>
              <a:rPr lang="ru-RU" sz="2000" dirty="0"/>
              <a:t> – это: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цепь логически связанных, повторяющихся действий, в результате которых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используются ресурсы предприятия для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переработки объекта (физически или виртуально)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с целью достижения определенных измеримых результатов </a:t>
            </a:r>
            <a:r>
              <a:rPr lang="ru-RU" sz="2000" dirty="0" smtClean="0"/>
              <a:t>(напр., продукции) </a:t>
            </a:r>
            <a:r>
              <a:rPr lang="ru-RU" sz="2000" dirty="0"/>
              <a:t>для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Font typeface="Arial" panose="020B0604020202020204" pitchFamily="34" charset="0"/>
              <a:buChar char="•"/>
            </a:pPr>
            <a:r>
              <a:rPr lang="ru-RU" sz="2000" dirty="0"/>
              <a:t>удовлетворения внутренних или внешних потребителей.</a:t>
            </a:r>
          </a:p>
          <a:p>
            <a:pPr algn="r" eaLnBrk="1" hangingPunct="1">
              <a:lnSpc>
                <a:spcPct val="90000"/>
              </a:lnSpc>
              <a:spcBef>
                <a:spcPts val="250"/>
              </a:spcBef>
              <a:buClrTx/>
              <a:buFontTx/>
              <a:buNone/>
            </a:pPr>
            <a:r>
              <a:rPr lang="ru-RU" sz="2000" dirty="0"/>
              <a:t>	</a:t>
            </a:r>
            <a:r>
              <a:rPr lang="en-US" sz="2000" dirty="0"/>
              <a:t>“Ericsson Quality Institute. </a:t>
            </a:r>
            <a:r>
              <a:rPr lang="en-US" sz="2000" i="1" dirty="0"/>
              <a:t>Business Process Management</a:t>
            </a:r>
            <a:r>
              <a:rPr lang="en-US" sz="2000" dirty="0"/>
              <a:t>. Ericsson, Gothenburg, Sweden, 1993”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ClrTx/>
              <a:buFontTx/>
              <a:buNone/>
            </a:pPr>
            <a:endParaRPr lang="en-US" sz="2000" dirty="0"/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ClrTx/>
              <a:buFontTx/>
              <a:buNone/>
            </a:pPr>
            <a:r>
              <a:rPr lang="ru-RU" sz="2000" dirty="0"/>
              <a:t>Любой бизнес-процесс имеет потребителя, внутреннего или внешнего.</a:t>
            </a:r>
          </a:p>
          <a:p>
            <a:pPr eaLnBrk="1" hangingPunct="1">
              <a:lnSpc>
                <a:spcPct val="90000"/>
              </a:lnSpc>
              <a:spcBef>
                <a:spcPts val="250"/>
              </a:spcBef>
              <a:buClrTx/>
              <a:buFontTx/>
              <a:buNone/>
            </a:pPr>
            <a:r>
              <a:rPr lang="ru-RU" sz="2000" dirty="0"/>
              <a:t>Опираясь на </a:t>
            </a:r>
            <a:r>
              <a:rPr lang="ru-RU" sz="2000" dirty="0" smtClean="0"/>
              <a:t>это определение </a:t>
            </a:r>
            <a:r>
              <a:rPr lang="ru-RU" sz="2000" dirty="0"/>
              <a:t>бизнес-процесса, можно все </a:t>
            </a:r>
            <a:r>
              <a:rPr lang="ru-RU" sz="2000" dirty="0" smtClean="0"/>
              <a:t>действия внутри </a:t>
            </a:r>
            <a:r>
              <a:rPr lang="ru-RU" sz="2000" dirty="0"/>
              <a:t>организации (компании) рассматривать </a:t>
            </a:r>
            <a:r>
              <a:rPr lang="ru-RU" sz="2000" dirty="0" smtClean="0"/>
              <a:t>как совокупность процессов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E17C72-7C33-470B-A3DD-06E94F0EE5FF}" type="slidenum">
              <a:rPr lang="ru-RU" sz="1400"/>
              <a:pPr algn="r" eaLnBrk="1" hangingPunct="1">
                <a:buClrTx/>
                <a:buFontTx/>
                <a:buNone/>
              </a:pPr>
              <a:t>21</a:t>
            </a:fld>
            <a:endParaRPr lang="ru-RU" sz="1400"/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400" b="1" dirty="0">
                <a:solidFill>
                  <a:srgbClr val="3366CC"/>
                </a:solidFill>
              </a:rPr>
              <a:t>BPM</a:t>
            </a:r>
            <a:r>
              <a:rPr lang="ru-RU" sz="2400" b="1" dirty="0">
                <a:solidFill>
                  <a:srgbClr val="3366CC"/>
                </a:solidFill>
              </a:rPr>
              <a:t> (</a:t>
            </a:r>
            <a:r>
              <a:rPr lang="en-US" sz="2400" b="1" dirty="0">
                <a:solidFill>
                  <a:srgbClr val="3366CC"/>
                </a:solidFill>
              </a:rPr>
              <a:t>Business Process Management</a:t>
            </a:r>
            <a:r>
              <a:rPr lang="ru-RU" sz="2400" b="1" dirty="0" smtClean="0">
                <a:solidFill>
                  <a:srgbClr val="3366CC"/>
                </a:solidFill>
              </a:rPr>
              <a:t>)</a:t>
            </a:r>
          </a:p>
          <a:p>
            <a:pPr eaLnBrk="1" hangingPunct="1">
              <a:buClrTx/>
              <a:buFontTx/>
              <a:buNone/>
            </a:pPr>
            <a:r>
              <a:rPr lang="ru-RU" sz="2400" b="1" dirty="0" smtClean="0">
                <a:solidFill>
                  <a:srgbClr val="3366CC"/>
                </a:solidFill>
              </a:rPr>
              <a:t>(Громов А.И., Чеботарев В.Г., 2012)</a:t>
            </a:r>
            <a:endParaRPr lang="ru-RU" sz="2400" b="1" dirty="0">
              <a:solidFill>
                <a:srgbClr val="3366CC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17475" y="980728"/>
            <a:ext cx="8569325" cy="4177258"/>
          </a:xfrm>
          <a:prstGeom prst="rect">
            <a:avLst/>
          </a:prstGeom>
          <a:solidFill>
            <a:srgbClr val="FFFFB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79413" indent="-379413"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49325" algn="l"/>
                <a:tab pos="1863725" algn="l"/>
                <a:tab pos="2778125" algn="l"/>
                <a:tab pos="3692525" algn="l"/>
                <a:tab pos="4606925" algn="l"/>
                <a:tab pos="5521325" algn="l"/>
                <a:tab pos="6435725" algn="l"/>
                <a:tab pos="7350125" algn="l"/>
                <a:tab pos="8264525" algn="l"/>
                <a:tab pos="9178925" algn="l"/>
                <a:tab pos="100933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eaLnBrk="1" hangingPunct="1">
              <a:spcBef>
                <a:spcPts val="200"/>
              </a:spcBef>
            </a:pPr>
            <a:r>
              <a:rPr lang="ru-RU" sz="2000" b="1" dirty="0"/>
              <a:t>П</a:t>
            </a:r>
            <a:r>
              <a:rPr lang="ru-RU" sz="2000" b="1" dirty="0" smtClean="0"/>
              <a:t>одход </a:t>
            </a:r>
            <a:r>
              <a:rPr lang="ru-RU" sz="2000" b="1" dirty="0"/>
              <a:t>к управлению бизнес-процессами (</a:t>
            </a:r>
            <a:r>
              <a:rPr lang="en-US" sz="2000" b="1" dirty="0"/>
              <a:t>BPM</a:t>
            </a:r>
            <a:r>
              <a:rPr lang="ru-RU" sz="2000" b="1" dirty="0"/>
              <a:t>), сформулированный международной организацией </a:t>
            </a:r>
            <a:r>
              <a:rPr lang="en-US" sz="2000" b="1" dirty="0"/>
              <a:t>BPMI (Business Process Management Initiative)</a:t>
            </a:r>
            <a:r>
              <a:rPr lang="ru-RU" sz="2000" b="1" dirty="0"/>
              <a:t>:</a:t>
            </a:r>
          </a:p>
          <a:p>
            <a:pPr marL="0" indent="0" eaLnBrk="1" hangingPunct="1">
              <a:spcBef>
                <a:spcPts val="175"/>
              </a:spcBef>
            </a:pPr>
            <a:r>
              <a:rPr lang="ru-RU" sz="2000" dirty="0"/>
              <a:t>соединение двух направлений — моделирования процессов с их автоматизацией, целостный подход к повышению эффективности деятельности </a:t>
            </a:r>
            <a:r>
              <a:rPr lang="ru-RU" sz="2000" dirty="0" smtClean="0"/>
              <a:t>организации</a:t>
            </a:r>
          </a:p>
          <a:p>
            <a:pPr marL="0" indent="0" eaLnBrk="1" hangingPunct="1">
              <a:spcBef>
                <a:spcPts val="175"/>
              </a:spcBef>
            </a:pPr>
            <a:r>
              <a:rPr lang="ru-RU" sz="2000" dirty="0" smtClean="0"/>
              <a:t>Управление </a:t>
            </a:r>
            <a:r>
              <a:rPr lang="ru-RU" sz="2000" dirty="0"/>
              <a:t>Бизнес-Процессами (УБП) или Процессное управление. </a:t>
            </a:r>
          </a:p>
          <a:p>
            <a:pPr marL="0" indent="0" eaLnBrk="1" hangingPunct="1">
              <a:spcBef>
                <a:spcPts val="200"/>
              </a:spcBef>
            </a:pPr>
            <a:r>
              <a:rPr lang="ru-RU" sz="2000" b="1" dirty="0"/>
              <a:t>Подход </a:t>
            </a:r>
            <a:r>
              <a:rPr lang="en-US" sz="2000" b="1" dirty="0"/>
              <a:t>BPM </a:t>
            </a:r>
            <a:r>
              <a:rPr lang="ru-RU" sz="2000" b="1" dirty="0"/>
              <a:t>предусматривает:</a:t>
            </a:r>
          </a:p>
          <a:p>
            <a:pPr marL="342900" indent="-342900" eaLnBrk="1" hangingPunct="1">
              <a:spcBef>
                <a:spcPts val="175"/>
              </a:spcBef>
              <a:buFont typeface="+mj-lt"/>
              <a:buAutoNum type="arabicPeriod"/>
            </a:pPr>
            <a:r>
              <a:rPr lang="ru-RU" sz="2000" dirty="0"/>
              <a:t>изучение, проектирование, внедрение, выполнение, поддержка, оптимизация и анализ распределенных процессов, выходящих за границы отдельных подразделений и организаций, и охватывающих приложения, </a:t>
            </a:r>
            <a:r>
              <a:rPr lang="ru-RU" sz="2000" b="1" i="1" dirty="0"/>
              <a:t>работающие на различных технологических платформах</a:t>
            </a:r>
          </a:p>
          <a:p>
            <a:pPr marL="342900" indent="-342900" eaLnBrk="1" hangingPunct="1">
              <a:spcBef>
                <a:spcPts val="175"/>
              </a:spcBef>
              <a:buFont typeface="+mj-lt"/>
              <a:buAutoNum type="arabicPeriod"/>
            </a:pPr>
            <a:r>
              <a:rPr lang="ru-RU" sz="2000" dirty="0"/>
              <a:t>использование нескольких </a:t>
            </a:r>
            <a:r>
              <a:rPr lang="ru-RU" sz="2000" b="1" i="1" dirty="0"/>
              <a:t>компонентных технологий</a:t>
            </a:r>
            <a:r>
              <a:rPr lang="ru-RU" sz="2000" dirty="0"/>
              <a:t> для автоматизированной поддержки распределенных процессов, а также комбинации различных методов </a:t>
            </a:r>
            <a:r>
              <a:rPr lang="ru-RU" sz="2000" b="1" i="1" dirty="0"/>
              <a:t>интеграции приложений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D357F70-7AA5-4037-920A-F1B178420A9C}" type="slidenum">
              <a:rPr lang="ru-RU" sz="1400"/>
              <a:pPr algn="r" eaLnBrk="1" hangingPunct="1">
                <a:buClrTx/>
                <a:buFontTx/>
                <a:buNone/>
              </a:pPr>
              <a:t>22</a:t>
            </a:fld>
            <a:endParaRPr lang="ru-RU" sz="1400"/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04800" y="77788"/>
            <a:ext cx="7767638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b="1">
                <a:solidFill>
                  <a:srgbClr val="003399"/>
                </a:solidFill>
              </a:rPr>
              <a:t>Стандартизация управления бизнес-процессами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/>
        </p:nvGraphicFramePr>
        <p:xfrm>
          <a:off x="285750" y="512763"/>
          <a:ext cx="8716963" cy="6180138"/>
        </p:xfrm>
        <a:graphic>
          <a:graphicData uri="http://schemas.openxmlformats.org/drawingml/2006/table">
            <a:tbl>
              <a:tblPr/>
              <a:tblGrid>
                <a:gridCol w="654050"/>
                <a:gridCol w="2178050"/>
                <a:gridCol w="5884863"/>
              </a:tblGrid>
              <a:tr h="388938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Дата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Событие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Задачи и области интересов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  <a:tr h="2530475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2000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Создание консорциума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BPMI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(Business Process Management Initiative)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 marL="457200" indent="-457200">
                        <a:spcBef>
                          <a:spcPts val="500"/>
                        </a:spcBef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457200" marR="0" lvl="0" indent="-45720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Изучение, проектирование, внедрение, выполнение, поддержка, оптимизация и анализ распределенных процессов, выходящих за границы отдельных подразделений и организаций, и охватывающих приложения с различными технологическими платформами</a:t>
                      </a:r>
                    </a:p>
                    <a:p>
                      <a:pPr marL="457200" marR="0" lvl="0" indent="-45720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457200" algn="l"/>
                          <a:tab pos="1371600" algn="l"/>
                          <a:tab pos="2286000" algn="l"/>
                          <a:tab pos="3200400" algn="l"/>
                          <a:tab pos="4114800" algn="l"/>
                          <a:tab pos="5029200" algn="l"/>
                          <a:tab pos="5943600" algn="l"/>
                          <a:tab pos="6858000" algn="l"/>
                          <a:tab pos="7772400" algn="l"/>
                          <a:tab pos="8686800" algn="l"/>
                          <a:tab pos="9601200" algn="l"/>
                          <a:tab pos="105156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Использование компонентных технологий для автоматизированной поддержки распределенных процессов, а также комбинации различных методов интеграции приложений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  <a:tr h="3260725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2005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Слияние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BPMI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с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OMG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Object Management Group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). Образование группы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BMI DF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Business Modeling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&amp;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Integration Domain Task Force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)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«Миссия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Business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Modeling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&amp;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Integration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Domain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Task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Force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: разработка спецификаций интегрированных моделей, поддерживающих управление предприятием. Эти спецификации должны способствовать межфирменной и внутрифирменной интеграции взаимодействия людей, систем, а также процессов и информации, проходящих через компанию, включая ее бизнес-партнеров и клиентов»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Области интересов: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Моделирование бизнес-планирования и мотивации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Управление бизнес-процессами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Бизнес-правила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Бизнес-моделирование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Бизнес-язык и словарь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8643938" y="6572250"/>
            <a:ext cx="35718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CC4D50BD-755B-4D11-87E1-14E271A5645C}" type="slidenum">
              <a:rPr lang="en-US" sz="800" b="1">
                <a:latin typeface="Arial Narrow" panose="020B0606020202030204" pitchFamily="34" charset="0"/>
              </a:rPr>
              <a:pPr algn="ctr">
                <a:buClrTx/>
                <a:buFontTx/>
                <a:buNone/>
              </a:pPr>
              <a:t>22</a:t>
            </a:fld>
            <a:endParaRPr lang="en-US" sz="800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2C266E2E-258F-40BC-A1BB-4AB23753ABCF}" type="slidenum">
              <a:rPr lang="ru-RU" sz="1400"/>
              <a:pPr algn="r" eaLnBrk="1" hangingPunct="1">
                <a:buClrTx/>
                <a:buFontTx/>
                <a:buNone/>
              </a:pPr>
              <a:t>23</a:t>
            </a:fld>
            <a:endParaRPr lang="ru-RU" sz="1400"/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0" y="188913"/>
            <a:ext cx="8515350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200" b="1">
                <a:solidFill>
                  <a:srgbClr val="003399"/>
                </a:solidFill>
              </a:rPr>
              <a:t>Результаты разработок в области стандартизации </a:t>
            </a:r>
            <a:r>
              <a:rPr lang="en-US" sz="2200" b="1">
                <a:solidFill>
                  <a:srgbClr val="003399"/>
                </a:solidFill>
              </a:rPr>
              <a:t>BPM</a:t>
            </a:r>
          </a:p>
        </p:txBody>
      </p:sp>
      <p:graphicFrame>
        <p:nvGraphicFramePr>
          <p:cNvPr id="34819" name="Group 3"/>
          <p:cNvGraphicFramePr>
            <a:graphicFrameLocks noGrp="1"/>
          </p:cNvGraphicFramePr>
          <p:nvPr/>
        </p:nvGraphicFramePr>
        <p:xfrm>
          <a:off x="357188" y="836613"/>
          <a:ext cx="8502650" cy="5216526"/>
        </p:xfrm>
        <a:graphic>
          <a:graphicData uri="http://schemas.openxmlformats.org/drawingml/2006/table">
            <a:tbl>
              <a:tblPr/>
              <a:tblGrid>
                <a:gridCol w="836612"/>
                <a:gridCol w="1925638"/>
                <a:gridCol w="5740400"/>
              </a:tblGrid>
              <a:tr h="376238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Дата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Организация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Результаты исследований и разработок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  <a:tr h="1798638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2005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BPMI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(Business Process Management Initiative)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lv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BPML (Business Process Modeling Language) -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язык моделирования бизнес-процессов</a:t>
                      </a:r>
                    </a:p>
                    <a:p>
                      <a:pPr lv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BPMN (Business Process Modeling Notation) -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нотация моделирования бизнес-процессов</a:t>
                      </a:r>
                    </a:p>
                    <a:p>
                      <a:pPr lv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-581025" algn="l"/>
                          <a:tab pos="333375" algn="l"/>
                          <a:tab pos="1247775" algn="l"/>
                          <a:tab pos="2162175" algn="l"/>
                          <a:tab pos="3076575" algn="l"/>
                          <a:tab pos="3990975" algn="l"/>
                          <a:tab pos="4905375" algn="l"/>
                          <a:tab pos="5819775" algn="l"/>
                          <a:tab pos="6734175" algn="l"/>
                          <a:tab pos="7648575" algn="l"/>
                          <a:tab pos="8562975" algn="l"/>
                          <a:tab pos="9477375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BPQL (Business Process Query Language) -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язык запросов для бизнес-процессов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  <a:tr h="3041650"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2009*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BMI DF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Business Modeling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 &amp; 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Integration Domain Task Force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)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>
                      <a:lvl1pPr>
                        <a:spcBef>
                          <a:spcPts val="5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1pPr>
                      <a:lvl2pPr>
                        <a:spcBef>
                          <a:spcPts val="4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6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2pPr>
                      <a:lvl3pPr>
                        <a:spcBef>
                          <a:spcPts val="4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3pPr>
                      <a:lvl4pPr>
                        <a:spcBef>
                          <a:spcPts val="35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4pPr>
                      <a:lvl5pPr>
                        <a:spcBef>
                          <a:spcPts val="300"/>
                        </a:spcBef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5pPr>
                      <a:lvl6pPr marL="25146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6pPr>
                      <a:lvl7pPr marL="29718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7pPr>
                      <a:lvl8pPr marL="34290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8pPr>
                      <a:lvl9pPr marL="3886200" indent="-228600" defTabSz="449263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1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</a:defRPr>
                      </a:lvl9pPr>
                    </a:lstStyle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Применение модельно-ориентированной архитектуры MDA (Model Driven Architecture) для спецификаций специализированных метамоделей и независимых от платформы спецификаций интеграции приложений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Определение потребностей в создании бизнес-моделей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Обеспечение простоты спецификации, использования и развертывания бизнес-моделей </a:t>
                      </a:r>
                    </a:p>
                    <a:p>
                      <a:pPr marL="0" marR="0" lvl="0" indent="0" algn="l" defTabSz="449263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323937"/>
                        </a:buClr>
                        <a:buSzPct val="100000"/>
                        <a:buFont typeface="Times New Roman" panose="02020603050405020304" pitchFamily="18" charset="0"/>
                        <a:buChar char="•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23937"/>
                          </a:solidFill>
                          <a:effectLst/>
                          <a:latin typeface="Times New Roman" panose="02020603050405020304" pitchFamily="18" charset="0"/>
                          <a:ea typeface="Microsoft YaHei" panose="020B0503020204020204" pitchFamily="34" charset="-122"/>
                        </a:rPr>
                        <a:t>Взаимодействие независимо разработанных компонентов, поддерживающих бизнес-моделирование и интеграцию приложений</a:t>
                      </a:r>
                    </a:p>
                  </a:txBody>
                  <a:tcPr marL="90000" marR="90000" marT="56880" marB="468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0">
                      <a:gsLst>
                        <a:gs pos="0">
                          <a:srgbClr val="EAEDEC"/>
                        </a:gs>
                        <a:gs pos="100000">
                          <a:srgbClr val="BDC8C4"/>
                        </a:gs>
                      </a:gsLst>
                      <a:lin ang="10800000" scaled="1"/>
                    </a:gradFill>
                  </a:tcPr>
                </a:tc>
              </a:tr>
            </a:tbl>
          </a:graphicData>
        </a:graphic>
      </p:graphicFrame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851920" y="5589240"/>
            <a:ext cx="3059918" cy="340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Aft>
                <a:spcPts val="1000"/>
              </a:spcAft>
              <a:buClrTx/>
              <a:buFontTx/>
              <a:buNone/>
            </a:pPr>
            <a:r>
              <a:rPr lang="ru-RU" sz="1600" b="1" dirty="0">
                <a:solidFill>
                  <a:schemeClr val="tx1"/>
                </a:solidFill>
              </a:rPr>
              <a:t>* Разработки продолжаются</a:t>
            </a: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8643938" y="6572250"/>
            <a:ext cx="35718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 marL="22858413" indent="735013"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2858413" algn="l"/>
                <a:tab pos="23772813" algn="l"/>
                <a:tab pos="24687213" algn="l"/>
                <a:tab pos="25601613" algn="l"/>
                <a:tab pos="26516013" algn="l"/>
                <a:tab pos="27430413" algn="l"/>
                <a:tab pos="28344813" algn="l"/>
                <a:tab pos="29259213" algn="l"/>
                <a:tab pos="30173613" algn="l"/>
                <a:tab pos="31088013" algn="l"/>
                <a:tab pos="32002413" algn="l"/>
                <a:tab pos="3291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F3362C20-D776-422B-A7B5-57B4E2C119E9}" type="slidenum">
              <a:rPr lang="en-US" sz="800" b="1">
                <a:latin typeface="Arial Narrow" panose="020B0606020202030204" pitchFamily="34" charset="0"/>
              </a:rPr>
              <a:pPr algn="ctr">
                <a:buClrTx/>
                <a:buFontTx/>
                <a:buNone/>
              </a:pPr>
              <a:t>23</a:t>
            </a:fld>
            <a:endParaRPr lang="en-US" sz="800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0A477F23-EECD-4B6B-9605-F834DA5F3D06}" type="slidenum">
              <a:rPr lang="ru-RU" sz="1400"/>
              <a:pPr algn="r" eaLnBrk="1" hangingPunct="1">
                <a:buClrTx/>
                <a:buFontTx/>
                <a:buNone/>
              </a:pPr>
              <a:t>24</a:t>
            </a:fld>
            <a:endParaRPr lang="ru-RU" sz="1400"/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622300" y="115888"/>
            <a:ext cx="79121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>
                <a:solidFill>
                  <a:srgbClr val="003399"/>
                </a:solidFill>
              </a:rPr>
              <a:t>Методологии моделирования и управления бизнес-процессами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96658" y="1124744"/>
            <a:ext cx="7645400" cy="438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12763" indent="-512763"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914400" indent="-514350"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2675" algn="l"/>
                <a:tab pos="1997075" algn="l"/>
                <a:tab pos="2911475" algn="l"/>
                <a:tab pos="3825875" algn="l"/>
                <a:tab pos="4740275" algn="l"/>
                <a:tab pos="5654675" algn="l"/>
                <a:tab pos="6569075" algn="l"/>
                <a:tab pos="7483475" algn="l"/>
                <a:tab pos="8397875" algn="l"/>
                <a:tab pos="9312275" algn="l"/>
                <a:tab pos="102266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450"/>
              </a:spcBef>
              <a:buFont typeface="Times New Roman" panose="02020603050405020304" pitchFamily="18" charset="0"/>
              <a:buAutoNum type="alphaUcPeriod"/>
            </a:pPr>
            <a:r>
              <a:rPr lang="ru-RU" b="1" dirty="0"/>
              <a:t>Методология – это учение об организации деятельности</a:t>
            </a:r>
          </a:p>
          <a:p>
            <a:pPr eaLnBrk="1" hangingPunct="1">
              <a:spcBef>
                <a:spcPts val="450"/>
              </a:spcBef>
              <a:buFont typeface="Times New Roman" panose="02020603050405020304" pitchFamily="18" charset="0"/>
              <a:buAutoNum type="alphaUcPeriod"/>
            </a:pPr>
            <a:r>
              <a:rPr lang="ru-RU" b="1" dirty="0"/>
              <a:t>Компоненты методологии:</a:t>
            </a:r>
          </a:p>
          <a:p>
            <a:pPr lvl="1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b="1" dirty="0"/>
              <a:t>Основания методологии (философия, психология, системный анализ, </a:t>
            </a:r>
            <a:r>
              <a:rPr lang="ru-RU" b="1" dirty="0" err="1"/>
              <a:t>науковедение</a:t>
            </a:r>
            <a:r>
              <a:rPr lang="ru-RU" b="1" dirty="0"/>
              <a:t>, этика, эстетика)</a:t>
            </a:r>
          </a:p>
          <a:p>
            <a:pPr lvl="1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b="1" dirty="0"/>
              <a:t>Характеристики деятельности (особенности, принципы, условия, нормы деятельности)</a:t>
            </a:r>
          </a:p>
          <a:p>
            <a:pPr lvl="1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b="1" dirty="0"/>
              <a:t>Логическая структура деятельности (предмет, субъект, объект, формы, средства, методы, результат деятельности)</a:t>
            </a:r>
          </a:p>
          <a:p>
            <a:pPr lvl="1" eaLnBrk="1" hangingPunct="1"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b="1" dirty="0"/>
              <a:t>Временная структура деятельности (фазы, стадии, этапы)</a:t>
            </a:r>
          </a:p>
          <a:p>
            <a:pPr eaLnBrk="1" hangingPunct="1">
              <a:spcBef>
                <a:spcPts val="450"/>
              </a:spcBef>
              <a:buFont typeface="Times New Roman" panose="02020603050405020304" pitchFamily="18" charset="0"/>
              <a:buAutoNum type="alphaUcPeriod"/>
            </a:pPr>
            <a:r>
              <a:rPr lang="ru-RU" b="1" dirty="0"/>
              <a:t>Методология – это «форма сосуда, который может наполняться самым различным содержанием»</a:t>
            </a:r>
          </a:p>
          <a:p>
            <a:pPr eaLnBrk="1" hangingPunct="1">
              <a:spcBef>
                <a:spcPts val="450"/>
              </a:spcBef>
              <a:buFont typeface="Times New Roman" panose="02020603050405020304" pitchFamily="18" charset="0"/>
              <a:buAutoNum type="alphaUcPeriod"/>
            </a:pPr>
            <a:r>
              <a:rPr lang="ru-RU" b="1" dirty="0"/>
              <a:t>В методологии нуждаются все виды продуктивной деятельности (результат новый или субъективно-новый)</a:t>
            </a:r>
          </a:p>
          <a:p>
            <a:pPr lvl="1" eaLnBrk="1" hangingPunct="1">
              <a:spcBef>
                <a:spcPts val="450"/>
              </a:spcBef>
              <a:buFont typeface="Arial" panose="020B0604020202020204" pitchFamily="34" charset="0"/>
              <a:buNone/>
            </a:pPr>
            <a:endParaRPr lang="ru-RU" b="1" dirty="0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643938" y="6572250"/>
            <a:ext cx="35718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CDE78369-6815-4FE7-9680-505041CC89D0}" type="slidenum">
              <a:rPr lang="en-US" sz="800" b="1">
                <a:latin typeface="Arial Narrow" panose="020B0606020202030204" pitchFamily="34" charset="0"/>
              </a:rPr>
              <a:pPr algn="ctr">
                <a:buClrTx/>
                <a:buFontTx/>
                <a:buNone/>
              </a:pPr>
              <a:t>24</a:t>
            </a:fld>
            <a:endParaRPr lang="en-US" sz="800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12700" indent="-11113"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2700" algn="l"/>
                <a:tab pos="927100" algn="l"/>
                <a:tab pos="1841500" algn="l"/>
                <a:tab pos="2755900" algn="l"/>
                <a:tab pos="3670300" algn="l"/>
                <a:tab pos="4584700" algn="l"/>
                <a:tab pos="5499100" algn="l"/>
                <a:tab pos="6413500" algn="l"/>
                <a:tab pos="7327900" algn="l"/>
                <a:tab pos="8242300" algn="l"/>
                <a:tab pos="9156700" algn="l"/>
                <a:tab pos="10071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FBD3730-859E-4084-A4E3-3F9499024E8D}" type="slidenum">
              <a:rPr lang="ru-RU" sz="1400"/>
              <a:pPr algn="r" eaLnBrk="1" hangingPunct="1">
                <a:buClrTx/>
                <a:buFontTx/>
                <a:buNone/>
              </a:pPr>
              <a:t>25</a:t>
            </a:fld>
            <a:endParaRPr lang="ru-RU" sz="1400"/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0" y="260350"/>
            <a:ext cx="79121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>
                <a:solidFill>
                  <a:srgbClr val="003399"/>
                </a:solidFill>
              </a:rPr>
              <a:t>Группировка методологий моделирования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8893175" cy="561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519113" indent="-519113"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914400" indent="-514350"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89025" algn="l"/>
                <a:tab pos="2003425" algn="l"/>
                <a:tab pos="2917825" algn="l"/>
                <a:tab pos="3832225" algn="l"/>
                <a:tab pos="4746625" algn="l"/>
                <a:tab pos="5661025" algn="l"/>
                <a:tab pos="6575425" algn="l"/>
                <a:tab pos="7489825" algn="l"/>
                <a:tab pos="8404225" algn="l"/>
                <a:tab pos="9318625" algn="l"/>
                <a:tab pos="102330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400"/>
              </a:spcBef>
              <a:buFont typeface="Times New Roman" panose="02020603050405020304" pitchFamily="18" charset="0"/>
              <a:buAutoNum type="alphaUcPeriod"/>
            </a:pPr>
            <a:r>
              <a:rPr lang="ru-RU" sz="1600"/>
              <a:t>Методология моделирования - учение об организации моделирования как вида продуктивной деятельности</a:t>
            </a:r>
          </a:p>
          <a:p>
            <a:pPr eaLnBrk="1" hangingPunct="1">
              <a:spcBef>
                <a:spcPts val="400"/>
              </a:spcBef>
              <a:buFont typeface="Times New Roman" panose="02020603050405020304" pitchFamily="18" charset="0"/>
              <a:buAutoNum type="alphaUcPeriod"/>
            </a:pPr>
            <a:r>
              <a:rPr lang="ru-RU" sz="1600"/>
              <a:t>Компоненты:</a:t>
            </a:r>
          </a:p>
          <a:p>
            <a:pPr lvl="1" eaLnBrk="1" hangingPunct="1">
              <a:spcBef>
                <a:spcPts val="375"/>
              </a:spcBef>
              <a:buFont typeface="Times New Roman" panose="02020603050405020304" pitchFamily="18" charset="0"/>
              <a:buAutoNum type="arabicPeriod"/>
            </a:pPr>
            <a:r>
              <a:rPr lang="ru-RU" sz="1500"/>
              <a:t>Теоретические основы методологии моделирования (философия, психология, системный анализ, науковедение, этика, эстетика)</a:t>
            </a:r>
          </a:p>
          <a:p>
            <a:pPr lvl="1" eaLnBrk="1" hangingPunct="1">
              <a:spcBef>
                <a:spcPts val="375"/>
              </a:spcBef>
              <a:buFont typeface="Times New Roman" panose="02020603050405020304" pitchFamily="18" charset="0"/>
              <a:buAutoNum type="arabicPeriod"/>
            </a:pPr>
            <a:r>
              <a:rPr lang="ru-RU" sz="1500"/>
              <a:t>Характеристики моделирования (особенности моделирования, принципы моделирования, условия моделирования, нормы моделирования)</a:t>
            </a:r>
          </a:p>
          <a:p>
            <a:pPr lvl="1" eaLnBrk="1" hangingPunct="1">
              <a:spcBef>
                <a:spcPts val="375"/>
              </a:spcBef>
              <a:buFont typeface="Times New Roman" panose="02020603050405020304" pitchFamily="18" charset="0"/>
              <a:buAutoNum type="arabicPeriod"/>
            </a:pPr>
            <a:r>
              <a:rPr lang="ru-RU" sz="1500"/>
              <a:t>Логическая структура моделирования (предмет моделирования, субъект моделирования, объект моделирования, средства моделирования, методы моделирования, нотации моделирования, результаты моделирования и другие элементы логической структуры)</a:t>
            </a:r>
          </a:p>
          <a:p>
            <a:pPr lvl="1" eaLnBrk="1" hangingPunct="1">
              <a:spcBef>
                <a:spcPts val="375"/>
              </a:spcBef>
              <a:buFont typeface="Times New Roman" panose="02020603050405020304" pitchFamily="18" charset="0"/>
              <a:buAutoNum type="arabicPeriod"/>
            </a:pPr>
            <a:r>
              <a:rPr lang="ru-RU" sz="1500"/>
              <a:t>Временная структура моделирования (фазы проекта моделирования, стадии проекта моделирования, этапы проекта моделирования, циклы процесса моделирования и другие элементы временной структуры)</a:t>
            </a:r>
          </a:p>
          <a:p>
            <a:pPr eaLnBrk="1" hangingPunct="1">
              <a:spcBef>
                <a:spcPts val="400"/>
              </a:spcBef>
              <a:buFont typeface="Times New Roman" panose="02020603050405020304" pitchFamily="18" charset="0"/>
              <a:buAutoNum type="alphaUcPeriod"/>
            </a:pPr>
            <a:r>
              <a:rPr lang="ru-RU" sz="1600"/>
              <a:t>Для разных методологий наиболее заметны </a:t>
            </a:r>
            <a:r>
              <a:rPr lang="ru-RU" sz="1600" u="sng"/>
              <a:t>отличия во втором (особенности и принципы) и в третьем компонентах (элементы логической структуры)</a:t>
            </a:r>
            <a:r>
              <a:rPr lang="ru-RU" sz="1600"/>
              <a:t>. Следовательно, для объединения разных методологий в одну группу используем общность их особенностей и принципов моделирования, а для выделения подгрупп внутри каждой группы используем различия в элементах логической структуры.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643938" y="6572250"/>
            <a:ext cx="357187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021C8FAF-0400-4A25-B58C-B317C73D1532}" type="slidenum">
              <a:rPr lang="en-US" sz="800" b="1">
                <a:latin typeface="Arial Narrow" panose="020B0606020202030204" pitchFamily="34" charset="0"/>
              </a:rPr>
              <a:pPr algn="ctr">
                <a:buClrTx/>
                <a:buFontTx/>
                <a:buNone/>
              </a:pPr>
              <a:t>25</a:t>
            </a:fld>
            <a:endParaRPr lang="en-US" sz="800" b="1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00E3897-F58E-4A66-802E-E59E243B4398}" type="slidenum">
              <a:rPr lang="ru-RU" sz="1400"/>
              <a:pPr algn="r" eaLnBrk="1" hangingPunct="1">
                <a:buClrTx/>
                <a:buFontTx/>
                <a:buNone/>
              </a:pPr>
              <a:t>26</a:t>
            </a:fld>
            <a:endParaRPr lang="ru-RU" sz="1400"/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763000" y="64643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E775CE82-A4BF-4B4F-8733-80068270A555}" type="slidenum">
              <a:rPr lang="en-US" sz="800" b="1"/>
              <a:pPr algn="ctr">
                <a:buClrTx/>
                <a:buFontTx/>
                <a:buNone/>
              </a:pPr>
              <a:t>26</a:t>
            </a:fld>
            <a:endParaRPr lang="en-US" sz="800" b="1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23850" y="188912"/>
            <a:ext cx="7488238" cy="879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>
                <a:solidFill>
                  <a:srgbClr val="00518E"/>
                </a:solidFill>
              </a:rPr>
              <a:t>Эволюция методологий </a:t>
            </a:r>
            <a:r>
              <a:rPr lang="ru-RU" sz="2400" b="1" dirty="0" smtClean="0">
                <a:solidFill>
                  <a:srgbClr val="00518E"/>
                </a:solidFill>
              </a:rPr>
              <a:t>моделирования</a:t>
            </a:r>
          </a:p>
          <a:p>
            <a:pPr eaLnBrk="1" hangingPunct="1">
              <a:buClrTx/>
              <a:buFontTx/>
              <a:buNone/>
            </a:pPr>
            <a:r>
              <a:rPr lang="ru-RU" sz="2400" b="1" dirty="0" smtClean="0">
                <a:solidFill>
                  <a:srgbClr val="00518E"/>
                </a:solidFill>
              </a:rPr>
              <a:t>(Громов А.И., Чеботарев В.Г.)</a:t>
            </a:r>
            <a:endParaRPr lang="ru-RU" sz="2400" b="1" dirty="0">
              <a:solidFill>
                <a:srgbClr val="00518E"/>
              </a:solidFill>
            </a:endParaRPr>
          </a:p>
        </p:txBody>
      </p:sp>
      <p:grpSp>
        <p:nvGrpSpPr>
          <p:cNvPr id="37892" name="Group 4"/>
          <p:cNvGrpSpPr>
            <a:grpSpLocks/>
          </p:cNvGrpSpPr>
          <p:nvPr/>
        </p:nvGrpSpPr>
        <p:grpSpPr bwMode="auto">
          <a:xfrm>
            <a:off x="4860925" y="4543425"/>
            <a:ext cx="1323975" cy="1527175"/>
            <a:chOff x="3062" y="2862"/>
            <a:chExt cx="834" cy="962"/>
          </a:xfrm>
        </p:grpSpPr>
        <p:pic>
          <p:nvPicPr>
            <p:cNvPr id="37893" name="Picture 5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2" y="2883"/>
              <a:ext cx="815" cy="6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 flipH="1">
              <a:off x="3594" y="2862"/>
              <a:ext cx="1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5" name="Text Box 7"/>
            <p:cNvSpPr txBox="1">
              <a:spLocks noChangeArrowheads="1"/>
            </p:cNvSpPr>
            <p:nvPr/>
          </p:nvSpPr>
          <p:spPr bwMode="auto">
            <a:xfrm flipH="1">
              <a:off x="3071" y="3243"/>
              <a:ext cx="1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6" name="Text Box 8"/>
            <p:cNvSpPr txBox="1">
              <a:spLocks noChangeArrowheads="1"/>
            </p:cNvSpPr>
            <p:nvPr/>
          </p:nvSpPr>
          <p:spPr bwMode="auto">
            <a:xfrm flipH="1">
              <a:off x="3787" y="3243"/>
              <a:ext cx="1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7" name="Text Box 9"/>
            <p:cNvSpPr txBox="1">
              <a:spLocks noChangeArrowheads="1"/>
            </p:cNvSpPr>
            <p:nvPr/>
          </p:nvSpPr>
          <p:spPr bwMode="auto">
            <a:xfrm flipH="1">
              <a:off x="3532" y="3577"/>
              <a:ext cx="109" cy="2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7898" name="Text Box 10"/>
            <p:cNvSpPr txBox="1">
              <a:spLocks noChangeArrowheads="1"/>
            </p:cNvSpPr>
            <p:nvPr/>
          </p:nvSpPr>
          <p:spPr bwMode="auto">
            <a:xfrm flipH="1">
              <a:off x="3312" y="3225"/>
              <a:ext cx="109" cy="1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612775" y="1219200"/>
            <a:ext cx="3814763" cy="1079500"/>
          </a:xfrm>
          <a:prstGeom prst="rect">
            <a:avLst/>
          </a:prstGeom>
          <a:solidFill>
            <a:srgbClr val="FFB3EB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Методологии</a:t>
            </a:r>
          </a:p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структурного подхода</a:t>
            </a:r>
          </a:p>
        </p:txBody>
      </p:sp>
      <p:sp>
        <p:nvSpPr>
          <p:cNvPr id="37900" name="Oval 12"/>
          <p:cNvSpPr>
            <a:spLocks noChangeArrowheads="1"/>
          </p:cNvSpPr>
          <p:nvPr/>
        </p:nvSpPr>
        <p:spPr bwMode="auto">
          <a:xfrm>
            <a:off x="612775" y="3836988"/>
            <a:ext cx="3816350" cy="1368425"/>
          </a:xfrm>
          <a:prstGeom prst="ellipse">
            <a:avLst/>
          </a:prstGeom>
          <a:solidFill>
            <a:srgbClr val="D9D9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Методологии</a:t>
            </a:r>
          </a:p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объектно-ориентированного</a:t>
            </a:r>
          </a:p>
          <a:p>
            <a:pPr algn="ctr" eaLnBrk="1" hangingPunct="1"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подхода</a:t>
            </a:r>
          </a:p>
        </p:txBody>
      </p:sp>
      <p:sp>
        <p:nvSpPr>
          <p:cNvPr id="37901" name="AutoShape 13"/>
          <p:cNvSpPr>
            <a:spLocks noChangeArrowheads="1"/>
          </p:cNvSpPr>
          <p:nvPr/>
        </p:nvSpPr>
        <p:spPr bwMode="auto">
          <a:xfrm rot="3540000">
            <a:off x="4465637" y="3103563"/>
            <a:ext cx="792163" cy="719138"/>
          </a:xfrm>
          <a:prstGeom prst="upArrow">
            <a:avLst>
              <a:gd name="adj1" fmla="val 50000"/>
              <a:gd name="adj2" fmla="val 25000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902" name="AutoShape 14"/>
          <p:cNvSpPr>
            <a:spLocks noChangeArrowheads="1"/>
          </p:cNvSpPr>
          <p:nvPr/>
        </p:nvSpPr>
        <p:spPr bwMode="auto">
          <a:xfrm rot="6960000">
            <a:off x="4465638" y="1666875"/>
            <a:ext cx="792162" cy="719138"/>
          </a:xfrm>
          <a:prstGeom prst="upArrow">
            <a:avLst>
              <a:gd name="adj1" fmla="val 50000"/>
              <a:gd name="adj2" fmla="val 25000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7903" name="Text Box 15"/>
          <p:cNvSpPr txBox="1">
            <a:spLocks noChangeArrowheads="1"/>
          </p:cNvSpPr>
          <p:nvPr/>
        </p:nvSpPr>
        <p:spPr bwMode="auto">
          <a:xfrm>
            <a:off x="2628900" y="2371725"/>
            <a:ext cx="1655763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/>
              <a:t>DFD, STD, ERD,</a:t>
            </a:r>
            <a:r>
              <a:rPr lang="ru-RU" sz="2000"/>
              <a:t> </a:t>
            </a:r>
            <a:r>
              <a:rPr lang="en-US" sz="2000"/>
              <a:t>FDD, SADT, IDEF</a:t>
            </a:r>
          </a:p>
        </p:txBody>
      </p:sp>
      <p:sp>
        <p:nvSpPr>
          <p:cNvPr id="37904" name="Text Box 16"/>
          <p:cNvSpPr txBox="1">
            <a:spLocks noChangeArrowheads="1"/>
          </p:cNvSpPr>
          <p:nvPr/>
        </p:nvSpPr>
        <p:spPr bwMode="auto">
          <a:xfrm>
            <a:off x="1908175" y="5311775"/>
            <a:ext cx="1584325" cy="398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2000"/>
              <a:t>UML</a:t>
            </a:r>
          </a:p>
        </p:txBody>
      </p:sp>
      <p:sp>
        <p:nvSpPr>
          <p:cNvPr id="37905" name="Text Box 17"/>
          <p:cNvSpPr txBox="1">
            <a:spLocks noChangeArrowheads="1"/>
          </p:cNvSpPr>
          <p:nvPr/>
        </p:nvSpPr>
        <p:spPr bwMode="auto">
          <a:xfrm>
            <a:off x="1168400" y="3500438"/>
            <a:ext cx="3067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600" b="1" i="1"/>
              <a:t>Информационные системы</a:t>
            </a:r>
          </a:p>
        </p:txBody>
      </p:sp>
      <p:pic>
        <p:nvPicPr>
          <p:cNvPr id="37906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227638"/>
            <a:ext cx="11525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7907" name="Picture 19"/>
          <p:cNvPicPr>
            <a:picLocks noChangeAspect="1" noChangeArrowheads="1"/>
          </p:cNvPicPr>
          <p:nvPr/>
        </p:nvPicPr>
        <p:blipFill>
          <a:blip r:embed="rId7">
            <a:lum bright="-12000" contrast="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371725"/>
            <a:ext cx="1873250" cy="92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-12000" contrast="16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908" name="Line 20"/>
          <p:cNvSpPr>
            <a:spLocks noChangeShapeType="1"/>
          </p:cNvSpPr>
          <p:nvPr/>
        </p:nvSpPr>
        <p:spPr bwMode="auto">
          <a:xfrm flipH="1">
            <a:off x="6083300" y="3211513"/>
            <a:ext cx="939800" cy="72072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09" name="Line 21"/>
          <p:cNvSpPr>
            <a:spLocks noChangeShapeType="1"/>
          </p:cNvSpPr>
          <p:nvPr/>
        </p:nvSpPr>
        <p:spPr bwMode="auto">
          <a:xfrm>
            <a:off x="7021513" y="3211513"/>
            <a:ext cx="863600" cy="720725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7910" name="Text Box 22"/>
          <p:cNvSpPr txBox="1">
            <a:spLocks noChangeArrowheads="1"/>
          </p:cNvSpPr>
          <p:nvPr/>
        </p:nvSpPr>
        <p:spPr bwMode="auto">
          <a:xfrm>
            <a:off x="4694238" y="4025900"/>
            <a:ext cx="1901825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400" b="1" i="1"/>
              <a:t>Ориентированные</a:t>
            </a:r>
          </a:p>
          <a:p>
            <a:pPr algn="ctr" eaLnBrk="1" hangingPunct="1">
              <a:buClrTx/>
              <a:buFontTx/>
              <a:buNone/>
            </a:pPr>
            <a:r>
              <a:rPr lang="ru-RU" sz="1400" b="1" i="1"/>
              <a:t>на </a:t>
            </a:r>
            <a:r>
              <a:rPr lang="en-US" sz="1400" b="1" i="1"/>
              <a:t>workflow</a:t>
            </a:r>
          </a:p>
        </p:txBody>
      </p:sp>
      <p:sp>
        <p:nvSpPr>
          <p:cNvPr id="37911" name="Text Box 23"/>
          <p:cNvSpPr txBox="1">
            <a:spLocks noChangeArrowheads="1"/>
          </p:cNvSpPr>
          <p:nvPr/>
        </p:nvSpPr>
        <p:spPr bwMode="auto">
          <a:xfrm>
            <a:off x="7004050" y="4103688"/>
            <a:ext cx="1871663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1400" b="1" i="1"/>
              <a:t>Субъектно-</a:t>
            </a:r>
          </a:p>
          <a:p>
            <a:pPr algn="ctr" eaLnBrk="1" hangingPunct="1">
              <a:buClrTx/>
              <a:buFontTx/>
              <a:buNone/>
            </a:pPr>
            <a:r>
              <a:rPr lang="ru-RU" sz="1400" b="1" i="1"/>
              <a:t>ориентированные</a:t>
            </a:r>
          </a:p>
        </p:txBody>
      </p:sp>
      <p:sp>
        <p:nvSpPr>
          <p:cNvPr id="37912" name="AutoShape 24"/>
          <p:cNvSpPr>
            <a:spLocks noChangeArrowheads="1"/>
          </p:cNvSpPr>
          <p:nvPr/>
        </p:nvSpPr>
        <p:spPr bwMode="auto">
          <a:xfrm>
            <a:off x="5375275" y="1868488"/>
            <a:ext cx="3148013" cy="1319212"/>
          </a:xfrm>
          <a:prstGeom prst="roundRect">
            <a:avLst>
              <a:gd name="adj" fmla="val 16667"/>
            </a:avLst>
          </a:prstGeom>
          <a:solidFill>
            <a:srgbClr val="4BEF4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Aft>
                <a:spcPts val="1500"/>
              </a:spcAft>
              <a:buClrTx/>
              <a:buFontTx/>
              <a:buNone/>
            </a:pPr>
            <a:r>
              <a:rPr lang="ru-RU" sz="2400" b="1">
                <a:latin typeface="Arial Narrow" panose="020B0606020202030204" pitchFamily="34" charset="0"/>
              </a:rPr>
              <a:t>Методологии, ориентированные на бизнес-процессы</a:t>
            </a:r>
          </a:p>
        </p:txBody>
      </p:sp>
      <p:pic>
        <p:nvPicPr>
          <p:cNvPr id="37913" name="Picture 2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788" y="4579938"/>
            <a:ext cx="1504950" cy="151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914" name="Text Box 26"/>
          <p:cNvSpPr txBox="1">
            <a:spLocks noChangeArrowheads="1"/>
          </p:cNvSpPr>
          <p:nvPr/>
        </p:nvSpPr>
        <p:spPr bwMode="auto">
          <a:xfrm>
            <a:off x="-3168650" y="5649913"/>
            <a:ext cx="9312275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marL="4268788" indent="-4267200"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68788" algn="l"/>
                <a:tab pos="5183188" algn="l"/>
                <a:tab pos="6097588" algn="l"/>
                <a:tab pos="7011988" algn="l"/>
                <a:tab pos="7926388" algn="l"/>
                <a:tab pos="8840788" algn="l"/>
                <a:tab pos="9755188" algn="l"/>
                <a:tab pos="10669588" algn="l"/>
                <a:tab pos="11583988" algn="l"/>
                <a:tab pos="12498388" algn="l"/>
                <a:tab pos="13412788" algn="l"/>
                <a:tab pos="143271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r>
              <a:rPr lang="en-US" sz="2000"/>
              <a:t>ARIS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175" indent="-1588"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175" algn="l"/>
                <a:tab pos="917575" algn="l"/>
                <a:tab pos="1831975" algn="l"/>
                <a:tab pos="2746375" algn="l"/>
                <a:tab pos="3660775" algn="l"/>
                <a:tab pos="4575175" algn="l"/>
                <a:tab pos="5489575" algn="l"/>
                <a:tab pos="6403975" algn="l"/>
                <a:tab pos="7318375" algn="l"/>
                <a:tab pos="8232775" algn="l"/>
                <a:tab pos="9147175" algn="l"/>
                <a:tab pos="100615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7CF1E698-8A35-4747-A565-F9FAB635B2B1}" type="slidenum">
              <a:rPr lang="ru-RU" sz="1400"/>
              <a:pPr algn="r" eaLnBrk="1" hangingPunct="1">
                <a:buClrTx/>
                <a:buFontTx/>
                <a:buNone/>
              </a:pPr>
              <a:t>27</a:t>
            </a:fld>
            <a:endParaRPr lang="ru-RU" sz="1400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8763000" y="6464300"/>
            <a:ext cx="381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 anchorCtr="1"/>
          <a:lstStyle>
            <a:lvl1pPr marL="1588"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588" algn="l"/>
                <a:tab pos="915988" algn="l"/>
                <a:tab pos="1830388" algn="l"/>
                <a:tab pos="2744788" algn="l"/>
                <a:tab pos="3659188" algn="l"/>
                <a:tab pos="4573588" algn="l"/>
                <a:tab pos="5487988" algn="l"/>
                <a:tab pos="6402388" algn="l"/>
                <a:tab pos="7316788" algn="l"/>
                <a:tab pos="8231188" algn="l"/>
                <a:tab pos="9145588" algn="l"/>
                <a:tab pos="1005998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fld id="{AF5CC7E9-9F70-4AA0-8431-07A182955FC5}" type="slidenum">
              <a:rPr lang="en-US" sz="800" b="1"/>
              <a:pPr algn="ctr">
                <a:buClrTx/>
                <a:buFontTx/>
                <a:buNone/>
              </a:pPr>
              <a:t>27</a:t>
            </a:fld>
            <a:endParaRPr lang="en-US" sz="800" b="1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12862" y="908720"/>
            <a:ext cx="8640638" cy="5464896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/>
        </p:spPr>
        <p:txBody>
          <a:bodyPr lIns="90000" tIns="46800" rIns="90000" bIns="46800"/>
          <a:lstStyle>
            <a:lvl1pPr marL="515938" indent="-515938"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marL="1314450" indent="-512763"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5938" algn="l"/>
                <a:tab pos="1430338" algn="l"/>
                <a:tab pos="2344738" algn="l"/>
                <a:tab pos="3259138" algn="l"/>
                <a:tab pos="4173538" algn="l"/>
                <a:tab pos="5087938" algn="l"/>
                <a:tab pos="6002338" algn="l"/>
                <a:tab pos="6916738" algn="l"/>
                <a:tab pos="7831138" algn="l"/>
                <a:tab pos="8745538" algn="l"/>
                <a:tab pos="9659938" algn="l"/>
                <a:tab pos="10574338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indent="0" eaLnBrk="1" hangingPunct="1">
              <a:spcBef>
                <a:spcPts val="0"/>
              </a:spcBef>
              <a:buClr>
                <a:srgbClr val="002060"/>
              </a:buClr>
            </a:pPr>
            <a:r>
              <a:rPr lang="ru-RU" b="1" dirty="0" smtClean="0">
                <a:latin typeface="+mn-lt"/>
              </a:rPr>
              <a:t>1. МЕТОДОЛОГИИ СТРУКТУРНОГО ПОДХОДА. </a:t>
            </a:r>
          </a:p>
          <a:p>
            <a:pPr marL="0" indent="0" eaLnBrk="1" hangingPunct="1">
              <a:spcBef>
                <a:spcPts val="0"/>
              </a:spcBef>
              <a:buClrTx/>
            </a:pPr>
            <a:r>
              <a:rPr lang="ru-RU" dirty="0" smtClean="0">
                <a:latin typeface="+mn-lt"/>
              </a:rPr>
              <a:t>Особенность </a:t>
            </a:r>
            <a:r>
              <a:rPr lang="ru-RU" dirty="0">
                <a:latin typeface="+mn-lt"/>
              </a:rPr>
              <a:t>группы: описание системных требований и последовательности действий для реализации поставленных перед системой задач. </a:t>
            </a:r>
            <a:endParaRPr lang="ru-RU" dirty="0" smtClean="0"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ClrTx/>
            </a:pPr>
            <a:endParaRPr lang="ru-RU" dirty="0"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Clr>
                <a:srgbClr val="002060"/>
              </a:buClr>
            </a:pPr>
            <a:r>
              <a:rPr lang="ru-RU" b="1" dirty="0" smtClean="0">
                <a:latin typeface="+mn-lt"/>
              </a:rPr>
              <a:t>2. МЕТОДОЛОГИИ ОБЪЕКТНО-ОРИЕНТИРОВАННОГО ПОДХОДА. </a:t>
            </a:r>
          </a:p>
          <a:p>
            <a:pPr marL="0" indent="0" eaLnBrk="1" hangingPunct="1">
              <a:spcBef>
                <a:spcPts val="0"/>
              </a:spcBef>
              <a:buClrTx/>
            </a:pPr>
            <a:r>
              <a:rPr lang="ru-RU" dirty="0" smtClean="0">
                <a:latin typeface="+mn-lt"/>
              </a:rPr>
              <a:t>Особенность </a:t>
            </a:r>
            <a:r>
              <a:rPr lang="ru-RU" dirty="0">
                <a:latin typeface="+mn-lt"/>
              </a:rPr>
              <a:t>группы: создание информационных систем. Описание спецификаций и реализация</a:t>
            </a:r>
            <a:r>
              <a:rPr lang="ru-RU" dirty="0" smtClean="0">
                <a:latin typeface="+mn-lt"/>
              </a:rPr>
              <a:t>.</a:t>
            </a:r>
          </a:p>
          <a:p>
            <a:pPr marL="0" indent="0" eaLnBrk="1" hangingPunct="1">
              <a:spcBef>
                <a:spcPts val="0"/>
              </a:spcBef>
              <a:buClrTx/>
            </a:pPr>
            <a:endParaRPr lang="ru-RU" dirty="0"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Clr>
                <a:srgbClr val="002060"/>
              </a:buClr>
            </a:pPr>
            <a:r>
              <a:rPr lang="ru-RU" b="1" dirty="0" smtClean="0">
                <a:latin typeface="+mn-lt"/>
              </a:rPr>
              <a:t>3. МЕТОДОЛОГИИ, ОРИЕНТИРОВАННЫЕ НА ПРОЦЕССЫ. </a:t>
            </a:r>
            <a:endParaRPr lang="ru-RU" b="1" dirty="0">
              <a:latin typeface="+mn-lt"/>
            </a:endParaRPr>
          </a:p>
          <a:p>
            <a:pPr marL="0" indent="0" eaLnBrk="1" hangingPunct="1">
              <a:spcBef>
                <a:spcPts val="0"/>
              </a:spcBef>
              <a:buClrTx/>
            </a:pPr>
            <a:r>
              <a:rPr lang="ru-RU" b="1" dirty="0" smtClean="0">
                <a:solidFill>
                  <a:srgbClr val="FF0000"/>
                </a:solidFill>
                <a:latin typeface="+mn-lt"/>
              </a:rPr>
              <a:t>Особенность </a:t>
            </a:r>
            <a:r>
              <a:rPr lang="ru-RU" b="1" dirty="0">
                <a:solidFill>
                  <a:srgbClr val="FF0000"/>
                </a:solidFill>
                <a:latin typeface="+mn-lt"/>
              </a:rPr>
              <a:t>группы: объединение принципов и особенностей двух первых </a:t>
            </a:r>
            <a:r>
              <a:rPr lang="ru-RU" b="1" dirty="0" smtClean="0">
                <a:solidFill>
                  <a:srgbClr val="FF0000"/>
                </a:solidFill>
                <a:latin typeface="+mn-lt"/>
              </a:rPr>
              <a:t>групп. Описание </a:t>
            </a:r>
            <a:r>
              <a:rPr lang="ru-RU" b="1" dirty="0">
                <a:solidFill>
                  <a:srgbClr val="FF0000"/>
                </a:solidFill>
                <a:latin typeface="+mn-lt"/>
              </a:rPr>
              <a:t>требований, спецификаций и </a:t>
            </a:r>
            <a:r>
              <a:rPr lang="ru-RU" b="1" dirty="0" smtClean="0">
                <a:solidFill>
                  <a:srgbClr val="FF0000"/>
                </a:solidFill>
                <a:latin typeface="+mn-lt"/>
              </a:rPr>
              <a:t>реализации</a:t>
            </a:r>
          </a:p>
          <a:p>
            <a:pPr marL="0" indent="0" eaLnBrk="1" hangingPunct="1">
              <a:spcBef>
                <a:spcPts val="0"/>
              </a:spcBef>
              <a:buClrTx/>
            </a:pPr>
            <a:endParaRPr lang="ru-RU" dirty="0" smtClean="0">
              <a:latin typeface="+mn-lt"/>
            </a:endParaRPr>
          </a:p>
          <a:p>
            <a:pPr marL="285750" indent="-285750" eaLnBrk="1" hangingPunct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ru-RU" b="1" dirty="0" smtClean="0">
                <a:latin typeface="+mn-lt"/>
              </a:rPr>
              <a:t>	А. Методологии</a:t>
            </a:r>
            <a:r>
              <a:rPr lang="ru-RU" b="1" dirty="0">
                <a:latin typeface="+mn-lt"/>
              </a:rPr>
              <a:t>, ориентированные на потоки функций (работ</a:t>
            </a:r>
            <a:r>
              <a:rPr lang="ru-RU" b="1" dirty="0" smtClean="0">
                <a:latin typeface="+mn-lt"/>
              </a:rPr>
              <a:t>).</a:t>
            </a:r>
          </a:p>
          <a:p>
            <a:pPr marL="0" indent="0" eaLnBrk="1" hangingPunct="1">
              <a:spcBef>
                <a:spcPts val="0"/>
              </a:spcBef>
              <a:buClrTx/>
            </a:pPr>
            <a:r>
              <a:rPr lang="ru-RU" dirty="0" smtClean="0">
                <a:latin typeface="+mn-lt"/>
              </a:rPr>
              <a:t>Предмет </a:t>
            </a:r>
            <a:r>
              <a:rPr lang="ru-RU" dirty="0">
                <a:latin typeface="+mn-lt"/>
              </a:rPr>
              <a:t>моделирования: объект  (процесс, функция). Выполняется описание системных требований, спецификаций и </a:t>
            </a:r>
            <a:r>
              <a:rPr lang="ru-RU" dirty="0" smtClean="0">
                <a:latin typeface="+mn-lt"/>
              </a:rPr>
              <a:t>реализации</a:t>
            </a:r>
          </a:p>
          <a:p>
            <a:pPr marL="285750" indent="-285750" eaLnBrk="1" hangingPunct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endParaRPr lang="ru-RU" dirty="0" smtClean="0">
              <a:latin typeface="+mn-lt"/>
            </a:endParaRPr>
          </a:p>
          <a:p>
            <a:pPr marL="285750" indent="-285750" eaLnBrk="1" hangingPunct="1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ru-RU" b="1" dirty="0" smtClean="0">
                <a:latin typeface="+mn-lt"/>
              </a:rPr>
              <a:t>	В. Субъектно-ориентированные методологии. </a:t>
            </a:r>
          </a:p>
          <a:p>
            <a:pPr marL="0" indent="0" eaLnBrk="1" hangingPunct="1">
              <a:spcBef>
                <a:spcPts val="0"/>
              </a:spcBef>
              <a:buClrTx/>
            </a:pPr>
            <a:r>
              <a:rPr lang="ru-RU" dirty="0" smtClean="0">
                <a:latin typeface="+mn-lt"/>
              </a:rPr>
              <a:t>Предмет </a:t>
            </a:r>
            <a:r>
              <a:rPr lang="ru-RU" dirty="0">
                <a:latin typeface="+mn-lt"/>
              </a:rPr>
              <a:t>моделирования: субъект (сотрудник, группа). Выполняется описание взаимодействия субъектов между собой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27584" y="170729"/>
            <a:ext cx="698445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200" b="1" dirty="0" smtClean="0">
                <a:solidFill>
                  <a:srgbClr val="003399"/>
                </a:solidFill>
              </a:rPr>
              <a:t>ЭВОЛЮЦИЯ МЕТОДОЛОГИЙ МОДЕЛИРОВАНИЯ</a:t>
            </a:r>
            <a:endParaRPr lang="ru-RU" sz="22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778679F-5FC3-4A88-BF99-6C43D9AB1F80}" type="slidenum">
              <a:rPr lang="ru-RU" sz="1400"/>
              <a:pPr algn="r" eaLnBrk="1" hangingPunct="1">
                <a:buClrTx/>
                <a:buFontTx/>
                <a:buNone/>
              </a:pPr>
              <a:t>28</a:t>
            </a:fld>
            <a:endParaRPr lang="ru-RU" sz="1400"/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5288" y="115888"/>
            <a:ext cx="79121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>
                <a:solidFill>
                  <a:srgbClr val="3366CC"/>
                </a:solidFill>
              </a:rPr>
              <a:t>Здание </a:t>
            </a:r>
            <a:r>
              <a:rPr lang="en-US" sz="2400" b="1">
                <a:solidFill>
                  <a:srgbClr val="3366CC"/>
                </a:solidFill>
              </a:rPr>
              <a:t>Business Process Management (BPM)</a:t>
            </a:r>
          </a:p>
        </p:txBody>
      </p:sp>
      <p:grpSp>
        <p:nvGrpSpPr>
          <p:cNvPr id="39939" name="Group 3"/>
          <p:cNvGrpSpPr>
            <a:grpSpLocks/>
          </p:cNvGrpSpPr>
          <p:nvPr/>
        </p:nvGrpSpPr>
        <p:grpSpPr bwMode="auto">
          <a:xfrm>
            <a:off x="855663" y="622300"/>
            <a:ext cx="7243762" cy="5397500"/>
            <a:chOff x="539" y="392"/>
            <a:chExt cx="4563" cy="3400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 rot="16200000" flipV="1">
              <a:off x="4087" y="2097"/>
              <a:ext cx="292" cy="803"/>
            </a:xfrm>
            <a:prstGeom prst="rightArrow">
              <a:avLst>
                <a:gd name="adj1" fmla="val 41000"/>
                <a:gd name="adj2" fmla="val 45394"/>
              </a:avLst>
            </a:prstGeom>
            <a:gradFill rotWithShape="0">
              <a:gsLst>
                <a:gs pos="0">
                  <a:srgbClr val="C2C200"/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1" name="AutoShape 5"/>
            <p:cNvSpPr>
              <a:spLocks noChangeArrowheads="1"/>
            </p:cNvSpPr>
            <p:nvPr/>
          </p:nvSpPr>
          <p:spPr bwMode="auto">
            <a:xfrm rot="16200000" flipV="1">
              <a:off x="2711" y="2097"/>
              <a:ext cx="292" cy="803"/>
            </a:xfrm>
            <a:prstGeom prst="rightArrow">
              <a:avLst>
                <a:gd name="adj1" fmla="val 41000"/>
                <a:gd name="adj2" fmla="val 45394"/>
              </a:avLst>
            </a:prstGeom>
            <a:gradFill rotWithShape="0">
              <a:gsLst>
                <a:gs pos="0">
                  <a:srgbClr val="C2C200"/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2" name="Rectangle 6"/>
            <p:cNvSpPr>
              <a:spLocks noChangeArrowheads="1"/>
            </p:cNvSpPr>
            <p:nvPr/>
          </p:nvSpPr>
          <p:spPr bwMode="auto">
            <a:xfrm>
              <a:off x="4686" y="1539"/>
              <a:ext cx="416" cy="208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 rot="16200000" flipH="1" flipV="1">
              <a:off x="2671" y="844"/>
              <a:ext cx="294" cy="848"/>
            </a:xfrm>
            <a:prstGeom prst="rightArrow">
              <a:avLst>
                <a:gd name="adj1" fmla="val 44806"/>
                <a:gd name="adj2" fmla="val 3963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4" name="AutoShape 8"/>
            <p:cNvSpPr>
              <a:spLocks noChangeArrowheads="1"/>
            </p:cNvSpPr>
            <p:nvPr/>
          </p:nvSpPr>
          <p:spPr bwMode="auto">
            <a:xfrm>
              <a:off x="1926" y="1434"/>
              <a:ext cx="433" cy="394"/>
            </a:xfrm>
            <a:prstGeom prst="rightArrow">
              <a:avLst>
                <a:gd name="adj1" fmla="val 47269"/>
                <a:gd name="adj2" fmla="val 31784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5" name="AutoShape 9"/>
            <p:cNvSpPr>
              <a:spLocks noChangeArrowheads="1"/>
            </p:cNvSpPr>
            <p:nvPr/>
          </p:nvSpPr>
          <p:spPr bwMode="auto">
            <a:xfrm rot="16200000" flipH="1" flipV="1">
              <a:off x="4063" y="844"/>
              <a:ext cx="294" cy="848"/>
            </a:xfrm>
            <a:prstGeom prst="rightArrow">
              <a:avLst>
                <a:gd name="adj1" fmla="val 44806"/>
                <a:gd name="adj2" fmla="val 39630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6" name="AutoShape 10"/>
            <p:cNvSpPr>
              <a:spLocks noChangeArrowheads="1"/>
            </p:cNvSpPr>
            <p:nvPr/>
          </p:nvSpPr>
          <p:spPr bwMode="auto">
            <a:xfrm rot="16200000" flipH="1" flipV="1">
              <a:off x="1310" y="901"/>
              <a:ext cx="299" cy="737"/>
            </a:xfrm>
            <a:prstGeom prst="rightArrow">
              <a:avLst>
                <a:gd name="adj1" fmla="val 48444"/>
                <a:gd name="adj2" fmla="val 39421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7" name="AutoShape 11"/>
            <p:cNvSpPr>
              <a:spLocks noChangeArrowheads="1"/>
            </p:cNvSpPr>
            <p:nvPr/>
          </p:nvSpPr>
          <p:spPr bwMode="auto">
            <a:xfrm>
              <a:off x="885" y="392"/>
              <a:ext cx="3998" cy="741"/>
            </a:xfrm>
            <a:prstGeom prst="triangle">
              <a:avLst>
                <a:gd name="adj" fmla="val 50000"/>
              </a:avLst>
            </a:prstGeom>
            <a:gradFill rotWithShape="0">
              <a:gsLst>
                <a:gs pos="0">
                  <a:srgbClr val="A98653"/>
                </a:gs>
                <a:gs pos="50000">
                  <a:srgbClr val="FFCA7D"/>
                </a:gs>
                <a:gs pos="100000">
                  <a:srgbClr val="A98653"/>
                </a:gs>
              </a:gsLst>
              <a:lin ang="0" scaled="1"/>
            </a:gradFill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8" name="AutoShape 12"/>
            <p:cNvSpPr>
              <a:spLocks noChangeArrowheads="1"/>
            </p:cNvSpPr>
            <p:nvPr/>
          </p:nvSpPr>
          <p:spPr bwMode="auto">
            <a:xfrm rot="16200000" flipV="1">
              <a:off x="1297" y="2097"/>
              <a:ext cx="292" cy="803"/>
            </a:xfrm>
            <a:prstGeom prst="rightArrow">
              <a:avLst>
                <a:gd name="adj1" fmla="val 41000"/>
                <a:gd name="adj2" fmla="val 45394"/>
              </a:avLst>
            </a:prstGeom>
            <a:gradFill rotWithShape="0">
              <a:gsLst>
                <a:gs pos="0">
                  <a:srgbClr val="C2C200"/>
                </a:gs>
                <a:gs pos="100000">
                  <a:srgbClr val="FFFF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9" name="Text Box 13"/>
            <p:cNvSpPr txBox="1">
              <a:spLocks noChangeArrowheads="1"/>
            </p:cNvSpPr>
            <p:nvPr/>
          </p:nvSpPr>
          <p:spPr bwMode="auto">
            <a:xfrm>
              <a:off x="2115" y="653"/>
              <a:ext cx="137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0" rIns="18000" bIns="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Стратегия управления бизнес-процессами</a:t>
              </a:r>
            </a:p>
          </p:txBody>
        </p:sp>
        <p:sp>
          <p:nvSpPr>
            <p:cNvPr id="39950" name="Text Box 14"/>
            <p:cNvSpPr txBox="1">
              <a:spLocks noChangeArrowheads="1"/>
            </p:cNvSpPr>
            <p:nvPr/>
          </p:nvSpPr>
          <p:spPr bwMode="auto">
            <a:xfrm>
              <a:off x="989" y="2631"/>
              <a:ext cx="3696" cy="398"/>
            </a:xfrm>
            <a:prstGeom prst="rect">
              <a:avLst/>
            </a:prstGeom>
            <a:gradFill rotWithShape="0">
              <a:gsLst>
                <a:gs pos="0">
                  <a:srgbClr val="DBBA79"/>
                </a:gs>
                <a:gs pos="50000">
                  <a:srgbClr val="FFD98D"/>
                </a:gs>
                <a:gs pos="100000">
                  <a:srgbClr val="DBBA79"/>
                </a:gs>
              </a:gsLst>
              <a:lin ang="0" scaled="1"/>
            </a:gradFill>
            <a:ln w="9360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 marL="1588"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Инструментальные средства для разработки стратегии управления бизнес-процессами, их описания, анализа, оптимизации</a:t>
              </a:r>
              <a:br>
                <a:rPr lang="ru-RU" sz="1200" b="1"/>
              </a:br>
              <a:r>
                <a:rPr lang="ru-RU" sz="1200" b="1"/>
                <a:t> и документирования</a:t>
              </a:r>
            </a:p>
          </p:txBody>
        </p:sp>
        <p:sp>
          <p:nvSpPr>
            <p:cNvPr id="39951" name="Text Box 15"/>
            <p:cNvSpPr txBox="1">
              <a:spLocks noChangeArrowheads="1"/>
            </p:cNvSpPr>
            <p:nvPr/>
          </p:nvSpPr>
          <p:spPr bwMode="auto">
            <a:xfrm>
              <a:off x="989" y="3030"/>
              <a:ext cx="3696" cy="364"/>
            </a:xfrm>
            <a:prstGeom prst="rect">
              <a:avLst/>
            </a:prstGeom>
            <a:gradFill rotWithShape="0">
              <a:gsLst>
                <a:gs pos="0">
                  <a:srgbClr val="DCB465"/>
                </a:gs>
                <a:gs pos="50000">
                  <a:srgbClr val="FFD175"/>
                </a:gs>
                <a:gs pos="100000">
                  <a:srgbClr val="DCB465"/>
                </a:gs>
              </a:gsLst>
              <a:lin ang="0" scaled="1"/>
            </a:gradFill>
            <a:ln w="9360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 marL="1588"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Инструментальные средства, обеспечивающие информационную инфраструктуру бизнес-процессов</a:t>
              </a:r>
            </a:p>
          </p:txBody>
        </p:sp>
        <p:sp>
          <p:nvSpPr>
            <p:cNvPr id="39952" name="AutoShape 16"/>
            <p:cNvSpPr>
              <a:spLocks noChangeArrowheads="1"/>
            </p:cNvSpPr>
            <p:nvPr/>
          </p:nvSpPr>
          <p:spPr bwMode="auto">
            <a:xfrm>
              <a:off x="3315" y="1437"/>
              <a:ext cx="433" cy="394"/>
            </a:xfrm>
            <a:prstGeom prst="rightArrow">
              <a:avLst>
                <a:gd name="adj1" fmla="val 47269"/>
                <a:gd name="adj2" fmla="val 31784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53" name="Rectangle 17"/>
            <p:cNvSpPr>
              <a:spLocks noChangeArrowheads="1"/>
            </p:cNvSpPr>
            <p:nvPr/>
          </p:nvSpPr>
          <p:spPr bwMode="auto">
            <a:xfrm rot="5400000">
              <a:off x="4646" y="1790"/>
              <a:ext cx="708" cy="207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DBDB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54" name="Rectangle 18"/>
            <p:cNvSpPr>
              <a:spLocks noChangeArrowheads="1"/>
            </p:cNvSpPr>
            <p:nvPr/>
          </p:nvSpPr>
          <p:spPr bwMode="auto">
            <a:xfrm rot="16200000" flipV="1">
              <a:off x="306" y="1805"/>
              <a:ext cx="678" cy="207"/>
            </a:xfrm>
            <a:prstGeom prst="rect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DBDB00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55" name="AutoShape 19"/>
            <p:cNvSpPr>
              <a:spLocks noChangeArrowheads="1"/>
            </p:cNvSpPr>
            <p:nvPr/>
          </p:nvSpPr>
          <p:spPr bwMode="auto">
            <a:xfrm>
              <a:off x="539" y="1436"/>
              <a:ext cx="457" cy="394"/>
            </a:xfrm>
            <a:prstGeom prst="rightArrow">
              <a:avLst>
                <a:gd name="adj1" fmla="val 47269"/>
                <a:gd name="adj2" fmla="val 33546"/>
              </a:avLst>
            </a:prstGeom>
            <a:gradFill rotWithShape="0">
              <a:gsLst>
                <a:gs pos="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56" name="Rectangle 20"/>
            <p:cNvSpPr>
              <a:spLocks noChangeArrowheads="1"/>
            </p:cNvSpPr>
            <p:nvPr/>
          </p:nvSpPr>
          <p:spPr bwMode="auto">
            <a:xfrm>
              <a:off x="562" y="2041"/>
              <a:ext cx="4540" cy="207"/>
            </a:xfrm>
            <a:prstGeom prst="rect">
              <a:avLst/>
            </a:prstGeom>
            <a:gradFill rotWithShape="0">
              <a:gsLst>
                <a:gs pos="0">
                  <a:srgbClr val="DBDB00"/>
                </a:gs>
                <a:gs pos="100000">
                  <a:srgbClr val="FFFF0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57" name="Text Box 21"/>
            <p:cNvSpPr txBox="1">
              <a:spLocks noChangeArrowheads="1"/>
            </p:cNvSpPr>
            <p:nvPr/>
          </p:nvSpPr>
          <p:spPr bwMode="auto">
            <a:xfrm>
              <a:off x="3749" y="1415"/>
              <a:ext cx="936" cy="936"/>
            </a:xfrm>
            <a:prstGeom prst="rect">
              <a:avLst/>
            </a:prstGeom>
            <a:gradFill rotWithShape="0">
              <a:gsLst>
                <a:gs pos="0">
                  <a:srgbClr val="C2C200"/>
                </a:gs>
                <a:gs pos="5000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 w="9360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 anchor="ctr" anchorCtr="1"/>
            <a:lstStyle>
              <a:lvl1pPr marL="1588"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Методология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оптимизации            бизнес-процессов</a:t>
              </a:r>
            </a:p>
          </p:txBody>
        </p:sp>
        <p:sp>
          <p:nvSpPr>
            <p:cNvPr id="39958" name="Text Box 22"/>
            <p:cNvSpPr txBox="1">
              <a:spLocks noChangeArrowheads="1"/>
            </p:cNvSpPr>
            <p:nvPr/>
          </p:nvSpPr>
          <p:spPr bwMode="auto">
            <a:xfrm>
              <a:off x="2372" y="1415"/>
              <a:ext cx="935" cy="936"/>
            </a:xfrm>
            <a:prstGeom prst="rect">
              <a:avLst/>
            </a:prstGeom>
            <a:gradFill rotWithShape="0">
              <a:gsLst>
                <a:gs pos="0">
                  <a:srgbClr val="C2C200"/>
                </a:gs>
                <a:gs pos="5000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 w="9360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Методология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анализа            бизнес-процессов</a:t>
              </a:r>
            </a:p>
          </p:txBody>
        </p:sp>
        <p:sp>
          <p:nvSpPr>
            <p:cNvPr id="39959" name="Text Box 23"/>
            <p:cNvSpPr txBox="1">
              <a:spLocks noChangeArrowheads="1"/>
            </p:cNvSpPr>
            <p:nvPr/>
          </p:nvSpPr>
          <p:spPr bwMode="auto">
            <a:xfrm>
              <a:off x="989" y="1415"/>
              <a:ext cx="936" cy="936"/>
            </a:xfrm>
            <a:prstGeom prst="rect">
              <a:avLst/>
            </a:prstGeom>
            <a:gradFill rotWithShape="0">
              <a:gsLst>
                <a:gs pos="0">
                  <a:srgbClr val="C2C200"/>
                </a:gs>
                <a:gs pos="50000">
                  <a:srgbClr val="FFFF00"/>
                </a:gs>
                <a:gs pos="100000">
                  <a:srgbClr val="C2C200"/>
                </a:gs>
              </a:gsLst>
              <a:lin ang="0" scaled="1"/>
            </a:gradFill>
            <a:ln w="9360">
              <a:solidFill>
                <a:srgbClr val="CC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18000" tIns="10800" rIns="18000" bIns="10800" anchor="ctr" anchorCtr="1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Методология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моделирования бизнес-процессов</a:t>
              </a:r>
            </a:p>
          </p:txBody>
        </p:sp>
        <p:sp>
          <p:nvSpPr>
            <p:cNvPr id="39960" name="Text Box 24"/>
            <p:cNvSpPr txBox="1">
              <a:spLocks noChangeArrowheads="1"/>
            </p:cNvSpPr>
            <p:nvPr/>
          </p:nvSpPr>
          <p:spPr bwMode="auto">
            <a:xfrm>
              <a:off x="989" y="3395"/>
              <a:ext cx="3696" cy="397"/>
            </a:xfrm>
            <a:prstGeom prst="rect">
              <a:avLst/>
            </a:prstGeom>
            <a:gradFill rotWithShape="0">
              <a:gsLst>
                <a:gs pos="0">
                  <a:srgbClr val="DCB058"/>
                </a:gs>
                <a:gs pos="50000">
                  <a:srgbClr val="FFCC66"/>
                </a:gs>
                <a:gs pos="100000">
                  <a:srgbClr val="DCB058"/>
                </a:gs>
              </a:gsLst>
              <a:lin ang="0" scaled="1"/>
            </a:gradFill>
            <a:ln w="9360">
              <a:solidFill>
                <a:srgbClr val="9966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ru-RU" sz="1200" b="1"/>
                <a:t>Инструментальные средства, обеспечивающие протекание бизнес-процессов (технология </a:t>
              </a:r>
              <a:r>
                <a:rPr lang="en-US" sz="1200" b="1"/>
                <a:t>Workflow</a:t>
              </a:r>
              <a:r>
                <a:rPr lang="ru-RU" sz="1200" b="1"/>
                <a:t>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80" y="188640"/>
            <a:ext cx="9109720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400" b="1" dirty="0" smtClean="0">
                <a:solidFill>
                  <a:schemeClr val="tx1"/>
                </a:solidFill>
                <a:latin typeface="+mn-lt"/>
                <a:ea typeface="Helvetica-Bold"/>
              </a:rPr>
              <a:t>ХАРАКТЕРНЫЕ ЧЕРТЫ ПРОЦЕССНОГО УПРАВЛЕНИЯ: </a:t>
            </a:r>
            <a:endParaRPr lang="ru-RU" sz="2400" dirty="0" smtClean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smtClean="0">
                <a:solidFill>
                  <a:schemeClr val="tx1"/>
                </a:solidFill>
                <a:latin typeface="+mn-lt"/>
                <a:ea typeface="Helvetica-Bold"/>
              </a:rPr>
              <a:t>гибкая 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структура;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динамичные задачи;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готовность к изменениям;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власть базируется на знании и опыте;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самоконтроль и контроль коллег;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 err="1">
                <a:solidFill>
                  <a:schemeClr val="tx1"/>
                </a:solidFill>
                <a:latin typeface="+mn-lt"/>
                <a:ea typeface="Helvetica-Bold"/>
              </a:rPr>
              <a:t>многонаправленность</a:t>
            </a: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 коммуникаций.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способы устранения сбоев и неполадок;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000" dirty="0">
                <a:solidFill>
                  <a:schemeClr val="tx1"/>
                </a:solidFill>
                <a:latin typeface="+mn-lt"/>
                <a:ea typeface="Helvetica-Bold"/>
              </a:rPr>
              <a:t>методы проведения текущего контроля</a:t>
            </a:r>
            <a:endParaRPr lang="ru-RU" sz="2000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Times New Roman" panose="02020603050405020304" pitchFamily="18" charset="0"/>
              </a:rPr>
              <a:t>ОСНОВНЫЕ ФАКТОРЫ ВНЕДРЕНИЯ СИСТЕМЫ ПРОЦЕССНОГО УПРАВЛЕНИЯ: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концепции</a:t>
            </a: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 (цели и задачи, принципы их достижения)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документированной системы процессов</a:t>
            </a:r>
            <a:endParaRPr lang="ru-RU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нормативной базы (регламентов)</a:t>
            </a:r>
            <a:endParaRPr lang="ru-RU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Наличие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механизма реализации регламентов</a:t>
            </a:r>
            <a:endParaRPr lang="ru-RU" dirty="0">
              <a:solidFill>
                <a:schemeClr val="tx1"/>
              </a:solidFill>
              <a:latin typeface="+mn-lt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Наличие у персонала знаний</a:t>
            </a: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 и навыков в рамках концепции, документации, регламентов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b="1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Соблюдение требований</a:t>
            </a:r>
            <a:r>
              <a:rPr lang="ru-RU" dirty="0">
                <a:solidFill>
                  <a:schemeClr val="tx1"/>
                </a:solidFill>
                <a:latin typeface="+mn-lt"/>
                <a:ea typeface="Times New Roman" panose="02020603050405020304" pitchFamily="18" charset="0"/>
              </a:rPr>
              <a:t> системы всеми вовлеченными сторонами (участниками процессов)</a:t>
            </a:r>
            <a:endParaRPr lang="ru-RU" dirty="0">
              <a:solidFill>
                <a:schemeClr val="tx1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47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873125" y="549275"/>
            <a:ext cx="7318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400" b="1">
                <a:solidFill>
                  <a:srgbClr val="3366CC"/>
                </a:solidFill>
              </a:rPr>
              <a:t>ДВА ОСНОВНЫХ ПОДХОДА </a:t>
            </a:r>
            <a:br>
              <a:rPr lang="ru-RU" sz="2400" b="1">
                <a:solidFill>
                  <a:srgbClr val="3366CC"/>
                </a:solidFill>
              </a:rPr>
            </a:br>
            <a:r>
              <a:rPr lang="ru-RU" sz="2400" b="1">
                <a:solidFill>
                  <a:srgbClr val="3366CC"/>
                </a:solidFill>
              </a:rPr>
              <a:t>К УПРАВЛЕНИЮ ОРГАНИЗАЦИЕЙ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79400" y="1528763"/>
            <a:ext cx="8507413" cy="194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450"/>
              </a:spcBef>
              <a:spcAft>
                <a:spcPts val="1200"/>
              </a:spcAft>
              <a:buClr>
                <a:srgbClr val="FF0000"/>
              </a:buClr>
              <a:buFont typeface="Times New Roman" panose="02020603050405020304" pitchFamily="18" charset="0"/>
              <a:buAutoNum type="arabicPeriod"/>
            </a:pPr>
            <a:r>
              <a:rPr lang="ru-RU" b="1">
                <a:solidFill>
                  <a:srgbClr val="FF0000"/>
                </a:solidFill>
              </a:rPr>
              <a:t>ОРИЕНТАЦИЯ НА ОРГАНИЗАЦИОННУЮ СТРУКТУРУ И ФУНКЦИИ ПОДРАЗДЕЛЕНИЙ </a:t>
            </a:r>
            <a:r>
              <a:rPr lang="ru-RU"/>
              <a:t>– </a:t>
            </a:r>
            <a:r>
              <a:rPr lang="ru-RU" b="1"/>
              <a:t>ФУНКЦИОНАЛЬНО-ОРИЕНТИРОВАННАЯ ОРГАНИЗАЦИЯ</a:t>
            </a:r>
          </a:p>
          <a:p>
            <a:pPr>
              <a:spcBef>
                <a:spcPts val="450"/>
              </a:spcBef>
              <a:spcAft>
                <a:spcPts val="1200"/>
              </a:spcAft>
              <a:buClr>
                <a:srgbClr val="009900"/>
              </a:buClr>
              <a:buFont typeface="Times New Roman" panose="02020603050405020304" pitchFamily="18" charset="0"/>
              <a:buAutoNum type="arabicPeriod"/>
            </a:pPr>
            <a:r>
              <a:rPr lang="ru-RU" b="1">
                <a:solidFill>
                  <a:srgbClr val="009900"/>
                </a:solidFill>
              </a:rPr>
              <a:t>ОРИЕНТАЦИЯ НА ПРОЦЕССЫ И ПОТРЕБИТЕЛЕЙ ИХ РЕЗУЛЬТАТОВ</a:t>
            </a:r>
            <a:r>
              <a:rPr lang="ru-RU"/>
              <a:t> – </a:t>
            </a:r>
            <a:r>
              <a:rPr lang="ru-RU" b="1"/>
              <a:t>ПРОЦЕССНО-ОРИЕНТИРОВАННАЯ ИЛИ «ПРОЦЕССНАЯ» ОРГАНИЗАЦИЯ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F78FD291-6B0F-4B80-87F8-23CB6ED6916F}" type="slidenum">
              <a:rPr lang="ru-RU" sz="1400"/>
              <a:pPr algn="r" eaLnBrk="1" hangingPunct="1">
                <a:buClrTx/>
                <a:buFontTx/>
                <a:buNone/>
              </a:pPr>
              <a:t>3</a:t>
            </a:fld>
            <a:endParaRPr lang="ru-RU" sz="140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319463"/>
            <a:ext cx="5051425" cy="303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ChangeArrowheads="1"/>
          </p:cNvSpPr>
          <p:nvPr/>
        </p:nvSpPr>
        <p:spPr bwMode="auto">
          <a:xfrm>
            <a:off x="152399" y="152399"/>
            <a:ext cx="13805087" cy="678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830550"/>
            <a:ext cx="8887565" cy="5507202"/>
            <a:chOff x="2308" y="-32"/>
            <a:chExt cx="10359" cy="6379"/>
          </a:xfrm>
        </p:grpSpPr>
        <p:sp>
          <p:nvSpPr>
            <p:cNvPr id="4" name="AutoShape 25"/>
            <p:cNvSpPr>
              <a:spLocks noChangeAspect="1" noChangeArrowheads="1" noTextEdit="1"/>
            </p:cNvSpPr>
            <p:nvPr/>
          </p:nvSpPr>
          <p:spPr bwMode="auto">
            <a:xfrm>
              <a:off x="2308" y="-32"/>
              <a:ext cx="10359" cy="63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308" y="352"/>
              <a:ext cx="5028" cy="1530"/>
              <a:chOff x="68" y="572"/>
              <a:chExt cx="2736" cy="816"/>
            </a:xfrm>
          </p:grpSpPr>
          <p:sp>
            <p:nvSpPr>
              <p:cNvPr id="26" name="Text Box 24"/>
              <p:cNvSpPr txBox="1">
                <a:spLocks noChangeArrowheads="1"/>
              </p:cNvSpPr>
              <p:nvPr/>
            </p:nvSpPr>
            <p:spPr bwMode="auto">
              <a:xfrm>
                <a:off x="68" y="572"/>
                <a:ext cx="922" cy="816"/>
              </a:xfrm>
              <a:prstGeom prst="rect">
                <a:avLst/>
              </a:prstGeom>
              <a:solidFill>
                <a:srgbClr val="00CC99">
                  <a:alpha val="50000"/>
                </a:srgbClr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vert="horz" wrap="square" lIns="64008" tIns="32004" rIns="64008" bIns="32004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Проектирование</a:t>
                </a:r>
                <a:r>
                  <a:rPr kumimoji="0" lang="en-A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/</a:t>
                </a:r>
                <a:endParaRPr kumimoji="0" lang="en-A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A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Описание</a:t>
                </a:r>
                <a:endParaRPr kumimoji="0" lang="en-A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Text Box 23"/>
              <p:cNvSpPr txBox="1">
                <a:spLocks noChangeArrowheads="1"/>
              </p:cNvSpPr>
              <p:nvPr/>
            </p:nvSpPr>
            <p:spPr bwMode="auto">
              <a:xfrm>
                <a:off x="990" y="572"/>
                <a:ext cx="1814" cy="816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>
                        <a:alpha val="50000"/>
                      </a:srgbClr>
                    </a:solidFill>
                  </a14:hiddenFill>
                </a:ext>
              </a:extLst>
            </p:spPr>
            <p:txBody>
              <a:bodyPr vert="horz" wrap="square" lIns="37800" tIns="32004" rIns="37800" bIns="75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Документирование и анализ процессов и его окружения</a:t>
                </a:r>
                <a:endPara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Проектирование недостающих процессов</a:t>
                </a:r>
                <a:endPara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Назначение владельца процесса</a:t>
                </a:r>
                <a:endPara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Определение метрик процессов </a:t>
                </a:r>
                <a:endPara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Регламенты и роли в рамках процессов</a:t>
                </a:r>
                <a:endPara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6" name="Group 19"/>
            <p:cNvGrpSpPr>
              <a:grpSpLocks/>
            </p:cNvGrpSpPr>
            <p:nvPr/>
          </p:nvGrpSpPr>
          <p:grpSpPr bwMode="auto">
            <a:xfrm>
              <a:off x="2308" y="4580"/>
              <a:ext cx="5222" cy="1361"/>
              <a:chOff x="2880" y="3067"/>
              <a:chExt cx="2767" cy="726"/>
            </a:xfrm>
          </p:grpSpPr>
          <p:sp>
            <p:nvSpPr>
              <p:cNvPr id="24" name="Text Box 21"/>
              <p:cNvSpPr txBox="1">
                <a:spLocks noChangeArrowheads="1"/>
              </p:cNvSpPr>
              <p:nvPr/>
            </p:nvSpPr>
            <p:spPr bwMode="auto">
              <a:xfrm>
                <a:off x="2880" y="3067"/>
                <a:ext cx="635" cy="726"/>
              </a:xfrm>
              <a:prstGeom prst="rect">
                <a:avLst/>
              </a:prstGeom>
              <a:solidFill>
                <a:srgbClr val="00CC99">
                  <a:alpha val="50000"/>
                </a:srgbClr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vert="horz" wrap="square" lIns="64008" tIns="32004" rIns="64008" bIns="32004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Внедрение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20"/>
              <p:cNvSpPr txBox="1">
                <a:spLocks noChangeArrowheads="1"/>
              </p:cNvSpPr>
              <p:nvPr/>
            </p:nvSpPr>
            <p:spPr bwMode="auto">
              <a:xfrm>
                <a:off x="3515" y="3067"/>
                <a:ext cx="2132" cy="726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>
                        <a:alpha val="50000"/>
                      </a:srgbClr>
                    </a:solidFill>
                  </a14:hiddenFill>
                </a:ext>
              </a:extLst>
            </p:spPr>
            <p:txBody>
              <a:bodyPr vert="horz" wrap="square" lIns="37800" tIns="32004" rIns="37800" bIns="75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Внедрение методики управления процессами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Изменения в системе управления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Выбор ИТ-решений и подготовка к внедрению ИТ-систем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Внедрение ИТ-систем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Управление изменениями, рисками, знаниями в рамках процесса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8225" y="478"/>
              <a:ext cx="4438" cy="1352"/>
              <a:chOff x="3408" y="695"/>
              <a:chExt cx="2352" cy="721"/>
            </a:xfrm>
          </p:grpSpPr>
          <p:sp>
            <p:nvSpPr>
              <p:cNvPr id="22" name="Text Box 18"/>
              <p:cNvSpPr txBox="1">
                <a:spLocks noChangeArrowheads="1"/>
              </p:cNvSpPr>
              <p:nvPr/>
            </p:nvSpPr>
            <p:spPr bwMode="auto">
              <a:xfrm>
                <a:off x="4105" y="695"/>
                <a:ext cx="1655" cy="720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>
                        <a:alpha val="50000"/>
                      </a:srgbClr>
                    </a:solidFill>
                  </a14:hiddenFill>
                </a:ext>
              </a:extLst>
            </p:spPr>
            <p:txBody>
              <a:bodyPr vert="horz" wrap="square" lIns="37800" tIns="32004" rIns="37800" bIns="75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Измерение параметров процесса (время, стоимость, качество)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Идентификация «слабых мест»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Контроль </a:t>
                </a:r>
                <a:r>
                  <a:rPr kumimoji="0" 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 основных метрик (KPI) </a:t>
                </a: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Контроль его адекватности после внедрения ИТ</a:t>
                </a: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3408" y="695"/>
                <a:ext cx="697" cy="721"/>
              </a:xfrm>
              <a:prstGeom prst="rect">
                <a:avLst/>
              </a:prstGeom>
              <a:solidFill>
                <a:srgbClr val="00CC99">
                  <a:alpha val="50000"/>
                </a:srgbClr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vert="horz" wrap="square" lIns="64008" tIns="32004" rIns="64008" bIns="32004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Контролинг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5015" y="2466"/>
              <a:ext cx="3668" cy="937"/>
              <a:chOff x="2154" y="1706"/>
              <a:chExt cx="1944" cy="576"/>
            </a:xfrm>
          </p:grpSpPr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2154" y="1706"/>
                <a:ext cx="681" cy="576"/>
              </a:xfrm>
              <a:prstGeom prst="rect">
                <a:avLst/>
              </a:prstGeom>
              <a:solidFill>
                <a:srgbClr val="00CC99">
                  <a:alpha val="50000"/>
                </a:srgbClr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vert="horz" wrap="square" lIns="64008" tIns="32004" rIns="64008" bIns="32004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Видение</a:t>
                </a:r>
                <a:r>
                  <a:rPr kumimoji="0" lang="en-A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 &amp;</a:t>
                </a:r>
                <a:br>
                  <a:rPr kumimoji="0" lang="en-A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</a:br>
                <a:r>
                  <a:rPr kumimoji="0" lang="en-A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стратегия</a:t>
                </a:r>
                <a:endParaRPr kumimoji="0" lang="en-A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Text Box 14"/>
              <p:cNvSpPr txBox="1">
                <a:spLocks noChangeArrowheads="1"/>
              </p:cNvSpPr>
              <p:nvPr/>
            </p:nvSpPr>
            <p:spPr bwMode="auto">
              <a:xfrm>
                <a:off x="2835" y="1706"/>
                <a:ext cx="1263" cy="576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>
                        <a:alpha val="50000"/>
                      </a:srgbClr>
                    </a:solidFill>
                  </a14:hiddenFill>
                </a:ext>
              </a:extLst>
            </p:spPr>
            <p:txBody>
              <a:bodyPr vert="horz" wrap="square" lIns="37800" tIns="32004" rIns="37800" bIns="75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Миссия / видение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Стратегические цели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en-US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KPIs, разработанные с помощью Balanced Scorecard</a:t>
                </a:r>
                <a:endPara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8303" y="4580"/>
              <a:ext cx="4364" cy="1105"/>
              <a:chOff x="2154" y="1706"/>
              <a:chExt cx="1944" cy="576"/>
            </a:xfrm>
          </p:grpSpPr>
          <p:sp>
            <p:nvSpPr>
              <p:cNvPr id="18" name="Text Box 12"/>
              <p:cNvSpPr txBox="1">
                <a:spLocks noChangeArrowheads="1"/>
              </p:cNvSpPr>
              <p:nvPr/>
            </p:nvSpPr>
            <p:spPr bwMode="auto">
              <a:xfrm>
                <a:off x="2154" y="1706"/>
                <a:ext cx="681" cy="576"/>
              </a:xfrm>
              <a:prstGeom prst="rect">
                <a:avLst/>
              </a:prstGeom>
              <a:solidFill>
                <a:srgbClr val="00CC99">
                  <a:alpha val="50000"/>
                </a:srgbClr>
              </a:soli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vert="horz" wrap="square" lIns="64008" tIns="32004" rIns="64008" bIns="32004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Управление изменениями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1"/>
              <p:cNvSpPr txBox="1">
                <a:spLocks noChangeArrowheads="1"/>
              </p:cNvSpPr>
              <p:nvPr/>
            </p:nvSpPr>
            <p:spPr bwMode="auto">
              <a:xfrm>
                <a:off x="2835" y="1706"/>
                <a:ext cx="1263" cy="576"/>
              </a:xfrm>
              <a:prstGeom prst="rect">
                <a:avLst/>
              </a:prstGeom>
              <a:noFill/>
              <a:ln w="9525">
                <a:solidFill>
                  <a:srgbClr val="C0C0C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CCCCFF">
                        <a:alpha val="50000"/>
                      </a:srgbClr>
                    </a:solidFill>
                  </a14:hiddenFill>
                </a:ext>
              </a:extLst>
            </p:spPr>
            <p:txBody>
              <a:bodyPr vert="horz" wrap="square" lIns="37800" tIns="32004" rIns="37800" bIns="756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Анализ состояния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Разработка концепции изменений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Планирование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Внедрение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Char char="•"/>
                  <a:tabLst/>
                </a:pPr>
                <a:r>
                  <a:rPr kumimoji="0" lang="ru-RU" sz="10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 Narrow" panose="020B0606020202030204" pitchFamily="34" charset="0"/>
                  </a:rPr>
                  <a:t>Стабилизация</a:t>
                </a:r>
                <a:endPara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5402" y="1890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V="1">
              <a:off x="8497" y="1890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 flipH="1">
              <a:off x="8496" y="3427"/>
              <a:ext cx="1" cy="1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3" name="Line 6"/>
            <p:cNvSpPr>
              <a:spLocks noChangeShapeType="1"/>
            </p:cNvSpPr>
            <p:nvPr/>
          </p:nvSpPr>
          <p:spPr bwMode="auto">
            <a:xfrm>
              <a:off x="5402" y="3427"/>
              <a:ext cx="0" cy="115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3468" y="1890"/>
              <a:ext cx="387" cy="2690"/>
            </a:xfrm>
            <a:prstGeom prst="upArrow">
              <a:avLst>
                <a:gd name="adj1" fmla="val 50000"/>
                <a:gd name="adj2" fmla="val 82735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5" name="AutoShape 4"/>
            <p:cNvSpPr>
              <a:spLocks noChangeArrowheads="1"/>
            </p:cNvSpPr>
            <p:nvPr/>
          </p:nvSpPr>
          <p:spPr bwMode="auto">
            <a:xfrm>
              <a:off x="7336" y="929"/>
              <a:ext cx="967" cy="384"/>
            </a:xfrm>
            <a:prstGeom prst="rightArrow">
              <a:avLst>
                <a:gd name="adj1" fmla="val 50000"/>
                <a:gd name="adj2" fmla="val 62956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6" name="AutoShape 3"/>
            <p:cNvSpPr>
              <a:spLocks noChangeArrowheads="1"/>
            </p:cNvSpPr>
            <p:nvPr/>
          </p:nvSpPr>
          <p:spPr bwMode="auto">
            <a:xfrm>
              <a:off x="10237" y="1890"/>
              <a:ext cx="387" cy="2690"/>
            </a:xfrm>
            <a:prstGeom prst="downArrow">
              <a:avLst>
                <a:gd name="adj1" fmla="val 50000"/>
                <a:gd name="adj2" fmla="val 79163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7" name="AutoShape 2"/>
            <p:cNvSpPr>
              <a:spLocks noChangeArrowheads="1"/>
            </p:cNvSpPr>
            <p:nvPr/>
          </p:nvSpPr>
          <p:spPr bwMode="auto">
            <a:xfrm>
              <a:off x="7529" y="4964"/>
              <a:ext cx="774" cy="385"/>
            </a:xfrm>
            <a:prstGeom prst="leftArrow">
              <a:avLst>
                <a:gd name="adj1" fmla="val 50000"/>
                <a:gd name="adj2" fmla="val 50260"/>
              </a:avLst>
            </a:prstGeom>
            <a:solidFill>
              <a:srgbClr val="33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</p:grpSp>
      <p:sp>
        <p:nvSpPr>
          <p:cNvPr id="28" name="Прямоугольник 27"/>
          <p:cNvSpPr/>
          <p:nvPr/>
        </p:nvSpPr>
        <p:spPr>
          <a:xfrm>
            <a:off x="2948876" y="421592"/>
            <a:ext cx="37417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ЦИКЛ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BPM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-СИСТЕМЫ 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40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CD7C9842-41DB-4722-8151-A3727FF67010}" type="slidenum">
              <a:rPr lang="ru-RU" sz="1400"/>
              <a:pPr algn="r" eaLnBrk="1" hangingPunct="1">
                <a:buClrTx/>
                <a:buFontTx/>
                <a:buNone/>
              </a:pPr>
              <a:t>31</a:t>
            </a:fld>
            <a:endParaRPr lang="ru-RU" sz="1400"/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914400" y="152400"/>
            <a:ext cx="748506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>
                <a:solidFill>
                  <a:srgbClr val="3366CC"/>
                </a:solidFill>
              </a:rPr>
              <a:t>Процессное управление организацией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842216" y="1268760"/>
            <a:ext cx="7704138" cy="2231777"/>
          </a:xfrm>
          <a:prstGeom prst="rect">
            <a:avLst/>
          </a:prstGeom>
          <a:solidFill>
            <a:srgbClr val="FFFF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 b="1" dirty="0"/>
              <a:t>Процесс – </a:t>
            </a:r>
            <a:r>
              <a:rPr lang="ru-RU" sz="2000" dirty="0"/>
              <a:t>фундаментальное свойство организации</a:t>
            </a: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ru-RU" sz="2000" dirty="0"/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 b="1" dirty="0"/>
              <a:t>Процессный подход</a:t>
            </a:r>
            <a:r>
              <a:rPr lang="ru-RU" sz="2000" dirty="0"/>
              <a:t> – это систематическая идентификация и менеджмент применяемых организацией процессов, и особенно взаимодействия таких процессов (ИСО 9000</a:t>
            </a: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 b="1" dirty="0"/>
              <a:t>Процессное управление</a:t>
            </a:r>
            <a:r>
              <a:rPr lang="en-US" sz="2000" b="1" dirty="0"/>
              <a:t> </a:t>
            </a:r>
            <a:r>
              <a:rPr lang="ru-RU" sz="2000" dirty="0"/>
              <a:t>–</a:t>
            </a:r>
            <a:r>
              <a:rPr lang="en-US" sz="2000" dirty="0"/>
              <a:t> </a:t>
            </a:r>
            <a:r>
              <a:rPr lang="ru-RU" sz="2000" dirty="0"/>
              <a:t>планомерная деятельность по  формированию целенаправленного поведения организации посредством выделения, описания и менеджмента системы взаимосвязанных и взаимодополняющих процессов организации и их ресурсного окружения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1E0ED493-D455-4B4C-B7BF-15D8E068BC26}" type="slidenum">
              <a:rPr lang="ru-RU" sz="1400"/>
              <a:pPr algn="r" eaLnBrk="1" hangingPunct="1">
                <a:buClrTx/>
                <a:buFontTx/>
                <a:buNone/>
              </a:pPr>
              <a:t>32</a:t>
            </a:fld>
            <a:endParaRPr lang="ru-RU" sz="1400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791210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400" b="1" dirty="0">
                <a:solidFill>
                  <a:srgbClr val="3366CC"/>
                </a:solidFill>
              </a:rPr>
              <a:t>Различные определения бизнес-процесса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611188" y="1700213"/>
            <a:ext cx="7924800" cy="4465637"/>
          </a:xfrm>
          <a:prstGeom prst="rect">
            <a:avLst/>
          </a:prstGeom>
          <a:solidFill>
            <a:srgbClr val="FFFF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874713" indent="-417513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AutoNum type="alphaUcPeriod"/>
            </a:pPr>
            <a:r>
              <a:rPr lang="ru-RU" sz="2000"/>
              <a:t>В настоящее время существует множество определений или интерпретаций понятия </a:t>
            </a:r>
            <a:r>
              <a:rPr lang="ru-RU" sz="2000" b="1" i="1"/>
              <a:t>бизнес</a:t>
            </a:r>
            <a:r>
              <a:rPr lang="ru-RU" sz="2000"/>
              <a:t>-процесс (БП).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AutoNum type="alphaUcPeriod"/>
            </a:pPr>
            <a:r>
              <a:rPr lang="ru-RU" sz="2000"/>
              <a:t>В зависимости от задач внимание авторов акцентируется лишь на одном или нескольких его ключевых свойствах. Например:</a:t>
            </a:r>
          </a:p>
          <a:p>
            <a:pPr lvl="1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i="1"/>
              <a:t>БП как целевая организационная деятельность (действия) </a:t>
            </a:r>
          </a:p>
          <a:p>
            <a:pPr lvl="1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i="1"/>
              <a:t>Поставка продукта (услуги/товара) внешнему потребителю</a:t>
            </a:r>
          </a:p>
          <a:p>
            <a:pPr lvl="1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i="1"/>
              <a:t> Формирование прибавочной и/или потребительной стоимости</a:t>
            </a:r>
          </a:p>
          <a:p>
            <a:pPr lvl="1" eaLnBrk="1" hangingPunct="1">
              <a:lnSpc>
                <a:spcPct val="90000"/>
              </a:lnSpc>
              <a:spcBef>
                <a:spcPts val="450"/>
              </a:spcBef>
              <a:buFont typeface="Times New Roman" panose="02020603050405020304" pitchFamily="18" charset="0"/>
              <a:buAutoNum type="arabicPeriod"/>
            </a:pPr>
            <a:r>
              <a:rPr lang="ru-RU" i="1"/>
              <a:t>и т.д.</a:t>
            </a:r>
            <a:r>
              <a:rPr lang="ru-RU"/>
              <a:t> 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Font typeface="Times New Roman" panose="02020603050405020304" pitchFamily="18" charset="0"/>
              <a:buAutoNum type="alphaUcPeriod"/>
            </a:pPr>
            <a:r>
              <a:rPr lang="ru-RU" sz="2000"/>
              <a:t>«Ключевые» свойства, используемые для определения отличий понятия «бизнес-процесс» от понятия «процесс» зависят от решаемых задач и после их детального изучения оказываются необоснованными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60501EE1-DF69-4162-8449-6606F10AD619}" type="slidenum">
              <a:rPr lang="ru-RU" sz="1400"/>
              <a:pPr algn="r" eaLnBrk="1" hangingPunct="1">
                <a:buClrTx/>
                <a:buFontTx/>
                <a:buNone/>
              </a:pPr>
              <a:t>33</a:t>
            </a:fld>
            <a:endParaRPr lang="ru-RU" sz="1400"/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 dirty="0">
                <a:solidFill>
                  <a:srgbClr val="3366CC"/>
                </a:solidFill>
              </a:rPr>
              <a:t>Примеры определений бизнес-процесса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68313" y="1052513"/>
            <a:ext cx="8231187" cy="4752975"/>
          </a:xfrm>
          <a:prstGeom prst="rect">
            <a:avLst/>
          </a:prstGeom>
          <a:solidFill>
            <a:srgbClr val="FFFFB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027113" algn="l"/>
                <a:tab pos="1941513" algn="l"/>
                <a:tab pos="2855913" algn="l"/>
                <a:tab pos="3770313" algn="l"/>
                <a:tab pos="4684713" algn="l"/>
                <a:tab pos="5599113" algn="l"/>
                <a:tab pos="6513513" algn="l"/>
                <a:tab pos="7427913" algn="l"/>
                <a:tab pos="8342313" algn="l"/>
                <a:tab pos="9256713" algn="l"/>
                <a:tab pos="101711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996633"/>
              </a:buClr>
              <a:buFont typeface="Times New Roman" panose="02020603050405020304" pitchFamily="18" charset="0"/>
              <a:buAutoNum type="arabicPeriod"/>
            </a:pPr>
            <a:r>
              <a:rPr lang="ru-RU" sz="1600" b="1"/>
              <a:t>БП как деятельность: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работа «от начала до конца»</a:t>
            </a:r>
            <a:r>
              <a:rPr lang="ru-RU" sz="1600"/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поток работы, проходящий от одного специалиста к другому или от одного отдела к другому (в зависимости от уровня рассмотрения)</a:t>
            </a:r>
            <a:r>
              <a:rPr lang="ru-RU" sz="1400" b="1"/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взаимонезависимый компонент производственной  системы, преобразующие вход в один или несколько выходов в соответствии с предварительно установленными правилами</a:t>
            </a:r>
            <a:r>
              <a:rPr lang="ru-RU" sz="1400" b="1"/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одна или более связанных между собой процедур или операций (функций), которые совместно реализуют некую бизнес-задачу или политическую цель предприятия, как правило в рамках организационной структуры, описывающей функциональные роли и отношения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>
                <a:srgbClr val="996633"/>
              </a:buClr>
              <a:buFont typeface="Arial" panose="020B0604020202020204" pitchFamily="34" charset="0"/>
              <a:buAutoNum type="arabicPeriod"/>
            </a:pPr>
            <a:r>
              <a:rPr lang="ru-RU" sz="1600" b="1"/>
              <a:t>БП как создание продукта/услуги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множество внутренних шагов деятельности, начинающихся с одного и более входов и заканчивающихся созданием продукции, необходимой клиенту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связанный набор повторяемых действий (функций), которые преобразуют исходный материал и/или информацию в  конечный продукт (услугу) в соответствии с определенными критериями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AutoNum type="arabicPeriod"/>
            </a:pPr>
            <a:r>
              <a:rPr lang="ru-RU" sz="1600" b="1"/>
              <a:t>БП как формирование прибавочной и/или потребительной стоимости</a:t>
            </a:r>
            <a:r>
              <a:rPr lang="ru-RU" sz="1400"/>
              <a:t> </a:t>
            </a:r>
          </a:p>
          <a:p>
            <a:pPr eaLnBrk="1" hangingPunct="1">
              <a:lnSpc>
                <a:spcPct val="80000"/>
              </a:lnSpc>
              <a:spcBef>
                <a:spcPts val="350"/>
              </a:spcBef>
              <a:buClr>
                <a:srgbClr val="996633"/>
              </a:buClr>
              <a:buFont typeface="Arial" panose="020B0604020202020204" pitchFamily="34" charset="0"/>
              <a:buChar char="•"/>
            </a:pPr>
            <a:r>
              <a:rPr lang="ru-RU" sz="1400"/>
              <a:t>совокупность различных видов деятельности, в рамках которой “на входе” используется один или более видов ресурсов, и в результате этой деятельности “на выходе” реализуется товар, представляющий ценность для потребителя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196752"/>
            <a:ext cx="7792343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Богданов А.А. </a:t>
            </a:r>
            <a:r>
              <a:rPr lang="ru-RU" sz="2000" b="1" dirty="0" err="1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Тектология</a:t>
            </a: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Всеобщая организационная наука. В 2-х книгах. — М.: «Экономика», 1989</a:t>
            </a:r>
          </a:p>
          <a:p>
            <a:pPr marL="342900" indent="-342900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Громов А.И., Чеботарев В.Г.. Применение системного подхода к идентификации процессов организации // Информационные технологии в проектировании и производстве. №3. -М. Изд-во ФГУП «ВИМИ», 2008. – С. 18-22</a:t>
            </a:r>
          </a:p>
          <a:p>
            <a:pPr marL="342900" indent="-342900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Горчаков Я. В. Описание деятельности организации: Субъект – Объект – Процессы – Система. М. : </a:t>
            </a:r>
            <a:r>
              <a:rPr lang="ru-RU" sz="2000" b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БукиВеди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, 2014.- с. 1-25</a:t>
            </a:r>
          </a:p>
          <a:p>
            <a:pPr marL="342900" indent="-342900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ru-RU" sz="2000" b="1" dirty="0" err="1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Каменнова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М.С., Громов А.И., Ферапонтов М.М., </a:t>
            </a:r>
            <a:r>
              <a:rPr lang="ru-RU" sz="2000" b="1" dirty="0" err="1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Шматалюк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А.Е. Моделирование бизнеса. Методология ARIS. – М.: Весть-</a:t>
            </a:r>
            <a:r>
              <a:rPr lang="ru-RU" sz="2000" b="1" dirty="0" err="1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МетаТехнология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2001</a:t>
            </a:r>
          </a:p>
          <a:p>
            <a:pPr marL="342900" indent="-342900" defTabSz="914400" eaLnBrk="1" fontAlgn="auto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ru-RU" sz="2000" b="1" dirty="0" err="1" smtClean="0">
                <a:solidFill>
                  <a:prstClr val="black"/>
                </a:solidFill>
                <a:latin typeface="Arial Narrow" panose="020B0606020202030204" pitchFamily="34" charset="0"/>
              </a:rPr>
              <a:t>Шеер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А.-Б. Бизнес-процессы. Основные понятия. Теория. Методы. – М.: Весть-</a:t>
            </a:r>
            <a:r>
              <a:rPr lang="ru-RU" sz="2000" b="1" dirty="0" err="1">
                <a:solidFill>
                  <a:prstClr val="black"/>
                </a:solidFill>
                <a:latin typeface="Arial Narrow" panose="020B0606020202030204" pitchFamily="34" charset="0"/>
              </a:rPr>
              <a:t>МетаТехнология</a:t>
            </a:r>
            <a:r>
              <a:rPr lang="ru-RU" sz="2000" b="1" dirty="0">
                <a:solidFill>
                  <a:prstClr val="black"/>
                </a:solidFill>
                <a:latin typeface="Arial Narrow" panose="020B0606020202030204" pitchFamily="34" charset="0"/>
              </a:rPr>
              <a:t>, 1999. – 152 с</a:t>
            </a:r>
            <a:r>
              <a:rPr lang="ru-RU" sz="2000" b="1" dirty="0" smtClean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2000" b="1" dirty="0">
              <a:solidFill>
                <a:prstClr val="black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7912100" cy="575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400" b="1" dirty="0" smtClean="0">
                <a:solidFill>
                  <a:srgbClr val="3366CC"/>
                </a:solidFill>
              </a:rPr>
              <a:t>Источники:</a:t>
            </a:r>
            <a:endParaRPr lang="ru-RU" sz="2400" b="1" dirty="0">
              <a:solidFill>
                <a:srgbClr val="3366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670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E2851D3-8C45-494F-A0E1-9A8D7FD6A433}" type="slidenum">
              <a:rPr lang="ru-RU" sz="1400"/>
              <a:pPr algn="r" eaLnBrk="1" hangingPunct="1">
                <a:buClrTx/>
                <a:buFontTx/>
                <a:buNone/>
              </a:pPr>
              <a:t>4</a:t>
            </a:fld>
            <a:endParaRPr lang="ru-RU" sz="1400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57200" y="163513"/>
            <a:ext cx="8229600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ru-RU" sz="2800" b="1">
                <a:solidFill>
                  <a:srgbClr val="3366CC"/>
                </a:solidFill>
              </a:rPr>
              <a:t>Функционально-ориентированная организация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15900" y="4446588"/>
            <a:ext cx="8712200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284163" indent="-284163"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84163" algn="l"/>
                <a:tab pos="1198563" algn="l"/>
                <a:tab pos="2112963" algn="l"/>
                <a:tab pos="3027363" algn="l"/>
                <a:tab pos="3941763" algn="l"/>
                <a:tab pos="4856163" algn="l"/>
                <a:tab pos="5770563" algn="l"/>
                <a:tab pos="6684963" algn="l"/>
                <a:tab pos="7599363" algn="l"/>
                <a:tab pos="8513763" algn="l"/>
                <a:tab pos="9428163" algn="l"/>
                <a:tab pos="103425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>
                <a:srgbClr val="996633"/>
              </a:buClr>
              <a:buFont typeface="Wingdings" panose="05000000000000000000" pitchFamily="2" charset="2"/>
              <a:buChar char=""/>
            </a:pPr>
            <a:r>
              <a:rPr lang="ru-RU" sz="1600"/>
              <a:t>СТРОГАЯ ИЕРАРХИЧЕСКАЯ СТРУКТУРА</a:t>
            </a:r>
          </a:p>
          <a:p>
            <a:pPr>
              <a:buClr>
                <a:srgbClr val="996633"/>
              </a:buClr>
              <a:buFont typeface="Wingdings" panose="05000000000000000000" pitchFamily="2" charset="2"/>
              <a:buChar char=""/>
            </a:pPr>
            <a:r>
              <a:rPr lang="ru-RU" sz="1600"/>
              <a:t>РАЗДЕЛЕНИЕ ТРУДА В СООТВЕТСТВИИ СО СПЕЦИФИКОЙ ВЫПОЛНЯЕМЫХ ФУНКЦИЙ</a:t>
            </a:r>
          </a:p>
          <a:p>
            <a:pPr>
              <a:buClr>
                <a:srgbClr val="996633"/>
              </a:buClr>
              <a:buFont typeface="Wingdings" panose="05000000000000000000" pitchFamily="2" charset="2"/>
              <a:buChar char=""/>
            </a:pPr>
            <a:r>
              <a:rPr lang="ru-RU" sz="1600"/>
              <a:t>ИНФОРМАЦИОННЫЕ ПОТОКИ: </a:t>
            </a:r>
          </a:p>
          <a:p>
            <a:pPr>
              <a:buClrTx/>
              <a:buFontTx/>
              <a:buNone/>
            </a:pPr>
            <a:r>
              <a:rPr lang="ru-RU" sz="1600"/>
              <a:t>	ОТ РУКОВОДИТЕЛЯ К ПОДЧИНЕННЫМ – УКАЗАНИЯ, </a:t>
            </a:r>
          </a:p>
          <a:p>
            <a:pPr>
              <a:buClrTx/>
              <a:buFontTx/>
              <a:buNone/>
            </a:pPr>
            <a:r>
              <a:rPr lang="ru-RU" sz="1600"/>
              <a:t>	ОТ ПОДЧИНЕННЫХ К РУКОВОДИТЕЛЮ – ОТЧЕТЫ ПО ИХ ВЫПОЛНЕНИЮ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008063"/>
            <a:ext cx="5765800" cy="323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468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AF3EADE-0562-4E6F-8E9F-89DE54A21574}" type="slidenum">
              <a:rPr lang="en-US" sz="1400"/>
              <a:pPr algn="r" eaLnBrk="1" hangingPunct="1">
                <a:buClrTx/>
                <a:buFontTx/>
                <a:buNone/>
              </a:pPr>
              <a:t>5</a:t>
            </a:fld>
            <a:endParaRPr lang="en-US" sz="1400"/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04788" y="382588"/>
            <a:ext cx="87820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3366CC"/>
                </a:solidFill>
              </a:rPr>
              <a:t>Функционально-ориентированная организация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225425" y="885825"/>
            <a:ext cx="5476875" cy="520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39725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</a:pPr>
            <a:r>
              <a:rPr lang="ru-RU" sz="1600" b="1"/>
              <a:t>Недостатки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отсутствие всяческой гибкости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ориентация на вышестоящего начальника подразделения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отсутствие или слабость горизонтальных связей между подразделениями внутри одного предприятия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сопротивление изменениям и нововведениям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«привыкание» работников к механическому труду и ограниченному количеству операций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нет инициативности у работников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мотивация диктуется выполнением команд или предписаний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неустойчивость при изменении внешних условий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потенциальная конфликтность между подразделениями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нет заинтересованности работников в конечном результате, поскольку их интересы ограничены рамками подразделения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1600"/>
              <a:t>большие затраты связаны с коммуникацией и координацией функциональных подразделений.</a:t>
            </a:r>
          </a:p>
          <a:p>
            <a:pPr>
              <a:lnSpc>
                <a:spcPct val="90000"/>
              </a:lnSpc>
              <a:buClrTx/>
              <a:buFontTx/>
              <a:buNone/>
            </a:pPr>
            <a:endParaRPr lang="ru-RU" sz="1600"/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5457825" y="3171825"/>
            <a:ext cx="3448050" cy="2055813"/>
            <a:chOff x="3438" y="1998"/>
            <a:chExt cx="2172" cy="1295"/>
          </a:xfrm>
        </p:grpSpPr>
        <p:grpSp>
          <p:nvGrpSpPr>
            <p:cNvPr id="18437" name="Group 5"/>
            <p:cNvGrpSpPr>
              <a:grpSpLocks/>
            </p:cNvGrpSpPr>
            <p:nvPr/>
          </p:nvGrpSpPr>
          <p:grpSpPr bwMode="auto">
            <a:xfrm>
              <a:off x="4005" y="2012"/>
              <a:ext cx="758" cy="759"/>
              <a:chOff x="4005" y="2012"/>
              <a:chExt cx="758" cy="759"/>
            </a:xfrm>
          </p:grpSpPr>
          <p:sp>
            <p:nvSpPr>
              <p:cNvPr id="18438" name="Freeform 6"/>
              <p:cNvSpPr>
                <a:spLocks noChangeArrowheads="1"/>
              </p:cNvSpPr>
              <p:nvPr/>
            </p:nvSpPr>
            <p:spPr bwMode="auto">
              <a:xfrm>
                <a:off x="4005" y="2012"/>
                <a:ext cx="0" cy="0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0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T6" t="T7" r="T8" b="T9"/>
                <a:pathLst>
                  <a:path w="1" h="1"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noFill/>
              <a:ln w="936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39" name="Freeform 7"/>
              <p:cNvSpPr>
                <a:spLocks noChangeArrowheads="1"/>
              </p:cNvSpPr>
              <p:nvPr/>
            </p:nvSpPr>
            <p:spPr bwMode="auto">
              <a:xfrm>
                <a:off x="4005" y="2022"/>
                <a:ext cx="758" cy="749"/>
              </a:xfrm>
              <a:custGeom>
                <a:avLst/>
                <a:gdLst>
                  <a:gd name="T0" fmla="*/ 223 w 759"/>
                  <a:gd name="T1" fmla="*/ 404 h 750"/>
                  <a:gd name="T2" fmla="*/ 212 w 759"/>
                  <a:gd name="T3" fmla="*/ 298 h 750"/>
                  <a:gd name="T4" fmla="*/ 100 w 759"/>
                  <a:gd name="T5" fmla="*/ 154 h 750"/>
                  <a:gd name="T6" fmla="*/ 56 w 759"/>
                  <a:gd name="T7" fmla="*/ 96 h 750"/>
                  <a:gd name="T8" fmla="*/ 56 w 759"/>
                  <a:gd name="T9" fmla="*/ 67 h 750"/>
                  <a:gd name="T10" fmla="*/ 89 w 759"/>
                  <a:gd name="T11" fmla="*/ 48 h 750"/>
                  <a:gd name="T12" fmla="*/ 123 w 759"/>
                  <a:gd name="T13" fmla="*/ 48 h 750"/>
                  <a:gd name="T14" fmla="*/ 167 w 759"/>
                  <a:gd name="T15" fmla="*/ 86 h 750"/>
                  <a:gd name="T16" fmla="*/ 246 w 759"/>
                  <a:gd name="T17" fmla="*/ 86 h 750"/>
                  <a:gd name="T18" fmla="*/ 223 w 759"/>
                  <a:gd name="T19" fmla="*/ 19 h 750"/>
                  <a:gd name="T20" fmla="*/ 257 w 759"/>
                  <a:gd name="T21" fmla="*/ 0 h 750"/>
                  <a:gd name="T22" fmla="*/ 290 w 759"/>
                  <a:gd name="T23" fmla="*/ 0 h 750"/>
                  <a:gd name="T24" fmla="*/ 312 w 759"/>
                  <a:gd name="T25" fmla="*/ 19 h 750"/>
                  <a:gd name="T26" fmla="*/ 335 w 759"/>
                  <a:gd name="T27" fmla="*/ 67 h 750"/>
                  <a:gd name="T28" fmla="*/ 413 w 759"/>
                  <a:gd name="T29" fmla="*/ 67 h 750"/>
                  <a:gd name="T30" fmla="*/ 446 w 759"/>
                  <a:gd name="T31" fmla="*/ 9 h 750"/>
                  <a:gd name="T32" fmla="*/ 480 w 759"/>
                  <a:gd name="T33" fmla="*/ 0 h 750"/>
                  <a:gd name="T34" fmla="*/ 513 w 759"/>
                  <a:gd name="T35" fmla="*/ 19 h 750"/>
                  <a:gd name="T36" fmla="*/ 536 w 759"/>
                  <a:gd name="T37" fmla="*/ 48 h 750"/>
                  <a:gd name="T38" fmla="*/ 502 w 759"/>
                  <a:gd name="T39" fmla="*/ 115 h 750"/>
                  <a:gd name="T40" fmla="*/ 591 w 759"/>
                  <a:gd name="T41" fmla="*/ 57 h 750"/>
                  <a:gd name="T42" fmla="*/ 625 w 759"/>
                  <a:gd name="T43" fmla="*/ 48 h 750"/>
                  <a:gd name="T44" fmla="*/ 636 w 759"/>
                  <a:gd name="T45" fmla="*/ 57 h 750"/>
                  <a:gd name="T46" fmla="*/ 647 w 759"/>
                  <a:gd name="T47" fmla="*/ 57 h 750"/>
                  <a:gd name="T48" fmla="*/ 647 w 759"/>
                  <a:gd name="T49" fmla="*/ 57 h 750"/>
                  <a:gd name="T50" fmla="*/ 681 w 759"/>
                  <a:gd name="T51" fmla="*/ 96 h 750"/>
                  <a:gd name="T52" fmla="*/ 591 w 759"/>
                  <a:gd name="T53" fmla="*/ 308 h 750"/>
                  <a:gd name="T54" fmla="*/ 580 w 759"/>
                  <a:gd name="T55" fmla="*/ 346 h 750"/>
                  <a:gd name="T56" fmla="*/ 670 w 759"/>
                  <a:gd name="T57" fmla="*/ 375 h 750"/>
                  <a:gd name="T58" fmla="*/ 725 w 759"/>
                  <a:gd name="T59" fmla="*/ 683 h 750"/>
                  <a:gd name="T60" fmla="*/ 11 w 759"/>
                  <a:gd name="T61" fmla="*/ 750 h 750"/>
                  <a:gd name="T62" fmla="*/ 78 w 759"/>
                  <a:gd name="T63" fmla="*/ 664 h 750"/>
                  <a:gd name="T64" fmla="*/ 167 w 759"/>
                  <a:gd name="T65" fmla="*/ 394 h 750"/>
                  <a:gd name="T66" fmla="*/ 0 w 759"/>
                  <a:gd name="T67" fmla="*/ 0 h 750"/>
                  <a:gd name="T68" fmla="*/ 759 w 759"/>
                  <a:gd name="T69" fmla="*/ 75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T66" t="T67" r="T68" b="T69"/>
                <a:pathLst>
                  <a:path w="759" h="750">
                    <a:moveTo>
                      <a:pt x="167" y="394"/>
                    </a:moveTo>
                    <a:lnTo>
                      <a:pt x="223" y="404"/>
                    </a:lnTo>
                    <a:lnTo>
                      <a:pt x="212" y="327"/>
                    </a:lnTo>
                    <a:lnTo>
                      <a:pt x="212" y="298"/>
                    </a:lnTo>
                    <a:lnTo>
                      <a:pt x="201" y="298"/>
                    </a:lnTo>
                    <a:lnTo>
                      <a:pt x="100" y="154"/>
                    </a:lnTo>
                    <a:lnTo>
                      <a:pt x="67" y="106"/>
                    </a:lnTo>
                    <a:lnTo>
                      <a:pt x="56" y="96"/>
                    </a:lnTo>
                    <a:lnTo>
                      <a:pt x="56" y="77"/>
                    </a:lnTo>
                    <a:lnTo>
                      <a:pt x="56" y="67"/>
                    </a:lnTo>
                    <a:lnTo>
                      <a:pt x="67" y="48"/>
                    </a:lnTo>
                    <a:lnTo>
                      <a:pt x="89" y="48"/>
                    </a:lnTo>
                    <a:lnTo>
                      <a:pt x="100" y="38"/>
                    </a:lnTo>
                    <a:lnTo>
                      <a:pt x="123" y="48"/>
                    </a:lnTo>
                    <a:lnTo>
                      <a:pt x="145" y="48"/>
                    </a:lnTo>
                    <a:lnTo>
                      <a:pt x="167" y="86"/>
                    </a:lnTo>
                    <a:lnTo>
                      <a:pt x="234" y="115"/>
                    </a:lnTo>
                    <a:lnTo>
                      <a:pt x="246" y="86"/>
                    </a:lnTo>
                    <a:lnTo>
                      <a:pt x="212" y="38"/>
                    </a:lnTo>
                    <a:lnTo>
                      <a:pt x="223" y="19"/>
                    </a:lnTo>
                    <a:lnTo>
                      <a:pt x="234" y="9"/>
                    </a:lnTo>
                    <a:lnTo>
                      <a:pt x="257" y="0"/>
                    </a:lnTo>
                    <a:lnTo>
                      <a:pt x="268" y="0"/>
                    </a:lnTo>
                    <a:lnTo>
                      <a:pt x="290" y="0"/>
                    </a:lnTo>
                    <a:lnTo>
                      <a:pt x="301" y="9"/>
                    </a:lnTo>
                    <a:lnTo>
                      <a:pt x="312" y="19"/>
                    </a:lnTo>
                    <a:lnTo>
                      <a:pt x="324" y="38"/>
                    </a:lnTo>
                    <a:lnTo>
                      <a:pt x="335" y="67"/>
                    </a:lnTo>
                    <a:lnTo>
                      <a:pt x="368" y="115"/>
                    </a:lnTo>
                    <a:lnTo>
                      <a:pt x="413" y="67"/>
                    </a:lnTo>
                    <a:lnTo>
                      <a:pt x="435" y="19"/>
                    </a:lnTo>
                    <a:lnTo>
                      <a:pt x="446" y="9"/>
                    </a:lnTo>
                    <a:lnTo>
                      <a:pt x="458" y="0"/>
                    </a:lnTo>
                    <a:lnTo>
                      <a:pt x="480" y="0"/>
                    </a:lnTo>
                    <a:lnTo>
                      <a:pt x="491" y="9"/>
                    </a:lnTo>
                    <a:lnTo>
                      <a:pt x="513" y="19"/>
                    </a:lnTo>
                    <a:lnTo>
                      <a:pt x="524" y="29"/>
                    </a:lnTo>
                    <a:lnTo>
                      <a:pt x="536" y="48"/>
                    </a:lnTo>
                    <a:lnTo>
                      <a:pt x="502" y="96"/>
                    </a:lnTo>
                    <a:lnTo>
                      <a:pt x="502" y="115"/>
                    </a:lnTo>
                    <a:lnTo>
                      <a:pt x="547" y="86"/>
                    </a:lnTo>
                    <a:lnTo>
                      <a:pt x="591" y="57"/>
                    </a:lnTo>
                    <a:lnTo>
                      <a:pt x="603" y="48"/>
                    </a:lnTo>
                    <a:lnTo>
                      <a:pt x="625" y="48"/>
                    </a:lnTo>
                    <a:lnTo>
                      <a:pt x="625" y="57"/>
                    </a:lnTo>
                    <a:lnTo>
                      <a:pt x="636" y="57"/>
                    </a:lnTo>
                    <a:lnTo>
                      <a:pt x="647" y="57"/>
                    </a:lnTo>
                    <a:lnTo>
                      <a:pt x="670" y="77"/>
                    </a:lnTo>
                    <a:lnTo>
                      <a:pt x="681" y="96"/>
                    </a:lnTo>
                    <a:lnTo>
                      <a:pt x="681" y="125"/>
                    </a:lnTo>
                    <a:lnTo>
                      <a:pt x="591" y="308"/>
                    </a:lnTo>
                    <a:lnTo>
                      <a:pt x="580" y="298"/>
                    </a:lnTo>
                    <a:lnTo>
                      <a:pt x="580" y="346"/>
                    </a:lnTo>
                    <a:lnTo>
                      <a:pt x="580" y="356"/>
                    </a:lnTo>
                    <a:lnTo>
                      <a:pt x="670" y="375"/>
                    </a:lnTo>
                    <a:lnTo>
                      <a:pt x="759" y="500"/>
                    </a:lnTo>
                    <a:lnTo>
                      <a:pt x="725" y="683"/>
                    </a:lnTo>
                    <a:lnTo>
                      <a:pt x="714" y="750"/>
                    </a:lnTo>
                    <a:lnTo>
                      <a:pt x="11" y="750"/>
                    </a:lnTo>
                    <a:lnTo>
                      <a:pt x="0" y="664"/>
                    </a:lnTo>
                    <a:lnTo>
                      <a:pt x="78" y="664"/>
                    </a:lnTo>
                    <a:lnTo>
                      <a:pt x="56" y="519"/>
                    </a:lnTo>
                    <a:lnTo>
                      <a:pt x="167" y="3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0" name="Freeform 8"/>
              <p:cNvSpPr>
                <a:spLocks noChangeArrowheads="1"/>
              </p:cNvSpPr>
              <p:nvPr/>
            </p:nvSpPr>
            <p:spPr bwMode="auto">
              <a:xfrm>
                <a:off x="4027" y="2099"/>
                <a:ext cx="668" cy="653"/>
              </a:xfrm>
              <a:custGeom>
                <a:avLst/>
                <a:gdLst>
                  <a:gd name="T0" fmla="*/ 0 w 670"/>
                  <a:gd name="T1" fmla="*/ 606 h 654"/>
                  <a:gd name="T2" fmla="*/ 78 w 670"/>
                  <a:gd name="T3" fmla="*/ 606 h 654"/>
                  <a:gd name="T4" fmla="*/ 56 w 670"/>
                  <a:gd name="T5" fmla="*/ 452 h 654"/>
                  <a:gd name="T6" fmla="*/ 145 w 670"/>
                  <a:gd name="T7" fmla="*/ 337 h 654"/>
                  <a:gd name="T8" fmla="*/ 246 w 670"/>
                  <a:gd name="T9" fmla="*/ 346 h 654"/>
                  <a:gd name="T10" fmla="*/ 224 w 670"/>
                  <a:gd name="T11" fmla="*/ 317 h 654"/>
                  <a:gd name="T12" fmla="*/ 212 w 670"/>
                  <a:gd name="T13" fmla="*/ 250 h 654"/>
                  <a:gd name="T14" fmla="*/ 212 w 670"/>
                  <a:gd name="T15" fmla="*/ 202 h 654"/>
                  <a:gd name="T16" fmla="*/ 190 w 670"/>
                  <a:gd name="T17" fmla="*/ 202 h 654"/>
                  <a:gd name="T18" fmla="*/ 90 w 670"/>
                  <a:gd name="T19" fmla="*/ 57 h 654"/>
                  <a:gd name="T20" fmla="*/ 134 w 670"/>
                  <a:gd name="T21" fmla="*/ 19 h 654"/>
                  <a:gd name="T22" fmla="*/ 224 w 670"/>
                  <a:gd name="T23" fmla="*/ 67 h 654"/>
                  <a:gd name="T24" fmla="*/ 246 w 670"/>
                  <a:gd name="T25" fmla="*/ 9 h 654"/>
                  <a:gd name="T26" fmla="*/ 302 w 670"/>
                  <a:gd name="T27" fmla="*/ 0 h 654"/>
                  <a:gd name="T28" fmla="*/ 346 w 670"/>
                  <a:gd name="T29" fmla="*/ 67 h 654"/>
                  <a:gd name="T30" fmla="*/ 413 w 670"/>
                  <a:gd name="T31" fmla="*/ 0 h 654"/>
                  <a:gd name="T32" fmla="*/ 458 w 670"/>
                  <a:gd name="T33" fmla="*/ 19 h 654"/>
                  <a:gd name="T34" fmla="*/ 458 w 670"/>
                  <a:gd name="T35" fmla="*/ 67 h 654"/>
                  <a:gd name="T36" fmla="*/ 536 w 670"/>
                  <a:gd name="T37" fmla="*/ 29 h 654"/>
                  <a:gd name="T38" fmla="*/ 581 w 670"/>
                  <a:gd name="T39" fmla="*/ 67 h 654"/>
                  <a:gd name="T40" fmla="*/ 480 w 670"/>
                  <a:gd name="T41" fmla="*/ 202 h 654"/>
                  <a:gd name="T42" fmla="*/ 436 w 670"/>
                  <a:gd name="T43" fmla="*/ 202 h 654"/>
                  <a:gd name="T44" fmla="*/ 458 w 670"/>
                  <a:gd name="T45" fmla="*/ 260 h 654"/>
                  <a:gd name="T46" fmla="*/ 436 w 670"/>
                  <a:gd name="T47" fmla="*/ 327 h 654"/>
                  <a:gd name="T48" fmla="*/ 413 w 670"/>
                  <a:gd name="T49" fmla="*/ 346 h 654"/>
                  <a:gd name="T50" fmla="*/ 536 w 670"/>
                  <a:gd name="T51" fmla="*/ 337 h 654"/>
                  <a:gd name="T52" fmla="*/ 614 w 670"/>
                  <a:gd name="T53" fmla="*/ 433 h 654"/>
                  <a:gd name="T54" fmla="*/ 603 w 670"/>
                  <a:gd name="T55" fmla="*/ 606 h 654"/>
                  <a:gd name="T56" fmla="*/ 670 w 670"/>
                  <a:gd name="T57" fmla="*/ 616 h 654"/>
                  <a:gd name="T58" fmla="*/ 670 w 670"/>
                  <a:gd name="T59" fmla="*/ 654 h 654"/>
                  <a:gd name="T60" fmla="*/ 0 w 670"/>
                  <a:gd name="T61" fmla="*/ 654 h 654"/>
                  <a:gd name="T62" fmla="*/ 0 w 670"/>
                  <a:gd name="T63" fmla="*/ 606 h 654"/>
                  <a:gd name="T64" fmla="*/ 0 w 670"/>
                  <a:gd name="T65" fmla="*/ 0 h 654"/>
                  <a:gd name="T66" fmla="*/ 670 w 670"/>
                  <a:gd name="T67" fmla="*/ 654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T64" t="T65" r="T66" b="T67"/>
                <a:pathLst>
                  <a:path w="670" h="654">
                    <a:moveTo>
                      <a:pt x="0" y="606"/>
                    </a:moveTo>
                    <a:lnTo>
                      <a:pt x="78" y="606"/>
                    </a:lnTo>
                    <a:lnTo>
                      <a:pt x="56" y="452"/>
                    </a:lnTo>
                    <a:lnTo>
                      <a:pt x="145" y="337"/>
                    </a:lnTo>
                    <a:lnTo>
                      <a:pt x="246" y="346"/>
                    </a:lnTo>
                    <a:lnTo>
                      <a:pt x="224" y="317"/>
                    </a:lnTo>
                    <a:lnTo>
                      <a:pt x="212" y="250"/>
                    </a:lnTo>
                    <a:lnTo>
                      <a:pt x="212" y="202"/>
                    </a:lnTo>
                    <a:lnTo>
                      <a:pt x="190" y="202"/>
                    </a:lnTo>
                    <a:lnTo>
                      <a:pt x="90" y="57"/>
                    </a:lnTo>
                    <a:lnTo>
                      <a:pt x="134" y="19"/>
                    </a:lnTo>
                    <a:lnTo>
                      <a:pt x="224" y="67"/>
                    </a:lnTo>
                    <a:lnTo>
                      <a:pt x="246" y="9"/>
                    </a:lnTo>
                    <a:lnTo>
                      <a:pt x="302" y="0"/>
                    </a:lnTo>
                    <a:lnTo>
                      <a:pt x="346" y="67"/>
                    </a:lnTo>
                    <a:lnTo>
                      <a:pt x="413" y="0"/>
                    </a:lnTo>
                    <a:lnTo>
                      <a:pt x="458" y="19"/>
                    </a:lnTo>
                    <a:lnTo>
                      <a:pt x="458" y="67"/>
                    </a:lnTo>
                    <a:lnTo>
                      <a:pt x="536" y="29"/>
                    </a:lnTo>
                    <a:lnTo>
                      <a:pt x="581" y="67"/>
                    </a:lnTo>
                    <a:lnTo>
                      <a:pt x="480" y="202"/>
                    </a:lnTo>
                    <a:lnTo>
                      <a:pt x="436" y="202"/>
                    </a:lnTo>
                    <a:lnTo>
                      <a:pt x="458" y="260"/>
                    </a:lnTo>
                    <a:lnTo>
                      <a:pt x="436" y="327"/>
                    </a:lnTo>
                    <a:lnTo>
                      <a:pt x="413" y="346"/>
                    </a:lnTo>
                    <a:lnTo>
                      <a:pt x="536" y="337"/>
                    </a:lnTo>
                    <a:lnTo>
                      <a:pt x="614" y="433"/>
                    </a:lnTo>
                    <a:lnTo>
                      <a:pt x="603" y="606"/>
                    </a:lnTo>
                    <a:lnTo>
                      <a:pt x="670" y="616"/>
                    </a:lnTo>
                    <a:lnTo>
                      <a:pt x="670" y="654"/>
                    </a:lnTo>
                    <a:lnTo>
                      <a:pt x="0" y="654"/>
                    </a:lnTo>
                    <a:lnTo>
                      <a:pt x="0" y="6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1" name="Freeform 9"/>
              <p:cNvSpPr>
                <a:spLocks noChangeArrowheads="1"/>
              </p:cNvSpPr>
              <p:nvPr/>
            </p:nvSpPr>
            <p:spPr bwMode="auto">
              <a:xfrm>
                <a:off x="4139" y="2493"/>
                <a:ext cx="444" cy="211"/>
              </a:xfrm>
              <a:custGeom>
                <a:avLst/>
                <a:gdLst>
                  <a:gd name="T0" fmla="*/ 22 w 446"/>
                  <a:gd name="T1" fmla="*/ 212 h 212"/>
                  <a:gd name="T2" fmla="*/ 0 w 446"/>
                  <a:gd name="T3" fmla="*/ 68 h 212"/>
                  <a:gd name="T4" fmla="*/ 67 w 446"/>
                  <a:gd name="T5" fmla="*/ 0 h 212"/>
                  <a:gd name="T6" fmla="*/ 234 w 446"/>
                  <a:gd name="T7" fmla="*/ 10 h 212"/>
                  <a:gd name="T8" fmla="*/ 402 w 446"/>
                  <a:gd name="T9" fmla="*/ 0 h 212"/>
                  <a:gd name="T10" fmla="*/ 446 w 446"/>
                  <a:gd name="T11" fmla="*/ 58 h 212"/>
                  <a:gd name="T12" fmla="*/ 435 w 446"/>
                  <a:gd name="T13" fmla="*/ 212 h 212"/>
                  <a:gd name="T14" fmla="*/ 379 w 446"/>
                  <a:gd name="T15" fmla="*/ 212 h 212"/>
                  <a:gd name="T16" fmla="*/ 390 w 446"/>
                  <a:gd name="T17" fmla="*/ 106 h 212"/>
                  <a:gd name="T18" fmla="*/ 335 w 446"/>
                  <a:gd name="T19" fmla="*/ 97 h 212"/>
                  <a:gd name="T20" fmla="*/ 312 w 446"/>
                  <a:gd name="T21" fmla="*/ 212 h 212"/>
                  <a:gd name="T22" fmla="*/ 145 w 446"/>
                  <a:gd name="T23" fmla="*/ 212 h 212"/>
                  <a:gd name="T24" fmla="*/ 134 w 446"/>
                  <a:gd name="T25" fmla="*/ 97 h 212"/>
                  <a:gd name="T26" fmla="*/ 78 w 446"/>
                  <a:gd name="T27" fmla="*/ 106 h 212"/>
                  <a:gd name="T28" fmla="*/ 89 w 446"/>
                  <a:gd name="T29" fmla="*/ 212 h 212"/>
                  <a:gd name="T30" fmla="*/ 22 w 446"/>
                  <a:gd name="T31" fmla="*/ 212 h 212"/>
                  <a:gd name="T32" fmla="*/ 0 w 446"/>
                  <a:gd name="T33" fmla="*/ 0 h 212"/>
                  <a:gd name="T34" fmla="*/ 446 w 446"/>
                  <a:gd name="T3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T32" t="T33" r="T34" b="T35"/>
                <a:pathLst>
                  <a:path w="446" h="212">
                    <a:moveTo>
                      <a:pt x="22" y="212"/>
                    </a:moveTo>
                    <a:lnTo>
                      <a:pt x="0" y="68"/>
                    </a:lnTo>
                    <a:lnTo>
                      <a:pt x="67" y="0"/>
                    </a:lnTo>
                    <a:lnTo>
                      <a:pt x="234" y="10"/>
                    </a:lnTo>
                    <a:lnTo>
                      <a:pt x="402" y="0"/>
                    </a:lnTo>
                    <a:lnTo>
                      <a:pt x="446" y="58"/>
                    </a:lnTo>
                    <a:lnTo>
                      <a:pt x="435" y="212"/>
                    </a:lnTo>
                    <a:lnTo>
                      <a:pt x="379" y="212"/>
                    </a:lnTo>
                    <a:lnTo>
                      <a:pt x="390" y="106"/>
                    </a:lnTo>
                    <a:lnTo>
                      <a:pt x="335" y="97"/>
                    </a:lnTo>
                    <a:lnTo>
                      <a:pt x="312" y="212"/>
                    </a:lnTo>
                    <a:lnTo>
                      <a:pt x="145" y="212"/>
                    </a:lnTo>
                    <a:lnTo>
                      <a:pt x="134" y="97"/>
                    </a:lnTo>
                    <a:lnTo>
                      <a:pt x="78" y="106"/>
                    </a:lnTo>
                    <a:lnTo>
                      <a:pt x="89" y="212"/>
                    </a:lnTo>
                    <a:lnTo>
                      <a:pt x="22" y="2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2" name="Freeform 10"/>
              <p:cNvSpPr>
                <a:spLocks noChangeArrowheads="1"/>
              </p:cNvSpPr>
              <p:nvPr/>
            </p:nvSpPr>
            <p:spPr bwMode="auto">
              <a:xfrm>
                <a:off x="4294" y="2301"/>
                <a:ext cx="133" cy="134"/>
              </a:xfrm>
              <a:custGeom>
                <a:avLst/>
                <a:gdLst>
                  <a:gd name="T0" fmla="*/ 34 w 134"/>
                  <a:gd name="T1" fmla="*/ 0 h 135"/>
                  <a:gd name="T2" fmla="*/ 0 w 134"/>
                  <a:gd name="T3" fmla="*/ 19 h 135"/>
                  <a:gd name="T4" fmla="*/ 0 w 134"/>
                  <a:gd name="T5" fmla="*/ 58 h 135"/>
                  <a:gd name="T6" fmla="*/ 11 w 134"/>
                  <a:gd name="T7" fmla="*/ 96 h 135"/>
                  <a:gd name="T8" fmla="*/ 45 w 134"/>
                  <a:gd name="T9" fmla="*/ 125 h 135"/>
                  <a:gd name="T10" fmla="*/ 89 w 134"/>
                  <a:gd name="T11" fmla="*/ 135 h 135"/>
                  <a:gd name="T12" fmla="*/ 123 w 134"/>
                  <a:gd name="T13" fmla="*/ 106 h 135"/>
                  <a:gd name="T14" fmla="*/ 134 w 134"/>
                  <a:gd name="T15" fmla="*/ 67 h 135"/>
                  <a:gd name="T16" fmla="*/ 123 w 134"/>
                  <a:gd name="T17" fmla="*/ 19 h 135"/>
                  <a:gd name="T18" fmla="*/ 101 w 134"/>
                  <a:gd name="T19" fmla="*/ 0 h 135"/>
                  <a:gd name="T20" fmla="*/ 34 w 134"/>
                  <a:gd name="T21" fmla="*/ 0 h 135"/>
                  <a:gd name="T22" fmla="*/ 0 w 134"/>
                  <a:gd name="T23" fmla="*/ 0 h 135"/>
                  <a:gd name="T24" fmla="*/ 134 w 134"/>
                  <a:gd name="T25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T22" t="T23" r="T24" b="T25"/>
                <a:pathLst>
                  <a:path w="134" h="135">
                    <a:moveTo>
                      <a:pt x="34" y="0"/>
                    </a:moveTo>
                    <a:lnTo>
                      <a:pt x="0" y="19"/>
                    </a:lnTo>
                    <a:lnTo>
                      <a:pt x="0" y="58"/>
                    </a:lnTo>
                    <a:lnTo>
                      <a:pt x="11" y="96"/>
                    </a:lnTo>
                    <a:lnTo>
                      <a:pt x="45" y="125"/>
                    </a:lnTo>
                    <a:lnTo>
                      <a:pt x="89" y="135"/>
                    </a:lnTo>
                    <a:lnTo>
                      <a:pt x="123" y="106"/>
                    </a:lnTo>
                    <a:lnTo>
                      <a:pt x="134" y="67"/>
                    </a:lnTo>
                    <a:lnTo>
                      <a:pt x="123" y="19"/>
                    </a:lnTo>
                    <a:lnTo>
                      <a:pt x="101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3" name="Freeform 11"/>
              <p:cNvSpPr>
                <a:spLocks noChangeArrowheads="1"/>
              </p:cNvSpPr>
              <p:nvPr/>
            </p:nvSpPr>
            <p:spPr bwMode="auto">
              <a:xfrm>
                <a:off x="4217" y="2176"/>
                <a:ext cx="278" cy="76"/>
              </a:xfrm>
              <a:custGeom>
                <a:avLst/>
                <a:gdLst>
                  <a:gd name="T0" fmla="*/ 0 w 279"/>
                  <a:gd name="T1" fmla="*/ 29 h 77"/>
                  <a:gd name="T2" fmla="*/ 34 w 279"/>
                  <a:gd name="T3" fmla="*/ 77 h 77"/>
                  <a:gd name="T4" fmla="*/ 257 w 279"/>
                  <a:gd name="T5" fmla="*/ 77 h 77"/>
                  <a:gd name="T6" fmla="*/ 279 w 279"/>
                  <a:gd name="T7" fmla="*/ 38 h 77"/>
                  <a:gd name="T8" fmla="*/ 223 w 279"/>
                  <a:gd name="T9" fmla="*/ 57 h 77"/>
                  <a:gd name="T10" fmla="*/ 223 w 279"/>
                  <a:gd name="T11" fmla="*/ 9 h 77"/>
                  <a:gd name="T12" fmla="*/ 156 w 279"/>
                  <a:gd name="T13" fmla="*/ 57 h 77"/>
                  <a:gd name="T14" fmla="*/ 100 w 279"/>
                  <a:gd name="T15" fmla="*/ 0 h 77"/>
                  <a:gd name="T16" fmla="*/ 67 w 279"/>
                  <a:gd name="T17" fmla="*/ 57 h 77"/>
                  <a:gd name="T18" fmla="*/ 0 w 279"/>
                  <a:gd name="T19" fmla="*/ 29 h 77"/>
                  <a:gd name="T20" fmla="*/ 0 w 279"/>
                  <a:gd name="T21" fmla="*/ 0 h 77"/>
                  <a:gd name="T22" fmla="*/ 279 w 279"/>
                  <a:gd name="T2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79" h="77">
                    <a:moveTo>
                      <a:pt x="0" y="29"/>
                    </a:moveTo>
                    <a:lnTo>
                      <a:pt x="34" y="77"/>
                    </a:lnTo>
                    <a:lnTo>
                      <a:pt x="257" y="77"/>
                    </a:lnTo>
                    <a:lnTo>
                      <a:pt x="279" y="38"/>
                    </a:lnTo>
                    <a:lnTo>
                      <a:pt x="223" y="57"/>
                    </a:lnTo>
                    <a:lnTo>
                      <a:pt x="223" y="9"/>
                    </a:lnTo>
                    <a:lnTo>
                      <a:pt x="156" y="57"/>
                    </a:lnTo>
                    <a:lnTo>
                      <a:pt x="100" y="0"/>
                    </a:lnTo>
                    <a:lnTo>
                      <a:pt x="67" y="57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4" name="Freeform 12"/>
              <p:cNvSpPr>
                <a:spLocks noChangeArrowheads="1"/>
              </p:cNvSpPr>
              <p:nvPr/>
            </p:nvSpPr>
            <p:spPr bwMode="auto">
              <a:xfrm>
                <a:off x="4584" y="2089"/>
                <a:ext cx="66" cy="57"/>
              </a:xfrm>
              <a:custGeom>
                <a:avLst/>
                <a:gdLst>
                  <a:gd name="T0" fmla="*/ 34 w 67"/>
                  <a:gd name="T1" fmla="*/ 0 h 58"/>
                  <a:gd name="T2" fmla="*/ 45 w 67"/>
                  <a:gd name="T3" fmla="*/ 0 h 58"/>
                  <a:gd name="T4" fmla="*/ 45 w 67"/>
                  <a:gd name="T5" fmla="*/ 10 h 58"/>
                  <a:gd name="T6" fmla="*/ 56 w 67"/>
                  <a:gd name="T7" fmla="*/ 10 h 58"/>
                  <a:gd name="T8" fmla="*/ 56 w 67"/>
                  <a:gd name="T9" fmla="*/ 19 h 58"/>
                  <a:gd name="T10" fmla="*/ 56 w 67"/>
                  <a:gd name="T11" fmla="*/ 19 h 58"/>
                  <a:gd name="T12" fmla="*/ 67 w 67"/>
                  <a:gd name="T13" fmla="*/ 29 h 58"/>
                  <a:gd name="T14" fmla="*/ 67 w 67"/>
                  <a:gd name="T15" fmla="*/ 39 h 58"/>
                  <a:gd name="T16" fmla="*/ 56 w 67"/>
                  <a:gd name="T17" fmla="*/ 39 h 58"/>
                  <a:gd name="T18" fmla="*/ 56 w 67"/>
                  <a:gd name="T19" fmla="*/ 48 h 58"/>
                  <a:gd name="T20" fmla="*/ 56 w 67"/>
                  <a:gd name="T21" fmla="*/ 58 h 58"/>
                  <a:gd name="T22" fmla="*/ 45 w 67"/>
                  <a:gd name="T23" fmla="*/ 58 h 58"/>
                  <a:gd name="T24" fmla="*/ 45 w 67"/>
                  <a:gd name="T25" fmla="*/ 58 h 58"/>
                  <a:gd name="T26" fmla="*/ 23 w 67"/>
                  <a:gd name="T27" fmla="*/ 58 h 58"/>
                  <a:gd name="T28" fmla="*/ 23 w 67"/>
                  <a:gd name="T29" fmla="*/ 58 h 58"/>
                  <a:gd name="T30" fmla="*/ 11 w 67"/>
                  <a:gd name="T31" fmla="*/ 58 h 58"/>
                  <a:gd name="T32" fmla="*/ 11 w 67"/>
                  <a:gd name="T33" fmla="*/ 48 h 58"/>
                  <a:gd name="T34" fmla="*/ 0 w 67"/>
                  <a:gd name="T35" fmla="*/ 39 h 58"/>
                  <a:gd name="T36" fmla="*/ 0 w 67"/>
                  <a:gd name="T37" fmla="*/ 39 h 58"/>
                  <a:gd name="T38" fmla="*/ 0 w 67"/>
                  <a:gd name="T39" fmla="*/ 29 h 58"/>
                  <a:gd name="T40" fmla="*/ 0 w 67"/>
                  <a:gd name="T41" fmla="*/ 19 h 58"/>
                  <a:gd name="T42" fmla="*/ 11 w 67"/>
                  <a:gd name="T43" fmla="*/ 19 h 58"/>
                  <a:gd name="T44" fmla="*/ 23 w 67"/>
                  <a:gd name="T45" fmla="*/ 10 h 58"/>
                  <a:gd name="T46" fmla="*/ 23 w 67"/>
                  <a:gd name="T47" fmla="*/ 0 h 58"/>
                  <a:gd name="T48" fmla="*/ 34 w 67"/>
                  <a:gd name="T49" fmla="*/ 0 h 58"/>
                  <a:gd name="T50" fmla="*/ 0 w 67"/>
                  <a:gd name="T51" fmla="*/ 0 h 58"/>
                  <a:gd name="T52" fmla="*/ 67 w 67"/>
                  <a:gd name="T5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67" h="58">
                    <a:moveTo>
                      <a:pt x="34" y="0"/>
                    </a:moveTo>
                    <a:lnTo>
                      <a:pt x="45" y="0"/>
                    </a:lnTo>
                    <a:lnTo>
                      <a:pt x="45" y="10"/>
                    </a:lnTo>
                    <a:lnTo>
                      <a:pt x="56" y="10"/>
                    </a:lnTo>
                    <a:lnTo>
                      <a:pt x="56" y="19"/>
                    </a:lnTo>
                    <a:lnTo>
                      <a:pt x="67" y="29"/>
                    </a:lnTo>
                    <a:lnTo>
                      <a:pt x="67" y="39"/>
                    </a:lnTo>
                    <a:lnTo>
                      <a:pt x="56" y="39"/>
                    </a:lnTo>
                    <a:lnTo>
                      <a:pt x="56" y="48"/>
                    </a:lnTo>
                    <a:lnTo>
                      <a:pt x="56" y="58"/>
                    </a:lnTo>
                    <a:lnTo>
                      <a:pt x="45" y="58"/>
                    </a:lnTo>
                    <a:lnTo>
                      <a:pt x="23" y="58"/>
                    </a:lnTo>
                    <a:lnTo>
                      <a:pt x="11" y="58"/>
                    </a:lnTo>
                    <a:lnTo>
                      <a:pt x="11" y="48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11" y="19"/>
                    </a:lnTo>
                    <a:lnTo>
                      <a:pt x="23" y="10"/>
                    </a:lnTo>
                    <a:lnTo>
                      <a:pt x="23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5" name="Freeform 13"/>
              <p:cNvSpPr>
                <a:spLocks noChangeArrowheads="1"/>
              </p:cNvSpPr>
              <p:nvPr/>
            </p:nvSpPr>
            <p:spPr bwMode="auto">
              <a:xfrm>
                <a:off x="4450" y="2041"/>
                <a:ext cx="66" cy="57"/>
              </a:xfrm>
              <a:custGeom>
                <a:avLst/>
                <a:gdLst>
                  <a:gd name="T0" fmla="*/ 34 w 67"/>
                  <a:gd name="T1" fmla="*/ 0 h 58"/>
                  <a:gd name="T2" fmla="*/ 34 w 67"/>
                  <a:gd name="T3" fmla="*/ 0 h 58"/>
                  <a:gd name="T4" fmla="*/ 45 w 67"/>
                  <a:gd name="T5" fmla="*/ 0 h 58"/>
                  <a:gd name="T6" fmla="*/ 45 w 67"/>
                  <a:gd name="T7" fmla="*/ 0 h 58"/>
                  <a:gd name="T8" fmla="*/ 56 w 67"/>
                  <a:gd name="T9" fmla="*/ 10 h 58"/>
                  <a:gd name="T10" fmla="*/ 56 w 67"/>
                  <a:gd name="T11" fmla="*/ 10 h 58"/>
                  <a:gd name="T12" fmla="*/ 56 w 67"/>
                  <a:gd name="T13" fmla="*/ 19 h 58"/>
                  <a:gd name="T14" fmla="*/ 56 w 67"/>
                  <a:gd name="T15" fmla="*/ 19 h 58"/>
                  <a:gd name="T16" fmla="*/ 67 w 67"/>
                  <a:gd name="T17" fmla="*/ 29 h 58"/>
                  <a:gd name="T18" fmla="*/ 56 w 67"/>
                  <a:gd name="T19" fmla="*/ 29 h 58"/>
                  <a:gd name="T20" fmla="*/ 56 w 67"/>
                  <a:gd name="T21" fmla="*/ 38 h 58"/>
                  <a:gd name="T22" fmla="*/ 56 w 67"/>
                  <a:gd name="T23" fmla="*/ 48 h 58"/>
                  <a:gd name="T24" fmla="*/ 45 w 67"/>
                  <a:gd name="T25" fmla="*/ 48 h 58"/>
                  <a:gd name="T26" fmla="*/ 45 w 67"/>
                  <a:gd name="T27" fmla="*/ 58 h 58"/>
                  <a:gd name="T28" fmla="*/ 12 w 67"/>
                  <a:gd name="T29" fmla="*/ 58 h 58"/>
                  <a:gd name="T30" fmla="*/ 12 w 67"/>
                  <a:gd name="T31" fmla="*/ 48 h 58"/>
                  <a:gd name="T32" fmla="*/ 12 w 67"/>
                  <a:gd name="T33" fmla="*/ 48 h 58"/>
                  <a:gd name="T34" fmla="*/ 0 w 67"/>
                  <a:gd name="T35" fmla="*/ 48 h 58"/>
                  <a:gd name="T36" fmla="*/ 0 w 67"/>
                  <a:gd name="T37" fmla="*/ 38 h 58"/>
                  <a:gd name="T38" fmla="*/ 0 w 67"/>
                  <a:gd name="T39" fmla="*/ 29 h 58"/>
                  <a:gd name="T40" fmla="*/ 0 w 67"/>
                  <a:gd name="T41" fmla="*/ 19 h 58"/>
                  <a:gd name="T42" fmla="*/ 0 w 67"/>
                  <a:gd name="T43" fmla="*/ 19 h 58"/>
                  <a:gd name="T44" fmla="*/ 0 w 67"/>
                  <a:gd name="T45" fmla="*/ 10 h 58"/>
                  <a:gd name="T46" fmla="*/ 12 w 67"/>
                  <a:gd name="T47" fmla="*/ 10 h 58"/>
                  <a:gd name="T48" fmla="*/ 12 w 67"/>
                  <a:gd name="T49" fmla="*/ 0 h 58"/>
                  <a:gd name="T50" fmla="*/ 12 w 67"/>
                  <a:gd name="T51" fmla="*/ 0 h 58"/>
                  <a:gd name="T52" fmla="*/ 23 w 67"/>
                  <a:gd name="T53" fmla="*/ 0 h 58"/>
                  <a:gd name="T54" fmla="*/ 34 w 67"/>
                  <a:gd name="T55" fmla="*/ 0 h 58"/>
                  <a:gd name="T56" fmla="*/ 0 w 67"/>
                  <a:gd name="T57" fmla="*/ 0 h 58"/>
                  <a:gd name="T58" fmla="*/ 67 w 67"/>
                  <a:gd name="T5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T56" t="T57" r="T58" b="T59"/>
                <a:pathLst>
                  <a:path w="67" h="58">
                    <a:moveTo>
                      <a:pt x="34" y="0"/>
                    </a:moveTo>
                    <a:lnTo>
                      <a:pt x="34" y="0"/>
                    </a:lnTo>
                    <a:lnTo>
                      <a:pt x="45" y="0"/>
                    </a:lnTo>
                    <a:lnTo>
                      <a:pt x="56" y="10"/>
                    </a:lnTo>
                    <a:lnTo>
                      <a:pt x="56" y="19"/>
                    </a:lnTo>
                    <a:lnTo>
                      <a:pt x="67" y="29"/>
                    </a:lnTo>
                    <a:lnTo>
                      <a:pt x="56" y="29"/>
                    </a:lnTo>
                    <a:lnTo>
                      <a:pt x="56" y="38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45" y="58"/>
                    </a:lnTo>
                    <a:lnTo>
                      <a:pt x="12" y="58"/>
                    </a:lnTo>
                    <a:lnTo>
                      <a:pt x="12" y="4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2" y="10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6" name="Freeform 14"/>
              <p:cNvSpPr>
                <a:spLocks noChangeArrowheads="1"/>
              </p:cNvSpPr>
              <p:nvPr/>
            </p:nvSpPr>
            <p:spPr bwMode="auto">
              <a:xfrm>
                <a:off x="4250" y="2041"/>
                <a:ext cx="54" cy="47"/>
              </a:xfrm>
              <a:custGeom>
                <a:avLst/>
                <a:gdLst>
                  <a:gd name="T0" fmla="*/ 33 w 55"/>
                  <a:gd name="T1" fmla="*/ 0 h 48"/>
                  <a:gd name="T2" fmla="*/ 33 w 55"/>
                  <a:gd name="T3" fmla="*/ 0 h 48"/>
                  <a:gd name="T4" fmla="*/ 33 w 55"/>
                  <a:gd name="T5" fmla="*/ 0 h 48"/>
                  <a:gd name="T6" fmla="*/ 44 w 55"/>
                  <a:gd name="T7" fmla="*/ 0 h 48"/>
                  <a:gd name="T8" fmla="*/ 55 w 55"/>
                  <a:gd name="T9" fmla="*/ 10 h 48"/>
                  <a:gd name="T10" fmla="*/ 55 w 55"/>
                  <a:gd name="T11" fmla="*/ 10 h 48"/>
                  <a:gd name="T12" fmla="*/ 55 w 55"/>
                  <a:gd name="T13" fmla="*/ 19 h 48"/>
                  <a:gd name="T14" fmla="*/ 55 w 55"/>
                  <a:gd name="T15" fmla="*/ 19 h 48"/>
                  <a:gd name="T16" fmla="*/ 55 w 55"/>
                  <a:gd name="T17" fmla="*/ 29 h 48"/>
                  <a:gd name="T18" fmla="*/ 55 w 55"/>
                  <a:gd name="T19" fmla="*/ 29 h 48"/>
                  <a:gd name="T20" fmla="*/ 55 w 55"/>
                  <a:gd name="T21" fmla="*/ 38 h 48"/>
                  <a:gd name="T22" fmla="*/ 44 w 55"/>
                  <a:gd name="T23" fmla="*/ 48 h 48"/>
                  <a:gd name="T24" fmla="*/ 33 w 55"/>
                  <a:gd name="T25" fmla="*/ 48 h 48"/>
                  <a:gd name="T26" fmla="*/ 33 w 55"/>
                  <a:gd name="T27" fmla="*/ 48 h 48"/>
                  <a:gd name="T28" fmla="*/ 22 w 55"/>
                  <a:gd name="T29" fmla="*/ 48 h 48"/>
                  <a:gd name="T30" fmla="*/ 11 w 55"/>
                  <a:gd name="T31" fmla="*/ 48 h 48"/>
                  <a:gd name="T32" fmla="*/ 11 w 55"/>
                  <a:gd name="T33" fmla="*/ 38 h 48"/>
                  <a:gd name="T34" fmla="*/ 0 w 55"/>
                  <a:gd name="T35" fmla="*/ 38 h 48"/>
                  <a:gd name="T36" fmla="*/ 0 w 55"/>
                  <a:gd name="T37" fmla="*/ 29 h 48"/>
                  <a:gd name="T38" fmla="*/ 0 w 55"/>
                  <a:gd name="T39" fmla="*/ 10 h 48"/>
                  <a:gd name="T40" fmla="*/ 0 w 55"/>
                  <a:gd name="T41" fmla="*/ 10 h 48"/>
                  <a:gd name="T42" fmla="*/ 11 w 55"/>
                  <a:gd name="T43" fmla="*/ 0 h 48"/>
                  <a:gd name="T44" fmla="*/ 11 w 55"/>
                  <a:gd name="T45" fmla="*/ 0 h 48"/>
                  <a:gd name="T46" fmla="*/ 22 w 55"/>
                  <a:gd name="T47" fmla="*/ 0 h 48"/>
                  <a:gd name="T48" fmla="*/ 33 w 55"/>
                  <a:gd name="T49" fmla="*/ 0 h 48"/>
                  <a:gd name="T50" fmla="*/ 0 w 55"/>
                  <a:gd name="T51" fmla="*/ 0 h 48"/>
                  <a:gd name="T52" fmla="*/ 55 w 55"/>
                  <a:gd name="T5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55" h="48">
                    <a:moveTo>
                      <a:pt x="33" y="0"/>
                    </a:moveTo>
                    <a:lnTo>
                      <a:pt x="33" y="0"/>
                    </a:lnTo>
                    <a:lnTo>
                      <a:pt x="44" y="0"/>
                    </a:lnTo>
                    <a:lnTo>
                      <a:pt x="55" y="10"/>
                    </a:lnTo>
                    <a:lnTo>
                      <a:pt x="55" y="19"/>
                    </a:lnTo>
                    <a:lnTo>
                      <a:pt x="55" y="29"/>
                    </a:lnTo>
                    <a:lnTo>
                      <a:pt x="55" y="38"/>
                    </a:lnTo>
                    <a:lnTo>
                      <a:pt x="44" y="48"/>
                    </a:lnTo>
                    <a:lnTo>
                      <a:pt x="33" y="48"/>
                    </a:lnTo>
                    <a:lnTo>
                      <a:pt x="22" y="48"/>
                    </a:lnTo>
                    <a:lnTo>
                      <a:pt x="11" y="48"/>
                    </a:lnTo>
                    <a:lnTo>
                      <a:pt x="11" y="38"/>
                    </a:lnTo>
                    <a:lnTo>
                      <a:pt x="0" y="38"/>
                    </a:lnTo>
                    <a:lnTo>
                      <a:pt x="0" y="29"/>
                    </a:lnTo>
                    <a:lnTo>
                      <a:pt x="0" y="10"/>
                    </a:lnTo>
                    <a:lnTo>
                      <a:pt x="11" y="0"/>
                    </a:lnTo>
                    <a:lnTo>
                      <a:pt x="22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7" name="Freeform 15"/>
              <p:cNvSpPr>
                <a:spLocks noChangeArrowheads="1"/>
              </p:cNvSpPr>
              <p:nvPr/>
            </p:nvSpPr>
            <p:spPr bwMode="auto">
              <a:xfrm>
                <a:off x="4083" y="2079"/>
                <a:ext cx="55" cy="57"/>
              </a:xfrm>
              <a:custGeom>
                <a:avLst/>
                <a:gdLst>
                  <a:gd name="T0" fmla="*/ 34 w 56"/>
                  <a:gd name="T1" fmla="*/ 0 h 58"/>
                  <a:gd name="T2" fmla="*/ 45 w 56"/>
                  <a:gd name="T3" fmla="*/ 0 h 58"/>
                  <a:gd name="T4" fmla="*/ 45 w 56"/>
                  <a:gd name="T5" fmla="*/ 10 h 58"/>
                  <a:gd name="T6" fmla="*/ 56 w 56"/>
                  <a:gd name="T7" fmla="*/ 10 h 58"/>
                  <a:gd name="T8" fmla="*/ 56 w 56"/>
                  <a:gd name="T9" fmla="*/ 20 h 58"/>
                  <a:gd name="T10" fmla="*/ 56 w 56"/>
                  <a:gd name="T11" fmla="*/ 20 h 58"/>
                  <a:gd name="T12" fmla="*/ 56 w 56"/>
                  <a:gd name="T13" fmla="*/ 39 h 58"/>
                  <a:gd name="T14" fmla="*/ 56 w 56"/>
                  <a:gd name="T15" fmla="*/ 39 h 58"/>
                  <a:gd name="T16" fmla="*/ 56 w 56"/>
                  <a:gd name="T17" fmla="*/ 49 h 58"/>
                  <a:gd name="T18" fmla="*/ 45 w 56"/>
                  <a:gd name="T19" fmla="*/ 49 h 58"/>
                  <a:gd name="T20" fmla="*/ 45 w 56"/>
                  <a:gd name="T21" fmla="*/ 58 h 58"/>
                  <a:gd name="T22" fmla="*/ 22 w 56"/>
                  <a:gd name="T23" fmla="*/ 58 h 58"/>
                  <a:gd name="T24" fmla="*/ 11 w 56"/>
                  <a:gd name="T25" fmla="*/ 49 h 58"/>
                  <a:gd name="T26" fmla="*/ 11 w 56"/>
                  <a:gd name="T27" fmla="*/ 49 h 58"/>
                  <a:gd name="T28" fmla="*/ 0 w 56"/>
                  <a:gd name="T29" fmla="*/ 39 h 58"/>
                  <a:gd name="T30" fmla="*/ 0 w 56"/>
                  <a:gd name="T31" fmla="*/ 39 h 58"/>
                  <a:gd name="T32" fmla="*/ 0 w 56"/>
                  <a:gd name="T33" fmla="*/ 20 h 58"/>
                  <a:gd name="T34" fmla="*/ 0 w 56"/>
                  <a:gd name="T35" fmla="*/ 20 h 58"/>
                  <a:gd name="T36" fmla="*/ 11 w 56"/>
                  <a:gd name="T37" fmla="*/ 10 h 58"/>
                  <a:gd name="T38" fmla="*/ 11 w 56"/>
                  <a:gd name="T39" fmla="*/ 10 h 58"/>
                  <a:gd name="T40" fmla="*/ 22 w 56"/>
                  <a:gd name="T41" fmla="*/ 0 h 58"/>
                  <a:gd name="T42" fmla="*/ 34 w 56"/>
                  <a:gd name="T43" fmla="*/ 0 h 58"/>
                  <a:gd name="T44" fmla="*/ 0 w 56"/>
                  <a:gd name="T45" fmla="*/ 0 h 58"/>
                  <a:gd name="T46" fmla="*/ 56 w 56"/>
                  <a:gd name="T47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T44" t="T45" r="T46" b="T47"/>
                <a:pathLst>
                  <a:path w="56" h="58">
                    <a:moveTo>
                      <a:pt x="34" y="0"/>
                    </a:moveTo>
                    <a:lnTo>
                      <a:pt x="45" y="0"/>
                    </a:lnTo>
                    <a:lnTo>
                      <a:pt x="45" y="10"/>
                    </a:lnTo>
                    <a:lnTo>
                      <a:pt x="56" y="10"/>
                    </a:lnTo>
                    <a:lnTo>
                      <a:pt x="56" y="20"/>
                    </a:lnTo>
                    <a:lnTo>
                      <a:pt x="56" y="39"/>
                    </a:lnTo>
                    <a:lnTo>
                      <a:pt x="56" y="49"/>
                    </a:lnTo>
                    <a:lnTo>
                      <a:pt x="45" y="49"/>
                    </a:lnTo>
                    <a:lnTo>
                      <a:pt x="45" y="58"/>
                    </a:lnTo>
                    <a:lnTo>
                      <a:pt x="22" y="58"/>
                    </a:lnTo>
                    <a:lnTo>
                      <a:pt x="11" y="49"/>
                    </a:lnTo>
                    <a:lnTo>
                      <a:pt x="0" y="39"/>
                    </a:lnTo>
                    <a:lnTo>
                      <a:pt x="0" y="20"/>
                    </a:lnTo>
                    <a:lnTo>
                      <a:pt x="11" y="10"/>
                    </a:lnTo>
                    <a:lnTo>
                      <a:pt x="22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8" name="Freeform 16"/>
              <p:cNvSpPr>
                <a:spLocks noChangeArrowheads="1"/>
              </p:cNvSpPr>
              <p:nvPr/>
            </p:nvSpPr>
            <p:spPr bwMode="auto">
              <a:xfrm>
                <a:off x="4517" y="2397"/>
                <a:ext cx="223" cy="297"/>
              </a:xfrm>
              <a:custGeom>
                <a:avLst/>
                <a:gdLst>
                  <a:gd name="T0" fmla="*/ 56 w 224"/>
                  <a:gd name="T1" fmla="*/ 0 h 298"/>
                  <a:gd name="T2" fmla="*/ 0 w 224"/>
                  <a:gd name="T3" fmla="*/ 29 h 298"/>
                  <a:gd name="T4" fmla="*/ 67 w 224"/>
                  <a:gd name="T5" fmla="*/ 29 h 298"/>
                  <a:gd name="T6" fmla="*/ 145 w 224"/>
                  <a:gd name="T7" fmla="*/ 125 h 298"/>
                  <a:gd name="T8" fmla="*/ 145 w 224"/>
                  <a:gd name="T9" fmla="*/ 298 h 298"/>
                  <a:gd name="T10" fmla="*/ 190 w 224"/>
                  <a:gd name="T11" fmla="*/ 298 h 298"/>
                  <a:gd name="T12" fmla="*/ 224 w 224"/>
                  <a:gd name="T13" fmla="*/ 135 h 298"/>
                  <a:gd name="T14" fmla="*/ 145 w 224"/>
                  <a:gd name="T15" fmla="*/ 19 h 298"/>
                  <a:gd name="T16" fmla="*/ 56 w 224"/>
                  <a:gd name="T17" fmla="*/ 0 h 298"/>
                  <a:gd name="T18" fmla="*/ 0 w 224"/>
                  <a:gd name="T19" fmla="*/ 0 h 298"/>
                  <a:gd name="T20" fmla="*/ 224 w 224"/>
                  <a:gd name="T21" fmla="*/ 298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T18" t="T19" r="T20" b="T21"/>
                <a:pathLst>
                  <a:path w="224" h="298">
                    <a:moveTo>
                      <a:pt x="56" y="0"/>
                    </a:moveTo>
                    <a:lnTo>
                      <a:pt x="0" y="29"/>
                    </a:lnTo>
                    <a:lnTo>
                      <a:pt x="67" y="29"/>
                    </a:lnTo>
                    <a:lnTo>
                      <a:pt x="145" y="125"/>
                    </a:lnTo>
                    <a:lnTo>
                      <a:pt x="145" y="298"/>
                    </a:lnTo>
                    <a:lnTo>
                      <a:pt x="190" y="298"/>
                    </a:lnTo>
                    <a:lnTo>
                      <a:pt x="224" y="135"/>
                    </a:lnTo>
                    <a:lnTo>
                      <a:pt x="145" y="19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9" name="Freeform 17"/>
              <p:cNvSpPr>
                <a:spLocks noChangeArrowheads="1"/>
              </p:cNvSpPr>
              <p:nvPr/>
            </p:nvSpPr>
            <p:spPr bwMode="auto">
              <a:xfrm>
                <a:off x="4506" y="2320"/>
                <a:ext cx="55" cy="76"/>
              </a:xfrm>
              <a:custGeom>
                <a:avLst/>
                <a:gdLst>
                  <a:gd name="T0" fmla="*/ 56 w 56"/>
                  <a:gd name="T1" fmla="*/ 19 h 77"/>
                  <a:gd name="T2" fmla="*/ 56 w 56"/>
                  <a:gd name="T3" fmla="*/ 0 h 77"/>
                  <a:gd name="T4" fmla="*/ 0 w 56"/>
                  <a:gd name="T5" fmla="*/ 0 h 77"/>
                  <a:gd name="T6" fmla="*/ 11 w 56"/>
                  <a:gd name="T7" fmla="*/ 29 h 77"/>
                  <a:gd name="T8" fmla="*/ 11 w 56"/>
                  <a:gd name="T9" fmla="*/ 77 h 77"/>
                  <a:gd name="T10" fmla="*/ 56 w 56"/>
                  <a:gd name="T11" fmla="*/ 58 h 77"/>
                  <a:gd name="T12" fmla="*/ 56 w 56"/>
                  <a:gd name="T13" fmla="*/ 19 h 77"/>
                  <a:gd name="T14" fmla="*/ 0 w 56"/>
                  <a:gd name="T15" fmla="*/ 0 h 77"/>
                  <a:gd name="T16" fmla="*/ 56 w 56"/>
                  <a:gd name="T17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T14" t="T15" r="T16" b="T17"/>
                <a:pathLst>
                  <a:path w="56" h="77">
                    <a:moveTo>
                      <a:pt x="56" y="19"/>
                    </a:moveTo>
                    <a:lnTo>
                      <a:pt x="56" y="0"/>
                    </a:lnTo>
                    <a:lnTo>
                      <a:pt x="0" y="0"/>
                    </a:lnTo>
                    <a:lnTo>
                      <a:pt x="11" y="29"/>
                    </a:lnTo>
                    <a:lnTo>
                      <a:pt x="11" y="77"/>
                    </a:lnTo>
                    <a:lnTo>
                      <a:pt x="56" y="58"/>
                    </a:lnTo>
                    <a:lnTo>
                      <a:pt x="56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50" name="Freeform 18"/>
              <p:cNvSpPr>
                <a:spLocks noChangeArrowheads="1"/>
              </p:cNvSpPr>
              <p:nvPr/>
            </p:nvSpPr>
            <p:spPr bwMode="auto">
              <a:xfrm>
                <a:off x="4540" y="2118"/>
                <a:ext cx="121" cy="182"/>
              </a:xfrm>
              <a:custGeom>
                <a:avLst/>
                <a:gdLst>
                  <a:gd name="T0" fmla="*/ 0 w 122"/>
                  <a:gd name="T1" fmla="*/ 183 h 183"/>
                  <a:gd name="T2" fmla="*/ 44 w 122"/>
                  <a:gd name="T3" fmla="*/ 183 h 183"/>
                  <a:gd name="T4" fmla="*/ 122 w 122"/>
                  <a:gd name="T5" fmla="*/ 29 h 183"/>
                  <a:gd name="T6" fmla="*/ 122 w 122"/>
                  <a:gd name="T7" fmla="*/ 0 h 183"/>
                  <a:gd name="T8" fmla="*/ 122 w 122"/>
                  <a:gd name="T9" fmla="*/ 10 h 183"/>
                  <a:gd name="T10" fmla="*/ 122 w 122"/>
                  <a:gd name="T11" fmla="*/ 19 h 183"/>
                  <a:gd name="T12" fmla="*/ 111 w 122"/>
                  <a:gd name="T13" fmla="*/ 29 h 183"/>
                  <a:gd name="T14" fmla="*/ 111 w 122"/>
                  <a:gd name="T15" fmla="*/ 29 h 183"/>
                  <a:gd name="T16" fmla="*/ 100 w 122"/>
                  <a:gd name="T17" fmla="*/ 38 h 183"/>
                  <a:gd name="T18" fmla="*/ 100 w 122"/>
                  <a:gd name="T19" fmla="*/ 48 h 183"/>
                  <a:gd name="T20" fmla="*/ 100 w 122"/>
                  <a:gd name="T21" fmla="*/ 48 h 183"/>
                  <a:gd name="T22" fmla="*/ 89 w 122"/>
                  <a:gd name="T23" fmla="*/ 48 h 183"/>
                  <a:gd name="T24" fmla="*/ 0 w 122"/>
                  <a:gd name="T25" fmla="*/ 183 h 183"/>
                  <a:gd name="T26" fmla="*/ 0 w 122"/>
                  <a:gd name="T27" fmla="*/ 0 h 183"/>
                  <a:gd name="T28" fmla="*/ 122 w 122"/>
                  <a:gd name="T29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22" h="183">
                    <a:moveTo>
                      <a:pt x="0" y="183"/>
                    </a:moveTo>
                    <a:lnTo>
                      <a:pt x="44" y="183"/>
                    </a:lnTo>
                    <a:lnTo>
                      <a:pt x="122" y="29"/>
                    </a:lnTo>
                    <a:lnTo>
                      <a:pt x="122" y="0"/>
                    </a:lnTo>
                    <a:lnTo>
                      <a:pt x="122" y="10"/>
                    </a:lnTo>
                    <a:lnTo>
                      <a:pt x="122" y="19"/>
                    </a:lnTo>
                    <a:lnTo>
                      <a:pt x="111" y="29"/>
                    </a:lnTo>
                    <a:lnTo>
                      <a:pt x="100" y="38"/>
                    </a:lnTo>
                    <a:lnTo>
                      <a:pt x="100" y="48"/>
                    </a:lnTo>
                    <a:lnTo>
                      <a:pt x="89" y="48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51" name="Text Box 19"/>
            <p:cNvSpPr txBox="1">
              <a:spLocks noChangeArrowheads="1"/>
            </p:cNvSpPr>
            <p:nvPr/>
          </p:nvSpPr>
          <p:spPr bwMode="auto">
            <a:xfrm>
              <a:off x="4690" y="1998"/>
              <a:ext cx="92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ru-RU" sz="1600" b="1">
                  <a:latin typeface="Arial Narrow" panose="020B0606020202030204" pitchFamily="34" charset="0"/>
                </a:rPr>
                <a:t>Начальник</a:t>
              </a:r>
            </a:p>
            <a:p>
              <a:pPr>
                <a:buClrTx/>
                <a:buFontTx/>
                <a:buNone/>
              </a:pPr>
              <a:r>
                <a:rPr lang="ru-RU" sz="1600" b="1">
                  <a:latin typeface="Arial Narrow" panose="020B0606020202030204" pitchFamily="34" charset="0"/>
                </a:rPr>
                <a:t>подразделения</a:t>
              </a:r>
            </a:p>
          </p:txBody>
        </p:sp>
        <p:grpSp>
          <p:nvGrpSpPr>
            <p:cNvPr id="18452" name="Group 20"/>
            <p:cNvGrpSpPr>
              <a:grpSpLocks/>
            </p:cNvGrpSpPr>
            <p:nvPr/>
          </p:nvGrpSpPr>
          <p:grpSpPr bwMode="auto">
            <a:xfrm>
              <a:off x="3438" y="2815"/>
              <a:ext cx="767" cy="474"/>
              <a:chOff x="3438" y="2815"/>
              <a:chExt cx="767" cy="474"/>
            </a:xfrm>
          </p:grpSpPr>
          <p:sp>
            <p:nvSpPr>
              <p:cNvPr id="18453" name="Oval 21"/>
              <p:cNvSpPr>
                <a:spLocks noChangeArrowheads="1"/>
              </p:cNvSpPr>
              <p:nvPr/>
            </p:nvSpPr>
            <p:spPr bwMode="auto">
              <a:xfrm>
                <a:off x="3438" y="2815"/>
                <a:ext cx="767" cy="474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3514" y="2908"/>
                <a:ext cx="0" cy="27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5" name="Text Box 23"/>
              <p:cNvSpPr txBox="1">
                <a:spLocks noChangeArrowheads="1"/>
              </p:cNvSpPr>
              <p:nvPr/>
            </p:nvSpPr>
            <p:spPr bwMode="auto">
              <a:xfrm>
                <a:off x="3594" y="2950"/>
                <a:ext cx="35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1200" b="1">
                    <a:latin typeface="Arial Narrow" panose="020B0606020202030204" pitchFamily="34" charset="0"/>
                  </a:rPr>
                  <a:t>Отдел</a:t>
                </a:r>
              </a:p>
            </p:txBody>
          </p:sp>
        </p:grpSp>
        <p:grpSp>
          <p:nvGrpSpPr>
            <p:cNvPr id="18456" name="Group 24"/>
            <p:cNvGrpSpPr>
              <a:grpSpLocks/>
            </p:cNvGrpSpPr>
            <p:nvPr/>
          </p:nvGrpSpPr>
          <p:grpSpPr bwMode="auto">
            <a:xfrm>
              <a:off x="4542" y="2815"/>
              <a:ext cx="947" cy="478"/>
              <a:chOff x="4542" y="2815"/>
              <a:chExt cx="947" cy="478"/>
            </a:xfrm>
          </p:grpSpPr>
          <p:sp>
            <p:nvSpPr>
              <p:cNvPr id="18457" name="AutoShape 25"/>
              <p:cNvSpPr>
                <a:spLocks noChangeArrowheads="1"/>
              </p:cNvSpPr>
              <p:nvPr/>
            </p:nvSpPr>
            <p:spPr bwMode="auto">
              <a:xfrm>
                <a:off x="4713" y="2887"/>
                <a:ext cx="775" cy="406"/>
              </a:xfrm>
              <a:prstGeom prst="roundRect">
                <a:avLst>
                  <a:gd name="adj" fmla="val 14704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58" name="AutoShape 26"/>
              <p:cNvSpPr>
                <a:spLocks noChangeArrowheads="1"/>
              </p:cNvSpPr>
              <p:nvPr/>
            </p:nvSpPr>
            <p:spPr bwMode="auto">
              <a:xfrm>
                <a:off x="4542" y="2815"/>
                <a:ext cx="774" cy="406"/>
              </a:xfrm>
              <a:prstGeom prst="roundRect">
                <a:avLst>
                  <a:gd name="adj" fmla="val 14704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59" name="Text Box 27"/>
              <p:cNvSpPr txBox="1">
                <a:spLocks noChangeArrowheads="1"/>
              </p:cNvSpPr>
              <p:nvPr/>
            </p:nvSpPr>
            <p:spPr bwMode="auto">
              <a:xfrm>
                <a:off x="4705" y="2903"/>
                <a:ext cx="394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en-US" sz="1200" b="1">
                    <a:latin typeface="Arial Narrow" panose="020B0606020202030204" pitchFamily="34" charset="0"/>
                  </a:rPr>
                  <a:t>Задачи</a:t>
                </a:r>
              </a:p>
              <a:p>
                <a:pPr>
                  <a:buClrTx/>
                  <a:buFontTx/>
                  <a:buNone/>
                </a:pPr>
                <a:r>
                  <a:rPr lang="en-US" sz="1200" b="1">
                    <a:latin typeface="Arial Narrow" panose="020B0606020202030204" pitchFamily="34" charset="0"/>
                  </a:rPr>
                  <a:t>отдела</a:t>
                </a:r>
              </a:p>
            </p:txBody>
          </p:sp>
        </p:grpSp>
      </p:grpSp>
      <p:sp>
        <p:nvSpPr>
          <p:cNvPr id="18460" name="Freeform 28"/>
          <p:cNvSpPr>
            <a:spLocks noChangeArrowheads="1"/>
          </p:cNvSpPr>
          <p:nvPr/>
        </p:nvSpPr>
        <p:spPr bwMode="auto">
          <a:xfrm>
            <a:off x="6111875" y="5545138"/>
            <a:ext cx="1588" cy="1587"/>
          </a:xfrm>
          <a:custGeom>
            <a:avLst/>
            <a:gdLst>
              <a:gd name="T0" fmla="*/ 0 w 1587"/>
              <a:gd name="T1" fmla="*/ 0 h 1588"/>
              <a:gd name="T2" fmla="*/ 0 w 1587"/>
              <a:gd name="T3" fmla="*/ 0 h 1588"/>
              <a:gd name="T4" fmla="*/ 0 w 1587"/>
              <a:gd name="T5" fmla="*/ 0 h 1588"/>
              <a:gd name="T6" fmla="*/ 0 w 1587"/>
              <a:gd name="T7" fmla="*/ 0 h 1588"/>
              <a:gd name="T8" fmla="*/ 1587 w 1587"/>
              <a:gd name="T9" fmla="*/ 1588 h 1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1587" h="1588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8461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838" y="1216025"/>
            <a:ext cx="2236787" cy="149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807AAC82-8148-4B7F-B9F4-B1C673DCE854}" type="slidenum">
              <a:rPr lang="ru-RU" sz="1400"/>
              <a:pPr algn="r" eaLnBrk="1" hangingPunct="1">
                <a:buClrTx/>
                <a:buFontTx/>
                <a:buNone/>
              </a:pPr>
              <a:t>6</a:t>
            </a:fld>
            <a:endParaRPr lang="ru-RU" sz="1400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76315" y="143025"/>
            <a:ext cx="7912100" cy="94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ru-RU" sz="2800" b="1" dirty="0">
                <a:solidFill>
                  <a:srgbClr val="3366CC"/>
                </a:solidFill>
              </a:rPr>
              <a:t>Противоречие между функциональными отделами и процессами организации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15" y="1088400"/>
            <a:ext cx="8488363" cy="403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2676" y="5175106"/>
            <a:ext cx="7560840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Управляющие воздействия направлены «сверху вниз», на подразделения в рамках их функций, а процессы идут «горизонтально» через разные подразделения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4E21F89-BFA8-4170-8CFF-CAB6529F3F2B}" type="slidenum">
              <a:rPr lang="ru-RU" sz="1400"/>
              <a:pPr algn="r" eaLnBrk="1" hangingPunct="1">
                <a:buClrTx/>
                <a:buFontTx/>
                <a:buNone/>
              </a:pPr>
              <a:t>7</a:t>
            </a:fld>
            <a:endParaRPr lang="ru-RU" sz="1400"/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03238" y="3311525"/>
            <a:ext cx="8056562" cy="241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92088" indent="-192088"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62000" algn="l"/>
                <a:tab pos="1676400" algn="l"/>
                <a:tab pos="2590800" algn="l"/>
                <a:tab pos="3505200" algn="l"/>
                <a:tab pos="4419600" algn="l"/>
                <a:tab pos="5334000" algn="l"/>
                <a:tab pos="6248400" algn="l"/>
                <a:tab pos="7162800" algn="l"/>
                <a:tab pos="8077200" algn="l"/>
                <a:tab pos="8991600" algn="l"/>
                <a:tab pos="99060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b="1"/>
              <a:t>Организация</a:t>
            </a:r>
            <a:r>
              <a:rPr lang="ru-RU"/>
              <a:t> - группа работников и необходимых средств с распределением ответственности, полномочий и взаимоотношений (ИСО 9000:2000)</a:t>
            </a: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b="1"/>
              <a:t>Организация</a:t>
            </a:r>
            <a:r>
              <a:rPr lang="ru-RU"/>
              <a:t> – систематизированное, сознательное объединение действий людей, преследующих достижение определенных целей посредством выполнения определенных действий</a:t>
            </a:r>
          </a:p>
          <a:p>
            <a:pPr eaLnBrk="1" hangingPunct="1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b="1"/>
              <a:t>Организация – сложная социальная технико-экономическая система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498850" y="825500"/>
            <a:ext cx="6667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2000">
                <a:latin typeface="Arial Narrow" panose="020B0606020202030204" pitchFamily="34" charset="0"/>
              </a:rPr>
              <a:t> </a:t>
            </a:r>
          </a:p>
        </p:txBody>
      </p:sp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731838" y="1655763"/>
            <a:ext cx="2570162" cy="855662"/>
            <a:chOff x="461" y="1043"/>
            <a:chExt cx="1619" cy="539"/>
          </a:xfrm>
        </p:grpSpPr>
        <p:sp>
          <p:nvSpPr>
            <p:cNvPr id="20485" name="Rectangle 5"/>
            <p:cNvSpPr>
              <a:spLocks noChangeArrowheads="1"/>
            </p:cNvSpPr>
            <p:nvPr/>
          </p:nvSpPr>
          <p:spPr bwMode="auto">
            <a:xfrm>
              <a:off x="1919" y="1251"/>
              <a:ext cx="161" cy="16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6" name="Rectangle 6"/>
            <p:cNvSpPr>
              <a:spLocks noChangeArrowheads="1"/>
            </p:cNvSpPr>
            <p:nvPr/>
          </p:nvSpPr>
          <p:spPr bwMode="auto">
            <a:xfrm>
              <a:off x="1311" y="1417"/>
              <a:ext cx="161" cy="165"/>
            </a:xfrm>
            <a:prstGeom prst="rect">
              <a:avLst/>
            </a:prstGeom>
            <a:solidFill>
              <a:srgbClr val="00FF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7" name="Rectangle 7"/>
            <p:cNvSpPr>
              <a:spLocks noChangeArrowheads="1"/>
            </p:cNvSpPr>
            <p:nvPr/>
          </p:nvSpPr>
          <p:spPr bwMode="auto">
            <a:xfrm>
              <a:off x="1311" y="1043"/>
              <a:ext cx="161" cy="16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8" name="Rectangle 8"/>
            <p:cNvSpPr>
              <a:spLocks noChangeArrowheads="1"/>
            </p:cNvSpPr>
            <p:nvPr/>
          </p:nvSpPr>
          <p:spPr bwMode="auto">
            <a:xfrm>
              <a:off x="771" y="1251"/>
              <a:ext cx="161" cy="165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89" name="Oval 9"/>
            <p:cNvSpPr>
              <a:spLocks noChangeArrowheads="1"/>
            </p:cNvSpPr>
            <p:nvPr/>
          </p:nvSpPr>
          <p:spPr bwMode="auto">
            <a:xfrm>
              <a:off x="1596" y="1251"/>
              <a:ext cx="201" cy="165"/>
            </a:xfrm>
            <a:prstGeom prst="ellipse">
              <a:avLst/>
            </a:prstGeom>
            <a:solidFill>
              <a:srgbClr val="FF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0" name="Oval 10"/>
            <p:cNvSpPr>
              <a:spLocks noChangeArrowheads="1"/>
            </p:cNvSpPr>
            <p:nvPr/>
          </p:nvSpPr>
          <p:spPr bwMode="auto">
            <a:xfrm>
              <a:off x="1028" y="1251"/>
              <a:ext cx="202" cy="165"/>
            </a:xfrm>
            <a:prstGeom prst="ellipse">
              <a:avLst/>
            </a:prstGeom>
            <a:solidFill>
              <a:srgbClr val="FF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Oval 11"/>
            <p:cNvSpPr>
              <a:spLocks noChangeArrowheads="1"/>
            </p:cNvSpPr>
            <p:nvPr/>
          </p:nvSpPr>
          <p:spPr bwMode="auto">
            <a:xfrm>
              <a:off x="461" y="1251"/>
              <a:ext cx="202" cy="165"/>
            </a:xfrm>
            <a:prstGeom prst="ellipse">
              <a:avLst/>
            </a:prstGeom>
            <a:solidFill>
              <a:srgbClr val="FFCC00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cxnSp>
          <p:nvCxnSpPr>
            <p:cNvPr id="20492" name="AutoShape 12"/>
            <p:cNvCxnSpPr>
              <a:cxnSpLocks noChangeShapeType="1"/>
              <a:stCxn id="20491" idx="6"/>
              <a:endCxn id="20488" idx="1"/>
            </p:cNvCxnSpPr>
            <p:nvPr/>
          </p:nvCxnSpPr>
          <p:spPr bwMode="auto">
            <a:xfrm>
              <a:off x="664" y="1334"/>
              <a:ext cx="107" cy="0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3" name="AutoShape 13"/>
            <p:cNvCxnSpPr>
              <a:cxnSpLocks noChangeShapeType="1"/>
              <a:stCxn id="20488" idx="3"/>
              <a:endCxn id="20490" idx="2"/>
            </p:cNvCxnSpPr>
            <p:nvPr/>
          </p:nvCxnSpPr>
          <p:spPr bwMode="auto">
            <a:xfrm>
              <a:off x="933" y="1334"/>
              <a:ext cx="94" cy="0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4" name="AutoShape 14"/>
            <p:cNvCxnSpPr>
              <a:cxnSpLocks noChangeShapeType="1"/>
              <a:stCxn id="20489" idx="6"/>
              <a:endCxn id="20485" idx="1"/>
            </p:cNvCxnSpPr>
            <p:nvPr/>
          </p:nvCxnSpPr>
          <p:spPr bwMode="auto">
            <a:xfrm>
              <a:off x="1798" y="1334"/>
              <a:ext cx="120" cy="0"/>
            </a:xfrm>
            <a:prstGeom prst="straightConnector1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5" name="AutoShape 15"/>
            <p:cNvCxnSpPr>
              <a:cxnSpLocks noChangeShapeType="1"/>
              <a:stCxn id="20487" idx="3"/>
              <a:endCxn id="20489" idx="2"/>
            </p:cNvCxnSpPr>
            <p:nvPr/>
          </p:nvCxnSpPr>
          <p:spPr bwMode="auto">
            <a:xfrm>
              <a:off x="1474" y="1126"/>
              <a:ext cx="121" cy="207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6" name="AutoShape 16"/>
            <p:cNvCxnSpPr>
              <a:cxnSpLocks noChangeShapeType="1"/>
              <a:stCxn id="20490" idx="6"/>
              <a:endCxn id="20487" idx="1"/>
            </p:cNvCxnSpPr>
            <p:nvPr/>
          </p:nvCxnSpPr>
          <p:spPr bwMode="auto">
            <a:xfrm flipV="1">
              <a:off x="1231" y="1126"/>
              <a:ext cx="80" cy="207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7" name="AutoShape 17"/>
            <p:cNvCxnSpPr>
              <a:cxnSpLocks noChangeShapeType="1"/>
              <a:stCxn id="20490" idx="6"/>
              <a:endCxn id="20486" idx="1"/>
            </p:cNvCxnSpPr>
            <p:nvPr/>
          </p:nvCxnSpPr>
          <p:spPr bwMode="auto">
            <a:xfrm>
              <a:off x="1231" y="1334"/>
              <a:ext cx="80" cy="165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20498" name="AutoShape 18"/>
            <p:cNvCxnSpPr>
              <a:cxnSpLocks noChangeShapeType="1"/>
              <a:stCxn id="20486" idx="3"/>
              <a:endCxn id="20489" idx="2"/>
            </p:cNvCxnSpPr>
            <p:nvPr/>
          </p:nvCxnSpPr>
          <p:spPr bwMode="auto">
            <a:xfrm flipV="1">
              <a:off x="1474" y="1334"/>
              <a:ext cx="121" cy="165"/>
            </a:xfrm>
            <a:prstGeom prst="bentConnector3">
              <a:avLst>
                <a:gd name="adj1" fmla="val 50000"/>
              </a:avLst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grpSp>
        <p:nvGrpSpPr>
          <p:cNvPr id="20499" name="Group 19"/>
          <p:cNvGrpSpPr>
            <a:grpSpLocks/>
          </p:cNvGrpSpPr>
          <p:nvPr/>
        </p:nvGrpSpPr>
        <p:grpSpPr bwMode="auto">
          <a:xfrm>
            <a:off x="5705475" y="1789113"/>
            <a:ext cx="855663" cy="801687"/>
            <a:chOff x="3594" y="1127"/>
            <a:chExt cx="539" cy="505"/>
          </a:xfrm>
        </p:grpSpPr>
        <p:sp>
          <p:nvSpPr>
            <p:cNvPr id="20500" name="Freeform 20"/>
            <p:cNvSpPr>
              <a:spLocks noChangeArrowheads="1"/>
            </p:cNvSpPr>
            <p:nvPr/>
          </p:nvSpPr>
          <p:spPr bwMode="auto">
            <a:xfrm>
              <a:off x="3594" y="1127"/>
              <a:ext cx="539" cy="505"/>
            </a:xfrm>
            <a:custGeom>
              <a:avLst/>
              <a:gdLst>
                <a:gd name="T0" fmla="*/ 86 w 576"/>
                <a:gd name="T1" fmla="*/ 245 h 540"/>
                <a:gd name="T2" fmla="*/ 7 w 576"/>
                <a:gd name="T3" fmla="*/ 483 h 540"/>
                <a:gd name="T4" fmla="*/ 65 w 576"/>
                <a:gd name="T5" fmla="*/ 540 h 540"/>
                <a:gd name="T6" fmla="*/ 504 w 576"/>
                <a:gd name="T7" fmla="*/ 339 h 540"/>
                <a:gd name="T8" fmla="*/ 576 w 576"/>
                <a:gd name="T9" fmla="*/ 115 h 540"/>
                <a:gd name="T10" fmla="*/ 489 w 576"/>
                <a:gd name="T11" fmla="*/ 7 h 540"/>
                <a:gd name="T12" fmla="*/ 345 w 576"/>
                <a:gd name="T13" fmla="*/ 0 h 540"/>
                <a:gd name="T14" fmla="*/ 0 w 576"/>
                <a:gd name="T15" fmla="*/ 36 h 540"/>
                <a:gd name="T16" fmla="*/ 86 w 576"/>
                <a:gd name="T17" fmla="*/ 245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" h="540">
                  <a:moveTo>
                    <a:pt x="86" y="245"/>
                  </a:moveTo>
                  <a:lnTo>
                    <a:pt x="7" y="483"/>
                  </a:lnTo>
                  <a:lnTo>
                    <a:pt x="65" y="540"/>
                  </a:lnTo>
                  <a:lnTo>
                    <a:pt x="504" y="339"/>
                  </a:lnTo>
                  <a:lnTo>
                    <a:pt x="576" y="115"/>
                  </a:lnTo>
                  <a:lnTo>
                    <a:pt x="489" y="7"/>
                  </a:lnTo>
                  <a:lnTo>
                    <a:pt x="345" y="0"/>
                  </a:lnTo>
                  <a:lnTo>
                    <a:pt x="0" y="36"/>
                  </a:lnTo>
                  <a:lnTo>
                    <a:pt x="86" y="2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1" name="Freeform 21"/>
            <p:cNvSpPr>
              <a:spLocks noChangeArrowheads="1"/>
            </p:cNvSpPr>
            <p:nvPr/>
          </p:nvSpPr>
          <p:spPr bwMode="auto">
            <a:xfrm>
              <a:off x="3661" y="1147"/>
              <a:ext cx="458" cy="472"/>
            </a:xfrm>
            <a:custGeom>
              <a:avLst/>
              <a:gdLst>
                <a:gd name="T0" fmla="*/ 122 w 489"/>
                <a:gd name="T1" fmla="*/ 43 h 504"/>
                <a:gd name="T2" fmla="*/ 410 w 489"/>
                <a:gd name="T3" fmla="*/ 0 h 504"/>
                <a:gd name="T4" fmla="*/ 489 w 489"/>
                <a:gd name="T5" fmla="*/ 101 h 504"/>
                <a:gd name="T6" fmla="*/ 417 w 489"/>
                <a:gd name="T7" fmla="*/ 309 h 504"/>
                <a:gd name="T8" fmla="*/ 0 w 489"/>
                <a:gd name="T9" fmla="*/ 504 h 504"/>
                <a:gd name="T10" fmla="*/ 86 w 489"/>
                <a:gd name="T11" fmla="*/ 245 h 504"/>
                <a:gd name="T12" fmla="*/ 7 w 489"/>
                <a:gd name="T13" fmla="*/ 57 h 504"/>
                <a:gd name="T14" fmla="*/ 122 w 489"/>
                <a:gd name="T15" fmla="*/ 43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9" h="504">
                  <a:moveTo>
                    <a:pt x="122" y="43"/>
                  </a:moveTo>
                  <a:lnTo>
                    <a:pt x="410" y="0"/>
                  </a:lnTo>
                  <a:lnTo>
                    <a:pt x="489" y="101"/>
                  </a:lnTo>
                  <a:lnTo>
                    <a:pt x="417" y="309"/>
                  </a:lnTo>
                  <a:lnTo>
                    <a:pt x="0" y="504"/>
                  </a:lnTo>
                  <a:lnTo>
                    <a:pt x="86" y="245"/>
                  </a:lnTo>
                  <a:lnTo>
                    <a:pt x="7" y="57"/>
                  </a:lnTo>
                  <a:lnTo>
                    <a:pt x="122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2" name="Freeform 22"/>
            <p:cNvSpPr>
              <a:spLocks noChangeArrowheads="1"/>
            </p:cNvSpPr>
            <p:nvPr/>
          </p:nvSpPr>
          <p:spPr bwMode="auto">
            <a:xfrm>
              <a:off x="3715" y="1181"/>
              <a:ext cx="370" cy="370"/>
            </a:xfrm>
            <a:custGeom>
              <a:avLst/>
              <a:gdLst>
                <a:gd name="T0" fmla="*/ 280 w 395"/>
                <a:gd name="T1" fmla="*/ 7 h 396"/>
                <a:gd name="T2" fmla="*/ 338 w 395"/>
                <a:gd name="T3" fmla="*/ 0 h 396"/>
                <a:gd name="T4" fmla="*/ 395 w 395"/>
                <a:gd name="T5" fmla="*/ 65 h 396"/>
                <a:gd name="T6" fmla="*/ 331 w 395"/>
                <a:gd name="T7" fmla="*/ 245 h 396"/>
                <a:gd name="T8" fmla="*/ 0 w 395"/>
                <a:gd name="T9" fmla="*/ 396 h 396"/>
                <a:gd name="T10" fmla="*/ 64 w 395"/>
                <a:gd name="T11" fmla="*/ 209 h 396"/>
                <a:gd name="T12" fmla="*/ 0 w 395"/>
                <a:gd name="T13" fmla="*/ 50 h 396"/>
                <a:gd name="T14" fmla="*/ 280 w 395"/>
                <a:gd name="T15" fmla="*/ 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396">
                  <a:moveTo>
                    <a:pt x="280" y="7"/>
                  </a:moveTo>
                  <a:lnTo>
                    <a:pt x="338" y="0"/>
                  </a:lnTo>
                  <a:lnTo>
                    <a:pt x="395" y="65"/>
                  </a:lnTo>
                  <a:lnTo>
                    <a:pt x="331" y="245"/>
                  </a:lnTo>
                  <a:lnTo>
                    <a:pt x="0" y="396"/>
                  </a:lnTo>
                  <a:lnTo>
                    <a:pt x="64" y="209"/>
                  </a:lnTo>
                  <a:lnTo>
                    <a:pt x="0" y="50"/>
                  </a:lnTo>
                  <a:lnTo>
                    <a:pt x="280" y="7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3" name="Freeform 23"/>
            <p:cNvSpPr>
              <a:spLocks noChangeArrowheads="1"/>
            </p:cNvSpPr>
            <p:nvPr/>
          </p:nvSpPr>
          <p:spPr bwMode="auto">
            <a:xfrm>
              <a:off x="3614" y="1181"/>
              <a:ext cx="114" cy="424"/>
            </a:xfrm>
            <a:custGeom>
              <a:avLst/>
              <a:gdLst>
                <a:gd name="T0" fmla="*/ 0 w 122"/>
                <a:gd name="T1" fmla="*/ 417 h 453"/>
                <a:gd name="T2" fmla="*/ 72 w 122"/>
                <a:gd name="T3" fmla="*/ 187 h 453"/>
                <a:gd name="T4" fmla="*/ 0 w 122"/>
                <a:gd name="T5" fmla="*/ 0 h 453"/>
                <a:gd name="T6" fmla="*/ 43 w 122"/>
                <a:gd name="T7" fmla="*/ 21 h 453"/>
                <a:gd name="T8" fmla="*/ 122 w 122"/>
                <a:gd name="T9" fmla="*/ 201 h 453"/>
                <a:gd name="T10" fmla="*/ 36 w 122"/>
                <a:gd name="T11" fmla="*/ 453 h 453"/>
                <a:gd name="T12" fmla="*/ 0 w 122"/>
                <a:gd name="T13" fmla="*/ 417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453">
                  <a:moveTo>
                    <a:pt x="0" y="417"/>
                  </a:moveTo>
                  <a:lnTo>
                    <a:pt x="72" y="187"/>
                  </a:lnTo>
                  <a:lnTo>
                    <a:pt x="0" y="0"/>
                  </a:lnTo>
                  <a:lnTo>
                    <a:pt x="43" y="21"/>
                  </a:lnTo>
                  <a:lnTo>
                    <a:pt x="122" y="201"/>
                  </a:lnTo>
                  <a:lnTo>
                    <a:pt x="36" y="453"/>
                  </a:lnTo>
                  <a:lnTo>
                    <a:pt x="0" y="417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4" name="Freeform 24"/>
            <p:cNvSpPr>
              <a:spLocks noChangeArrowheads="1"/>
            </p:cNvSpPr>
            <p:nvPr/>
          </p:nvSpPr>
          <p:spPr bwMode="auto">
            <a:xfrm>
              <a:off x="3621" y="1133"/>
              <a:ext cx="397" cy="53"/>
            </a:xfrm>
            <a:custGeom>
              <a:avLst/>
              <a:gdLst>
                <a:gd name="T0" fmla="*/ 316 w 424"/>
                <a:gd name="T1" fmla="*/ 0 h 58"/>
                <a:gd name="T2" fmla="*/ 0 w 424"/>
                <a:gd name="T3" fmla="*/ 36 h 58"/>
                <a:gd name="T4" fmla="*/ 43 w 424"/>
                <a:gd name="T5" fmla="*/ 58 h 58"/>
                <a:gd name="T6" fmla="*/ 424 w 424"/>
                <a:gd name="T7" fmla="*/ 8 h 58"/>
                <a:gd name="T8" fmla="*/ 316 w 424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58">
                  <a:moveTo>
                    <a:pt x="316" y="0"/>
                  </a:moveTo>
                  <a:lnTo>
                    <a:pt x="0" y="36"/>
                  </a:lnTo>
                  <a:lnTo>
                    <a:pt x="43" y="58"/>
                  </a:lnTo>
                  <a:lnTo>
                    <a:pt x="424" y="8"/>
                  </a:lnTo>
                  <a:lnTo>
                    <a:pt x="316" y="0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5" name="Freeform 25"/>
            <p:cNvSpPr>
              <a:spLocks noChangeArrowheads="1"/>
            </p:cNvSpPr>
            <p:nvPr/>
          </p:nvSpPr>
          <p:spPr bwMode="auto">
            <a:xfrm>
              <a:off x="3749" y="1289"/>
              <a:ext cx="295" cy="229"/>
            </a:xfrm>
            <a:custGeom>
              <a:avLst/>
              <a:gdLst>
                <a:gd name="T0" fmla="*/ 14 w 316"/>
                <a:gd name="T1" fmla="*/ 209 h 245"/>
                <a:gd name="T2" fmla="*/ 0 w 316"/>
                <a:gd name="T3" fmla="*/ 245 h 245"/>
                <a:gd name="T4" fmla="*/ 273 w 316"/>
                <a:gd name="T5" fmla="*/ 122 h 245"/>
                <a:gd name="T6" fmla="*/ 316 w 316"/>
                <a:gd name="T7" fmla="*/ 0 h 245"/>
                <a:gd name="T8" fmla="*/ 244 w 316"/>
                <a:gd name="T9" fmla="*/ 101 h 245"/>
                <a:gd name="T10" fmla="*/ 14 w 316"/>
                <a:gd name="T11" fmla="*/ 20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" h="245">
                  <a:moveTo>
                    <a:pt x="14" y="209"/>
                  </a:moveTo>
                  <a:lnTo>
                    <a:pt x="0" y="245"/>
                  </a:lnTo>
                  <a:lnTo>
                    <a:pt x="273" y="122"/>
                  </a:lnTo>
                  <a:lnTo>
                    <a:pt x="316" y="0"/>
                  </a:lnTo>
                  <a:lnTo>
                    <a:pt x="244" y="101"/>
                  </a:lnTo>
                  <a:lnTo>
                    <a:pt x="14" y="209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506" name="Group 26"/>
          <p:cNvGrpSpPr>
            <a:grpSpLocks/>
          </p:cNvGrpSpPr>
          <p:nvPr/>
        </p:nvGrpSpPr>
        <p:grpSpPr bwMode="auto">
          <a:xfrm>
            <a:off x="7423150" y="1743075"/>
            <a:ext cx="855663" cy="812800"/>
            <a:chOff x="4676" y="1098"/>
            <a:chExt cx="539" cy="512"/>
          </a:xfrm>
        </p:grpSpPr>
        <p:sp>
          <p:nvSpPr>
            <p:cNvPr id="20507" name="Freeform 27"/>
            <p:cNvSpPr>
              <a:spLocks noChangeArrowheads="1"/>
            </p:cNvSpPr>
            <p:nvPr/>
          </p:nvSpPr>
          <p:spPr bwMode="auto">
            <a:xfrm>
              <a:off x="4676" y="1098"/>
              <a:ext cx="539" cy="512"/>
            </a:xfrm>
            <a:custGeom>
              <a:avLst/>
              <a:gdLst>
                <a:gd name="T0" fmla="*/ 86 w 576"/>
                <a:gd name="T1" fmla="*/ 252 h 547"/>
                <a:gd name="T2" fmla="*/ 7 w 576"/>
                <a:gd name="T3" fmla="*/ 489 h 547"/>
                <a:gd name="T4" fmla="*/ 65 w 576"/>
                <a:gd name="T5" fmla="*/ 547 h 547"/>
                <a:gd name="T6" fmla="*/ 504 w 576"/>
                <a:gd name="T7" fmla="*/ 338 h 547"/>
                <a:gd name="T8" fmla="*/ 576 w 576"/>
                <a:gd name="T9" fmla="*/ 122 h 547"/>
                <a:gd name="T10" fmla="*/ 489 w 576"/>
                <a:gd name="T11" fmla="*/ 14 h 547"/>
                <a:gd name="T12" fmla="*/ 345 w 576"/>
                <a:gd name="T13" fmla="*/ 0 h 547"/>
                <a:gd name="T14" fmla="*/ 0 w 576"/>
                <a:gd name="T15" fmla="*/ 36 h 547"/>
                <a:gd name="T16" fmla="*/ 86 w 576"/>
                <a:gd name="T17" fmla="*/ 252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" h="547">
                  <a:moveTo>
                    <a:pt x="86" y="252"/>
                  </a:moveTo>
                  <a:lnTo>
                    <a:pt x="7" y="489"/>
                  </a:lnTo>
                  <a:lnTo>
                    <a:pt x="65" y="547"/>
                  </a:lnTo>
                  <a:lnTo>
                    <a:pt x="504" y="338"/>
                  </a:lnTo>
                  <a:lnTo>
                    <a:pt x="576" y="122"/>
                  </a:lnTo>
                  <a:lnTo>
                    <a:pt x="489" y="14"/>
                  </a:lnTo>
                  <a:lnTo>
                    <a:pt x="345" y="0"/>
                  </a:lnTo>
                  <a:lnTo>
                    <a:pt x="0" y="36"/>
                  </a:lnTo>
                  <a:lnTo>
                    <a:pt x="86" y="2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8" name="Freeform 28"/>
            <p:cNvSpPr>
              <a:spLocks noChangeArrowheads="1"/>
            </p:cNvSpPr>
            <p:nvPr/>
          </p:nvSpPr>
          <p:spPr bwMode="auto">
            <a:xfrm>
              <a:off x="4743" y="1125"/>
              <a:ext cx="458" cy="464"/>
            </a:xfrm>
            <a:custGeom>
              <a:avLst/>
              <a:gdLst>
                <a:gd name="T0" fmla="*/ 122 w 489"/>
                <a:gd name="T1" fmla="*/ 36 h 496"/>
                <a:gd name="T2" fmla="*/ 410 w 489"/>
                <a:gd name="T3" fmla="*/ 0 h 496"/>
                <a:gd name="T4" fmla="*/ 489 w 489"/>
                <a:gd name="T5" fmla="*/ 101 h 496"/>
                <a:gd name="T6" fmla="*/ 417 w 489"/>
                <a:gd name="T7" fmla="*/ 302 h 496"/>
                <a:gd name="T8" fmla="*/ 0 w 489"/>
                <a:gd name="T9" fmla="*/ 496 h 496"/>
                <a:gd name="T10" fmla="*/ 86 w 489"/>
                <a:gd name="T11" fmla="*/ 237 h 496"/>
                <a:gd name="T12" fmla="*/ 7 w 489"/>
                <a:gd name="T13" fmla="*/ 57 h 496"/>
                <a:gd name="T14" fmla="*/ 122 w 489"/>
                <a:gd name="T15" fmla="*/ 3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9" h="496">
                  <a:moveTo>
                    <a:pt x="122" y="36"/>
                  </a:moveTo>
                  <a:lnTo>
                    <a:pt x="410" y="0"/>
                  </a:lnTo>
                  <a:lnTo>
                    <a:pt x="489" y="101"/>
                  </a:lnTo>
                  <a:lnTo>
                    <a:pt x="417" y="302"/>
                  </a:lnTo>
                  <a:lnTo>
                    <a:pt x="0" y="496"/>
                  </a:lnTo>
                  <a:lnTo>
                    <a:pt x="86" y="237"/>
                  </a:lnTo>
                  <a:lnTo>
                    <a:pt x="7" y="57"/>
                  </a:lnTo>
                  <a:lnTo>
                    <a:pt x="122" y="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09" name="Freeform 29"/>
            <p:cNvSpPr>
              <a:spLocks noChangeArrowheads="1"/>
            </p:cNvSpPr>
            <p:nvPr/>
          </p:nvSpPr>
          <p:spPr bwMode="auto">
            <a:xfrm>
              <a:off x="4788" y="1154"/>
              <a:ext cx="369" cy="370"/>
            </a:xfrm>
            <a:custGeom>
              <a:avLst/>
              <a:gdLst>
                <a:gd name="T0" fmla="*/ 280 w 395"/>
                <a:gd name="T1" fmla="*/ 7 h 396"/>
                <a:gd name="T2" fmla="*/ 338 w 395"/>
                <a:gd name="T3" fmla="*/ 0 h 396"/>
                <a:gd name="T4" fmla="*/ 395 w 395"/>
                <a:gd name="T5" fmla="*/ 65 h 396"/>
                <a:gd name="T6" fmla="*/ 331 w 395"/>
                <a:gd name="T7" fmla="*/ 245 h 396"/>
                <a:gd name="T8" fmla="*/ 0 w 395"/>
                <a:gd name="T9" fmla="*/ 396 h 396"/>
                <a:gd name="T10" fmla="*/ 64 w 395"/>
                <a:gd name="T11" fmla="*/ 201 h 396"/>
                <a:gd name="T12" fmla="*/ 0 w 395"/>
                <a:gd name="T13" fmla="*/ 50 h 396"/>
                <a:gd name="T14" fmla="*/ 280 w 395"/>
                <a:gd name="T15" fmla="*/ 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396">
                  <a:moveTo>
                    <a:pt x="280" y="7"/>
                  </a:moveTo>
                  <a:lnTo>
                    <a:pt x="338" y="0"/>
                  </a:lnTo>
                  <a:lnTo>
                    <a:pt x="395" y="65"/>
                  </a:lnTo>
                  <a:lnTo>
                    <a:pt x="331" y="245"/>
                  </a:lnTo>
                  <a:lnTo>
                    <a:pt x="0" y="396"/>
                  </a:lnTo>
                  <a:lnTo>
                    <a:pt x="64" y="201"/>
                  </a:lnTo>
                  <a:lnTo>
                    <a:pt x="0" y="50"/>
                  </a:lnTo>
                  <a:lnTo>
                    <a:pt x="280" y="7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0" name="Freeform 30"/>
            <p:cNvSpPr>
              <a:spLocks noChangeArrowheads="1"/>
            </p:cNvSpPr>
            <p:nvPr/>
          </p:nvSpPr>
          <p:spPr bwMode="auto">
            <a:xfrm>
              <a:off x="4696" y="1159"/>
              <a:ext cx="113" cy="424"/>
            </a:xfrm>
            <a:custGeom>
              <a:avLst/>
              <a:gdLst>
                <a:gd name="T0" fmla="*/ 0 w 122"/>
                <a:gd name="T1" fmla="*/ 417 h 453"/>
                <a:gd name="T2" fmla="*/ 72 w 122"/>
                <a:gd name="T3" fmla="*/ 187 h 453"/>
                <a:gd name="T4" fmla="*/ 0 w 122"/>
                <a:gd name="T5" fmla="*/ 0 h 453"/>
                <a:gd name="T6" fmla="*/ 43 w 122"/>
                <a:gd name="T7" fmla="*/ 21 h 453"/>
                <a:gd name="T8" fmla="*/ 122 w 122"/>
                <a:gd name="T9" fmla="*/ 201 h 453"/>
                <a:gd name="T10" fmla="*/ 36 w 122"/>
                <a:gd name="T11" fmla="*/ 453 h 453"/>
                <a:gd name="T12" fmla="*/ 0 w 122"/>
                <a:gd name="T13" fmla="*/ 417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453">
                  <a:moveTo>
                    <a:pt x="0" y="417"/>
                  </a:moveTo>
                  <a:lnTo>
                    <a:pt x="72" y="187"/>
                  </a:lnTo>
                  <a:lnTo>
                    <a:pt x="0" y="0"/>
                  </a:lnTo>
                  <a:lnTo>
                    <a:pt x="43" y="21"/>
                  </a:lnTo>
                  <a:lnTo>
                    <a:pt x="122" y="201"/>
                  </a:lnTo>
                  <a:lnTo>
                    <a:pt x="36" y="453"/>
                  </a:lnTo>
                  <a:lnTo>
                    <a:pt x="0" y="417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1" name="Freeform 31"/>
            <p:cNvSpPr>
              <a:spLocks noChangeArrowheads="1"/>
            </p:cNvSpPr>
            <p:nvPr/>
          </p:nvSpPr>
          <p:spPr bwMode="auto">
            <a:xfrm>
              <a:off x="4703" y="1111"/>
              <a:ext cx="397" cy="53"/>
            </a:xfrm>
            <a:custGeom>
              <a:avLst/>
              <a:gdLst>
                <a:gd name="T0" fmla="*/ 316 w 424"/>
                <a:gd name="T1" fmla="*/ 0 h 58"/>
                <a:gd name="T2" fmla="*/ 0 w 424"/>
                <a:gd name="T3" fmla="*/ 36 h 58"/>
                <a:gd name="T4" fmla="*/ 43 w 424"/>
                <a:gd name="T5" fmla="*/ 58 h 58"/>
                <a:gd name="T6" fmla="*/ 424 w 424"/>
                <a:gd name="T7" fmla="*/ 8 h 58"/>
                <a:gd name="T8" fmla="*/ 316 w 424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58">
                  <a:moveTo>
                    <a:pt x="316" y="0"/>
                  </a:moveTo>
                  <a:lnTo>
                    <a:pt x="0" y="36"/>
                  </a:lnTo>
                  <a:lnTo>
                    <a:pt x="43" y="58"/>
                  </a:lnTo>
                  <a:lnTo>
                    <a:pt x="424" y="8"/>
                  </a:lnTo>
                  <a:lnTo>
                    <a:pt x="316" y="0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2" name="Freeform 32"/>
            <p:cNvSpPr>
              <a:spLocks noChangeArrowheads="1"/>
            </p:cNvSpPr>
            <p:nvPr/>
          </p:nvSpPr>
          <p:spPr bwMode="auto">
            <a:xfrm>
              <a:off x="4831" y="1260"/>
              <a:ext cx="295" cy="235"/>
            </a:xfrm>
            <a:custGeom>
              <a:avLst/>
              <a:gdLst>
                <a:gd name="T0" fmla="*/ 14 w 316"/>
                <a:gd name="T1" fmla="*/ 208 h 252"/>
                <a:gd name="T2" fmla="*/ 0 w 316"/>
                <a:gd name="T3" fmla="*/ 252 h 252"/>
                <a:gd name="T4" fmla="*/ 273 w 316"/>
                <a:gd name="T5" fmla="*/ 122 h 252"/>
                <a:gd name="T6" fmla="*/ 316 w 316"/>
                <a:gd name="T7" fmla="*/ 0 h 252"/>
                <a:gd name="T8" fmla="*/ 244 w 316"/>
                <a:gd name="T9" fmla="*/ 108 h 252"/>
                <a:gd name="T10" fmla="*/ 14 w 316"/>
                <a:gd name="T11" fmla="*/ 208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" h="252">
                  <a:moveTo>
                    <a:pt x="14" y="208"/>
                  </a:moveTo>
                  <a:lnTo>
                    <a:pt x="0" y="252"/>
                  </a:lnTo>
                  <a:lnTo>
                    <a:pt x="273" y="122"/>
                  </a:lnTo>
                  <a:lnTo>
                    <a:pt x="316" y="0"/>
                  </a:lnTo>
                  <a:lnTo>
                    <a:pt x="244" y="108"/>
                  </a:lnTo>
                  <a:lnTo>
                    <a:pt x="14" y="208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0513" name="Group 33"/>
          <p:cNvGrpSpPr>
            <a:grpSpLocks/>
          </p:cNvGrpSpPr>
          <p:nvPr/>
        </p:nvGrpSpPr>
        <p:grpSpPr bwMode="auto">
          <a:xfrm>
            <a:off x="6583363" y="1754188"/>
            <a:ext cx="855662" cy="801687"/>
            <a:chOff x="4147" y="1105"/>
            <a:chExt cx="539" cy="505"/>
          </a:xfrm>
        </p:grpSpPr>
        <p:sp>
          <p:nvSpPr>
            <p:cNvPr id="20514" name="Freeform 34"/>
            <p:cNvSpPr>
              <a:spLocks noChangeArrowheads="1"/>
            </p:cNvSpPr>
            <p:nvPr/>
          </p:nvSpPr>
          <p:spPr bwMode="auto">
            <a:xfrm>
              <a:off x="4147" y="1105"/>
              <a:ext cx="539" cy="505"/>
            </a:xfrm>
            <a:custGeom>
              <a:avLst/>
              <a:gdLst>
                <a:gd name="T0" fmla="*/ 79 w 576"/>
                <a:gd name="T1" fmla="*/ 245 h 540"/>
                <a:gd name="T2" fmla="*/ 0 w 576"/>
                <a:gd name="T3" fmla="*/ 489 h 540"/>
                <a:gd name="T4" fmla="*/ 65 w 576"/>
                <a:gd name="T5" fmla="*/ 540 h 540"/>
                <a:gd name="T6" fmla="*/ 497 w 576"/>
                <a:gd name="T7" fmla="*/ 338 h 540"/>
                <a:gd name="T8" fmla="*/ 576 w 576"/>
                <a:gd name="T9" fmla="*/ 115 h 540"/>
                <a:gd name="T10" fmla="*/ 482 w 576"/>
                <a:gd name="T11" fmla="*/ 7 h 540"/>
                <a:gd name="T12" fmla="*/ 346 w 576"/>
                <a:gd name="T13" fmla="*/ 0 h 540"/>
                <a:gd name="T14" fmla="*/ 0 w 576"/>
                <a:gd name="T15" fmla="*/ 36 h 540"/>
                <a:gd name="T16" fmla="*/ 79 w 576"/>
                <a:gd name="T17" fmla="*/ 245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6" h="540">
                  <a:moveTo>
                    <a:pt x="79" y="245"/>
                  </a:moveTo>
                  <a:lnTo>
                    <a:pt x="0" y="489"/>
                  </a:lnTo>
                  <a:lnTo>
                    <a:pt x="65" y="540"/>
                  </a:lnTo>
                  <a:lnTo>
                    <a:pt x="497" y="338"/>
                  </a:lnTo>
                  <a:lnTo>
                    <a:pt x="576" y="115"/>
                  </a:lnTo>
                  <a:lnTo>
                    <a:pt x="482" y="7"/>
                  </a:lnTo>
                  <a:lnTo>
                    <a:pt x="346" y="0"/>
                  </a:lnTo>
                  <a:lnTo>
                    <a:pt x="0" y="36"/>
                  </a:lnTo>
                  <a:lnTo>
                    <a:pt x="79" y="2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5" name="Freeform 35"/>
            <p:cNvSpPr>
              <a:spLocks noChangeArrowheads="1"/>
            </p:cNvSpPr>
            <p:nvPr/>
          </p:nvSpPr>
          <p:spPr bwMode="auto">
            <a:xfrm>
              <a:off x="4214" y="1124"/>
              <a:ext cx="458" cy="472"/>
            </a:xfrm>
            <a:custGeom>
              <a:avLst/>
              <a:gdLst>
                <a:gd name="T0" fmla="*/ 115 w 490"/>
                <a:gd name="T1" fmla="*/ 44 h 504"/>
                <a:gd name="T2" fmla="*/ 403 w 490"/>
                <a:gd name="T3" fmla="*/ 0 h 504"/>
                <a:gd name="T4" fmla="*/ 490 w 490"/>
                <a:gd name="T5" fmla="*/ 101 h 504"/>
                <a:gd name="T6" fmla="*/ 418 w 490"/>
                <a:gd name="T7" fmla="*/ 310 h 504"/>
                <a:gd name="T8" fmla="*/ 0 w 490"/>
                <a:gd name="T9" fmla="*/ 504 h 504"/>
                <a:gd name="T10" fmla="*/ 87 w 490"/>
                <a:gd name="T11" fmla="*/ 245 h 504"/>
                <a:gd name="T12" fmla="*/ 0 w 490"/>
                <a:gd name="T13" fmla="*/ 58 h 504"/>
                <a:gd name="T14" fmla="*/ 115 w 490"/>
                <a:gd name="T15" fmla="*/ 4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0" h="504">
                  <a:moveTo>
                    <a:pt x="115" y="44"/>
                  </a:moveTo>
                  <a:lnTo>
                    <a:pt x="403" y="0"/>
                  </a:lnTo>
                  <a:lnTo>
                    <a:pt x="490" y="101"/>
                  </a:lnTo>
                  <a:lnTo>
                    <a:pt x="418" y="310"/>
                  </a:lnTo>
                  <a:lnTo>
                    <a:pt x="0" y="504"/>
                  </a:lnTo>
                  <a:lnTo>
                    <a:pt x="87" y="245"/>
                  </a:lnTo>
                  <a:lnTo>
                    <a:pt x="0" y="58"/>
                  </a:lnTo>
                  <a:lnTo>
                    <a:pt x="115" y="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6" name="Freeform 36"/>
            <p:cNvSpPr>
              <a:spLocks noChangeArrowheads="1"/>
            </p:cNvSpPr>
            <p:nvPr/>
          </p:nvSpPr>
          <p:spPr bwMode="auto">
            <a:xfrm>
              <a:off x="4262" y="1158"/>
              <a:ext cx="370" cy="370"/>
            </a:xfrm>
            <a:custGeom>
              <a:avLst/>
              <a:gdLst>
                <a:gd name="T0" fmla="*/ 280 w 395"/>
                <a:gd name="T1" fmla="*/ 15 h 396"/>
                <a:gd name="T2" fmla="*/ 345 w 395"/>
                <a:gd name="T3" fmla="*/ 0 h 396"/>
                <a:gd name="T4" fmla="*/ 395 w 395"/>
                <a:gd name="T5" fmla="*/ 72 h 396"/>
                <a:gd name="T6" fmla="*/ 338 w 395"/>
                <a:gd name="T7" fmla="*/ 245 h 396"/>
                <a:gd name="T8" fmla="*/ 7 w 395"/>
                <a:gd name="T9" fmla="*/ 396 h 396"/>
                <a:gd name="T10" fmla="*/ 72 w 395"/>
                <a:gd name="T11" fmla="*/ 209 h 396"/>
                <a:gd name="T12" fmla="*/ 0 w 395"/>
                <a:gd name="T13" fmla="*/ 51 h 396"/>
                <a:gd name="T14" fmla="*/ 280 w 395"/>
                <a:gd name="T15" fmla="*/ 1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5" h="396">
                  <a:moveTo>
                    <a:pt x="280" y="15"/>
                  </a:moveTo>
                  <a:lnTo>
                    <a:pt x="345" y="0"/>
                  </a:lnTo>
                  <a:lnTo>
                    <a:pt x="395" y="72"/>
                  </a:lnTo>
                  <a:lnTo>
                    <a:pt x="338" y="245"/>
                  </a:lnTo>
                  <a:lnTo>
                    <a:pt x="7" y="396"/>
                  </a:lnTo>
                  <a:lnTo>
                    <a:pt x="72" y="209"/>
                  </a:lnTo>
                  <a:lnTo>
                    <a:pt x="0" y="51"/>
                  </a:lnTo>
                  <a:lnTo>
                    <a:pt x="280" y="15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7" name="Freeform 37"/>
            <p:cNvSpPr>
              <a:spLocks noChangeArrowheads="1"/>
            </p:cNvSpPr>
            <p:nvPr/>
          </p:nvSpPr>
          <p:spPr bwMode="auto">
            <a:xfrm>
              <a:off x="4161" y="1158"/>
              <a:ext cx="113" cy="425"/>
            </a:xfrm>
            <a:custGeom>
              <a:avLst/>
              <a:gdLst>
                <a:gd name="T0" fmla="*/ 0 w 122"/>
                <a:gd name="T1" fmla="*/ 425 h 454"/>
                <a:gd name="T2" fmla="*/ 79 w 122"/>
                <a:gd name="T3" fmla="*/ 188 h 454"/>
                <a:gd name="T4" fmla="*/ 0 w 122"/>
                <a:gd name="T5" fmla="*/ 0 h 454"/>
                <a:gd name="T6" fmla="*/ 50 w 122"/>
                <a:gd name="T7" fmla="*/ 22 h 454"/>
                <a:gd name="T8" fmla="*/ 122 w 122"/>
                <a:gd name="T9" fmla="*/ 209 h 454"/>
                <a:gd name="T10" fmla="*/ 43 w 122"/>
                <a:gd name="T11" fmla="*/ 454 h 454"/>
                <a:gd name="T12" fmla="*/ 0 w 122"/>
                <a:gd name="T13" fmla="*/ 425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454">
                  <a:moveTo>
                    <a:pt x="0" y="425"/>
                  </a:moveTo>
                  <a:lnTo>
                    <a:pt x="79" y="188"/>
                  </a:lnTo>
                  <a:lnTo>
                    <a:pt x="0" y="0"/>
                  </a:lnTo>
                  <a:lnTo>
                    <a:pt x="50" y="22"/>
                  </a:lnTo>
                  <a:lnTo>
                    <a:pt x="122" y="209"/>
                  </a:lnTo>
                  <a:lnTo>
                    <a:pt x="43" y="454"/>
                  </a:lnTo>
                  <a:lnTo>
                    <a:pt x="0" y="425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8" name="Freeform 38"/>
            <p:cNvSpPr>
              <a:spLocks noChangeArrowheads="1"/>
            </p:cNvSpPr>
            <p:nvPr/>
          </p:nvSpPr>
          <p:spPr bwMode="auto">
            <a:xfrm>
              <a:off x="4167" y="1118"/>
              <a:ext cx="397" cy="47"/>
            </a:xfrm>
            <a:custGeom>
              <a:avLst/>
              <a:gdLst>
                <a:gd name="T0" fmla="*/ 324 w 424"/>
                <a:gd name="T1" fmla="*/ 0 h 51"/>
                <a:gd name="T2" fmla="*/ 0 w 424"/>
                <a:gd name="T3" fmla="*/ 29 h 51"/>
                <a:gd name="T4" fmla="*/ 43 w 424"/>
                <a:gd name="T5" fmla="*/ 51 h 51"/>
                <a:gd name="T6" fmla="*/ 424 w 424"/>
                <a:gd name="T7" fmla="*/ 7 h 51"/>
                <a:gd name="T8" fmla="*/ 324 w 424"/>
                <a:gd name="T9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4" h="51">
                  <a:moveTo>
                    <a:pt x="324" y="0"/>
                  </a:moveTo>
                  <a:lnTo>
                    <a:pt x="0" y="29"/>
                  </a:lnTo>
                  <a:lnTo>
                    <a:pt x="43" y="51"/>
                  </a:lnTo>
                  <a:lnTo>
                    <a:pt x="424" y="7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7A9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19" name="Freeform 39"/>
            <p:cNvSpPr>
              <a:spLocks noChangeArrowheads="1"/>
            </p:cNvSpPr>
            <p:nvPr/>
          </p:nvSpPr>
          <p:spPr bwMode="auto">
            <a:xfrm>
              <a:off x="4303" y="1267"/>
              <a:ext cx="289" cy="228"/>
            </a:xfrm>
            <a:custGeom>
              <a:avLst/>
              <a:gdLst>
                <a:gd name="T0" fmla="*/ 7 w 309"/>
                <a:gd name="T1" fmla="*/ 208 h 244"/>
                <a:gd name="T2" fmla="*/ 0 w 309"/>
                <a:gd name="T3" fmla="*/ 244 h 244"/>
                <a:gd name="T4" fmla="*/ 266 w 309"/>
                <a:gd name="T5" fmla="*/ 122 h 244"/>
                <a:gd name="T6" fmla="*/ 309 w 309"/>
                <a:gd name="T7" fmla="*/ 0 h 244"/>
                <a:gd name="T8" fmla="*/ 244 w 309"/>
                <a:gd name="T9" fmla="*/ 100 h 244"/>
                <a:gd name="T10" fmla="*/ 7 w 309"/>
                <a:gd name="T11" fmla="*/ 208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244">
                  <a:moveTo>
                    <a:pt x="7" y="208"/>
                  </a:moveTo>
                  <a:lnTo>
                    <a:pt x="0" y="244"/>
                  </a:lnTo>
                  <a:lnTo>
                    <a:pt x="266" y="122"/>
                  </a:lnTo>
                  <a:lnTo>
                    <a:pt x="309" y="0"/>
                  </a:lnTo>
                  <a:lnTo>
                    <a:pt x="244" y="100"/>
                  </a:lnTo>
                  <a:lnTo>
                    <a:pt x="7" y="208"/>
                  </a:lnTo>
                  <a:close/>
                </a:path>
              </a:pathLst>
            </a:custGeom>
            <a:solidFill>
              <a:srgbClr val="BFFFB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20" name="Freeform 40"/>
          <p:cNvSpPr>
            <a:spLocks noChangeArrowheads="1"/>
          </p:cNvSpPr>
          <p:nvPr/>
        </p:nvSpPr>
        <p:spPr bwMode="auto">
          <a:xfrm rot="5400000" flipV="1">
            <a:off x="2207419" y="827881"/>
            <a:ext cx="742950" cy="744538"/>
          </a:xfrm>
          <a:custGeom>
            <a:avLst/>
            <a:gdLst>
              <a:gd name="T0" fmla="*/ 21307461 w 21600"/>
              <a:gd name="T1" fmla="*/ 0 h 21600"/>
              <a:gd name="T2" fmla="*/ 21307461 w 21600"/>
              <a:gd name="T3" fmla="*/ 24597172 h 21600"/>
              <a:gd name="T4" fmla="*/ 4330894 w 21600"/>
              <a:gd name="T5" fmla="*/ 43699509 h 21600"/>
              <a:gd name="T6" fmla="*/ 29051955 w 21600"/>
              <a:gd name="T7" fmla="*/ 12298564 h 21600"/>
              <a:gd name="T8" fmla="*/ 12427 w 21600"/>
              <a:gd name="T9" fmla="*/ 2929 h 21600"/>
              <a:gd name="T10" fmla="*/ 18616 w 21600"/>
              <a:gd name="T11" fmla="*/ 92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21600" y="6079"/>
                </a:moveTo>
                <a:lnTo>
                  <a:pt x="15842" y="0"/>
                </a:lnTo>
                <a:lnTo>
                  <a:pt x="15842" y="2929"/>
                </a:lnTo>
                <a:lnTo>
                  <a:pt x="12427" y="2929"/>
                </a:lnTo>
                <a:cubicBezTo>
                  <a:pt x="5564" y="2929"/>
                  <a:pt x="0" y="7061"/>
                  <a:pt x="0" y="12158"/>
                </a:cubicBezTo>
                <a:lnTo>
                  <a:pt x="0" y="21600"/>
                </a:lnTo>
                <a:lnTo>
                  <a:pt x="6439" y="21600"/>
                </a:lnTo>
                <a:lnTo>
                  <a:pt x="6439" y="12158"/>
                </a:lnTo>
                <a:cubicBezTo>
                  <a:pt x="6439" y="10540"/>
                  <a:pt x="9120" y="9229"/>
                  <a:pt x="12427" y="9229"/>
                </a:cubicBezTo>
                <a:lnTo>
                  <a:pt x="15842" y="9229"/>
                </a:lnTo>
                <a:lnTo>
                  <a:pt x="15842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1" name="Freeform 41"/>
          <p:cNvSpPr>
            <a:spLocks noChangeArrowheads="1"/>
          </p:cNvSpPr>
          <p:nvPr/>
        </p:nvSpPr>
        <p:spPr bwMode="auto">
          <a:xfrm rot="16200000" flipH="1" flipV="1">
            <a:off x="6379369" y="783431"/>
            <a:ext cx="742950" cy="833438"/>
          </a:xfrm>
          <a:custGeom>
            <a:avLst/>
            <a:gdLst>
              <a:gd name="T0" fmla="*/ 21307461 w 21600"/>
              <a:gd name="T1" fmla="*/ 0 h 21600"/>
              <a:gd name="T2" fmla="*/ 21307461 w 21600"/>
              <a:gd name="T3" fmla="*/ 24597172 h 21600"/>
              <a:gd name="T4" fmla="*/ 4330894 w 21600"/>
              <a:gd name="T5" fmla="*/ 43699509 h 21600"/>
              <a:gd name="T6" fmla="*/ 29051955 w 21600"/>
              <a:gd name="T7" fmla="*/ 12298564 h 21600"/>
              <a:gd name="T8" fmla="*/ 12427 w 21600"/>
              <a:gd name="T9" fmla="*/ 2929 h 21600"/>
              <a:gd name="T10" fmla="*/ 18616 w 21600"/>
              <a:gd name="T11" fmla="*/ 92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21600" y="6079"/>
                </a:moveTo>
                <a:lnTo>
                  <a:pt x="15842" y="0"/>
                </a:lnTo>
                <a:lnTo>
                  <a:pt x="15842" y="2929"/>
                </a:lnTo>
                <a:lnTo>
                  <a:pt x="12427" y="2929"/>
                </a:lnTo>
                <a:cubicBezTo>
                  <a:pt x="5564" y="2929"/>
                  <a:pt x="0" y="7061"/>
                  <a:pt x="0" y="12158"/>
                </a:cubicBezTo>
                <a:lnTo>
                  <a:pt x="0" y="21600"/>
                </a:lnTo>
                <a:lnTo>
                  <a:pt x="6439" y="21600"/>
                </a:lnTo>
                <a:lnTo>
                  <a:pt x="6439" y="12158"/>
                </a:lnTo>
                <a:cubicBezTo>
                  <a:pt x="6439" y="10540"/>
                  <a:pt x="9120" y="9229"/>
                  <a:pt x="12427" y="9229"/>
                </a:cubicBezTo>
                <a:lnTo>
                  <a:pt x="15842" y="9229"/>
                </a:lnTo>
                <a:lnTo>
                  <a:pt x="15842" y="12158"/>
                </a:lnTo>
                <a:lnTo>
                  <a:pt x="21600" y="6079"/>
                </a:lnTo>
                <a:close/>
              </a:path>
            </a:pathLst>
          </a:custGeom>
          <a:solidFill>
            <a:srgbClr val="FF993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3084513" y="576263"/>
            <a:ext cx="3175000" cy="522287"/>
          </a:xfrm>
          <a:prstGeom prst="rect">
            <a:avLst/>
          </a:prstGeom>
          <a:noFill/>
          <a:ln w="9360">
            <a:solidFill>
              <a:srgbClr val="99663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b="1">
                <a:latin typeface="Arial Narrow" panose="020B0606020202030204" pitchFamily="34" charset="0"/>
              </a:rPr>
              <a:t>ДЕЯТЕЛЬНОСТЬ ОРГАНИЗАЦИИ</a:t>
            </a:r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495300" y="2519363"/>
            <a:ext cx="2928938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ru-RU" b="1">
                <a:latin typeface="Arial Narrow" panose="020B0606020202030204" pitchFamily="34" charset="0"/>
              </a:rPr>
              <a:t>Процессы – периодически повторяемый поток работ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5494338" y="2522538"/>
            <a:ext cx="2928937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1125"/>
              </a:spcBef>
              <a:buClrTx/>
              <a:buFontTx/>
              <a:buNone/>
            </a:pPr>
            <a:r>
              <a:rPr lang="ru-RU" b="1">
                <a:latin typeface="Arial Narrow" panose="020B0606020202030204" pitchFamily="34" charset="0"/>
              </a:rPr>
              <a:t>Проекты, мероприятия — разовые действия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sz="2400" b="1">
                <a:solidFill>
                  <a:srgbClr val="3366CC"/>
                </a:solidFill>
              </a:rPr>
              <a:t>ПРЕДПОСЫЛКИ УПРАВЛЕНИЯ ПРОЦЕССАМИ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4176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/>
              <a:t>В современном мире товаров много, они разнообразны по видам, ассортименту и качеству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/>
              <a:t>потребитель ориентирован не на покупку чего угодно, а на качественный товар или услугу. </a:t>
            </a:r>
          </a:p>
          <a:p>
            <a:pPr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ru-RU" sz="2000"/>
              <a:t>Увеличение прибыли зависит не столько от количества товара, сколько с удовлетворением индивидуальных нужд клиента, покупателя. </a:t>
            </a:r>
            <a:br>
              <a:rPr lang="ru-RU" sz="2000"/>
            </a:br>
            <a:r>
              <a:rPr lang="ru-RU" sz="2000"/>
              <a:t/>
            </a:r>
            <a:br>
              <a:rPr lang="ru-RU" sz="2000"/>
            </a:br>
            <a:r>
              <a:rPr lang="ru-RU" sz="2000" b="1">
                <a:solidFill>
                  <a:srgbClr val="FF0000"/>
                </a:solidFill>
              </a:rPr>
              <a:t>Итак, появление процессного подхода вызвано необходимостью взаимодействия с клиентом.</a:t>
            </a:r>
            <a:r>
              <a:rPr lang="ru-RU" sz="2000">
                <a:solidFill>
                  <a:srgbClr val="FF0000"/>
                </a:solidFill>
              </a:rPr>
              <a:t> </a:t>
            </a:r>
          </a:p>
          <a:p>
            <a:pPr>
              <a:spcBef>
                <a:spcPts val="500"/>
              </a:spcBef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ru-RU" sz="2000">
                <a:solidFill>
                  <a:srgbClr val="FF0000"/>
                </a:solidFill>
              </a:rPr>
              <a:t>Новый взгляд на организацию деятельности – процессно-ориентированный: управлять не подразделениями на основе их функций, а управлять процессами. 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38BA4D71-D454-4B5D-A4A4-19267D52F5BA}" type="slidenum">
              <a:rPr lang="ru-RU" sz="1400"/>
              <a:pPr algn="r" eaLnBrk="1" hangingPunct="1">
                <a:buClrTx/>
                <a:buFontTx/>
                <a:buNone/>
              </a:pPr>
              <a:t>8</a:t>
            </a:fld>
            <a:endParaRPr lang="ru-RU" sz="1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tIns="46800" bIns="46800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buClrTx/>
              <a:buFontTx/>
              <a:buNone/>
            </a:pPr>
            <a:fld id="{EF48632D-A2E3-4905-AD31-1ADCB84B4F8E}" type="slidenum">
              <a:rPr lang="en-US" sz="1400"/>
              <a:pPr algn="r" eaLnBrk="1" hangingPunct="1">
                <a:buClrTx/>
                <a:buFontTx/>
                <a:buNone/>
              </a:pPr>
              <a:t>9</a:t>
            </a:fld>
            <a:endParaRPr lang="en-US" sz="1400"/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80975" y="287338"/>
            <a:ext cx="87820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sz="2500" b="1">
                <a:solidFill>
                  <a:srgbClr val="3366CC"/>
                </a:solidFill>
              </a:rPr>
              <a:t>Процессно-ориентированная организация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11138" y="833438"/>
            <a:ext cx="8610600" cy="205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1313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 Narrow" panose="020B0606020202030204" pitchFamily="34" charset="0"/>
              </a:rPr>
              <a:t>Процессно-ориентированная организация – это организация, в которой система управления имеет кросс-функциональную топологию, обеспечивающую управление деятельностью и ресурсами КАК ПРОЦЕССОМ</a:t>
            </a:r>
          </a:p>
          <a:p>
            <a:pPr>
              <a:spcBef>
                <a:spcPts val="450"/>
              </a:spcBef>
              <a:buClrTx/>
              <a:buFontTx/>
              <a:buNone/>
            </a:pPr>
            <a:r>
              <a:rPr lang="ru-RU">
                <a:latin typeface="Arial Narrow" panose="020B0606020202030204" pitchFamily="34" charset="0"/>
              </a:rPr>
              <a:t>Процессный подход – это систематическая идентификация и менеджмент применяемых организацией процессов и особенно взаимодействия таких процессов (ИСО 9000)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5054600" y="2884488"/>
            <a:ext cx="3935413" cy="2366962"/>
            <a:chOff x="3184" y="1817"/>
            <a:chExt cx="2479" cy="1491"/>
          </a:xfrm>
        </p:grpSpPr>
        <p:sp>
          <p:nvSpPr>
            <p:cNvPr id="22533" name="Line 5"/>
            <p:cNvSpPr>
              <a:spLocks noChangeShapeType="1"/>
            </p:cNvSpPr>
            <p:nvPr/>
          </p:nvSpPr>
          <p:spPr bwMode="auto">
            <a:xfrm>
              <a:off x="3358" y="3208"/>
              <a:ext cx="328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34" name="Line 6"/>
            <p:cNvSpPr>
              <a:spLocks noChangeShapeType="1"/>
            </p:cNvSpPr>
            <p:nvPr/>
          </p:nvSpPr>
          <p:spPr bwMode="auto">
            <a:xfrm>
              <a:off x="4342" y="3208"/>
              <a:ext cx="327" cy="0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2535" name="Group 7"/>
            <p:cNvGrpSpPr>
              <a:grpSpLocks/>
            </p:cNvGrpSpPr>
            <p:nvPr/>
          </p:nvGrpSpPr>
          <p:grpSpPr bwMode="auto">
            <a:xfrm>
              <a:off x="4144" y="1817"/>
              <a:ext cx="603" cy="612"/>
              <a:chOff x="4144" y="1817"/>
              <a:chExt cx="603" cy="612"/>
            </a:xfrm>
          </p:grpSpPr>
          <p:sp>
            <p:nvSpPr>
              <p:cNvPr id="22536" name="Freeform 8"/>
              <p:cNvSpPr>
                <a:spLocks noChangeArrowheads="1"/>
              </p:cNvSpPr>
              <p:nvPr/>
            </p:nvSpPr>
            <p:spPr bwMode="auto">
              <a:xfrm>
                <a:off x="4144" y="1817"/>
                <a:ext cx="603" cy="612"/>
              </a:xfrm>
              <a:custGeom>
                <a:avLst/>
                <a:gdLst>
                  <a:gd name="T0" fmla="*/ 223 w 759"/>
                  <a:gd name="T1" fmla="*/ 404 h 750"/>
                  <a:gd name="T2" fmla="*/ 212 w 759"/>
                  <a:gd name="T3" fmla="*/ 298 h 750"/>
                  <a:gd name="T4" fmla="*/ 100 w 759"/>
                  <a:gd name="T5" fmla="*/ 154 h 750"/>
                  <a:gd name="T6" fmla="*/ 56 w 759"/>
                  <a:gd name="T7" fmla="*/ 96 h 750"/>
                  <a:gd name="T8" fmla="*/ 56 w 759"/>
                  <a:gd name="T9" fmla="*/ 67 h 750"/>
                  <a:gd name="T10" fmla="*/ 89 w 759"/>
                  <a:gd name="T11" fmla="*/ 48 h 750"/>
                  <a:gd name="T12" fmla="*/ 123 w 759"/>
                  <a:gd name="T13" fmla="*/ 48 h 750"/>
                  <a:gd name="T14" fmla="*/ 167 w 759"/>
                  <a:gd name="T15" fmla="*/ 86 h 750"/>
                  <a:gd name="T16" fmla="*/ 246 w 759"/>
                  <a:gd name="T17" fmla="*/ 86 h 750"/>
                  <a:gd name="T18" fmla="*/ 223 w 759"/>
                  <a:gd name="T19" fmla="*/ 19 h 750"/>
                  <a:gd name="T20" fmla="*/ 257 w 759"/>
                  <a:gd name="T21" fmla="*/ 0 h 750"/>
                  <a:gd name="T22" fmla="*/ 290 w 759"/>
                  <a:gd name="T23" fmla="*/ 0 h 750"/>
                  <a:gd name="T24" fmla="*/ 312 w 759"/>
                  <a:gd name="T25" fmla="*/ 19 h 750"/>
                  <a:gd name="T26" fmla="*/ 335 w 759"/>
                  <a:gd name="T27" fmla="*/ 67 h 750"/>
                  <a:gd name="T28" fmla="*/ 413 w 759"/>
                  <a:gd name="T29" fmla="*/ 67 h 750"/>
                  <a:gd name="T30" fmla="*/ 446 w 759"/>
                  <a:gd name="T31" fmla="*/ 9 h 750"/>
                  <a:gd name="T32" fmla="*/ 480 w 759"/>
                  <a:gd name="T33" fmla="*/ 0 h 750"/>
                  <a:gd name="T34" fmla="*/ 513 w 759"/>
                  <a:gd name="T35" fmla="*/ 19 h 750"/>
                  <a:gd name="T36" fmla="*/ 536 w 759"/>
                  <a:gd name="T37" fmla="*/ 48 h 750"/>
                  <a:gd name="T38" fmla="*/ 502 w 759"/>
                  <a:gd name="T39" fmla="*/ 115 h 750"/>
                  <a:gd name="T40" fmla="*/ 591 w 759"/>
                  <a:gd name="T41" fmla="*/ 57 h 750"/>
                  <a:gd name="T42" fmla="*/ 625 w 759"/>
                  <a:gd name="T43" fmla="*/ 48 h 750"/>
                  <a:gd name="T44" fmla="*/ 636 w 759"/>
                  <a:gd name="T45" fmla="*/ 57 h 750"/>
                  <a:gd name="T46" fmla="*/ 647 w 759"/>
                  <a:gd name="T47" fmla="*/ 57 h 750"/>
                  <a:gd name="T48" fmla="*/ 647 w 759"/>
                  <a:gd name="T49" fmla="*/ 57 h 750"/>
                  <a:gd name="T50" fmla="*/ 681 w 759"/>
                  <a:gd name="T51" fmla="*/ 96 h 750"/>
                  <a:gd name="T52" fmla="*/ 591 w 759"/>
                  <a:gd name="T53" fmla="*/ 308 h 750"/>
                  <a:gd name="T54" fmla="*/ 580 w 759"/>
                  <a:gd name="T55" fmla="*/ 346 h 750"/>
                  <a:gd name="T56" fmla="*/ 670 w 759"/>
                  <a:gd name="T57" fmla="*/ 375 h 750"/>
                  <a:gd name="T58" fmla="*/ 725 w 759"/>
                  <a:gd name="T59" fmla="*/ 683 h 750"/>
                  <a:gd name="T60" fmla="*/ 11 w 759"/>
                  <a:gd name="T61" fmla="*/ 750 h 750"/>
                  <a:gd name="T62" fmla="*/ 78 w 759"/>
                  <a:gd name="T63" fmla="*/ 664 h 750"/>
                  <a:gd name="T64" fmla="*/ 167 w 759"/>
                  <a:gd name="T65" fmla="*/ 394 h 750"/>
                  <a:gd name="T66" fmla="*/ 0 w 759"/>
                  <a:gd name="T67" fmla="*/ 0 h 750"/>
                  <a:gd name="T68" fmla="*/ 759 w 759"/>
                  <a:gd name="T69" fmla="*/ 75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T66" t="T67" r="T68" b="T69"/>
                <a:pathLst>
                  <a:path w="759" h="750">
                    <a:moveTo>
                      <a:pt x="167" y="394"/>
                    </a:moveTo>
                    <a:lnTo>
                      <a:pt x="223" y="404"/>
                    </a:lnTo>
                    <a:lnTo>
                      <a:pt x="212" y="327"/>
                    </a:lnTo>
                    <a:lnTo>
                      <a:pt x="212" y="298"/>
                    </a:lnTo>
                    <a:lnTo>
                      <a:pt x="201" y="298"/>
                    </a:lnTo>
                    <a:lnTo>
                      <a:pt x="100" y="154"/>
                    </a:lnTo>
                    <a:lnTo>
                      <a:pt x="67" y="106"/>
                    </a:lnTo>
                    <a:lnTo>
                      <a:pt x="56" y="96"/>
                    </a:lnTo>
                    <a:lnTo>
                      <a:pt x="56" y="77"/>
                    </a:lnTo>
                    <a:lnTo>
                      <a:pt x="56" y="67"/>
                    </a:lnTo>
                    <a:lnTo>
                      <a:pt x="67" y="48"/>
                    </a:lnTo>
                    <a:lnTo>
                      <a:pt x="89" y="48"/>
                    </a:lnTo>
                    <a:lnTo>
                      <a:pt x="100" y="38"/>
                    </a:lnTo>
                    <a:lnTo>
                      <a:pt x="123" y="48"/>
                    </a:lnTo>
                    <a:lnTo>
                      <a:pt x="145" y="48"/>
                    </a:lnTo>
                    <a:lnTo>
                      <a:pt x="167" y="86"/>
                    </a:lnTo>
                    <a:lnTo>
                      <a:pt x="234" y="115"/>
                    </a:lnTo>
                    <a:lnTo>
                      <a:pt x="246" y="86"/>
                    </a:lnTo>
                    <a:lnTo>
                      <a:pt x="212" y="38"/>
                    </a:lnTo>
                    <a:lnTo>
                      <a:pt x="223" y="19"/>
                    </a:lnTo>
                    <a:lnTo>
                      <a:pt x="234" y="9"/>
                    </a:lnTo>
                    <a:lnTo>
                      <a:pt x="257" y="0"/>
                    </a:lnTo>
                    <a:lnTo>
                      <a:pt x="268" y="0"/>
                    </a:lnTo>
                    <a:lnTo>
                      <a:pt x="290" y="0"/>
                    </a:lnTo>
                    <a:lnTo>
                      <a:pt x="301" y="9"/>
                    </a:lnTo>
                    <a:lnTo>
                      <a:pt x="312" y="19"/>
                    </a:lnTo>
                    <a:lnTo>
                      <a:pt x="324" y="38"/>
                    </a:lnTo>
                    <a:lnTo>
                      <a:pt x="335" y="67"/>
                    </a:lnTo>
                    <a:lnTo>
                      <a:pt x="368" y="115"/>
                    </a:lnTo>
                    <a:lnTo>
                      <a:pt x="413" y="67"/>
                    </a:lnTo>
                    <a:lnTo>
                      <a:pt x="435" y="19"/>
                    </a:lnTo>
                    <a:lnTo>
                      <a:pt x="446" y="9"/>
                    </a:lnTo>
                    <a:lnTo>
                      <a:pt x="458" y="0"/>
                    </a:lnTo>
                    <a:lnTo>
                      <a:pt x="480" y="0"/>
                    </a:lnTo>
                    <a:lnTo>
                      <a:pt x="491" y="9"/>
                    </a:lnTo>
                    <a:lnTo>
                      <a:pt x="513" y="19"/>
                    </a:lnTo>
                    <a:lnTo>
                      <a:pt x="524" y="29"/>
                    </a:lnTo>
                    <a:lnTo>
                      <a:pt x="536" y="48"/>
                    </a:lnTo>
                    <a:lnTo>
                      <a:pt x="502" y="96"/>
                    </a:lnTo>
                    <a:lnTo>
                      <a:pt x="502" y="115"/>
                    </a:lnTo>
                    <a:lnTo>
                      <a:pt x="547" y="86"/>
                    </a:lnTo>
                    <a:lnTo>
                      <a:pt x="591" y="57"/>
                    </a:lnTo>
                    <a:lnTo>
                      <a:pt x="603" y="48"/>
                    </a:lnTo>
                    <a:lnTo>
                      <a:pt x="625" y="48"/>
                    </a:lnTo>
                    <a:lnTo>
                      <a:pt x="625" y="57"/>
                    </a:lnTo>
                    <a:lnTo>
                      <a:pt x="636" y="57"/>
                    </a:lnTo>
                    <a:lnTo>
                      <a:pt x="647" y="57"/>
                    </a:lnTo>
                    <a:lnTo>
                      <a:pt x="670" y="77"/>
                    </a:lnTo>
                    <a:lnTo>
                      <a:pt x="681" y="96"/>
                    </a:lnTo>
                    <a:lnTo>
                      <a:pt x="681" y="125"/>
                    </a:lnTo>
                    <a:lnTo>
                      <a:pt x="591" y="308"/>
                    </a:lnTo>
                    <a:lnTo>
                      <a:pt x="580" y="298"/>
                    </a:lnTo>
                    <a:lnTo>
                      <a:pt x="580" y="346"/>
                    </a:lnTo>
                    <a:lnTo>
                      <a:pt x="580" y="356"/>
                    </a:lnTo>
                    <a:lnTo>
                      <a:pt x="670" y="375"/>
                    </a:lnTo>
                    <a:lnTo>
                      <a:pt x="759" y="500"/>
                    </a:lnTo>
                    <a:lnTo>
                      <a:pt x="725" y="683"/>
                    </a:lnTo>
                    <a:lnTo>
                      <a:pt x="714" y="750"/>
                    </a:lnTo>
                    <a:lnTo>
                      <a:pt x="11" y="750"/>
                    </a:lnTo>
                    <a:lnTo>
                      <a:pt x="0" y="664"/>
                    </a:lnTo>
                    <a:lnTo>
                      <a:pt x="78" y="664"/>
                    </a:lnTo>
                    <a:lnTo>
                      <a:pt x="56" y="519"/>
                    </a:lnTo>
                    <a:lnTo>
                      <a:pt x="167" y="39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37" name="Freeform 9"/>
              <p:cNvSpPr>
                <a:spLocks noChangeArrowheads="1"/>
              </p:cNvSpPr>
              <p:nvPr/>
            </p:nvSpPr>
            <p:spPr bwMode="auto">
              <a:xfrm>
                <a:off x="4162" y="1880"/>
                <a:ext cx="532" cy="534"/>
              </a:xfrm>
              <a:custGeom>
                <a:avLst/>
                <a:gdLst>
                  <a:gd name="T0" fmla="*/ 0 w 670"/>
                  <a:gd name="T1" fmla="*/ 606 h 654"/>
                  <a:gd name="T2" fmla="*/ 78 w 670"/>
                  <a:gd name="T3" fmla="*/ 606 h 654"/>
                  <a:gd name="T4" fmla="*/ 56 w 670"/>
                  <a:gd name="T5" fmla="*/ 452 h 654"/>
                  <a:gd name="T6" fmla="*/ 145 w 670"/>
                  <a:gd name="T7" fmla="*/ 337 h 654"/>
                  <a:gd name="T8" fmla="*/ 246 w 670"/>
                  <a:gd name="T9" fmla="*/ 346 h 654"/>
                  <a:gd name="T10" fmla="*/ 224 w 670"/>
                  <a:gd name="T11" fmla="*/ 317 h 654"/>
                  <a:gd name="T12" fmla="*/ 212 w 670"/>
                  <a:gd name="T13" fmla="*/ 250 h 654"/>
                  <a:gd name="T14" fmla="*/ 212 w 670"/>
                  <a:gd name="T15" fmla="*/ 202 h 654"/>
                  <a:gd name="T16" fmla="*/ 190 w 670"/>
                  <a:gd name="T17" fmla="*/ 202 h 654"/>
                  <a:gd name="T18" fmla="*/ 90 w 670"/>
                  <a:gd name="T19" fmla="*/ 57 h 654"/>
                  <a:gd name="T20" fmla="*/ 134 w 670"/>
                  <a:gd name="T21" fmla="*/ 19 h 654"/>
                  <a:gd name="T22" fmla="*/ 224 w 670"/>
                  <a:gd name="T23" fmla="*/ 67 h 654"/>
                  <a:gd name="T24" fmla="*/ 246 w 670"/>
                  <a:gd name="T25" fmla="*/ 9 h 654"/>
                  <a:gd name="T26" fmla="*/ 302 w 670"/>
                  <a:gd name="T27" fmla="*/ 0 h 654"/>
                  <a:gd name="T28" fmla="*/ 346 w 670"/>
                  <a:gd name="T29" fmla="*/ 67 h 654"/>
                  <a:gd name="T30" fmla="*/ 413 w 670"/>
                  <a:gd name="T31" fmla="*/ 0 h 654"/>
                  <a:gd name="T32" fmla="*/ 458 w 670"/>
                  <a:gd name="T33" fmla="*/ 19 h 654"/>
                  <a:gd name="T34" fmla="*/ 458 w 670"/>
                  <a:gd name="T35" fmla="*/ 67 h 654"/>
                  <a:gd name="T36" fmla="*/ 536 w 670"/>
                  <a:gd name="T37" fmla="*/ 29 h 654"/>
                  <a:gd name="T38" fmla="*/ 581 w 670"/>
                  <a:gd name="T39" fmla="*/ 67 h 654"/>
                  <a:gd name="T40" fmla="*/ 480 w 670"/>
                  <a:gd name="T41" fmla="*/ 202 h 654"/>
                  <a:gd name="T42" fmla="*/ 436 w 670"/>
                  <a:gd name="T43" fmla="*/ 202 h 654"/>
                  <a:gd name="T44" fmla="*/ 458 w 670"/>
                  <a:gd name="T45" fmla="*/ 260 h 654"/>
                  <a:gd name="T46" fmla="*/ 436 w 670"/>
                  <a:gd name="T47" fmla="*/ 327 h 654"/>
                  <a:gd name="T48" fmla="*/ 413 w 670"/>
                  <a:gd name="T49" fmla="*/ 346 h 654"/>
                  <a:gd name="T50" fmla="*/ 536 w 670"/>
                  <a:gd name="T51" fmla="*/ 337 h 654"/>
                  <a:gd name="T52" fmla="*/ 614 w 670"/>
                  <a:gd name="T53" fmla="*/ 433 h 654"/>
                  <a:gd name="T54" fmla="*/ 603 w 670"/>
                  <a:gd name="T55" fmla="*/ 606 h 654"/>
                  <a:gd name="T56" fmla="*/ 670 w 670"/>
                  <a:gd name="T57" fmla="*/ 616 h 654"/>
                  <a:gd name="T58" fmla="*/ 670 w 670"/>
                  <a:gd name="T59" fmla="*/ 654 h 654"/>
                  <a:gd name="T60" fmla="*/ 0 w 670"/>
                  <a:gd name="T61" fmla="*/ 654 h 654"/>
                  <a:gd name="T62" fmla="*/ 0 w 670"/>
                  <a:gd name="T63" fmla="*/ 606 h 654"/>
                  <a:gd name="T64" fmla="*/ 0 w 670"/>
                  <a:gd name="T65" fmla="*/ 0 h 654"/>
                  <a:gd name="T66" fmla="*/ 670 w 670"/>
                  <a:gd name="T67" fmla="*/ 654 h 6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T64" t="T65" r="T66" b="T67"/>
                <a:pathLst>
                  <a:path w="670" h="654">
                    <a:moveTo>
                      <a:pt x="0" y="606"/>
                    </a:moveTo>
                    <a:lnTo>
                      <a:pt x="78" y="606"/>
                    </a:lnTo>
                    <a:lnTo>
                      <a:pt x="56" y="452"/>
                    </a:lnTo>
                    <a:lnTo>
                      <a:pt x="145" y="337"/>
                    </a:lnTo>
                    <a:lnTo>
                      <a:pt x="246" y="346"/>
                    </a:lnTo>
                    <a:lnTo>
                      <a:pt x="224" y="317"/>
                    </a:lnTo>
                    <a:lnTo>
                      <a:pt x="212" y="250"/>
                    </a:lnTo>
                    <a:lnTo>
                      <a:pt x="212" y="202"/>
                    </a:lnTo>
                    <a:lnTo>
                      <a:pt x="190" y="202"/>
                    </a:lnTo>
                    <a:lnTo>
                      <a:pt x="90" y="57"/>
                    </a:lnTo>
                    <a:lnTo>
                      <a:pt x="134" y="19"/>
                    </a:lnTo>
                    <a:lnTo>
                      <a:pt x="224" y="67"/>
                    </a:lnTo>
                    <a:lnTo>
                      <a:pt x="246" y="9"/>
                    </a:lnTo>
                    <a:lnTo>
                      <a:pt x="302" y="0"/>
                    </a:lnTo>
                    <a:lnTo>
                      <a:pt x="346" y="67"/>
                    </a:lnTo>
                    <a:lnTo>
                      <a:pt x="413" y="0"/>
                    </a:lnTo>
                    <a:lnTo>
                      <a:pt x="458" y="19"/>
                    </a:lnTo>
                    <a:lnTo>
                      <a:pt x="458" y="67"/>
                    </a:lnTo>
                    <a:lnTo>
                      <a:pt x="536" y="29"/>
                    </a:lnTo>
                    <a:lnTo>
                      <a:pt x="581" y="67"/>
                    </a:lnTo>
                    <a:lnTo>
                      <a:pt x="480" y="202"/>
                    </a:lnTo>
                    <a:lnTo>
                      <a:pt x="436" y="202"/>
                    </a:lnTo>
                    <a:lnTo>
                      <a:pt x="458" y="260"/>
                    </a:lnTo>
                    <a:lnTo>
                      <a:pt x="436" y="327"/>
                    </a:lnTo>
                    <a:lnTo>
                      <a:pt x="413" y="346"/>
                    </a:lnTo>
                    <a:lnTo>
                      <a:pt x="536" y="337"/>
                    </a:lnTo>
                    <a:lnTo>
                      <a:pt x="614" y="433"/>
                    </a:lnTo>
                    <a:lnTo>
                      <a:pt x="603" y="606"/>
                    </a:lnTo>
                    <a:lnTo>
                      <a:pt x="670" y="616"/>
                    </a:lnTo>
                    <a:lnTo>
                      <a:pt x="670" y="654"/>
                    </a:lnTo>
                    <a:lnTo>
                      <a:pt x="0" y="654"/>
                    </a:lnTo>
                    <a:lnTo>
                      <a:pt x="0" y="6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38" name="Freeform 10"/>
              <p:cNvSpPr>
                <a:spLocks noChangeArrowheads="1"/>
              </p:cNvSpPr>
              <p:nvPr/>
            </p:nvSpPr>
            <p:spPr bwMode="auto">
              <a:xfrm>
                <a:off x="4251" y="2201"/>
                <a:ext cx="354" cy="172"/>
              </a:xfrm>
              <a:custGeom>
                <a:avLst/>
                <a:gdLst>
                  <a:gd name="T0" fmla="*/ 22 w 446"/>
                  <a:gd name="T1" fmla="*/ 212 h 212"/>
                  <a:gd name="T2" fmla="*/ 0 w 446"/>
                  <a:gd name="T3" fmla="*/ 68 h 212"/>
                  <a:gd name="T4" fmla="*/ 67 w 446"/>
                  <a:gd name="T5" fmla="*/ 0 h 212"/>
                  <a:gd name="T6" fmla="*/ 234 w 446"/>
                  <a:gd name="T7" fmla="*/ 10 h 212"/>
                  <a:gd name="T8" fmla="*/ 402 w 446"/>
                  <a:gd name="T9" fmla="*/ 0 h 212"/>
                  <a:gd name="T10" fmla="*/ 446 w 446"/>
                  <a:gd name="T11" fmla="*/ 58 h 212"/>
                  <a:gd name="T12" fmla="*/ 435 w 446"/>
                  <a:gd name="T13" fmla="*/ 212 h 212"/>
                  <a:gd name="T14" fmla="*/ 379 w 446"/>
                  <a:gd name="T15" fmla="*/ 212 h 212"/>
                  <a:gd name="T16" fmla="*/ 390 w 446"/>
                  <a:gd name="T17" fmla="*/ 106 h 212"/>
                  <a:gd name="T18" fmla="*/ 335 w 446"/>
                  <a:gd name="T19" fmla="*/ 97 h 212"/>
                  <a:gd name="T20" fmla="*/ 312 w 446"/>
                  <a:gd name="T21" fmla="*/ 212 h 212"/>
                  <a:gd name="T22" fmla="*/ 145 w 446"/>
                  <a:gd name="T23" fmla="*/ 212 h 212"/>
                  <a:gd name="T24" fmla="*/ 134 w 446"/>
                  <a:gd name="T25" fmla="*/ 97 h 212"/>
                  <a:gd name="T26" fmla="*/ 78 w 446"/>
                  <a:gd name="T27" fmla="*/ 106 h 212"/>
                  <a:gd name="T28" fmla="*/ 89 w 446"/>
                  <a:gd name="T29" fmla="*/ 212 h 212"/>
                  <a:gd name="T30" fmla="*/ 22 w 446"/>
                  <a:gd name="T31" fmla="*/ 212 h 212"/>
                  <a:gd name="T32" fmla="*/ 0 w 446"/>
                  <a:gd name="T33" fmla="*/ 0 h 212"/>
                  <a:gd name="T34" fmla="*/ 446 w 446"/>
                  <a:gd name="T35" fmla="*/ 212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T32" t="T33" r="T34" b="T35"/>
                <a:pathLst>
                  <a:path w="446" h="212">
                    <a:moveTo>
                      <a:pt x="22" y="212"/>
                    </a:moveTo>
                    <a:lnTo>
                      <a:pt x="0" y="68"/>
                    </a:lnTo>
                    <a:lnTo>
                      <a:pt x="67" y="0"/>
                    </a:lnTo>
                    <a:lnTo>
                      <a:pt x="234" y="10"/>
                    </a:lnTo>
                    <a:lnTo>
                      <a:pt x="402" y="0"/>
                    </a:lnTo>
                    <a:lnTo>
                      <a:pt x="446" y="58"/>
                    </a:lnTo>
                    <a:lnTo>
                      <a:pt x="435" y="212"/>
                    </a:lnTo>
                    <a:lnTo>
                      <a:pt x="379" y="212"/>
                    </a:lnTo>
                    <a:lnTo>
                      <a:pt x="390" y="106"/>
                    </a:lnTo>
                    <a:lnTo>
                      <a:pt x="335" y="97"/>
                    </a:lnTo>
                    <a:lnTo>
                      <a:pt x="312" y="212"/>
                    </a:lnTo>
                    <a:lnTo>
                      <a:pt x="145" y="212"/>
                    </a:lnTo>
                    <a:lnTo>
                      <a:pt x="134" y="97"/>
                    </a:lnTo>
                    <a:lnTo>
                      <a:pt x="78" y="106"/>
                    </a:lnTo>
                    <a:lnTo>
                      <a:pt x="89" y="212"/>
                    </a:lnTo>
                    <a:lnTo>
                      <a:pt x="22" y="2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39" name="Freeform 11"/>
              <p:cNvSpPr>
                <a:spLocks noChangeArrowheads="1"/>
              </p:cNvSpPr>
              <p:nvPr/>
            </p:nvSpPr>
            <p:spPr bwMode="auto">
              <a:xfrm>
                <a:off x="4375" y="2045"/>
                <a:ext cx="106" cy="109"/>
              </a:xfrm>
              <a:custGeom>
                <a:avLst/>
                <a:gdLst>
                  <a:gd name="T0" fmla="*/ 34 w 134"/>
                  <a:gd name="T1" fmla="*/ 0 h 135"/>
                  <a:gd name="T2" fmla="*/ 0 w 134"/>
                  <a:gd name="T3" fmla="*/ 19 h 135"/>
                  <a:gd name="T4" fmla="*/ 0 w 134"/>
                  <a:gd name="T5" fmla="*/ 58 h 135"/>
                  <a:gd name="T6" fmla="*/ 11 w 134"/>
                  <a:gd name="T7" fmla="*/ 96 h 135"/>
                  <a:gd name="T8" fmla="*/ 45 w 134"/>
                  <a:gd name="T9" fmla="*/ 125 h 135"/>
                  <a:gd name="T10" fmla="*/ 89 w 134"/>
                  <a:gd name="T11" fmla="*/ 135 h 135"/>
                  <a:gd name="T12" fmla="*/ 123 w 134"/>
                  <a:gd name="T13" fmla="*/ 106 h 135"/>
                  <a:gd name="T14" fmla="*/ 134 w 134"/>
                  <a:gd name="T15" fmla="*/ 67 h 135"/>
                  <a:gd name="T16" fmla="*/ 123 w 134"/>
                  <a:gd name="T17" fmla="*/ 19 h 135"/>
                  <a:gd name="T18" fmla="*/ 101 w 134"/>
                  <a:gd name="T19" fmla="*/ 0 h 135"/>
                  <a:gd name="T20" fmla="*/ 34 w 134"/>
                  <a:gd name="T21" fmla="*/ 0 h 135"/>
                  <a:gd name="T22" fmla="*/ 0 w 134"/>
                  <a:gd name="T23" fmla="*/ 0 h 135"/>
                  <a:gd name="T24" fmla="*/ 134 w 134"/>
                  <a:gd name="T25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T22" t="T23" r="T24" b="T25"/>
                <a:pathLst>
                  <a:path w="134" h="135">
                    <a:moveTo>
                      <a:pt x="34" y="0"/>
                    </a:moveTo>
                    <a:lnTo>
                      <a:pt x="0" y="19"/>
                    </a:lnTo>
                    <a:lnTo>
                      <a:pt x="0" y="58"/>
                    </a:lnTo>
                    <a:lnTo>
                      <a:pt x="11" y="96"/>
                    </a:lnTo>
                    <a:lnTo>
                      <a:pt x="45" y="125"/>
                    </a:lnTo>
                    <a:lnTo>
                      <a:pt x="89" y="135"/>
                    </a:lnTo>
                    <a:lnTo>
                      <a:pt x="123" y="106"/>
                    </a:lnTo>
                    <a:lnTo>
                      <a:pt x="134" y="67"/>
                    </a:lnTo>
                    <a:lnTo>
                      <a:pt x="123" y="19"/>
                    </a:lnTo>
                    <a:lnTo>
                      <a:pt x="101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0" name="Freeform 12"/>
              <p:cNvSpPr>
                <a:spLocks noChangeArrowheads="1"/>
              </p:cNvSpPr>
              <p:nvPr/>
            </p:nvSpPr>
            <p:spPr bwMode="auto">
              <a:xfrm>
                <a:off x="4313" y="1943"/>
                <a:ext cx="221" cy="62"/>
              </a:xfrm>
              <a:custGeom>
                <a:avLst/>
                <a:gdLst>
                  <a:gd name="T0" fmla="*/ 0 w 279"/>
                  <a:gd name="T1" fmla="*/ 29 h 77"/>
                  <a:gd name="T2" fmla="*/ 34 w 279"/>
                  <a:gd name="T3" fmla="*/ 77 h 77"/>
                  <a:gd name="T4" fmla="*/ 257 w 279"/>
                  <a:gd name="T5" fmla="*/ 77 h 77"/>
                  <a:gd name="T6" fmla="*/ 279 w 279"/>
                  <a:gd name="T7" fmla="*/ 38 h 77"/>
                  <a:gd name="T8" fmla="*/ 223 w 279"/>
                  <a:gd name="T9" fmla="*/ 57 h 77"/>
                  <a:gd name="T10" fmla="*/ 223 w 279"/>
                  <a:gd name="T11" fmla="*/ 9 h 77"/>
                  <a:gd name="T12" fmla="*/ 156 w 279"/>
                  <a:gd name="T13" fmla="*/ 57 h 77"/>
                  <a:gd name="T14" fmla="*/ 100 w 279"/>
                  <a:gd name="T15" fmla="*/ 0 h 77"/>
                  <a:gd name="T16" fmla="*/ 67 w 279"/>
                  <a:gd name="T17" fmla="*/ 57 h 77"/>
                  <a:gd name="T18" fmla="*/ 0 w 279"/>
                  <a:gd name="T19" fmla="*/ 29 h 77"/>
                  <a:gd name="T20" fmla="*/ 0 w 279"/>
                  <a:gd name="T21" fmla="*/ 0 h 77"/>
                  <a:gd name="T22" fmla="*/ 279 w 279"/>
                  <a:gd name="T23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T20" t="T21" r="T22" b="T23"/>
                <a:pathLst>
                  <a:path w="279" h="77">
                    <a:moveTo>
                      <a:pt x="0" y="29"/>
                    </a:moveTo>
                    <a:lnTo>
                      <a:pt x="34" y="77"/>
                    </a:lnTo>
                    <a:lnTo>
                      <a:pt x="257" y="77"/>
                    </a:lnTo>
                    <a:lnTo>
                      <a:pt x="279" y="38"/>
                    </a:lnTo>
                    <a:lnTo>
                      <a:pt x="223" y="57"/>
                    </a:lnTo>
                    <a:lnTo>
                      <a:pt x="223" y="9"/>
                    </a:lnTo>
                    <a:lnTo>
                      <a:pt x="156" y="57"/>
                    </a:lnTo>
                    <a:lnTo>
                      <a:pt x="100" y="0"/>
                    </a:lnTo>
                    <a:lnTo>
                      <a:pt x="67" y="57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1" name="Freeform 13"/>
              <p:cNvSpPr>
                <a:spLocks noChangeArrowheads="1"/>
              </p:cNvSpPr>
              <p:nvPr/>
            </p:nvSpPr>
            <p:spPr bwMode="auto">
              <a:xfrm>
                <a:off x="4606" y="1872"/>
                <a:ext cx="52" cy="46"/>
              </a:xfrm>
              <a:custGeom>
                <a:avLst/>
                <a:gdLst>
                  <a:gd name="T0" fmla="*/ 34 w 67"/>
                  <a:gd name="T1" fmla="*/ 0 h 58"/>
                  <a:gd name="T2" fmla="*/ 45 w 67"/>
                  <a:gd name="T3" fmla="*/ 0 h 58"/>
                  <a:gd name="T4" fmla="*/ 45 w 67"/>
                  <a:gd name="T5" fmla="*/ 10 h 58"/>
                  <a:gd name="T6" fmla="*/ 56 w 67"/>
                  <a:gd name="T7" fmla="*/ 10 h 58"/>
                  <a:gd name="T8" fmla="*/ 56 w 67"/>
                  <a:gd name="T9" fmla="*/ 19 h 58"/>
                  <a:gd name="T10" fmla="*/ 56 w 67"/>
                  <a:gd name="T11" fmla="*/ 19 h 58"/>
                  <a:gd name="T12" fmla="*/ 67 w 67"/>
                  <a:gd name="T13" fmla="*/ 29 h 58"/>
                  <a:gd name="T14" fmla="*/ 67 w 67"/>
                  <a:gd name="T15" fmla="*/ 39 h 58"/>
                  <a:gd name="T16" fmla="*/ 56 w 67"/>
                  <a:gd name="T17" fmla="*/ 39 h 58"/>
                  <a:gd name="T18" fmla="*/ 56 w 67"/>
                  <a:gd name="T19" fmla="*/ 48 h 58"/>
                  <a:gd name="T20" fmla="*/ 56 w 67"/>
                  <a:gd name="T21" fmla="*/ 58 h 58"/>
                  <a:gd name="T22" fmla="*/ 45 w 67"/>
                  <a:gd name="T23" fmla="*/ 58 h 58"/>
                  <a:gd name="T24" fmla="*/ 45 w 67"/>
                  <a:gd name="T25" fmla="*/ 58 h 58"/>
                  <a:gd name="T26" fmla="*/ 23 w 67"/>
                  <a:gd name="T27" fmla="*/ 58 h 58"/>
                  <a:gd name="T28" fmla="*/ 23 w 67"/>
                  <a:gd name="T29" fmla="*/ 58 h 58"/>
                  <a:gd name="T30" fmla="*/ 11 w 67"/>
                  <a:gd name="T31" fmla="*/ 58 h 58"/>
                  <a:gd name="T32" fmla="*/ 11 w 67"/>
                  <a:gd name="T33" fmla="*/ 48 h 58"/>
                  <a:gd name="T34" fmla="*/ 0 w 67"/>
                  <a:gd name="T35" fmla="*/ 39 h 58"/>
                  <a:gd name="T36" fmla="*/ 0 w 67"/>
                  <a:gd name="T37" fmla="*/ 39 h 58"/>
                  <a:gd name="T38" fmla="*/ 0 w 67"/>
                  <a:gd name="T39" fmla="*/ 29 h 58"/>
                  <a:gd name="T40" fmla="*/ 0 w 67"/>
                  <a:gd name="T41" fmla="*/ 19 h 58"/>
                  <a:gd name="T42" fmla="*/ 11 w 67"/>
                  <a:gd name="T43" fmla="*/ 19 h 58"/>
                  <a:gd name="T44" fmla="*/ 23 w 67"/>
                  <a:gd name="T45" fmla="*/ 10 h 58"/>
                  <a:gd name="T46" fmla="*/ 23 w 67"/>
                  <a:gd name="T47" fmla="*/ 0 h 58"/>
                  <a:gd name="T48" fmla="*/ 34 w 67"/>
                  <a:gd name="T49" fmla="*/ 0 h 58"/>
                  <a:gd name="T50" fmla="*/ 0 w 67"/>
                  <a:gd name="T51" fmla="*/ 0 h 58"/>
                  <a:gd name="T52" fmla="*/ 67 w 67"/>
                  <a:gd name="T53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67" h="58">
                    <a:moveTo>
                      <a:pt x="34" y="0"/>
                    </a:moveTo>
                    <a:lnTo>
                      <a:pt x="45" y="0"/>
                    </a:lnTo>
                    <a:lnTo>
                      <a:pt x="45" y="10"/>
                    </a:lnTo>
                    <a:lnTo>
                      <a:pt x="56" y="10"/>
                    </a:lnTo>
                    <a:lnTo>
                      <a:pt x="56" y="19"/>
                    </a:lnTo>
                    <a:lnTo>
                      <a:pt x="67" y="29"/>
                    </a:lnTo>
                    <a:lnTo>
                      <a:pt x="67" y="39"/>
                    </a:lnTo>
                    <a:lnTo>
                      <a:pt x="56" y="39"/>
                    </a:lnTo>
                    <a:lnTo>
                      <a:pt x="56" y="48"/>
                    </a:lnTo>
                    <a:lnTo>
                      <a:pt x="56" y="58"/>
                    </a:lnTo>
                    <a:lnTo>
                      <a:pt x="45" y="58"/>
                    </a:lnTo>
                    <a:lnTo>
                      <a:pt x="23" y="58"/>
                    </a:lnTo>
                    <a:lnTo>
                      <a:pt x="11" y="58"/>
                    </a:lnTo>
                    <a:lnTo>
                      <a:pt x="11" y="48"/>
                    </a:lnTo>
                    <a:lnTo>
                      <a:pt x="0" y="39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11" y="19"/>
                    </a:lnTo>
                    <a:lnTo>
                      <a:pt x="23" y="10"/>
                    </a:lnTo>
                    <a:lnTo>
                      <a:pt x="23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2" name="Freeform 14"/>
              <p:cNvSpPr>
                <a:spLocks noChangeArrowheads="1"/>
              </p:cNvSpPr>
              <p:nvPr/>
            </p:nvSpPr>
            <p:spPr bwMode="auto">
              <a:xfrm>
                <a:off x="4499" y="1832"/>
                <a:ext cx="52" cy="46"/>
              </a:xfrm>
              <a:custGeom>
                <a:avLst/>
                <a:gdLst>
                  <a:gd name="T0" fmla="*/ 34 w 67"/>
                  <a:gd name="T1" fmla="*/ 0 h 58"/>
                  <a:gd name="T2" fmla="*/ 34 w 67"/>
                  <a:gd name="T3" fmla="*/ 0 h 58"/>
                  <a:gd name="T4" fmla="*/ 45 w 67"/>
                  <a:gd name="T5" fmla="*/ 0 h 58"/>
                  <a:gd name="T6" fmla="*/ 45 w 67"/>
                  <a:gd name="T7" fmla="*/ 0 h 58"/>
                  <a:gd name="T8" fmla="*/ 56 w 67"/>
                  <a:gd name="T9" fmla="*/ 10 h 58"/>
                  <a:gd name="T10" fmla="*/ 56 w 67"/>
                  <a:gd name="T11" fmla="*/ 10 h 58"/>
                  <a:gd name="T12" fmla="*/ 56 w 67"/>
                  <a:gd name="T13" fmla="*/ 19 h 58"/>
                  <a:gd name="T14" fmla="*/ 56 w 67"/>
                  <a:gd name="T15" fmla="*/ 19 h 58"/>
                  <a:gd name="T16" fmla="*/ 67 w 67"/>
                  <a:gd name="T17" fmla="*/ 29 h 58"/>
                  <a:gd name="T18" fmla="*/ 56 w 67"/>
                  <a:gd name="T19" fmla="*/ 29 h 58"/>
                  <a:gd name="T20" fmla="*/ 56 w 67"/>
                  <a:gd name="T21" fmla="*/ 38 h 58"/>
                  <a:gd name="T22" fmla="*/ 56 w 67"/>
                  <a:gd name="T23" fmla="*/ 48 h 58"/>
                  <a:gd name="T24" fmla="*/ 45 w 67"/>
                  <a:gd name="T25" fmla="*/ 48 h 58"/>
                  <a:gd name="T26" fmla="*/ 45 w 67"/>
                  <a:gd name="T27" fmla="*/ 58 h 58"/>
                  <a:gd name="T28" fmla="*/ 12 w 67"/>
                  <a:gd name="T29" fmla="*/ 58 h 58"/>
                  <a:gd name="T30" fmla="*/ 12 w 67"/>
                  <a:gd name="T31" fmla="*/ 48 h 58"/>
                  <a:gd name="T32" fmla="*/ 12 w 67"/>
                  <a:gd name="T33" fmla="*/ 48 h 58"/>
                  <a:gd name="T34" fmla="*/ 0 w 67"/>
                  <a:gd name="T35" fmla="*/ 48 h 58"/>
                  <a:gd name="T36" fmla="*/ 0 w 67"/>
                  <a:gd name="T37" fmla="*/ 38 h 58"/>
                  <a:gd name="T38" fmla="*/ 0 w 67"/>
                  <a:gd name="T39" fmla="*/ 29 h 58"/>
                  <a:gd name="T40" fmla="*/ 0 w 67"/>
                  <a:gd name="T41" fmla="*/ 19 h 58"/>
                  <a:gd name="T42" fmla="*/ 0 w 67"/>
                  <a:gd name="T43" fmla="*/ 19 h 58"/>
                  <a:gd name="T44" fmla="*/ 0 w 67"/>
                  <a:gd name="T45" fmla="*/ 10 h 58"/>
                  <a:gd name="T46" fmla="*/ 12 w 67"/>
                  <a:gd name="T47" fmla="*/ 10 h 58"/>
                  <a:gd name="T48" fmla="*/ 12 w 67"/>
                  <a:gd name="T49" fmla="*/ 0 h 58"/>
                  <a:gd name="T50" fmla="*/ 12 w 67"/>
                  <a:gd name="T51" fmla="*/ 0 h 58"/>
                  <a:gd name="T52" fmla="*/ 23 w 67"/>
                  <a:gd name="T53" fmla="*/ 0 h 58"/>
                  <a:gd name="T54" fmla="*/ 34 w 67"/>
                  <a:gd name="T55" fmla="*/ 0 h 58"/>
                  <a:gd name="T56" fmla="*/ 0 w 67"/>
                  <a:gd name="T57" fmla="*/ 0 h 58"/>
                  <a:gd name="T58" fmla="*/ 67 w 67"/>
                  <a:gd name="T5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T56" t="T57" r="T58" b="T59"/>
                <a:pathLst>
                  <a:path w="67" h="58">
                    <a:moveTo>
                      <a:pt x="34" y="0"/>
                    </a:moveTo>
                    <a:lnTo>
                      <a:pt x="34" y="0"/>
                    </a:lnTo>
                    <a:lnTo>
                      <a:pt x="45" y="0"/>
                    </a:lnTo>
                    <a:lnTo>
                      <a:pt x="56" y="10"/>
                    </a:lnTo>
                    <a:lnTo>
                      <a:pt x="56" y="19"/>
                    </a:lnTo>
                    <a:lnTo>
                      <a:pt x="67" y="29"/>
                    </a:lnTo>
                    <a:lnTo>
                      <a:pt x="56" y="29"/>
                    </a:lnTo>
                    <a:lnTo>
                      <a:pt x="56" y="38"/>
                    </a:lnTo>
                    <a:lnTo>
                      <a:pt x="56" y="48"/>
                    </a:lnTo>
                    <a:lnTo>
                      <a:pt x="45" y="48"/>
                    </a:lnTo>
                    <a:lnTo>
                      <a:pt x="45" y="58"/>
                    </a:lnTo>
                    <a:lnTo>
                      <a:pt x="12" y="58"/>
                    </a:lnTo>
                    <a:lnTo>
                      <a:pt x="12" y="48"/>
                    </a:lnTo>
                    <a:lnTo>
                      <a:pt x="0" y="48"/>
                    </a:lnTo>
                    <a:lnTo>
                      <a:pt x="0" y="38"/>
                    </a:lnTo>
                    <a:lnTo>
                      <a:pt x="0" y="29"/>
                    </a:lnTo>
                    <a:lnTo>
                      <a:pt x="0" y="19"/>
                    </a:lnTo>
                    <a:lnTo>
                      <a:pt x="0" y="10"/>
                    </a:lnTo>
                    <a:lnTo>
                      <a:pt x="12" y="10"/>
                    </a:lnTo>
                    <a:lnTo>
                      <a:pt x="12" y="0"/>
                    </a:lnTo>
                    <a:lnTo>
                      <a:pt x="23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3" name="Freeform 15"/>
              <p:cNvSpPr>
                <a:spLocks noChangeArrowheads="1"/>
              </p:cNvSpPr>
              <p:nvPr/>
            </p:nvSpPr>
            <p:spPr bwMode="auto">
              <a:xfrm>
                <a:off x="4340" y="1832"/>
                <a:ext cx="43" cy="38"/>
              </a:xfrm>
              <a:custGeom>
                <a:avLst/>
                <a:gdLst>
                  <a:gd name="T0" fmla="*/ 33 w 55"/>
                  <a:gd name="T1" fmla="*/ 0 h 48"/>
                  <a:gd name="T2" fmla="*/ 33 w 55"/>
                  <a:gd name="T3" fmla="*/ 0 h 48"/>
                  <a:gd name="T4" fmla="*/ 33 w 55"/>
                  <a:gd name="T5" fmla="*/ 0 h 48"/>
                  <a:gd name="T6" fmla="*/ 44 w 55"/>
                  <a:gd name="T7" fmla="*/ 0 h 48"/>
                  <a:gd name="T8" fmla="*/ 55 w 55"/>
                  <a:gd name="T9" fmla="*/ 10 h 48"/>
                  <a:gd name="T10" fmla="*/ 55 w 55"/>
                  <a:gd name="T11" fmla="*/ 10 h 48"/>
                  <a:gd name="T12" fmla="*/ 55 w 55"/>
                  <a:gd name="T13" fmla="*/ 19 h 48"/>
                  <a:gd name="T14" fmla="*/ 55 w 55"/>
                  <a:gd name="T15" fmla="*/ 19 h 48"/>
                  <a:gd name="T16" fmla="*/ 55 w 55"/>
                  <a:gd name="T17" fmla="*/ 29 h 48"/>
                  <a:gd name="T18" fmla="*/ 55 w 55"/>
                  <a:gd name="T19" fmla="*/ 29 h 48"/>
                  <a:gd name="T20" fmla="*/ 55 w 55"/>
                  <a:gd name="T21" fmla="*/ 38 h 48"/>
                  <a:gd name="T22" fmla="*/ 44 w 55"/>
                  <a:gd name="T23" fmla="*/ 48 h 48"/>
                  <a:gd name="T24" fmla="*/ 33 w 55"/>
                  <a:gd name="T25" fmla="*/ 48 h 48"/>
                  <a:gd name="T26" fmla="*/ 33 w 55"/>
                  <a:gd name="T27" fmla="*/ 48 h 48"/>
                  <a:gd name="T28" fmla="*/ 22 w 55"/>
                  <a:gd name="T29" fmla="*/ 48 h 48"/>
                  <a:gd name="T30" fmla="*/ 11 w 55"/>
                  <a:gd name="T31" fmla="*/ 48 h 48"/>
                  <a:gd name="T32" fmla="*/ 11 w 55"/>
                  <a:gd name="T33" fmla="*/ 38 h 48"/>
                  <a:gd name="T34" fmla="*/ 0 w 55"/>
                  <a:gd name="T35" fmla="*/ 38 h 48"/>
                  <a:gd name="T36" fmla="*/ 0 w 55"/>
                  <a:gd name="T37" fmla="*/ 29 h 48"/>
                  <a:gd name="T38" fmla="*/ 0 w 55"/>
                  <a:gd name="T39" fmla="*/ 10 h 48"/>
                  <a:gd name="T40" fmla="*/ 0 w 55"/>
                  <a:gd name="T41" fmla="*/ 10 h 48"/>
                  <a:gd name="T42" fmla="*/ 11 w 55"/>
                  <a:gd name="T43" fmla="*/ 0 h 48"/>
                  <a:gd name="T44" fmla="*/ 11 w 55"/>
                  <a:gd name="T45" fmla="*/ 0 h 48"/>
                  <a:gd name="T46" fmla="*/ 22 w 55"/>
                  <a:gd name="T47" fmla="*/ 0 h 48"/>
                  <a:gd name="T48" fmla="*/ 33 w 55"/>
                  <a:gd name="T49" fmla="*/ 0 h 48"/>
                  <a:gd name="T50" fmla="*/ 0 w 55"/>
                  <a:gd name="T51" fmla="*/ 0 h 48"/>
                  <a:gd name="T52" fmla="*/ 55 w 55"/>
                  <a:gd name="T53" fmla="*/ 4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T50" t="T51" r="T52" b="T53"/>
                <a:pathLst>
                  <a:path w="55" h="48">
                    <a:moveTo>
                      <a:pt x="33" y="0"/>
                    </a:moveTo>
                    <a:lnTo>
                      <a:pt x="33" y="0"/>
                    </a:lnTo>
                    <a:lnTo>
                      <a:pt x="44" y="0"/>
                    </a:lnTo>
                    <a:lnTo>
                      <a:pt x="55" y="10"/>
                    </a:lnTo>
                    <a:lnTo>
                      <a:pt x="55" y="19"/>
                    </a:lnTo>
                    <a:lnTo>
                      <a:pt x="55" y="29"/>
                    </a:lnTo>
                    <a:lnTo>
                      <a:pt x="55" y="38"/>
                    </a:lnTo>
                    <a:lnTo>
                      <a:pt x="44" y="48"/>
                    </a:lnTo>
                    <a:lnTo>
                      <a:pt x="33" y="48"/>
                    </a:lnTo>
                    <a:lnTo>
                      <a:pt x="22" y="48"/>
                    </a:lnTo>
                    <a:lnTo>
                      <a:pt x="11" y="48"/>
                    </a:lnTo>
                    <a:lnTo>
                      <a:pt x="11" y="38"/>
                    </a:lnTo>
                    <a:lnTo>
                      <a:pt x="0" y="38"/>
                    </a:lnTo>
                    <a:lnTo>
                      <a:pt x="0" y="29"/>
                    </a:lnTo>
                    <a:lnTo>
                      <a:pt x="0" y="10"/>
                    </a:lnTo>
                    <a:lnTo>
                      <a:pt x="11" y="0"/>
                    </a:lnTo>
                    <a:lnTo>
                      <a:pt x="22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4" name="Freeform 16"/>
              <p:cNvSpPr>
                <a:spLocks noChangeArrowheads="1"/>
              </p:cNvSpPr>
              <p:nvPr/>
            </p:nvSpPr>
            <p:spPr bwMode="auto">
              <a:xfrm>
                <a:off x="4206" y="1863"/>
                <a:ext cx="43" cy="46"/>
              </a:xfrm>
              <a:custGeom>
                <a:avLst/>
                <a:gdLst>
                  <a:gd name="T0" fmla="*/ 34 w 56"/>
                  <a:gd name="T1" fmla="*/ 0 h 58"/>
                  <a:gd name="T2" fmla="*/ 45 w 56"/>
                  <a:gd name="T3" fmla="*/ 0 h 58"/>
                  <a:gd name="T4" fmla="*/ 45 w 56"/>
                  <a:gd name="T5" fmla="*/ 10 h 58"/>
                  <a:gd name="T6" fmla="*/ 56 w 56"/>
                  <a:gd name="T7" fmla="*/ 10 h 58"/>
                  <a:gd name="T8" fmla="*/ 56 w 56"/>
                  <a:gd name="T9" fmla="*/ 20 h 58"/>
                  <a:gd name="T10" fmla="*/ 56 w 56"/>
                  <a:gd name="T11" fmla="*/ 20 h 58"/>
                  <a:gd name="T12" fmla="*/ 56 w 56"/>
                  <a:gd name="T13" fmla="*/ 39 h 58"/>
                  <a:gd name="T14" fmla="*/ 56 w 56"/>
                  <a:gd name="T15" fmla="*/ 39 h 58"/>
                  <a:gd name="T16" fmla="*/ 56 w 56"/>
                  <a:gd name="T17" fmla="*/ 49 h 58"/>
                  <a:gd name="T18" fmla="*/ 45 w 56"/>
                  <a:gd name="T19" fmla="*/ 49 h 58"/>
                  <a:gd name="T20" fmla="*/ 45 w 56"/>
                  <a:gd name="T21" fmla="*/ 58 h 58"/>
                  <a:gd name="T22" fmla="*/ 22 w 56"/>
                  <a:gd name="T23" fmla="*/ 58 h 58"/>
                  <a:gd name="T24" fmla="*/ 11 w 56"/>
                  <a:gd name="T25" fmla="*/ 49 h 58"/>
                  <a:gd name="T26" fmla="*/ 11 w 56"/>
                  <a:gd name="T27" fmla="*/ 49 h 58"/>
                  <a:gd name="T28" fmla="*/ 0 w 56"/>
                  <a:gd name="T29" fmla="*/ 39 h 58"/>
                  <a:gd name="T30" fmla="*/ 0 w 56"/>
                  <a:gd name="T31" fmla="*/ 39 h 58"/>
                  <a:gd name="T32" fmla="*/ 0 w 56"/>
                  <a:gd name="T33" fmla="*/ 20 h 58"/>
                  <a:gd name="T34" fmla="*/ 0 w 56"/>
                  <a:gd name="T35" fmla="*/ 20 h 58"/>
                  <a:gd name="T36" fmla="*/ 11 w 56"/>
                  <a:gd name="T37" fmla="*/ 10 h 58"/>
                  <a:gd name="T38" fmla="*/ 11 w 56"/>
                  <a:gd name="T39" fmla="*/ 10 h 58"/>
                  <a:gd name="T40" fmla="*/ 22 w 56"/>
                  <a:gd name="T41" fmla="*/ 0 h 58"/>
                  <a:gd name="T42" fmla="*/ 34 w 56"/>
                  <a:gd name="T43" fmla="*/ 0 h 58"/>
                  <a:gd name="T44" fmla="*/ 0 w 56"/>
                  <a:gd name="T45" fmla="*/ 0 h 58"/>
                  <a:gd name="T46" fmla="*/ 56 w 56"/>
                  <a:gd name="T47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T44" t="T45" r="T46" b="T47"/>
                <a:pathLst>
                  <a:path w="56" h="58">
                    <a:moveTo>
                      <a:pt x="34" y="0"/>
                    </a:moveTo>
                    <a:lnTo>
                      <a:pt x="45" y="0"/>
                    </a:lnTo>
                    <a:lnTo>
                      <a:pt x="45" y="10"/>
                    </a:lnTo>
                    <a:lnTo>
                      <a:pt x="56" y="10"/>
                    </a:lnTo>
                    <a:lnTo>
                      <a:pt x="56" y="20"/>
                    </a:lnTo>
                    <a:lnTo>
                      <a:pt x="56" y="39"/>
                    </a:lnTo>
                    <a:lnTo>
                      <a:pt x="56" y="49"/>
                    </a:lnTo>
                    <a:lnTo>
                      <a:pt x="45" y="49"/>
                    </a:lnTo>
                    <a:lnTo>
                      <a:pt x="45" y="58"/>
                    </a:lnTo>
                    <a:lnTo>
                      <a:pt x="22" y="58"/>
                    </a:lnTo>
                    <a:lnTo>
                      <a:pt x="11" y="49"/>
                    </a:lnTo>
                    <a:lnTo>
                      <a:pt x="0" y="39"/>
                    </a:lnTo>
                    <a:lnTo>
                      <a:pt x="0" y="20"/>
                    </a:lnTo>
                    <a:lnTo>
                      <a:pt x="11" y="10"/>
                    </a:lnTo>
                    <a:lnTo>
                      <a:pt x="22" y="0"/>
                    </a:lnTo>
                    <a:lnTo>
                      <a:pt x="3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5" name="Freeform 17"/>
              <p:cNvSpPr>
                <a:spLocks noChangeArrowheads="1"/>
              </p:cNvSpPr>
              <p:nvPr/>
            </p:nvSpPr>
            <p:spPr bwMode="auto">
              <a:xfrm>
                <a:off x="4553" y="2123"/>
                <a:ext cx="177" cy="243"/>
              </a:xfrm>
              <a:custGeom>
                <a:avLst/>
                <a:gdLst>
                  <a:gd name="T0" fmla="*/ 56 w 224"/>
                  <a:gd name="T1" fmla="*/ 0 h 298"/>
                  <a:gd name="T2" fmla="*/ 0 w 224"/>
                  <a:gd name="T3" fmla="*/ 29 h 298"/>
                  <a:gd name="T4" fmla="*/ 67 w 224"/>
                  <a:gd name="T5" fmla="*/ 29 h 298"/>
                  <a:gd name="T6" fmla="*/ 145 w 224"/>
                  <a:gd name="T7" fmla="*/ 125 h 298"/>
                  <a:gd name="T8" fmla="*/ 145 w 224"/>
                  <a:gd name="T9" fmla="*/ 298 h 298"/>
                  <a:gd name="T10" fmla="*/ 190 w 224"/>
                  <a:gd name="T11" fmla="*/ 298 h 298"/>
                  <a:gd name="T12" fmla="*/ 224 w 224"/>
                  <a:gd name="T13" fmla="*/ 135 h 298"/>
                  <a:gd name="T14" fmla="*/ 145 w 224"/>
                  <a:gd name="T15" fmla="*/ 19 h 298"/>
                  <a:gd name="T16" fmla="*/ 56 w 224"/>
                  <a:gd name="T17" fmla="*/ 0 h 298"/>
                  <a:gd name="T18" fmla="*/ 0 w 224"/>
                  <a:gd name="T19" fmla="*/ 0 h 298"/>
                  <a:gd name="T20" fmla="*/ 224 w 224"/>
                  <a:gd name="T21" fmla="*/ 298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T18" t="T19" r="T20" b="T21"/>
                <a:pathLst>
                  <a:path w="224" h="298">
                    <a:moveTo>
                      <a:pt x="56" y="0"/>
                    </a:moveTo>
                    <a:lnTo>
                      <a:pt x="0" y="29"/>
                    </a:lnTo>
                    <a:lnTo>
                      <a:pt x="67" y="29"/>
                    </a:lnTo>
                    <a:lnTo>
                      <a:pt x="145" y="125"/>
                    </a:lnTo>
                    <a:lnTo>
                      <a:pt x="145" y="298"/>
                    </a:lnTo>
                    <a:lnTo>
                      <a:pt x="190" y="298"/>
                    </a:lnTo>
                    <a:lnTo>
                      <a:pt x="224" y="135"/>
                    </a:lnTo>
                    <a:lnTo>
                      <a:pt x="145" y="19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6" name="Freeform 18"/>
              <p:cNvSpPr>
                <a:spLocks noChangeArrowheads="1"/>
              </p:cNvSpPr>
              <p:nvPr/>
            </p:nvSpPr>
            <p:spPr bwMode="auto">
              <a:xfrm>
                <a:off x="4544" y="2060"/>
                <a:ext cx="43" cy="62"/>
              </a:xfrm>
              <a:custGeom>
                <a:avLst/>
                <a:gdLst>
                  <a:gd name="T0" fmla="*/ 56 w 56"/>
                  <a:gd name="T1" fmla="*/ 19 h 77"/>
                  <a:gd name="T2" fmla="*/ 56 w 56"/>
                  <a:gd name="T3" fmla="*/ 0 h 77"/>
                  <a:gd name="T4" fmla="*/ 0 w 56"/>
                  <a:gd name="T5" fmla="*/ 0 h 77"/>
                  <a:gd name="T6" fmla="*/ 11 w 56"/>
                  <a:gd name="T7" fmla="*/ 29 h 77"/>
                  <a:gd name="T8" fmla="*/ 11 w 56"/>
                  <a:gd name="T9" fmla="*/ 77 h 77"/>
                  <a:gd name="T10" fmla="*/ 56 w 56"/>
                  <a:gd name="T11" fmla="*/ 58 h 77"/>
                  <a:gd name="T12" fmla="*/ 56 w 56"/>
                  <a:gd name="T13" fmla="*/ 19 h 77"/>
                  <a:gd name="T14" fmla="*/ 0 w 56"/>
                  <a:gd name="T15" fmla="*/ 0 h 77"/>
                  <a:gd name="T16" fmla="*/ 56 w 56"/>
                  <a:gd name="T17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T14" t="T15" r="T16" b="T17"/>
                <a:pathLst>
                  <a:path w="56" h="77">
                    <a:moveTo>
                      <a:pt x="56" y="19"/>
                    </a:moveTo>
                    <a:lnTo>
                      <a:pt x="56" y="0"/>
                    </a:lnTo>
                    <a:lnTo>
                      <a:pt x="0" y="0"/>
                    </a:lnTo>
                    <a:lnTo>
                      <a:pt x="11" y="29"/>
                    </a:lnTo>
                    <a:lnTo>
                      <a:pt x="11" y="77"/>
                    </a:lnTo>
                    <a:lnTo>
                      <a:pt x="56" y="58"/>
                    </a:lnTo>
                    <a:lnTo>
                      <a:pt x="56" y="19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7" name="Freeform 19"/>
              <p:cNvSpPr>
                <a:spLocks noChangeArrowheads="1"/>
              </p:cNvSpPr>
              <p:nvPr/>
            </p:nvSpPr>
            <p:spPr bwMode="auto">
              <a:xfrm>
                <a:off x="4571" y="1895"/>
                <a:ext cx="96" cy="148"/>
              </a:xfrm>
              <a:custGeom>
                <a:avLst/>
                <a:gdLst>
                  <a:gd name="T0" fmla="*/ 0 w 122"/>
                  <a:gd name="T1" fmla="*/ 183 h 183"/>
                  <a:gd name="T2" fmla="*/ 44 w 122"/>
                  <a:gd name="T3" fmla="*/ 183 h 183"/>
                  <a:gd name="T4" fmla="*/ 122 w 122"/>
                  <a:gd name="T5" fmla="*/ 29 h 183"/>
                  <a:gd name="T6" fmla="*/ 122 w 122"/>
                  <a:gd name="T7" fmla="*/ 0 h 183"/>
                  <a:gd name="T8" fmla="*/ 122 w 122"/>
                  <a:gd name="T9" fmla="*/ 10 h 183"/>
                  <a:gd name="T10" fmla="*/ 122 w 122"/>
                  <a:gd name="T11" fmla="*/ 19 h 183"/>
                  <a:gd name="T12" fmla="*/ 111 w 122"/>
                  <a:gd name="T13" fmla="*/ 29 h 183"/>
                  <a:gd name="T14" fmla="*/ 111 w 122"/>
                  <a:gd name="T15" fmla="*/ 29 h 183"/>
                  <a:gd name="T16" fmla="*/ 100 w 122"/>
                  <a:gd name="T17" fmla="*/ 38 h 183"/>
                  <a:gd name="T18" fmla="*/ 100 w 122"/>
                  <a:gd name="T19" fmla="*/ 48 h 183"/>
                  <a:gd name="T20" fmla="*/ 100 w 122"/>
                  <a:gd name="T21" fmla="*/ 48 h 183"/>
                  <a:gd name="T22" fmla="*/ 89 w 122"/>
                  <a:gd name="T23" fmla="*/ 48 h 183"/>
                  <a:gd name="T24" fmla="*/ 0 w 122"/>
                  <a:gd name="T25" fmla="*/ 183 h 183"/>
                  <a:gd name="T26" fmla="*/ 0 w 122"/>
                  <a:gd name="T27" fmla="*/ 0 h 183"/>
                  <a:gd name="T28" fmla="*/ 122 w 122"/>
                  <a:gd name="T29" fmla="*/ 183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T26" t="T27" r="T28" b="T29"/>
                <a:pathLst>
                  <a:path w="122" h="183">
                    <a:moveTo>
                      <a:pt x="0" y="183"/>
                    </a:moveTo>
                    <a:lnTo>
                      <a:pt x="44" y="183"/>
                    </a:lnTo>
                    <a:lnTo>
                      <a:pt x="122" y="29"/>
                    </a:lnTo>
                    <a:lnTo>
                      <a:pt x="122" y="0"/>
                    </a:lnTo>
                    <a:lnTo>
                      <a:pt x="122" y="10"/>
                    </a:lnTo>
                    <a:lnTo>
                      <a:pt x="122" y="19"/>
                    </a:lnTo>
                    <a:lnTo>
                      <a:pt x="111" y="29"/>
                    </a:lnTo>
                    <a:lnTo>
                      <a:pt x="100" y="38"/>
                    </a:lnTo>
                    <a:lnTo>
                      <a:pt x="100" y="48"/>
                    </a:lnTo>
                    <a:lnTo>
                      <a:pt x="89" y="48"/>
                    </a:lnTo>
                    <a:lnTo>
                      <a:pt x="0" y="183"/>
                    </a:lnTo>
                    <a:close/>
                  </a:path>
                </a:pathLst>
              </a:custGeom>
              <a:solidFill>
                <a:srgbClr val="99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548" name="Text Box 20"/>
            <p:cNvSpPr txBox="1">
              <a:spLocks noChangeArrowheads="1"/>
            </p:cNvSpPr>
            <p:nvPr/>
          </p:nvSpPr>
          <p:spPr bwMode="auto">
            <a:xfrm>
              <a:off x="3373" y="2001"/>
              <a:ext cx="62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ru-RU" sz="1600" b="1">
                  <a:latin typeface="Arial Narrow" panose="020B0606020202030204" pitchFamily="34" charset="0"/>
                </a:rPr>
                <a:t>Владелец</a:t>
              </a:r>
            </a:p>
            <a:p>
              <a:pPr>
                <a:buClrTx/>
                <a:buFontTx/>
                <a:buNone/>
              </a:pPr>
              <a:r>
                <a:rPr lang="ru-RU" sz="1600" b="1">
                  <a:latin typeface="Arial Narrow" panose="020B0606020202030204" pitchFamily="34" charset="0"/>
                </a:rPr>
                <a:t>процесса</a:t>
              </a:r>
            </a:p>
          </p:txBody>
        </p:sp>
        <p:grpSp>
          <p:nvGrpSpPr>
            <p:cNvPr id="22549" name="Group 21"/>
            <p:cNvGrpSpPr>
              <a:grpSpLocks/>
            </p:cNvGrpSpPr>
            <p:nvPr/>
          </p:nvGrpSpPr>
          <p:grpSpPr bwMode="auto">
            <a:xfrm>
              <a:off x="3184" y="2441"/>
              <a:ext cx="653" cy="867"/>
              <a:chOff x="3184" y="2441"/>
              <a:chExt cx="653" cy="867"/>
            </a:xfrm>
          </p:grpSpPr>
          <p:sp>
            <p:nvSpPr>
              <p:cNvPr id="22550" name="AutoShape 22"/>
              <p:cNvSpPr>
                <a:spLocks noChangeArrowheads="1"/>
              </p:cNvSpPr>
              <p:nvPr/>
            </p:nvSpPr>
            <p:spPr bwMode="auto">
              <a:xfrm>
                <a:off x="3184" y="2441"/>
                <a:ext cx="653" cy="384"/>
              </a:xfrm>
              <a:prstGeom prst="roundRect">
                <a:avLst>
                  <a:gd name="adj" fmla="val 14704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51" name="Text Box 23"/>
              <p:cNvSpPr txBox="1">
                <a:spLocks noChangeArrowheads="1"/>
              </p:cNvSpPr>
              <p:nvPr/>
            </p:nvSpPr>
            <p:spPr bwMode="auto">
              <a:xfrm>
                <a:off x="3200" y="2556"/>
                <a:ext cx="52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ru-RU" sz="1200" b="1">
                    <a:latin typeface="Arial Narrow" panose="020B0606020202030204" pitchFamily="34" charset="0"/>
                  </a:rPr>
                  <a:t>Функция 1</a:t>
                </a:r>
              </a:p>
            </p:txBody>
          </p:sp>
          <p:grpSp>
            <p:nvGrpSpPr>
              <p:cNvPr id="22552" name="Group 24"/>
              <p:cNvGrpSpPr>
                <a:grpSpLocks/>
              </p:cNvGrpSpPr>
              <p:nvPr/>
            </p:nvGrpSpPr>
            <p:grpSpPr bwMode="auto">
              <a:xfrm>
                <a:off x="3202" y="2923"/>
                <a:ext cx="606" cy="385"/>
                <a:chOff x="3202" y="2923"/>
                <a:chExt cx="606" cy="385"/>
              </a:xfrm>
            </p:grpSpPr>
            <p:grpSp>
              <p:nvGrpSpPr>
                <p:cNvPr id="22553" name="Group 25"/>
                <p:cNvGrpSpPr>
                  <a:grpSpLocks/>
                </p:cNvGrpSpPr>
                <p:nvPr/>
              </p:nvGrpSpPr>
              <p:grpSpPr bwMode="auto">
                <a:xfrm>
                  <a:off x="3202" y="2923"/>
                  <a:ext cx="606" cy="385"/>
                  <a:chOff x="3202" y="2923"/>
                  <a:chExt cx="606" cy="385"/>
                </a:xfrm>
              </p:grpSpPr>
              <p:sp>
                <p:nvSpPr>
                  <p:cNvPr id="22554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3202" y="2923"/>
                    <a:ext cx="606" cy="38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2555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61" y="2998"/>
                    <a:ext cx="0" cy="2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55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262" y="3031"/>
                  <a:ext cx="42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>
                    <a:buClrTx/>
                    <a:buFontTx/>
                    <a:buNone/>
                  </a:pPr>
                  <a:r>
                    <a:rPr lang="en-US" sz="1200" b="1">
                      <a:latin typeface="Arial Narrow" panose="020B0606020202030204" pitchFamily="34" charset="0"/>
                    </a:rPr>
                    <a:t>Отдел</a:t>
                  </a:r>
                  <a:r>
                    <a:rPr lang="ru-RU" sz="1200" b="1">
                      <a:latin typeface="Arial Narrow" panose="020B0606020202030204" pitchFamily="34" charset="0"/>
                    </a:rPr>
                    <a:t> 1</a:t>
                  </a:r>
                </a:p>
              </p:txBody>
            </p:sp>
          </p:grpSp>
          <p:sp>
            <p:nvSpPr>
              <p:cNvPr id="22557" name="Line 29"/>
              <p:cNvSpPr>
                <a:spLocks noChangeShapeType="1"/>
              </p:cNvSpPr>
              <p:nvPr/>
            </p:nvSpPr>
            <p:spPr bwMode="auto">
              <a:xfrm>
                <a:off x="3511" y="2826"/>
                <a:ext cx="0" cy="9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58" name="Group 30"/>
            <p:cNvGrpSpPr>
              <a:grpSpLocks/>
            </p:cNvGrpSpPr>
            <p:nvPr/>
          </p:nvGrpSpPr>
          <p:grpSpPr bwMode="auto">
            <a:xfrm>
              <a:off x="4144" y="2441"/>
              <a:ext cx="654" cy="867"/>
              <a:chOff x="4144" y="2441"/>
              <a:chExt cx="654" cy="867"/>
            </a:xfrm>
          </p:grpSpPr>
          <p:sp>
            <p:nvSpPr>
              <p:cNvPr id="22559" name="AutoShape 31"/>
              <p:cNvSpPr>
                <a:spLocks noChangeArrowheads="1"/>
              </p:cNvSpPr>
              <p:nvPr/>
            </p:nvSpPr>
            <p:spPr bwMode="auto">
              <a:xfrm>
                <a:off x="4144" y="2441"/>
                <a:ext cx="654" cy="384"/>
              </a:xfrm>
              <a:prstGeom prst="roundRect">
                <a:avLst>
                  <a:gd name="adj" fmla="val 14704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0" name="Text Box 32"/>
              <p:cNvSpPr txBox="1">
                <a:spLocks noChangeArrowheads="1"/>
              </p:cNvSpPr>
              <p:nvPr/>
            </p:nvSpPr>
            <p:spPr bwMode="auto">
              <a:xfrm>
                <a:off x="4160" y="2556"/>
                <a:ext cx="52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ru-RU" sz="1200" b="1">
                    <a:latin typeface="Arial Narrow" panose="020B0606020202030204" pitchFamily="34" charset="0"/>
                  </a:rPr>
                  <a:t>Функция 2</a:t>
                </a:r>
              </a:p>
            </p:txBody>
          </p:sp>
          <p:grpSp>
            <p:nvGrpSpPr>
              <p:cNvPr id="22561" name="Group 33"/>
              <p:cNvGrpSpPr>
                <a:grpSpLocks/>
              </p:cNvGrpSpPr>
              <p:nvPr/>
            </p:nvGrpSpPr>
            <p:grpSpPr bwMode="auto">
              <a:xfrm>
                <a:off x="4162" y="2923"/>
                <a:ext cx="607" cy="385"/>
                <a:chOff x="4162" y="2923"/>
                <a:chExt cx="607" cy="385"/>
              </a:xfrm>
            </p:grpSpPr>
            <p:grpSp>
              <p:nvGrpSpPr>
                <p:cNvPr id="22562" name="Group 34"/>
                <p:cNvGrpSpPr>
                  <a:grpSpLocks/>
                </p:cNvGrpSpPr>
                <p:nvPr/>
              </p:nvGrpSpPr>
              <p:grpSpPr bwMode="auto">
                <a:xfrm>
                  <a:off x="4162" y="2923"/>
                  <a:ext cx="607" cy="385"/>
                  <a:chOff x="4162" y="2923"/>
                  <a:chExt cx="607" cy="385"/>
                </a:xfrm>
              </p:grpSpPr>
              <p:sp>
                <p:nvSpPr>
                  <p:cNvPr id="22563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162" y="2923"/>
                    <a:ext cx="607" cy="38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2564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4221" y="2998"/>
                    <a:ext cx="0" cy="2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565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4223" y="3031"/>
                  <a:ext cx="42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1pPr>
                  <a:lvl2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0" algn="l"/>
                      <a:tab pos="914400" algn="l"/>
                      <a:tab pos="1828800" algn="l"/>
                      <a:tab pos="2743200" algn="l"/>
                      <a:tab pos="3657600" algn="l"/>
                      <a:tab pos="4572000" algn="l"/>
                      <a:tab pos="5486400" algn="l"/>
                      <a:tab pos="6400800" algn="l"/>
                      <a:tab pos="7315200" algn="l"/>
                      <a:tab pos="8229600" algn="l"/>
                      <a:tab pos="9144000" algn="l"/>
                      <a:tab pos="10058400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>
                    <a:buClrTx/>
                    <a:buFontTx/>
                    <a:buNone/>
                  </a:pPr>
                  <a:r>
                    <a:rPr lang="en-US" sz="1200" b="1">
                      <a:latin typeface="Arial Narrow" panose="020B0606020202030204" pitchFamily="34" charset="0"/>
                    </a:rPr>
                    <a:t>Отдел</a:t>
                  </a:r>
                  <a:r>
                    <a:rPr lang="ru-RU" sz="1200" b="1">
                      <a:latin typeface="Arial Narrow" panose="020B0606020202030204" pitchFamily="34" charset="0"/>
                    </a:rPr>
                    <a:t> 2</a:t>
                  </a:r>
                </a:p>
              </p:txBody>
            </p:sp>
          </p:grpSp>
          <p:sp>
            <p:nvSpPr>
              <p:cNvPr id="22566" name="Line 38"/>
              <p:cNvSpPr>
                <a:spLocks noChangeShapeType="1"/>
              </p:cNvSpPr>
              <p:nvPr/>
            </p:nvSpPr>
            <p:spPr bwMode="auto">
              <a:xfrm>
                <a:off x="4472" y="2826"/>
                <a:ext cx="0" cy="9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2567" name="Group 39"/>
            <p:cNvGrpSpPr>
              <a:grpSpLocks/>
            </p:cNvGrpSpPr>
            <p:nvPr/>
          </p:nvGrpSpPr>
          <p:grpSpPr bwMode="auto">
            <a:xfrm>
              <a:off x="5009" y="2441"/>
              <a:ext cx="654" cy="867"/>
              <a:chOff x="5009" y="2441"/>
              <a:chExt cx="654" cy="867"/>
            </a:xfrm>
          </p:grpSpPr>
          <p:sp>
            <p:nvSpPr>
              <p:cNvPr id="22568" name="AutoShape 40"/>
              <p:cNvSpPr>
                <a:spLocks noChangeArrowheads="1"/>
              </p:cNvSpPr>
              <p:nvPr/>
            </p:nvSpPr>
            <p:spPr bwMode="auto">
              <a:xfrm>
                <a:off x="5009" y="2441"/>
                <a:ext cx="654" cy="384"/>
              </a:xfrm>
              <a:prstGeom prst="roundRect">
                <a:avLst>
                  <a:gd name="adj" fmla="val 14704"/>
                </a:avLst>
              </a:prstGeom>
              <a:solidFill>
                <a:srgbClr val="00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69" name="Text Box 41"/>
              <p:cNvSpPr txBox="1">
                <a:spLocks noChangeArrowheads="1"/>
              </p:cNvSpPr>
              <p:nvPr/>
            </p:nvSpPr>
            <p:spPr bwMode="auto">
              <a:xfrm>
                <a:off x="5020" y="2556"/>
                <a:ext cx="52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>
                <a:spAutoFit/>
              </a:bodyPr>
              <a:lstStyle>
                <a:lvl1pPr marL="1588"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1pPr>
                <a:lvl2pPr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2pPr>
                <a:lvl3pPr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3pPr>
                <a:lvl4pPr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4pPr>
                <a:lvl5pPr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5pPr>
                <a:lvl6pPr marL="25146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6pPr>
                <a:lvl7pPr marL="29718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7pPr>
                <a:lvl8pPr marL="34290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8pPr>
                <a:lvl9pPr marL="3886200" indent="-228600" defTabSz="449263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1588" algn="l"/>
                    <a:tab pos="915988" algn="l"/>
                    <a:tab pos="1830388" algn="l"/>
                    <a:tab pos="2744788" algn="l"/>
                    <a:tab pos="3659188" algn="l"/>
                    <a:tab pos="4573588" algn="l"/>
                    <a:tab pos="5487988" algn="l"/>
                    <a:tab pos="6402388" algn="l"/>
                    <a:tab pos="7316788" algn="l"/>
                    <a:tab pos="8231188" algn="l"/>
                    <a:tab pos="9145588" algn="l"/>
                    <a:tab pos="10059988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icrosoft YaHei" panose="020B0503020204020204" pitchFamily="34" charset="-122"/>
                  </a:defRPr>
                </a:lvl9pPr>
              </a:lstStyle>
              <a:p>
                <a:pPr>
                  <a:buClrTx/>
                  <a:buFontTx/>
                  <a:buNone/>
                </a:pPr>
                <a:r>
                  <a:rPr lang="ru-RU" sz="1200" b="1">
                    <a:latin typeface="Arial Narrow" panose="020B0606020202030204" pitchFamily="34" charset="0"/>
                  </a:rPr>
                  <a:t>Функция</a:t>
                </a:r>
                <a:r>
                  <a:rPr lang="en-US" sz="1200" b="1">
                    <a:latin typeface="Arial Narrow" panose="020B0606020202030204" pitchFamily="34" charset="0"/>
                  </a:rPr>
                  <a:t> З</a:t>
                </a:r>
              </a:p>
            </p:txBody>
          </p:sp>
          <p:grpSp>
            <p:nvGrpSpPr>
              <p:cNvPr id="22570" name="Group 42"/>
              <p:cNvGrpSpPr>
                <a:grpSpLocks/>
              </p:cNvGrpSpPr>
              <p:nvPr/>
            </p:nvGrpSpPr>
            <p:grpSpPr bwMode="auto">
              <a:xfrm>
                <a:off x="5026" y="2923"/>
                <a:ext cx="607" cy="385"/>
                <a:chOff x="5026" y="2923"/>
                <a:chExt cx="607" cy="385"/>
              </a:xfrm>
            </p:grpSpPr>
            <p:grpSp>
              <p:nvGrpSpPr>
                <p:cNvPr id="22571" name="Group 43"/>
                <p:cNvGrpSpPr>
                  <a:grpSpLocks/>
                </p:cNvGrpSpPr>
                <p:nvPr/>
              </p:nvGrpSpPr>
              <p:grpSpPr bwMode="auto">
                <a:xfrm>
                  <a:off x="5026" y="2923"/>
                  <a:ext cx="607" cy="385"/>
                  <a:chOff x="5026" y="2923"/>
                  <a:chExt cx="607" cy="385"/>
                </a:xfrm>
              </p:grpSpPr>
              <p:sp>
                <p:nvSpPr>
                  <p:cNvPr id="22572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5026" y="2923"/>
                    <a:ext cx="607" cy="385"/>
                  </a:xfrm>
                  <a:prstGeom prst="ellipse">
                    <a:avLst/>
                  </a:prstGeom>
                  <a:solidFill>
                    <a:srgbClr val="FFFF00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22573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5086" y="2998"/>
                    <a:ext cx="0" cy="22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57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5087" y="3031"/>
                  <a:ext cx="425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80808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none" lIns="90000" tIns="46800" rIns="90000" bIns="46800">
                  <a:spAutoFit/>
                </a:bodyPr>
                <a:lstStyle>
                  <a:lvl1pPr marL="1588"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1pPr>
                  <a:lvl2pPr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2pPr>
                  <a:lvl3pPr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3pPr>
                  <a:lvl4pPr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4pPr>
                  <a:lvl5pPr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5pPr>
                  <a:lvl6pPr marL="25146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6pPr>
                  <a:lvl7pPr marL="29718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7pPr>
                  <a:lvl8pPr marL="34290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8pPr>
                  <a:lvl9pPr marL="3886200" indent="-228600" defTabSz="449263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anose="02020603050405020304" pitchFamily="18" charset="0"/>
                    <a:tabLst>
                      <a:tab pos="1588" algn="l"/>
                      <a:tab pos="915988" algn="l"/>
                      <a:tab pos="1830388" algn="l"/>
                      <a:tab pos="2744788" algn="l"/>
                      <a:tab pos="3659188" algn="l"/>
                      <a:tab pos="4573588" algn="l"/>
                      <a:tab pos="5487988" algn="l"/>
                      <a:tab pos="6402388" algn="l"/>
                      <a:tab pos="7316788" algn="l"/>
                      <a:tab pos="8231188" algn="l"/>
                      <a:tab pos="9145588" algn="l"/>
                      <a:tab pos="10059988" algn="l"/>
                    </a:tabLst>
                    <a:defRPr>
                      <a:solidFill>
                        <a:srgbClr val="000000"/>
                      </a:solidFill>
                      <a:latin typeface="Arial" panose="020B0604020202020204" pitchFamily="34" charset="0"/>
                      <a:ea typeface="Microsoft YaHei" panose="020B0503020204020204" pitchFamily="34" charset="-122"/>
                    </a:defRPr>
                  </a:lvl9pPr>
                </a:lstStyle>
                <a:p>
                  <a:pPr>
                    <a:buClrTx/>
                    <a:buFontTx/>
                    <a:buNone/>
                  </a:pPr>
                  <a:r>
                    <a:rPr lang="en-US" sz="1200" b="1">
                      <a:latin typeface="Arial Narrow" panose="020B0606020202030204" pitchFamily="34" charset="0"/>
                    </a:rPr>
                    <a:t>Отдел</a:t>
                  </a:r>
                  <a:r>
                    <a:rPr lang="ru-RU" sz="1200" b="1">
                      <a:latin typeface="Arial Narrow" panose="020B0606020202030204" pitchFamily="34" charset="0"/>
                    </a:rPr>
                    <a:t> 3</a:t>
                  </a:r>
                </a:p>
              </p:txBody>
            </p:sp>
          </p:grpSp>
          <p:sp>
            <p:nvSpPr>
              <p:cNvPr id="22575" name="Line 47"/>
              <p:cNvSpPr>
                <a:spLocks noChangeShapeType="1"/>
              </p:cNvSpPr>
              <p:nvPr/>
            </p:nvSpPr>
            <p:spPr bwMode="auto">
              <a:xfrm>
                <a:off x="5336" y="2826"/>
                <a:ext cx="0" cy="95"/>
              </a:xfrm>
              <a:prstGeom prst="line">
                <a:avLst/>
              </a:prstGeom>
              <a:noFill/>
              <a:ln w="12600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2576" name="Text Box 48"/>
            <p:cNvSpPr txBox="1">
              <a:spLocks noChangeArrowheads="1"/>
            </p:cNvSpPr>
            <p:nvPr/>
          </p:nvSpPr>
          <p:spPr bwMode="auto">
            <a:xfrm>
              <a:off x="4818" y="2057"/>
              <a:ext cx="559" cy="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>
              <a:lvl1pPr marL="1588"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1pPr>
              <a:lvl2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2pPr>
              <a:lvl3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3pPr>
              <a:lvl4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4pPr>
              <a:lvl5pPr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5pPr>
              <a:lvl6pPr marL="25146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6pPr>
              <a:lvl7pPr marL="29718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7pPr>
              <a:lvl8pPr marL="34290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8pPr>
              <a:lvl9pPr marL="3886200" indent="-228600"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1588" algn="l"/>
                  <a:tab pos="915988" algn="l"/>
                  <a:tab pos="1830388" algn="l"/>
                  <a:tab pos="2744788" algn="l"/>
                  <a:tab pos="3659188" algn="l"/>
                  <a:tab pos="4573588" algn="l"/>
                  <a:tab pos="5487988" algn="l"/>
                  <a:tab pos="6402388" algn="l"/>
                  <a:tab pos="7316788" algn="l"/>
                  <a:tab pos="8231188" algn="l"/>
                  <a:tab pos="9145588" algn="l"/>
                  <a:tab pos="10059988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icrosoft YaHei" panose="020B0503020204020204" pitchFamily="34" charset="-122"/>
                </a:defRPr>
              </a:lvl9pPr>
            </a:lstStyle>
            <a:p>
              <a:pPr>
                <a:buClrTx/>
                <a:buFontTx/>
                <a:buNone/>
              </a:pPr>
              <a:r>
                <a:rPr lang="ru-RU" sz="1600" b="1">
                  <a:latin typeface="Arial Narrow" panose="020B0606020202030204" pitchFamily="34" charset="0"/>
                </a:rPr>
                <a:t>Процесс</a:t>
              </a:r>
            </a:p>
          </p:txBody>
        </p:sp>
      </p:grp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207963" y="2603500"/>
            <a:ext cx="4808538" cy="372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39725"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</a:pPr>
            <a:r>
              <a:rPr lang="ru-RU" sz="1600" b="1" dirty="0" smtClean="0"/>
              <a:t>Особенности (в идеальном варианте, при автоматизации)</a:t>
            </a:r>
            <a:endParaRPr lang="ru-RU" sz="1600" b="1" dirty="0"/>
          </a:p>
          <a:p>
            <a:pPr>
              <a:lnSpc>
                <a:spcPct val="90000"/>
              </a:lnSpc>
              <a:spcBef>
                <a:spcPts val="45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sz="1600" dirty="0"/>
              <a:t>В выполнении процессов участвуют сотрудники различных функциональных подразделений</a:t>
            </a:r>
          </a:p>
          <a:p>
            <a:pPr>
              <a:lnSpc>
                <a:spcPct val="90000"/>
              </a:lnSpc>
              <a:spcBef>
                <a:spcPts val="45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sz="1600" dirty="0"/>
              <a:t>Управление ориентировано на достижение целей процессов</a:t>
            </a:r>
          </a:p>
          <a:p>
            <a:pPr>
              <a:lnSpc>
                <a:spcPct val="90000"/>
              </a:lnSpc>
              <a:spcBef>
                <a:spcPts val="45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sz="1600" dirty="0"/>
              <a:t>Возможность автономного выполнения целей и задач отдельных процессов</a:t>
            </a:r>
          </a:p>
          <a:p>
            <a:pPr>
              <a:lnSpc>
                <a:spcPct val="90000"/>
              </a:lnSpc>
              <a:spcBef>
                <a:spcPts val="45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sz="1600" dirty="0"/>
              <a:t>Быстрая адаптация к изменяющимся внешним условиям</a:t>
            </a:r>
          </a:p>
          <a:p>
            <a:pPr>
              <a:lnSpc>
                <a:spcPct val="90000"/>
              </a:lnSpc>
              <a:spcBef>
                <a:spcPts val="450"/>
              </a:spcBef>
              <a:buClr>
                <a:srgbClr val="800000"/>
              </a:buClr>
              <a:buFont typeface="Wingdings" panose="05000000000000000000" pitchFamily="2" charset="2"/>
              <a:buChar char=""/>
            </a:pPr>
            <a:r>
              <a:rPr lang="ru-RU" sz="1600" dirty="0"/>
              <a:t>Упрощенный механизм взаимодействия и обмена информацией между сотрудниками различных подразделений, участвующими в процессе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Лекция 1. Интуит. Подходы к управлению. Основы процессного подхода</Template>
  <TotalTime>3540</TotalTime>
  <Words>4858</Words>
  <Application>Microsoft Office PowerPoint</Application>
  <PresentationFormat>Экран (4:3)</PresentationFormat>
  <Paragraphs>570</Paragraphs>
  <Slides>34</Slides>
  <Notes>29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Ярослав Горчаков</dc:creator>
  <cp:lastModifiedBy>lenovo</cp:lastModifiedBy>
  <cp:revision>31</cp:revision>
  <cp:lastPrinted>1601-01-01T00:00:00Z</cp:lastPrinted>
  <dcterms:created xsi:type="dcterms:W3CDTF">2016-07-23T09:36:05Z</dcterms:created>
  <dcterms:modified xsi:type="dcterms:W3CDTF">2016-10-06T08:08:21Z</dcterms:modified>
</cp:coreProperties>
</file>