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5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5CAB4-F97A-4262-B89B-655783877D5E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A0C16-752C-42F2-9209-BEDD53E6F2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21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90A68B-9E94-4ED6-B7E1-06094367CB9D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63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00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96A629-B68E-4101-9CCE-ACEE1200CFDB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88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895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0F197E-30DD-415E-9591-258F5DEB70B8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89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35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C9258F-54FD-4D94-B5D8-35D30B67F67F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93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48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F738E-FBBE-4D64-A970-98086290E980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94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3468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AAB6F-D38C-4575-A179-AA33552C95AA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95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33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0FBCCA-9320-41F4-967D-8471B74F77B6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97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10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FEE1C9-A668-43FF-B4F8-B7E1214CD284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66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778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4D7D1-B467-44EC-BF22-186420277F2E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70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27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435B46-AE6A-4571-9F41-0EDC38C686C2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71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896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62930-7AA9-461B-B392-B0A86F56D426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79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588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8DDB5-6676-4C5A-9997-D51648EF5FB0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82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2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08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50999-EE8E-44F6-918D-8279CD70F25C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85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348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159138-7E27-4279-AACF-E87065727F19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86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322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999EF-AE0E-40FC-93D0-FBFAA7CE2DDF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887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77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83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50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70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800" y="2286000"/>
            <a:ext cx="9550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en-US" noProof="0" smtClean="0"/>
              <a:t>Образец заголовка</a:t>
            </a:r>
          </a:p>
        </p:txBody>
      </p:sp>
      <p:sp>
        <p:nvSpPr>
          <p:cNvPr id="17879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lnSpc>
                <a:spcPct val="90000"/>
              </a:lnSpc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noProof="0" smtClean="0"/>
              <a:t>Образец подзаголовка</a:t>
            </a:r>
          </a:p>
        </p:txBody>
      </p:sp>
      <p:pic>
        <p:nvPicPr>
          <p:cNvPr id="1787908" name="Picture 4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618" y="5661025"/>
            <a:ext cx="1464733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7909" name="Rectangle 5"/>
          <p:cNvSpPr>
            <a:spLocks noChangeArrowheads="1"/>
          </p:cNvSpPr>
          <p:nvPr/>
        </p:nvSpPr>
        <p:spPr bwMode="auto">
          <a:xfrm>
            <a:off x="6769101" y="5516564"/>
            <a:ext cx="124883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665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BDBD94-E05E-46BD-987F-40134F3AA85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543912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EF054F-1679-42B1-9BED-9B79D421F4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993430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125538"/>
            <a:ext cx="5181600" cy="48942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125538"/>
            <a:ext cx="5181600" cy="48942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844CE1-E364-4A0D-95BB-6F17C455B8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869676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3E84B8-46B0-49F4-8260-4D99C7FFC8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72227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86FCB7-F8FE-44AC-93A5-A406463AA3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29439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45CBD9-FD76-439E-8C0B-3FCA0C4785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11196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B93F63-FE56-4012-B5AF-CB02105C0F8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50794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6367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FB72BD-B268-437D-879B-18EF774267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191652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119339-5C3E-480E-A37F-2CB2E2A9B3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81549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7600" y="228600"/>
            <a:ext cx="26416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28600"/>
            <a:ext cx="77216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7EF4BA-0612-42D7-B6C2-95386F77F3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025126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733" y="228600"/>
            <a:ext cx="10549467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12800" y="1125538"/>
            <a:ext cx="5181600" cy="48942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125538"/>
            <a:ext cx="5181600" cy="48942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143933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94488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E665F60-7E08-4E54-A9FB-38BB9CD4CC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327372"/>
      </p:ext>
    </p:extLst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733" y="228600"/>
            <a:ext cx="10549467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12800" y="1125538"/>
            <a:ext cx="5181600" cy="48942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125539"/>
            <a:ext cx="5181600" cy="23701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197600" y="3648076"/>
            <a:ext cx="5181600" cy="2371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143933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94488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EFC4D8AA-4CDE-4189-A7F3-0DF5122B89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054234"/>
      </p:ext>
    </p:extLst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829733" y="228600"/>
            <a:ext cx="10549467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12800" y="1125539"/>
            <a:ext cx="5181600" cy="23701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125539"/>
            <a:ext cx="5181600" cy="23701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812800" y="3648076"/>
            <a:ext cx="5181600" cy="2371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648076"/>
            <a:ext cx="5181600" cy="2371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>
          <a:xfrm>
            <a:off x="143933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Кафедра МиОБП. Методология и инструментарий моделирования бизнес-процессов©</a:t>
            </a:r>
            <a:r>
              <a:rPr lang="ru-RU">
                <a:solidFill>
                  <a:srgbClr val="000000"/>
                </a:solidFill>
              </a:rPr>
              <a:t> 200</a:t>
            </a:r>
            <a:r>
              <a:rPr lang="en-US">
                <a:solidFill>
                  <a:srgbClr val="000000"/>
                </a:solidFill>
              </a:rPr>
              <a:t>5</a:t>
            </a:r>
            <a:r>
              <a:rPr lang="ru-RU">
                <a:solidFill>
                  <a:srgbClr val="000000"/>
                </a:solidFill>
              </a:rPr>
              <a:t>,</a:t>
            </a:r>
          </a:p>
          <a:p>
            <a:r>
              <a:rPr lang="ru-RU">
                <a:solidFill>
                  <a:srgbClr val="000000"/>
                </a:solidFill>
              </a:rPr>
              <a:t>Логика бизнеса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IDS Scheer Group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94488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1CEB82B7-02DC-4579-96B6-D79688C713D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1788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369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47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601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27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92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9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459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69C90-6A09-47E5-8859-61507A0D14F5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F9E8C-3438-4438-80AA-DC5FB9A2A1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96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6882" name="Picture 2" descr="bot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8714"/>
            <a:ext cx="1219200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868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9733" y="228600"/>
            <a:ext cx="1054946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7868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125538"/>
            <a:ext cx="10566400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786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3933" y="63246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</a:rPr>
              <a:t>Кафедра МиОБП. Методология и инструментарий моделирования бизнес-процессов©</a:t>
            </a:r>
            <a:r>
              <a:rPr lang="ru-RU" sz="100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 200</a:t>
            </a: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5</a:t>
            </a:r>
            <a:r>
              <a:rPr lang="ru-RU" sz="100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00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Логика бизнеса</a:t>
            </a: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/>
            </a:r>
            <a:br>
              <a:rPr lang="en-US" sz="100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</a:br>
            <a:r>
              <a:rPr lang="en-US" sz="100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t>IDS Scheer Group</a:t>
            </a:r>
          </a:p>
        </p:txBody>
      </p:sp>
      <p:sp>
        <p:nvSpPr>
          <p:cNvPr id="1786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48800" y="63246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B2C0DA90-F8D0-4F6E-BFDB-0F22DF300E2A}" type="slidenum">
              <a:rPr lang="en-US" sz="1000">
                <a:solidFill>
                  <a:srgbClr val="000000"/>
                </a:solidFill>
                <a:latin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786887" name="Picture 7" descr="logo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0" y="182563"/>
            <a:ext cx="1464733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52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rgbClr val="800000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800000"/>
          </a:solidFill>
          <a:latin typeface="Arial Narrow" panose="020B0606020202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è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00"/>
        </a:buClr>
        <a:buSzPct val="80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125000"/>
        <a:buFont typeface="Arial Narrow" panose="020B0606020202030204" pitchFamily="34" charset="0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SzPct val="110000"/>
        <a:buFont typeface="Wingdings" panose="05000000000000000000" pitchFamily="2" charset="2"/>
        <a:buChar char="ü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Arial Narrow" panose="020B0606020202030204" pitchFamily="34" charset="0"/>
              </a:rPr>
              <a:t>Модели для описания процессов разного уровня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 МЕТОДОЛОГИИ </a:t>
            </a:r>
            <a:r>
              <a:rPr lang="en-US" dirty="0" smtClean="0"/>
              <a:t>ARIS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49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ChangeArrowheads="1"/>
          </p:cNvSpPr>
          <p:nvPr/>
        </p:nvSpPr>
        <p:spPr bwMode="auto">
          <a:xfrm>
            <a:off x="2146301" y="230189"/>
            <a:ext cx="7299325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>
                <a:solidFill>
                  <a:srgbClr val="800000"/>
                </a:solidFill>
                <a:latin typeface="Arial Narrow" panose="020B0606020202030204" pitchFamily="34" charset="0"/>
              </a:rPr>
              <a:t>Ветвления процессов</a:t>
            </a:r>
          </a:p>
        </p:txBody>
      </p:sp>
      <p:sp>
        <p:nvSpPr>
          <p:cNvPr id="891907" name="Freeform 3"/>
          <p:cNvSpPr>
            <a:spLocks/>
          </p:cNvSpPr>
          <p:nvPr/>
        </p:nvSpPr>
        <p:spPr bwMode="auto">
          <a:xfrm>
            <a:off x="1917701" y="914401"/>
            <a:ext cx="4763" cy="4763"/>
          </a:xfrm>
          <a:custGeom>
            <a:avLst/>
            <a:gdLst>
              <a:gd name="T0" fmla="*/ 0 w 3"/>
              <a:gd name="T1" fmla="*/ 0 h 3"/>
              <a:gd name="T2" fmla="*/ 0 w 3"/>
              <a:gd name="T3" fmla="*/ 3 h 3"/>
              <a:gd name="T4" fmla="*/ 3 w 3"/>
              <a:gd name="T5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0" y="0"/>
                </a:moveTo>
                <a:lnTo>
                  <a:pt x="0" y="3"/>
                </a:lnTo>
                <a:lnTo>
                  <a:pt x="3" y="3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08" name="Freeform 4"/>
          <p:cNvSpPr>
            <a:spLocks/>
          </p:cNvSpPr>
          <p:nvPr/>
        </p:nvSpPr>
        <p:spPr bwMode="auto">
          <a:xfrm>
            <a:off x="10301288" y="5627688"/>
            <a:ext cx="4762" cy="4762"/>
          </a:xfrm>
          <a:custGeom>
            <a:avLst/>
            <a:gdLst>
              <a:gd name="T0" fmla="*/ 0 w 3"/>
              <a:gd name="T1" fmla="*/ 3 h 3"/>
              <a:gd name="T2" fmla="*/ 3 w 3"/>
              <a:gd name="T3" fmla="*/ 3 h 3"/>
              <a:gd name="T4" fmla="*/ 3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0" y="3"/>
                </a:moveTo>
                <a:lnTo>
                  <a:pt x="3" y="3"/>
                </a:lnTo>
                <a:lnTo>
                  <a:pt x="3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09" name="Freeform 5"/>
          <p:cNvSpPr>
            <a:spLocks/>
          </p:cNvSpPr>
          <p:nvPr/>
        </p:nvSpPr>
        <p:spPr bwMode="auto">
          <a:xfrm>
            <a:off x="3148014" y="928688"/>
            <a:ext cx="1227137" cy="766762"/>
          </a:xfrm>
          <a:custGeom>
            <a:avLst/>
            <a:gdLst>
              <a:gd name="T0" fmla="*/ 93 w 773"/>
              <a:gd name="T1" fmla="*/ 0 h 483"/>
              <a:gd name="T2" fmla="*/ 680 w 773"/>
              <a:gd name="T3" fmla="*/ 0 h 483"/>
              <a:gd name="T4" fmla="*/ 773 w 773"/>
              <a:gd name="T5" fmla="*/ 241 h 483"/>
              <a:gd name="T6" fmla="*/ 680 w 773"/>
              <a:gd name="T7" fmla="*/ 483 h 483"/>
              <a:gd name="T8" fmla="*/ 93 w 773"/>
              <a:gd name="T9" fmla="*/ 483 h 483"/>
              <a:gd name="T10" fmla="*/ 0 w 773"/>
              <a:gd name="T11" fmla="*/ 241 h 483"/>
              <a:gd name="T12" fmla="*/ 93 w 773"/>
              <a:gd name="T1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3" h="483">
                <a:moveTo>
                  <a:pt x="93" y="0"/>
                </a:moveTo>
                <a:lnTo>
                  <a:pt x="680" y="0"/>
                </a:lnTo>
                <a:lnTo>
                  <a:pt x="773" y="241"/>
                </a:lnTo>
                <a:lnTo>
                  <a:pt x="680" y="483"/>
                </a:lnTo>
                <a:lnTo>
                  <a:pt x="93" y="483"/>
                </a:lnTo>
                <a:lnTo>
                  <a:pt x="0" y="241"/>
                </a:lnTo>
                <a:lnTo>
                  <a:pt x="93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10" name="Rectangle 6"/>
          <p:cNvSpPr>
            <a:spLocks noChangeArrowheads="1"/>
          </p:cNvSpPr>
          <p:nvPr/>
        </p:nvSpPr>
        <p:spPr bwMode="auto">
          <a:xfrm>
            <a:off x="3524251" y="1190626"/>
            <a:ext cx="5191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Event</a:t>
            </a:r>
          </a:p>
        </p:txBody>
      </p:sp>
      <p:sp>
        <p:nvSpPr>
          <p:cNvPr id="891911" name="AutoShape 7"/>
          <p:cNvSpPr>
            <a:spLocks noChangeArrowheads="1"/>
          </p:cNvSpPr>
          <p:nvPr/>
        </p:nvSpPr>
        <p:spPr bwMode="auto">
          <a:xfrm>
            <a:off x="3148014" y="2155826"/>
            <a:ext cx="1222375" cy="766763"/>
          </a:xfrm>
          <a:prstGeom prst="roundRect">
            <a:avLst>
              <a:gd name="adj" fmla="val 15384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12" name="Rectangle 8"/>
          <p:cNvSpPr>
            <a:spLocks noChangeArrowheads="1"/>
          </p:cNvSpPr>
          <p:nvPr/>
        </p:nvSpPr>
        <p:spPr bwMode="auto">
          <a:xfrm>
            <a:off x="3368676" y="2417764"/>
            <a:ext cx="777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91913" name="Line 9"/>
          <p:cNvSpPr>
            <a:spLocks noChangeShapeType="1"/>
          </p:cNvSpPr>
          <p:nvPr/>
        </p:nvSpPr>
        <p:spPr bwMode="auto">
          <a:xfrm>
            <a:off x="3773489" y="1695451"/>
            <a:ext cx="1587" cy="4603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14" name="Freeform 10"/>
          <p:cNvSpPr>
            <a:spLocks/>
          </p:cNvSpPr>
          <p:nvPr/>
        </p:nvSpPr>
        <p:spPr bwMode="auto">
          <a:xfrm>
            <a:off x="3671888" y="2087563"/>
            <a:ext cx="184150" cy="68262"/>
          </a:xfrm>
          <a:custGeom>
            <a:avLst/>
            <a:gdLst>
              <a:gd name="T0" fmla="*/ 0 w 116"/>
              <a:gd name="T1" fmla="*/ 0 h 43"/>
              <a:gd name="T2" fmla="*/ 56 w 116"/>
              <a:gd name="T3" fmla="*/ 43 h 43"/>
              <a:gd name="T4" fmla="*/ 116 w 116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43">
                <a:moveTo>
                  <a:pt x="0" y="0"/>
                </a:moveTo>
                <a:lnTo>
                  <a:pt x="56" y="43"/>
                </a:lnTo>
                <a:lnTo>
                  <a:pt x="116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15" name="Freeform 11"/>
          <p:cNvSpPr>
            <a:spLocks/>
          </p:cNvSpPr>
          <p:nvPr/>
        </p:nvSpPr>
        <p:spPr bwMode="auto">
          <a:xfrm>
            <a:off x="3148014" y="3384551"/>
            <a:ext cx="1227137" cy="765175"/>
          </a:xfrm>
          <a:custGeom>
            <a:avLst/>
            <a:gdLst>
              <a:gd name="T0" fmla="*/ 93 w 773"/>
              <a:gd name="T1" fmla="*/ 0 h 482"/>
              <a:gd name="T2" fmla="*/ 680 w 773"/>
              <a:gd name="T3" fmla="*/ 0 h 482"/>
              <a:gd name="T4" fmla="*/ 773 w 773"/>
              <a:gd name="T5" fmla="*/ 241 h 482"/>
              <a:gd name="T6" fmla="*/ 680 w 773"/>
              <a:gd name="T7" fmla="*/ 482 h 482"/>
              <a:gd name="T8" fmla="*/ 93 w 773"/>
              <a:gd name="T9" fmla="*/ 482 h 482"/>
              <a:gd name="T10" fmla="*/ 0 w 773"/>
              <a:gd name="T11" fmla="*/ 241 h 482"/>
              <a:gd name="T12" fmla="*/ 93 w 773"/>
              <a:gd name="T13" fmla="*/ 0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3" h="482">
                <a:moveTo>
                  <a:pt x="93" y="0"/>
                </a:moveTo>
                <a:lnTo>
                  <a:pt x="680" y="0"/>
                </a:lnTo>
                <a:lnTo>
                  <a:pt x="773" y="241"/>
                </a:lnTo>
                <a:lnTo>
                  <a:pt x="680" y="482"/>
                </a:lnTo>
                <a:lnTo>
                  <a:pt x="93" y="482"/>
                </a:lnTo>
                <a:lnTo>
                  <a:pt x="0" y="241"/>
                </a:lnTo>
                <a:lnTo>
                  <a:pt x="93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16" name="Rectangle 12"/>
          <p:cNvSpPr>
            <a:spLocks noChangeArrowheads="1"/>
          </p:cNvSpPr>
          <p:nvPr/>
        </p:nvSpPr>
        <p:spPr bwMode="auto">
          <a:xfrm>
            <a:off x="3524251" y="3625851"/>
            <a:ext cx="5191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Event</a:t>
            </a:r>
          </a:p>
        </p:txBody>
      </p:sp>
      <p:sp>
        <p:nvSpPr>
          <p:cNvPr id="891917" name="Line 13"/>
          <p:cNvSpPr>
            <a:spLocks noChangeShapeType="1"/>
          </p:cNvSpPr>
          <p:nvPr/>
        </p:nvSpPr>
        <p:spPr bwMode="auto">
          <a:xfrm>
            <a:off x="3773489" y="2922588"/>
            <a:ext cx="1587" cy="461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18" name="Freeform 14"/>
          <p:cNvSpPr>
            <a:spLocks/>
          </p:cNvSpPr>
          <p:nvPr/>
        </p:nvSpPr>
        <p:spPr bwMode="auto">
          <a:xfrm>
            <a:off x="3671888" y="3314700"/>
            <a:ext cx="184150" cy="69850"/>
          </a:xfrm>
          <a:custGeom>
            <a:avLst/>
            <a:gdLst>
              <a:gd name="T0" fmla="*/ 0 w 116"/>
              <a:gd name="T1" fmla="*/ 0 h 44"/>
              <a:gd name="T2" fmla="*/ 56 w 116"/>
              <a:gd name="T3" fmla="*/ 44 h 44"/>
              <a:gd name="T4" fmla="*/ 116 w 116"/>
              <a:gd name="T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44">
                <a:moveTo>
                  <a:pt x="0" y="0"/>
                </a:moveTo>
                <a:lnTo>
                  <a:pt x="56" y="44"/>
                </a:lnTo>
                <a:lnTo>
                  <a:pt x="116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19" name="AutoShape 15"/>
          <p:cNvSpPr>
            <a:spLocks noChangeArrowheads="1"/>
          </p:cNvSpPr>
          <p:nvPr/>
        </p:nvSpPr>
        <p:spPr bwMode="auto">
          <a:xfrm>
            <a:off x="1920876" y="4856163"/>
            <a:ext cx="1222375" cy="766762"/>
          </a:xfrm>
          <a:prstGeom prst="roundRect">
            <a:avLst>
              <a:gd name="adj" fmla="val 15384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20" name="Rectangle 16"/>
          <p:cNvSpPr>
            <a:spLocks noChangeArrowheads="1"/>
          </p:cNvSpPr>
          <p:nvPr/>
        </p:nvSpPr>
        <p:spPr bwMode="auto">
          <a:xfrm>
            <a:off x="2138364" y="5080001"/>
            <a:ext cx="777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91921" name="AutoShape 17"/>
          <p:cNvSpPr>
            <a:spLocks noChangeArrowheads="1"/>
          </p:cNvSpPr>
          <p:nvPr/>
        </p:nvSpPr>
        <p:spPr bwMode="auto">
          <a:xfrm>
            <a:off x="4375151" y="4856163"/>
            <a:ext cx="1222375" cy="766762"/>
          </a:xfrm>
          <a:prstGeom prst="roundRect">
            <a:avLst>
              <a:gd name="adj" fmla="val 15384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22" name="Rectangle 18"/>
          <p:cNvSpPr>
            <a:spLocks noChangeArrowheads="1"/>
          </p:cNvSpPr>
          <p:nvPr/>
        </p:nvSpPr>
        <p:spPr bwMode="auto">
          <a:xfrm>
            <a:off x="4618039" y="5080001"/>
            <a:ext cx="777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91923" name="Freeform 19"/>
          <p:cNvSpPr>
            <a:spLocks/>
          </p:cNvSpPr>
          <p:nvPr/>
        </p:nvSpPr>
        <p:spPr bwMode="auto">
          <a:xfrm>
            <a:off x="2543176" y="4149725"/>
            <a:ext cx="1230313" cy="706438"/>
          </a:xfrm>
          <a:custGeom>
            <a:avLst/>
            <a:gdLst>
              <a:gd name="T0" fmla="*/ 250 w 250"/>
              <a:gd name="T1" fmla="*/ 0 h 144"/>
              <a:gd name="T2" fmla="*/ 250 w 250"/>
              <a:gd name="T3" fmla="*/ 72 h 144"/>
              <a:gd name="T4" fmla="*/ 0 w 250"/>
              <a:gd name="T5" fmla="*/ 72 h 144"/>
              <a:gd name="T6" fmla="*/ 0 w 250"/>
              <a:gd name="T7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0" h="144">
                <a:moveTo>
                  <a:pt x="250" y="0"/>
                </a:moveTo>
                <a:lnTo>
                  <a:pt x="250" y="72"/>
                </a:lnTo>
                <a:lnTo>
                  <a:pt x="0" y="72"/>
                </a:lnTo>
                <a:lnTo>
                  <a:pt x="0" y="144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24" name="Freeform 20"/>
          <p:cNvSpPr>
            <a:spLocks/>
          </p:cNvSpPr>
          <p:nvPr/>
        </p:nvSpPr>
        <p:spPr bwMode="auto">
          <a:xfrm>
            <a:off x="2444750" y="4787901"/>
            <a:ext cx="184150" cy="68263"/>
          </a:xfrm>
          <a:custGeom>
            <a:avLst/>
            <a:gdLst>
              <a:gd name="T0" fmla="*/ 0 w 116"/>
              <a:gd name="T1" fmla="*/ 0 h 43"/>
              <a:gd name="T2" fmla="*/ 56 w 116"/>
              <a:gd name="T3" fmla="*/ 43 h 43"/>
              <a:gd name="T4" fmla="*/ 116 w 116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43">
                <a:moveTo>
                  <a:pt x="0" y="0"/>
                </a:moveTo>
                <a:lnTo>
                  <a:pt x="56" y="43"/>
                </a:lnTo>
                <a:lnTo>
                  <a:pt x="116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25" name="Freeform 21"/>
          <p:cNvSpPr>
            <a:spLocks/>
          </p:cNvSpPr>
          <p:nvPr/>
        </p:nvSpPr>
        <p:spPr bwMode="auto">
          <a:xfrm>
            <a:off x="3773488" y="4149725"/>
            <a:ext cx="1230312" cy="706438"/>
          </a:xfrm>
          <a:custGeom>
            <a:avLst/>
            <a:gdLst>
              <a:gd name="T0" fmla="*/ 0 w 250"/>
              <a:gd name="T1" fmla="*/ 0 h 144"/>
              <a:gd name="T2" fmla="*/ 0 w 250"/>
              <a:gd name="T3" fmla="*/ 72 h 144"/>
              <a:gd name="T4" fmla="*/ 250 w 250"/>
              <a:gd name="T5" fmla="*/ 72 h 144"/>
              <a:gd name="T6" fmla="*/ 250 w 250"/>
              <a:gd name="T7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0" h="144">
                <a:moveTo>
                  <a:pt x="0" y="0"/>
                </a:moveTo>
                <a:lnTo>
                  <a:pt x="0" y="72"/>
                </a:lnTo>
                <a:lnTo>
                  <a:pt x="250" y="72"/>
                </a:lnTo>
                <a:lnTo>
                  <a:pt x="250" y="144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26" name="Freeform 22"/>
          <p:cNvSpPr>
            <a:spLocks/>
          </p:cNvSpPr>
          <p:nvPr/>
        </p:nvSpPr>
        <p:spPr bwMode="auto">
          <a:xfrm>
            <a:off x="4899025" y="4787901"/>
            <a:ext cx="184150" cy="68263"/>
          </a:xfrm>
          <a:custGeom>
            <a:avLst/>
            <a:gdLst>
              <a:gd name="T0" fmla="*/ 0 w 116"/>
              <a:gd name="T1" fmla="*/ 0 h 43"/>
              <a:gd name="T2" fmla="*/ 56 w 116"/>
              <a:gd name="T3" fmla="*/ 43 h 43"/>
              <a:gd name="T4" fmla="*/ 116 w 116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" h="43">
                <a:moveTo>
                  <a:pt x="0" y="0"/>
                </a:moveTo>
                <a:lnTo>
                  <a:pt x="56" y="43"/>
                </a:lnTo>
                <a:lnTo>
                  <a:pt x="116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27" name="Freeform 23"/>
          <p:cNvSpPr>
            <a:spLocks/>
          </p:cNvSpPr>
          <p:nvPr/>
        </p:nvSpPr>
        <p:spPr bwMode="auto">
          <a:xfrm>
            <a:off x="6583364" y="928688"/>
            <a:ext cx="1227137" cy="766762"/>
          </a:xfrm>
          <a:custGeom>
            <a:avLst/>
            <a:gdLst>
              <a:gd name="T0" fmla="*/ 93 w 773"/>
              <a:gd name="T1" fmla="*/ 0 h 483"/>
              <a:gd name="T2" fmla="*/ 680 w 773"/>
              <a:gd name="T3" fmla="*/ 0 h 483"/>
              <a:gd name="T4" fmla="*/ 773 w 773"/>
              <a:gd name="T5" fmla="*/ 241 h 483"/>
              <a:gd name="T6" fmla="*/ 680 w 773"/>
              <a:gd name="T7" fmla="*/ 483 h 483"/>
              <a:gd name="T8" fmla="*/ 93 w 773"/>
              <a:gd name="T9" fmla="*/ 483 h 483"/>
              <a:gd name="T10" fmla="*/ 0 w 773"/>
              <a:gd name="T11" fmla="*/ 241 h 483"/>
              <a:gd name="T12" fmla="*/ 93 w 773"/>
              <a:gd name="T1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3" h="483">
                <a:moveTo>
                  <a:pt x="93" y="0"/>
                </a:moveTo>
                <a:lnTo>
                  <a:pt x="680" y="0"/>
                </a:lnTo>
                <a:lnTo>
                  <a:pt x="773" y="241"/>
                </a:lnTo>
                <a:lnTo>
                  <a:pt x="680" y="483"/>
                </a:lnTo>
                <a:lnTo>
                  <a:pt x="93" y="483"/>
                </a:lnTo>
                <a:lnTo>
                  <a:pt x="0" y="241"/>
                </a:lnTo>
                <a:lnTo>
                  <a:pt x="93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28" name="Rectangle 24"/>
          <p:cNvSpPr>
            <a:spLocks noChangeArrowheads="1"/>
          </p:cNvSpPr>
          <p:nvPr/>
        </p:nvSpPr>
        <p:spPr bwMode="auto">
          <a:xfrm>
            <a:off x="6970713" y="1190626"/>
            <a:ext cx="52418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Event</a:t>
            </a:r>
          </a:p>
        </p:txBody>
      </p:sp>
      <p:sp>
        <p:nvSpPr>
          <p:cNvPr id="891929" name="Freeform 25"/>
          <p:cNvSpPr>
            <a:spLocks/>
          </p:cNvSpPr>
          <p:nvPr/>
        </p:nvSpPr>
        <p:spPr bwMode="auto">
          <a:xfrm>
            <a:off x="9037639" y="928688"/>
            <a:ext cx="1227137" cy="766762"/>
          </a:xfrm>
          <a:custGeom>
            <a:avLst/>
            <a:gdLst>
              <a:gd name="T0" fmla="*/ 93 w 773"/>
              <a:gd name="T1" fmla="*/ 0 h 483"/>
              <a:gd name="T2" fmla="*/ 680 w 773"/>
              <a:gd name="T3" fmla="*/ 0 h 483"/>
              <a:gd name="T4" fmla="*/ 773 w 773"/>
              <a:gd name="T5" fmla="*/ 241 h 483"/>
              <a:gd name="T6" fmla="*/ 680 w 773"/>
              <a:gd name="T7" fmla="*/ 483 h 483"/>
              <a:gd name="T8" fmla="*/ 93 w 773"/>
              <a:gd name="T9" fmla="*/ 483 h 483"/>
              <a:gd name="T10" fmla="*/ 0 w 773"/>
              <a:gd name="T11" fmla="*/ 241 h 483"/>
              <a:gd name="T12" fmla="*/ 93 w 773"/>
              <a:gd name="T1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3" h="483">
                <a:moveTo>
                  <a:pt x="93" y="0"/>
                </a:moveTo>
                <a:lnTo>
                  <a:pt x="680" y="0"/>
                </a:lnTo>
                <a:lnTo>
                  <a:pt x="773" y="241"/>
                </a:lnTo>
                <a:lnTo>
                  <a:pt x="680" y="483"/>
                </a:lnTo>
                <a:lnTo>
                  <a:pt x="93" y="483"/>
                </a:lnTo>
                <a:lnTo>
                  <a:pt x="0" y="241"/>
                </a:lnTo>
                <a:lnTo>
                  <a:pt x="93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30" name="Rectangle 26"/>
          <p:cNvSpPr>
            <a:spLocks noChangeArrowheads="1"/>
          </p:cNvSpPr>
          <p:nvPr/>
        </p:nvSpPr>
        <p:spPr bwMode="auto">
          <a:xfrm>
            <a:off x="9431338" y="1190626"/>
            <a:ext cx="52418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Event</a:t>
            </a:r>
          </a:p>
        </p:txBody>
      </p:sp>
      <p:sp>
        <p:nvSpPr>
          <p:cNvPr id="891931" name="AutoShape 27"/>
          <p:cNvSpPr>
            <a:spLocks noChangeArrowheads="1"/>
          </p:cNvSpPr>
          <p:nvPr/>
        </p:nvSpPr>
        <p:spPr bwMode="auto">
          <a:xfrm>
            <a:off x="7810501" y="2401889"/>
            <a:ext cx="1222375" cy="765175"/>
          </a:xfrm>
          <a:prstGeom prst="roundRect">
            <a:avLst>
              <a:gd name="adj" fmla="val 15384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32" name="Rectangle 28"/>
          <p:cNvSpPr>
            <a:spLocks noChangeArrowheads="1"/>
          </p:cNvSpPr>
          <p:nvPr/>
        </p:nvSpPr>
        <p:spPr bwMode="auto">
          <a:xfrm>
            <a:off x="8064501" y="2644776"/>
            <a:ext cx="777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91933" name="Freeform 29"/>
          <p:cNvSpPr>
            <a:spLocks/>
          </p:cNvSpPr>
          <p:nvPr/>
        </p:nvSpPr>
        <p:spPr bwMode="auto">
          <a:xfrm>
            <a:off x="7219951" y="1695450"/>
            <a:ext cx="1230313" cy="706438"/>
          </a:xfrm>
          <a:custGeom>
            <a:avLst/>
            <a:gdLst>
              <a:gd name="T0" fmla="*/ 0 w 250"/>
              <a:gd name="T1" fmla="*/ 0 h 144"/>
              <a:gd name="T2" fmla="*/ 0 w 250"/>
              <a:gd name="T3" fmla="*/ 72 h 144"/>
              <a:gd name="T4" fmla="*/ 250 w 250"/>
              <a:gd name="T5" fmla="*/ 72 h 144"/>
              <a:gd name="T6" fmla="*/ 250 w 250"/>
              <a:gd name="T7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0" h="144">
                <a:moveTo>
                  <a:pt x="0" y="0"/>
                </a:moveTo>
                <a:lnTo>
                  <a:pt x="0" y="72"/>
                </a:lnTo>
                <a:lnTo>
                  <a:pt x="250" y="72"/>
                </a:lnTo>
                <a:lnTo>
                  <a:pt x="250" y="144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34" name="Freeform 30"/>
          <p:cNvSpPr>
            <a:spLocks/>
          </p:cNvSpPr>
          <p:nvPr/>
        </p:nvSpPr>
        <p:spPr bwMode="auto">
          <a:xfrm>
            <a:off x="8335963" y="2333626"/>
            <a:ext cx="182562" cy="68263"/>
          </a:xfrm>
          <a:custGeom>
            <a:avLst/>
            <a:gdLst>
              <a:gd name="T0" fmla="*/ 0 w 115"/>
              <a:gd name="T1" fmla="*/ 0 h 43"/>
              <a:gd name="T2" fmla="*/ 56 w 115"/>
              <a:gd name="T3" fmla="*/ 43 h 43"/>
              <a:gd name="T4" fmla="*/ 115 w 115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43">
                <a:moveTo>
                  <a:pt x="0" y="0"/>
                </a:moveTo>
                <a:lnTo>
                  <a:pt x="56" y="43"/>
                </a:lnTo>
                <a:lnTo>
                  <a:pt x="115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35" name="Freeform 31"/>
          <p:cNvSpPr>
            <a:spLocks/>
          </p:cNvSpPr>
          <p:nvPr/>
        </p:nvSpPr>
        <p:spPr bwMode="auto">
          <a:xfrm>
            <a:off x="8450263" y="1695450"/>
            <a:ext cx="1230312" cy="706438"/>
          </a:xfrm>
          <a:custGeom>
            <a:avLst/>
            <a:gdLst>
              <a:gd name="T0" fmla="*/ 250 w 250"/>
              <a:gd name="T1" fmla="*/ 0 h 144"/>
              <a:gd name="T2" fmla="*/ 250 w 250"/>
              <a:gd name="T3" fmla="*/ 72 h 144"/>
              <a:gd name="T4" fmla="*/ 0 w 250"/>
              <a:gd name="T5" fmla="*/ 72 h 144"/>
              <a:gd name="T6" fmla="*/ 0 w 250"/>
              <a:gd name="T7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0" h="144">
                <a:moveTo>
                  <a:pt x="250" y="0"/>
                </a:moveTo>
                <a:lnTo>
                  <a:pt x="250" y="72"/>
                </a:lnTo>
                <a:lnTo>
                  <a:pt x="0" y="72"/>
                </a:lnTo>
                <a:lnTo>
                  <a:pt x="0" y="144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36" name="Freeform 32"/>
          <p:cNvSpPr>
            <a:spLocks/>
          </p:cNvSpPr>
          <p:nvPr/>
        </p:nvSpPr>
        <p:spPr bwMode="auto">
          <a:xfrm>
            <a:off x="8335963" y="2333626"/>
            <a:ext cx="182562" cy="68263"/>
          </a:xfrm>
          <a:custGeom>
            <a:avLst/>
            <a:gdLst>
              <a:gd name="T0" fmla="*/ 0 w 115"/>
              <a:gd name="T1" fmla="*/ 0 h 43"/>
              <a:gd name="T2" fmla="*/ 56 w 115"/>
              <a:gd name="T3" fmla="*/ 43 h 43"/>
              <a:gd name="T4" fmla="*/ 115 w 115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43">
                <a:moveTo>
                  <a:pt x="0" y="0"/>
                </a:moveTo>
                <a:lnTo>
                  <a:pt x="56" y="43"/>
                </a:lnTo>
                <a:lnTo>
                  <a:pt x="115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37" name="Freeform 33"/>
          <p:cNvSpPr>
            <a:spLocks/>
          </p:cNvSpPr>
          <p:nvPr/>
        </p:nvSpPr>
        <p:spPr bwMode="auto">
          <a:xfrm>
            <a:off x="7810500" y="3629026"/>
            <a:ext cx="1227138" cy="766763"/>
          </a:xfrm>
          <a:custGeom>
            <a:avLst/>
            <a:gdLst>
              <a:gd name="T0" fmla="*/ 93 w 773"/>
              <a:gd name="T1" fmla="*/ 0 h 483"/>
              <a:gd name="T2" fmla="*/ 680 w 773"/>
              <a:gd name="T3" fmla="*/ 0 h 483"/>
              <a:gd name="T4" fmla="*/ 773 w 773"/>
              <a:gd name="T5" fmla="*/ 241 h 483"/>
              <a:gd name="T6" fmla="*/ 680 w 773"/>
              <a:gd name="T7" fmla="*/ 483 h 483"/>
              <a:gd name="T8" fmla="*/ 93 w 773"/>
              <a:gd name="T9" fmla="*/ 483 h 483"/>
              <a:gd name="T10" fmla="*/ 0 w 773"/>
              <a:gd name="T11" fmla="*/ 241 h 483"/>
              <a:gd name="T12" fmla="*/ 93 w 773"/>
              <a:gd name="T13" fmla="*/ 0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73" h="483">
                <a:moveTo>
                  <a:pt x="93" y="0"/>
                </a:moveTo>
                <a:lnTo>
                  <a:pt x="680" y="0"/>
                </a:lnTo>
                <a:lnTo>
                  <a:pt x="773" y="241"/>
                </a:lnTo>
                <a:lnTo>
                  <a:pt x="680" y="483"/>
                </a:lnTo>
                <a:lnTo>
                  <a:pt x="93" y="483"/>
                </a:lnTo>
                <a:lnTo>
                  <a:pt x="0" y="241"/>
                </a:lnTo>
                <a:lnTo>
                  <a:pt x="93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38" name="Rectangle 34"/>
          <p:cNvSpPr>
            <a:spLocks noChangeArrowheads="1"/>
          </p:cNvSpPr>
          <p:nvPr/>
        </p:nvSpPr>
        <p:spPr bwMode="auto">
          <a:xfrm>
            <a:off x="8181976" y="3890964"/>
            <a:ext cx="5191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Event</a:t>
            </a:r>
          </a:p>
        </p:txBody>
      </p:sp>
      <p:sp>
        <p:nvSpPr>
          <p:cNvPr id="891939" name="Line 35"/>
          <p:cNvSpPr>
            <a:spLocks noChangeShapeType="1"/>
          </p:cNvSpPr>
          <p:nvPr/>
        </p:nvSpPr>
        <p:spPr bwMode="auto">
          <a:xfrm>
            <a:off x="8450264" y="3167063"/>
            <a:ext cx="1587" cy="46196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40" name="Freeform 36"/>
          <p:cNvSpPr>
            <a:spLocks/>
          </p:cNvSpPr>
          <p:nvPr/>
        </p:nvSpPr>
        <p:spPr bwMode="auto">
          <a:xfrm>
            <a:off x="8335963" y="3560763"/>
            <a:ext cx="182562" cy="68262"/>
          </a:xfrm>
          <a:custGeom>
            <a:avLst/>
            <a:gdLst>
              <a:gd name="T0" fmla="*/ 0 w 115"/>
              <a:gd name="T1" fmla="*/ 0 h 43"/>
              <a:gd name="T2" fmla="*/ 56 w 115"/>
              <a:gd name="T3" fmla="*/ 43 h 43"/>
              <a:gd name="T4" fmla="*/ 115 w 115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43">
                <a:moveTo>
                  <a:pt x="0" y="0"/>
                </a:moveTo>
                <a:lnTo>
                  <a:pt x="56" y="43"/>
                </a:lnTo>
                <a:lnTo>
                  <a:pt x="115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41" name="AutoShape 37"/>
          <p:cNvSpPr>
            <a:spLocks noChangeArrowheads="1"/>
          </p:cNvSpPr>
          <p:nvPr/>
        </p:nvSpPr>
        <p:spPr bwMode="auto">
          <a:xfrm>
            <a:off x="7810501" y="4856163"/>
            <a:ext cx="1222375" cy="766762"/>
          </a:xfrm>
          <a:prstGeom prst="roundRect">
            <a:avLst>
              <a:gd name="adj" fmla="val 15384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42" name="Rectangle 38"/>
          <p:cNvSpPr>
            <a:spLocks noChangeArrowheads="1"/>
          </p:cNvSpPr>
          <p:nvPr/>
        </p:nvSpPr>
        <p:spPr bwMode="auto">
          <a:xfrm>
            <a:off x="8083551" y="5099051"/>
            <a:ext cx="7778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  <a:latin typeface="Arial" panose="020B0604020202020204" pitchFamily="34" charset="0"/>
              </a:rPr>
              <a:t>Function</a:t>
            </a:r>
          </a:p>
        </p:txBody>
      </p:sp>
      <p:sp>
        <p:nvSpPr>
          <p:cNvPr id="891943" name="Line 39"/>
          <p:cNvSpPr>
            <a:spLocks noChangeShapeType="1"/>
          </p:cNvSpPr>
          <p:nvPr/>
        </p:nvSpPr>
        <p:spPr bwMode="auto">
          <a:xfrm>
            <a:off x="8450264" y="4395789"/>
            <a:ext cx="1587" cy="4603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44" name="Freeform 40"/>
          <p:cNvSpPr>
            <a:spLocks/>
          </p:cNvSpPr>
          <p:nvPr/>
        </p:nvSpPr>
        <p:spPr bwMode="auto">
          <a:xfrm>
            <a:off x="8335963" y="4787901"/>
            <a:ext cx="182562" cy="68263"/>
          </a:xfrm>
          <a:custGeom>
            <a:avLst/>
            <a:gdLst>
              <a:gd name="T0" fmla="*/ 0 w 115"/>
              <a:gd name="T1" fmla="*/ 0 h 43"/>
              <a:gd name="T2" fmla="*/ 56 w 115"/>
              <a:gd name="T3" fmla="*/ 43 h 43"/>
              <a:gd name="T4" fmla="*/ 115 w 115"/>
              <a:gd name="T5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5" h="43">
                <a:moveTo>
                  <a:pt x="0" y="0"/>
                </a:moveTo>
                <a:lnTo>
                  <a:pt x="56" y="43"/>
                </a:lnTo>
                <a:lnTo>
                  <a:pt x="115" y="0"/>
                </a:lnTo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45" name="AutoShape 41"/>
          <p:cNvSpPr>
            <a:spLocks noChangeArrowheads="1"/>
          </p:cNvSpPr>
          <p:nvPr/>
        </p:nvSpPr>
        <p:spPr bwMode="auto">
          <a:xfrm flipH="1">
            <a:off x="4478339" y="3406776"/>
            <a:ext cx="2625725" cy="1128713"/>
          </a:xfrm>
          <a:prstGeom prst="rightArrow">
            <a:avLst>
              <a:gd name="adj1" fmla="val 73444"/>
              <a:gd name="adj2" fmla="val 34227"/>
            </a:avLst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46" name="Text Box 42"/>
          <p:cNvSpPr txBox="1">
            <a:spLocks noChangeArrowheads="1"/>
          </p:cNvSpPr>
          <p:nvPr/>
        </p:nvSpPr>
        <p:spPr bwMode="auto">
          <a:xfrm>
            <a:off x="4464050" y="3532189"/>
            <a:ext cx="27384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anose="020B0604020202020204" pitchFamily="34" charset="0"/>
              </a:rPr>
              <a:t>Ошибка</a:t>
            </a:r>
            <a:r>
              <a:rPr lang="en-US" b="1" dirty="0">
                <a:latin typeface="Arial" panose="020B0604020202020204" pitchFamily="34" charset="0"/>
              </a:rPr>
              <a:t>! </a:t>
            </a:r>
            <a:r>
              <a:rPr lang="ru-RU" b="1" dirty="0">
                <a:latin typeface="Arial" panose="020B0604020202020204" pitchFamily="34" charset="0"/>
              </a:rPr>
              <a:t>Событие имеет две исходящих связи</a:t>
            </a:r>
          </a:p>
        </p:txBody>
      </p:sp>
      <p:sp>
        <p:nvSpPr>
          <p:cNvPr id="891947" name="AutoShape 43"/>
          <p:cNvSpPr>
            <a:spLocks noChangeArrowheads="1"/>
          </p:cNvSpPr>
          <p:nvPr/>
        </p:nvSpPr>
        <p:spPr bwMode="auto">
          <a:xfrm>
            <a:off x="5097464" y="2139951"/>
            <a:ext cx="2625725" cy="1128713"/>
          </a:xfrm>
          <a:prstGeom prst="rightArrow">
            <a:avLst>
              <a:gd name="adj1" fmla="val 73444"/>
              <a:gd name="adj2" fmla="val 34227"/>
            </a:avLst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1948" name="Text Box 44"/>
          <p:cNvSpPr txBox="1">
            <a:spLocks noChangeArrowheads="1"/>
          </p:cNvSpPr>
          <p:nvPr/>
        </p:nvSpPr>
        <p:spPr bwMode="auto">
          <a:xfrm>
            <a:off x="4892675" y="2247900"/>
            <a:ext cx="27384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anose="020B0604020202020204" pitchFamily="34" charset="0"/>
              </a:rPr>
              <a:t>Ошибка</a:t>
            </a:r>
            <a:r>
              <a:rPr lang="en-US" b="1" dirty="0">
                <a:latin typeface="Arial" panose="020B0604020202020204" pitchFamily="34" charset="0"/>
              </a:rPr>
              <a:t>! </a:t>
            </a:r>
            <a:r>
              <a:rPr lang="ru-RU" b="1" dirty="0">
                <a:latin typeface="Arial" panose="020B0604020202020204" pitchFamily="34" charset="0"/>
              </a:rPr>
              <a:t>Функция имеет две входящих связи</a:t>
            </a:r>
          </a:p>
        </p:txBody>
      </p:sp>
    </p:spTree>
    <p:extLst>
      <p:ext uri="{BB962C8B-B14F-4D97-AF65-F5344CB8AC3E}">
        <p14:creationId xmlns:p14="http://schemas.microsoft.com/office/powerpoint/2010/main" val="404982633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930" name="Rectangle 2"/>
          <p:cNvSpPr>
            <a:spLocks noChangeArrowheads="1"/>
          </p:cNvSpPr>
          <p:nvPr/>
        </p:nvSpPr>
        <p:spPr bwMode="auto">
          <a:xfrm>
            <a:off x="2146301" y="230188"/>
            <a:ext cx="729932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>
                <a:solidFill>
                  <a:srgbClr val="800000"/>
                </a:solidFill>
                <a:latin typeface="Arial Narrow" panose="020B0606020202030204" pitchFamily="34" charset="0"/>
              </a:rPr>
              <a:t>Ветвления процессов</a:t>
            </a:r>
          </a:p>
        </p:txBody>
      </p:sp>
      <p:grpSp>
        <p:nvGrpSpPr>
          <p:cNvPr id="892991" name="Group 63"/>
          <p:cNvGrpSpPr>
            <a:grpSpLocks/>
          </p:cNvGrpSpPr>
          <p:nvPr/>
        </p:nvGrpSpPr>
        <p:grpSpPr bwMode="auto">
          <a:xfrm>
            <a:off x="2349501" y="990601"/>
            <a:ext cx="3021013" cy="4672013"/>
            <a:chOff x="520" y="624"/>
            <a:chExt cx="1903" cy="2943"/>
          </a:xfrm>
        </p:grpSpPr>
        <p:sp>
          <p:nvSpPr>
            <p:cNvPr id="892932" name="Freeform 4"/>
            <p:cNvSpPr>
              <a:spLocks/>
            </p:cNvSpPr>
            <p:nvPr/>
          </p:nvSpPr>
          <p:spPr bwMode="auto">
            <a:xfrm>
              <a:off x="1095" y="624"/>
              <a:ext cx="732" cy="456"/>
            </a:xfrm>
            <a:custGeom>
              <a:avLst/>
              <a:gdLst>
                <a:gd name="T0" fmla="*/ 88 w 732"/>
                <a:gd name="T1" fmla="*/ 0 h 456"/>
                <a:gd name="T2" fmla="*/ 644 w 732"/>
                <a:gd name="T3" fmla="*/ 0 h 456"/>
                <a:gd name="T4" fmla="*/ 732 w 732"/>
                <a:gd name="T5" fmla="*/ 228 h 456"/>
                <a:gd name="T6" fmla="*/ 644 w 732"/>
                <a:gd name="T7" fmla="*/ 456 h 456"/>
                <a:gd name="T8" fmla="*/ 88 w 732"/>
                <a:gd name="T9" fmla="*/ 456 h 456"/>
                <a:gd name="T10" fmla="*/ 0 w 732"/>
                <a:gd name="T11" fmla="*/ 228 h 456"/>
                <a:gd name="T12" fmla="*/ 88 w 732"/>
                <a:gd name="T13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2" h="456">
                  <a:moveTo>
                    <a:pt x="88" y="0"/>
                  </a:moveTo>
                  <a:lnTo>
                    <a:pt x="644" y="0"/>
                  </a:lnTo>
                  <a:lnTo>
                    <a:pt x="732" y="228"/>
                  </a:lnTo>
                  <a:lnTo>
                    <a:pt x="644" y="456"/>
                  </a:lnTo>
                  <a:lnTo>
                    <a:pt x="88" y="456"/>
                  </a:lnTo>
                  <a:lnTo>
                    <a:pt x="0" y="228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33" name="Rectangle 5"/>
            <p:cNvSpPr>
              <a:spLocks noChangeArrowheads="1"/>
            </p:cNvSpPr>
            <p:nvPr/>
          </p:nvSpPr>
          <p:spPr bwMode="auto">
            <a:xfrm>
              <a:off x="1299" y="778"/>
              <a:ext cx="3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Event</a:t>
              </a:r>
            </a:p>
          </p:txBody>
        </p:sp>
        <p:sp>
          <p:nvSpPr>
            <p:cNvPr id="892934" name="AutoShape 6"/>
            <p:cNvSpPr>
              <a:spLocks noChangeArrowheads="1"/>
            </p:cNvSpPr>
            <p:nvPr/>
          </p:nvSpPr>
          <p:spPr bwMode="auto">
            <a:xfrm>
              <a:off x="1095" y="1355"/>
              <a:ext cx="729" cy="457"/>
            </a:xfrm>
            <a:prstGeom prst="roundRect">
              <a:avLst>
                <a:gd name="adj" fmla="val 15384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35" name="Rectangle 7"/>
            <p:cNvSpPr>
              <a:spLocks noChangeArrowheads="1"/>
            </p:cNvSpPr>
            <p:nvPr/>
          </p:nvSpPr>
          <p:spPr bwMode="auto">
            <a:xfrm>
              <a:off x="1228" y="1510"/>
              <a:ext cx="49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Function</a:t>
              </a:r>
            </a:p>
          </p:txBody>
        </p:sp>
        <p:sp>
          <p:nvSpPr>
            <p:cNvPr id="892936" name="Line 8"/>
            <p:cNvSpPr>
              <a:spLocks noChangeShapeType="1"/>
            </p:cNvSpPr>
            <p:nvPr/>
          </p:nvSpPr>
          <p:spPr bwMode="auto">
            <a:xfrm>
              <a:off x="1473" y="1080"/>
              <a:ext cx="1" cy="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37" name="Freeform 9"/>
            <p:cNvSpPr>
              <a:spLocks/>
            </p:cNvSpPr>
            <p:nvPr/>
          </p:nvSpPr>
          <p:spPr bwMode="auto">
            <a:xfrm>
              <a:off x="1408" y="1314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38" name="Freeform 10"/>
            <p:cNvSpPr>
              <a:spLocks/>
            </p:cNvSpPr>
            <p:nvPr/>
          </p:nvSpPr>
          <p:spPr bwMode="auto">
            <a:xfrm>
              <a:off x="1095" y="2087"/>
              <a:ext cx="732" cy="456"/>
            </a:xfrm>
            <a:custGeom>
              <a:avLst/>
              <a:gdLst>
                <a:gd name="T0" fmla="*/ 88 w 732"/>
                <a:gd name="T1" fmla="*/ 0 h 456"/>
                <a:gd name="T2" fmla="*/ 644 w 732"/>
                <a:gd name="T3" fmla="*/ 0 h 456"/>
                <a:gd name="T4" fmla="*/ 732 w 732"/>
                <a:gd name="T5" fmla="*/ 228 h 456"/>
                <a:gd name="T6" fmla="*/ 644 w 732"/>
                <a:gd name="T7" fmla="*/ 456 h 456"/>
                <a:gd name="T8" fmla="*/ 88 w 732"/>
                <a:gd name="T9" fmla="*/ 456 h 456"/>
                <a:gd name="T10" fmla="*/ 0 w 732"/>
                <a:gd name="T11" fmla="*/ 228 h 456"/>
                <a:gd name="T12" fmla="*/ 88 w 732"/>
                <a:gd name="T13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2" h="456">
                  <a:moveTo>
                    <a:pt x="88" y="0"/>
                  </a:moveTo>
                  <a:lnTo>
                    <a:pt x="644" y="0"/>
                  </a:lnTo>
                  <a:lnTo>
                    <a:pt x="732" y="228"/>
                  </a:lnTo>
                  <a:lnTo>
                    <a:pt x="644" y="456"/>
                  </a:lnTo>
                  <a:lnTo>
                    <a:pt x="88" y="456"/>
                  </a:lnTo>
                  <a:lnTo>
                    <a:pt x="0" y="228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39" name="Rectangle 11"/>
            <p:cNvSpPr>
              <a:spLocks noChangeArrowheads="1"/>
            </p:cNvSpPr>
            <p:nvPr/>
          </p:nvSpPr>
          <p:spPr bwMode="auto">
            <a:xfrm>
              <a:off x="1311" y="2229"/>
              <a:ext cx="3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Event</a:t>
              </a:r>
            </a:p>
          </p:txBody>
        </p:sp>
        <p:sp>
          <p:nvSpPr>
            <p:cNvPr id="892940" name="Line 12"/>
            <p:cNvSpPr>
              <a:spLocks noChangeShapeType="1"/>
            </p:cNvSpPr>
            <p:nvPr/>
          </p:nvSpPr>
          <p:spPr bwMode="auto">
            <a:xfrm>
              <a:off x="1474" y="1812"/>
              <a:ext cx="1" cy="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41" name="Freeform 13"/>
            <p:cNvSpPr>
              <a:spLocks/>
            </p:cNvSpPr>
            <p:nvPr/>
          </p:nvSpPr>
          <p:spPr bwMode="auto">
            <a:xfrm>
              <a:off x="1408" y="2046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42" name="AutoShape 14"/>
            <p:cNvSpPr>
              <a:spLocks noChangeArrowheads="1"/>
            </p:cNvSpPr>
            <p:nvPr/>
          </p:nvSpPr>
          <p:spPr bwMode="auto">
            <a:xfrm>
              <a:off x="520" y="3111"/>
              <a:ext cx="728" cy="456"/>
            </a:xfrm>
            <a:prstGeom prst="roundRect">
              <a:avLst>
                <a:gd name="adj" fmla="val 15384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43" name="Rectangle 15"/>
            <p:cNvSpPr>
              <a:spLocks noChangeArrowheads="1"/>
            </p:cNvSpPr>
            <p:nvPr/>
          </p:nvSpPr>
          <p:spPr bwMode="auto">
            <a:xfrm>
              <a:off x="651" y="3253"/>
              <a:ext cx="49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Function</a:t>
              </a:r>
            </a:p>
          </p:txBody>
        </p:sp>
        <p:sp>
          <p:nvSpPr>
            <p:cNvPr id="892944" name="AutoShape 16"/>
            <p:cNvSpPr>
              <a:spLocks noChangeArrowheads="1"/>
            </p:cNvSpPr>
            <p:nvPr/>
          </p:nvSpPr>
          <p:spPr bwMode="auto">
            <a:xfrm>
              <a:off x="1695" y="3111"/>
              <a:ext cx="728" cy="456"/>
            </a:xfrm>
            <a:prstGeom prst="roundRect">
              <a:avLst>
                <a:gd name="adj" fmla="val 15384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45" name="Rectangle 17"/>
            <p:cNvSpPr>
              <a:spLocks noChangeArrowheads="1"/>
            </p:cNvSpPr>
            <p:nvPr/>
          </p:nvSpPr>
          <p:spPr bwMode="auto">
            <a:xfrm>
              <a:off x="1817" y="3253"/>
              <a:ext cx="49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Function</a:t>
              </a:r>
            </a:p>
          </p:txBody>
        </p:sp>
        <p:sp>
          <p:nvSpPr>
            <p:cNvPr id="892946" name="Oval 18"/>
            <p:cNvSpPr>
              <a:spLocks noChangeArrowheads="1"/>
            </p:cNvSpPr>
            <p:nvPr/>
          </p:nvSpPr>
          <p:spPr bwMode="auto">
            <a:xfrm>
              <a:off x="1347" y="2836"/>
              <a:ext cx="146" cy="14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47" name="Line 19"/>
            <p:cNvSpPr>
              <a:spLocks noChangeShapeType="1"/>
            </p:cNvSpPr>
            <p:nvPr/>
          </p:nvSpPr>
          <p:spPr bwMode="auto">
            <a:xfrm>
              <a:off x="1364" y="2909"/>
              <a:ext cx="1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48" name="Line 20"/>
            <p:cNvSpPr>
              <a:spLocks noChangeShapeType="1"/>
            </p:cNvSpPr>
            <p:nvPr/>
          </p:nvSpPr>
          <p:spPr bwMode="auto">
            <a:xfrm flipH="1" flipV="1">
              <a:off x="1402" y="2868"/>
              <a:ext cx="21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49" name="Line 21"/>
            <p:cNvSpPr>
              <a:spLocks noChangeShapeType="1"/>
            </p:cNvSpPr>
            <p:nvPr/>
          </p:nvSpPr>
          <p:spPr bwMode="auto">
            <a:xfrm flipV="1">
              <a:off x="1423" y="2868"/>
              <a:ext cx="2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0" name="Oval 22"/>
            <p:cNvSpPr>
              <a:spLocks noChangeArrowheads="1"/>
            </p:cNvSpPr>
            <p:nvPr/>
          </p:nvSpPr>
          <p:spPr bwMode="auto">
            <a:xfrm>
              <a:off x="1470" y="2891"/>
              <a:ext cx="14" cy="24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1" name="Line 23"/>
            <p:cNvSpPr>
              <a:spLocks noChangeShapeType="1"/>
            </p:cNvSpPr>
            <p:nvPr/>
          </p:nvSpPr>
          <p:spPr bwMode="auto">
            <a:xfrm>
              <a:off x="1405" y="2923"/>
              <a:ext cx="3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2" name="Line 24"/>
            <p:cNvSpPr>
              <a:spLocks noChangeShapeType="1"/>
            </p:cNvSpPr>
            <p:nvPr/>
          </p:nvSpPr>
          <p:spPr bwMode="auto">
            <a:xfrm flipV="1">
              <a:off x="1405" y="2923"/>
              <a:ext cx="30" cy="3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3" name="Oval 25"/>
            <p:cNvSpPr>
              <a:spLocks noChangeArrowheads="1"/>
            </p:cNvSpPr>
            <p:nvPr/>
          </p:nvSpPr>
          <p:spPr bwMode="auto">
            <a:xfrm>
              <a:off x="1315" y="2760"/>
              <a:ext cx="286" cy="278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4" name="Line 26"/>
            <p:cNvSpPr>
              <a:spLocks noChangeShapeType="1"/>
            </p:cNvSpPr>
            <p:nvPr/>
          </p:nvSpPr>
          <p:spPr bwMode="auto">
            <a:xfrm flipH="1">
              <a:off x="1394" y="2836"/>
              <a:ext cx="70" cy="10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5" name="Line 27"/>
            <p:cNvSpPr>
              <a:spLocks noChangeShapeType="1"/>
            </p:cNvSpPr>
            <p:nvPr/>
          </p:nvSpPr>
          <p:spPr bwMode="auto">
            <a:xfrm>
              <a:off x="1464" y="2836"/>
              <a:ext cx="70" cy="10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6" name="Line 28"/>
            <p:cNvSpPr>
              <a:spLocks noChangeShapeType="1"/>
            </p:cNvSpPr>
            <p:nvPr/>
          </p:nvSpPr>
          <p:spPr bwMode="auto">
            <a:xfrm>
              <a:off x="1474" y="2543"/>
              <a:ext cx="1" cy="2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7" name="Freeform 29"/>
            <p:cNvSpPr>
              <a:spLocks/>
            </p:cNvSpPr>
            <p:nvPr/>
          </p:nvSpPr>
          <p:spPr bwMode="auto">
            <a:xfrm>
              <a:off x="1408" y="2719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8" name="Freeform 30"/>
            <p:cNvSpPr>
              <a:spLocks/>
            </p:cNvSpPr>
            <p:nvPr/>
          </p:nvSpPr>
          <p:spPr bwMode="auto">
            <a:xfrm>
              <a:off x="884" y="2886"/>
              <a:ext cx="439" cy="225"/>
            </a:xfrm>
            <a:custGeom>
              <a:avLst/>
              <a:gdLst>
                <a:gd name="T0" fmla="*/ 200 w 200"/>
                <a:gd name="T1" fmla="*/ 0 h 72"/>
                <a:gd name="T2" fmla="*/ 0 w 200"/>
                <a:gd name="T3" fmla="*/ 0 h 72"/>
                <a:gd name="T4" fmla="*/ 0 w 200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0" h="72">
                  <a:moveTo>
                    <a:pt x="200" y="0"/>
                  </a:moveTo>
                  <a:lnTo>
                    <a:pt x="0" y="0"/>
                  </a:lnTo>
                  <a:lnTo>
                    <a:pt x="0" y="72"/>
                  </a:lnTo>
                </a:path>
              </a:pathLst>
            </a:custGeom>
            <a:noFill/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59" name="Freeform 31"/>
            <p:cNvSpPr>
              <a:spLocks/>
            </p:cNvSpPr>
            <p:nvPr/>
          </p:nvSpPr>
          <p:spPr bwMode="auto">
            <a:xfrm>
              <a:off x="833" y="3070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60" name="Freeform 32"/>
            <p:cNvSpPr>
              <a:spLocks/>
            </p:cNvSpPr>
            <p:nvPr/>
          </p:nvSpPr>
          <p:spPr bwMode="auto">
            <a:xfrm>
              <a:off x="1610" y="2886"/>
              <a:ext cx="454" cy="225"/>
            </a:xfrm>
            <a:custGeom>
              <a:avLst/>
              <a:gdLst>
                <a:gd name="T0" fmla="*/ 0 w 200"/>
                <a:gd name="T1" fmla="*/ 0 h 72"/>
                <a:gd name="T2" fmla="*/ 200 w 200"/>
                <a:gd name="T3" fmla="*/ 0 h 72"/>
                <a:gd name="T4" fmla="*/ 200 w 200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0" h="72">
                  <a:moveTo>
                    <a:pt x="0" y="0"/>
                  </a:moveTo>
                  <a:lnTo>
                    <a:pt x="200" y="0"/>
                  </a:lnTo>
                  <a:lnTo>
                    <a:pt x="200" y="72"/>
                  </a:lnTo>
                </a:path>
              </a:pathLst>
            </a:custGeom>
            <a:noFill/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61" name="Freeform 33"/>
            <p:cNvSpPr>
              <a:spLocks/>
            </p:cNvSpPr>
            <p:nvPr/>
          </p:nvSpPr>
          <p:spPr bwMode="auto">
            <a:xfrm>
              <a:off x="2007" y="3070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92990" name="Group 62"/>
          <p:cNvGrpSpPr>
            <a:grpSpLocks/>
          </p:cNvGrpSpPr>
          <p:nvPr/>
        </p:nvGrpSpPr>
        <p:grpSpPr bwMode="auto">
          <a:xfrm>
            <a:off x="6856414" y="990601"/>
            <a:ext cx="2854325" cy="4672013"/>
            <a:chOff x="3359" y="624"/>
            <a:chExt cx="1798" cy="2943"/>
          </a:xfrm>
        </p:grpSpPr>
        <p:sp>
          <p:nvSpPr>
            <p:cNvPr id="892963" name="Freeform 35"/>
            <p:cNvSpPr>
              <a:spLocks/>
            </p:cNvSpPr>
            <p:nvPr/>
          </p:nvSpPr>
          <p:spPr bwMode="auto">
            <a:xfrm>
              <a:off x="3359" y="624"/>
              <a:ext cx="731" cy="456"/>
            </a:xfrm>
            <a:custGeom>
              <a:avLst/>
              <a:gdLst>
                <a:gd name="T0" fmla="*/ 88 w 731"/>
                <a:gd name="T1" fmla="*/ 0 h 456"/>
                <a:gd name="T2" fmla="*/ 643 w 731"/>
                <a:gd name="T3" fmla="*/ 0 h 456"/>
                <a:gd name="T4" fmla="*/ 731 w 731"/>
                <a:gd name="T5" fmla="*/ 228 h 456"/>
                <a:gd name="T6" fmla="*/ 643 w 731"/>
                <a:gd name="T7" fmla="*/ 456 h 456"/>
                <a:gd name="T8" fmla="*/ 88 w 731"/>
                <a:gd name="T9" fmla="*/ 456 h 456"/>
                <a:gd name="T10" fmla="*/ 0 w 731"/>
                <a:gd name="T11" fmla="*/ 228 h 456"/>
                <a:gd name="T12" fmla="*/ 88 w 731"/>
                <a:gd name="T13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1" h="456">
                  <a:moveTo>
                    <a:pt x="88" y="0"/>
                  </a:moveTo>
                  <a:lnTo>
                    <a:pt x="643" y="0"/>
                  </a:lnTo>
                  <a:lnTo>
                    <a:pt x="731" y="228"/>
                  </a:lnTo>
                  <a:lnTo>
                    <a:pt x="643" y="456"/>
                  </a:lnTo>
                  <a:lnTo>
                    <a:pt x="88" y="456"/>
                  </a:lnTo>
                  <a:lnTo>
                    <a:pt x="0" y="228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64" name="Rectangle 36"/>
            <p:cNvSpPr>
              <a:spLocks noChangeArrowheads="1"/>
            </p:cNvSpPr>
            <p:nvPr/>
          </p:nvSpPr>
          <p:spPr bwMode="auto">
            <a:xfrm>
              <a:off x="3580" y="778"/>
              <a:ext cx="3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Event</a:t>
              </a:r>
            </a:p>
          </p:txBody>
        </p:sp>
        <p:sp>
          <p:nvSpPr>
            <p:cNvPr id="892965" name="Freeform 37"/>
            <p:cNvSpPr>
              <a:spLocks/>
            </p:cNvSpPr>
            <p:nvPr/>
          </p:nvSpPr>
          <p:spPr bwMode="auto">
            <a:xfrm>
              <a:off x="4425" y="624"/>
              <a:ext cx="732" cy="456"/>
            </a:xfrm>
            <a:custGeom>
              <a:avLst/>
              <a:gdLst>
                <a:gd name="T0" fmla="*/ 88 w 732"/>
                <a:gd name="T1" fmla="*/ 0 h 456"/>
                <a:gd name="T2" fmla="*/ 644 w 732"/>
                <a:gd name="T3" fmla="*/ 0 h 456"/>
                <a:gd name="T4" fmla="*/ 732 w 732"/>
                <a:gd name="T5" fmla="*/ 228 h 456"/>
                <a:gd name="T6" fmla="*/ 644 w 732"/>
                <a:gd name="T7" fmla="*/ 456 h 456"/>
                <a:gd name="T8" fmla="*/ 88 w 732"/>
                <a:gd name="T9" fmla="*/ 456 h 456"/>
                <a:gd name="T10" fmla="*/ 0 w 732"/>
                <a:gd name="T11" fmla="*/ 228 h 456"/>
                <a:gd name="T12" fmla="*/ 88 w 732"/>
                <a:gd name="T13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2" h="456">
                  <a:moveTo>
                    <a:pt x="88" y="0"/>
                  </a:moveTo>
                  <a:lnTo>
                    <a:pt x="644" y="0"/>
                  </a:lnTo>
                  <a:lnTo>
                    <a:pt x="732" y="228"/>
                  </a:lnTo>
                  <a:lnTo>
                    <a:pt x="644" y="456"/>
                  </a:lnTo>
                  <a:lnTo>
                    <a:pt x="88" y="456"/>
                  </a:lnTo>
                  <a:lnTo>
                    <a:pt x="0" y="228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66" name="Rectangle 38"/>
            <p:cNvSpPr>
              <a:spLocks noChangeArrowheads="1"/>
            </p:cNvSpPr>
            <p:nvPr/>
          </p:nvSpPr>
          <p:spPr bwMode="auto">
            <a:xfrm>
              <a:off x="4639" y="778"/>
              <a:ext cx="3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Event</a:t>
              </a:r>
            </a:p>
          </p:txBody>
        </p:sp>
        <p:sp>
          <p:nvSpPr>
            <p:cNvPr id="892967" name="AutoShape 39"/>
            <p:cNvSpPr>
              <a:spLocks noChangeArrowheads="1"/>
            </p:cNvSpPr>
            <p:nvPr/>
          </p:nvSpPr>
          <p:spPr bwMode="auto">
            <a:xfrm>
              <a:off x="3874" y="1648"/>
              <a:ext cx="728" cy="456"/>
            </a:xfrm>
            <a:prstGeom prst="roundRect">
              <a:avLst>
                <a:gd name="adj" fmla="val 15384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68" name="Rectangle 40"/>
            <p:cNvSpPr>
              <a:spLocks noChangeArrowheads="1"/>
            </p:cNvSpPr>
            <p:nvPr/>
          </p:nvSpPr>
          <p:spPr bwMode="auto">
            <a:xfrm>
              <a:off x="4003" y="1790"/>
              <a:ext cx="49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Function</a:t>
              </a:r>
            </a:p>
          </p:txBody>
        </p:sp>
        <p:sp>
          <p:nvSpPr>
            <p:cNvPr id="892969" name="Freeform 41"/>
            <p:cNvSpPr>
              <a:spLocks/>
            </p:cNvSpPr>
            <p:nvPr/>
          </p:nvSpPr>
          <p:spPr bwMode="auto">
            <a:xfrm>
              <a:off x="3874" y="2379"/>
              <a:ext cx="731" cy="457"/>
            </a:xfrm>
            <a:custGeom>
              <a:avLst/>
              <a:gdLst>
                <a:gd name="T0" fmla="*/ 88 w 731"/>
                <a:gd name="T1" fmla="*/ 0 h 457"/>
                <a:gd name="T2" fmla="*/ 644 w 731"/>
                <a:gd name="T3" fmla="*/ 0 h 457"/>
                <a:gd name="T4" fmla="*/ 731 w 731"/>
                <a:gd name="T5" fmla="*/ 229 h 457"/>
                <a:gd name="T6" fmla="*/ 644 w 731"/>
                <a:gd name="T7" fmla="*/ 457 h 457"/>
                <a:gd name="T8" fmla="*/ 88 w 731"/>
                <a:gd name="T9" fmla="*/ 457 h 457"/>
                <a:gd name="T10" fmla="*/ 0 w 731"/>
                <a:gd name="T11" fmla="*/ 229 h 457"/>
                <a:gd name="T12" fmla="*/ 88 w 731"/>
                <a:gd name="T13" fmla="*/ 0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1" h="457">
                  <a:moveTo>
                    <a:pt x="88" y="0"/>
                  </a:moveTo>
                  <a:lnTo>
                    <a:pt x="644" y="0"/>
                  </a:lnTo>
                  <a:lnTo>
                    <a:pt x="731" y="229"/>
                  </a:lnTo>
                  <a:lnTo>
                    <a:pt x="644" y="457"/>
                  </a:lnTo>
                  <a:lnTo>
                    <a:pt x="88" y="457"/>
                  </a:lnTo>
                  <a:lnTo>
                    <a:pt x="0" y="229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0" name="Rectangle 42"/>
            <p:cNvSpPr>
              <a:spLocks noChangeArrowheads="1"/>
            </p:cNvSpPr>
            <p:nvPr/>
          </p:nvSpPr>
          <p:spPr bwMode="auto">
            <a:xfrm>
              <a:off x="4086" y="2522"/>
              <a:ext cx="32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Event</a:t>
              </a:r>
            </a:p>
          </p:txBody>
        </p:sp>
        <p:sp>
          <p:nvSpPr>
            <p:cNvPr id="892971" name="Line 43"/>
            <p:cNvSpPr>
              <a:spLocks noChangeShapeType="1"/>
            </p:cNvSpPr>
            <p:nvPr/>
          </p:nvSpPr>
          <p:spPr bwMode="auto">
            <a:xfrm>
              <a:off x="4241" y="2104"/>
              <a:ext cx="1" cy="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2" name="Freeform 44"/>
            <p:cNvSpPr>
              <a:spLocks/>
            </p:cNvSpPr>
            <p:nvPr/>
          </p:nvSpPr>
          <p:spPr bwMode="auto">
            <a:xfrm>
              <a:off x="4187" y="2338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3" name="AutoShape 45"/>
            <p:cNvSpPr>
              <a:spLocks noChangeArrowheads="1"/>
            </p:cNvSpPr>
            <p:nvPr/>
          </p:nvSpPr>
          <p:spPr bwMode="auto">
            <a:xfrm>
              <a:off x="3874" y="3111"/>
              <a:ext cx="728" cy="456"/>
            </a:xfrm>
            <a:prstGeom prst="roundRect">
              <a:avLst>
                <a:gd name="adj" fmla="val 15384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4" name="Rectangle 46"/>
            <p:cNvSpPr>
              <a:spLocks noChangeArrowheads="1"/>
            </p:cNvSpPr>
            <p:nvPr/>
          </p:nvSpPr>
          <p:spPr bwMode="auto">
            <a:xfrm>
              <a:off x="4003" y="3265"/>
              <a:ext cx="49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600">
                  <a:solidFill>
                    <a:srgbClr val="000000"/>
                  </a:solidFill>
                  <a:latin typeface="Arial" panose="020B0604020202020204" pitchFamily="34" charset="0"/>
                </a:rPr>
                <a:t>Function</a:t>
              </a:r>
            </a:p>
          </p:txBody>
        </p:sp>
        <p:sp>
          <p:nvSpPr>
            <p:cNvPr id="892975" name="Line 47"/>
            <p:cNvSpPr>
              <a:spLocks noChangeShapeType="1"/>
            </p:cNvSpPr>
            <p:nvPr/>
          </p:nvSpPr>
          <p:spPr bwMode="auto">
            <a:xfrm>
              <a:off x="4241" y="2836"/>
              <a:ext cx="1" cy="2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6" name="Freeform 48"/>
            <p:cNvSpPr>
              <a:spLocks/>
            </p:cNvSpPr>
            <p:nvPr/>
          </p:nvSpPr>
          <p:spPr bwMode="auto">
            <a:xfrm>
              <a:off x="4187" y="3070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7" name="Oval 49"/>
            <p:cNvSpPr>
              <a:spLocks noChangeArrowheads="1"/>
            </p:cNvSpPr>
            <p:nvPr/>
          </p:nvSpPr>
          <p:spPr bwMode="auto">
            <a:xfrm>
              <a:off x="4105" y="1159"/>
              <a:ext cx="272" cy="264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8" name="Line 50"/>
            <p:cNvSpPr>
              <a:spLocks noChangeShapeType="1"/>
            </p:cNvSpPr>
            <p:nvPr/>
          </p:nvSpPr>
          <p:spPr bwMode="auto">
            <a:xfrm>
              <a:off x="4187" y="1241"/>
              <a:ext cx="108" cy="1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79" name="Line 51"/>
            <p:cNvSpPr>
              <a:spLocks noChangeShapeType="1"/>
            </p:cNvSpPr>
            <p:nvPr/>
          </p:nvSpPr>
          <p:spPr bwMode="auto">
            <a:xfrm flipV="1">
              <a:off x="4187" y="1241"/>
              <a:ext cx="108" cy="1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80" name="Freeform 52"/>
            <p:cNvSpPr>
              <a:spLocks/>
            </p:cNvSpPr>
            <p:nvPr/>
          </p:nvSpPr>
          <p:spPr bwMode="auto">
            <a:xfrm>
              <a:off x="3710" y="1080"/>
              <a:ext cx="395" cy="211"/>
            </a:xfrm>
            <a:custGeom>
              <a:avLst/>
              <a:gdLst>
                <a:gd name="T0" fmla="*/ 0 w 204"/>
                <a:gd name="T1" fmla="*/ 0 h 72"/>
                <a:gd name="T2" fmla="*/ 0 w 204"/>
                <a:gd name="T3" fmla="*/ 72 h 72"/>
                <a:gd name="T4" fmla="*/ 204 w 204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4" h="72">
                  <a:moveTo>
                    <a:pt x="0" y="0"/>
                  </a:moveTo>
                  <a:lnTo>
                    <a:pt x="0" y="72"/>
                  </a:lnTo>
                  <a:lnTo>
                    <a:pt x="204" y="72"/>
                  </a:lnTo>
                </a:path>
              </a:pathLst>
            </a:custGeom>
            <a:noFill/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81" name="Freeform 53"/>
            <p:cNvSpPr>
              <a:spLocks/>
            </p:cNvSpPr>
            <p:nvPr/>
          </p:nvSpPr>
          <p:spPr bwMode="auto">
            <a:xfrm>
              <a:off x="4062" y="1241"/>
              <a:ext cx="43" cy="103"/>
            </a:xfrm>
            <a:custGeom>
              <a:avLst/>
              <a:gdLst>
                <a:gd name="T0" fmla="*/ 0 w 43"/>
                <a:gd name="T1" fmla="*/ 103 h 103"/>
                <a:gd name="T2" fmla="*/ 43 w 43"/>
                <a:gd name="T3" fmla="*/ 50 h 103"/>
                <a:gd name="T4" fmla="*/ 0 w 43"/>
                <a:gd name="T5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103">
                  <a:moveTo>
                    <a:pt x="0" y="103"/>
                  </a:moveTo>
                  <a:lnTo>
                    <a:pt x="43" y="50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82" name="Freeform 54"/>
            <p:cNvSpPr>
              <a:spLocks/>
            </p:cNvSpPr>
            <p:nvPr/>
          </p:nvSpPr>
          <p:spPr bwMode="auto">
            <a:xfrm>
              <a:off x="4377" y="1080"/>
              <a:ext cx="420" cy="211"/>
            </a:xfrm>
            <a:custGeom>
              <a:avLst/>
              <a:gdLst>
                <a:gd name="T0" fmla="*/ 203 w 203"/>
                <a:gd name="T1" fmla="*/ 0 h 72"/>
                <a:gd name="T2" fmla="*/ 203 w 203"/>
                <a:gd name="T3" fmla="*/ 72 h 72"/>
                <a:gd name="T4" fmla="*/ 0 w 203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3" h="72">
                  <a:moveTo>
                    <a:pt x="203" y="0"/>
                  </a:moveTo>
                  <a:lnTo>
                    <a:pt x="203" y="72"/>
                  </a:lnTo>
                  <a:lnTo>
                    <a:pt x="0" y="72"/>
                  </a:lnTo>
                </a:path>
              </a:pathLst>
            </a:custGeom>
            <a:noFill/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83" name="Freeform 55"/>
            <p:cNvSpPr>
              <a:spLocks/>
            </p:cNvSpPr>
            <p:nvPr/>
          </p:nvSpPr>
          <p:spPr bwMode="auto">
            <a:xfrm>
              <a:off x="4377" y="1238"/>
              <a:ext cx="47" cy="106"/>
            </a:xfrm>
            <a:custGeom>
              <a:avLst/>
              <a:gdLst>
                <a:gd name="T0" fmla="*/ 47 w 47"/>
                <a:gd name="T1" fmla="*/ 0 h 106"/>
                <a:gd name="T2" fmla="*/ 0 w 47"/>
                <a:gd name="T3" fmla="*/ 53 h 106"/>
                <a:gd name="T4" fmla="*/ 47 w 47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106">
                  <a:moveTo>
                    <a:pt x="47" y="0"/>
                  </a:moveTo>
                  <a:lnTo>
                    <a:pt x="0" y="53"/>
                  </a:lnTo>
                  <a:lnTo>
                    <a:pt x="47" y="106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84" name="Line 56"/>
            <p:cNvSpPr>
              <a:spLocks noChangeShapeType="1"/>
            </p:cNvSpPr>
            <p:nvPr/>
          </p:nvSpPr>
          <p:spPr bwMode="auto">
            <a:xfrm>
              <a:off x="4241" y="1423"/>
              <a:ext cx="1" cy="2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2985" name="Freeform 57"/>
            <p:cNvSpPr>
              <a:spLocks/>
            </p:cNvSpPr>
            <p:nvPr/>
          </p:nvSpPr>
          <p:spPr bwMode="auto">
            <a:xfrm>
              <a:off x="4187" y="1607"/>
              <a:ext cx="109" cy="41"/>
            </a:xfrm>
            <a:custGeom>
              <a:avLst/>
              <a:gdLst>
                <a:gd name="T0" fmla="*/ 0 w 109"/>
                <a:gd name="T1" fmla="*/ 0 h 41"/>
                <a:gd name="T2" fmla="*/ 53 w 109"/>
                <a:gd name="T3" fmla="*/ 41 h 41"/>
                <a:gd name="T4" fmla="*/ 109 w 109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9" h="41">
                  <a:moveTo>
                    <a:pt x="0" y="0"/>
                  </a:moveTo>
                  <a:lnTo>
                    <a:pt x="53" y="41"/>
                  </a:lnTo>
                  <a:lnTo>
                    <a:pt x="109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92986" name="AutoShape 58"/>
          <p:cNvSpPr>
            <a:spLocks noChangeArrowheads="1"/>
          </p:cNvSpPr>
          <p:nvPr/>
        </p:nvSpPr>
        <p:spPr bwMode="auto">
          <a:xfrm>
            <a:off x="4811714" y="1738313"/>
            <a:ext cx="2625725" cy="1128712"/>
          </a:xfrm>
          <a:prstGeom prst="rightArrow">
            <a:avLst>
              <a:gd name="adj1" fmla="val 73444"/>
              <a:gd name="adj2" fmla="val 34227"/>
            </a:avLst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2987" name="Text Box 59"/>
          <p:cNvSpPr txBox="1">
            <a:spLocks noChangeArrowheads="1"/>
          </p:cNvSpPr>
          <p:nvPr/>
        </p:nvSpPr>
        <p:spPr bwMode="auto">
          <a:xfrm>
            <a:off x="4718050" y="1865314"/>
            <a:ext cx="27384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Ошибка устранена. Использован оператор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 XOR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92988" name="AutoShape 60"/>
          <p:cNvSpPr>
            <a:spLocks noChangeArrowheads="1"/>
          </p:cNvSpPr>
          <p:nvPr/>
        </p:nvSpPr>
        <p:spPr bwMode="auto">
          <a:xfrm flipH="1">
            <a:off x="4906964" y="3770313"/>
            <a:ext cx="2625725" cy="1128712"/>
          </a:xfrm>
          <a:prstGeom prst="rightArrow">
            <a:avLst>
              <a:gd name="adj1" fmla="val 73444"/>
              <a:gd name="adj2" fmla="val 34227"/>
            </a:avLst>
          </a:prstGeom>
          <a:solidFill>
            <a:srgbClr val="CCFF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2989" name="Text Box 61"/>
          <p:cNvSpPr txBox="1">
            <a:spLocks noChangeArrowheads="1"/>
          </p:cNvSpPr>
          <p:nvPr/>
        </p:nvSpPr>
        <p:spPr bwMode="auto">
          <a:xfrm>
            <a:off x="4913314" y="3897314"/>
            <a:ext cx="27384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Ошибка устранена. Использован оператор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 AND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1219509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ChangeArrowheads="1"/>
          </p:cNvSpPr>
          <p:nvPr/>
        </p:nvSpPr>
        <p:spPr bwMode="auto">
          <a:xfrm>
            <a:off x="2146301" y="228600"/>
            <a:ext cx="729932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latin typeface="+mj-lt"/>
              </a:rPr>
              <a:t>Ветвления </a:t>
            </a:r>
            <a:r>
              <a:rPr lang="ru-RU" sz="2800" b="1" dirty="0" smtClean="0">
                <a:latin typeface="+mj-lt"/>
              </a:rPr>
              <a:t>процессов </a:t>
            </a:r>
            <a:r>
              <a:rPr lang="ru-RU" sz="1600" b="1" dirty="0" smtClean="0">
                <a:latin typeface="+mj-lt"/>
              </a:rPr>
              <a:t>Громов А.И,, </a:t>
            </a:r>
            <a:r>
              <a:rPr lang="ru-RU" sz="1600" b="1" dirty="0" err="1" smtClean="0">
                <a:latin typeface="+mj-lt"/>
              </a:rPr>
              <a:t>Каменнова</a:t>
            </a:r>
            <a:r>
              <a:rPr lang="ru-RU" sz="1600" b="1" dirty="0" smtClean="0">
                <a:latin typeface="+mj-lt"/>
              </a:rPr>
              <a:t> М.С., 2001</a:t>
            </a:r>
            <a:endParaRPr lang="ru-RU" sz="1600" b="1" dirty="0">
              <a:latin typeface="+mj-lt"/>
            </a:endParaRPr>
          </a:p>
        </p:txBody>
      </p:sp>
      <p:grpSp>
        <p:nvGrpSpPr>
          <p:cNvPr id="894073" name="Group 121"/>
          <p:cNvGrpSpPr>
            <a:grpSpLocks/>
          </p:cNvGrpSpPr>
          <p:nvPr/>
        </p:nvGrpSpPr>
        <p:grpSpPr bwMode="auto">
          <a:xfrm>
            <a:off x="2720975" y="920750"/>
            <a:ext cx="2871788" cy="3759200"/>
            <a:chOff x="754" y="580"/>
            <a:chExt cx="1809" cy="2368"/>
          </a:xfrm>
        </p:grpSpPr>
        <p:sp>
          <p:nvSpPr>
            <p:cNvPr id="893956" name="Freeform 4"/>
            <p:cNvSpPr>
              <a:spLocks/>
            </p:cNvSpPr>
            <p:nvPr/>
          </p:nvSpPr>
          <p:spPr bwMode="auto">
            <a:xfrm>
              <a:off x="1360" y="580"/>
              <a:ext cx="582" cy="360"/>
            </a:xfrm>
            <a:custGeom>
              <a:avLst/>
              <a:gdLst>
                <a:gd name="T0" fmla="*/ 148 w 1165"/>
                <a:gd name="T1" fmla="*/ 0 h 719"/>
                <a:gd name="T2" fmla="*/ 1018 w 1165"/>
                <a:gd name="T3" fmla="*/ 0 h 719"/>
                <a:gd name="T4" fmla="*/ 1165 w 1165"/>
                <a:gd name="T5" fmla="*/ 366 h 719"/>
                <a:gd name="T6" fmla="*/ 1018 w 1165"/>
                <a:gd name="T7" fmla="*/ 719 h 719"/>
                <a:gd name="T8" fmla="*/ 148 w 1165"/>
                <a:gd name="T9" fmla="*/ 719 h 719"/>
                <a:gd name="T10" fmla="*/ 0 w 1165"/>
                <a:gd name="T11" fmla="*/ 366 h 719"/>
                <a:gd name="T12" fmla="*/ 148 w 1165"/>
                <a:gd name="T13" fmla="*/ 0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5" h="719">
                  <a:moveTo>
                    <a:pt x="148" y="0"/>
                  </a:moveTo>
                  <a:lnTo>
                    <a:pt x="1018" y="0"/>
                  </a:lnTo>
                  <a:lnTo>
                    <a:pt x="1165" y="366"/>
                  </a:lnTo>
                  <a:lnTo>
                    <a:pt x="1018" y="719"/>
                  </a:lnTo>
                  <a:lnTo>
                    <a:pt x="148" y="719"/>
                  </a:lnTo>
                  <a:lnTo>
                    <a:pt x="0" y="366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F85FF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57" name="Rectangle 5"/>
            <p:cNvSpPr>
              <a:spLocks noChangeArrowheads="1"/>
            </p:cNvSpPr>
            <p:nvPr/>
          </p:nvSpPr>
          <p:spPr bwMode="auto">
            <a:xfrm>
              <a:off x="1513" y="678"/>
              <a:ext cx="35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58" name="Rectangle 6"/>
            <p:cNvSpPr>
              <a:spLocks noChangeArrowheads="1"/>
            </p:cNvSpPr>
            <p:nvPr/>
          </p:nvSpPr>
          <p:spPr bwMode="auto">
            <a:xfrm>
              <a:off x="1441" y="773"/>
              <a:ext cx="4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получен</a:t>
              </a:r>
            </a:p>
          </p:txBody>
        </p:sp>
        <p:sp>
          <p:nvSpPr>
            <p:cNvPr id="893959" name="Rectangle 7"/>
            <p:cNvSpPr>
              <a:spLocks noChangeArrowheads="1"/>
            </p:cNvSpPr>
            <p:nvPr/>
          </p:nvSpPr>
          <p:spPr bwMode="auto">
            <a:xfrm>
              <a:off x="1798" y="632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60" name="Rectangle 8"/>
            <p:cNvSpPr>
              <a:spLocks noChangeArrowheads="1"/>
            </p:cNvSpPr>
            <p:nvPr/>
          </p:nvSpPr>
          <p:spPr bwMode="auto">
            <a:xfrm>
              <a:off x="1501" y="763"/>
              <a:ext cx="38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61" name="Rectangle 9"/>
            <p:cNvSpPr>
              <a:spLocks noChangeArrowheads="1"/>
            </p:cNvSpPr>
            <p:nvPr/>
          </p:nvSpPr>
          <p:spPr bwMode="auto">
            <a:xfrm>
              <a:off x="1405" y="630"/>
              <a:ext cx="5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</a:t>
              </a:r>
            </a:p>
          </p:txBody>
        </p:sp>
        <p:sp>
          <p:nvSpPr>
            <p:cNvPr id="893962" name="Rectangle 10"/>
            <p:cNvSpPr>
              <a:spLocks noChangeArrowheads="1"/>
            </p:cNvSpPr>
            <p:nvPr/>
          </p:nvSpPr>
          <p:spPr bwMode="auto">
            <a:xfrm>
              <a:off x="1811" y="718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63" name="Freeform 11"/>
            <p:cNvSpPr>
              <a:spLocks/>
            </p:cNvSpPr>
            <p:nvPr/>
          </p:nvSpPr>
          <p:spPr bwMode="auto">
            <a:xfrm>
              <a:off x="1360" y="1159"/>
              <a:ext cx="582" cy="366"/>
            </a:xfrm>
            <a:custGeom>
              <a:avLst/>
              <a:gdLst>
                <a:gd name="T0" fmla="*/ 111 w 1165"/>
                <a:gd name="T1" fmla="*/ 0 h 731"/>
                <a:gd name="T2" fmla="*/ 89 w 1165"/>
                <a:gd name="T3" fmla="*/ 2 h 731"/>
                <a:gd name="T4" fmla="*/ 68 w 1165"/>
                <a:gd name="T5" fmla="*/ 8 h 731"/>
                <a:gd name="T6" fmla="*/ 49 w 1165"/>
                <a:gd name="T7" fmla="*/ 18 h 731"/>
                <a:gd name="T8" fmla="*/ 32 w 1165"/>
                <a:gd name="T9" fmla="*/ 32 h 731"/>
                <a:gd name="T10" fmla="*/ 19 w 1165"/>
                <a:gd name="T11" fmla="*/ 49 h 731"/>
                <a:gd name="T12" fmla="*/ 9 w 1165"/>
                <a:gd name="T13" fmla="*/ 67 h 731"/>
                <a:gd name="T14" fmla="*/ 3 w 1165"/>
                <a:gd name="T15" fmla="*/ 88 h 731"/>
                <a:gd name="T16" fmla="*/ 0 w 1165"/>
                <a:gd name="T17" fmla="*/ 110 h 731"/>
                <a:gd name="T18" fmla="*/ 0 w 1165"/>
                <a:gd name="T19" fmla="*/ 622 h 731"/>
                <a:gd name="T20" fmla="*/ 3 w 1165"/>
                <a:gd name="T21" fmla="*/ 644 h 731"/>
                <a:gd name="T22" fmla="*/ 9 w 1165"/>
                <a:gd name="T23" fmla="*/ 665 h 731"/>
                <a:gd name="T24" fmla="*/ 19 w 1165"/>
                <a:gd name="T25" fmla="*/ 683 h 731"/>
                <a:gd name="T26" fmla="*/ 32 w 1165"/>
                <a:gd name="T27" fmla="*/ 699 h 731"/>
                <a:gd name="T28" fmla="*/ 49 w 1165"/>
                <a:gd name="T29" fmla="*/ 713 h 731"/>
                <a:gd name="T30" fmla="*/ 68 w 1165"/>
                <a:gd name="T31" fmla="*/ 723 h 731"/>
                <a:gd name="T32" fmla="*/ 89 w 1165"/>
                <a:gd name="T33" fmla="*/ 729 h 731"/>
                <a:gd name="T34" fmla="*/ 111 w 1165"/>
                <a:gd name="T35" fmla="*/ 731 h 731"/>
                <a:gd name="T36" fmla="*/ 1056 w 1165"/>
                <a:gd name="T37" fmla="*/ 731 h 731"/>
                <a:gd name="T38" fmla="*/ 1078 w 1165"/>
                <a:gd name="T39" fmla="*/ 729 h 731"/>
                <a:gd name="T40" fmla="*/ 1099 w 1165"/>
                <a:gd name="T41" fmla="*/ 723 h 731"/>
                <a:gd name="T42" fmla="*/ 1117 w 1165"/>
                <a:gd name="T43" fmla="*/ 713 h 731"/>
                <a:gd name="T44" fmla="*/ 1133 w 1165"/>
                <a:gd name="T45" fmla="*/ 699 h 731"/>
                <a:gd name="T46" fmla="*/ 1147 w 1165"/>
                <a:gd name="T47" fmla="*/ 683 h 731"/>
                <a:gd name="T48" fmla="*/ 1156 w 1165"/>
                <a:gd name="T49" fmla="*/ 665 h 731"/>
                <a:gd name="T50" fmla="*/ 1163 w 1165"/>
                <a:gd name="T51" fmla="*/ 644 h 731"/>
                <a:gd name="T52" fmla="*/ 1165 w 1165"/>
                <a:gd name="T53" fmla="*/ 622 h 731"/>
                <a:gd name="T54" fmla="*/ 1165 w 1165"/>
                <a:gd name="T55" fmla="*/ 110 h 731"/>
                <a:gd name="T56" fmla="*/ 1163 w 1165"/>
                <a:gd name="T57" fmla="*/ 88 h 731"/>
                <a:gd name="T58" fmla="*/ 1156 w 1165"/>
                <a:gd name="T59" fmla="*/ 67 h 731"/>
                <a:gd name="T60" fmla="*/ 1147 w 1165"/>
                <a:gd name="T61" fmla="*/ 49 h 731"/>
                <a:gd name="T62" fmla="*/ 1133 w 1165"/>
                <a:gd name="T63" fmla="*/ 32 h 731"/>
                <a:gd name="T64" fmla="*/ 1117 w 1165"/>
                <a:gd name="T65" fmla="*/ 18 h 731"/>
                <a:gd name="T66" fmla="*/ 1099 w 1165"/>
                <a:gd name="T67" fmla="*/ 8 h 731"/>
                <a:gd name="T68" fmla="*/ 1078 w 1165"/>
                <a:gd name="T69" fmla="*/ 2 h 731"/>
                <a:gd name="T70" fmla="*/ 1056 w 1165"/>
                <a:gd name="T71" fmla="*/ 0 h 731"/>
                <a:gd name="T72" fmla="*/ 111 w 1165"/>
                <a:gd name="T73" fmla="*/ 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5" h="731">
                  <a:moveTo>
                    <a:pt x="111" y="0"/>
                  </a:moveTo>
                  <a:lnTo>
                    <a:pt x="89" y="2"/>
                  </a:lnTo>
                  <a:lnTo>
                    <a:pt x="68" y="8"/>
                  </a:lnTo>
                  <a:lnTo>
                    <a:pt x="49" y="18"/>
                  </a:lnTo>
                  <a:lnTo>
                    <a:pt x="32" y="32"/>
                  </a:lnTo>
                  <a:lnTo>
                    <a:pt x="19" y="49"/>
                  </a:lnTo>
                  <a:lnTo>
                    <a:pt x="9" y="67"/>
                  </a:lnTo>
                  <a:lnTo>
                    <a:pt x="3" y="88"/>
                  </a:lnTo>
                  <a:lnTo>
                    <a:pt x="0" y="110"/>
                  </a:lnTo>
                  <a:lnTo>
                    <a:pt x="0" y="622"/>
                  </a:lnTo>
                  <a:lnTo>
                    <a:pt x="3" y="644"/>
                  </a:lnTo>
                  <a:lnTo>
                    <a:pt x="9" y="665"/>
                  </a:lnTo>
                  <a:lnTo>
                    <a:pt x="19" y="683"/>
                  </a:lnTo>
                  <a:lnTo>
                    <a:pt x="32" y="699"/>
                  </a:lnTo>
                  <a:lnTo>
                    <a:pt x="49" y="713"/>
                  </a:lnTo>
                  <a:lnTo>
                    <a:pt x="68" y="723"/>
                  </a:lnTo>
                  <a:lnTo>
                    <a:pt x="89" y="729"/>
                  </a:lnTo>
                  <a:lnTo>
                    <a:pt x="111" y="731"/>
                  </a:lnTo>
                  <a:lnTo>
                    <a:pt x="1056" y="731"/>
                  </a:lnTo>
                  <a:lnTo>
                    <a:pt x="1078" y="729"/>
                  </a:lnTo>
                  <a:lnTo>
                    <a:pt x="1099" y="723"/>
                  </a:lnTo>
                  <a:lnTo>
                    <a:pt x="1117" y="713"/>
                  </a:lnTo>
                  <a:lnTo>
                    <a:pt x="1133" y="699"/>
                  </a:lnTo>
                  <a:lnTo>
                    <a:pt x="1147" y="683"/>
                  </a:lnTo>
                  <a:lnTo>
                    <a:pt x="1156" y="665"/>
                  </a:lnTo>
                  <a:lnTo>
                    <a:pt x="1163" y="644"/>
                  </a:lnTo>
                  <a:lnTo>
                    <a:pt x="1165" y="622"/>
                  </a:lnTo>
                  <a:lnTo>
                    <a:pt x="1165" y="110"/>
                  </a:lnTo>
                  <a:lnTo>
                    <a:pt x="1163" y="88"/>
                  </a:lnTo>
                  <a:lnTo>
                    <a:pt x="1156" y="67"/>
                  </a:lnTo>
                  <a:lnTo>
                    <a:pt x="1147" y="49"/>
                  </a:lnTo>
                  <a:lnTo>
                    <a:pt x="1133" y="32"/>
                  </a:lnTo>
                  <a:lnTo>
                    <a:pt x="1117" y="18"/>
                  </a:lnTo>
                  <a:lnTo>
                    <a:pt x="1099" y="8"/>
                  </a:lnTo>
                  <a:lnTo>
                    <a:pt x="1078" y="2"/>
                  </a:lnTo>
                  <a:lnTo>
                    <a:pt x="105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FF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64" name="Rectangle 12"/>
            <p:cNvSpPr>
              <a:spLocks noChangeArrowheads="1"/>
            </p:cNvSpPr>
            <p:nvPr/>
          </p:nvSpPr>
          <p:spPr bwMode="auto">
            <a:xfrm>
              <a:off x="1501" y="1257"/>
              <a:ext cx="386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65" name="Rectangle 13"/>
            <p:cNvSpPr>
              <a:spLocks noChangeArrowheads="1"/>
            </p:cNvSpPr>
            <p:nvPr/>
          </p:nvSpPr>
          <p:spPr bwMode="auto">
            <a:xfrm>
              <a:off x="1421" y="1216"/>
              <a:ext cx="50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Проверка</a:t>
              </a:r>
            </a:p>
          </p:txBody>
        </p:sp>
        <p:sp>
          <p:nvSpPr>
            <p:cNvPr id="893966" name="Rectangle 14"/>
            <p:cNvSpPr>
              <a:spLocks noChangeArrowheads="1"/>
            </p:cNvSpPr>
            <p:nvPr/>
          </p:nvSpPr>
          <p:spPr bwMode="auto">
            <a:xfrm>
              <a:off x="1821" y="1211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67" name="Rectangle 15"/>
            <p:cNvSpPr>
              <a:spLocks noChangeArrowheads="1"/>
            </p:cNvSpPr>
            <p:nvPr/>
          </p:nvSpPr>
          <p:spPr bwMode="auto">
            <a:xfrm>
              <a:off x="1482" y="1336"/>
              <a:ext cx="42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68" name="Rectangle 16"/>
            <p:cNvSpPr>
              <a:spLocks noChangeArrowheads="1"/>
            </p:cNvSpPr>
            <p:nvPr/>
          </p:nvSpPr>
          <p:spPr bwMode="auto">
            <a:xfrm>
              <a:off x="1387" y="1335"/>
              <a:ext cx="5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документа</a:t>
              </a:r>
            </a:p>
          </p:txBody>
        </p:sp>
        <p:sp>
          <p:nvSpPr>
            <p:cNvPr id="893969" name="Rectangle 17"/>
            <p:cNvSpPr>
              <a:spLocks noChangeArrowheads="1"/>
            </p:cNvSpPr>
            <p:nvPr/>
          </p:nvSpPr>
          <p:spPr bwMode="auto">
            <a:xfrm>
              <a:off x="1833" y="1290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70" name="Line 18"/>
            <p:cNvSpPr>
              <a:spLocks noChangeShapeType="1"/>
            </p:cNvSpPr>
            <p:nvPr/>
          </p:nvSpPr>
          <p:spPr bwMode="auto">
            <a:xfrm>
              <a:off x="1654" y="940"/>
              <a:ext cx="1" cy="2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71" name="Freeform 19"/>
            <p:cNvSpPr>
              <a:spLocks/>
            </p:cNvSpPr>
            <p:nvPr/>
          </p:nvSpPr>
          <p:spPr bwMode="auto">
            <a:xfrm>
              <a:off x="1611" y="1129"/>
              <a:ext cx="86" cy="30"/>
            </a:xfrm>
            <a:custGeom>
              <a:avLst/>
              <a:gdLst>
                <a:gd name="T0" fmla="*/ 0 w 172"/>
                <a:gd name="T1" fmla="*/ 0 h 62"/>
                <a:gd name="T2" fmla="*/ 86 w 172"/>
                <a:gd name="T3" fmla="*/ 62 h 62"/>
                <a:gd name="T4" fmla="*/ 172 w 172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" h="62">
                  <a:moveTo>
                    <a:pt x="0" y="0"/>
                  </a:moveTo>
                  <a:lnTo>
                    <a:pt x="86" y="62"/>
                  </a:lnTo>
                  <a:lnTo>
                    <a:pt x="17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72" name="Freeform 20"/>
            <p:cNvSpPr>
              <a:spLocks/>
            </p:cNvSpPr>
            <p:nvPr/>
          </p:nvSpPr>
          <p:spPr bwMode="auto">
            <a:xfrm>
              <a:off x="1360" y="1738"/>
              <a:ext cx="582" cy="360"/>
            </a:xfrm>
            <a:custGeom>
              <a:avLst/>
              <a:gdLst>
                <a:gd name="T0" fmla="*/ 148 w 1165"/>
                <a:gd name="T1" fmla="*/ 0 h 720"/>
                <a:gd name="T2" fmla="*/ 1018 w 1165"/>
                <a:gd name="T3" fmla="*/ 0 h 720"/>
                <a:gd name="T4" fmla="*/ 1165 w 1165"/>
                <a:gd name="T5" fmla="*/ 355 h 720"/>
                <a:gd name="T6" fmla="*/ 1018 w 1165"/>
                <a:gd name="T7" fmla="*/ 720 h 720"/>
                <a:gd name="T8" fmla="*/ 148 w 1165"/>
                <a:gd name="T9" fmla="*/ 720 h 720"/>
                <a:gd name="T10" fmla="*/ 0 w 1165"/>
                <a:gd name="T11" fmla="*/ 355 h 720"/>
                <a:gd name="T12" fmla="*/ 148 w 1165"/>
                <a:gd name="T13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5" h="720">
                  <a:moveTo>
                    <a:pt x="148" y="0"/>
                  </a:moveTo>
                  <a:lnTo>
                    <a:pt x="1018" y="0"/>
                  </a:lnTo>
                  <a:lnTo>
                    <a:pt x="1165" y="355"/>
                  </a:lnTo>
                  <a:lnTo>
                    <a:pt x="1018" y="720"/>
                  </a:lnTo>
                  <a:lnTo>
                    <a:pt x="148" y="720"/>
                  </a:lnTo>
                  <a:lnTo>
                    <a:pt x="0" y="35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FF85FF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73" name="Rectangle 21"/>
            <p:cNvSpPr>
              <a:spLocks noChangeArrowheads="1"/>
            </p:cNvSpPr>
            <p:nvPr/>
          </p:nvSpPr>
          <p:spPr bwMode="auto">
            <a:xfrm>
              <a:off x="1495" y="1836"/>
              <a:ext cx="387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74" name="Rectangle 22"/>
            <p:cNvSpPr>
              <a:spLocks noChangeArrowheads="1"/>
            </p:cNvSpPr>
            <p:nvPr/>
          </p:nvSpPr>
          <p:spPr bwMode="auto">
            <a:xfrm>
              <a:off x="1399" y="1787"/>
              <a:ext cx="5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</a:t>
              </a:r>
            </a:p>
          </p:txBody>
        </p:sp>
        <p:sp>
          <p:nvSpPr>
            <p:cNvPr id="893975" name="Rectangle 23"/>
            <p:cNvSpPr>
              <a:spLocks noChangeArrowheads="1"/>
            </p:cNvSpPr>
            <p:nvPr/>
          </p:nvSpPr>
          <p:spPr bwMode="auto">
            <a:xfrm>
              <a:off x="1812" y="1790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76" name="Rectangle 24"/>
            <p:cNvSpPr>
              <a:spLocks noChangeArrowheads="1"/>
            </p:cNvSpPr>
            <p:nvPr/>
          </p:nvSpPr>
          <p:spPr bwMode="auto">
            <a:xfrm>
              <a:off x="1501" y="1915"/>
              <a:ext cx="38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77" name="Rectangle 25"/>
            <p:cNvSpPr>
              <a:spLocks noChangeArrowheads="1"/>
            </p:cNvSpPr>
            <p:nvPr/>
          </p:nvSpPr>
          <p:spPr bwMode="auto">
            <a:xfrm>
              <a:off x="1405" y="1891"/>
              <a:ext cx="49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проверен</a:t>
              </a:r>
            </a:p>
          </p:txBody>
        </p:sp>
        <p:sp>
          <p:nvSpPr>
            <p:cNvPr id="893978" name="Rectangle 26"/>
            <p:cNvSpPr>
              <a:spLocks noChangeArrowheads="1"/>
            </p:cNvSpPr>
            <p:nvPr/>
          </p:nvSpPr>
          <p:spPr bwMode="auto">
            <a:xfrm>
              <a:off x="1817" y="1870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79" name="Line 27"/>
            <p:cNvSpPr>
              <a:spLocks noChangeShapeType="1"/>
            </p:cNvSpPr>
            <p:nvPr/>
          </p:nvSpPr>
          <p:spPr bwMode="auto">
            <a:xfrm>
              <a:off x="1654" y="1519"/>
              <a:ext cx="1" cy="2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80" name="Freeform 28"/>
            <p:cNvSpPr>
              <a:spLocks/>
            </p:cNvSpPr>
            <p:nvPr/>
          </p:nvSpPr>
          <p:spPr bwMode="auto">
            <a:xfrm>
              <a:off x="1611" y="1708"/>
              <a:ext cx="86" cy="30"/>
            </a:xfrm>
            <a:custGeom>
              <a:avLst/>
              <a:gdLst>
                <a:gd name="T0" fmla="*/ 0 w 172"/>
                <a:gd name="T1" fmla="*/ 0 h 60"/>
                <a:gd name="T2" fmla="*/ 86 w 172"/>
                <a:gd name="T3" fmla="*/ 60 h 60"/>
                <a:gd name="T4" fmla="*/ 172 w 172"/>
                <a:gd name="T5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" h="60">
                  <a:moveTo>
                    <a:pt x="0" y="0"/>
                  </a:moveTo>
                  <a:lnTo>
                    <a:pt x="86" y="60"/>
                  </a:lnTo>
                  <a:lnTo>
                    <a:pt x="17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81" name="Oval 29"/>
            <p:cNvSpPr>
              <a:spLocks noChangeArrowheads="1"/>
            </p:cNvSpPr>
            <p:nvPr/>
          </p:nvSpPr>
          <p:spPr bwMode="auto">
            <a:xfrm>
              <a:off x="1544" y="2276"/>
              <a:ext cx="221" cy="213"/>
            </a:xfrm>
            <a:prstGeom prst="ellipse">
              <a:avLst/>
            </a:prstGeom>
            <a:solidFill>
              <a:srgbClr val="FFFFFF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82" name="Line 30"/>
            <p:cNvSpPr>
              <a:spLocks noChangeShapeType="1"/>
            </p:cNvSpPr>
            <p:nvPr/>
          </p:nvSpPr>
          <p:spPr bwMode="auto">
            <a:xfrm>
              <a:off x="1611" y="2342"/>
              <a:ext cx="86" cy="86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83" name="Line 31"/>
            <p:cNvSpPr>
              <a:spLocks noChangeShapeType="1"/>
            </p:cNvSpPr>
            <p:nvPr/>
          </p:nvSpPr>
          <p:spPr bwMode="auto">
            <a:xfrm flipV="1">
              <a:off x="1611" y="2342"/>
              <a:ext cx="86" cy="86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84" name="Freeform 32"/>
            <p:cNvSpPr>
              <a:spLocks/>
            </p:cNvSpPr>
            <p:nvPr/>
          </p:nvSpPr>
          <p:spPr bwMode="auto">
            <a:xfrm>
              <a:off x="784" y="2549"/>
              <a:ext cx="582" cy="367"/>
            </a:xfrm>
            <a:custGeom>
              <a:avLst/>
              <a:gdLst>
                <a:gd name="T0" fmla="*/ 110 w 1165"/>
                <a:gd name="T1" fmla="*/ 0 h 733"/>
                <a:gd name="T2" fmla="*/ 88 w 1165"/>
                <a:gd name="T3" fmla="*/ 3 h 733"/>
                <a:gd name="T4" fmla="*/ 68 w 1165"/>
                <a:gd name="T5" fmla="*/ 9 h 733"/>
                <a:gd name="T6" fmla="*/ 49 w 1165"/>
                <a:gd name="T7" fmla="*/ 19 h 733"/>
                <a:gd name="T8" fmla="*/ 32 w 1165"/>
                <a:gd name="T9" fmla="*/ 32 h 733"/>
                <a:gd name="T10" fmla="*/ 18 w 1165"/>
                <a:gd name="T11" fmla="*/ 50 h 733"/>
                <a:gd name="T12" fmla="*/ 9 w 1165"/>
                <a:gd name="T13" fmla="*/ 68 h 733"/>
                <a:gd name="T14" fmla="*/ 2 w 1165"/>
                <a:gd name="T15" fmla="*/ 89 h 733"/>
                <a:gd name="T16" fmla="*/ 0 w 1165"/>
                <a:gd name="T17" fmla="*/ 111 h 733"/>
                <a:gd name="T18" fmla="*/ 0 w 1165"/>
                <a:gd name="T19" fmla="*/ 623 h 733"/>
                <a:gd name="T20" fmla="*/ 2 w 1165"/>
                <a:gd name="T21" fmla="*/ 645 h 733"/>
                <a:gd name="T22" fmla="*/ 9 w 1165"/>
                <a:gd name="T23" fmla="*/ 666 h 733"/>
                <a:gd name="T24" fmla="*/ 18 w 1165"/>
                <a:gd name="T25" fmla="*/ 684 h 733"/>
                <a:gd name="T26" fmla="*/ 32 w 1165"/>
                <a:gd name="T27" fmla="*/ 701 h 733"/>
                <a:gd name="T28" fmla="*/ 49 w 1165"/>
                <a:gd name="T29" fmla="*/ 715 h 733"/>
                <a:gd name="T30" fmla="*/ 68 w 1165"/>
                <a:gd name="T31" fmla="*/ 724 h 733"/>
                <a:gd name="T32" fmla="*/ 88 w 1165"/>
                <a:gd name="T33" fmla="*/ 731 h 733"/>
                <a:gd name="T34" fmla="*/ 110 w 1165"/>
                <a:gd name="T35" fmla="*/ 733 h 733"/>
                <a:gd name="T36" fmla="*/ 1055 w 1165"/>
                <a:gd name="T37" fmla="*/ 733 h 733"/>
                <a:gd name="T38" fmla="*/ 1078 w 1165"/>
                <a:gd name="T39" fmla="*/ 731 h 733"/>
                <a:gd name="T40" fmla="*/ 1098 w 1165"/>
                <a:gd name="T41" fmla="*/ 724 h 733"/>
                <a:gd name="T42" fmla="*/ 1117 w 1165"/>
                <a:gd name="T43" fmla="*/ 715 h 733"/>
                <a:gd name="T44" fmla="*/ 1133 w 1165"/>
                <a:gd name="T45" fmla="*/ 701 h 733"/>
                <a:gd name="T46" fmla="*/ 1146 w 1165"/>
                <a:gd name="T47" fmla="*/ 684 h 733"/>
                <a:gd name="T48" fmla="*/ 1156 w 1165"/>
                <a:gd name="T49" fmla="*/ 666 h 733"/>
                <a:gd name="T50" fmla="*/ 1162 w 1165"/>
                <a:gd name="T51" fmla="*/ 645 h 733"/>
                <a:gd name="T52" fmla="*/ 1165 w 1165"/>
                <a:gd name="T53" fmla="*/ 623 h 733"/>
                <a:gd name="T54" fmla="*/ 1165 w 1165"/>
                <a:gd name="T55" fmla="*/ 111 h 733"/>
                <a:gd name="T56" fmla="*/ 1162 w 1165"/>
                <a:gd name="T57" fmla="*/ 89 h 733"/>
                <a:gd name="T58" fmla="*/ 1156 w 1165"/>
                <a:gd name="T59" fmla="*/ 68 h 733"/>
                <a:gd name="T60" fmla="*/ 1146 w 1165"/>
                <a:gd name="T61" fmla="*/ 50 h 733"/>
                <a:gd name="T62" fmla="*/ 1133 w 1165"/>
                <a:gd name="T63" fmla="*/ 32 h 733"/>
                <a:gd name="T64" fmla="*/ 1117 w 1165"/>
                <a:gd name="T65" fmla="*/ 19 h 733"/>
                <a:gd name="T66" fmla="*/ 1098 w 1165"/>
                <a:gd name="T67" fmla="*/ 9 h 733"/>
                <a:gd name="T68" fmla="*/ 1078 w 1165"/>
                <a:gd name="T69" fmla="*/ 3 h 733"/>
                <a:gd name="T70" fmla="*/ 1055 w 1165"/>
                <a:gd name="T71" fmla="*/ 0 h 733"/>
                <a:gd name="T72" fmla="*/ 110 w 1165"/>
                <a:gd name="T73" fmla="*/ 0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5" h="733">
                  <a:moveTo>
                    <a:pt x="110" y="0"/>
                  </a:moveTo>
                  <a:lnTo>
                    <a:pt x="88" y="3"/>
                  </a:lnTo>
                  <a:lnTo>
                    <a:pt x="68" y="9"/>
                  </a:lnTo>
                  <a:lnTo>
                    <a:pt x="49" y="19"/>
                  </a:lnTo>
                  <a:lnTo>
                    <a:pt x="32" y="32"/>
                  </a:lnTo>
                  <a:lnTo>
                    <a:pt x="18" y="50"/>
                  </a:lnTo>
                  <a:lnTo>
                    <a:pt x="9" y="68"/>
                  </a:lnTo>
                  <a:lnTo>
                    <a:pt x="2" y="89"/>
                  </a:lnTo>
                  <a:lnTo>
                    <a:pt x="0" y="111"/>
                  </a:lnTo>
                  <a:lnTo>
                    <a:pt x="0" y="623"/>
                  </a:lnTo>
                  <a:lnTo>
                    <a:pt x="2" y="645"/>
                  </a:lnTo>
                  <a:lnTo>
                    <a:pt x="9" y="666"/>
                  </a:lnTo>
                  <a:lnTo>
                    <a:pt x="18" y="684"/>
                  </a:lnTo>
                  <a:lnTo>
                    <a:pt x="32" y="701"/>
                  </a:lnTo>
                  <a:lnTo>
                    <a:pt x="49" y="715"/>
                  </a:lnTo>
                  <a:lnTo>
                    <a:pt x="68" y="724"/>
                  </a:lnTo>
                  <a:lnTo>
                    <a:pt x="88" y="731"/>
                  </a:lnTo>
                  <a:lnTo>
                    <a:pt x="110" y="733"/>
                  </a:lnTo>
                  <a:lnTo>
                    <a:pt x="1055" y="733"/>
                  </a:lnTo>
                  <a:lnTo>
                    <a:pt x="1078" y="731"/>
                  </a:lnTo>
                  <a:lnTo>
                    <a:pt x="1098" y="724"/>
                  </a:lnTo>
                  <a:lnTo>
                    <a:pt x="1117" y="715"/>
                  </a:lnTo>
                  <a:lnTo>
                    <a:pt x="1133" y="701"/>
                  </a:lnTo>
                  <a:lnTo>
                    <a:pt x="1146" y="684"/>
                  </a:lnTo>
                  <a:lnTo>
                    <a:pt x="1156" y="666"/>
                  </a:lnTo>
                  <a:lnTo>
                    <a:pt x="1162" y="645"/>
                  </a:lnTo>
                  <a:lnTo>
                    <a:pt x="1165" y="623"/>
                  </a:lnTo>
                  <a:lnTo>
                    <a:pt x="1165" y="111"/>
                  </a:lnTo>
                  <a:lnTo>
                    <a:pt x="1162" y="89"/>
                  </a:lnTo>
                  <a:lnTo>
                    <a:pt x="1156" y="68"/>
                  </a:lnTo>
                  <a:lnTo>
                    <a:pt x="1146" y="50"/>
                  </a:lnTo>
                  <a:lnTo>
                    <a:pt x="1133" y="32"/>
                  </a:lnTo>
                  <a:lnTo>
                    <a:pt x="1117" y="19"/>
                  </a:lnTo>
                  <a:lnTo>
                    <a:pt x="1098" y="9"/>
                  </a:lnTo>
                  <a:lnTo>
                    <a:pt x="1078" y="3"/>
                  </a:lnTo>
                  <a:lnTo>
                    <a:pt x="1055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FF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85" name="Rectangle 33"/>
            <p:cNvSpPr>
              <a:spLocks noChangeArrowheads="1"/>
            </p:cNvSpPr>
            <p:nvPr/>
          </p:nvSpPr>
          <p:spPr bwMode="auto">
            <a:xfrm>
              <a:off x="808" y="2552"/>
              <a:ext cx="5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Отправить </a:t>
              </a:r>
            </a:p>
          </p:txBody>
        </p:sp>
        <p:sp>
          <p:nvSpPr>
            <p:cNvPr id="893986" name="Rectangle 34"/>
            <p:cNvSpPr>
              <a:spLocks noChangeArrowheads="1"/>
            </p:cNvSpPr>
            <p:nvPr/>
          </p:nvSpPr>
          <p:spPr bwMode="auto">
            <a:xfrm>
              <a:off x="793" y="2655"/>
              <a:ext cx="61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 в </a:t>
              </a:r>
            </a:p>
          </p:txBody>
        </p:sp>
        <p:sp>
          <p:nvSpPr>
            <p:cNvPr id="893987" name="Rectangle 35"/>
            <p:cNvSpPr>
              <a:spLocks noChangeArrowheads="1"/>
            </p:cNvSpPr>
            <p:nvPr/>
          </p:nvSpPr>
          <p:spPr bwMode="auto">
            <a:xfrm>
              <a:off x="754" y="2773"/>
              <a:ext cx="66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бухгалтерию</a:t>
              </a:r>
            </a:p>
          </p:txBody>
        </p:sp>
        <p:sp>
          <p:nvSpPr>
            <p:cNvPr id="893988" name="Rectangle 36"/>
            <p:cNvSpPr>
              <a:spLocks noChangeArrowheads="1"/>
            </p:cNvSpPr>
            <p:nvPr/>
          </p:nvSpPr>
          <p:spPr bwMode="auto">
            <a:xfrm>
              <a:off x="1244" y="2741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89" name="Freeform 37"/>
            <p:cNvSpPr>
              <a:spLocks/>
            </p:cNvSpPr>
            <p:nvPr/>
          </p:nvSpPr>
          <p:spPr bwMode="auto">
            <a:xfrm>
              <a:off x="1942" y="2549"/>
              <a:ext cx="582" cy="367"/>
            </a:xfrm>
            <a:custGeom>
              <a:avLst/>
              <a:gdLst>
                <a:gd name="T0" fmla="*/ 110 w 1165"/>
                <a:gd name="T1" fmla="*/ 0 h 733"/>
                <a:gd name="T2" fmla="*/ 88 w 1165"/>
                <a:gd name="T3" fmla="*/ 3 h 733"/>
                <a:gd name="T4" fmla="*/ 68 w 1165"/>
                <a:gd name="T5" fmla="*/ 9 h 733"/>
                <a:gd name="T6" fmla="*/ 49 w 1165"/>
                <a:gd name="T7" fmla="*/ 19 h 733"/>
                <a:gd name="T8" fmla="*/ 33 w 1165"/>
                <a:gd name="T9" fmla="*/ 32 h 733"/>
                <a:gd name="T10" fmla="*/ 20 w 1165"/>
                <a:gd name="T11" fmla="*/ 50 h 733"/>
                <a:gd name="T12" fmla="*/ 9 w 1165"/>
                <a:gd name="T13" fmla="*/ 68 h 733"/>
                <a:gd name="T14" fmla="*/ 2 w 1165"/>
                <a:gd name="T15" fmla="*/ 89 h 733"/>
                <a:gd name="T16" fmla="*/ 0 w 1165"/>
                <a:gd name="T17" fmla="*/ 111 h 733"/>
                <a:gd name="T18" fmla="*/ 0 w 1165"/>
                <a:gd name="T19" fmla="*/ 623 h 733"/>
                <a:gd name="T20" fmla="*/ 2 w 1165"/>
                <a:gd name="T21" fmla="*/ 645 h 733"/>
                <a:gd name="T22" fmla="*/ 9 w 1165"/>
                <a:gd name="T23" fmla="*/ 666 h 733"/>
                <a:gd name="T24" fmla="*/ 20 w 1165"/>
                <a:gd name="T25" fmla="*/ 684 h 733"/>
                <a:gd name="T26" fmla="*/ 33 w 1165"/>
                <a:gd name="T27" fmla="*/ 701 h 733"/>
                <a:gd name="T28" fmla="*/ 49 w 1165"/>
                <a:gd name="T29" fmla="*/ 715 h 733"/>
                <a:gd name="T30" fmla="*/ 68 w 1165"/>
                <a:gd name="T31" fmla="*/ 724 h 733"/>
                <a:gd name="T32" fmla="*/ 88 w 1165"/>
                <a:gd name="T33" fmla="*/ 731 h 733"/>
                <a:gd name="T34" fmla="*/ 110 w 1165"/>
                <a:gd name="T35" fmla="*/ 733 h 733"/>
                <a:gd name="T36" fmla="*/ 1054 w 1165"/>
                <a:gd name="T37" fmla="*/ 733 h 733"/>
                <a:gd name="T38" fmla="*/ 1076 w 1165"/>
                <a:gd name="T39" fmla="*/ 731 h 733"/>
                <a:gd name="T40" fmla="*/ 1097 w 1165"/>
                <a:gd name="T41" fmla="*/ 724 h 733"/>
                <a:gd name="T42" fmla="*/ 1116 w 1165"/>
                <a:gd name="T43" fmla="*/ 715 h 733"/>
                <a:gd name="T44" fmla="*/ 1133 w 1165"/>
                <a:gd name="T45" fmla="*/ 701 h 733"/>
                <a:gd name="T46" fmla="*/ 1146 w 1165"/>
                <a:gd name="T47" fmla="*/ 684 h 733"/>
                <a:gd name="T48" fmla="*/ 1156 w 1165"/>
                <a:gd name="T49" fmla="*/ 666 h 733"/>
                <a:gd name="T50" fmla="*/ 1162 w 1165"/>
                <a:gd name="T51" fmla="*/ 645 h 733"/>
                <a:gd name="T52" fmla="*/ 1165 w 1165"/>
                <a:gd name="T53" fmla="*/ 623 h 733"/>
                <a:gd name="T54" fmla="*/ 1165 w 1165"/>
                <a:gd name="T55" fmla="*/ 111 h 733"/>
                <a:gd name="T56" fmla="*/ 1162 w 1165"/>
                <a:gd name="T57" fmla="*/ 89 h 733"/>
                <a:gd name="T58" fmla="*/ 1156 w 1165"/>
                <a:gd name="T59" fmla="*/ 68 h 733"/>
                <a:gd name="T60" fmla="*/ 1146 w 1165"/>
                <a:gd name="T61" fmla="*/ 50 h 733"/>
                <a:gd name="T62" fmla="*/ 1133 w 1165"/>
                <a:gd name="T63" fmla="*/ 32 h 733"/>
                <a:gd name="T64" fmla="*/ 1116 w 1165"/>
                <a:gd name="T65" fmla="*/ 19 h 733"/>
                <a:gd name="T66" fmla="*/ 1097 w 1165"/>
                <a:gd name="T67" fmla="*/ 9 h 733"/>
                <a:gd name="T68" fmla="*/ 1076 w 1165"/>
                <a:gd name="T69" fmla="*/ 3 h 733"/>
                <a:gd name="T70" fmla="*/ 1054 w 1165"/>
                <a:gd name="T71" fmla="*/ 0 h 733"/>
                <a:gd name="T72" fmla="*/ 110 w 1165"/>
                <a:gd name="T73" fmla="*/ 0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5" h="733">
                  <a:moveTo>
                    <a:pt x="110" y="0"/>
                  </a:moveTo>
                  <a:lnTo>
                    <a:pt x="88" y="3"/>
                  </a:lnTo>
                  <a:lnTo>
                    <a:pt x="68" y="9"/>
                  </a:lnTo>
                  <a:lnTo>
                    <a:pt x="49" y="19"/>
                  </a:lnTo>
                  <a:lnTo>
                    <a:pt x="33" y="32"/>
                  </a:lnTo>
                  <a:lnTo>
                    <a:pt x="20" y="50"/>
                  </a:lnTo>
                  <a:lnTo>
                    <a:pt x="9" y="68"/>
                  </a:lnTo>
                  <a:lnTo>
                    <a:pt x="2" y="89"/>
                  </a:lnTo>
                  <a:lnTo>
                    <a:pt x="0" y="111"/>
                  </a:lnTo>
                  <a:lnTo>
                    <a:pt x="0" y="623"/>
                  </a:lnTo>
                  <a:lnTo>
                    <a:pt x="2" y="645"/>
                  </a:lnTo>
                  <a:lnTo>
                    <a:pt x="9" y="666"/>
                  </a:lnTo>
                  <a:lnTo>
                    <a:pt x="20" y="684"/>
                  </a:lnTo>
                  <a:lnTo>
                    <a:pt x="33" y="701"/>
                  </a:lnTo>
                  <a:lnTo>
                    <a:pt x="49" y="715"/>
                  </a:lnTo>
                  <a:lnTo>
                    <a:pt x="68" y="724"/>
                  </a:lnTo>
                  <a:lnTo>
                    <a:pt x="88" y="731"/>
                  </a:lnTo>
                  <a:lnTo>
                    <a:pt x="110" y="733"/>
                  </a:lnTo>
                  <a:lnTo>
                    <a:pt x="1054" y="733"/>
                  </a:lnTo>
                  <a:lnTo>
                    <a:pt x="1076" y="731"/>
                  </a:lnTo>
                  <a:lnTo>
                    <a:pt x="1097" y="724"/>
                  </a:lnTo>
                  <a:lnTo>
                    <a:pt x="1116" y="715"/>
                  </a:lnTo>
                  <a:lnTo>
                    <a:pt x="1133" y="701"/>
                  </a:lnTo>
                  <a:lnTo>
                    <a:pt x="1146" y="684"/>
                  </a:lnTo>
                  <a:lnTo>
                    <a:pt x="1156" y="666"/>
                  </a:lnTo>
                  <a:lnTo>
                    <a:pt x="1162" y="645"/>
                  </a:lnTo>
                  <a:lnTo>
                    <a:pt x="1165" y="623"/>
                  </a:lnTo>
                  <a:lnTo>
                    <a:pt x="1165" y="111"/>
                  </a:lnTo>
                  <a:lnTo>
                    <a:pt x="1162" y="89"/>
                  </a:lnTo>
                  <a:lnTo>
                    <a:pt x="1156" y="68"/>
                  </a:lnTo>
                  <a:lnTo>
                    <a:pt x="1146" y="50"/>
                  </a:lnTo>
                  <a:lnTo>
                    <a:pt x="1133" y="32"/>
                  </a:lnTo>
                  <a:lnTo>
                    <a:pt x="1116" y="19"/>
                  </a:lnTo>
                  <a:lnTo>
                    <a:pt x="1097" y="9"/>
                  </a:lnTo>
                  <a:lnTo>
                    <a:pt x="1076" y="3"/>
                  </a:lnTo>
                  <a:lnTo>
                    <a:pt x="1054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FF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90" name="Rectangle 38"/>
            <p:cNvSpPr>
              <a:spLocks noChangeArrowheads="1"/>
            </p:cNvSpPr>
            <p:nvPr/>
          </p:nvSpPr>
          <p:spPr bwMode="auto">
            <a:xfrm>
              <a:off x="1958" y="2536"/>
              <a:ext cx="5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Отправить </a:t>
              </a:r>
            </a:p>
          </p:txBody>
        </p:sp>
        <p:sp>
          <p:nvSpPr>
            <p:cNvPr id="893991" name="Rectangle 39"/>
            <p:cNvSpPr>
              <a:spLocks noChangeArrowheads="1"/>
            </p:cNvSpPr>
            <p:nvPr/>
          </p:nvSpPr>
          <p:spPr bwMode="auto">
            <a:xfrm>
              <a:off x="1951" y="2623"/>
              <a:ext cx="61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 в </a:t>
              </a:r>
            </a:p>
          </p:txBody>
        </p:sp>
        <p:sp>
          <p:nvSpPr>
            <p:cNvPr id="893992" name="Rectangle 40"/>
            <p:cNvSpPr>
              <a:spLocks noChangeArrowheads="1"/>
            </p:cNvSpPr>
            <p:nvPr/>
          </p:nvSpPr>
          <p:spPr bwMode="auto">
            <a:xfrm>
              <a:off x="1985" y="2701"/>
              <a:ext cx="55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плановый </a:t>
              </a:r>
            </a:p>
          </p:txBody>
        </p:sp>
        <p:sp>
          <p:nvSpPr>
            <p:cNvPr id="893993" name="Rectangle 41"/>
            <p:cNvSpPr>
              <a:spLocks noChangeArrowheads="1"/>
            </p:cNvSpPr>
            <p:nvPr/>
          </p:nvSpPr>
          <p:spPr bwMode="auto">
            <a:xfrm>
              <a:off x="2088" y="2788"/>
              <a:ext cx="29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отдел</a:t>
              </a:r>
            </a:p>
          </p:txBody>
        </p:sp>
        <p:sp>
          <p:nvSpPr>
            <p:cNvPr id="893994" name="Rectangle 42"/>
            <p:cNvSpPr>
              <a:spLocks noChangeArrowheads="1"/>
            </p:cNvSpPr>
            <p:nvPr/>
          </p:nvSpPr>
          <p:spPr bwMode="auto">
            <a:xfrm>
              <a:off x="2306" y="2812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3995" name="Line 43"/>
            <p:cNvSpPr>
              <a:spLocks noChangeShapeType="1"/>
            </p:cNvSpPr>
            <p:nvPr/>
          </p:nvSpPr>
          <p:spPr bwMode="auto">
            <a:xfrm>
              <a:off x="1654" y="2098"/>
              <a:ext cx="1" cy="17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96" name="Freeform 44"/>
            <p:cNvSpPr>
              <a:spLocks/>
            </p:cNvSpPr>
            <p:nvPr/>
          </p:nvSpPr>
          <p:spPr bwMode="auto">
            <a:xfrm>
              <a:off x="1611" y="2244"/>
              <a:ext cx="86" cy="31"/>
            </a:xfrm>
            <a:custGeom>
              <a:avLst/>
              <a:gdLst>
                <a:gd name="T0" fmla="*/ 0 w 172"/>
                <a:gd name="T1" fmla="*/ 0 h 62"/>
                <a:gd name="T2" fmla="*/ 86 w 172"/>
                <a:gd name="T3" fmla="*/ 62 h 62"/>
                <a:gd name="T4" fmla="*/ 172 w 172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" h="62">
                  <a:moveTo>
                    <a:pt x="0" y="0"/>
                  </a:moveTo>
                  <a:lnTo>
                    <a:pt x="86" y="62"/>
                  </a:lnTo>
                  <a:lnTo>
                    <a:pt x="17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97" name="Freeform 45"/>
            <p:cNvSpPr>
              <a:spLocks/>
            </p:cNvSpPr>
            <p:nvPr/>
          </p:nvSpPr>
          <p:spPr bwMode="auto">
            <a:xfrm>
              <a:off x="1071" y="2379"/>
              <a:ext cx="472" cy="170"/>
            </a:xfrm>
            <a:custGeom>
              <a:avLst/>
              <a:gdLst>
                <a:gd name="T0" fmla="*/ 943 w 943"/>
                <a:gd name="T1" fmla="*/ 0 h 341"/>
                <a:gd name="T2" fmla="*/ 0 w 943"/>
                <a:gd name="T3" fmla="*/ 0 h 341"/>
                <a:gd name="T4" fmla="*/ 0 w 943"/>
                <a:gd name="T5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3" h="341">
                  <a:moveTo>
                    <a:pt x="943" y="0"/>
                  </a:moveTo>
                  <a:lnTo>
                    <a:pt x="0" y="0"/>
                  </a:lnTo>
                  <a:lnTo>
                    <a:pt x="0" y="341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98" name="Freeform 46"/>
            <p:cNvSpPr>
              <a:spLocks/>
            </p:cNvSpPr>
            <p:nvPr/>
          </p:nvSpPr>
          <p:spPr bwMode="auto">
            <a:xfrm>
              <a:off x="1028" y="2513"/>
              <a:ext cx="86" cy="36"/>
            </a:xfrm>
            <a:custGeom>
              <a:avLst/>
              <a:gdLst>
                <a:gd name="T0" fmla="*/ 0 w 172"/>
                <a:gd name="T1" fmla="*/ 0 h 72"/>
                <a:gd name="T2" fmla="*/ 86 w 172"/>
                <a:gd name="T3" fmla="*/ 72 h 72"/>
                <a:gd name="T4" fmla="*/ 172 w 17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" h="72">
                  <a:moveTo>
                    <a:pt x="0" y="0"/>
                  </a:moveTo>
                  <a:lnTo>
                    <a:pt x="86" y="72"/>
                  </a:lnTo>
                  <a:lnTo>
                    <a:pt x="17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3999" name="Freeform 47"/>
            <p:cNvSpPr>
              <a:spLocks/>
            </p:cNvSpPr>
            <p:nvPr/>
          </p:nvSpPr>
          <p:spPr bwMode="auto">
            <a:xfrm>
              <a:off x="1758" y="2379"/>
              <a:ext cx="472" cy="170"/>
            </a:xfrm>
            <a:custGeom>
              <a:avLst/>
              <a:gdLst>
                <a:gd name="T0" fmla="*/ 0 w 945"/>
                <a:gd name="T1" fmla="*/ 0 h 341"/>
                <a:gd name="T2" fmla="*/ 945 w 945"/>
                <a:gd name="T3" fmla="*/ 0 h 341"/>
                <a:gd name="T4" fmla="*/ 945 w 945"/>
                <a:gd name="T5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5" h="341">
                  <a:moveTo>
                    <a:pt x="0" y="0"/>
                  </a:moveTo>
                  <a:lnTo>
                    <a:pt x="945" y="0"/>
                  </a:lnTo>
                  <a:lnTo>
                    <a:pt x="945" y="341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00" name="Freeform 48"/>
            <p:cNvSpPr>
              <a:spLocks/>
            </p:cNvSpPr>
            <p:nvPr/>
          </p:nvSpPr>
          <p:spPr bwMode="auto">
            <a:xfrm>
              <a:off x="2187" y="2513"/>
              <a:ext cx="86" cy="36"/>
            </a:xfrm>
            <a:custGeom>
              <a:avLst/>
              <a:gdLst>
                <a:gd name="T0" fmla="*/ 0 w 172"/>
                <a:gd name="T1" fmla="*/ 0 h 72"/>
                <a:gd name="T2" fmla="*/ 86 w 172"/>
                <a:gd name="T3" fmla="*/ 72 h 72"/>
                <a:gd name="T4" fmla="*/ 172 w 17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" h="72">
                  <a:moveTo>
                    <a:pt x="0" y="0"/>
                  </a:moveTo>
                  <a:lnTo>
                    <a:pt x="86" y="72"/>
                  </a:lnTo>
                  <a:lnTo>
                    <a:pt x="17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94072" name="Group 120"/>
          <p:cNvGrpSpPr>
            <a:grpSpLocks/>
          </p:cNvGrpSpPr>
          <p:nvPr/>
        </p:nvGrpSpPr>
        <p:grpSpPr bwMode="auto">
          <a:xfrm>
            <a:off x="6550025" y="920751"/>
            <a:ext cx="2884488" cy="3884613"/>
            <a:chOff x="3166" y="580"/>
            <a:chExt cx="1817" cy="2447"/>
          </a:xfrm>
        </p:grpSpPr>
        <p:sp>
          <p:nvSpPr>
            <p:cNvPr id="894002" name="Rectangle 50"/>
            <p:cNvSpPr>
              <a:spLocks noChangeArrowheads="1"/>
            </p:cNvSpPr>
            <p:nvPr/>
          </p:nvSpPr>
          <p:spPr bwMode="auto">
            <a:xfrm>
              <a:off x="4304" y="2800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03" name="Line 51"/>
            <p:cNvSpPr>
              <a:spLocks noChangeShapeType="1"/>
            </p:cNvSpPr>
            <p:nvPr/>
          </p:nvSpPr>
          <p:spPr bwMode="auto">
            <a:xfrm>
              <a:off x="4086" y="940"/>
              <a:ext cx="1" cy="2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04" name="Freeform 52"/>
            <p:cNvSpPr>
              <a:spLocks/>
            </p:cNvSpPr>
            <p:nvPr/>
          </p:nvSpPr>
          <p:spPr bwMode="auto">
            <a:xfrm>
              <a:off x="4043" y="1129"/>
              <a:ext cx="86" cy="30"/>
            </a:xfrm>
            <a:custGeom>
              <a:avLst/>
              <a:gdLst>
                <a:gd name="T0" fmla="*/ 0 w 172"/>
                <a:gd name="T1" fmla="*/ 0 h 62"/>
                <a:gd name="T2" fmla="*/ 86 w 172"/>
                <a:gd name="T3" fmla="*/ 62 h 62"/>
                <a:gd name="T4" fmla="*/ 172 w 172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" h="62">
                  <a:moveTo>
                    <a:pt x="0" y="0"/>
                  </a:moveTo>
                  <a:lnTo>
                    <a:pt x="86" y="62"/>
                  </a:lnTo>
                  <a:lnTo>
                    <a:pt x="17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05" name="Line 53"/>
            <p:cNvSpPr>
              <a:spLocks noChangeShapeType="1"/>
            </p:cNvSpPr>
            <p:nvPr/>
          </p:nvSpPr>
          <p:spPr bwMode="auto">
            <a:xfrm>
              <a:off x="4086" y="1519"/>
              <a:ext cx="1" cy="177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06" name="Freeform 54"/>
            <p:cNvSpPr>
              <a:spLocks/>
            </p:cNvSpPr>
            <p:nvPr/>
          </p:nvSpPr>
          <p:spPr bwMode="auto">
            <a:xfrm>
              <a:off x="4043" y="1665"/>
              <a:ext cx="86" cy="31"/>
            </a:xfrm>
            <a:custGeom>
              <a:avLst/>
              <a:gdLst>
                <a:gd name="T0" fmla="*/ 0 w 172"/>
                <a:gd name="T1" fmla="*/ 0 h 61"/>
                <a:gd name="T2" fmla="*/ 86 w 172"/>
                <a:gd name="T3" fmla="*/ 61 h 61"/>
                <a:gd name="T4" fmla="*/ 172 w 172"/>
                <a:gd name="T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2" h="61">
                  <a:moveTo>
                    <a:pt x="0" y="0"/>
                  </a:moveTo>
                  <a:lnTo>
                    <a:pt x="86" y="61"/>
                  </a:lnTo>
                  <a:lnTo>
                    <a:pt x="172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07" name="Freeform 55"/>
            <p:cNvSpPr>
              <a:spLocks/>
            </p:cNvSpPr>
            <p:nvPr/>
          </p:nvSpPr>
          <p:spPr bwMode="auto">
            <a:xfrm>
              <a:off x="3216" y="1970"/>
              <a:ext cx="582" cy="360"/>
            </a:xfrm>
            <a:custGeom>
              <a:avLst/>
              <a:gdLst>
                <a:gd name="T0" fmla="*/ 135 w 1163"/>
                <a:gd name="T1" fmla="*/ 0 h 720"/>
                <a:gd name="T2" fmla="*/ 1017 w 1163"/>
                <a:gd name="T3" fmla="*/ 0 h 720"/>
                <a:gd name="T4" fmla="*/ 1163 w 1163"/>
                <a:gd name="T5" fmla="*/ 353 h 720"/>
                <a:gd name="T6" fmla="*/ 1017 w 1163"/>
                <a:gd name="T7" fmla="*/ 720 h 720"/>
                <a:gd name="T8" fmla="*/ 135 w 1163"/>
                <a:gd name="T9" fmla="*/ 720 h 720"/>
                <a:gd name="T10" fmla="*/ 0 w 1163"/>
                <a:gd name="T11" fmla="*/ 353 h 720"/>
                <a:gd name="T12" fmla="*/ 135 w 1163"/>
                <a:gd name="T13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3" h="720">
                  <a:moveTo>
                    <a:pt x="135" y="0"/>
                  </a:moveTo>
                  <a:lnTo>
                    <a:pt x="1017" y="0"/>
                  </a:lnTo>
                  <a:lnTo>
                    <a:pt x="1163" y="353"/>
                  </a:lnTo>
                  <a:lnTo>
                    <a:pt x="1017" y="720"/>
                  </a:lnTo>
                  <a:lnTo>
                    <a:pt x="135" y="720"/>
                  </a:lnTo>
                  <a:lnTo>
                    <a:pt x="0" y="353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85FF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08" name="Rectangle 56"/>
            <p:cNvSpPr>
              <a:spLocks noChangeArrowheads="1"/>
            </p:cNvSpPr>
            <p:nvPr/>
          </p:nvSpPr>
          <p:spPr bwMode="auto">
            <a:xfrm>
              <a:off x="3350" y="2031"/>
              <a:ext cx="387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09" name="Rectangle 57"/>
            <p:cNvSpPr>
              <a:spLocks noChangeArrowheads="1"/>
            </p:cNvSpPr>
            <p:nvPr/>
          </p:nvSpPr>
          <p:spPr bwMode="auto">
            <a:xfrm>
              <a:off x="3270" y="1999"/>
              <a:ext cx="5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</a:t>
              </a:r>
            </a:p>
          </p:txBody>
        </p:sp>
        <p:sp>
          <p:nvSpPr>
            <p:cNvPr id="894010" name="Rectangle 58"/>
            <p:cNvSpPr>
              <a:spLocks noChangeArrowheads="1"/>
            </p:cNvSpPr>
            <p:nvPr/>
          </p:nvSpPr>
          <p:spPr bwMode="auto">
            <a:xfrm>
              <a:off x="3667" y="1986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4011" name="Rectangle 59"/>
            <p:cNvSpPr>
              <a:spLocks noChangeArrowheads="1"/>
            </p:cNvSpPr>
            <p:nvPr/>
          </p:nvSpPr>
          <p:spPr bwMode="auto">
            <a:xfrm>
              <a:off x="3338" y="2110"/>
              <a:ext cx="41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12" name="Rectangle 60"/>
            <p:cNvSpPr>
              <a:spLocks noChangeArrowheads="1"/>
            </p:cNvSpPr>
            <p:nvPr/>
          </p:nvSpPr>
          <p:spPr bwMode="auto">
            <a:xfrm>
              <a:off x="3230" y="2094"/>
              <a:ext cx="5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составлен</a:t>
              </a:r>
            </a:p>
          </p:txBody>
        </p:sp>
        <p:sp>
          <p:nvSpPr>
            <p:cNvPr id="894013" name="Rectangle 61"/>
            <p:cNvSpPr>
              <a:spLocks noChangeArrowheads="1"/>
            </p:cNvSpPr>
            <p:nvPr/>
          </p:nvSpPr>
          <p:spPr bwMode="auto">
            <a:xfrm>
              <a:off x="3682" y="2065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4014" name="Rectangle 62"/>
            <p:cNvSpPr>
              <a:spLocks noChangeArrowheads="1"/>
            </p:cNvSpPr>
            <p:nvPr/>
          </p:nvSpPr>
          <p:spPr bwMode="auto">
            <a:xfrm>
              <a:off x="3375" y="2190"/>
              <a:ext cx="337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15" name="Rectangle 63"/>
            <p:cNvSpPr>
              <a:spLocks noChangeArrowheads="1"/>
            </p:cNvSpPr>
            <p:nvPr/>
          </p:nvSpPr>
          <p:spPr bwMode="auto">
            <a:xfrm>
              <a:off x="3303" y="2189"/>
              <a:ext cx="43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неверно</a:t>
              </a:r>
            </a:p>
          </p:txBody>
        </p:sp>
        <p:sp>
          <p:nvSpPr>
            <p:cNvPr id="894016" name="Rectangle 64"/>
            <p:cNvSpPr>
              <a:spLocks noChangeArrowheads="1"/>
            </p:cNvSpPr>
            <p:nvPr/>
          </p:nvSpPr>
          <p:spPr bwMode="auto">
            <a:xfrm>
              <a:off x="3652" y="2144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4017" name="Freeform 65"/>
            <p:cNvSpPr>
              <a:spLocks/>
            </p:cNvSpPr>
            <p:nvPr/>
          </p:nvSpPr>
          <p:spPr bwMode="auto">
            <a:xfrm>
              <a:off x="3504" y="1799"/>
              <a:ext cx="472" cy="171"/>
            </a:xfrm>
            <a:custGeom>
              <a:avLst/>
              <a:gdLst>
                <a:gd name="T0" fmla="*/ 944 w 944"/>
                <a:gd name="T1" fmla="*/ 0 h 341"/>
                <a:gd name="T2" fmla="*/ 0 w 944"/>
                <a:gd name="T3" fmla="*/ 0 h 341"/>
                <a:gd name="T4" fmla="*/ 0 w 944"/>
                <a:gd name="T5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4" h="341">
                  <a:moveTo>
                    <a:pt x="944" y="0"/>
                  </a:moveTo>
                  <a:lnTo>
                    <a:pt x="0" y="0"/>
                  </a:lnTo>
                  <a:lnTo>
                    <a:pt x="0" y="341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18" name="Freeform 66"/>
            <p:cNvSpPr>
              <a:spLocks/>
            </p:cNvSpPr>
            <p:nvPr/>
          </p:nvSpPr>
          <p:spPr bwMode="auto">
            <a:xfrm>
              <a:off x="3461" y="1934"/>
              <a:ext cx="92" cy="36"/>
            </a:xfrm>
            <a:custGeom>
              <a:avLst/>
              <a:gdLst>
                <a:gd name="T0" fmla="*/ 0 w 184"/>
                <a:gd name="T1" fmla="*/ 0 h 72"/>
                <a:gd name="T2" fmla="*/ 85 w 184"/>
                <a:gd name="T3" fmla="*/ 72 h 72"/>
                <a:gd name="T4" fmla="*/ 184 w 184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72">
                  <a:moveTo>
                    <a:pt x="0" y="0"/>
                  </a:moveTo>
                  <a:lnTo>
                    <a:pt x="85" y="72"/>
                  </a:lnTo>
                  <a:lnTo>
                    <a:pt x="184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19" name="Line 67"/>
            <p:cNvSpPr>
              <a:spLocks noChangeShapeType="1"/>
            </p:cNvSpPr>
            <p:nvPr/>
          </p:nvSpPr>
          <p:spPr bwMode="auto">
            <a:xfrm>
              <a:off x="3504" y="2330"/>
              <a:ext cx="1" cy="2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20" name="Freeform 68"/>
            <p:cNvSpPr>
              <a:spLocks/>
            </p:cNvSpPr>
            <p:nvPr/>
          </p:nvSpPr>
          <p:spPr bwMode="auto">
            <a:xfrm>
              <a:off x="3461" y="2513"/>
              <a:ext cx="92" cy="36"/>
            </a:xfrm>
            <a:custGeom>
              <a:avLst/>
              <a:gdLst>
                <a:gd name="T0" fmla="*/ 0 w 184"/>
                <a:gd name="T1" fmla="*/ 0 h 72"/>
                <a:gd name="T2" fmla="*/ 85 w 184"/>
                <a:gd name="T3" fmla="*/ 72 h 72"/>
                <a:gd name="T4" fmla="*/ 184 w 184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72">
                  <a:moveTo>
                    <a:pt x="0" y="0"/>
                  </a:moveTo>
                  <a:lnTo>
                    <a:pt x="85" y="72"/>
                  </a:lnTo>
                  <a:lnTo>
                    <a:pt x="184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21" name="Freeform 69"/>
            <p:cNvSpPr>
              <a:spLocks/>
            </p:cNvSpPr>
            <p:nvPr/>
          </p:nvSpPr>
          <p:spPr bwMode="auto">
            <a:xfrm>
              <a:off x="4374" y="1970"/>
              <a:ext cx="582" cy="360"/>
            </a:xfrm>
            <a:custGeom>
              <a:avLst/>
              <a:gdLst>
                <a:gd name="T0" fmla="*/ 135 w 1164"/>
                <a:gd name="T1" fmla="*/ 0 h 720"/>
                <a:gd name="T2" fmla="*/ 1017 w 1164"/>
                <a:gd name="T3" fmla="*/ 0 h 720"/>
                <a:gd name="T4" fmla="*/ 1164 w 1164"/>
                <a:gd name="T5" fmla="*/ 353 h 720"/>
                <a:gd name="T6" fmla="*/ 1017 w 1164"/>
                <a:gd name="T7" fmla="*/ 720 h 720"/>
                <a:gd name="T8" fmla="*/ 135 w 1164"/>
                <a:gd name="T9" fmla="*/ 720 h 720"/>
                <a:gd name="T10" fmla="*/ 0 w 1164"/>
                <a:gd name="T11" fmla="*/ 353 h 720"/>
                <a:gd name="T12" fmla="*/ 135 w 1164"/>
                <a:gd name="T13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64" h="720">
                  <a:moveTo>
                    <a:pt x="135" y="0"/>
                  </a:moveTo>
                  <a:lnTo>
                    <a:pt x="1017" y="0"/>
                  </a:lnTo>
                  <a:lnTo>
                    <a:pt x="1164" y="353"/>
                  </a:lnTo>
                  <a:lnTo>
                    <a:pt x="1017" y="720"/>
                  </a:lnTo>
                  <a:lnTo>
                    <a:pt x="135" y="720"/>
                  </a:lnTo>
                  <a:lnTo>
                    <a:pt x="0" y="353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85FF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22" name="Rectangle 70"/>
            <p:cNvSpPr>
              <a:spLocks noChangeArrowheads="1"/>
            </p:cNvSpPr>
            <p:nvPr/>
          </p:nvSpPr>
          <p:spPr bwMode="auto">
            <a:xfrm>
              <a:off x="4509" y="2031"/>
              <a:ext cx="387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23" name="Rectangle 71"/>
            <p:cNvSpPr>
              <a:spLocks noChangeArrowheads="1"/>
            </p:cNvSpPr>
            <p:nvPr/>
          </p:nvSpPr>
          <p:spPr bwMode="auto">
            <a:xfrm>
              <a:off x="4826" y="198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24" name="Rectangle 72"/>
            <p:cNvSpPr>
              <a:spLocks noChangeArrowheads="1"/>
            </p:cNvSpPr>
            <p:nvPr/>
          </p:nvSpPr>
          <p:spPr bwMode="auto">
            <a:xfrm>
              <a:off x="4497" y="2110"/>
              <a:ext cx="411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25" name="Rectangle 73"/>
            <p:cNvSpPr>
              <a:spLocks noChangeArrowheads="1"/>
            </p:cNvSpPr>
            <p:nvPr/>
          </p:nvSpPr>
          <p:spPr bwMode="auto">
            <a:xfrm>
              <a:off x="4841" y="2065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26" name="Rectangle 74"/>
            <p:cNvSpPr>
              <a:spLocks noChangeArrowheads="1"/>
            </p:cNvSpPr>
            <p:nvPr/>
          </p:nvSpPr>
          <p:spPr bwMode="auto">
            <a:xfrm>
              <a:off x="4570" y="2190"/>
              <a:ext cx="252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27" name="Rectangle 75"/>
            <p:cNvSpPr>
              <a:spLocks noChangeArrowheads="1"/>
            </p:cNvSpPr>
            <p:nvPr/>
          </p:nvSpPr>
          <p:spPr bwMode="auto">
            <a:xfrm>
              <a:off x="4768" y="214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28" name="Freeform 76"/>
            <p:cNvSpPr>
              <a:spLocks/>
            </p:cNvSpPr>
            <p:nvPr/>
          </p:nvSpPr>
          <p:spPr bwMode="auto">
            <a:xfrm>
              <a:off x="4196" y="1799"/>
              <a:ext cx="466" cy="171"/>
            </a:xfrm>
            <a:custGeom>
              <a:avLst/>
              <a:gdLst>
                <a:gd name="T0" fmla="*/ 0 w 931"/>
                <a:gd name="T1" fmla="*/ 0 h 341"/>
                <a:gd name="T2" fmla="*/ 931 w 931"/>
                <a:gd name="T3" fmla="*/ 0 h 341"/>
                <a:gd name="T4" fmla="*/ 931 w 931"/>
                <a:gd name="T5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1" h="341">
                  <a:moveTo>
                    <a:pt x="0" y="0"/>
                  </a:moveTo>
                  <a:lnTo>
                    <a:pt x="931" y="0"/>
                  </a:lnTo>
                  <a:lnTo>
                    <a:pt x="931" y="341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29" name="Freeform 77"/>
            <p:cNvSpPr>
              <a:spLocks/>
            </p:cNvSpPr>
            <p:nvPr/>
          </p:nvSpPr>
          <p:spPr bwMode="auto">
            <a:xfrm>
              <a:off x="4619" y="1934"/>
              <a:ext cx="92" cy="36"/>
            </a:xfrm>
            <a:custGeom>
              <a:avLst/>
              <a:gdLst>
                <a:gd name="T0" fmla="*/ 0 w 185"/>
                <a:gd name="T1" fmla="*/ 0 h 72"/>
                <a:gd name="T2" fmla="*/ 86 w 185"/>
                <a:gd name="T3" fmla="*/ 72 h 72"/>
                <a:gd name="T4" fmla="*/ 185 w 185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5" h="72">
                  <a:moveTo>
                    <a:pt x="0" y="0"/>
                  </a:moveTo>
                  <a:lnTo>
                    <a:pt x="86" y="72"/>
                  </a:lnTo>
                  <a:lnTo>
                    <a:pt x="185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0" name="Line 78"/>
            <p:cNvSpPr>
              <a:spLocks noChangeShapeType="1"/>
            </p:cNvSpPr>
            <p:nvPr/>
          </p:nvSpPr>
          <p:spPr bwMode="auto">
            <a:xfrm>
              <a:off x="4662" y="2330"/>
              <a:ext cx="1" cy="219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1" name="Freeform 79"/>
            <p:cNvSpPr>
              <a:spLocks/>
            </p:cNvSpPr>
            <p:nvPr/>
          </p:nvSpPr>
          <p:spPr bwMode="auto">
            <a:xfrm>
              <a:off x="4619" y="2513"/>
              <a:ext cx="92" cy="36"/>
            </a:xfrm>
            <a:custGeom>
              <a:avLst/>
              <a:gdLst>
                <a:gd name="T0" fmla="*/ 0 w 185"/>
                <a:gd name="T1" fmla="*/ 0 h 72"/>
                <a:gd name="T2" fmla="*/ 86 w 185"/>
                <a:gd name="T3" fmla="*/ 72 h 72"/>
                <a:gd name="T4" fmla="*/ 185 w 185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5" h="72">
                  <a:moveTo>
                    <a:pt x="0" y="0"/>
                  </a:moveTo>
                  <a:lnTo>
                    <a:pt x="86" y="72"/>
                  </a:lnTo>
                  <a:lnTo>
                    <a:pt x="185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2" name="Freeform 80"/>
            <p:cNvSpPr>
              <a:spLocks/>
            </p:cNvSpPr>
            <p:nvPr/>
          </p:nvSpPr>
          <p:spPr bwMode="auto">
            <a:xfrm>
              <a:off x="3798" y="580"/>
              <a:ext cx="576" cy="360"/>
            </a:xfrm>
            <a:custGeom>
              <a:avLst/>
              <a:gdLst>
                <a:gd name="T0" fmla="*/ 135 w 1153"/>
                <a:gd name="T1" fmla="*/ 0 h 719"/>
                <a:gd name="T2" fmla="*/ 1018 w 1153"/>
                <a:gd name="T3" fmla="*/ 0 h 719"/>
                <a:gd name="T4" fmla="*/ 1153 w 1153"/>
                <a:gd name="T5" fmla="*/ 366 h 719"/>
                <a:gd name="T6" fmla="*/ 1018 w 1153"/>
                <a:gd name="T7" fmla="*/ 719 h 719"/>
                <a:gd name="T8" fmla="*/ 135 w 1153"/>
                <a:gd name="T9" fmla="*/ 719 h 719"/>
                <a:gd name="T10" fmla="*/ 0 w 1153"/>
                <a:gd name="T11" fmla="*/ 366 h 719"/>
                <a:gd name="T12" fmla="*/ 135 w 1153"/>
                <a:gd name="T13" fmla="*/ 0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3" h="719">
                  <a:moveTo>
                    <a:pt x="135" y="0"/>
                  </a:moveTo>
                  <a:lnTo>
                    <a:pt x="1018" y="0"/>
                  </a:lnTo>
                  <a:lnTo>
                    <a:pt x="1153" y="366"/>
                  </a:lnTo>
                  <a:lnTo>
                    <a:pt x="1018" y="719"/>
                  </a:lnTo>
                  <a:lnTo>
                    <a:pt x="135" y="719"/>
                  </a:lnTo>
                  <a:lnTo>
                    <a:pt x="0" y="366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85FF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3" name="Rectangle 81"/>
            <p:cNvSpPr>
              <a:spLocks noChangeArrowheads="1"/>
            </p:cNvSpPr>
            <p:nvPr/>
          </p:nvSpPr>
          <p:spPr bwMode="auto">
            <a:xfrm>
              <a:off x="3945" y="678"/>
              <a:ext cx="35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4" name="Rectangle 82"/>
            <p:cNvSpPr>
              <a:spLocks noChangeArrowheads="1"/>
            </p:cNvSpPr>
            <p:nvPr/>
          </p:nvSpPr>
          <p:spPr bwMode="auto">
            <a:xfrm>
              <a:off x="4231" y="632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35" name="Rectangle 83"/>
            <p:cNvSpPr>
              <a:spLocks noChangeArrowheads="1"/>
            </p:cNvSpPr>
            <p:nvPr/>
          </p:nvSpPr>
          <p:spPr bwMode="auto">
            <a:xfrm>
              <a:off x="3933" y="763"/>
              <a:ext cx="380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6" name="Rectangle 84"/>
            <p:cNvSpPr>
              <a:spLocks noChangeArrowheads="1"/>
            </p:cNvSpPr>
            <p:nvPr/>
          </p:nvSpPr>
          <p:spPr bwMode="auto">
            <a:xfrm>
              <a:off x="4244" y="718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37" name="Freeform 85"/>
            <p:cNvSpPr>
              <a:spLocks/>
            </p:cNvSpPr>
            <p:nvPr/>
          </p:nvSpPr>
          <p:spPr bwMode="auto">
            <a:xfrm>
              <a:off x="3798" y="1159"/>
              <a:ext cx="582" cy="366"/>
            </a:xfrm>
            <a:custGeom>
              <a:avLst/>
              <a:gdLst>
                <a:gd name="T0" fmla="*/ 111 w 1165"/>
                <a:gd name="T1" fmla="*/ 0 h 731"/>
                <a:gd name="T2" fmla="*/ 89 w 1165"/>
                <a:gd name="T3" fmla="*/ 2 h 731"/>
                <a:gd name="T4" fmla="*/ 68 w 1165"/>
                <a:gd name="T5" fmla="*/ 8 h 731"/>
                <a:gd name="T6" fmla="*/ 49 w 1165"/>
                <a:gd name="T7" fmla="*/ 18 h 731"/>
                <a:gd name="T8" fmla="*/ 32 w 1165"/>
                <a:gd name="T9" fmla="*/ 32 h 731"/>
                <a:gd name="T10" fmla="*/ 19 w 1165"/>
                <a:gd name="T11" fmla="*/ 49 h 731"/>
                <a:gd name="T12" fmla="*/ 9 w 1165"/>
                <a:gd name="T13" fmla="*/ 67 h 731"/>
                <a:gd name="T14" fmla="*/ 3 w 1165"/>
                <a:gd name="T15" fmla="*/ 88 h 731"/>
                <a:gd name="T16" fmla="*/ 0 w 1165"/>
                <a:gd name="T17" fmla="*/ 110 h 731"/>
                <a:gd name="T18" fmla="*/ 0 w 1165"/>
                <a:gd name="T19" fmla="*/ 622 h 731"/>
                <a:gd name="T20" fmla="*/ 3 w 1165"/>
                <a:gd name="T21" fmla="*/ 644 h 731"/>
                <a:gd name="T22" fmla="*/ 9 w 1165"/>
                <a:gd name="T23" fmla="*/ 665 h 731"/>
                <a:gd name="T24" fmla="*/ 19 w 1165"/>
                <a:gd name="T25" fmla="*/ 683 h 731"/>
                <a:gd name="T26" fmla="*/ 32 w 1165"/>
                <a:gd name="T27" fmla="*/ 699 h 731"/>
                <a:gd name="T28" fmla="*/ 49 w 1165"/>
                <a:gd name="T29" fmla="*/ 713 h 731"/>
                <a:gd name="T30" fmla="*/ 68 w 1165"/>
                <a:gd name="T31" fmla="*/ 723 h 731"/>
                <a:gd name="T32" fmla="*/ 89 w 1165"/>
                <a:gd name="T33" fmla="*/ 729 h 731"/>
                <a:gd name="T34" fmla="*/ 111 w 1165"/>
                <a:gd name="T35" fmla="*/ 731 h 731"/>
                <a:gd name="T36" fmla="*/ 1056 w 1165"/>
                <a:gd name="T37" fmla="*/ 731 h 731"/>
                <a:gd name="T38" fmla="*/ 1078 w 1165"/>
                <a:gd name="T39" fmla="*/ 729 h 731"/>
                <a:gd name="T40" fmla="*/ 1099 w 1165"/>
                <a:gd name="T41" fmla="*/ 723 h 731"/>
                <a:gd name="T42" fmla="*/ 1117 w 1165"/>
                <a:gd name="T43" fmla="*/ 713 h 731"/>
                <a:gd name="T44" fmla="*/ 1133 w 1165"/>
                <a:gd name="T45" fmla="*/ 699 h 731"/>
                <a:gd name="T46" fmla="*/ 1146 w 1165"/>
                <a:gd name="T47" fmla="*/ 683 h 731"/>
                <a:gd name="T48" fmla="*/ 1156 w 1165"/>
                <a:gd name="T49" fmla="*/ 665 h 731"/>
                <a:gd name="T50" fmla="*/ 1162 w 1165"/>
                <a:gd name="T51" fmla="*/ 644 h 731"/>
                <a:gd name="T52" fmla="*/ 1165 w 1165"/>
                <a:gd name="T53" fmla="*/ 622 h 731"/>
                <a:gd name="T54" fmla="*/ 1165 w 1165"/>
                <a:gd name="T55" fmla="*/ 110 h 731"/>
                <a:gd name="T56" fmla="*/ 1162 w 1165"/>
                <a:gd name="T57" fmla="*/ 88 h 731"/>
                <a:gd name="T58" fmla="*/ 1156 w 1165"/>
                <a:gd name="T59" fmla="*/ 67 h 731"/>
                <a:gd name="T60" fmla="*/ 1146 w 1165"/>
                <a:gd name="T61" fmla="*/ 49 h 731"/>
                <a:gd name="T62" fmla="*/ 1133 w 1165"/>
                <a:gd name="T63" fmla="*/ 32 h 731"/>
                <a:gd name="T64" fmla="*/ 1117 w 1165"/>
                <a:gd name="T65" fmla="*/ 18 h 731"/>
                <a:gd name="T66" fmla="*/ 1099 w 1165"/>
                <a:gd name="T67" fmla="*/ 8 h 731"/>
                <a:gd name="T68" fmla="*/ 1078 w 1165"/>
                <a:gd name="T69" fmla="*/ 2 h 731"/>
                <a:gd name="T70" fmla="*/ 1056 w 1165"/>
                <a:gd name="T71" fmla="*/ 0 h 731"/>
                <a:gd name="T72" fmla="*/ 111 w 1165"/>
                <a:gd name="T73" fmla="*/ 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5" h="731">
                  <a:moveTo>
                    <a:pt x="111" y="0"/>
                  </a:moveTo>
                  <a:lnTo>
                    <a:pt x="89" y="2"/>
                  </a:lnTo>
                  <a:lnTo>
                    <a:pt x="68" y="8"/>
                  </a:lnTo>
                  <a:lnTo>
                    <a:pt x="49" y="18"/>
                  </a:lnTo>
                  <a:lnTo>
                    <a:pt x="32" y="32"/>
                  </a:lnTo>
                  <a:lnTo>
                    <a:pt x="19" y="49"/>
                  </a:lnTo>
                  <a:lnTo>
                    <a:pt x="9" y="67"/>
                  </a:lnTo>
                  <a:lnTo>
                    <a:pt x="3" y="88"/>
                  </a:lnTo>
                  <a:lnTo>
                    <a:pt x="0" y="110"/>
                  </a:lnTo>
                  <a:lnTo>
                    <a:pt x="0" y="622"/>
                  </a:lnTo>
                  <a:lnTo>
                    <a:pt x="3" y="644"/>
                  </a:lnTo>
                  <a:lnTo>
                    <a:pt x="9" y="665"/>
                  </a:lnTo>
                  <a:lnTo>
                    <a:pt x="19" y="683"/>
                  </a:lnTo>
                  <a:lnTo>
                    <a:pt x="32" y="699"/>
                  </a:lnTo>
                  <a:lnTo>
                    <a:pt x="49" y="713"/>
                  </a:lnTo>
                  <a:lnTo>
                    <a:pt x="68" y="723"/>
                  </a:lnTo>
                  <a:lnTo>
                    <a:pt x="89" y="729"/>
                  </a:lnTo>
                  <a:lnTo>
                    <a:pt x="111" y="731"/>
                  </a:lnTo>
                  <a:lnTo>
                    <a:pt x="1056" y="731"/>
                  </a:lnTo>
                  <a:lnTo>
                    <a:pt x="1078" y="729"/>
                  </a:lnTo>
                  <a:lnTo>
                    <a:pt x="1099" y="723"/>
                  </a:lnTo>
                  <a:lnTo>
                    <a:pt x="1117" y="713"/>
                  </a:lnTo>
                  <a:lnTo>
                    <a:pt x="1133" y="699"/>
                  </a:lnTo>
                  <a:lnTo>
                    <a:pt x="1146" y="683"/>
                  </a:lnTo>
                  <a:lnTo>
                    <a:pt x="1156" y="665"/>
                  </a:lnTo>
                  <a:lnTo>
                    <a:pt x="1162" y="644"/>
                  </a:lnTo>
                  <a:lnTo>
                    <a:pt x="1165" y="622"/>
                  </a:lnTo>
                  <a:lnTo>
                    <a:pt x="1165" y="110"/>
                  </a:lnTo>
                  <a:lnTo>
                    <a:pt x="1162" y="88"/>
                  </a:lnTo>
                  <a:lnTo>
                    <a:pt x="1156" y="67"/>
                  </a:lnTo>
                  <a:lnTo>
                    <a:pt x="1146" y="49"/>
                  </a:lnTo>
                  <a:lnTo>
                    <a:pt x="1133" y="32"/>
                  </a:lnTo>
                  <a:lnTo>
                    <a:pt x="1117" y="18"/>
                  </a:lnTo>
                  <a:lnTo>
                    <a:pt x="1099" y="8"/>
                  </a:lnTo>
                  <a:lnTo>
                    <a:pt x="1078" y="2"/>
                  </a:lnTo>
                  <a:lnTo>
                    <a:pt x="1056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00FF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8" name="Rectangle 86"/>
            <p:cNvSpPr>
              <a:spLocks noChangeArrowheads="1"/>
            </p:cNvSpPr>
            <p:nvPr/>
          </p:nvSpPr>
          <p:spPr bwMode="auto">
            <a:xfrm>
              <a:off x="3933" y="1257"/>
              <a:ext cx="386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39" name="Rectangle 87"/>
            <p:cNvSpPr>
              <a:spLocks noChangeArrowheads="1"/>
            </p:cNvSpPr>
            <p:nvPr/>
          </p:nvSpPr>
          <p:spPr bwMode="auto">
            <a:xfrm>
              <a:off x="4254" y="12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40" name="Rectangle 88"/>
            <p:cNvSpPr>
              <a:spLocks noChangeArrowheads="1"/>
            </p:cNvSpPr>
            <p:nvPr/>
          </p:nvSpPr>
          <p:spPr bwMode="auto">
            <a:xfrm>
              <a:off x="3914" y="1336"/>
              <a:ext cx="42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41" name="Rectangle 89"/>
            <p:cNvSpPr>
              <a:spLocks noChangeArrowheads="1"/>
            </p:cNvSpPr>
            <p:nvPr/>
          </p:nvSpPr>
          <p:spPr bwMode="auto">
            <a:xfrm>
              <a:off x="4265" y="1290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42" name="Freeform 90"/>
            <p:cNvSpPr>
              <a:spLocks/>
            </p:cNvSpPr>
            <p:nvPr/>
          </p:nvSpPr>
          <p:spPr bwMode="auto">
            <a:xfrm>
              <a:off x="3216" y="2549"/>
              <a:ext cx="582" cy="367"/>
            </a:xfrm>
            <a:custGeom>
              <a:avLst/>
              <a:gdLst>
                <a:gd name="T0" fmla="*/ 109 w 1163"/>
                <a:gd name="T1" fmla="*/ 0 h 733"/>
                <a:gd name="T2" fmla="*/ 87 w 1163"/>
                <a:gd name="T3" fmla="*/ 3 h 733"/>
                <a:gd name="T4" fmla="*/ 66 w 1163"/>
                <a:gd name="T5" fmla="*/ 9 h 733"/>
                <a:gd name="T6" fmla="*/ 48 w 1163"/>
                <a:gd name="T7" fmla="*/ 19 h 733"/>
                <a:gd name="T8" fmla="*/ 32 w 1163"/>
                <a:gd name="T9" fmla="*/ 32 h 733"/>
                <a:gd name="T10" fmla="*/ 18 w 1163"/>
                <a:gd name="T11" fmla="*/ 50 h 733"/>
                <a:gd name="T12" fmla="*/ 8 w 1163"/>
                <a:gd name="T13" fmla="*/ 68 h 733"/>
                <a:gd name="T14" fmla="*/ 2 w 1163"/>
                <a:gd name="T15" fmla="*/ 89 h 733"/>
                <a:gd name="T16" fmla="*/ 0 w 1163"/>
                <a:gd name="T17" fmla="*/ 111 h 733"/>
                <a:gd name="T18" fmla="*/ 0 w 1163"/>
                <a:gd name="T19" fmla="*/ 623 h 733"/>
                <a:gd name="T20" fmla="*/ 2 w 1163"/>
                <a:gd name="T21" fmla="*/ 645 h 733"/>
                <a:gd name="T22" fmla="*/ 8 w 1163"/>
                <a:gd name="T23" fmla="*/ 666 h 733"/>
                <a:gd name="T24" fmla="*/ 18 w 1163"/>
                <a:gd name="T25" fmla="*/ 684 h 733"/>
                <a:gd name="T26" fmla="*/ 32 w 1163"/>
                <a:gd name="T27" fmla="*/ 701 h 733"/>
                <a:gd name="T28" fmla="*/ 48 w 1163"/>
                <a:gd name="T29" fmla="*/ 715 h 733"/>
                <a:gd name="T30" fmla="*/ 66 w 1163"/>
                <a:gd name="T31" fmla="*/ 724 h 733"/>
                <a:gd name="T32" fmla="*/ 87 w 1163"/>
                <a:gd name="T33" fmla="*/ 731 h 733"/>
                <a:gd name="T34" fmla="*/ 109 w 1163"/>
                <a:gd name="T35" fmla="*/ 733 h 733"/>
                <a:gd name="T36" fmla="*/ 1054 w 1163"/>
                <a:gd name="T37" fmla="*/ 733 h 733"/>
                <a:gd name="T38" fmla="*/ 1076 w 1163"/>
                <a:gd name="T39" fmla="*/ 731 h 733"/>
                <a:gd name="T40" fmla="*/ 1097 w 1163"/>
                <a:gd name="T41" fmla="*/ 724 h 733"/>
                <a:gd name="T42" fmla="*/ 1115 w 1163"/>
                <a:gd name="T43" fmla="*/ 715 h 733"/>
                <a:gd name="T44" fmla="*/ 1131 w 1163"/>
                <a:gd name="T45" fmla="*/ 701 h 733"/>
                <a:gd name="T46" fmla="*/ 1145 w 1163"/>
                <a:gd name="T47" fmla="*/ 684 h 733"/>
                <a:gd name="T48" fmla="*/ 1155 w 1163"/>
                <a:gd name="T49" fmla="*/ 666 h 733"/>
                <a:gd name="T50" fmla="*/ 1161 w 1163"/>
                <a:gd name="T51" fmla="*/ 645 h 733"/>
                <a:gd name="T52" fmla="*/ 1163 w 1163"/>
                <a:gd name="T53" fmla="*/ 623 h 733"/>
                <a:gd name="T54" fmla="*/ 1163 w 1163"/>
                <a:gd name="T55" fmla="*/ 111 h 733"/>
                <a:gd name="T56" fmla="*/ 1161 w 1163"/>
                <a:gd name="T57" fmla="*/ 89 h 733"/>
                <a:gd name="T58" fmla="*/ 1155 w 1163"/>
                <a:gd name="T59" fmla="*/ 68 h 733"/>
                <a:gd name="T60" fmla="*/ 1145 w 1163"/>
                <a:gd name="T61" fmla="*/ 50 h 733"/>
                <a:gd name="T62" fmla="*/ 1131 w 1163"/>
                <a:gd name="T63" fmla="*/ 32 h 733"/>
                <a:gd name="T64" fmla="*/ 1115 w 1163"/>
                <a:gd name="T65" fmla="*/ 19 h 733"/>
                <a:gd name="T66" fmla="*/ 1097 w 1163"/>
                <a:gd name="T67" fmla="*/ 9 h 733"/>
                <a:gd name="T68" fmla="*/ 1076 w 1163"/>
                <a:gd name="T69" fmla="*/ 3 h 733"/>
                <a:gd name="T70" fmla="*/ 1054 w 1163"/>
                <a:gd name="T71" fmla="*/ 0 h 733"/>
                <a:gd name="T72" fmla="*/ 109 w 1163"/>
                <a:gd name="T73" fmla="*/ 0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3" h="733">
                  <a:moveTo>
                    <a:pt x="109" y="0"/>
                  </a:moveTo>
                  <a:lnTo>
                    <a:pt x="87" y="3"/>
                  </a:lnTo>
                  <a:lnTo>
                    <a:pt x="66" y="9"/>
                  </a:lnTo>
                  <a:lnTo>
                    <a:pt x="48" y="19"/>
                  </a:lnTo>
                  <a:lnTo>
                    <a:pt x="32" y="32"/>
                  </a:lnTo>
                  <a:lnTo>
                    <a:pt x="18" y="50"/>
                  </a:lnTo>
                  <a:lnTo>
                    <a:pt x="8" y="68"/>
                  </a:lnTo>
                  <a:lnTo>
                    <a:pt x="2" y="89"/>
                  </a:lnTo>
                  <a:lnTo>
                    <a:pt x="0" y="111"/>
                  </a:lnTo>
                  <a:lnTo>
                    <a:pt x="0" y="623"/>
                  </a:lnTo>
                  <a:lnTo>
                    <a:pt x="2" y="645"/>
                  </a:lnTo>
                  <a:lnTo>
                    <a:pt x="8" y="666"/>
                  </a:lnTo>
                  <a:lnTo>
                    <a:pt x="18" y="684"/>
                  </a:lnTo>
                  <a:lnTo>
                    <a:pt x="32" y="701"/>
                  </a:lnTo>
                  <a:lnTo>
                    <a:pt x="48" y="715"/>
                  </a:lnTo>
                  <a:lnTo>
                    <a:pt x="66" y="724"/>
                  </a:lnTo>
                  <a:lnTo>
                    <a:pt x="87" y="731"/>
                  </a:lnTo>
                  <a:lnTo>
                    <a:pt x="109" y="733"/>
                  </a:lnTo>
                  <a:lnTo>
                    <a:pt x="1054" y="733"/>
                  </a:lnTo>
                  <a:lnTo>
                    <a:pt x="1076" y="731"/>
                  </a:lnTo>
                  <a:lnTo>
                    <a:pt x="1097" y="724"/>
                  </a:lnTo>
                  <a:lnTo>
                    <a:pt x="1115" y="715"/>
                  </a:lnTo>
                  <a:lnTo>
                    <a:pt x="1131" y="701"/>
                  </a:lnTo>
                  <a:lnTo>
                    <a:pt x="1145" y="684"/>
                  </a:lnTo>
                  <a:lnTo>
                    <a:pt x="1155" y="666"/>
                  </a:lnTo>
                  <a:lnTo>
                    <a:pt x="1161" y="645"/>
                  </a:lnTo>
                  <a:lnTo>
                    <a:pt x="1163" y="623"/>
                  </a:lnTo>
                  <a:lnTo>
                    <a:pt x="1163" y="111"/>
                  </a:lnTo>
                  <a:lnTo>
                    <a:pt x="1161" y="89"/>
                  </a:lnTo>
                  <a:lnTo>
                    <a:pt x="1155" y="68"/>
                  </a:lnTo>
                  <a:lnTo>
                    <a:pt x="1145" y="50"/>
                  </a:lnTo>
                  <a:lnTo>
                    <a:pt x="1131" y="32"/>
                  </a:lnTo>
                  <a:lnTo>
                    <a:pt x="1115" y="19"/>
                  </a:lnTo>
                  <a:lnTo>
                    <a:pt x="1097" y="9"/>
                  </a:lnTo>
                  <a:lnTo>
                    <a:pt x="1076" y="3"/>
                  </a:lnTo>
                  <a:lnTo>
                    <a:pt x="1054" y="0"/>
                  </a:lnTo>
                  <a:lnTo>
                    <a:pt x="109" y="0"/>
                  </a:lnTo>
                  <a:close/>
                </a:path>
              </a:pathLst>
            </a:custGeom>
            <a:solidFill>
              <a:srgbClr val="00FF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43" name="Rectangle 91"/>
            <p:cNvSpPr>
              <a:spLocks noChangeArrowheads="1"/>
            </p:cNvSpPr>
            <p:nvPr/>
          </p:nvSpPr>
          <p:spPr bwMode="auto">
            <a:xfrm>
              <a:off x="3676" y="2741"/>
              <a:ext cx="1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8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44" name="Rectangle 92"/>
            <p:cNvSpPr>
              <a:spLocks noChangeArrowheads="1"/>
            </p:cNvSpPr>
            <p:nvPr/>
          </p:nvSpPr>
          <p:spPr bwMode="auto">
            <a:xfrm>
              <a:off x="3302" y="2812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45" name="Freeform 93"/>
            <p:cNvSpPr>
              <a:spLocks/>
            </p:cNvSpPr>
            <p:nvPr/>
          </p:nvSpPr>
          <p:spPr bwMode="auto">
            <a:xfrm>
              <a:off x="4374" y="2549"/>
              <a:ext cx="582" cy="367"/>
            </a:xfrm>
            <a:custGeom>
              <a:avLst/>
              <a:gdLst>
                <a:gd name="T0" fmla="*/ 110 w 1164"/>
                <a:gd name="T1" fmla="*/ 0 h 733"/>
                <a:gd name="T2" fmla="*/ 88 w 1164"/>
                <a:gd name="T3" fmla="*/ 3 h 733"/>
                <a:gd name="T4" fmla="*/ 67 w 1164"/>
                <a:gd name="T5" fmla="*/ 9 h 733"/>
                <a:gd name="T6" fmla="*/ 49 w 1164"/>
                <a:gd name="T7" fmla="*/ 19 h 733"/>
                <a:gd name="T8" fmla="*/ 32 w 1164"/>
                <a:gd name="T9" fmla="*/ 32 h 733"/>
                <a:gd name="T10" fmla="*/ 18 w 1164"/>
                <a:gd name="T11" fmla="*/ 50 h 733"/>
                <a:gd name="T12" fmla="*/ 8 w 1164"/>
                <a:gd name="T13" fmla="*/ 68 h 733"/>
                <a:gd name="T14" fmla="*/ 2 w 1164"/>
                <a:gd name="T15" fmla="*/ 89 h 733"/>
                <a:gd name="T16" fmla="*/ 0 w 1164"/>
                <a:gd name="T17" fmla="*/ 111 h 733"/>
                <a:gd name="T18" fmla="*/ 0 w 1164"/>
                <a:gd name="T19" fmla="*/ 623 h 733"/>
                <a:gd name="T20" fmla="*/ 2 w 1164"/>
                <a:gd name="T21" fmla="*/ 645 h 733"/>
                <a:gd name="T22" fmla="*/ 8 w 1164"/>
                <a:gd name="T23" fmla="*/ 666 h 733"/>
                <a:gd name="T24" fmla="*/ 18 w 1164"/>
                <a:gd name="T25" fmla="*/ 684 h 733"/>
                <a:gd name="T26" fmla="*/ 32 w 1164"/>
                <a:gd name="T27" fmla="*/ 701 h 733"/>
                <a:gd name="T28" fmla="*/ 49 w 1164"/>
                <a:gd name="T29" fmla="*/ 715 h 733"/>
                <a:gd name="T30" fmla="*/ 67 w 1164"/>
                <a:gd name="T31" fmla="*/ 724 h 733"/>
                <a:gd name="T32" fmla="*/ 88 w 1164"/>
                <a:gd name="T33" fmla="*/ 731 h 733"/>
                <a:gd name="T34" fmla="*/ 110 w 1164"/>
                <a:gd name="T35" fmla="*/ 733 h 733"/>
                <a:gd name="T36" fmla="*/ 1055 w 1164"/>
                <a:gd name="T37" fmla="*/ 733 h 733"/>
                <a:gd name="T38" fmla="*/ 1077 w 1164"/>
                <a:gd name="T39" fmla="*/ 731 h 733"/>
                <a:gd name="T40" fmla="*/ 1098 w 1164"/>
                <a:gd name="T41" fmla="*/ 724 h 733"/>
                <a:gd name="T42" fmla="*/ 1116 w 1164"/>
                <a:gd name="T43" fmla="*/ 715 h 733"/>
                <a:gd name="T44" fmla="*/ 1132 w 1164"/>
                <a:gd name="T45" fmla="*/ 701 h 733"/>
                <a:gd name="T46" fmla="*/ 1146 w 1164"/>
                <a:gd name="T47" fmla="*/ 684 h 733"/>
                <a:gd name="T48" fmla="*/ 1156 w 1164"/>
                <a:gd name="T49" fmla="*/ 666 h 733"/>
                <a:gd name="T50" fmla="*/ 1162 w 1164"/>
                <a:gd name="T51" fmla="*/ 645 h 733"/>
                <a:gd name="T52" fmla="*/ 1164 w 1164"/>
                <a:gd name="T53" fmla="*/ 623 h 733"/>
                <a:gd name="T54" fmla="*/ 1164 w 1164"/>
                <a:gd name="T55" fmla="*/ 111 h 733"/>
                <a:gd name="T56" fmla="*/ 1162 w 1164"/>
                <a:gd name="T57" fmla="*/ 89 h 733"/>
                <a:gd name="T58" fmla="*/ 1156 w 1164"/>
                <a:gd name="T59" fmla="*/ 68 h 733"/>
                <a:gd name="T60" fmla="*/ 1146 w 1164"/>
                <a:gd name="T61" fmla="*/ 50 h 733"/>
                <a:gd name="T62" fmla="*/ 1132 w 1164"/>
                <a:gd name="T63" fmla="*/ 32 h 733"/>
                <a:gd name="T64" fmla="*/ 1116 w 1164"/>
                <a:gd name="T65" fmla="*/ 19 h 733"/>
                <a:gd name="T66" fmla="*/ 1098 w 1164"/>
                <a:gd name="T67" fmla="*/ 9 h 733"/>
                <a:gd name="T68" fmla="*/ 1077 w 1164"/>
                <a:gd name="T69" fmla="*/ 3 h 733"/>
                <a:gd name="T70" fmla="*/ 1055 w 1164"/>
                <a:gd name="T71" fmla="*/ 0 h 733"/>
                <a:gd name="T72" fmla="*/ 110 w 1164"/>
                <a:gd name="T73" fmla="*/ 0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64" h="733">
                  <a:moveTo>
                    <a:pt x="110" y="0"/>
                  </a:moveTo>
                  <a:lnTo>
                    <a:pt x="88" y="3"/>
                  </a:lnTo>
                  <a:lnTo>
                    <a:pt x="67" y="9"/>
                  </a:lnTo>
                  <a:lnTo>
                    <a:pt x="49" y="19"/>
                  </a:lnTo>
                  <a:lnTo>
                    <a:pt x="32" y="32"/>
                  </a:lnTo>
                  <a:lnTo>
                    <a:pt x="18" y="50"/>
                  </a:lnTo>
                  <a:lnTo>
                    <a:pt x="8" y="68"/>
                  </a:lnTo>
                  <a:lnTo>
                    <a:pt x="2" y="89"/>
                  </a:lnTo>
                  <a:lnTo>
                    <a:pt x="0" y="111"/>
                  </a:lnTo>
                  <a:lnTo>
                    <a:pt x="0" y="623"/>
                  </a:lnTo>
                  <a:lnTo>
                    <a:pt x="2" y="645"/>
                  </a:lnTo>
                  <a:lnTo>
                    <a:pt x="8" y="666"/>
                  </a:lnTo>
                  <a:lnTo>
                    <a:pt x="18" y="684"/>
                  </a:lnTo>
                  <a:lnTo>
                    <a:pt x="32" y="701"/>
                  </a:lnTo>
                  <a:lnTo>
                    <a:pt x="49" y="715"/>
                  </a:lnTo>
                  <a:lnTo>
                    <a:pt x="67" y="724"/>
                  </a:lnTo>
                  <a:lnTo>
                    <a:pt x="88" y="731"/>
                  </a:lnTo>
                  <a:lnTo>
                    <a:pt x="110" y="733"/>
                  </a:lnTo>
                  <a:lnTo>
                    <a:pt x="1055" y="733"/>
                  </a:lnTo>
                  <a:lnTo>
                    <a:pt x="1077" y="731"/>
                  </a:lnTo>
                  <a:lnTo>
                    <a:pt x="1098" y="724"/>
                  </a:lnTo>
                  <a:lnTo>
                    <a:pt x="1116" y="715"/>
                  </a:lnTo>
                  <a:lnTo>
                    <a:pt x="1132" y="701"/>
                  </a:lnTo>
                  <a:lnTo>
                    <a:pt x="1146" y="684"/>
                  </a:lnTo>
                  <a:lnTo>
                    <a:pt x="1156" y="666"/>
                  </a:lnTo>
                  <a:lnTo>
                    <a:pt x="1162" y="645"/>
                  </a:lnTo>
                  <a:lnTo>
                    <a:pt x="1164" y="623"/>
                  </a:lnTo>
                  <a:lnTo>
                    <a:pt x="1164" y="111"/>
                  </a:lnTo>
                  <a:lnTo>
                    <a:pt x="1162" y="89"/>
                  </a:lnTo>
                  <a:lnTo>
                    <a:pt x="1156" y="68"/>
                  </a:lnTo>
                  <a:lnTo>
                    <a:pt x="1146" y="50"/>
                  </a:lnTo>
                  <a:lnTo>
                    <a:pt x="1132" y="32"/>
                  </a:lnTo>
                  <a:lnTo>
                    <a:pt x="1116" y="19"/>
                  </a:lnTo>
                  <a:lnTo>
                    <a:pt x="1098" y="9"/>
                  </a:lnTo>
                  <a:lnTo>
                    <a:pt x="1077" y="3"/>
                  </a:lnTo>
                  <a:lnTo>
                    <a:pt x="1055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00FF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46" name="Rectangle 94"/>
            <p:cNvSpPr>
              <a:spLocks noChangeArrowheads="1"/>
            </p:cNvSpPr>
            <p:nvPr/>
          </p:nvSpPr>
          <p:spPr bwMode="auto">
            <a:xfrm>
              <a:off x="4739" y="2812"/>
              <a:ext cx="1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8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47" name="Rectangle 95"/>
            <p:cNvSpPr>
              <a:spLocks noChangeArrowheads="1"/>
            </p:cNvSpPr>
            <p:nvPr/>
          </p:nvSpPr>
          <p:spPr bwMode="auto">
            <a:xfrm>
              <a:off x="4460" y="2883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5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4048" name="Oval 96"/>
            <p:cNvSpPr>
              <a:spLocks noChangeArrowheads="1"/>
            </p:cNvSpPr>
            <p:nvPr/>
          </p:nvSpPr>
          <p:spPr bwMode="auto">
            <a:xfrm>
              <a:off x="3976" y="1696"/>
              <a:ext cx="227" cy="220"/>
            </a:xfrm>
            <a:prstGeom prst="ellipse">
              <a:avLst/>
            </a:prstGeom>
            <a:solidFill>
              <a:srgbClr val="FFFFFF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49" name="Line 97"/>
            <p:cNvSpPr>
              <a:spLocks noChangeShapeType="1"/>
            </p:cNvSpPr>
            <p:nvPr/>
          </p:nvSpPr>
          <p:spPr bwMode="auto">
            <a:xfrm>
              <a:off x="4043" y="1763"/>
              <a:ext cx="86" cy="8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50" name="Line 98"/>
            <p:cNvSpPr>
              <a:spLocks noChangeShapeType="1"/>
            </p:cNvSpPr>
            <p:nvPr/>
          </p:nvSpPr>
          <p:spPr bwMode="auto">
            <a:xfrm flipV="1">
              <a:off x="4043" y="1763"/>
              <a:ext cx="86" cy="8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4051" name="Rectangle 99"/>
            <p:cNvSpPr>
              <a:spLocks noChangeArrowheads="1"/>
            </p:cNvSpPr>
            <p:nvPr/>
          </p:nvSpPr>
          <p:spPr bwMode="auto">
            <a:xfrm>
              <a:off x="3869" y="773"/>
              <a:ext cx="4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получен</a:t>
              </a:r>
            </a:p>
          </p:txBody>
        </p:sp>
        <p:sp>
          <p:nvSpPr>
            <p:cNvPr id="894052" name="Rectangle 100"/>
            <p:cNvSpPr>
              <a:spLocks noChangeArrowheads="1"/>
            </p:cNvSpPr>
            <p:nvPr/>
          </p:nvSpPr>
          <p:spPr bwMode="auto">
            <a:xfrm>
              <a:off x="3833" y="630"/>
              <a:ext cx="5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</a:t>
              </a:r>
            </a:p>
          </p:txBody>
        </p:sp>
        <p:sp>
          <p:nvSpPr>
            <p:cNvPr id="894053" name="Rectangle 101"/>
            <p:cNvSpPr>
              <a:spLocks noChangeArrowheads="1"/>
            </p:cNvSpPr>
            <p:nvPr/>
          </p:nvSpPr>
          <p:spPr bwMode="auto">
            <a:xfrm>
              <a:off x="3841" y="1208"/>
              <a:ext cx="50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Проверка</a:t>
              </a:r>
            </a:p>
          </p:txBody>
        </p:sp>
        <p:sp>
          <p:nvSpPr>
            <p:cNvPr id="894054" name="Rectangle 102"/>
            <p:cNvSpPr>
              <a:spLocks noChangeArrowheads="1"/>
            </p:cNvSpPr>
            <p:nvPr/>
          </p:nvSpPr>
          <p:spPr bwMode="auto">
            <a:xfrm>
              <a:off x="4241" y="1203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4055" name="Rectangle 103"/>
            <p:cNvSpPr>
              <a:spLocks noChangeArrowheads="1"/>
            </p:cNvSpPr>
            <p:nvPr/>
          </p:nvSpPr>
          <p:spPr bwMode="auto">
            <a:xfrm>
              <a:off x="3815" y="1327"/>
              <a:ext cx="5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документа</a:t>
              </a:r>
            </a:p>
          </p:txBody>
        </p:sp>
        <p:sp>
          <p:nvSpPr>
            <p:cNvPr id="894056" name="Rectangle 104"/>
            <p:cNvSpPr>
              <a:spLocks noChangeArrowheads="1"/>
            </p:cNvSpPr>
            <p:nvPr/>
          </p:nvSpPr>
          <p:spPr bwMode="auto">
            <a:xfrm>
              <a:off x="4422" y="1983"/>
              <a:ext cx="50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</a:t>
              </a:r>
            </a:p>
          </p:txBody>
        </p:sp>
        <p:sp>
          <p:nvSpPr>
            <p:cNvPr id="894057" name="Rectangle 105"/>
            <p:cNvSpPr>
              <a:spLocks noChangeArrowheads="1"/>
            </p:cNvSpPr>
            <p:nvPr/>
          </p:nvSpPr>
          <p:spPr bwMode="auto">
            <a:xfrm>
              <a:off x="4519" y="2189"/>
              <a:ext cx="31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верно</a:t>
              </a:r>
            </a:p>
          </p:txBody>
        </p:sp>
        <p:sp>
          <p:nvSpPr>
            <p:cNvPr id="894058" name="Rectangle 106"/>
            <p:cNvSpPr>
              <a:spLocks noChangeArrowheads="1"/>
            </p:cNvSpPr>
            <p:nvPr/>
          </p:nvSpPr>
          <p:spPr bwMode="auto">
            <a:xfrm>
              <a:off x="4390" y="2078"/>
              <a:ext cx="53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составлен</a:t>
              </a:r>
            </a:p>
          </p:txBody>
        </p:sp>
        <p:sp>
          <p:nvSpPr>
            <p:cNvPr id="894059" name="Rectangle 107"/>
            <p:cNvSpPr>
              <a:spLocks noChangeArrowheads="1"/>
            </p:cNvSpPr>
            <p:nvPr/>
          </p:nvSpPr>
          <p:spPr bwMode="auto">
            <a:xfrm>
              <a:off x="3220" y="2552"/>
              <a:ext cx="5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Отправить </a:t>
              </a:r>
            </a:p>
          </p:txBody>
        </p:sp>
        <p:sp>
          <p:nvSpPr>
            <p:cNvPr id="894060" name="Rectangle 108"/>
            <p:cNvSpPr>
              <a:spLocks noChangeArrowheads="1"/>
            </p:cNvSpPr>
            <p:nvPr/>
          </p:nvSpPr>
          <p:spPr bwMode="auto">
            <a:xfrm>
              <a:off x="3221" y="2655"/>
              <a:ext cx="61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 в </a:t>
              </a:r>
            </a:p>
          </p:txBody>
        </p:sp>
        <p:sp>
          <p:nvSpPr>
            <p:cNvPr id="894061" name="Rectangle 109"/>
            <p:cNvSpPr>
              <a:spLocks noChangeArrowheads="1"/>
            </p:cNvSpPr>
            <p:nvPr/>
          </p:nvSpPr>
          <p:spPr bwMode="auto">
            <a:xfrm>
              <a:off x="3166" y="2773"/>
              <a:ext cx="66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бухгалтерию</a:t>
              </a:r>
            </a:p>
          </p:txBody>
        </p:sp>
        <p:sp>
          <p:nvSpPr>
            <p:cNvPr id="894062" name="Rectangle 110"/>
            <p:cNvSpPr>
              <a:spLocks noChangeArrowheads="1"/>
            </p:cNvSpPr>
            <p:nvPr/>
          </p:nvSpPr>
          <p:spPr bwMode="auto">
            <a:xfrm>
              <a:off x="3656" y="2741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894063" name="Rectangle 111"/>
            <p:cNvSpPr>
              <a:spLocks noChangeArrowheads="1"/>
            </p:cNvSpPr>
            <p:nvPr/>
          </p:nvSpPr>
          <p:spPr bwMode="auto">
            <a:xfrm>
              <a:off x="4378" y="2544"/>
              <a:ext cx="5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Отправить </a:t>
              </a:r>
            </a:p>
          </p:txBody>
        </p:sp>
        <p:sp>
          <p:nvSpPr>
            <p:cNvPr id="894064" name="Rectangle 112"/>
            <p:cNvSpPr>
              <a:spLocks noChangeArrowheads="1"/>
            </p:cNvSpPr>
            <p:nvPr/>
          </p:nvSpPr>
          <p:spPr bwMode="auto">
            <a:xfrm>
              <a:off x="4371" y="2631"/>
              <a:ext cx="61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документ в </a:t>
              </a:r>
            </a:p>
          </p:txBody>
        </p:sp>
        <p:sp>
          <p:nvSpPr>
            <p:cNvPr id="894065" name="Rectangle 113"/>
            <p:cNvSpPr>
              <a:spLocks noChangeArrowheads="1"/>
            </p:cNvSpPr>
            <p:nvPr/>
          </p:nvSpPr>
          <p:spPr bwMode="auto">
            <a:xfrm>
              <a:off x="4405" y="2709"/>
              <a:ext cx="55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плановый </a:t>
              </a:r>
            </a:p>
          </p:txBody>
        </p:sp>
        <p:sp>
          <p:nvSpPr>
            <p:cNvPr id="894066" name="Rectangle 114"/>
            <p:cNvSpPr>
              <a:spLocks noChangeArrowheads="1"/>
            </p:cNvSpPr>
            <p:nvPr/>
          </p:nvSpPr>
          <p:spPr bwMode="auto">
            <a:xfrm>
              <a:off x="4508" y="2796"/>
              <a:ext cx="29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отдел</a:t>
              </a:r>
            </a:p>
          </p:txBody>
        </p:sp>
        <p:sp>
          <p:nvSpPr>
            <p:cNvPr id="894067" name="Rectangle 115"/>
            <p:cNvSpPr>
              <a:spLocks noChangeArrowheads="1"/>
            </p:cNvSpPr>
            <p:nvPr/>
          </p:nvSpPr>
          <p:spPr bwMode="auto">
            <a:xfrm>
              <a:off x="4726" y="2820"/>
              <a:ext cx="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894068" name="Text Box 116"/>
          <p:cNvSpPr txBox="1">
            <a:spLocks noChangeArrowheads="1"/>
          </p:cNvSpPr>
          <p:nvPr/>
        </p:nvSpPr>
        <p:spPr bwMode="auto">
          <a:xfrm>
            <a:off x="2365375" y="4930776"/>
            <a:ext cx="35941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FF3300"/>
                </a:solidFill>
                <a:latin typeface="Arial" panose="020B0604020202020204" pitchFamily="34" charset="0"/>
              </a:rPr>
              <a:t>Ошибка! Не ясно в каком случае документ отправляется в бухгалтерию, а в каком – в плановый отдел</a:t>
            </a:r>
          </a:p>
        </p:txBody>
      </p:sp>
      <p:sp>
        <p:nvSpPr>
          <p:cNvPr id="894069" name="Text Box 117"/>
          <p:cNvSpPr txBox="1">
            <a:spLocks noChangeArrowheads="1"/>
          </p:cNvSpPr>
          <p:nvPr/>
        </p:nvSpPr>
        <p:spPr bwMode="auto">
          <a:xfrm>
            <a:off x="6721475" y="4930776"/>
            <a:ext cx="26622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3333CC"/>
                </a:solidFill>
                <a:latin typeface="Arial" panose="020B0604020202020204" pitchFamily="34" charset="0"/>
              </a:rPr>
              <a:t>Ошибка исправлена. События отражают условия ветвления процесса</a:t>
            </a:r>
          </a:p>
        </p:txBody>
      </p:sp>
      <p:sp>
        <p:nvSpPr>
          <p:cNvPr id="894070" name="AutoShape 118"/>
          <p:cNvSpPr>
            <a:spLocks noChangeArrowheads="1"/>
          </p:cNvSpPr>
          <p:nvPr/>
        </p:nvSpPr>
        <p:spPr bwMode="auto">
          <a:xfrm>
            <a:off x="7689850" y="3454400"/>
            <a:ext cx="723900" cy="1485900"/>
          </a:xfrm>
          <a:prstGeom prst="upArrow">
            <a:avLst>
              <a:gd name="adj1" fmla="val 53509"/>
              <a:gd name="adj2" fmla="val 25002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4071" name="AutoShape 119"/>
          <p:cNvSpPr>
            <a:spLocks noChangeArrowheads="1"/>
          </p:cNvSpPr>
          <p:nvPr/>
        </p:nvSpPr>
        <p:spPr bwMode="auto">
          <a:xfrm>
            <a:off x="3810000" y="4076700"/>
            <a:ext cx="723900" cy="863600"/>
          </a:xfrm>
          <a:prstGeom prst="upArrow">
            <a:avLst>
              <a:gd name="adj1" fmla="val 57019"/>
              <a:gd name="adj2" fmla="val 23247"/>
            </a:avLst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727069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ChangeArrowheads="1"/>
          </p:cNvSpPr>
          <p:nvPr/>
        </p:nvSpPr>
        <p:spPr bwMode="auto">
          <a:xfrm>
            <a:off x="2146301" y="230188"/>
            <a:ext cx="7299325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l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>
                <a:solidFill>
                  <a:srgbClr val="800000"/>
                </a:solidFill>
                <a:latin typeface="Arial Narrow" panose="020B0606020202030204" pitchFamily="34" charset="0"/>
              </a:rPr>
              <a:t>Неправильное использование обратной связи</a:t>
            </a:r>
          </a:p>
        </p:txBody>
      </p:sp>
      <p:sp>
        <p:nvSpPr>
          <p:cNvPr id="899077" name="Freeform 5"/>
          <p:cNvSpPr>
            <a:spLocks/>
          </p:cNvSpPr>
          <p:nvPr/>
        </p:nvSpPr>
        <p:spPr bwMode="auto">
          <a:xfrm>
            <a:off x="7075489" y="1093789"/>
            <a:ext cx="638175" cy="401637"/>
          </a:xfrm>
          <a:custGeom>
            <a:avLst/>
            <a:gdLst>
              <a:gd name="T0" fmla="*/ 45 w 402"/>
              <a:gd name="T1" fmla="*/ 0 h 253"/>
              <a:gd name="T2" fmla="*/ 357 w 402"/>
              <a:gd name="T3" fmla="*/ 0 h 253"/>
              <a:gd name="T4" fmla="*/ 402 w 402"/>
              <a:gd name="T5" fmla="*/ 130 h 253"/>
              <a:gd name="T6" fmla="*/ 357 w 402"/>
              <a:gd name="T7" fmla="*/ 253 h 253"/>
              <a:gd name="T8" fmla="*/ 45 w 402"/>
              <a:gd name="T9" fmla="*/ 253 h 253"/>
              <a:gd name="T10" fmla="*/ 0 w 402"/>
              <a:gd name="T11" fmla="*/ 130 h 253"/>
              <a:gd name="T12" fmla="*/ 45 w 402"/>
              <a:gd name="T13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2" h="253">
                <a:moveTo>
                  <a:pt x="45" y="0"/>
                </a:moveTo>
                <a:lnTo>
                  <a:pt x="357" y="0"/>
                </a:lnTo>
                <a:lnTo>
                  <a:pt x="402" y="130"/>
                </a:lnTo>
                <a:lnTo>
                  <a:pt x="357" y="253"/>
                </a:lnTo>
                <a:lnTo>
                  <a:pt x="45" y="253"/>
                </a:lnTo>
                <a:lnTo>
                  <a:pt x="0" y="130"/>
                </a:lnTo>
                <a:lnTo>
                  <a:pt x="45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78" name="Rectangle 6"/>
          <p:cNvSpPr>
            <a:spLocks noChangeArrowheads="1"/>
          </p:cNvSpPr>
          <p:nvPr/>
        </p:nvSpPr>
        <p:spPr bwMode="auto">
          <a:xfrm>
            <a:off x="7105651" y="1238251"/>
            <a:ext cx="57387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</a:rPr>
              <a:t>Событие 1</a:t>
            </a:r>
            <a:endParaRPr 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9079" name="AutoShape 7"/>
          <p:cNvSpPr>
            <a:spLocks noChangeArrowheads="1"/>
          </p:cNvSpPr>
          <p:nvPr/>
        </p:nvSpPr>
        <p:spPr bwMode="auto">
          <a:xfrm>
            <a:off x="7075489" y="1660525"/>
            <a:ext cx="649287" cy="412750"/>
          </a:xfrm>
          <a:prstGeom prst="roundRect">
            <a:avLst>
              <a:gd name="adj" fmla="val 15000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80" name="Rectangle 8"/>
          <p:cNvSpPr>
            <a:spLocks noChangeArrowheads="1"/>
          </p:cNvSpPr>
          <p:nvPr/>
        </p:nvSpPr>
        <p:spPr bwMode="auto">
          <a:xfrm>
            <a:off x="7126289" y="1804989"/>
            <a:ext cx="54983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</a:rPr>
              <a:t>Функция 1</a:t>
            </a:r>
            <a:endParaRPr 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9081" name="AutoShape 9"/>
          <p:cNvSpPr>
            <a:spLocks noChangeArrowheads="1"/>
          </p:cNvSpPr>
          <p:nvPr/>
        </p:nvSpPr>
        <p:spPr bwMode="auto">
          <a:xfrm>
            <a:off x="7075489" y="3360738"/>
            <a:ext cx="649287" cy="411162"/>
          </a:xfrm>
          <a:prstGeom prst="roundRect">
            <a:avLst>
              <a:gd name="adj" fmla="val 15000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82" name="Rectangle 10"/>
          <p:cNvSpPr>
            <a:spLocks noChangeArrowheads="1"/>
          </p:cNvSpPr>
          <p:nvPr/>
        </p:nvSpPr>
        <p:spPr bwMode="auto">
          <a:xfrm>
            <a:off x="7126289" y="3505201"/>
            <a:ext cx="54983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</a:rPr>
              <a:t>Функция 2</a:t>
            </a:r>
            <a:endParaRPr 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9083" name="AutoShape 11"/>
          <p:cNvSpPr>
            <a:spLocks noChangeArrowheads="1"/>
          </p:cNvSpPr>
          <p:nvPr/>
        </p:nvSpPr>
        <p:spPr bwMode="auto">
          <a:xfrm>
            <a:off x="8259764" y="4802188"/>
            <a:ext cx="649287" cy="412750"/>
          </a:xfrm>
          <a:prstGeom prst="roundRect">
            <a:avLst>
              <a:gd name="adj" fmla="val 15000"/>
            </a:avLst>
          </a:prstGeom>
          <a:solidFill>
            <a:srgbClr val="00FF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84" name="Rectangle 12"/>
          <p:cNvSpPr>
            <a:spLocks noChangeArrowheads="1"/>
          </p:cNvSpPr>
          <p:nvPr/>
        </p:nvSpPr>
        <p:spPr bwMode="auto">
          <a:xfrm>
            <a:off x="8312151" y="4946651"/>
            <a:ext cx="549831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</a:rPr>
              <a:t>Функция 3</a:t>
            </a:r>
            <a:endParaRPr 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9087" name="Freeform 15"/>
          <p:cNvSpPr>
            <a:spLocks/>
          </p:cNvSpPr>
          <p:nvPr/>
        </p:nvSpPr>
        <p:spPr bwMode="auto">
          <a:xfrm>
            <a:off x="7075489" y="2278064"/>
            <a:ext cx="638175" cy="401637"/>
          </a:xfrm>
          <a:custGeom>
            <a:avLst/>
            <a:gdLst>
              <a:gd name="T0" fmla="*/ 45 w 402"/>
              <a:gd name="T1" fmla="*/ 0 h 253"/>
              <a:gd name="T2" fmla="*/ 357 w 402"/>
              <a:gd name="T3" fmla="*/ 0 h 253"/>
              <a:gd name="T4" fmla="*/ 402 w 402"/>
              <a:gd name="T5" fmla="*/ 130 h 253"/>
              <a:gd name="T6" fmla="*/ 357 w 402"/>
              <a:gd name="T7" fmla="*/ 253 h 253"/>
              <a:gd name="T8" fmla="*/ 45 w 402"/>
              <a:gd name="T9" fmla="*/ 253 h 253"/>
              <a:gd name="T10" fmla="*/ 0 w 402"/>
              <a:gd name="T11" fmla="*/ 130 h 253"/>
              <a:gd name="T12" fmla="*/ 45 w 402"/>
              <a:gd name="T13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2" h="253">
                <a:moveTo>
                  <a:pt x="45" y="0"/>
                </a:moveTo>
                <a:lnTo>
                  <a:pt x="357" y="0"/>
                </a:lnTo>
                <a:lnTo>
                  <a:pt x="402" y="130"/>
                </a:lnTo>
                <a:lnTo>
                  <a:pt x="357" y="253"/>
                </a:lnTo>
                <a:lnTo>
                  <a:pt x="45" y="253"/>
                </a:lnTo>
                <a:lnTo>
                  <a:pt x="0" y="130"/>
                </a:lnTo>
                <a:lnTo>
                  <a:pt x="45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88" name="Rectangle 16"/>
          <p:cNvSpPr>
            <a:spLocks noChangeArrowheads="1"/>
          </p:cNvSpPr>
          <p:nvPr/>
        </p:nvSpPr>
        <p:spPr bwMode="auto">
          <a:xfrm>
            <a:off x="7105651" y="2422526"/>
            <a:ext cx="57387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</a:rPr>
              <a:t>Событие 2</a:t>
            </a:r>
            <a:endParaRPr 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9089" name="Freeform 17"/>
          <p:cNvSpPr>
            <a:spLocks/>
          </p:cNvSpPr>
          <p:nvPr/>
        </p:nvSpPr>
        <p:spPr bwMode="auto">
          <a:xfrm>
            <a:off x="8259763" y="4235451"/>
            <a:ext cx="639762" cy="403225"/>
          </a:xfrm>
          <a:custGeom>
            <a:avLst/>
            <a:gdLst>
              <a:gd name="T0" fmla="*/ 46 w 403"/>
              <a:gd name="T1" fmla="*/ 0 h 254"/>
              <a:gd name="T2" fmla="*/ 357 w 403"/>
              <a:gd name="T3" fmla="*/ 0 h 254"/>
              <a:gd name="T4" fmla="*/ 403 w 403"/>
              <a:gd name="T5" fmla="*/ 130 h 254"/>
              <a:gd name="T6" fmla="*/ 357 w 403"/>
              <a:gd name="T7" fmla="*/ 254 h 254"/>
              <a:gd name="T8" fmla="*/ 46 w 403"/>
              <a:gd name="T9" fmla="*/ 254 h 254"/>
              <a:gd name="T10" fmla="*/ 0 w 403"/>
              <a:gd name="T11" fmla="*/ 130 h 254"/>
              <a:gd name="T12" fmla="*/ 46 w 403"/>
              <a:gd name="T13" fmla="*/ 0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3" h="254">
                <a:moveTo>
                  <a:pt x="46" y="0"/>
                </a:moveTo>
                <a:lnTo>
                  <a:pt x="357" y="0"/>
                </a:lnTo>
                <a:lnTo>
                  <a:pt x="403" y="130"/>
                </a:lnTo>
                <a:lnTo>
                  <a:pt x="357" y="254"/>
                </a:lnTo>
                <a:lnTo>
                  <a:pt x="46" y="254"/>
                </a:lnTo>
                <a:lnTo>
                  <a:pt x="0" y="130"/>
                </a:lnTo>
                <a:lnTo>
                  <a:pt x="46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90" name="Rectangle 18"/>
          <p:cNvSpPr>
            <a:spLocks noChangeArrowheads="1"/>
          </p:cNvSpPr>
          <p:nvPr/>
        </p:nvSpPr>
        <p:spPr bwMode="auto">
          <a:xfrm>
            <a:off x="8291514" y="4379914"/>
            <a:ext cx="57387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</a:rPr>
              <a:t>Событие 3</a:t>
            </a:r>
            <a:endParaRPr 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9091" name="Freeform 19"/>
          <p:cNvSpPr>
            <a:spLocks/>
          </p:cNvSpPr>
          <p:nvPr/>
        </p:nvSpPr>
        <p:spPr bwMode="auto">
          <a:xfrm>
            <a:off x="8259763" y="5368925"/>
            <a:ext cx="639762" cy="401638"/>
          </a:xfrm>
          <a:custGeom>
            <a:avLst/>
            <a:gdLst>
              <a:gd name="T0" fmla="*/ 46 w 403"/>
              <a:gd name="T1" fmla="*/ 0 h 253"/>
              <a:gd name="T2" fmla="*/ 357 w 403"/>
              <a:gd name="T3" fmla="*/ 0 h 253"/>
              <a:gd name="T4" fmla="*/ 403 w 403"/>
              <a:gd name="T5" fmla="*/ 130 h 253"/>
              <a:gd name="T6" fmla="*/ 357 w 403"/>
              <a:gd name="T7" fmla="*/ 253 h 253"/>
              <a:gd name="T8" fmla="*/ 46 w 403"/>
              <a:gd name="T9" fmla="*/ 253 h 253"/>
              <a:gd name="T10" fmla="*/ 0 w 403"/>
              <a:gd name="T11" fmla="*/ 130 h 253"/>
              <a:gd name="T12" fmla="*/ 46 w 403"/>
              <a:gd name="T13" fmla="*/ 0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3" h="253">
                <a:moveTo>
                  <a:pt x="46" y="0"/>
                </a:moveTo>
                <a:lnTo>
                  <a:pt x="357" y="0"/>
                </a:lnTo>
                <a:lnTo>
                  <a:pt x="403" y="130"/>
                </a:lnTo>
                <a:lnTo>
                  <a:pt x="357" y="253"/>
                </a:lnTo>
                <a:lnTo>
                  <a:pt x="46" y="253"/>
                </a:lnTo>
                <a:lnTo>
                  <a:pt x="0" y="130"/>
                </a:lnTo>
                <a:lnTo>
                  <a:pt x="46" y="0"/>
                </a:lnTo>
                <a:close/>
              </a:path>
            </a:pathLst>
          </a:custGeom>
          <a:solidFill>
            <a:srgbClr val="FF00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92" name="Rectangle 20"/>
          <p:cNvSpPr>
            <a:spLocks noChangeArrowheads="1"/>
          </p:cNvSpPr>
          <p:nvPr/>
        </p:nvSpPr>
        <p:spPr bwMode="auto">
          <a:xfrm>
            <a:off x="8291514" y="5513389"/>
            <a:ext cx="57387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00">
                <a:solidFill>
                  <a:srgbClr val="000000"/>
                </a:solidFill>
                <a:latin typeface="Arial" panose="020B0604020202020204" pitchFamily="34" charset="0"/>
              </a:rPr>
              <a:t>Событие 4</a:t>
            </a:r>
            <a:endParaRPr 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9097" name="Line 25"/>
          <p:cNvSpPr>
            <a:spLocks noChangeShapeType="1"/>
          </p:cNvSpPr>
          <p:nvPr/>
        </p:nvSpPr>
        <p:spPr bwMode="auto">
          <a:xfrm>
            <a:off x="7394575" y="1495425"/>
            <a:ext cx="1588" cy="165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98" name="Freeform 26"/>
          <p:cNvSpPr>
            <a:spLocks/>
          </p:cNvSpPr>
          <p:nvPr/>
        </p:nvSpPr>
        <p:spPr bwMode="auto">
          <a:xfrm>
            <a:off x="7343775" y="1628775"/>
            <a:ext cx="103188" cy="31750"/>
          </a:xfrm>
          <a:custGeom>
            <a:avLst/>
            <a:gdLst>
              <a:gd name="T0" fmla="*/ 0 w 65"/>
              <a:gd name="T1" fmla="*/ 0 h 20"/>
              <a:gd name="T2" fmla="*/ 32 w 65"/>
              <a:gd name="T3" fmla="*/ 20 h 20"/>
              <a:gd name="T4" fmla="*/ 65 w 65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20">
                <a:moveTo>
                  <a:pt x="0" y="0"/>
                </a:moveTo>
                <a:lnTo>
                  <a:pt x="32" y="20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099" name="Line 27"/>
          <p:cNvSpPr>
            <a:spLocks noChangeShapeType="1"/>
          </p:cNvSpPr>
          <p:nvPr/>
        </p:nvSpPr>
        <p:spPr bwMode="auto">
          <a:xfrm>
            <a:off x="7394575" y="2062163"/>
            <a:ext cx="1588" cy="2159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0" name="Freeform 28"/>
          <p:cNvSpPr>
            <a:spLocks/>
          </p:cNvSpPr>
          <p:nvPr/>
        </p:nvSpPr>
        <p:spPr bwMode="auto">
          <a:xfrm>
            <a:off x="7343775" y="2247901"/>
            <a:ext cx="103188" cy="30163"/>
          </a:xfrm>
          <a:custGeom>
            <a:avLst/>
            <a:gdLst>
              <a:gd name="T0" fmla="*/ 0 w 65"/>
              <a:gd name="T1" fmla="*/ 0 h 19"/>
              <a:gd name="T2" fmla="*/ 32 w 65"/>
              <a:gd name="T3" fmla="*/ 19 h 19"/>
              <a:gd name="T4" fmla="*/ 65 w 65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19">
                <a:moveTo>
                  <a:pt x="0" y="0"/>
                </a:moveTo>
                <a:lnTo>
                  <a:pt x="32" y="19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1" name="Oval 29"/>
          <p:cNvSpPr>
            <a:spLocks noChangeArrowheads="1"/>
          </p:cNvSpPr>
          <p:nvPr/>
        </p:nvSpPr>
        <p:spPr bwMode="auto">
          <a:xfrm>
            <a:off x="7291388" y="2938463"/>
            <a:ext cx="144462" cy="133350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2" name="Line 30"/>
          <p:cNvSpPr>
            <a:spLocks noChangeShapeType="1"/>
          </p:cNvSpPr>
          <p:nvPr/>
        </p:nvSpPr>
        <p:spPr bwMode="auto">
          <a:xfrm>
            <a:off x="7312025" y="3000375"/>
            <a:ext cx="1031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3" name="Line 31"/>
          <p:cNvSpPr>
            <a:spLocks noChangeShapeType="1"/>
          </p:cNvSpPr>
          <p:nvPr/>
        </p:nvSpPr>
        <p:spPr bwMode="auto">
          <a:xfrm flipH="1" flipV="1">
            <a:off x="7343775" y="2959100"/>
            <a:ext cx="20638" cy="206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4" name="Line 32"/>
          <p:cNvSpPr>
            <a:spLocks noChangeShapeType="1"/>
          </p:cNvSpPr>
          <p:nvPr/>
        </p:nvSpPr>
        <p:spPr bwMode="auto">
          <a:xfrm flipV="1">
            <a:off x="7364414" y="2959100"/>
            <a:ext cx="20637" cy="206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5" name="Oval 33"/>
          <p:cNvSpPr>
            <a:spLocks noChangeArrowheads="1"/>
          </p:cNvSpPr>
          <p:nvPr/>
        </p:nvSpPr>
        <p:spPr bwMode="auto">
          <a:xfrm>
            <a:off x="7405689" y="2989263"/>
            <a:ext cx="20637" cy="31750"/>
          </a:xfrm>
          <a:prstGeom prst="ellipse">
            <a:avLst/>
          </a:prstGeom>
          <a:solidFill>
            <a:srgbClr val="000000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6" name="Line 34"/>
          <p:cNvSpPr>
            <a:spLocks noChangeShapeType="1"/>
          </p:cNvSpPr>
          <p:nvPr/>
        </p:nvSpPr>
        <p:spPr bwMode="auto">
          <a:xfrm>
            <a:off x="7343776" y="3009900"/>
            <a:ext cx="30163" cy="317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7" name="Line 35"/>
          <p:cNvSpPr>
            <a:spLocks noChangeShapeType="1"/>
          </p:cNvSpPr>
          <p:nvPr/>
        </p:nvSpPr>
        <p:spPr bwMode="auto">
          <a:xfrm flipV="1">
            <a:off x="7343776" y="3009900"/>
            <a:ext cx="30163" cy="317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8" name="Oval 36"/>
          <p:cNvSpPr>
            <a:spLocks noChangeArrowheads="1"/>
          </p:cNvSpPr>
          <p:nvPr/>
        </p:nvSpPr>
        <p:spPr bwMode="auto">
          <a:xfrm>
            <a:off x="7270750" y="2865439"/>
            <a:ext cx="268288" cy="25717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09" name="Line 37"/>
          <p:cNvSpPr>
            <a:spLocks noChangeShapeType="1"/>
          </p:cNvSpPr>
          <p:nvPr/>
        </p:nvSpPr>
        <p:spPr bwMode="auto">
          <a:xfrm flipH="1">
            <a:off x="7332663" y="2938464"/>
            <a:ext cx="61912" cy="92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0" name="Line 38"/>
          <p:cNvSpPr>
            <a:spLocks noChangeShapeType="1"/>
          </p:cNvSpPr>
          <p:nvPr/>
        </p:nvSpPr>
        <p:spPr bwMode="auto">
          <a:xfrm>
            <a:off x="7394576" y="2938463"/>
            <a:ext cx="61913" cy="825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1" name="Line 39"/>
          <p:cNvSpPr>
            <a:spLocks noChangeShapeType="1"/>
          </p:cNvSpPr>
          <p:nvPr/>
        </p:nvSpPr>
        <p:spPr bwMode="auto">
          <a:xfrm>
            <a:off x="7394575" y="2679700"/>
            <a:ext cx="1588" cy="18573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2" name="Freeform 40"/>
          <p:cNvSpPr>
            <a:spLocks/>
          </p:cNvSpPr>
          <p:nvPr/>
        </p:nvSpPr>
        <p:spPr bwMode="auto">
          <a:xfrm>
            <a:off x="7343775" y="2835276"/>
            <a:ext cx="103188" cy="30163"/>
          </a:xfrm>
          <a:custGeom>
            <a:avLst/>
            <a:gdLst>
              <a:gd name="T0" fmla="*/ 0 w 65"/>
              <a:gd name="T1" fmla="*/ 0 h 19"/>
              <a:gd name="T2" fmla="*/ 32 w 65"/>
              <a:gd name="T3" fmla="*/ 19 h 19"/>
              <a:gd name="T4" fmla="*/ 65 w 65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19">
                <a:moveTo>
                  <a:pt x="0" y="0"/>
                </a:moveTo>
                <a:lnTo>
                  <a:pt x="32" y="19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3" name="Line 41"/>
          <p:cNvSpPr>
            <a:spLocks noChangeShapeType="1"/>
          </p:cNvSpPr>
          <p:nvPr/>
        </p:nvSpPr>
        <p:spPr bwMode="auto">
          <a:xfrm>
            <a:off x="7394575" y="3113088"/>
            <a:ext cx="1588" cy="2476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4" name="Freeform 42"/>
          <p:cNvSpPr>
            <a:spLocks/>
          </p:cNvSpPr>
          <p:nvPr/>
        </p:nvSpPr>
        <p:spPr bwMode="auto">
          <a:xfrm>
            <a:off x="7343775" y="3328988"/>
            <a:ext cx="103188" cy="31750"/>
          </a:xfrm>
          <a:custGeom>
            <a:avLst/>
            <a:gdLst>
              <a:gd name="T0" fmla="*/ 0 w 65"/>
              <a:gd name="T1" fmla="*/ 0 h 20"/>
              <a:gd name="T2" fmla="*/ 32 w 65"/>
              <a:gd name="T3" fmla="*/ 20 h 20"/>
              <a:gd name="T4" fmla="*/ 65 w 65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20">
                <a:moveTo>
                  <a:pt x="0" y="0"/>
                </a:moveTo>
                <a:lnTo>
                  <a:pt x="32" y="20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5" name="Oval 43"/>
          <p:cNvSpPr>
            <a:spLocks noChangeArrowheads="1"/>
          </p:cNvSpPr>
          <p:nvPr/>
        </p:nvSpPr>
        <p:spPr bwMode="auto">
          <a:xfrm>
            <a:off x="7270750" y="3895726"/>
            <a:ext cx="268288" cy="257175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6" name="Line 44"/>
          <p:cNvSpPr>
            <a:spLocks noChangeShapeType="1"/>
          </p:cNvSpPr>
          <p:nvPr/>
        </p:nvSpPr>
        <p:spPr bwMode="auto">
          <a:xfrm flipH="1" flipV="1">
            <a:off x="7343775" y="3978275"/>
            <a:ext cx="50800" cy="1031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7" name="Line 45"/>
          <p:cNvSpPr>
            <a:spLocks noChangeShapeType="1"/>
          </p:cNvSpPr>
          <p:nvPr/>
        </p:nvSpPr>
        <p:spPr bwMode="auto">
          <a:xfrm flipV="1">
            <a:off x="7394576" y="3978275"/>
            <a:ext cx="61913" cy="1031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8" name="Line 46"/>
          <p:cNvSpPr>
            <a:spLocks noChangeShapeType="1"/>
          </p:cNvSpPr>
          <p:nvPr/>
        </p:nvSpPr>
        <p:spPr bwMode="auto">
          <a:xfrm>
            <a:off x="7394575" y="3762375"/>
            <a:ext cx="1588" cy="133350"/>
          </a:xfrm>
          <a:prstGeom prst="line">
            <a:avLst/>
          </a:pr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19" name="Freeform 47"/>
          <p:cNvSpPr>
            <a:spLocks/>
          </p:cNvSpPr>
          <p:nvPr/>
        </p:nvSpPr>
        <p:spPr bwMode="auto">
          <a:xfrm>
            <a:off x="7343775" y="3865563"/>
            <a:ext cx="103188" cy="30162"/>
          </a:xfrm>
          <a:custGeom>
            <a:avLst/>
            <a:gdLst>
              <a:gd name="T0" fmla="*/ 0 w 65"/>
              <a:gd name="T1" fmla="*/ 0 h 19"/>
              <a:gd name="T2" fmla="*/ 32 w 65"/>
              <a:gd name="T3" fmla="*/ 19 h 19"/>
              <a:gd name="T4" fmla="*/ 65 w 65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19">
                <a:moveTo>
                  <a:pt x="0" y="0"/>
                </a:moveTo>
                <a:lnTo>
                  <a:pt x="32" y="19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20" name="Freeform 48"/>
          <p:cNvSpPr>
            <a:spLocks/>
          </p:cNvSpPr>
          <p:nvPr/>
        </p:nvSpPr>
        <p:spPr bwMode="auto">
          <a:xfrm>
            <a:off x="6570664" y="4019550"/>
            <a:ext cx="700087" cy="215900"/>
          </a:xfrm>
          <a:custGeom>
            <a:avLst/>
            <a:gdLst>
              <a:gd name="T0" fmla="*/ 68 w 68"/>
              <a:gd name="T1" fmla="*/ 0 h 21"/>
              <a:gd name="T2" fmla="*/ 0 w 68"/>
              <a:gd name="T3" fmla="*/ 0 h 21"/>
              <a:gd name="T4" fmla="*/ 0 w 68"/>
              <a:gd name="T5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8" h="21">
                <a:moveTo>
                  <a:pt x="68" y="0"/>
                </a:moveTo>
                <a:lnTo>
                  <a:pt x="0" y="0"/>
                </a:lnTo>
                <a:lnTo>
                  <a:pt x="0" y="21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26" name="Freeform 54"/>
          <p:cNvSpPr>
            <a:spLocks/>
          </p:cNvSpPr>
          <p:nvPr/>
        </p:nvSpPr>
        <p:spPr bwMode="auto">
          <a:xfrm>
            <a:off x="7527926" y="4019550"/>
            <a:ext cx="1052513" cy="215900"/>
          </a:xfrm>
          <a:custGeom>
            <a:avLst/>
            <a:gdLst>
              <a:gd name="T0" fmla="*/ 0 w 102"/>
              <a:gd name="T1" fmla="*/ 0 h 21"/>
              <a:gd name="T2" fmla="*/ 102 w 102"/>
              <a:gd name="T3" fmla="*/ 0 h 21"/>
              <a:gd name="T4" fmla="*/ 102 w 102"/>
              <a:gd name="T5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2" h="21">
                <a:moveTo>
                  <a:pt x="0" y="0"/>
                </a:moveTo>
                <a:lnTo>
                  <a:pt x="102" y="0"/>
                </a:lnTo>
                <a:lnTo>
                  <a:pt x="102" y="21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27" name="Freeform 55"/>
          <p:cNvSpPr>
            <a:spLocks/>
          </p:cNvSpPr>
          <p:nvPr/>
        </p:nvSpPr>
        <p:spPr bwMode="auto">
          <a:xfrm>
            <a:off x="8528050" y="4205288"/>
            <a:ext cx="103188" cy="30162"/>
          </a:xfrm>
          <a:custGeom>
            <a:avLst/>
            <a:gdLst>
              <a:gd name="T0" fmla="*/ 0 w 65"/>
              <a:gd name="T1" fmla="*/ 0 h 19"/>
              <a:gd name="T2" fmla="*/ 33 w 65"/>
              <a:gd name="T3" fmla="*/ 19 h 19"/>
              <a:gd name="T4" fmla="*/ 65 w 65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19">
                <a:moveTo>
                  <a:pt x="0" y="0"/>
                </a:moveTo>
                <a:lnTo>
                  <a:pt x="33" y="19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28" name="Line 56"/>
          <p:cNvSpPr>
            <a:spLocks noChangeShapeType="1"/>
          </p:cNvSpPr>
          <p:nvPr/>
        </p:nvSpPr>
        <p:spPr bwMode="auto">
          <a:xfrm>
            <a:off x="8580439" y="4638676"/>
            <a:ext cx="1587" cy="1635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29" name="Freeform 57"/>
          <p:cNvSpPr>
            <a:spLocks/>
          </p:cNvSpPr>
          <p:nvPr/>
        </p:nvSpPr>
        <p:spPr bwMode="auto">
          <a:xfrm>
            <a:off x="8528050" y="4772026"/>
            <a:ext cx="103188" cy="30163"/>
          </a:xfrm>
          <a:custGeom>
            <a:avLst/>
            <a:gdLst>
              <a:gd name="T0" fmla="*/ 0 w 65"/>
              <a:gd name="T1" fmla="*/ 0 h 19"/>
              <a:gd name="T2" fmla="*/ 33 w 65"/>
              <a:gd name="T3" fmla="*/ 19 h 19"/>
              <a:gd name="T4" fmla="*/ 65 w 65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19">
                <a:moveTo>
                  <a:pt x="0" y="0"/>
                </a:moveTo>
                <a:lnTo>
                  <a:pt x="33" y="19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30" name="Line 58"/>
          <p:cNvSpPr>
            <a:spLocks noChangeShapeType="1"/>
          </p:cNvSpPr>
          <p:nvPr/>
        </p:nvSpPr>
        <p:spPr bwMode="auto">
          <a:xfrm>
            <a:off x="8580439" y="5203825"/>
            <a:ext cx="1587" cy="1651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31" name="Freeform 59"/>
          <p:cNvSpPr>
            <a:spLocks/>
          </p:cNvSpPr>
          <p:nvPr/>
        </p:nvSpPr>
        <p:spPr bwMode="auto">
          <a:xfrm>
            <a:off x="8528050" y="5338763"/>
            <a:ext cx="103188" cy="30162"/>
          </a:xfrm>
          <a:custGeom>
            <a:avLst/>
            <a:gdLst>
              <a:gd name="T0" fmla="*/ 0 w 65"/>
              <a:gd name="T1" fmla="*/ 0 h 19"/>
              <a:gd name="T2" fmla="*/ 33 w 65"/>
              <a:gd name="T3" fmla="*/ 19 h 19"/>
              <a:gd name="T4" fmla="*/ 65 w 65"/>
              <a:gd name="T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5" h="19">
                <a:moveTo>
                  <a:pt x="0" y="0"/>
                </a:moveTo>
                <a:lnTo>
                  <a:pt x="33" y="19"/>
                </a:lnTo>
                <a:lnTo>
                  <a:pt x="6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32" name="Freeform 60"/>
          <p:cNvSpPr>
            <a:spLocks/>
          </p:cNvSpPr>
          <p:nvPr/>
        </p:nvSpPr>
        <p:spPr bwMode="auto">
          <a:xfrm>
            <a:off x="7527925" y="2989263"/>
            <a:ext cx="1670050" cy="3090862"/>
          </a:xfrm>
          <a:custGeom>
            <a:avLst/>
            <a:gdLst>
              <a:gd name="T0" fmla="*/ 102 w 162"/>
              <a:gd name="T1" fmla="*/ 270 h 300"/>
              <a:gd name="T2" fmla="*/ 102 w 162"/>
              <a:gd name="T3" fmla="*/ 300 h 300"/>
              <a:gd name="T4" fmla="*/ 162 w 162"/>
              <a:gd name="T5" fmla="*/ 300 h 300"/>
              <a:gd name="T6" fmla="*/ 162 w 162"/>
              <a:gd name="T7" fmla="*/ 0 h 300"/>
              <a:gd name="T8" fmla="*/ 0 w 162"/>
              <a:gd name="T9" fmla="*/ 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2" h="300">
                <a:moveTo>
                  <a:pt x="102" y="270"/>
                </a:moveTo>
                <a:lnTo>
                  <a:pt x="102" y="300"/>
                </a:lnTo>
                <a:lnTo>
                  <a:pt x="162" y="300"/>
                </a:lnTo>
                <a:lnTo>
                  <a:pt x="162" y="0"/>
                </a:lnTo>
                <a:lnTo>
                  <a:pt x="0" y="0"/>
                </a:lnTo>
              </a:path>
            </a:pathLst>
          </a:custGeom>
          <a:noFill/>
          <a:ln w="0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9133" name="Freeform 61"/>
          <p:cNvSpPr>
            <a:spLocks/>
          </p:cNvSpPr>
          <p:nvPr/>
        </p:nvSpPr>
        <p:spPr bwMode="auto">
          <a:xfrm>
            <a:off x="7527925" y="2947988"/>
            <a:ext cx="31750" cy="82550"/>
          </a:xfrm>
          <a:custGeom>
            <a:avLst/>
            <a:gdLst>
              <a:gd name="T0" fmla="*/ 20 w 20"/>
              <a:gd name="T1" fmla="*/ 0 h 52"/>
              <a:gd name="T2" fmla="*/ 0 w 20"/>
              <a:gd name="T3" fmla="*/ 26 h 52"/>
              <a:gd name="T4" fmla="*/ 20 w 20"/>
              <a:gd name="T5" fmla="*/ 5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" h="52">
                <a:moveTo>
                  <a:pt x="20" y="0"/>
                </a:moveTo>
                <a:lnTo>
                  <a:pt x="0" y="26"/>
                </a:lnTo>
                <a:lnTo>
                  <a:pt x="20" y="52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899142" name="Group 70"/>
          <p:cNvGrpSpPr>
            <a:grpSpLocks/>
          </p:cNvGrpSpPr>
          <p:nvPr/>
        </p:nvGrpSpPr>
        <p:grpSpPr bwMode="auto">
          <a:xfrm>
            <a:off x="2651125" y="836614"/>
            <a:ext cx="4248150" cy="4986337"/>
            <a:chOff x="710" y="527"/>
            <a:chExt cx="2676" cy="3141"/>
          </a:xfrm>
        </p:grpSpPr>
        <p:sp>
          <p:nvSpPr>
            <p:cNvPr id="899085" name="AutoShape 13"/>
            <p:cNvSpPr>
              <a:spLocks noChangeArrowheads="1"/>
            </p:cNvSpPr>
            <p:nvPr/>
          </p:nvSpPr>
          <p:spPr bwMode="auto">
            <a:xfrm>
              <a:off x="2977" y="3058"/>
              <a:ext cx="409" cy="259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086" name="Rectangle 14"/>
            <p:cNvSpPr>
              <a:spLocks noChangeArrowheads="1"/>
            </p:cNvSpPr>
            <p:nvPr/>
          </p:nvSpPr>
          <p:spPr bwMode="auto">
            <a:xfrm>
              <a:off x="3010" y="3149"/>
              <a:ext cx="34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900">
                  <a:solidFill>
                    <a:srgbClr val="000000"/>
                  </a:solidFill>
                  <a:latin typeface="Arial" panose="020B0604020202020204" pitchFamily="34" charset="0"/>
                </a:rPr>
                <a:t>Функция 5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9093" name="Freeform 21"/>
            <p:cNvSpPr>
              <a:spLocks/>
            </p:cNvSpPr>
            <p:nvPr/>
          </p:nvSpPr>
          <p:spPr bwMode="auto">
            <a:xfrm>
              <a:off x="2977" y="2668"/>
              <a:ext cx="403" cy="254"/>
            </a:xfrm>
            <a:custGeom>
              <a:avLst/>
              <a:gdLst>
                <a:gd name="T0" fmla="*/ 46 w 403"/>
                <a:gd name="T1" fmla="*/ 0 h 254"/>
                <a:gd name="T2" fmla="*/ 358 w 403"/>
                <a:gd name="T3" fmla="*/ 0 h 254"/>
                <a:gd name="T4" fmla="*/ 403 w 403"/>
                <a:gd name="T5" fmla="*/ 130 h 254"/>
                <a:gd name="T6" fmla="*/ 358 w 403"/>
                <a:gd name="T7" fmla="*/ 254 h 254"/>
                <a:gd name="T8" fmla="*/ 46 w 403"/>
                <a:gd name="T9" fmla="*/ 254 h 254"/>
                <a:gd name="T10" fmla="*/ 0 w 403"/>
                <a:gd name="T11" fmla="*/ 130 h 254"/>
                <a:gd name="T12" fmla="*/ 46 w 403"/>
                <a:gd name="T1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3" h="254">
                  <a:moveTo>
                    <a:pt x="46" y="0"/>
                  </a:moveTo>
                  <a:lnTo>
                    <a:pt x="358" y="0"/>
                  </a:lnTo>
                  <a:lnTo>
                    <a:pt x="403" y="130"/>
                  </a:lnTo>
                  <a:lnTo>
                    <a:pt x="358" y="254"/>
                  </a:lnTo>
                  <a:lnTo>
                    <a:pt x="46" y="254"/>
                  </a:lnTo>
                  <a:lnTo>
                    <a:pt x="0" y="13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094" name="Rectangle 22"/>
            <p:cNvSpPr>
              <a:spLocks noChangeArrowheads="1"/>
            </p:cNvSpPr>
            <p:nvPr/>
          </p:nvSpPr>
          <p:spPr bwMode="auto">
            <a:xfrm>
              <a:off x="2997" y="2759"/>
              <a:ext cx="36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900">
                  <a:solidFill>
                    <a:srgbClr val="000000"/>
                  </a:solidFill>
                  <a:latin typeface="Arial" panose="020B0604020202020204" pitchFamily="34" charset="0"/>
                </a:rPr>
                <a:t>Событие 5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9095" name="Freeform 23"/>
            <p:cNvSpPr>
              <a:spLocks/>
            </p:cNvSpPr>
            <p:nvPr/>
          </p:nvSpPr>
          <p:spPr bwMode="auto">
            <a:xfrm>
              <a:off x="2977" y="3415"/>
              <a:ext cx="403" cy="253"/>
            </a:xfrm>
            <a:custGeom>
              <a:avLst/>
              <a:gdLst>
                <a:gd name="T0" fmla="*/ 46 w 403"/>
                <a:gd name="T1" fmla="*/ 0 h 253"/>
                <a:gd name="T2" fmla="*/ 358 w 403"/>
                <a:gd name="T3" fmla="*/ 0 h 253"/>
                <a:gd name="T4" fmla="*/ 403 w 403"/>
                <a:gd name="T5" fmla="*/ 130 h 253"/>
                <a:gd name="T6" fmla="*/ 358 w 403"/>
                <a:gd name="T7" fmla="*/ 253 h 253"/>
                <a:gd name="T8" fmla="*/ 46 w 403"/>
                <a:gd name="T9" fmla="*/ 253 h 253"/>
                <a:gd name="T10" fmla="*/ 0 w 403"/>
                <a:gd name="T11" fmla="*/ 130 h 253"/>
                <a:gd name="T12" fmla="*/ 46 w 403"/>
                <a:gd name="T13" fmla="*/ 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3" h="253">
                  <a:moveTo>
                    <a:pt x="46" y="0"/>
                  </a:moveTo>
                  <a:lnTo>
                    <a:pt x="358" y="0"/>
                  </a:lnTo>
                  <a:lnTo>
                    <a:pt x="403" y="130"/>
                  </a:lnTo>
                  <a:lnTo>
                    <a:pt x="358" y="253"/>
                  </a:lnTo>
                  <a:lnTo>
                    <a:pt x="46" y="253"/>
                  </a:lnTo>
                  <a:lnTo>
                    <a:pt x="0" y="13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00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096" name="Rectangle 24"/>
            <p:cNvSpPr>
              <a:spLocks noChangeArrowheads="1"/>
            </p:cNvSpPr>
            <p:nvPr/>
          </p:nvSpPr>
          <p:spPr bwMode="auto">
            <a:xfrm>
              <a:off x="2997" y="3506"/>
              <a:ext cx="36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900">
                  <a:solidFill>
                    <a:srgbClr val="000000"/>
                  </a:solidFill>
                  <a:latin typeface="Arial" panose="020B0604020202020204" pitchFamily="34" charset="0"/>
                </a:rPr>
                <a:t>Событие 6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99121" name="Freeform 49"/>
            <p:cNvSpPr>
              <a:spLocks/>
            </p:cNvSpPr>
            <p:nvPr/>
          </p:nvSpPr>
          <p:spPr bwMode="auto">
            <a:xfrm>
              <a:off x="3146" y="2649"/>
              <a:ext cx="65" cy="19"/>
            </a:xfrm>
            <a:custGeom>
              <a:avLst/>
              <a:gdLst>
                <a:gd name="T0" fmla="*/ 0 w 65"/>
                <a:gd name="T1" fmla="*/ 0 h 19"/>
                <a:gd name="T2" fmla="*/ 33 w 65"/>
                <a:gd name="T3" fmla="*/ 19 h 19"/>
                <a:gd name="T4" fmla="*/ 65 w 6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19">
                  <a:moveTo>
                    <a:pt x="0" y="0"/>
                  </a:moveTo>
                  <a:lnTo>
                    <a:pt x="33" y="19"/>
                  </a:lnTo>
                  <a:lnTo>
                    <a:pt x="6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122" name="Line 50"/>
            <p:cNvSpPr>
              <a:spLocks noChangeShapeType="1"/>
            </p:cNvSpPr>
            <p:nvPr/>
          </p:nvSpPr>
          <p:spPr bwMode="auto">
            <a:xfrm>
              <a:off x="3179" y="2922"/>
              <a:ext cx="1" cy="13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123" name="Freeform 51"/>
            <p:cNvSpPr>
              <a:spLocks/>
            </p:cNvSpPr>
            <p:nvPr/>
          </p:nvSpPr>
          <p:spPr bwMode="auto">
            <a:xfrm>
              <a:off x="3146" y="3038"/>
              <a:ext cx="65" cy="20"/>
            </a:xfrm>
            <a:custGeom>
              <a:avLst/>
              <a:gdLst>
                <a:gd name="T0" fmla="*/ 0 w 65"/>
                <a:gd name="T1" fmla="*/ 0 h 20"/>
                <a:gd name="T2" fmla="*/ 33 w 65"/>
                <a:gd name="T3" fmla="*/ 20 h 20"/>
                <a:gd name="T4" fmla="*/ 65 w 65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20">
                  <a:moveTo>
                    <a:pt x="0" y="0"/>
                  </a:moveTo>
                  <a:lnTo>
                    <a:pt x="33" y="20"/>
                  </a:lnTo>
                  <a:lnTo>
                    <a:pt x="6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124" name="Line 52"/>
            <p:cNvSpPr>
              <a:spLocks noChangeShapeType="1"/>
            </p:cNvSpPr>
            <p:nvPr/>
          </p:nvSpPr>
          <p:spPr bwMode="auto">
            <a:xfrm>
              <a:off x="3179" y="3311"/>
              <a:ext cx="1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125" name="Freeform 53"/>
            <p:cNvSpPr>
              <a:spLocks/>
            </p:cNvSpPr>
            <p:nvPr/>
          </p:nvSpPr>
          <p:spPr bwMode="auto">
            <a:xfrm>
              <a:off x="3146" y="3395"/>
              <a:ext cx="65" cy="20"/>
            </a:xfrm>
            <a:custGeom>
              <a:avLst/>
              <a:gdLst>
                <a:gd name="T0" fmla="*/ 0 w 65"/>
                <a:gd name="T1" fmla="*/ 0 h 20"/>
                <a:gd name="T2" fmla="*/ 33 w 65"/>
                <a:gd name="T3" fmla="*/ 20 h 20"/>
                <a:gd name="T4" fmla="*/ 65 w 65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20">
                  <a:moveTo>
                    <a:pt x="0" y="0"/>
                  </a:moveTo>
                  <a:lnTo>
                    <a:pt x="33" y="20"/>
                  </a:lnTo>
                  <a:lnTo>
                    <a:pt x="6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135" name="AutoShape 63"/>
            <p:cNvSpPr>
              <a:spLocks noChangeArrowheads="1"/>
            </p:cNvSpPr>
            <p:nvPr/>
          </p:nvSpPr>
          <p:spPr bwMode="auto">
            <a:xfrm>
              <a:off x="861" y="527"/>
              <a:ext cx="837" cy="905"/>
            </a:xfrm>
            <a:prstGeom prst="downArrow">
              <a:avLst>
                <a:gd name="adj1" fmla="val 50000"/>
                <a:gd name="adj2" fmla="val 27031"/>
              </a:avLst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899136" name="Group 64"/>
            <p:cNvGrpSpPr>
              <a:grpSpLocks/>
            </p:cNvGrpSpPr>
            <p:nvPr/>
          </p:nvGrpSpPr>
          <p:grpSpPr bwMode="auto">
            <a:xfrm>
              <a:off x="710" y="1453"/>
              <a:ext cx="1166" cy="1166"/>
              <a:chOff x="1193" y="2907"/>
              <a:chExt cx="1166" cy="1166"/>
            </a:xfrm>
          </p:grpSpPr>
          <p:sp>
            <p:nvSpPr>
              <p:cNvPr id="899137" name="Oval 65"/>
              <p:cNvSpPr>
                <a:spLocks noChangeArrowheads="1"/>
              </p:cNvSpPr>
              <p:nvPr/>
            </p:nvSpPr>
            <p:spPr bwMode="auto">
              <a:xfrm>
                <a:off x="1193" y="2907"/>
                <a:ext cx="1166" cy="1166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99138" name="Text Box 66"/>
              <p:cNvSpPr txBox="1">
                <a:spLocks noChangeArrowheads="1"/>
              </p:cNvSpPr>
              <p:nvPr/>
            </p:nvSpPr>
            <p:spPr bwMode="auto">
              <a:xfrm>
                <a:off x="1325" y="3175"/>
                <a:ext cx="901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l" defTabSz="1014413" eaLnBrk="0" hangingPunct="0"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algn="l" defTabSz="1014413" eaLnBrk="0" hangingPunct="0"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algn="l" defTabSz="1014413" eaLnBrk="0" hangingPunct="0"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algn="l" defTabSz="1014413" eaLnBrk="0" hangingPunct="0"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algn="l" defTabSz="1014413" eaLnBrk="0" hangingPunct="0"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defTabSz="101441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defTabSz="101441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defTabSz="101441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defTabSz="1014413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6296025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ru-RU" sz="5400">
                    <a:solidFill>
                      <a:srgbClr val="FF0000"/>
                    </a:solidFill>
                    <a:latin typeface="Tahoma" panose="020B0604030504040204" pitchFamily="34" charset="0"/>
                  </a:rPr>
                  <a:t>«И»</a:t>
                </a:r>
              </a:p>
            </p:txBody>
          </p:sp>
        </p:grpSp>
        <p:sp>
          <p:nvSpPr>
            <p:cNvPr id="899139" name="AutoShape 67"/>
            <p:cNvSpPr>
              <a:spLocks noChangeArrowheads="1"/>
            </p:cNvSpPr>
            <p:nvPr/>
          </p:nvSpPr>
          <p:spPr bwMode="auto">
            <a:xfrm rot="5400000" flipH="1">
              <a:off x="1917" y="1536"/>
              <a:ext cx="837" cy="905"/>
            </a:xfrm>
            <a:prstGeom prst="downArrow">
              <a:avLst>
                <a:gd name="adj1" fmla="val 50000"/>
                <a:gd name="adj2" fmla="val 27031"/>
              </a:avLst>
            </a:prstGeom>
            <a:solidFill>
              <a:srgbClr val="FFCCFF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9140" name="Text Box 68"/>
            <p:cNvSpPr txBox="1">
              <a:spLocks noChangeArrowheads="1"/>
            </p:cNvSpPr>
            <p:nvPr/>
          </p:nvSpPr>
          <p:spPr bwMode="auto">
            <a:xfrm>
              <a:off x="2859" y="1673"/>
              <a:ext cx="34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defTabSz="1014413" eaLnBrk="0" hangingPunct="0"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algn="l" defTabSz="1014413" eaLnBrk="0" hangingPunct="0"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algn="l" defTabSz="1014413" eaLnBrk="0" hangingPunct="0"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algn="l" defTabSz="1014413" eaLnBrk="0" hangingPunct="0"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algn="l" defTabSz="1014413" eaLnBrk="0" hangingPunct="0"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defTabSz="10144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defTabSz="10144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defTabSz="10144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defTabSz="101441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96025" algn="r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sz="6000">
                  <a:solidFill>
                    <a:srgbClr val="3333FF"/>
                  </a:solidFill>
                  <a:latin typeface="Tahoma" panose="020B0604030504040204" pitchFamily="34" charset="0"/>
                </a:rPr>
                <a:t>?</a:t>
              </a:r>
            </a:p>
          </p:txBody>
        </p:sp>
        <p:sp>
          <p:nvSpPr>
            <p:cNvPr id="899141" name="AutoShape 69"/>
            <p:cNvSpPr>
              <a:spLocks noChangeArrowheads="1"/>
            </p:cNvSpPr>
            <p:nvPr/>
          </p:nvSpPr>
          <p:spPr bwMode="auto">
            <a:xfrm rot="-10800000" flipH="1" flipV="1">
              <a:off x="888" y="2614"/>
              <a:ext cx="837" cy="905"/>
            </a:xfrm>
            <a:prstGeom prst="downArrow">
              <a:avLst>
                <a:gd name="adj1" fmla="val 50000"/>
                <a:gd name="adj2" fmla="val 27031"/>
              </a:avLst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9613120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Разновидности диаграммы </a:t>
            </a:r>
            <a:r>
              <a:rPr lang="en-US"/>
              <a:t>eEPC</a:t>
            </a:r>
            <a:endParaRPr lang="ru-RU"/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836614"/>
            <a:ext cx="2017713" cy="5113337"/>
          </a:xfrm>
        </p:spPr>
        <p:txBody>
          <a:bodyPr/>
          <a:lstStyle/>
          <a:p>
            <a:pPr marL="193675" indent="-193675">
              <a:buClr>
                <a:schemeClr val="tx1"/>
              </a:buClr>
            </a:pPr>
            <a:r>
              <a:rPr lang="ru-RU" sz="1800"/>
              <a:t>eEPC (в виде столбцов) - eEPC (column display)</a:t>
            </a:r>
          </a:p>
          <a:p>
            <a:pPr marL="193675" indent="-193675">
              <a:buClr>
                <a:schemeClr val="tx1"/>
              </a:buClr>
            </a:pPr>
            <a:r>
              <a:rPr lang="ru-RU" sz="1800"/>
              <a:t>еEPC (уровень экземпляров) -  eEPC (instance)</a:t>
            </a:r>
          </a:p>
          <a:p>
            <a:pPr marL="193675" indent="-193675">
              <a:buClr>
                <a:schemeClr val="tx1"/>
              </a:buClr>
            </a:pPr>
            <a:r>
              <a:rPr lang="ru-RU" sz="1800"/>
              <a:t>eEPC (с потоками материалов) - eEPC (material flow)</a:t>
            </a:r>
          </a:p>
          <a:p>
            <a:pPr marL="193675" indent="-193675">
              <a:buClr>
                <a:schemeClr val="tx1"/>
              </a:buClr>
            </a:pPr>
            <a:r>
              <a:rPr lang="ru-RU" sz="1800" b="1"/>
              <a:t>eEPC (в виде строк) - eEPC (row display)</a:t>
            </a:r>
          </a:p>
          <a:p>
            <a:pPr marL="193675" indent="-193675">
              <a:buClr>
                <a:schemeClr val="tx1"/>
              </a:buClr>
            </a:pPr>
            <a:r>
              <a:rPr lang="ru-RU" sz="1800"/>
              <a:t>еEPC (в виде таблицы) - eEPC table display</a:t>
            </a:r>
          </a:p>
          <a:p>
            <a:pPr marL="193675" indent="-193675"/>
            <a:endParaRPr lang="ru-RU" sz="1800"/>
          </a:p>
        </p:txBody>
      </p:sp>
      <p:pic>
        <p:nvPicPr>
          <p:cNvPr id="900100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8439" y="908051"/>
            <a:ext cx="6264275" cy="4346575"/>
          </a:xfrm>
          <a:noFill/>
          <a:ln cap="flat">
            <a:solidFill>
              <a:schemeClr val="bg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1646127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957" name="Rectangle 2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/>
              <a:t>Диаграмма окружения функции</a:t>
            </a:r>
          </a:p>
        </p:txBody>
      </p:sp>
      <p:sp>
        <p:nvSpPr>
          <p:cNvPr id="807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6775" y="1241425"/>
            <a:ext cx="5111750" cy="4419600"/>
          </a:xfrm>
        </p:spPr>
        <p:txBody>
          <a:bodyPr/>
          <a:lstStyle/>
          <a:p>
            <a:pPr marL="0" indent="0">
              <a:buNone/>
            </a:pPr>
            <a:r>
              <a:rPr lang="ru-RU" b="1"/>
              <a:t>Диаграмма окружения функции (</a:t>
            </a:r>
            <a:r>
              <a:rPr lang="en-US" b="1" i="1"/>
              <a:t>Function allocation diagram</a:t>
            </a:r>
            <a:r>
              <a:rPr lang="en-US" b="1"/>
              <a:t>)</a:t>
            </a:r>
            <a:r>
              <a:rPr lang="ru-RU"/>
              <a:t> предназначена для описания объектов, окружающих функцию (исполнителей, входных и выходных потоков информации, документов, материалов, продуктов/услуг, ИС). Применяется для детализации функций на диаграмме eEPC</a:t>
            </a:r>
          </a:p>
          <a:p>
            <a:pPr marL="0" indent="0">
              <a:buNone/>
            </a:pPr>
            <a:r>
              <a:rPr lang="ru-RU" b="1"/>
              <a:t>Используется для описания ресурсного окружения функций</a:t>
            </a:r>
          </a:p>
        </p:txBody>
      </p:sp>
      <p:graphicFrame>
        <p:nvGraphicFramePr>
          <p:cNvPr id="807958" name="Object 22"/>
          <p:cNvGraphicFramePr>
            <a:graphicFrameLocks noChangeAspect="1"/>
          </p:cNvGraphicFramePr>
          <p:nvPr>
            <p:ph sz="half" idx="2"/>
          </p:nvPr>
        </p:nvGraphicFramePr>
        <p:xfrm>
          <a:off x="8001001" y="1438276"/>
          <a:ext cx="2030413" cy="191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Точечный рисунок" r:id="rId4" imgW="676369" imgH="638264" progId="Paint.Picture">
                  <p:embed/>
                </p:oleObj>
              </mc:Choice>
              <mc:Fallback>
                <p:oleObj name="Точечный рисунок" r:id="rId4" imgW="676369" imgH="63826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1" y="1438276"/>
                        <a:ext cx="2030413" cy="1916113"/>
                      </a:xfrm>
                      <a:prstGeom prst="rect">
                        <a:avLst/>
                      </a:prstGeom>
                      <a:noFill/>
                      <a:ln w="9525" cap="flat" cmpd="sng">
                        <a:solidFill>
                          <a:schemeClr val="tx1"/>
                        </a:solidFill>
                        <a:prstDash val="solid"/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7960" name="Group 24"/>
          <p:cNvGrpSpPr>
            <a:grpSpLocks/>
          </p:cNvGrpSpPr>
          <p:nvPr/>
        </p:nvGrpSpPr>
        <p:grpSpPr bwMode="auto">
          <a:xfrm>
            <a:off x="8002588" y="4657725"/>
            <a:ext cx="1981200" cy="1219200"/>
            <a:chOff x="144" y="3060"/>
            <a:chExt cx="1248" cy="768"/>
          </a:xfrm>
        </p:grpSpPr>
        <p:sp>
          <p:nvSpPr>
            <p:cNvPr id="807961" name="AutoShape 25"/>
            <p:cNvSpPr>
              <a:spLocks noChangeArrowheads="1"/>
            </p:cNvSpPr>
            <p:nvPr/>
          </p:nvSpPr>
          <p:spPr bwMode="auto">
            <a:xfrm>
              <a:off x="144" y="3060"/>
              <a:ext cx="1248" cy="76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7962" name="AutoShape 26"/>
            <p:cNvSpPr>
              <a:spLocks noChangeArrowheads="1"/>
            </p:cNvSpPr>
            <p:nvPr/>
          </p:nvSpPr>
          <p:spPr bwMode="auto">
            <a:xfrm>
              <a:off x="228" y="3528"/>
              <a:ext cx="384" cy="288"/>
            </a:xfrm>
            <a:prstGeom prst="rightArrow">
              <a:avLst>
                <a:gd name="adj1" fmla="val 58333"/>
                <a:gd name="adj2" fmla="val 28821"/>
              </a:avLst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807963" name="Group 27"/>
            <p:cNvGrpSpPr>
              <a:grpSpLocks/>
            </p:cNvGrpSpPr>
            <p:nvPr/>
          </p:nvGrpSpPr>
          <p:grpSpPr bwMode="auto">
            <a:xfrm>
              <a:off x="624" y="3204"/>
              <a:ext cx="672" cy="528"/>
              <a:chOff x="576" y="3204"/>
              <a:chExt cx="672" cy="528"/>
            </a:xfrm>
          </p:grpSpPr>
          <p:sp>
            <p:nvSpPr>
              <p:cNvPr id="807964" name="AutoShape 28"/>
              <p:cNvSpPr>
                <a:spLocks noChangeArrowheads="1"/>
              </p:cNvSpPr>
              <p:nvPr/>
            </p:nvSpPr>
            <p:spPr bwMode="auto">
              <a:xfrm>
                <a:off x="816" y="3204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65" name="AutoShape 29"/>
              <p:cNvSpPr>
                <a:spLocks noChangeArrowheads="1"/>
              </p:cNvSpPr>
              <p:nvPr/>
            </p:nvSpPr>
            <p:spPr bwMode="auto">
              <a:xfrm>
                <a:off x="720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66" name="AutoShape 30"/>
              <p:cNvSpPr>
                <a:spLocks noChangeArrowheads="1"/>
              </p:cNvSpPr>
              <p:nvPr/>
            </p:nvSpPr>
            <p:spPr bwMode="auto">
              <a:xfrm>
                <a:off x="816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67" name="AutoShape 31"/>
              <p:cNvSpPr>
                <a:spLocks noChangeArrowheads="1"/>
              </p:cNvSpPr>
              <p:nvPr/>
            </p:nvSpPr>
            <p:spPr bwMode="auto">
              <a:xfrm>
                <a:off x="912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68" name="AutoShape 32"/>
              <p:cNvSpPr>
                <a:spLocks noChangeArrowheads="1"/>
              </p:cNvSpPr>
              <p:nvPr/>
            </p:nvSpPr>
            <p:spPr bwMode="auto">
              <a:xfrm>
                <a:off x="576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69" name="AutoShape 33"/>
              <p:cNvSpPr>
                <a:spLocks noChangeArrowheads="1"/>
              </p:cNvSpPr>
              <p:nvPr/>
            </p:nvSpPr>
            <p:spPr bwMode="auto">
              <a:xfrm>
                <a:off x="672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70" name="AutoShape 34"/>
              <p:cNvSpPr>
                <a:spLocks noChangeArrowheads="1"/>
              </p:cNvSpPr>
              <p:nvPr/>
            </p:nvSpPr>
            <p:spPr bwMode="auto">
              <a:xfrm>
                <a:off x="768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71" name="AutoShape 35"/>
              <p:cNvSpPr>
                <a:spLocks noChangeArrowheads="1"/>
              </p:cNvSpPr>
              <p:nvPr/>
            </p:nvSpPr>
            <p:spPr bwMode="auto">
              <a:xfrm>
                <a:off x="864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72" name="AutoShape 36"/>
              <p:cNvSpPr>
                <a:spLocks noChangeArrowheads="1"/>
              </p:cNvSpPr>
              <p:nvPr/>
            </p:nvSpPr>
            <p:spPr bwMode="auto">
              <a:xfrm>
                <a:off x="960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07973" name="AutoShape 37"/>
              <p:cNvSpPr>
                <a:spLocks noChangeArrowheads="1"/>
              </p:cNvSpPr>
              <p:nvPr/>
            </p:nvSpPr>
            <p:spPr bwMode="auto">
              <a:xfrm>
                <a:off x="1056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07974" name="Text Box 38"/>
            <p:cNvSpPr txBox="1">
              <a:spLocks noChangeArrowheads="1"/>
            </p:cNvSpPr>
            <p:nvPr/>
          </p:nvSpPr>
          <p:spPr bwMode="auto">
            <a:xfrm>
              <a:off x="401" y="3152"/>
              <a:ext cx="187" cy="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4002598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0" y="228600"/>
            <a:ext cx="5867400" cy="609600"/>
          </a:xfrm>
        </p:spPr>
        <p:txBody>
          <a:bodyPr/>
          <a:lstStyle/>
          <a:p>
            <a:r>
              <a:rPr lang="ru-RU"/>
              <a:t>Диаграмма окружения функции</a:t>
            </a:r>
          </a:p>
        </p:txBody>
      </p:sp>
      <p:sp>
        <p:nvSpPr>
          <p:cNvPr id="809989" name="Text Box 5"/>
          <p:cNvSpPr txBox="1">
            <a:spLocks noChangeArrowheads="1"/>
          </p:cNvSpPr>
          <p:nvPr/>
        </p:nvSpPr>
        <p:spPr bwMode="auto">
          <a:xfrm>
            <a:off x="3733800" y="5715000"/>
            <a:ext cx="3803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</a:rPr>
              <a:t>Событийная цепочка процесса</a:t>
            </a:r>
          </a:p>
        </p:txBody>
      </p:sp>
      <p:grpSp>
        <p:nvGrpSpPr>
          <p:cNvPr id="810595" name="Group 611"/>
          <p:cNvGrpSpPr>
            <a:grpSpLocks/>
          </p:cNvGrpSpPr>
          <p:nvPr/>
        </p:nvGrpSpPr>
        <p:grpSpPr bwMode="auto">
          <a:xfrm>
            <a:off x="4591050" y="933450"/>
            <a:ext cx="5867400" cy="4800600"/>
            <a:chOff x="1932" y="588"/>
            <a:chExt cx="3696" cy="3024"/>
          </a:xfrm>
        </p:grpSpPr>
        <p:sp>
          <p:nvSpPr>
            <p:cNvPr id="809986" name="AutoShape 2"/>
            <p:cNvSpPr>
              <a:spLocks noChangeArrowheads="1"/>
            </p:cNvSpPr>
            <p:nvPr/>
          </p:nvSpPr>
          <p:spPr bwMode="auto">
            <a:xfrm>
              <a:off x="1932" y="588"/>
              <a:ext cx="3696" cy="3024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66CC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77" name="Freeform 393"/>
            <p:cNvSpPr>
              <a:spLocks/>
            </p:cNvSpPr>
            <p:nvPr/>
          </p:nvSpPr>
          <p:spPr bwMode="auto">
            <a:xfrm>
              <a:off x="1975" y="672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78" name="Freeform 394"/>
            <p:cNvSpPr>
              <a:spLocks/>
            </p:cNvSpPr>
            <p:nvPr/>
          </p:nvSpPr>
          <p:spPr bwMode="auto">
            <a:xfrm>
              <a:off x="5575" y="3552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79" name="AutoShape 395"/>
            <p:cNvSpPr>
              <a:spLocks noChangeArrowheads="1"/>
            </p:cNvSpPr>
            <p:nvPr/>
          </p:nvSpPr>
          <p:spPr bwMode="auto">
            <a:xfrm>
              <a:off x="3739" y="2083"/>
              <a:ext cx="454" cy="288"/>
            </a:xfrm>
            <a:prstGeom prst="roundRect">
              <a:avLst>
                <a:gd name="adj" fmla="val 15000"/>
              </a:avLst>
            </a:prstGeom>
            <a:solidFill>
              <a:srgbClr val="66FF99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0" name="Rectangle 396"/>
            <p:cNvSpPr>
              <a:spLocks noChangeArrowheads="1"/>
            </p:cNvSpPr>
            <p:nvPr/>
          </p:nvSpPr>
          <p:spPr bwMode="auto">
            <a:xfrm>
              <a:off x="4221" y="2364"/>
              <a:ext cx="51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1" name="Rectangle 397"/>
            <p:cNvSpPr>
              <a:spLocks noChangeArrowheads="1"/>
            </p:cNvSpPr>
            <p:nvPr/>
          </p:nvSpPr>
          <p:spPr bwMode="auto">
            <a:xfrm>
              <a:off x="4221" y="2364"/>
              <a:ext cx="51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2" name="Rectangle 398"/>
            <p:cNvSpPr>
              <a:spLocks noChangeArrowheads="1"/>
            </p:cNvSpPr>
            <p:nvPr/>
          </p:nvSpPr>
          <p:spPr bwMode="auto">
            <a:xfrm>
              <a:off x="4185" y="2443"/>
              <a:ext cx="51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3" name="Rectangle 399"/>
            <p:cNvSpPr>
              <a:spLocks noChangeArrowheads="1"/>
            </p:cNvSpPr>
            <p:nvPr/>
          </p:nvSpPr>
          <p:spPr bwMode="auto">
            <a:xfrm>
              <a:off x="4185" y="2443"/>
              <a:ext cx="51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4" name="Rectangle 400"/>
            <p:cNvSpPr>
              <a:spLocks noChangeArrowheads="1"/>
            </p:cNvSpPr>
            <p:nvPr/>
          </p:nvSpPr>
          <p:spPr bwMode="auto">
            <a:xfrm>
              <a:off x="4221" y="2400"/>
              <a:ext cx="51" cy="3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5" name="Rectangle 401"/>
            <p:cNvSpPr>
              <a:spLocks noChangeArrowheads="1"/>
            </p:cNvSpPr>
            <p:nvPr/>
          </p:nvSpPr>
          <p:spPr bwMode="auto">
            <a:xfrm>
              <a:off x="4221" y="2400"/>
              <a:ext cx="51" cy="3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6" name="Rectangle 402"/>
            <p:cNvSpPr>
              <a:spLocks noChangeArrowheads="1"/>
            </p:cNvSpPr>
            <p:nvPr/>
          </p:nvSpPr>
          <p:spPr bwMode="auto">
            <a:xfrm>
              <a:off x="4250" y="2443"/>
              <a:ext cx="51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7" name="Rectangle 403"/>
            <p:cNvSpPr>
              <a:spLocks noChangeArrowheads="1"/>
            </p:cNvSpPr>
            <p:nvPr/>
          </p:nvSpPr>
          <p:spPr bwMode="auto">
            <a:xfrm>
              <a:off x="4250" y="2443"/>
              <a:ext cx="51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8" name="Freeform 404"/>
            <p:cNvSpPr>
              <a:spLocks/>
            </p:cNvSpPr>
            <p:nvPr/>
          </p:nvSpPr>
          <p:spPr bwMode="auto">
            <a:xfrm>
              <a:off x="4214" y="2422"/>
              <a:ext cx="7" cy="21"/>
            </a:xfrm>
            <a:custGeom>
              <a:avLst/>
              <a:gdLst>
                <a:gd name="T0" fmla="*/ 0 w 7"/>
                <a:gd name="T1" fmla="*/ 21 h 21"/>
                <a:gd name="T2" fmla="*/ 0 w 7"/>
                <a:gd name="T3" fmla="*/ 0 h 21"/>
                <a:gd name="T4" fmla="*/ 7 w 7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21">
                  <a:moveTo>
                    <a:pt x="0" y="21"/>
                  </a:moveTo>
                  <a:lnTo>
                    <a:pt x="0" y="0"/>
                  </a:lnTo>
                  <a:lnTo>
                    <a:pt x="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89" name="Freeform 405"/>
            <p:cNvSpPr>
              <a:spLocks/>
            </p:cNvSpPr>
            <p:nvPr/>
          </p:nvSpPr>
          <p:spPr bwMode="auto">
            <a:xfrm>
              <a:off x="4272" y="2422"/>
              <a:ext cx="1" cy="21"/>
            </a:xfrm>
            <a:custGeom>
              <a:avLst/>
              <a:gdLst>
                <a:gd name="T0" fmla="*/ 0 h 21"/>
                <a:gd name="T1" fmla="*/ 0 h 21"/>
                <a:gd name="T2" fmla="*/ 21 h 2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1">
                  <a:moveTo>
                    <a:pt x="0" y="0"/>
                  </a:move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90" name="Line 406"/>
            <p:cNvSpPr>
              <a:spLocks noChangeShapeType="1"/>
            </p:cNvSpPr>
            <p:nvPr/>
          </p:nvSpPr>
          <p:spPr bwMode="auto">
            <a:xfrm>
              <a:off x="4243" y="2393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91" name="Rectangle 407"/>
            <p:cNvSpPr>
              <a:spLocks noChangeArrowheads="1"/>
            </p:cNvSpPr>
            <p:nvPr/>
          </p:nvSpPr>
          <p:spPr bwMode="auto">
            <a:xfrm>
              <a:off x="3768" y="2126"/>
              <a:ext cx="37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Проведение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92" name="Rectangle 408"/>
            <p:cNvSpPr>
              <a:spLocks noChangeArrowheads="1"/>
            </p:cNvSpPr>
            <p:nvPr/>
          </p:nvSpPr>
          <p:spPr bwMode="auto">
            <a:xfrm>
              <a:off x="3789" y="2220"/>
              <a:ext cx="33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совещания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93" name="Rectangle 409"/>
            <p:cNvSpPr>
              <a:spLocks noChangeArrowheads="1"/>
            </p:cNvSpPr>
            <p:nvPr/>
          </p:nvSpPr>
          <p:spPr bwMode="auto">
            <a:xfrm>
              <a:off x="3034" y="1810"/>
              <a:ext cx="460" cy="1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94" name="Line 410"/>
            <p:cNvSpPr>
              <a:spLocks noChangeShapeType="1"/>
            </p:cNvSpPr>
            <p:nvPr/>
          </p:nvSpPr>
          <p:spPr bwMode="auto">
            <a:xfrm>
              <a:off x="3062" y="1810"/>
              <a:ext cx="1" cy="17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95" name="Rectangle 411"/>
            <p:cNvSpPr>
              <a:spLocks noChangeArrowheads="1"/>
            </p:cNvSpPr>
            <p:nvPr/>
          </p:nvSpPr>
          <p:spPr bwMode="auto">
            <a:xfrm>
              <a:off x="3055" y="1802"/>
              <a:ext cx="4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Генеральный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96" name="Rectangle 412"/>
            <p:cNvSpPr>
              <a:spLocks noChangeArrowheads="1"/>
            </p:cNvSpPr>
            <p:nvPr/>
          </p:nvSpPr>
          <p:spPr bwMode="auto">
            <a:xfrm>
              <a:off x="3120" y="1896"/>
              <a:ext cx="27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директор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97" name="Freeform 413"/>
            <p:cNvSpPr>
              <a:spLocks/>
            </p:cNvSpPr>
            <p:nvPr/>
          </p:nvSpPr>
          <p:spPr bwMode="auto">
            <a:xfrm>
              <a:off x="3487" y="1594"/>
              <a:ext cx="418" cy="489"/>
            </a:xfrm>
            <a:custGeom>
              <a:avLst/>
              <a:gdLst>
                <a:gd name="T0" fmla="*/ 0 w 58"/>
                <a:gd name="T1" fmla="*/ 0 h 68"/>
                <a:gd name="T2" fmla="*/ 58 w 58"/>
                <a:gd name="T3" fmla="*/ 0 h 68"/>
                <a:gd name="T4" fmla="*/ 58 w 58"/>
                <a:gd name="T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68">
                  <a:moveTo>
                    <a:pt x="0" y="0"/>
                  </a:moveTo>
                  <a:lnTo>
                    <a:pt x="58" y="0"/>
                  </a:lnTo>
                  <a:lnTo>
                    <a:pt x="58" y="6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98" name="Freeform 414"/>
            <p:cNvSpPr>
              <a:spLocks/>
            </p:cNvSpPr>
            <p:nvPr/>
          </p:nvSpPr>
          <p:spPr bwMode="auto">
            <a:xfrm>
              <a:off x="3487" y="1378"/>
              <a:ext cx="418" cy="705"/>
            </a:xfrm>
            <a:custGeom>
              <a:avLst/>
              <a:gdLst>
                <a:gd name="T0" fmla="*/ 0 w 58"/>
                <a:gd name="T1" fmla="*/ 0 h 98"/>
                <a:gd name="T2" fmla="*/ 58 w 58"/>
                <a:gd name="T3" fmla="*/ 0 h 98"/>
                <a:gd name="T4" fmla="*/ 58 w 58"/>
                <a:gd name="T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98">
                  <a:moveTo>
                    <a:pt x="0" y="0"/>
                  </a:moveTo>
                  <a:lnTo>
                    <a:pt x="58" y="0"/>
                  </a:lnTo>
                  <a:lnTo>
                    <a:pt x="58" y="9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99" name="Freeform 415"/>
            <p:cNvSpPr>
              <a:spLocks/>
            </p:cNvSpPr>
            <p:nvPr/>
          </p:nvSpPr>
          <p:spPr bwMode="auto">
            <a:xfrm>
              <a:off x="3487" y="1054"/>
              <a:ext cx="418" cy="1029"/>
            </a:xfrm>
            <a:custGeom>
              <a:avLst/>
              <a:gdLst>
                <a:gd name="T0" fmla="*/ 0 w 58"/>
                <a:gd name="T1" fmla="*/ 0 h 143"/>
                <a:gd name="T2" fmla="*/ 58 w 58"/>
                <a:gd name="T3" fmla="*/ 0 h 143"/>
                <a:gd name="T4" fmla="*/ 58 w 58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43">
                  <a:moveTo>
                    <a:pt x="0" y="0"/>
                  </a:moveTo>
                  <a:lnTo>
                    <a:pt x="58" y="0"/>
                  </a:lnTo>
                  <a:lnTo>
                    <a:pt x="58" y="1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00" name="Freeform 416"/>
            <p:cNvSpPr>
              <a:spLocks/>
            </p:cNvSpPr>
            <p:nvPr/>
          </p:nvSpPr>
          <p:spPr bwMode="auto">
            <a:xfrm>
              <a:off x="3487" y="838"/>
              <a:ext cx="418" cy="1245"/>
            </a:xfrm>
            <a:custGeom>
              <a:avLst/>
              <a:gdLst>
                <a:gd name="T0" fmla="*/ 0 w 58"/>
                <a:gd name="T1" fmla="*/ 0 h 173"/>
                <a:gd name="T2" fmla="*/ 58 w 58"/>
                <a:gd name="T3" fmla="*/ 0 h 173"/>
                <a:gd name="T4" fmla="*/ 58 w 58"/>
                <a:gd name="T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73">
                  <a:moveTo>
                    <a:pt x="0" y="0"/>
                  </a:moveTo>
                  <a:lnTo>
                    <a:pt x="58" y="0"/>
                  </a:lnTo>
                  <a:lnTo>
                    <a:pt x="58" y="17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01" name="Freeform 417"/>
            <p:cNvSpPr>
              <a:spLocks/>
            </p:cNvSpPr>
            <p:nvPr/>
          </p:nvSpPr>
          <p:spPr bwMode="auto">
            <a:xfrm>
              <a:off x="4005" y="838"/>
              <a:ext cx="490" cy="1245"/>
            </a:xfrm>
            <a:custGeom>
              <a:avLst/>
              <a:gdLst>
                <a:gd name="T0" fmla="*/ 68 w 68"/>
                <a:gd name="T1" fmla="*/ 0 h 173"/>
                <a:gd name="T2" fmla="*/ 0 w 68"/>
                <a:gd name="T3" fmla="*/ 0 h 173"/>
                <a:gd name="T4" fmla="*/ 0 w 68"/>
                <a:gd name="T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73">
                  <a:moveTo>
                    <a:pt x="68" y="0"/>
                  </a:moveTo>
                  <a:lnTo>
                    <a:pt x="0" y="0"/>
                  </a:lnTo>
                  <a:lnTo>
                    <a:pt x="0" y="17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02" name="Rectangle 418"/>
            <p:cNvSpPr>
              <a:spLocks noChangeArrowheads="1"/>
            </p:cNvSpPr>
            <p:nvPr/>
          </p:nvSpPr>
          <p:spPr bwMode="auto">
            <a:xfrm>
              <a:off x="4495" y="1003"/>
              <a:ext cx="454" cy="1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03" name="Line 419"/>
            <p:cNvSpPr>
              <a:spLocks noChangeShapeType="1"/>
            </p:cNvSpPr>
            <p:nvPr/>
          </p:nvSpPr>
          <p:spPr bwMode="auto">
            <a:xfrm>
              <a:off x="4517" y="1003"/>
              <a:ext cx="1" cy="17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04" name="Rectangle 420"/>
            <p:cNvSpPr>
              <a:spLocks noChangeArrowheads="1"/>
            </p:cNvSpPr>
            <p:nvPr/>
          </p:nvSpPr>
          <p:spPr bwMode="auto">
            <a:xfrm>
              <a:off x="4509" y="989"/>
              <a:ext cx="40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05" name="Rectangle 421"/>
            <p:cNvSpPr>
              <a:spLocks noChangeArrowheads="1"/>
            </p:cNvSpPr>
            <p:nvPr/>
          </p:nvSpPr>
          <p:spPr bwMode="auto">
            <a:xfrm>
              <a:off x="4553" y="1090"/>
              <a:ext cx="32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06" name="Rectangle 422"/>
            <p:cNvSpPr>
              <a:spLocks noChangeArrowheads="1"/>
            </p:cNvSpPr>
            <p:nvPr/>
          </p:nvSpPr>
          <p:spPr bwMode="auto">
            <a:xfrm>
              <a:off x="4495" y="730"/>
              <a:ext cx="454" cy="1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07" name="Line 423"/>
            <p:cNvSpPr>
              <a:spLocks noChangeShapeType="1"/>
            </p:cNvSpPr>
            <p:nvPr/>
          </p:nvSpPr>
          <p:spPr bwMode="auto">
            <a:xfrm>
              <a:off x="4517" y="730"/>
              <a:ext cx="1" cy="17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08" name="Rectangle 424"/>
            <p:cNvSpPr>
              <a:spLocks noChangeArrowheads="1"/>
            </p:cNvSpPr>
            <p:nvPr/>
          </p:nvSpPr>
          <p:spPr bwMode="auto">
            <a:xfrm>
              <a:off x="4517" y="672"/>
              <a:ext cx="3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Заместитель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09" name="Rectangle 425"/>
            <p:cNvSpPr>
              <a:spLocks noChangeArrowheads="1"/>
            </p:cNvSpPr>
            <p:nvPr/>
          </p:nvSpPr>
          <p:spPr bwMode="auto">
            <a:xfrm>
              <a:off x="4509" y="773"/>
              <a:ext cx="4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генерального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10" name="Rectangle 426"/>
            <p:cNvSpPr>
              <a:spLocks noChangeArrowheads="1"/>
            </p:cNvSpPr>
            <p:nvPr/>
          </p:nvSpPr>
          <p:spPr bwMode="auto">
            <a:xfrm>
              <a:off x="4560" y="866"/>
              <a:ext cx="3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 кадрам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11" name="Rectangle 427"/>
            <p:cNvSpPr>
              <a:spLocks noChangeArrowheads="1"/>
            </p:cNvSpPr>
            <p:nvPr/>
          </p:nvSpPr>
          <p:spPr bwMode="auto">
            <a:xfrm>
              <a:off x="3034" y="730"/>
              <a:ext cx="460" cy="1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12" name="Line 428"/>
            <p:cNvSpPr>
              <a:spLocks noChangeShapeType="1"/>
            </p:cNvSpPr>
            <p:nvPr/>
          </p:nvSpPr>
          <p:spPr bwMode="auto">
            <a:xfrm>
              <a:off x="3062" y="730"/>
              <a:ext cx="1" cy="17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13" name="Rectangle 429"/>
            <p:cNvSpPr>
              <a:spLocks noChangeArrowheads="1"/>
            </p:cNvSpPr>
            <p:nvPr/>
          </p:nvSpPr>
          <p:spPr bwMode="auto">
            <a:xfrm>
              <a:off x="3062" y="672"/>
              <a:ext cx="3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Заместитель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14" name="Rectangle 430"/>
            <p:cNvSpPr>
              <a:spLocks noChangeArrowheads="1"/>
            </p:cNvSpPr>
            <p:nvPr/>
          </p:nvSpPr>
          <p:spPr bwMode="auto">
            <a:xfrm>
              <a:off x="3055" y="773"/>
              <a:ext cx="4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генерального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15" name="Rectangle 431"/>
            <p:cNvSpPr>
              <a:spLocks noChangeArrowheads="1"/>
            </p:cNvSpPr>
            <p:nvPr/>
          </p:nvSpPr>
          <p:spPr bwMode="auto">
            <a:xfrm>
              <a:off x="3012" y="866"/>
              <a:ext cx="49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 обеспечению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16" name="Rectangle 432"/>
            <p:cNvSpPr>
              <a:spLocks noChangeArrowheads="1"/>
            </p:cNvSpPr>
            <p:nvPr/>
          </p:nvSpPr>
          <p:spPr bwMode="auto">
            <a:xfrm>
              <a:off x="3034" y="1270"/>
              <a:ext cx="460" cy="1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17" name="Line 433"/>
            <p:cNvSpPr>
              <a:spLocks noChangeShapeType="1"/>
            </p:cNvSpPr>
            <p:nvPr/>
          </p:nvSpPr>
          <p:spPr bwMode="auto">
            <a:xfrm>
              <a:off x="3062" y="1270"/>
              <a:ext cx="1" cy="17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18" name="Rectangle 434"/>
            <p:cNvSpPr>
              <a:spLocks noChangeArrowheads="1"/>
            </p:cNvSpPr>
            <p:nvPr/>
          </p:nvSpPr>
          <p:spPr bwMode="auto">
            <a:xfrm>
              <a:off x="3062" y="1212"/>
              <a:ext cx="3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Заместитель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19" name="Rectangle 435"/>
            <p:cNvSpPr>
              <a:spLocks noChangeArrowheads="1"/>
            </p:cNvSpPr>
            <p:nvPr/>
          </p:nvSpPr>
          <p:spPr bwMode="auto">
            <a:xfrm>
              <a:off x="3055" y="1313"/>
              <a:ext cx="4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генерального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20" name="Rectangle 436"/>
            <p:cNvSpPr>
              <a:spLocks noChangeArrowheads="1"/>
            </p:cNvSpPr>
            <p:nvPr/>
          </p:nvSpPr>
          <p:spPr bwMode="auto">
            <a:xfrm>
              <a:off x="3005" y="1406"/>
              <a:ext cx="50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 производству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21" name="Rectangle 437"/>
            <p:cNvSpPr>
              <a:spLocks noChangeArrowheads="1"/>
            </p:cNvSpPr>
            <p:nvPr/>
          </p:nvSpPr>
          <p:spPr bwMode="auto">
            <a:xfrm>
              <a:off x="3034" y="1543"/>
              <a:ext cx="460" cy="1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22" name="Line 438"/>
            <p:cNvSpPr>
              <a:spLocks noChangeShapeType="1"/>
            </p:cNvSpPr>
            <p:nvPr/>
          </p:nvSpPr>
          <p:spPr bwMode="auto">
            <a:xfrm>
              <a:off x="3062" y="1543"/>
              <a:ext cx="1" cy="17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23" name="Rectangle 439"/>
            <p:cNvSpPr>
              <a:spLocks noChangeArrowheads="1"/>
            </p:cNvSpPr>
            <p:nvPr/>
          </p:nvSpPr>
          <p:spPr bwMode="auto">
            <a:xfrm>
              <a:off x="3062" y="1486"/>
              <a:ext cx="3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Заместитель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24" name="Rectangle 440"/>
            <p:cNvSpPr>
              <a:spLocks noChangeArrowheads="1"/>
            </p:cNvSpPr>
            <p:nvPr/>
          </p:nvSpPr>
          <p:spPr bwMode="auto">
            <a:xfrm>
              <a:off x="3055" y="1579"/>
              <a:ext cx="4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генерального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25" name="Rectangle 441"/>
            <p:cNvSpPr>
              <a:spLocks noChangeArrowheads="1"/>
            </p:cNvSpPr>
            <p:nvPr/>
          </p:nvSpPr>
          <p:spPr bwMode="auto">
            <a:xfrm>
              <a:off x="3070" y="1673"/>
              <a:ext cx="38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 развитию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26" name="Rectangle 442"/>
            <p:cNvSpPr>
              <a:spLocks noChangeArrowheads="1"/>
            </p:cNvSpPr>
            <p:nvPr/>
          </p:nvSpPr>
          <p:spPr bwMode="auto">
            <a:xfrm>
              <a:off x="3034" y="1003"/>
              <a:ext cx="460" cy="1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27" name="Line 443"/>
            <p:cNvSpPr>
              <a:spLocks noChangeShapeType="1"/>
            </p:cNvSpPr>
            <p:nvPr/>
          </p:nvSpPr>
          <p:spPr bwMode="auto">
            <a:xfrm>
              <a:off x="3062" y="1003"/>
              <a:ext cx="1" cy="17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28" name="Rectangle 444"/>
            <p:cNvSpPr>
              <a:spLocks noChangeArrowheads="1"/>
            </p:cNvSpPr>
            <p:nvPr/>
          </p:nvSpPr>
          <p:spPr bwMode="auto">
            <a:xfrm>
              <a:off x="3062" y="946"/>
              <a:ext cx="39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Заместитель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29" name="Rectangle 445"/>
            <p:cNvSpPr>
              <a:spLocks noChangeArrowheads="1"/>
            </p:cNvSpPr>
            <p:nvPr/>
          </p:nvSpPr>
          <p:spPr bwMode="auto">
            <a:xfrm>
              <a:off x="3055" y="1039"/>
              <a:ext cx="40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генерального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30" name="Rectangle 446"/>
            <p:cNvSpPr>
              <a:spLocks noChangeArrowheads="1"/>
            </p:cNvSpPr>
            <p:nvPr/>
          </p:nvSpPr>
          <p:spPr bwMode="auto">
            <a:xfrm>
              <a:off x="3055" y="1133"/>
              <a:ext cx="40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 финансам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31" name="Freeform 447"/>
            <p:cNvSpPr>
              <a:spLocks/>
            </p:cNvSpPr>
            <p:nvPr/>
          </p:nvSpPr>
          <p:spPr bwMode="auto">
            <a:xfrm>
              <a:off x="4005" y="1090"/>
              <a:ext cx="490" cy="993"/>
            </a:xfrm>
            <a:custGeom>
              <a:avLst/>
              <a:gdLst>
                <a:gd name="T0" fmla="*/ 68 w 68"/>
                <a:gd name="T1" fmla="*/ 0 h 138"/>
                <a:gd name="T2" fmla="*/ 0 w 68"/>
                <a:gd name="T3" fmla="*/ 0 h 138"/>
                <a:gd name="T4" fmla="*/ 0 w 68"/>
                <a:gd name="T5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38">
                  <a:moveTo>
                    <a:pt x="68" y="0"/>
                  </a:moveTo>
                  <a:lnTo>
                    <a:pt x="0" y="0"/>
                  </a:lnTo>
                  <a:lnTo>
                    <a:pt x="0" y="13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32" name="Oval 448"/>
            <p:cNvSpPr>
              <a:spLocks noChangeArrowheads="1"/>
            </p:cNvSpPr>
            <p:nvPr/>
          </p:nvSpPr>
          <p:spPr bwMode="auto">
            <a:xfrm>
              <a:off x="3415" y="2566"/>
              <a:ext cx="454" cy="288"/>
            </a:xfrm>
            <a:prstGeom prst="ellipse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33" name="Line 449"/>
            <p:cNvSpPr>
              <a:spLocks noChangeShapeType="1"/>
            </p:cNvSpPr>
            <p:nvPr/>
          </p:nvSpPr>
          <p:spPr bwMode="auto">
            <a:xfrm>
              <a:off x="3487" y="2803"/>
              <a:ext cx="30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34" name="Rectangle 450"/>
            <p:cNvSpPr>
              <a:spLocks noChangeArrowheads="1"/>
            </p:cNvSpPr>
            <p:nvPr/>
          </p:nvSpPr>
          <p:spPr bwMode="auto">
            <a:xfrm>
              <a:off x="3444" y="2659"/>
              <a:ext cx="38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Комната 454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35" name="Freeform 451"/>
            <p:cNvSpPr>
              <a:spLocks/>
            </p:cNvSpPr>
            <p:nvPr/>
          </p:nvSpPr>
          <p:spPr bwMode="auto">
            <a:xfrm>
              <a:off x="3638" y="2364"/>
              <a:ext cx="159" cy="202"/>
            </a:xfrm>
            <a:custGeom>
              <a:avLst/>
              <a:gdLst>
                <a:gd name="T0" fmla="*/ 22 w 22"/>
                <a:gd name="T1" fmla="*/ 0 h 28"/>
                <a:gd name="T2" fmla="*/ 22 w 22"/>
                <a:gd name="T3" fmla="*/ 18 h 28"/>
                <a:gd name="T4" fmla="*/ 0 w 22"/>
                <a:gd name="T5" fmla="*/ 18 h 28"/>
                <a:gd name="T6" fmla="*/ 0 w 22"/>
                <a:gd name="T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28">
                  <a:moveTo>
                    <a:pt x="22" y="0"/>
                  </a:moveTo>
                  <a:lnTo>
                    <a:pt x="22" y="18"/>
                  </a:lnTo>
                  <a:lnTo>
                    <a:pt x="0" y="18"/>
                  </a:lnTo>
                  <a:lnTo>
                    <a:pt x="0" y="2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36" name="Freeform 452"/>
            <p:cNvSpPr>
              <a:spLocks/>
            </p:cNvSpPr>
            <p:nvPr/>
          </p:nvSpPr>
          <p:spPr bwMode="auto">
            <a:xfrm>
              <a:off x="2767" y="2083"/>
              <a:ext cx="447" cy="281"/>
            </a:xfrm>
            <a:custGeom>
              <a:avLst/>
              <a:gdLst>
                <a:gd name="T0" fmla="*/ 0 w 447"/>
                <a:gd name="T1" fmla="*/ 0 h 281"/>
                <a:gd name="T2" fmla="*/ 447 w 447"/>
                <a:gd name="T3" fmla="*/ 0 h 281"/>
                <a:gd name="T4" fmla="*/ 447 w 447"/>
                <a:gd name="T5" fmla="*/ 238 h 281"/>
                <a:gd name="T6" fmla="*/ 360 w 447"/>
                <a:gd name="T7" fmla="*/ 195 h 281"/>
                <a:gd name="T8" fmla="*/ 87 w 447"/>
                <a:gd name="T9" fmla="*/ 281 h 281"/>
                <a:gd name="T10" fmla="*/ 0 w 447"/>
                <a:gd name="T11" fmla="*/ 238 h 281"/>
                <a:gd name="T12" fmla="*/ 0 w 447"/>
                <a:gd name="T13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7" h="281">
                  <a:moveTo>
                    <a:pt x="0" y="0"/>
                  </a:moveTo>
                  <a:lnTo>
                    <a:pt x="447" y="0"/>
                  </a:lnTo>
                  <a:lnTo>
                    <a:pt x="447" y="238"/>
                  </a:lnTo>
                  <a:lnTo>
                    <a:pt x="360" y="195"/>
                  </a:lnTo>
                  <a:lnTo>
                    <a:pt x="87" y="281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37" name="Rectangle 453"/>
            <p:cNvSpPr>
              <a:spLocks noChangeArrowheads="1"/>
            </p:cNvSpPr>
            <p:nvPr/>
          </p:nvSpPr>
          <p:spPr bwMode="auto">
            <a:xfrm>
              <a:off x="3250" y="2364"/>
              <a:ext cx="50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38" name="Rectangle 454"/>
            <p:cNvSpPr>
              <a:spLocks noChangeArrowheads="1"/>
            </p:cNvSpPr>
            <p:nvPr/>
          </p:nvSpPr>
          <p:spPr bwMode="auto">
            <a:xfrm>
              <a:off x="3250" y="2364"/>
              <a:ext cx="50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39" name="Rectangle 455"/>
            <p:cNvSpPr>
              <a:spLocks noChangeArrowheads="1"/>
            </p:cNvSpPr>
            <p:nvPr/>
          </p:nvSpPr>
          <p:spPr bwMode="auto">
            <a:xfrm>
              <a:off x="3214" y="2443"/>
              <a:ext cx="50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0" name="Rectangle 456"/>
            <p:cNvSpPr>
              <a:spLocks noChangeArrowheads="1"/>
            </p:cNvSpPr>
            <p:nvPr/>
          </p:nvSpPr>
          <p:spPr bwMode="auto">
            <a:xfrm>
              <a:off x="3214" y="2443"/>
              <a:ext cx="50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1" name="Rectangle 457"/>
            <p:cNvSpPr>
              <a:spLocks noChangeArrowheads="1"/>
            </p:cNvSpPr>
            <p:nvPr/>
          </p:nvSpPr>
          <p:spPr bwMode="auto">
            <a:xfrm>
              <a:off x="3250" y="2400"/>
              <a:ext cx="50" cy="3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2" name="Rectangle 458"/>
            <p:cNvSpPr>
              <a:spLocks noChangeArrowheads="1"/>
            </p:cNvSpPr>
            <p:nvPr/>
          </p:nvSpPr>
          <p:spPr bwMode="auto">
            <a:xfrm>
              <a:off x="3250" y="2400"/>
              <a:ext cx="50" cy="3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3" name="Rectangle 459"/>
            <p:cNvSpPr>
              <a:spLocks noChangeArrowheads="1"/>
            </p:cNvSpPr>
            <p:nvPr/>
          </p:nvSpPr>
          <p:spPr bwMode="auto">
            <a:xfrm>
              <a:off x="3278" y="2443"/>
              <a:ext cx="51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4" name="Rectangle 460"/>
            <p:cNvSpPr>
              <a:spLocks noChangeArrowheads="1"/>
            </p:cNvSpPr>
            <p:nvPr/>
          </p:nvSpPr>
          <p:spPr bwMode="auto">
            <a:xfrm>
              <a:off x="3278" y="2443"/>
              <a:ext cx="51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5" name="Freeform 461"/>
            <p:cNvSpPr>
              <a:spLocks/>
            </p:cNvSpPr>
            <p:nvPr/>
          </p:nvSpPr>
          <p:spPr bwMode="auto">
            <a:xfrm>
              <a:off x="3242" y="2422"/>
              <a:ext cx="8" cy="21"/>
            </a:xfrm>
            <a:custGeom>
              <a:avLst/>
              <a:gdLst>
                <a:gd name="T0" fmla="*/ 0 w 8"/>
                <a:gd name="T1" fmla="*/ 21 h 21"/>
                <a:gd name="T2" fmla="*/ 0 w 8"/>
                <a:gd name="T3" fmla="*/ 0 h 21"/>
                <a:gd name="T4" fmla="*/ 8 w 8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1">
                  <a:moveTo>
                    <a:pt x="0" y="21"/>
                  </a:moveTo>
                  <a:lnTo>
                    <a:pt x="0" y="0"/>
                  </a:lnTo>
                  <a:lnTo>
                    <a:pt x="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6" name="Freeform 462"/>
            <p:cNvSpPr>
              <a:spLocks/>
            </p:cNvSpPr>
            <p:nvPr/>
          </p:nvSpPr>
          <p:spPr bwMode="auto">
            <a:xfrm>
              <a:off x="3300" y="2422"/>
              <a:ext cx="1" cy="21"/>
            </a:xfrm>
            <a:custGeom>
              <a:avLst/>
              <a:gdLst>
                <a:gd name="T0" fmla="*/ 0 h 21"/>
                <a:gd name="T1" fmla="*/ 0 h 21"/>
                <a:gd name="T2" fmla="*/ 21 h 2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1">
                  <a:moveTo>
                    <a:pt x="0" y="0"/>
                  </a:move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7" name="Line 463"/>
            <p:cNvSpPr>
              <a:spLocks noChangeShapeType="1"/>
            </p:cNvSpPr>
            <p:nvPr/>
          </p:nvSpPr>
          <p:spPr bwMode="auto">
            <a:xfrm>
              <a:off x="3271" y="2393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48" name="Rectangle 464"/>
            <p:cNvSpPr>
              <a:spLocks noChangeArrowheads="1"/>
            </p:cNvSpPr>
            <p:nvPr/>
          </p:nvSpPr>
          <p:spPr bwMode="auto">
            <a:xfrm>
              <a:off x="2846" y="2033"/>
              <a:ext cx="2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Комплект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49" name="Rectangle 465"/>
            <p:cNvSpPr>
              <a:spLocks noChangeArrowheads="1"/>
            </p:cNvSpPr>
            <p:nvPr/>
          </p:nvSpPr>
          <p:spPr bwMode="auto">
            <a:xfrm>
              <a:off x="2810" y="2126"/>
              <a:ext cx="35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документов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50" name="Rectangle 466"/>
            <p:cNvSpPr>
              <a:spLocks noChangeArrowheads="1"/>
            </p:cNvSpPr>
            <p:nvPr/>
          </p:nvSpPr>
          <p:spPr bwMode="auto">
            <a:xfrm>
              <a:off x="2724" y="2220"/>
              <a:ext cx="52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 потребности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51" name="Rectangle 467"/>
            <p:cNvSpPr>
              <a:spLocks noChangeArrowheads="1"/>
            </p:cNvSpPr>
            <p:nvPr/>
          </p:nvSpPr>
          <p:spPr bwMode="auto">
            <a:xfrm>
              <a:off x="2825" y="2314"/>
              <a:ext cx="32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персонале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52" name="Oval 468"/>
            <p:cNvSpPr>
              <a:spLocks noChangeArrowheads="1"/>
            </p:cNvSpPr>
            <p:nvPr/>
          </p:nvSpPr>
          <p:spPr bwMode="auto">
            <a:xfrm>
              <a:off x="2767" y="2674"/>
              <a:ext cx="454" cy="79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53" name="Rectangle 469"/>
            <p:cNvSpPr>
              <a:spLocks noChangeArrowheads="1"/>
            </p:cNvSpPr>
            <p:nvPr/>
          </p:nvSpPr>
          <p:spPr bwMode="auto">
            <a:xfrm>
              <a:off x="2767" y="2486"/>
              <a:ext cx="454" cy="231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54" name="Line 470"/>
            <p:cNvSpPr>
              <a:spLocks noChangeShapeType="1"/>
            </p:cNvSpPr>
            <p:nvPr/>
          </p:nvSpPr>
          <p:spPr bwMode="auto">
            <a:xfrm>
              <a:off x="2767" y="2486"/>
              <a:ext cx="1" cy="2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55" name="Line 471"/>
            <p:cNvSpPr>
              <a:spLocks noChangeShapeType="1"/>
            </p:cNvSpPr>
            <p:nvPr/>
          </p:nvSpPr>
          <p:spPr bwMode="auto">
            <a:xfrm>
              <a:off x="3214" y="2486"/>
              <a:ext cx="1" cy="2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56" name="Oval 472"/>
            <p:cNvSpPr>
              <a:spLocks noChangeArrowheads="1"/>
            </p:cNvSpPr>
            <p:nvPr/>
          </p:nvSpPr>
          <p:spPr bwMode="auto">
            <a:xfrm>
              <a:off x="2767" y="2450"/>
              <a:ext cx="454" cy="80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57" name="Rectangle 473"/>
            <p:cNvSpPr>
              <a:spLocks noChangeArrowheads="1"/>
            </p:cNvSpPr>
            <p:nvPr/>
          </p:nvSpPr>
          <p:spPr bwMode="auto">
            <a:xfrm>
              <a:off x="2789" y="2458"/>
              <a:ext cx="39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Презентация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58" name="Rectangle 474"/>
            <p:cNvSpPr>
              <a:spLocks noChangeArrowheads="1"/>
            </p:cNvSpPr>
            <p:nvPr/>
          </p:nvSpPr>
          <p:spPr bwMode="auto">
            <a:xfrm>
              <a:off x="2753" y="2551"/>
              <a:ext cx="46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"Потребность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59" name="Rectangle 475"/>
            <p:cNvSpPr>
              <a:spLocks noChangeArrowheads="1"/>
            </p:cNvSpPr>
            <p:nvPr/>
          </p:nvSpPr>
          <p:spPr bwMode="auto">
            <a:xfrm>
              <a:off x="2810" y="2645"/>
              <a:ext cx="34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персонале"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60" name="Freeform 476"/>
            <p:cNvSpPr>
              <a:spLocks/>
            </p:cNvSpPr>
            <p:nvPr/>
          </p:nvSpPr>
          <p:spPr bwMode="auto">
            <a:xfrm>
              <a:off x="2767" y="2839"/>
              <a:ext cx="447" cy="281"/>
            </a:xfrm>
            <a:custGeom>
              <a:avLst/>
              <a:gdLst>
                <a:gd name="T0" fmla="*/ 0 w 447"/>
                <a:gd name="T1" fmla="*/ 0 h 281"/>
                <a:gd name="T2" fmla="*/ 447 w 447"/>
                <a:gd name="T3" fmla="*/ 0 h 281"/>
                <a:gd name="T4" fmla="*/ 447 w 447"/>
                <a:gd name="T5" fmla="*/ 238 h 281"/>
                <a:gd name="T6" fmla="*/ 360 w 447"/>
                <a:gd name="T7" fmla="*/ 195 h 281"/>
                <a:gd name="T8" fmla="*/ 87 w 447"/>
                <a:gd name="T9" fmla="*/ 281 h 281"/>
                <a:gd name="T10" fmla="*/ 0 w 447"/>
                <a:gd name="T11" fmla="*/ 238 h 281"/>
                <a:gd name="T12" fmla="*/ 0 w 447"/>
                <a:gd name="T13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7" h="281">
                  <a:moveTo>
                    <a:pt x="0" y="0"/>
                  </a:moveTo>
                  <a:lnTo>
                    <a:pt x="447" y="0"/>
                  </a:lnTo>
                  <a:lnTo>
                    <a:pt x="447" y="238"/>
                  </a:lnTo>
                  <a:lnTo>
                    <a:pt x="360" y="195"/>
                  </a:lnTo>
                  <a:lnTo>
                    <a:pt x="87" y="281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61" name="Line 477"/>
            <p:cNvSpPr>
              <a:spLocks noChangeShapeType="1"/>
            </p:cNvSpPr>
            <p:nvPr/>
          </p:nvSpPr>
          <p:spPr bwMode="auto">
            <a:xfrm flipV="1">
              <a:off x="2810" y="2839"/>
              <a:ext cx="1" cy="25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62" name="Rectangle 478"/>
            <p:cNvSpPr>
              <a:spLocks noChangeArrowheads="1"/>
            </p:cNvSpPr>
            <p:nvPr/>
          </p:nvSpPr>
          <p:spPr bwMode="auto">
            <a:xfrm>
              <a:off x="2854" y="2882"/>
              <a:ext cx="26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Штатное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63" name="Rectangle 479"/>
            <p:cNvSpPr>
              <a:spLocks noChangeArrowheads="1"/>
            </p:cNvSpPr>
            <p:nvPr/>
          </p:nvSpPr>
          <p:spPr bwMode="auto">
            <a:xfrm>
              <a:off x="2810" y="2976"/>
              <a:ext cx="35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расписание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64" name="Freeform 480"/>
            <p:cNvSpPr>
              <a:spLocks/>
            </p:cNvSpPr>
            <p:nvPr/>
          </p:nvSpPr>
          <p:spPr bwMode="auto">
            <a:xfrm>
              <a:off x="4495" y="1270"/>
              <a:ext cx="446" cy="280"/>
            </a:xfrm>
            <a:custGeom>
              <a:avLst/>
              <a:gdLst>
                <a:gd name="T0" fmla="*/ 0 w 446"/>
                <a:gd name="T1" fmla="*/ 208 h 280"/>
                <a:gd name="T2" fmla="*/ 94 w 446"/>
                <a:gd name="T3" fmla="*/ 280 h 280"/>
                <a:gd name="T4" fmla="*/ 446 w 446"/>
                <a:gd name="T5" fmla="*/ 280 h 280"/>
                <a:gd name="T6" fmla="*/ 446 w 446"/>
                <a:gd name="T7" fmla="*/ 0 h 280"/>
                <a:gd name="T8" fmla="*/ 0 w 446"/>
                <a:gd name="T9" fmla="*/ 0 h 280"/>
                <a:gd name="T10" fmla="*/ 0 w 446"/>
                <a:gd name="T11" fmla="*/ 208 h 280"/>
                <a:gd name="T12" fmla="*/ 0 w 446"/>
                <a:gd name="T13" fmla="*/ 20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6" h="280">
                  <a:moveTo>
                    <a:pt x="0" y="208"/>
                  </a:moveTo>
                  <a:lnTo>
                    <a:pt x="94" y="280"/>
                  </a:lnTo>
                  <a:lnTo>
                    <a:pt x="446" y="280"/>
                  </a:lnTo>
                  <a:lnTo>
                    <a:pt x="446" y="0"/>
                  </a:lnTo>
                  <a:lnTo>
                    <a:pt x="0" y="0"/>
                  </a:lnTo>
                  <a:lnTo>
                    <a:pt x="0" y="208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B3C6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65" name="Oval 481"/>
            <p:cNvSpPr>
              <a:spLocks noChangeArrowheads="1"/>
            </p:cNvSpPr>
            <p:nvPr/>
          </p:nvSpPr>
          <p:spPr bwMode="auto">
            <a:xfrm>
              <a:off x="4517" y="1493"/>
              <a:ext cx="72" cy="50"/>
            </a:xfrm>
            <a:prstGeom prst="ellipse">
              <a:avLst/>
            </a:prstGeom>
            <a:solidFill>
              <a:srgbClr val="ADC2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66" name="Oval 482"/>
            <p:cNvSpPr>
              <a:spLocks noChangeArrowheads="1"/>
            </p:cNvSpPr>
            <p:nvPr/>
          </p:nvSpPr>
          <p:spPr bwMode="auto">
            <a:xfrm>
              <a:off x="4502" y="1514"/>
              <a:ext cx="51" cy="29"/>
            </a:xfrm>
            <a:prstGeom prst="ellipse">
              <a:avLst/>
            </a:prstGeom>
            <a:solidFill>
              <a:srgbClr val="ADC2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67" name="Oval 483"/>
            <p:cNvSpPr>
              <a:spLocks noChangeArrowheads="1"/>
            </p:cNvSpPr>
            <p:nvPr/>
          </p:nvSpPr>
          <p:spPr bwMode="auto">
            <a:xfrm>
              <a:off x="4495" y="1529"/>
              <a:ext cx="29" cy="21"/>
            </a:xfrm>
            <a:prstGeom prst="ellipse">
              <a:avLst/>
            </a:prstGeom>
            <a:solidFill>
              <a:srgbClr val="ADC2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68" name="Rectangle 484"/>
            <p:cNvSpPr>
              <a:spLocks noChangeArrowheads="1"/>
            </p:cNvSpPr>
            <p:nvPr/>
          </p:nvSpPr>
          <p:spPr bwMode="auto">
            <a:xfrm>
              <a:off x="4531" y="1270"/>
              <a:ext cx="36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Стратегия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69" name="Rectangle 485"/>
            <p:cNvSpPr>
              <a:spLocks noChangeArrowheads="1"/>
            </p:cNvSpPr>
            <p:nvPr/>
          </p:nvSpPr>
          <p:spPr bwMode="auto">
            <a:xfrm>
              <a:off x="4589" y="1363"/>
              <a:ext cx="2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области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70" name="Rectangle 486"/>
            <p:cNvSpPr>
              <a:spLocks noChangeArrowheads="1"/>
            </p:cNvSpPr>
            <p:nvPr/>
          </p:nvSpPr>
          <p:spPr bwMode="auto">
            <a:xfrm>
              <a:off x="4553" y="1457"/>
              <a:ext cx="32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персонала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71" name="Freeform 487"/>
            <p:cNvSpPr>
              <a:spLocks/>
            </p:cNvSpPr>
            <p:nvPr/>
          </p:nvSpPr>
          <p:spPr bwMode="auto">
            <a:xfrm>
              <a:off x="4063" y="1414"/>
              <a:ext cx="432" cy="669"/>
            </a:xfrm>
            <a:custGeom>
              <a:avLst/>
              <a:gdLst>
                <a:gd name="T0" fmla="*/ 60 w 60"/>
                <a:gd name="T1" fmla="*/ 0 h 93"/>
                <a:gd name="T2" fmla="*/ 0 w 60"/>
                <a:gd name="T3" fmla="*/ 0 h 93"/>
                <a:gd name="T4" fmla="*/ 0 w 60"/>
                <a:gd name="T5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" h="93">
                  <a:moveTo>
                    <a:pt x="60" y="0"/>
                  </a:moveTo>
                  <a:lnTo>
                    <a:pt x="0" y="0"/>
                  </a:lnTo>
                  <a:lnTo>
                    <a:pt x="0" y="9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2" name="Freeform 488"/>
            <p:cNvSpPr>
              <a:spLocks/>
            </p:cNvSpPr>
            <p:nvPr/>
          </p:nvSpPr>
          <p:spPr bwMode="auto">
            <a:xfrm>
              <a:off x="4027" y="2054"/>
              <a:ext cx="72" cy="29"/>
            </a:xfrm>
            <a:custGeom>
              <a:avLst/>
              <a:gdLst>
                <a:gd name="T0" fmla="*/ 0 w 72"/>
                <a:gd name="T1" fmla="*/ 0 h 29"/>
                <a:gd name="T2" fmla="*/ 36 w 72"/>
                <a:gd name="T3" fmla="*/ 29 h 29"/>
                <a:gd name="T4" fmla="*/ 72 w 7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29">
                  <a:moveTo>
                    <a:pt x="0" y="0"/>
                  </a:moveTo>
                  <a:lnTo>
                    <a:pt x="36" y="29"/>
                  </a:lnTo>
                  <a:lnTo>
                    <a:pt x="7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3" name="Rectangle 489"/>
            <p:cNvSpPr>
              <a:spLocks noChangeArrowheads="1"/>
            </p:cNvSpPr>
            <p:nvPr/>
          </p:nvSpPr>
          <p:spPr bwMode="auto">
            <a:xfrm>
              <a:off x="3415" y="2947"/>
              <a:ext cx="454" cy="288"/>
            </a:xfrm>
            <a:prstGeom prst="rect">
              <a:avLst/>
            </a:prstGeom>
            <a:solidFill>
              <a:srgbClr val="00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4" name="Line 490"/>
            <p:cNvSpPr>
              <a:spLocks noChangeShapeType="1"/>
            </p:cNvSpPr>
            <p:nvPr/>
          </p:nvSpPr>
          <p:spPr bwMode="auto">
            <a:xfrm>
              <a:off x="3782" y="3192"/>
              <a:ext cx="1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5" name="Line 491"/>
            <p:cNvSpPr>
              <a:spLocks noChangeShapeType="1"/>
            </p:cNvSpPr>
            <p:nvPr/>
          </p:nvSpPr>
          <p:spPr bwMode="auto">
            <a:xfrm>
              <a:off x="3782" y="3192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6" name="Line 492"/>
            <p:cNvSpPr>
              <a:spLocks noChangeShapeType="1"/>
            </p:cNvSpPr>
            <p:nvPr/>
          </p:nvSpPr>
          <p:spPr bwMode="auto">
            <a:xfrm>
              <a:off x="3782" y="3206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7" name="Line 493"/>
            <p:cNvSpPr>
              <a:spLocks noChangeShapeType="1"/>
            </p:cNvSpPr>
            <p:nvPr/>
          </p:nvSpPr>
          <p:spPr bwMode="auto">
            <a:xfrm>
              <a:off x="3782" y="3221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8" name="Line 494"/>
            <p:cNvSpPr>
              <a:spLocks noChangeShapeType="1"/>
            </p:cNvSpPr>
            <p:nvPr/>
          </p:nvSpPr>
          <p:spPr bwMode="auto">
            <a:xfrm>
              <a:off x="3818" y="3192"/>
              <a:ext cx="29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79" name="Line 495"/>
            <p:cNvSpPr>
              <a:spLocks noChangeShapeType="1"/>
            </p:cNvSpPr>
            <p:nvPr/>
          </p:nvSpPr>
          <p:spPr bwMode="auto">
            <a:xfrm flipV="1">
              <a:off x="3818" y="3192"/>
              <a:ext cx="29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0" name="Line 496"/>
            <p:cNvSpPr>
              <a:spLocks noChangeShapeType="1"/>
            </p:cNvSpPr>
            <p:nvPr/>
          </p:nvSpPr>
          <p:spPr bwMode="auto">
            <a:xfrm>
              <a:off x="3437" y="2940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1" name="Line 497"/>
            <p:cNvSpPr>
              <a:spLocks noChangeShapeType="1"/>
            </p:cNvSpPr>
            <p:nvPr/>
          </p:nvSpPr>
          <p:spPr bwMode="auto">
            <a:xfrm>
              <a:off x="3466" y="2940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2" name="Line 498"/>
            <p:cNvSpPr>
              <a:spLocks noChangeShapeType="1"/>
            </p:cNvSpPr>
            <p:nvPr/>
          </p:nvSpPr>
          <p:spPr bwMode="auto">
            <a:xfrm>
              <a:off x="3804" y="2940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3" name="Line 499"/>
            <p:cNvSpPr>
              <a:spLocks noChangeShapeType="1"/>
            </p:cNvSpPr>
            <p:nvPr/>
          </p:nvSpPr>
          <p:spPr bwMode="auto">
            <a:xfrm>
              <a:off x="3833" y="2940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4" name="Rectangle 500"/>
            <p:cNvSpPr>
              <a:spLocks noChangeArrowheads="1"/>
            </p:cNvSpPr>
            <p:nvPr/>
          </p:nvSpPr>
          <p:spPr bwMode="auto">
            <a:xfrm>
              <a:off x="3494" y="3041"/>
              <a:ext cx="2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MS Office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85" name="Rectangle 501"/>
            <p:cNvSpPr>
              <a:spLocks noChangeArrowheads="1"/>
            </p:cNvSpPr>
            <p:nvPr/>
          </p:nvSpPr>
          <p:spPr bwMode="auto">
            <a:xfrm>
              <a:off x="3415" y="3271"/>
              <a:ext cx="454" cy="288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6" name="Line 502"/>
            <p:cNvSpPr>
              <a:spLocks noChangeShapeType="1"/>
            </p:cNvSpPr>
            <p:nvPr/>
          </p:nvSpPr>
          <p:spPr bwMode="auto">
            <a:xfrm>
              <a:off x="3437" y="3271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7" name="Line 503"/>
            <p:cNvSpPr>
              <a:spLocks noChangeShapeType="1"/>
            </p:cNvSpPr>
            <p:nvPr/>
          </p:nvSpPr>
          <p:spPr bwMode="auto">
            <a:xfrm>
              <a:off x="3833" y="3271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8" name="Line 504"/>
            <p:cNvSpPr>
              <a:spLocks noChangeShapeType="1"/>
            </p:cNvSpPr>
            <p:nvPr/>
          </p:nvSpPr>
          <p:spPr bwMode="auto">
            <a:xfrm>
              <a:off x="3789" y="3502"/>
              <a:ext cx="1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89" name="Line 505"/>
            <p:cNvSpPr>
              <a:spLocks noChangeShapeType="1"/>
            </p:cNvSpPr>
            <p:nvPr/>
          </p:nvSpPr>
          <p:spPr bwMode="auto">
            <a:xfrm>
              <a:off x="3789" y="3502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0" name="Line 506"/>
            <p:cNvSpPr>
              <a:spLocks noChangeShapeType="1"/>
            </p:cNvSpPr>
            <p:nvPr/>
          </p:nvSpPr>
          <p:spPr bwMode="auto">
            <a:xfrm>
              <a:off x="3789" y="3516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1" name="Line 507"/>
            <p:cNvSpPr>
              <a:spLocks noChangeShapeType="1"/>
            </p:cNvSpPr>
            <p:nvPr/>
          </p:nvSpPr>
          <p:spPr bwMode="auto">
            <a:xfrm>
              <a:off x="3797" y="3530"/>
              <a:ext cx="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2" name="Line 508"/>
            <p:cNvSpPr>
              <a:spLocks noChangeShapeType="1"/>
            </p:cNvSpPr>
            <p:nvPr/>
          </p:nvSpPr>
          <p:spPr bwMode="auto">
            <a:xfrm>
              <a:off x="3825" y="3502"/>
              <a:ext cx="29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3" name="Line 509"/>
            <p:cNvSpPr>
              <a:spLocks noChangeShapeType="1"/>
            </p:cNvSpPr>
            <p:nvPr/>
          </p:nvSpPr>
          <p:spPr bwMode="auto">
            <a:xfrm flipV="1">
              <a:off x="3825" y="3502"/>
              <a:ext cx="29" cy="2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4" name="Rectangle 510"/>
            <p:cNvSpPr>
              <a:spLocks noChangeArrowheads="1"/>
            </p:cNvSpPr>
            <p:nvPr/>
          </p:nvSpPr>
          <p:spPr bwMode="auto">
            <a:xfrm>
              <a:off x="3588" y="3314"/>
              <a:ext cx="9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MS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95" name="Rectangle 511"/>
            <p:cNvSpPr>
              <a:spLocks noChangeArrowheads="1"/>
            </p:cNvSpPr>
            <p:nvPr/>
          </p:nvSpPr>
          <p:spPr bwMode="auto">
            <a:xfrm>
              <a:off x="3458" y="3408"/>
              <a:ext cx="35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Power Point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496" name="Rectangle 512"/>
            <p:cNvSpPr>
              <a:spLocks noChangeArrowheads="1"/>
            </p:cNvSpPr>
            <p:nvPr/>
          </p:nvSpPr>
          <p:spPr bwMode="auto">
            <a:xfrm>
              <a:off x="4113" y="2623"/>
              <a:ext cx="461" cy="288"/>
            </a:xfrm>
            <a:prstGeom prst="rect">
              <a:avLst/>
            </a:prstGeom>
            <a:solidFill>
              <a:srgbClr val="66FF99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7" name="Line 513"/>
            <p:cNvSpPr>
              <a:spLocks noChangeShapeType="1"/>
            </p:cNvSpPr>
            <p:nvPr/>
          </p:nvSpPr>
          <p:spPr bwMode="auto">
            <a:xfrm>
              <a:off x="4495" y="2623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8" name="Freeform 514"/>
            <p:cNvSpPr>
              <a:spLocks/>
            </p:cNvSpPr>
            <p:nvPr/>
          </p:nvSpPr>
          <p:spPr bwMode="auto">
            <a:xfrm>
              <a:off x="4502" y="2652"/>
              <a:ext cx="51" cy="43"/>
            </a:xfrm>
            <a:custGeom>
              <a:avLst/>
              <a:gdLst>
                <a:gd name="T0" fmla="*/ 0 w 51"/>
                <a:gd name="T1" fmla="*/ 14 h 43"/>
                <a:gd name="T2" fmla="*/ 29 w 51"/>
                <a:gd name="T3" fmla="*/ 14 h 43"/>
                <a:gd name="T4" fmla="*/ 36 w 51"/>
                <a:gd name="T5" fmla="*/ 0 h 43"/>
                <a:gd name="T6" fmla="*/ 51 w 51"/>
                <a:gd name="T7" fmla="*/ 0 h 43"/>
                <a:gd name="T8" fmla="*/ 51 w 51"/>
                <a:gd name="T9" fmla="*/ 14 h 43"/>
                <a:gd name="T10" fmla="*/ 43 w 51"/>
                <a:gd name="T11" fmla="*/ 14 h 43"/>
                <a:gd name="T12" fmla="*/ 36 w 51"/>
                <a:gd name="T13" fmla="*/ 22 h 43"/>
                <a:gd name="T14" fmla="*/ 43 w 51"/>
                <a:gd name="T15" fmla="*/ 36 h 43"/>
                <a:gd name="T16" fmla="*/ 51 w 51"/>
                <a:gd name="T17" fmla="*/ 36 h 43"/>
                <a:gd name="T18" fmla="*/ 51 w 51"/>
                <a:gd name="T19" fmla="*/ 43 h 43"/>
                <a:gd name="T20" fmla="*/ 36 w 51"/>
                <a:gd name="T21" fmla="*/ 43 h 43"/>
                <a:gd name="T22" fmla="*/ 29 w 51"/>
                <a:gd name="T23" fmla="*/ 36 h 43"/>
                <a:gd name="T24" fmla="*/ 0 w 51"/>
                <a:gd name="T25" fmla="*/ 36 h 43"/>
                <a:gd name="T26" fmla="*/ 0 w 51"/>
                <a:gd name="T2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43">
                  <a:moveTo>
                    <a:pt x="0" y="14"/>
                  </a:moveTo>
                  <a:lnTo>
                    <a:pt x="29" y="14"/>
                  </a:lnTo>
                  <a:lnTo>
                    <a:pt x="36" y="0"/>
                  </a:lnTo>
                  <a:lnTo>
                    <a:pt x="51" y="0"/>
                  </a:lnTo>
                  <a:lnTo>
                    <a:pt x="51" y="14"/>
                  </a:lnTo>
                  <a:lnTo>
                    <a:pt x="43" y="14"/>
                  </a:lnTo>
                  <a:lnTo>
                    <a:pt x="36" y="22"/>
                  </a:lnTo>
                  <a:lnTo>
                    <a:pt x="43" y="36"/>
                  </a:lnTo>
                  <a:lnTo>
                    <a:pt x="51" y="36"/>
                  </a:lnTo>
                  <a:lnTo>
                    <a:pt x="51" y="43"/>
                  </a:lnTo>
                  <a:lnTo>
                    <a:pt x="36" y="43"/>
                  </a:lnTo>
                  <a:lnTo>
                    <a:pt x="29" y="36"/>
                  </a:lnTo>
                  <a:lnTo>
                    <a:pt x="0" y="36"/>
                  </a:lnTo>
                  <a:lnTo>
                    <a:pt x="0" y="1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499" name="Line 515"/>
            <p:cNvSpPr>
              <a:spLocks noChangeShapeType="1"/>
            </p:cNvSpPr>
            <p:nvPr/>
          </p:nvSpPr>
          <p:spPr bwMode="auto">
            <a:xfrm>
              <a:off x="4502" y="2868"/>
              <a:ext cx="1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0" name="Line 516"/>
            <p:cNvSpPr>
              <a:spLocks noChangeShapeType="1"/>
            </p:cNvSpPr>
            <p:nvPr/>
          </p:nvSpPr>
          <p:spPr bwMode="auto">
            <a:xfrm>
              <a:off x="4502" y="2868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1" name="Line 517"/>
            <p:cNvSpPr>
              <a:spLocks noChangeShapeType="1"/>
            </p:cNvSpPr>
            <p:nvPr/>
          </p:nvSpPr>
          <p:spPr bwMode="auto">
            <a:xfrm>
              <a:off x="4502" y="2882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2" name="Line 518"/>
            <p:cNvSpPr>
              <a:spLocks noChangeShapeType="1"/>
            </p:cNvSpPr>
            <p:nvPr/>
          </p:nvSpPr>
          <p:spPr bwMode="auto">
            <a:xfrm>
              <a:off x="4502" y="2897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3" name="Line 519"/>
            <p:cNvSpPr>
              <a:spLocks noChangeShapeType="1"/>
            </p:cNvSpPr>
            <p:nvPr/>
          </p:nvSpPr>
          <p:spPr bwMode="auto">
            <a:xfrm>
              <a:off x="4531" y="2868"/>
              <a:ext cx="36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4" name="Line 520"/>
            <p:cNvSpPr>
              <a:spLocks noChangeShapeType="1"/>
            </p:cNvSpPr>
            <p:nvPr/>
          </p:nvSpPr>
          <p:spPr bwMode="auto">
            <a:xfrm flipV="1">
              <a:off x="4531" y="2868"/>
              <a:ext cx="36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5" name="Rectangle 521"/>
            <p:cNvSpPr>
              <a:spLocks noChangeArrowheads="1"/>
            </p:cNvSpPr>
            <p:nvPr/>
          </p:nvSpPr>
          <p:spPr bwMode="auto">
            <a:xfrm>
              <a:off x="4171" y="2717"/>
              <a:ext cx="34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Компьютер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06" name="Rectangle 522"/>
            <p:cNvSpPr>
              <a:spLocks noChangeArrowheads="1"/>
            </p:cNvSpPr>
            <p:nvPr/>
          </p:nvSpPr>
          <p:spPr bwMode="auto">
            <a:xfrm>
              <a:off x="4113" y="2947"/>
              <a:ext cx="461" cy="288"/>
            </a:xfrm>
            <a:prstGeom prst="rect">
              <a:avLst/>
            </a:prstGeom>
            <a:solidFill>
              <a:srgbClr val="66FF99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7" name="Line 523"/>
            <p:cNvSpPr>
              <a:spLocks noChangeShapeType="1"/>
            </p:cNvSpPr>
            <p:nvPr/>
          </p:nvSpPr>
          <p:spPr bwMode="auto">
            <a:xfrm>
              <a:off x="4495" y="2947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8" name="Freeform 524"/>
            <p:cNvSpPr>
              <a:spLocks/>
            </p:cNvSpPr>
            <p:nvPr/>
          </p:nvSpPr>
          <p:spPr bwMode="auto">
            <a:xfrm>
              <a:off x="4502" y="2976"/>
              <a:ext cx="51" cy="43"/>
            </a:xfrm>
            <a:custGeom>
              <a:avLst/>
              <a:gdLst>
                <a:gd name="T0" fmla="*/ 0 w 51"/>
                <a:gd name="T1" fmla="*/ 14 h 43"/>
                <a:gd name="T2" fmla="*/ 29 w 51"/>
                <a:gd name="T3" fmla="*/ 14 h 43"/>
                <a:gd name="T4" fmla="*/ 36 w 51"/>
                <a:gd name="T5" fmla="*/ 0 h 43"/>
                <a:gd name="T6" fmla="*/ 51 w 51"/>
                <a:gd name="T7" fmla="*/ 0 h 43"/>
                <a:gd name="T8" fmla="*/ 51 w 51"/>
                <a:gd name="T9" fmla="*/ 14 h 43"/>
                <a:gd name="T10" fmla="*/ 43 w 51"/>
                <a:gd name="T11" fmla="*/ 14 h 43"/>
                <a:gd name="T12" fmla="*/ 36 w 51"/>
                <a:gd name="T13" fmla="*/ 22 h 43"/>
                <a:gd name="T14" fmla="*/ 43 w 51"/>
                <a:gd name="T15" fmla="*/ 36 h 43"/>
                <a:gd name="T16" fmla="*/ 51 w 51"/>
                <a:gd name="T17" fmla="*/ 36 h 43"/>
                <a:gd name="T18" fmla="*/ 51 w 51"/>
                <a:gd name="T19" fmla="*/ 43 h 43"/>
                <a:gd name="T20" fmla="*/ 36 w 51"/>
                <a:gd name="T21" fmla="*/ 43 h 43"/>
                <a:gd name="T22" fmla="*/ 29 w 51"/>
                <a:gd name="T23" fmla="*/ 36 h 43"/>
                <a:gd name="T24" fmla="*/ 0 w 51"/>
                <a:gd name="T25" fmla="*/ 36 h 43"/>
                <a:gd name="T26" fmla="*/ 0 w 51"/>
                <a:gd name="T2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43">
                  <a:moveTo>
                    <a:pt x="0" y="14"/>
                  </a:moveTo>
                  <a:lnTo>
                    <a:pt x="29" y="14"/>
                  </a:lnTo>
                  <a:lnTo>
                    <a:pt x="36" y="0"/>
                  </a:lnTo>
                  <a:lnTo>
                    <a:pt x="51" y="0"/>
                  </a:lnTo>
                  <a:lnTo>
                    <a:pt x="51" y="14"/>
                  </a:lnTo>
                  <a:lnTo>
                    <a:pt x="43" y="14"/>
                  </a:lnTo>
                  <a:lnTo>
                    <a:pt x="36" y="22"/>
                  </a:lnTo>
                  <a:lnTo>
                    <a:pt x="43" y="36"/>
                  </a:lnTo>
                  <a:lnTo>
                    <a:pt x="51" y="36"/>
                  </a:lnTo>
                  <a:lnTo>
                    <a:pt x="51" y="43"/>
                  </a:lnTo>
                  <a:lnTo>
                    <a:pt x="36" y="43"/>
                  </a:lnTo>
                  <a:lnTo>
                    <a:pt x="29" y="36"/>
                  </a:lnTo>
                  <a:lnTo>
                    <a:pt x="0" y="36"/>
                  </a:lnTo>
                  <a:lnTo>
                    <a:pt x="0" y="1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09" name="Line 525"/>
            <p:cNvSpPr>
              <a:spLocks noChangeShapeType="1"/>
            </p:cNvSpPr>
            <p:nvPr/>
          </p:nvSpPr>
          <p:spPr bwMode="auto">
            <a:xfrm>
              <a:off x="4502" y="3192"/>
              <a:ext cx="1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0" name="Line 526"/>
            <p:cNvSpPr>
              <a:spLocks noChangeShapeType="1"/>
            </p:cNvSpPr>
            <p:nvPr/>
          </p:nvSpPr>
          <p:spPr bwMode="auto">
            <a:xfrm>
              <a:off x="4502" y="3192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1" name="Line 527"/>
            <p:cNvSpPr>
              <a:spLocks noChangeShapeType="1"/>
            </p:cNvSpPr>
            <p:nvPr/>
          </p:nvSpPr>
          <p:spPr bwMode="auto">
            <a:xfrm>
              <a:off x="4502" y="3206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2" name="Line 528"/>
            <p:cNvSpPr>
              <a:spLocks noChangeShapeType="1"/>
            </p:cNvSpPr>
            <p:nvPr/>
          </p:nvSpPr>
          <p:spPr bwMode="auto">
            <a:xfrm>
              <a:off x="4502" y="3221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3" name="Line 529"/>
            <p:cNvSpPr>
              <a:spLocks noChangeShapeType="1"/>
            </p:cNvSpPr>
            <p:nvPr/>
          </p:nvSpPr>
          <p:spPr bwMode="auto">
            <a:xfrm>
              <a:off x="4531" y="3192"/>
              <a:ext cx="36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4" name="Line 530"/>
            <p:cNvSpPr>
              <a:spLocks noChangeShapeType="1"/>
            </p:cNvSpPr>
            <p:nvPr/>
          </p:nvSpPr>
          <p:spPr bwMode="auto">
            <a:xfrm flipV="1">
              <a:off x="4531" y="3192"/>
              <a:ext cx="36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5" name="Rectangle 531"/>
            <p:cNvSpPr>
              <a:spLocks noChangeArrowheads="1"/>
            </p:cNvSpPr>
            <p:nvPr/>
          </p:nvSpPr>
          <p:spPr bwMode="auto">
            <a:xfrm>
              <a:off x="4193" y="3041"/>
              <a:ext cx="28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Проектор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16" name="Rectangle 532"/>
            <p:cNvSpPr>
              <a:spLocks noChangeArrowheads="1"/>
            </p:cNvSpPr>
            <p:nvPr/>
          </p:nvSpPr>
          <p:spPr bwMode="auto">
            <a:xfrm>
              <a:off x="4113" y="3271"/>
              <a:ext cx="461" cy="288"/>
            </a:xfrm>
            <a:prstGeom prst="rect">
              <a:avLst/>
            </a:prstGeom>
            <a:solidFill>
              <a:srgbClr val="66FF99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7" name="Line 533"/>
            <p:cNvSpPr>
              <a:spLocks noChangeShapeType="1"/>
            </p:cNvSpPr>
            <p:nvPr/>
          </p:nvSpPr>
          <p:spPr bwMode="auto">
            <a:xfrm>
              <a:off x="4495" y="3271"/>
              <a:ext cx="1" cy="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8" name="Freeform 534"/>
            <p:cNvSpPr>
              <a:spLocks/>
            </p:cNvSpPr>
            <p:nvPr/>
          </p:nvSpPr>
          <p:spPr bwMode="auto">
            <a:xfrm>
              <a:off x="4502" y="3300"/>
              <a:ext cx="51" cy="43"/>
            </a:xfrm>
            <a:custGeom>
              <a:avLst/>
              <a:gdLst>
                <a:gd name="T0" fmla="*/ 0 w 51"/>
                <a:gd name="T1" fmla="*/ 14 h 43"/>
                <a:gd name="T2" fmla="*/ 29 w 51"/>
                <a:gd name="T3" fmla="*/ 14 h 43"/>
                <a:gd name="T4" fmla="*/ 36 w 51"/>
                <a:gd name="T5" fmla="*/ 0 h 43"/>
                <a:gd name="T6" fmla="*/ 51 w 51"/>
                <a:gd name="T7" fmla="*/ 0 h 43"/>
                <a:gd name="T8" fmla="*/ 51 w 51"/>
                <a:gd name="T9" fmla="*/ 14 h 43"/>
                <a:gd name="T10" fmla="*/ 43 w 51"/>
                <a:gd name="T11" fmla="*/ 14 h 43"/>
                <a:gd name="T12" fmla="*/ 36 w 51"/>
                <a:gd name="T13" fmla="*/ 22 h 43"/>
                <a:gd name="T14" fmla="*/ 43 w 51"/>
                <a:gd name="T15" fmla="*/ 36 h 43"/>
                <a:gd name="T16" fmla="*/ 51 w 51"/>
                <a:gd name="T17" fmla="*/ 36 h 43"/>
                <a:gd name="T18" fmla="*/ 51 w 51"/>
                <a:gd name="T19" fmla="*/ 43 h 43"/>
                <a:gd name="T20" fmla="*/ 36 w 51"/>
                <a:gd name="T21" fmla="*/ 43 h 43"/>
                <a:gd name="T22" fmla="*/ 29 w 51"/>
                <a:gd name="T23" fmla="*/ 36 h 43"/>
                <a:gd name="T24" fmla="*/ 0 w 51"/>
                <a:gd name="T25" fmla="*/ 36 h 43"/>
                <a:gd name="T26" fmla="*/ 0 w 51"/>
                <a:gd name="T27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43">
                  <a:moveTo>
                    <a:pt x="0" y="14"/>
                  </a:moveTo>
                  <a:lnTo>
                    <a:pt x="29" y="14"/>
                  </a:lnTo>
                  <a:lnTo>
                    <a:pt x="36" y="0"/>
                  </a:lnTo>
                  <a:lnTo>
                    <a:pt x="51" y="0"/>
                  </a:lnTo>
                  <a:lnTo>
                    <a:pt x="51" y="14"/>
                  </a:lnTo>
                  <a:lnTo>
                    <a:pt x="43" y="14"/>
                  </a:lnTo>
                  <a:lnTo>
                    <a:pt x="36" y="22"/>
                  </a:lnTo>
                  <a:lnTo>
                    <a:pt x="43" y="36"/>
                  </a:lnTo>
                  <a:lnTo>
                    <a:pt x="51" y="36"/>
                  </a:lnTo>
                  <a:lnTo>
                    <a:pt x="51" y="43"/>
                  </a:lnTo>
                  <a:lnTo>
                    <a:pt x="36" y="43"/>
                  </a:lnTo>
                  <a:lnTo>
                    <a:pt x="29" y="36"/>
                  </a:lnTo>
                  <a:lnTo>
                    <a:pt x="0" y="36"/>
                  </a:lnTo>
                  <a:lnTo>
                    <a:pt x="0" y="1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19" name="Line 535"/>
            <p:cNvSpPr>
              <a:spLocks noChangeShapeType="1"/>
            </p:cNvSpPr>
            <p:nvPr/>
          </p:nvSpPr>
          <p:spPr bwMode="auto">
            <a:xfrm>
              <a:off x="4502" y="3516"/>
              <a:ext cx="1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0" name="Line 536"/>
            <p:cNvSpPr>
              <a:spLocks noChangeShapeType="1"/>
            </p:cNvSpPr>
            <p:nvPr/>
          </p:nvSpPr>
          <p:spPr bwMode="auto">
            <a:xfrm>
              <a:off x="4502" y="3516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1" name="Line 537"/>
            <p:cNvSpPr>
              <a:spLocks noChangeShapeType="1"/>
            </p:cNvSpPr>
            <p:nvPr/>
          </p:nvSpPr>
          <p:spPr bwMode="auto">
            <a:xfrm>
              <a:off x="4502" y="3530"/>
              <a:ext cx="2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2" name="Line 538"/>
            <p:cNvSpPr>
              <a:spLocks noChangeShapeType="1"/>
            </p:cNvSpPr>
            <p:nvPr/>
          </p:nvSpPr>
          <p:spPr bwMode="auto">
            <a:xfrm>
              <a:off x="4502" y="3545"/>
              <a:ext cx="2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3" name="Line 539"/>
            <p:cNvSpPr>
              <a:spLocks noChangeShapeType="1"/>
            </p:cNvSpPr>
            <p:nvPr/>
          </p:nvSpPr>
          <p:spPr bwMode="auto">
            <a:xfrm>
              <a:off x="4531" y="3516"/>
              <a:ext cx="36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4" name="Line 540"/>
            <p:cNvSpPr>
              <a:spLocks noChangeShapeType="1"/>
            </p:cNvSpPr>
            <p:nvPr/>
          </p:nvSpPr>
          <p:spPr bwMode="auto">
            <a:xfrm flipV="1">
              <a:off x="4531" y="3516"/>
              <a:ext cx="36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5" name="Rectangle 541"/>
            <p:cNvSpPr>
              <a:spLocks noChangeArrowheads="1"/>
            </p:cNvSpPr>
            <p:nvPr/>
          </p:nvSpPr>
          <p:spPr bwMode="auto">
            <a:xfrm>
              <a:off x="4250" y="3365"/>
              <a:ext cx="18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Экран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26" name="Freeform 542"/>
            <p:cNvSpPr>
              <a:spLocks/>
            </p:cNvSpPr>
            <p:nvPr/>
          </p:nvSpPr>
          <p:spPr bwMode="auto">
            <a:xfrm>
              <a:off x="3861" y="2364"/>
              <a:ext cx="94" cy="720"/>
            </a:xfrm>
            <a:custGeom>
              <a:avLst/>
              <a:gdLst>
                <a:gd name="T0" fmla="*/ 0 w 13"/>
                <a:gd name="T1" fmla="*/ 100 h 100"/>
                <a:gd name="T2" fmla="*/ 13 w 13"/>
                <a:gd name="T3" fmla="*/ 100 h 100"/>
                <a:gd name="T4" fmla="*/ 13 w 13"/>
                <a:gd name="T5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00">
                  <a:moveTo>
                    <a:pt x="0" y="100"/>
                  </a:moveTo>
                  <a:lnTo>
                    <a:pt x="13" y="100"/>
                  </a:lnTo>
                  <a:lnTo>
                    <a:pt x="1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7" name="Freeform 543"/>
            <p:cNvSpPr>
              <a:spLocks/>
            </p:cNvSpPr>
            <p:nvPr/>
          </p:nvSpPr>
          <p:spPr bwMode="auto">
            <a:xfrm>
              <a:off x="3861" y="2364"/>
              <a:ext cx="94" cy="1044"/>
            </a:xfrm>
            <a:custGeom>
              <a:avLst/>
              <a:gdLst>
                <a:gd name="T0" fmla="*/ 0 w 13"/>
                <a:gd name="T1" fmla="*/ 145 h 145"/>
                <a:gd name="T2" fmla="*/ 13 w 13"/>
                <a:gd name="T3" fmla="*/ 145 h 145"/>
                <a:gd name="T4" fmla="*/ 13 w 13"/>
                <a:gd name="T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45">
                  <a:moveTo>
                    <a:pt x="0" y="145"/>
                  </a:moveTo>
                  <a:lnTo>
                    <a:pt x="13" y="145"/>
                  </a:lnTo>
                  <a:lnTo>
                    <a:pt x="1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8" name="Freeform 544"/>
            <p:cNvSpPr>
              <a:spLocks/>
            </p:cNvSpPr>
            <p:nvPr/>
          </p:nvSpPr>
          <p:spPr bwMode="auto">
            <a:xfrm>
              <a:off x="4005" y="2364"/>
              <a:ext cx="108" cy="396"/>
            </a:xfrm>
            <a:custGeom>
              <a:avLst/>
              <a:gdLst>
                <a:gd name="T0" fmla="*/ 0 w 15"/>
                <a:gd name="T1" fmla="*/ 0 h 55"/>
                <a:gd name="T2" fmla="*/ 0 w 15"/>
                <a:gd name="T3" fmla="*/ 55 h 55"/>
                <a:gd name="T4" fmla="*/ 15 w 15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55">
                  <a:moveTo>
                    <a:pt x="0" y="0"/>
                  </a:moveTo>
                  <a:lnTo>
                    <a:pt x="0" y="55"/>
                  </a:lnTo>
                  <a:lnTo>
                    <a:pt x="15" y="5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29" name="Freeform 545"/>
            <p:cNvSpPr>
              <a:spLocks/>
            </p:cNvSpPr>
            <p:nvPr/>
          </p:nvSpPr>
          <p:spPr bwMode="auto">
            <a:xfrm>
              <a:off x="4005" y="2364"/>
              <a:ext cx="108" cy="720"/>
            </a:xfrm>
            <a:custGeom>
              <a:avLst/>
              <a:gdLst>
                <a:gd name="T0" fmla="*/ 0 w 15"/>
                <a:gd name="T1" fmla="*/ 0 h 100"/>
                <a:gd name="T2" fmla="*/ 0 w 15"/>
                <a:gd name="T3" fmla="*/ 100 h 100"/>
                <a:gd name="T4" fmla="*/ 15 w 15"/>
                <a:gd name="T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00">
                  <a:moveTo>
                    <a:pt x="0" y="0"/>
                  </a:moveTo>
                  <a:lnTo>
                    <a:pt x="0" y="100"/>
                  </a:lnTo>
                  <a:lnTo>
                    <a:pt x="15" y="10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30" name="Freeform 546"/>
            <p:cNvSpPr>
              <a:spLocks/>
            </p:cNvSpPr>
            <p:nvPr/>
          </p:nvSpPr>
          <p:spPr bwMode="auto">
            <a:xfrm>
              <a:off x="4005" y="2364"/>
              <a:ext cx="108" cy="1044"/>
            </a:xfrm>
            <a:custGeom>
              <a:avLst/>
              <a:gdLst>
                <a:gd name="T0" fmla="*/ 0 w 15"/>
                <a:gd name="T1" fmla="*/ 0 h 145"/>
                <a:gd name="T2" fmla="*/ 0 w 15"/>
                <a:gd name="T3" fmla="*/ 145 h 145"/>
                <a:gd name="T4" fmla="*/ 15 w 15"/>
                <a:gd name="T5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45">
                  <a:moveTo>
                    <a:pt x="0" y="0"/>
                  </a:moveTo>
                  <a:lnTo>
                    <a:pt x="0" y="145"/>
                  </a:lnTo>
                  <a:lnTo>
                    <a:pt x="15" y="14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31" name="Freeform 547"/>
            <p:cNvSpPr>
              <a:spLocks/>
            </p:cNvSpPr>
            <p:nvPr/>
          </p:nvSpPr>
          <p:spPr bwMode="auto">
            <a:xfrm>
              <a:off x="4495" y="1615"/>
              <a:ext cx="446" cy="346"/>
            </a:xfrm>
            <a:custGeom>
              <a:avLst/>
              <a:gdLst>
                <a:gd name="T0" fmla="*/ 0 w 446"/>
                <a:gd name="T1" fmla="*/ 108 h 346"/>
                <a:gd name="T2" fmla="*/ 0 w 446"/>
                <a:gd name="T3" fmla="*/ 346 h 346"/>
                <a:gd name="T4" fmla="*/ 446 w 446"/>
                <a:gd name="T5" fmla="*/ 346 h 346"/>
                <a:gd name="T6" fmla="*/ 446 w 446"/>
                <a:gd name="T7" fmla="*/ 108 h 346"/>
                <a:gd name="T8" fmla="*/ 223 w 446"/>
                <a:gd name="T9" fmla="*/ 0 h 346"/>
                <a:gd name="T10" fmla="*/ 0 w 446"/>
                <a:gd name="T11" fmla="*/ 108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6" h="346">
                  <a:moveTo>
                    <a:pt x="0" y="108"/>
                  </a:moveTo>
                  <a:lnTo>
                    <a:pt x="0" y="346"/>
                  </a:lnTo>
                  <a:lnTo>
                    <a:pt x="446" y="346"/>
                  </a:lnTo>
                  <a:lnTo>
                    <a:pt x="446" y="108"/>
                  </a:lnTo>
                  <a:lnTo>
                    <a:pt x="223" y="0"/>
                  </a:lnTo>
                  <a:lnTo>
                    <a:pt x="0" y="108"/>
                  </a:lnTo>
                  <a:close/>
                </a:path>
              </a:pathLst>
            </a:custGeom>
            <a:solidFill>
              <a:srgbClr val="66FF99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32" name="Rectangle 548"/>
            <p:cNvSpPr>
              <a:spLocks noChangeArrowheads="1"/>
            </p:cNvSpPr>
            <p:nvPr/>
          </p:nvSpPr>
          <p:spPr bwMode="auto">
            <a:xfrm>
              <a:off x="4459" y="1644"/>
              <a:ext cx="510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Оптимизировать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33" name="Rectangle 549"/>
            <p:cNvSpPr>
              <a:spLocks noChangeArrowheads="1"/>
            </p:cNvSpPr>
            <p:nvPr/>
          </p:nvSpPr>
          <p:spPr bwMode="auto">
            <a:xfrm>
              <a:off x="4524" y="1745"/>
              <a:ext cx="38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потребности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34" name="Rectangle 550"/>
            <p:cNvSpPr>
              <a:spLocks noChangeArrowheads="1"/>
            </p:cNvSpPr>
            <p:nvPr/>
          </p:nvSpPr>
          <p:spPr bwMode="auto">
            <a:xfrm>
              <a:off x="4524" y="1838"/>
              <a:ext cx="376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в персонале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35" name="Freeform 551"/>
            <p:cNvSpPr>
              <a:spLocks/>
            </p:cNvSpPr>
            <p:nvPr/>
          </p:nvSpPr>
          <p:spPr bwMode="auto">
            <a:xfrm>
              <a:off x="4113" y="1788"/>
              <a:ext cx="382" cy="295"/>
            </a:xfrm>
            <a:custGeom>
              <a:avLst/>
              <a:gdLst>
                <a:gd name="T0" fmla="*/ 0 w 53"/>
                <a:gd name="T1" fmla="*/ 41 h 41"/>
                <a:gd name="T2" fmla="*/ 0 w 53"/>
                <a:gd name="T3" fmla="*/ 0 h 41"/>
                <a:gd name="T4" fmla="*/ 53 w 53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41">
                  <a:moveTo>
                    <a:pt x="0" y="41"/>
                  </a:moveTo>
                  <a:lnTo>
                    <a:pt x="0" y="0"/>
                  </a:lnTo>
                  <a:lnTo>
                    <a:pt x="5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36" name="Rectangle 552"/>
            <p:cNvSpPr>
              <a:spLocks noChangeArrowheads="1"/>
            </p:cNvSpPr>
            <p:nvPr/>
          </p:nvSpPr>
          <p:spPr bwMode="auto">
            <a:xfrm>
              <a:off x="4949" y="2112"/>
              <a:ext cx="633" cy="22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37" name="Line 553"/>
            <p:cNvSpPr>
              <a:spLocks noChangeShapeType="1"/>
            </p:cNvSpPr>
            <p:nvPr/>
          </p:nvSpPr>
          <p:spPr bwMode="auto">
            <a:xfrm>
              <a:off x="5546" y="2278"/>
              <a:ext cx="1" cy="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38" name="Line 554"/>
            <p:cNvSpPr>
              <a:spLocks noChangeShapeType="1"/>
            </p:cNvSpPr>
            <p:nvPr/>
          </p:nvSpPr>
          <p:spPr bwMode="auto">
            <a:xfrm>
              <a:off x="5546" y="2278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39" name="Line 555"/>
            <p:cNvSpPr>
              <a:spLocks noChangeShapeType="1"/>
            </p:cNvSpPr>
            <p:nvPr/>
          </p:nvSpPr>
          <p:spPr bwMode="auto">
            <a:xfrm>
              <a:off x="5546" y="2299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0" name="Line 556"/>
            <p:cNvSpPr>
              <a:spLocks noChangeShapeType="1"/>
            </p:cNvSpPr>
            <p:nvPr/>
          </p:nvSpPr>
          <p:spPr bwMode="auto">
            <a:xfrm>
              <a:off x="5546" y="2321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1" name="Line 557"/>
            <p:cNvSpPr>
              <a:spLocks noChangeShapeType="1"/>
            </p:cNvSpPr>
            <p:nvPr/>
          </p:nvSpPr>
          <p:spPr bwMode="auto">
            <a:xfrm>
              <a:off x="5525" y="2278"/>
              <a:ext cx="1" cy="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2" name="Line 558"/>
            <p:cNvSpPr>
              <a:spLocks noChangeShapeType="1"/>
            </p:cNvSpPr>
            <p:nvPr/>
          </p:nvSpPr>
          <p:spPr bwMode="auto">
            <a:xfrm>
              <a:off x="5525" y="2278"/>
              <a:ext cx="21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3" name="Line 559"/>
            <p:cNvSpPr>
              <a:spLocks noChangeShapeType="1"/>
            </p:cNvSpPr>
            <p:nvPr/>
          </p:nvSpPr>
          <p:spPr bwMode="auto">
            <a:xfrm>
              <a:off x="5525" y="2299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4" name="Arc 560"/>
            <p:cNvSpPr>
              <a:spLocks/>
            </p:cNvSpPr>
            <p:nvPr/>
          </p:nvSpPr>
          <p:spPr bwMode="auto">
            <a:xfrm>
              <a:off x="5559" y="2278"/>
              <a:ext cx="16" cy="28"/>
            </a:xfrm>
            <a:custGeom>
              <a:avLst/>
              <a:gdLst>
                <a:gd name="G0" fmla="+- 10343 0 0"/>
                <a:gd name="G1" fmla="+- 21600 0 0"/>
                <a:gd name="G2" fmla="+- 21600 0 0"/>
                <a:gd name="T0" fmla="*/ 4660 w 31943"/>
                <a:gd name="T1" fmla="*/ 761 h 43200"/>
                <a:gd name="T2" fmla="*/ 0 w 31943"/>
                <a:gd name="T3" fmla="*/ 40563 h 43200"/>
                <a:gd name="T4" fmla="*/ 10343 w 3194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943" h="43200" fill="none" extrusionOk="0">
                  <a:moveTo>
                    <a:pt x="4660" y="761"/>
                  </a:moveTo>
                  <a:cubicBezTo>
                    <a:pt x="6512" y="255"/>
                    <a:pt x="8423" y="0"/>
                    <a:pt x="10343" y="0"/>
                  </a:cubicBezTo>
                  <a:cubicBezTo>
                    <a:pt x="22272" y="0"/>
                    <a:pt x="31943" y="9670"/>
                    <a:pt x="31943" y="21600"/>
                  </a:cubicBezTo>
                  <a:cubicBezTo>
                    <a:pt x="31943" y="33529"/>
                    <a:pt x="22272" y="43200"/>
                    <a:pt x="10343" y="43200"/>
                  </a:cubicBezTo>
                  <a:cubicBezTo>
                    <a:pt x="6729" y="43200"/>
                    <a:pt x="3172" y="42293"/>
                    <a:pt x="0" y="40562"/>
                  </a:cubicBezTo>
                </a:path>
                <a:path w="31943" h="43200" stroke="0" extrusionOk="0">
                  <a:moveTo>
                    <a:pt x="4660" y="761"/>
                  </a:moveTo>
                  <a:cubicBezTo>
                    <a:pt x="6512" y="255"/>
                    <a:pt x="8423" y="0"/>
                    <a:pt x="10343" y="0"/>
                  </a:cubicBezTo>
                  <a:cubicBezTo>
                    <a:pt x="22272" y="0"/>
                    <a:pt x="31943" y="9670"/>
                    <a:pt x="31943" y="21600"/>
                  </a:cubicBezTo>
                  <a:cubicBezTo>
                    <a:pt x="31943" y="33529"/>
                    <a:pt x="22272" y="43200"/>
                    <a:pt x="10343" y="43200"/>
                  </a:cubicBezTo>
                  <a:cubicBezTo>
                    <a:pt x="6729" y="43200"/>
                    <a:pt x="3172" y="42293"/>
                    <a:pt x="0" y="40562"/>
                  </a:cubicBezTo>
                  <a:lnTo>
                    <a:pt x="10343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5" name="Arc 561"/>
            <p:cNvSpPr>
              <a:spLocks/>
            </p:cNvSpPr>
            <p:nvPr/>
          </p:nvSpPr>
          <p:spPr bwMode="auto">
            <a:xfrm>
              <a:off x="5559" y="2299"/>
              <a:ext cx="16" cy="29"/>
            </a:xfrm>
            <a:custGeom>
              <a:avLst/>
              <a:gdLst>
                <a:gd name="G0" fmla="+- 10624 0 0"/>
                <a:gd name="G1" fmla="+- 21600 0 0"/>
                <a:gd name="G2" fmla="+- 21600 0 0"/>
                <a:gd name="T0" fmla="*/ 5118 w 32224"/>
                <a:gd name="T1" fmla="*/ 714 h 43200"/>
                <a:gd name="T2" fmla="*/ 0 w 32224"/>
                <a:gd name="T3" fmla="*/ 40406 h 43200"/>
                <a:gd name="T4" fmla="*/ 10624 w 322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224" h="43200" fill="none" extrusionOk="0">
                  <a:moveTo>
                    <a:pt x="5117" y="713"/>
                  </a:moveTo>
                  <a:cubicBezTo>
                    <a:pt x="6914" y="239"/>
                    <a:pt x="8765" y="0"/>
                    <a:pt x="10624" y="0"/>
                  </a:cubicBezTo>
                  <a:cubicBezTo>
                    <a:pt x="22553" y="0"/>
                    <a:pt x="32224" y="9670"/>
                    <a:pt x="32224" y="21600"/>
                  </a:cubicBezTo>
                  <a:cubicBezTo>
                    <a:pt x="32224" y="33529"/>
                    <a:pt x="22553" y="43200"/>
                    <a:pt x="10624" y="43200"/>
                  </a:cubicBezTo>
                  <a:cubicBezTo>
                    <a:pt x="6901" y="43200"/>
                    <a:pt x="3241" y="42237"/>
                    <a:pt x="-1" y="40406"/>
                  </a:cubicBezTo>
                </a:path>
                <a:path w="32224" h="43200" stroke="0" extrusionOk="0">
                  <a:moveTo>
                    <a:pt x="5117" y="713"/>
                  </a:moveTo>
                  <a:cubicBezTo>
                    <a:pt x="6914" y="239"/>
                    <a:pt x="8765" y="0"/>
                    <a:pt x="10624" y="0"/>
                  </a:cubicBezTo>
                  <a:cubicBezTo>
                    <a:pt x="22553" y="0"/>
                    <a:pt x="32224" y="9670"/>
                    <a:pt x="32224" y="21600"/>
                  </a:cubicBezTo>
                  <a:cubicBezTo>
                    <a:pt x="32224" y="33529"/>
                    <a:pt x="22553" y="43200"/>
                    <a:pt x="10624" y="43200"/>
                  </a:cubicBezTo>
                  <a:cubicBezTo>
                    <a:pt x="6901" y="43200"/>
                    <a:pt x="3241" y="42237"/>
                    <a:pt x="-1" y="40406"/>
                  </a:cubicBezTo>
                  <a:lnTo>
                    <a:pt x="10624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6" name="Rectangle 562"/>
            <p:cNvSpPr>
              <a:spLocks noChangeArrowheads="1"/>
            </p:cNvSpPr>
            <p:nvPr/>
          </p:nvSpPr>
          <p:spPr bwMode="auto">
            <a:xfrm>
              <a:off x="5028" y="2126"/>
              <a:ext cx="45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Утвержденный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47" name="Rectangle 563"/>
            <p:cNvSpPr>
              <a:spLocks noChangeArrowheads="1"/>
            </p:cNvSpPr>
            <p:nvPr/>
          </p:nvSpPr>
          <p:spPr bwMode="auto">
            <a:xfrm>
              <a:off x="5114" y="2220"/>
              <a:ext cx="27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комплект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48" name="Freeform 564"/>
            <p:cNvSpPr>
              <a:spLocks/>
            </p:cNvSpPr>
            <p:nvPr/>
          </p:nvSpPr>
          <p:spPr bwMode="auto">
            <a:xfrm>
              <a:off x="4387" y="2083"/>
              <a:ext cx="446" cy="281"/>
            </a:xfrm>
            <a:custGeom>
              <a:avLst/>
              <a:gdLst>
                <a:gd name="T0" fmla="*/ 0 w 446"/>
                <a:gd name="T1" fmla="*/ 0 h 281"/>
                <a:gd name="T2" fmla="*/ 446 w 446"/>
                <a:gd name="T3" fmla="*/ 0 h 281"/>
                <a:gd name="T4" fmla="*/ 446 w 446"/>
                <a:gd name="T5" fmla="*/ 238 h 281"/>
                <a:gd name="T6" fmla="*/ 360 w 446"/>
                <a:gd name="T7" fmla="*/ 195 h 281"/>
                <a:gd name="T8" fmla="*/ 86 w 446"/>
                <a:gd name="T9" fmla="*/ 281 h 281"/>
                <a:gd name="T10" fmla="*/ 0 w 446"/>
                <a:gd name="T11" fmla="*/ 238 h 281"/>
                <a:gd name="T12" fmla="*/ 0 w 446"/>
                <a:gd name="T13" fmla="*/ 0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6" h="281">
                  <a:moveTo>
                    <a:pt x="0" y="0"/>
                  </a:moveTo>
                  <a:lnTo>
                    <a:pt x="446" y="0"/>
                  </a:lnTo>
                  <a:lnTo>
                    <a:pt x="446" y="238"/>
                  </a:lnTo>
                  <a:lnTo>
                    <a:pt x="360" y="195"/>
                  </a:lnTo>
                  <a:lnTo>
                    <a:pt x="86" y="281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49" name="Rectangle 565"/>
            <p:cNvSpPr>
              <a:spLocks noChangeArrowheads="1"/>
            </p:cNvSpPr>
            <p:nvPr/>
          </p:nvSpPr>
          <p:spPr bwMode="auto">
            <a:xfrm>
              <a:off x="4869" y="2364"/>
              <a:ext cx="51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0" name="Rectangle 566"/>
            <p:cNvSpPr>
              <a:spLocks noChangeArrowheads="1"/>
            </p:cNvSpPr>
            <p:nvPr/>
          </p:nvSpPr>
          <p:spPr bwMode="auto">
            <a:xfrm>
              <a:off x="4869" y="2364"/>
              <a:ext cx="51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1" name="Rectangle 567"/>
            <p:cNvSpPr>
              <a:spLocks noChangeArrowheads="1"/>
            </p:cNvSpPr>
            <p:nvPr/>
          </p:nvSpPr>
          <p:spPr bwMode="auto">
            <a:xfrm>
              <a:off x="4833" y="2443"/>
              <a:ext cx="51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2" name="Rectangle 568"/>
            <p:cNvSpPr>
              <a:spLocks noChangeArrowheads="1"/>
            </p:cNvSpPr>
            <p:nvPr/>
          </p:nvSpPr>
          <p:spPr bwMode="auto">
            <a:xfrm>
              <a:off x="4833" y="2443"/>
              <a:ext cx="51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3" name="Rectangle 569"/>
            <p:cNvSpPr>
              <a:spLocks noChangeArrowheads="1"/>
            </p:cNvSpPr>
            <p:nvPr/>
          </p:nvSpPr>
          <p:spPr bwMode="auto">
            <a:xfrm>
              <a:off x="4869" y="2400"/>
              <a:ext cx="51" cy="3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4" name="Rectangle 570"/>
            <p:cNvSpPr>
              <a:spLocks noChangeArrowheads="1"/>
            </p:cNvSpPr>
            <p:nvPr/>
          </p:nvSpPr>
          <p:spPr bwMode="auto">
            <a:xfrm>
              <a:off x="4869" y="2400"/>
              <a:ext cx="51" cy="3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5" name="Rectangle 571"/>
            <p:cNvSpPr>
              <a:spLocks noChangeArrowheads="1"/>
            </p:cNvSpPr>
            <p:nvPr/>
          </p:nvSpPr>
          <p:spPr bwMode="auto">
            <a:xfrm>
              <a:off x="4898" y="2443"/>
              <a:ext cx="51" cy="29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6" name="Rectangle 572"/>
            <p:cNvSpPr>
              <a:spLocks noChangeArrowheads="1"/>
            </p:cNvSpPr>
            <p:nvPr/>
          </p:nvSpPr>
          <p:spPr bwMode="auto">
            <a:xfrm>
              <a:off x="4898" y="2443"/>
              <a:ext cx="51" cy="29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7" name="Freeform 573"/>
            <p:cNvSpPr>
              <a:spLocks/>
            </p:cNvSpPr>
            <p:nvPr/>
          </p:nvSpPr>
          <p:spPr bwMode="auto">
            <a:xfrm>
              <a:off x="4862" y="2422"/>
              <a:ext cx="7" cy="21"/>
            </a:xfrm>
            <a:custGeom>
              <a:avLst/>
              <a:gdLst>
                <a:gd name="T0" fmla="*/ 0 w 7"/>
                <a:gd name="T1" fmla="*/ 21 h 21"/>
                <a:gd name="T2" fmla="*/ 0 w 7"/>
                <a:gd name="T3" fmla="*/ 0 h 21"/>
                <a:gd name="T4" fmla="*/ 7 w 7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21">
                  <a:moveTo>
                    <a:pt x="0" y="21"/>
                  </a:moveTo>
                  <a:lnTo>
                    <a:pt x="0" y="0"/>
                  </a:lnTo>
                  <a:lnTo>
                    <a:pt x="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8" name="Freeform 574"/>
            <p:cNvSpPr>
              <a:spLocks/>
            </p:cNvSpPr>
            <p:nvPr/>
          </p:nvSpPr>
          <p:spPr bwMode="auto">
            <a:xfrm>
              <a:off x="4920" y="2422"/>
              <a:ext cx="1" cy="21"/>
            </a:xfrm>
            <a:custGeom>
              <a:avLst/>
              <a:gdLst>
                <a:gd name="T0" fmla="*/ 0 h 21"/>
                <a:gd name="T1" fmla="*/ 0 h 21"/>
                <a:gd name="T2" fmla="*/ 21 h 2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1">
                  <a:moveTo>
                    <a:pt x="0" y="0"/>
                  </a:move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59" name="Line 575"/>
            <p:cNvSpPr>
              <a:spLocks noChangeShapeType="1"/>
            </p:cNvSpPr>
            <p:nvPr/>
          </p:nvSpPr>
          <p:spPr bwMode="auto">
            <a:xfrm>
              <a:off x="4891" y="2393"/>
              <a:ext cx="1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60" name="Rectangle 576"/>
            <p:cNvSpPr>
              <a:spLocks noChangeArrowheads="1"/>
            </p:cNvSpPr>
            <p:nvPr/>
          </p:nvSpPr>
          <p:spPr bwMode="auto">
            <a:xfrm>
              <a:off x="4466" y="2033"/>
              <a:ext cx="28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Комплект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61" name="Rectangle 577"/>
            <p:cNvSpPr>
              <a:spLocks noChangeArrowheads="1"/>
            </p:cNvSpPr>
            <p:nvPr/>
          </p:nvSpPr>
          <p:spPr bwMode="auto">
            <a:xfrm>
              <a:off x="4430" y="2126"/>
              <a:ext cx="35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документов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62" name="Rectangle 578"/>
            <p:cNvSpPr>
              <a:spLocks noChangeArrowheads="1"/>
            </p:cNvSpPr>
            <p:nvPr/>
          </p:nvSpPr>
          <p:spPr bwMode="auto">
            <a:xfrm>
              <a:off x="4344" y="2220"/>
              <a:ext cx="52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 потребности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63" name="Rectangle 579"/>
            <p:cNvSpPr>
              <a:spLocks noChangeArrowheads="1"/>
            </p:cNvSpPr>
            <p:nvPr/>
          </p:nvSpPr>
          <p:spPr bwMode="auto">
            <a:xfrm>
              <a:off x="4445" y="2314"/>
              <a:ext cx="32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персонале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64" name="Rectangle 580"/>
            <p:cNvSpPr>
              <a:spLocks noChangeArrowheads="1"/>
            </p:cNvSpPr>
            <p:nvPr/>
          </p:nvSpPr>
          <p:spPr bwMode="auto">
            <a:xfrm>
              <a:off x="1975" y="2112"/>
              <a:ext cx="634" cy="22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65" name="Line 581"/>
            <p:cNvSpPr>
              <a:spLocks noChangeShapeType="1"/>
            </p:cNvSpPr>
            <p:nvPr/>
          </p:nvSpPr>
          <p:spPr bwMode="auto">
            <a:xfrm>
              <a:off x="2580" y="2278"/>
              <a:ext cx="1" cy="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66" name="Line 582"/>
            <p:cNvSpPr>
              <a:spLocks noChangeShapeType="1"/>
            </p:cNvSpPr>
            <p:nvPr/>
          </p:nvSpPr>
          <p:spPr bwMode="auto">
            <a:xfrm>
              <a:off x="2580" y="2278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67" name="Line 583"/>
            <p:cNvSpPr>
              <a:spLocks noChangeShapeType="1"/>
            </p:cNvSpPr>
            <p:nvPr/>
          </p:nvSpPr>
          <p:spPr bwMode="auto">
            <a:xfrm>
              <a:off x="2580" y="2299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68" name="Line 584"/>
            <p:cNvSpPr>
              <a:spLocks noChangeShapeType="1"/>
            </p:cNvSpPr>
            <p:nvPr/>
          </p:nvSpPr>
          <p:spPr bwMode="auto">
            <a:xfrm>
              <a:off x="2580" y="2321"/>
              <a:ext cx="14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69" name="Line 585"/>
            <p:cNvSpPr>
              <a:spLocks noChangeShapeType="1"/>
            </p:cNvSpPr>
            <p:nvPr/>
          </p:nvSpPr>
          <p:spPr bwMode="auto">
            <a:xfrm>
              <a:off x="2558" y="2278"/>
              <a:ext cx="1" cy="4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0" name="Line 586"/>
            <p:cNvSpPr>
              <a:spLocks noChangeShapeType="1"/>
            </p:cNvSpPr>
            <p:nvPr/>
          </p:nvSpPr>
          <p:spPr bwMode="auto">
            <a:xfrm>
              <a:off x="2558" y="2278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1" name="Line 587"/>
            <p:cNvSpPr>
              <a:spLocks noChangeShapeType="1"/>
            </p:cNvSpPr>
            <p:nvPr/>
          </p:nvSpPr>
          <p:spPr bwMode="auto">
            <a:xfrm>
              <a:off x="2558" y="2299"/>
              <a:ext cx="1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2" name="Arc 588"/>
            <p:cNvSpPr>
              <a:spLocks/>
            </p:cNvSpPr>
            <p:nvPr/>
          </p:nvSpPr>
          <p:spPr bwMode="auto">
            <a:xfrm>
              <a:off x="2593" y="2278"/>
              <a:ext cx="16" cy="28"/>
            </a:xfrm>
            <a:custGeom>
              <a:avLst/>
              <a:gdLst>
                <a:gd name="G0" fmla="+- 2951 0 0"/>
                <a:gd name="G1" fmla="+- 21600 0 0"/>
                <a:gd name="G2" fmla="+- 21600 0 0"/>
                <a:gd name="T0" fmla="*/ 1465 w 24551"/>
                <a:gd name="T1" fmla="*/ 51 h 43200"/>
                <a:gd name="T2" fmla="*/ 0 w 24551"/>
                <a:gd name="T3" fmla="*/ 42997 h 43200"/>
                <a:gd name="T4" fmla="*/ 2951 w 24551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551" h="43200" fill="none" extrusionOk="0">
                  <a:moveTo>
                    <a:pt x="1465" y="51"/>
                  </a:moveTo>
                  <a:cubicBezTo>
                    <a:pt x="1959" y="17"/>
                    <a:pt x="2455" y="0"/>
                    <a:pt x="2951" y="0"/>
                  </a:cubicBezTo>
                  <a:cubicBezTo>
                    <a:pt x="14880" y="0"/>
                    <a:pt x="24551" y="9670"/>
                    <a:pt x="24551" y="21600"/>
                  </a:cubicBezTo>
                  <a:cubicBezTo>
                    <a:pt x="24551" y="33529"/>
                    <a:pt x="14880" y="43200"/>
                    <a:pt x="2951" y="43200"/>
                  </a:cubicBezTo>
                  <a:cubicBezTo>
                    <a:pt x="1963" y="43200"/>
                    <a:pt x="977" y="43132"/>
                    <a:pt x="-1" y="42997"/>
                  </a:cubicBezTo>
                </a:path>
                <a:path w="24551" h="43200" stroke="0" extrusionOk="0">
                  <a:moveTo>
                    <a:pt x="1465" y="51"/>
                  </a:moveTo>
                  <a:cubicBezTo>
                    <a:pt x="1959" y="17"/>
                    <a:pt x="2455" y="0"/>
                    <a:pt x="2951" y="0"/>
                  </a:cubicBezTo>
                  <a:cubicBezTo>
                    <a:pt x="14880" y="0"/>
                    <a:pt x="24551" y="9670"/>
                    <a:pt x="24551" y="21600"/>
                  </a:cubicBezTo>
                  <a:cubicBezTo>
                    <a:pt x="24551" y="33529"/>
                    <a:pt x="14880" y="43200"/>
                    <a:pt x="2951" y="43200"/>
                  </a:cubicBezTo>
                  <a:cubicBezTo>
                    <a:pt x="1963" y="43200"/>
                    <a:pt x="977" y="43132"/>
                    <a:pt x="-1" y="42997"/>
                  </a:cubicBezTo>
                  <a:lnTo>
                    <a:pt x="2951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3" name="Arc 589"/>
            <p:cNvSpPr>
              <a:spLocks/>
            </p:cNvSpPr>
            <p:nvPr/>
          </p:nvSpPr>
          <p:spPr bwMode="auto">
            <a:xfrm>
              <a:off x="2593" y="2299"/>
              <a:ext cx="17" cy="29"/>
            </a:xfrm>
            <a:custGeom>
              <a:avLst/>
              <a:gdLst>
                <a:gd name="G0" fmla="+- 3055 0 0"/>
                <a:gd name="G1" fmla="+- 21600 0 0"/>
                <a:gd name="G2" fmla="+- 21600 0 0"/>
                <a:gd name="T0" fmla="*/ 1618 w 24655"/>
                <a:gd name="T1" fmla="*/ 48 h 43200"/>
                <a:gd name="T2" fmla="*/ 0 w 24655"/>
                <a:gd name="T3" fmla="*/ 42983 h 43200"/>
                <a:gd name="T4" fmla="*/ 3055 w 2465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655" h="43200" fill="none" extrusionOk="0">
                  <a:moveTo>
                    <a:pt x="1617" y="47"/>
                  </a:moveTo>
                  <a:cubicBezTo>
                    <a:pt x="2096" y="15"/>
                    <a:pt x="2575" y="0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33529"/>
                    <a:pt x="14984" y="43200"/>
                    <a:pt x="3055" y="43200"/>
                  </a:cubicBezTo>
                  <a:cubicBezTo>
                    <a:pt x="2032" y="43200"/>
                    <a:pt x="1011" y="43127"/>
                    <a:pt x="0" y="42982"/>
                  </a:cubicBezTo>
                </a:path>
                <a:path w="24655" h="43200" stroke="0" extrusionOk="0">
                  <a:moveTo>
                    <a:pt x="1617" y="47"/>
                  </a:moveTo>
                  <a:cubicBezTo>
                    <a:pt x="2096" y="15"/>
                    <a:pt x="2575" y="0"/>
                    <a:pt x="3055" y="0"/>
                  </a:cubicBezTo>
                  <a:cubicBezTo>
                    <a:pt x="14984" y="0"/>
                    <a:pt x="24655" y="9670"/>
                    <a:pt x="24655" y="21600"/>
                  </a:cubicBezTo>
                  <a:cubicBezTo>
                    <a:pt x="24655" y="33529"/>
                    <a:pt x="14984" y="43200"/>
                    <a:pt x="3055" y="43200"/>
                  </a:cubicBezTo>
                  <a:cubicBezTo>
                    <a:pt x="2032" y="43200"/>
                    <a:pt x="1011" y="43127"/>
                    <a:pt x="0" y="42982"/>
                  </a:cubicBezTo>
                  <a:lnTo>
                    <a:pt x="3055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4" name="Rectangle 590"/>
            <p:cNvSpPr>
              <a:spLocks noChangeArrowheads="1"/>
            </p:cNvSpPr>
            <p:nvPr/>
          </p:nvSpPr>
          <p:spPr bwMode="auto">
            <a:xfrm>
              <a:off x="2047" y="2126"/>
              <a:ext cx="47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Согласованный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75" name="Rectangle 591"/>
            <p:cNvSpPr>
              <a:spLocks noChangeArrowheads="1"/>
            </p:cNvSpPr>
            <p:nvPr/>
          </p:nvSpPr>
          <p:spPr bwMode="auto">
            <a:xfrm>
              <a:off x="2148" y="2220"/>
              <a:ext cx="27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комплект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76" name="Line 592"/>
            <p:cNvSpPr>
              <a:spLocks noChangeShapeType="1"/>
            </p:cNvSpPr>
            <p:nvPr/>
          </p:nvSpPr>
          <p:spPr bwMode="auto">
            <a:xfrm flipH="1">
              <a:off x="4833" y="2220"/>
              <a:ext cx="1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7" name="Line 593"/>
            <p:cNvSpPr>
              <a:spLocks noChangeShapeType="1"/>
            </p:cNvSpPr>
            <p:nvPr/>
          </p:nvSpPr>
          <p:spPr bwMode="auto">
            <a:xfrm>
              <a:off x="4185" y="2220"/>
              <a:ext cx="20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8" name="Freeform 594"/>
            <p:cNvSpPr>
              <a:spLocks/>
            </p:cNvSpPr>
            <p:nvPr/>
          </p:nvSpPr>
          <p:spPr bwMode="auto">
            <a:xfrm>
              <a:off x="4358" y="2191"/>
              <a:ext cx="29" cy="58"/>
            </a:xfrm>
            <a:custGeom>
              <a:avLst/>
              <a:gdLst>
                <a:gd name="T0" fmla="*/ 0 w 29"/>
                <a:gd name="T1" fmla="*/ 58 h 58"/>
                <a:gd name="T2" fmla="*/ 29 w 29"/>
                <a:gd name="T3" fmla="*/ 29 h 58"/>
                <a:gd name="T4" fmla="*/ 0 w 2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58">
                  <a:moveTo>
                    <a:pt x="0" y="58"/>
                  </a:moveTo>
                  <a:lnTo>
                    <a:pt x="29" y="2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79" name="Freeform 595"/>
            <p:cNvSpPr>
              <a:spLocks/>
            </p:cNvSpPr>
            <p:nvPr/>
          </p:nvSpPr>
          <p:spPr bwMode="auto">
            <a:xfrm>
              <a:off x="2602" y="2184"/>
              <a:ext cx="165" cy="7"/>
            </a:xfrm>
            <a:custGeom>
              <a:avLst/>
              <a:gdLst>
                <a:gd name="T0" fmla="*/ 0 w 23"/>
                <a:gd name="T1" fmla="*/ 0 h 1"/>
                <a:gd name="T2" fmla="*/ 9 w 23"/>
                <a:gd name="T3" fmla="*/ 0 h 1"/>
                <a:gd name="T4" fmla="*/ 9 w 23"/>
                <a:gd name="T5" fmla="*/ 1 h 1"/>
                <a:gd name="T6" fmla="*/ 23 w 2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0" y="0"/>
                  </a:moveTo>
                  <a:lnTo>
                    <a:pt x="9" y="0"/>
                  </a:lnTo>
                  <a:lnTo>
                    <a:pt x="9" y="1"/>
                  </a:lnTo>
                  <a:lnTo>
                    <a:pt x="23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80" name="Rectangle 596"/>
            <p:cNvSpPr>
              <a:spLocks noChangeArrowheads="1"/>
            </p:cNvSpPr>
            <p:nvPr/>
          </p:nvSpPr>
          <p:spPr bwMode="auto">
            <a:xfrm>
              <a:off x="2321" y="1370"/>
              <a:ext cx="468" cy="296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81" name="Rectangle 597"/>
            <p:cNvSpPr>
              <a:spLocks noChangeArrowheads="1"/>
            </p:cNvSpPr>
            <p:nvPr/>
          </p:nvSpPr>
          <p:spPr bwMode="auto">
            <a:xfrm>
              <a:off x="2321" y="1370"/>
              <a:ext cx="475" cy="29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82" name="Rectangle 598"/>
            <p:cNvSpPr>
              <a:spLocks noChangeArrowheads="1"/>
            </p:cNvSpPr>
            <p:nvPr/>
          </p:nvSpPr>
          <p:spPr bwMode="auto">
            <a:xfrm>
              <a:off x="2371" y="1378"/>
              <a:ext cx="36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Утверждает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83" name="Rectangle 599"/>
            <p:cNvSpPr>
              <a:spLocks noChangeArrowheads="1"/>
            </p:cNvSpPr>
            <p:nvPr/>
          </p:nvSpPr>
          <p:spPr bwMode="auto">
            <a:xfrm>
              <a:off x="2335" y="1471"/>
              <a:ext cx="437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потребности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84" name="Rectangle 600"/>
            <p:cNvSpPr>
              <a:spLocks noChangeArrowheads="1"/>
            </p:cNvSpPr>
            <p:nvPr/>
          </p:nvSpPr>
          <p:spPr bwMode="auto">
            <a:xfrm>
              <a:off x="2393" y="1565"/>
              <a:ext cx="323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1000">
                  <a:solidFill>
                    <a:srgbClr val="000000"/>
                  </a:solidFill>
                </a:rPr>
                <a:t>персонале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585" name="Freeform 601"/>
            <p:cNvSpPr>
              <a:spLocks/>
            </p:cNvSpPr>
            <p:nvPr/>
          </p:nvSpPr>
          <p:spPr bwMode="auto">
            <a:xfrm>
              <a:off x="2796" y="1572"/>
              <a:ext cx="238" cy="324"/>
            </a:xfrm>
            <a:custGeom>
              <a:avLst/>
              <a:gdLst>
                <a:gd name="T0" fmla="*/ 33 w 33"/>
                <a:gd name="T1" fmla="*/ 45 h 45"/>
                <a:gd name="T2" fmla="*/ 20 w 33"/>
                <a:gd name="T3" fmla="*/ 45 h 45"/>
                <a:gd name="T4" fmla="*/ 20 w 33"/>
                <a:gd name="T5" fmla="*/ 0 h 45"/>
                <a:gd name="T6" fmla="*/ 0 w 33"/>
                <a:gd name="T7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45">
                  <a:moveTo>
                    <a:pt x="33" y="45"/>
                  </a:moveTo>
                  <a:lnTo>
                    <a:pt x="20" y="45"/>
                  </a:lnTo>
                  <a:lnTo>
                    <a:pt x="20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86" name="Freeform 602"/>
            <p:cNvSpPr>
              <a:spLocks/>
            </p:cNvSpPr>
            <p:nvPr/>
          </p:nvSpPr>
          <p:spPr bwMode="auto">
            <a:xfrm>
              <a:off x="2796" y="1543"/>
              <a:ext cx="29" cy="58"/>
            </a:xfrm>
            <a:custGeom>
              <a:avLst/>
              <a:gdLst>
                <a:gd name="T0" fmla="*/ 29 w 29"/>
                <a:gd name="T1" fmla="*/ 0 h 58"/>
                <a:gd name="T2" fmla="*/ 0 w 29"/>
                <a:gd name="T3" fmla="*/ 29 h 58"/>
                <a:gd name="T4" fmla="*/ 29 w 29"/>
                <a:gd name="T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58">
                  <a:moveTo>
                    <a:pt x="29" y="0"/>
                  </a:moveTo>
                  <a:lnTo>
                    <a:pt x="0" y="29"/>
                  </a:lnTo>
                  <a:lnTo>
                    <a:pt x="29" y="5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87" name="Freeform 603"/>
            <p:cNvSpPr>
              <a:spLocks/>
            </p:cNvSpPr>
            <p:nvPr/>
          </p:nvSpPr>
          <p:spPr bwMode="auto">
            <a:xfrm>
              <a:off x="3487" y="1896"/>
              <a:ext cx="360" cy="187"/>
            </a:xfrm>
            <a:custGeom>
              <a:avLst/>
              <a:gdLst>
                <a:gd name="T0" fmla="*/ 0 w 50"/>
                <a:gd name="T1" fmla="*/ 0 h 26"/>
                <a:gd name="T2" fmla="*/ 50 w 50"/>
                <a:gd name="T3" fmla="*/ 0 h 26"/>
                <a:gd name="T4" fmla="*/ 50 w 50"/>
                <a:gd name="T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26">
                  <a:moveTo>
                    <a:pt x="0" y="0"/>
                  </a:moveTo>
                  <a:lnTo>
                    <a:pt x="50" y="0"/>
                  </a:lnTo>
                  <a:lnTo>
                    <a:pt x="50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88" name="Freeform 604"/>
            <p:cNvSpPr>
              <a:spLocks/>
            </p:cNvSpPr>
            <p:nvPr/>
          </p:nvSpPr>
          <p:spPr bwMode="auto">
            <a:xfrm>
              <a:off x="3811" y="2054"/>
              <a:ext cx="72" cy="29"/>
            </a:xfrm>
            <a:custGeom>
              <a:avLst/>
              <a:gdLst>
                <a:gd name="T0" fmla="*/ 0 w 72"/>
                <a:gd name="T1" fmla="*/ 0 h 29"/>
                <a:gd name="T2" fmla="*/ 36 w 72"/>
                <a:gd name="T3" fmla="*/ 29 h 29"/>
                <a:gd name="T4" fmla="*/ 72 w 7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29">
                  <a:moveTo>
                    <a:pt x="0" y="0"/>
                  </a:moveTo>
                  <a:lnTo>
                    <a:pt x="36" y="29"/>
                  </a:lnTo>
                  <a:lnTo>
                    <a:pt x="7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89" name="Line 605"/>
            <p:cNvSpPr>
              <a:spLocks noChangeShapeType="1"/>
            </p:cNvSpPr>
            <p:nvPr/>
          </p:nvSpPr>
          <p:spPr bwMode="auto">
            <a:xfrm>
              <a:off x="3214" y="2220"/>
              <a:ext cx="52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90" name="Freeform 606"/>
            <p:cNvSpPr>
              <a:spLocks/>
            </p:cNvSpPr>
            <p:nvPr/>
          </p:nvSpPr>
          <p:spPr bwMode="auto">
            <a:xfrm>
              <a:off x="3710" y="2191"/>
              <a:ext cx="29" cy="58"/>
            </a:xfrm>
            <a:custGeom>
              <a:avLst/>
              <a:gdLst>
                <a:gd name="T0" fmla="*/ 0 w 29"/>
                <a:gd name="T1" fmla="*/ 58 h 58"/>
                <a:gd name="T2" fmla="*/ 29 w 29"/>
                <a:gd name="T3" fmla="*/ 29 h 58"/>
                <a:gd name="T4" fmla="*/ 0 w 2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58">
                  <a:moveTo>
                    <a:pt x="0" y="58"/>
                  </a:moveTo>
                  <a:lnTo>
                    <a:pt x="29" y="2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91" name="Freeform 607"/>
            <p:cNvSpPr>
              <a:spLocks/>
            </p:cNvSpPr>
            <p:nvPr/>
          </p:nvSpPr>
          <p:spPr bwMode="auto">
            <a:xfrm>
              <a:off x="3214" y="2220"/>
              <a:ext cx="525" cy="382"/>
            </a:xfrm>
            <a:custGeom>
              <a:avLst/>
              <a:gdLst>
                <a:gd name="T0" fmla="*/ 0 w 73"/>
                <a:gd name="T1" fmla="*/ 53 h 53"/>
                <a:gd name="T2" fmla="*/ 22 w 73"/>
                <a:gd name="T3" fmla="*/ 53 h 53"/>
                <a:gd name="T4" fmla="*/ 22 w 73"/>
                <a:gd name="T5" fmla="*/ 0 h 53"/>
                <a:gd name="T6" fmla="*/ 73 w 73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53">
                  <a:moveTo>
                    <a:pt x="0" y="53"/>
                  </a:moveTo>
                  <a:lnTo>
                    <a:pt x="22" y="53"/>
                  </a:lnTo>
                  <a:lnTo>
                    <a:pt x="22" y="0"/>
                  </a:lnTo>
                  <a:lnTo>
                    <a:pt x="7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92" name="Freeform 608"/>
            <p:cNvSpPr>
              <a:spLocks/>
            </p:cNvSpPr>
            <p:nvPr/>
          </p:nvSpPr>
          <p:spPr bwMode="auto">
            <a:xfrm>
              <a:off x="3710" y="2191"/>
              <a:ext cx="29" cy="58"/>
            </a:xfrm>
            <a:custGeom>
              <a:avLst/>
              <a:gdLst>
                <a:gd name="T0" fmla="*/ 0 w 29"/>
                <a:gd name="T1" fmla="*/ 58 h 58"/>
                <a:gd name="T2" fmla="*/ 29 w 29"/>
                <a:gd name="T3" fmla="*/ 29 h 58"/>
                <a:gd name="T4" fmla="*/ 0 w 2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58">
                  <a:moveTo>
                    <a:pt x="0" y="58"/>
                  </a:moveTo>
                  <a:lnTo>
                    <a:pt x="29" y="2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93" name="Freeform 609"/>
            <p:cNvSpPr>
              <a:spLocks/>
            </p:cNvSpPr>
            <p:nvPr/>
          </p:nvSpPr>
          <p:spPr bwMode="auto">
            <a:xfrm>
              <a:off x="3214" y="2220"/>
              <a:ext cx="525" cy="756"/>
            </a:xfrm>
            <a:custGeom>
              <a:avLst/>
              <a:gdLst>
                <a:gd name="T0" fmla="*/ 0 w 73"/>
                <a:gd name="T1" fmla="*/ 105 h 105"/>
                <a:gd name="T2" fmla="*/ 22 w 73"/>
                <a:gd name="T3" fmla="*/ 105 h 105"/>
                <a:gd name="T4" fmla="*/ 22 w 73"/>
                <a:gd name="T5" fmla="*/ 0 h 105"/>
                <a:gd name="T6" fmla="*/ 73 w 73"/>
                <a:gd name="T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105">
                  <a:moveTo>
                    <a:pt x="0" y="105"/>
                  </a:moveTo>
                  <a:lnTo>
                    <a:pt x="22" y="105"/>
                  </a:lnTo>
                  <a:lnTo>
                    <a:pt x="22" y="0"/>
                  </a:lnTo>
                  <a:lnTo>
                    <a:pt x="7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594" name="Freeform 610"/>
            <p:cNvSpPr>
              <a:spLocks/>
            </p:cNvSpPr>
            <p:nvPr/>
          </p:nvSpPr>
          <p:spPr bwMode="auto">
            <a:xfrm>
              <a:off x="3710" y="2191"/>
              <a:ext cx="29" cy="58"/>
            </a:xfrm>
            <a:custGeom>
              <a:avLst/>
              <a:gdLst>
                <a:gd name="T0" fmla="*/ 0 w 29"/>
                <a:gd name="T1" fmla="*/ 58 h 58"/>
                <a:gd name="T2" fmla="*/ 29 w 29"/>
                <a:gd name="T3" fmla="*/ 29 h 58"/>
                <a:gd name="T4" fmla="*/ 0 w 2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58">
                  <a:moveTo>
                    <a:pt x="0" y="58"/>
                  </a:moveTo>
                  <a:lnTo>
                    <a:pt x="29" y="29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09988" name="AutoShape 4"/>
          <p:cNvSpPr>
            <a:spLocks noChangeArrowheads="1"/>
          </p:cNvSpPr>
          <p:nvPr/>
        </p:nvSpPr>
        <p:spPr bwMode="auto">
          <a:xfrm rot="5400000">
            <a:off x="4229100" y="4533900"/>
            <a:ext cx="304800" cy="1447800"/>
          </a:xfrm>
          <a:prstGeom prst="upArrow">
            <a:avLst>
              <a:gd name="adj1" fmla="val 57741"/>
              <a:gd name="adj2" fmla="val 55285"/>
            </a:avLst>
          </a:prstGeom>
          <a:gradFill rotWithShape="0">
            <a:gsLst>
              <a:gs pos="0">
                <a:srgbClr val="66CCFF">
                  <a:gamma/>
                  <a:shade val="66275"/>
                  <a:invGamma/>
                </a:srgbClr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810596" name="Group 612"/>
          <p:cNvGrpSpPr>
            <a:grpSpLocks/>
          </p:cNvGrpSpPr>
          <p:nvPr/>
        </p:nvGrpSpPr>
        <p:grpSpPr bwMode="auto">
          <a:xfrm>
            <a:off x="1752601" y="304800"/>
            <a:ext cx="2957513" cy="5792788"/>
            <a:chOff x="144" y="192"/>
            <a:chExt cx="1863" cy="3649"/>
          </a:xfrm>
        </p:grpSpPr>
        <p:sp>
          <p:nvSpPr>
            <p:cNvPr id="809992" name="Freeform 8"/>
            <p:cNvSpPr>
              <a:spLocks/>
            </p:cNvSpPr>
            <p:nvPr/>
          </p:nvSpPr>
          <p:spPr bwMode="auto">
            <a:xfrm>
              <a:off x="144" y="192"/>
              <a:ext cx="3" cy="1"/>
            </a:xfrm>
            <a:custGeom>
              <a:avLst/>
              <a:gdLst>
                <a:gd name="T0" fmla="*/ 0 w 3"/>
                <a:gd name="T1" fmla="*/ 0 w 3"/>
                <a:gd name="T2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993" name="Freeform 9"/>
            <p:cNvSpPr>
              <a:spLocks/>
            </p:cNvSpPr>
            <p:nvPr/>
          </p:nvSpPr>
          <p:spPr bwMode="auto">
            <a:xfrm>
              <a:off x="2006" y="3840"/>
              <a:ext cx="1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994" name="Freeform 10"/>
            <p:cNvSpPr>
              <a:spLocks/>
            </p:cNvSpPr>
            <p:nvPr/>
          </p:nvSpPr>
          <p:spPr bwMode="auto">
            <a:xfrm>
              <a:off x="945" y="218"/>
              <a:ext cx="199" cy="125"/>
            </a:xfrm>
            <a:custGeom>
              <a:avLst/>
              <a:gdLst>
                <a:gd name="T0" fmla="*/ 22 w 199"/>
                <a:gd name="T1" fmla="*/ 0 h 125"/>
                <a:gd name="T2" fmla="*/ 177 w 199"/>
                <a:gd name="T3" fmla="*/ 0 h 125"/>
                <a:gd name="T4" fmla="*/ 199 w 199"/>
                <a:gd name="T5" fmla="*/ 61 h 125"/>
                <a:gd name="T6" fmla="*/ 177 w 199"/>
                <a:gd name="T7" fmla="*/ 125 h 125"/>
                <a:gd name="T8" fmla="*/ 22 w 199"/>
                <a:gd name="T9" fmla="*/ 125 h 125"/>
                <a:gd name="T10" fmla="*/ 0 w 199"/>
                <a:gd name="T11" fmla="*/ 61 h 125"/>
                <a:gd name="T12" fmla="*/ 22 w 199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5">
                  <a:moveTo>
                    <a:pt x="22" y="0"/>
                  </a:moveTo>
                  <a:lnTo>
                    <a:pt x="177" y="0"/>
                  </a:lnTo>
                  <a:lnTo>
                    <a:pt x="199" y="61"/>
                  </a:lnTo>
                  <a:lnTo>
                    <a:pt x="177" y="125"/>
                  </a:lnTo>
                  <a:lnTo>
                    <a:pt x="22" y="125"/>
                  </a:lnTo>
                  <a:lnTo>
                    <a:pt x="0" y="6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9995" name="Rectangle 11"/>
            <p:cNvSpPr>
              <a:spLocks noChangeArrowheads="1"/>
            </p:cNvSpPr>
            <p:nvPr/>
          </p:nvSpPr>
          <p:spPr bwMode="auto">
            <a:xfrm>
              <a:off x="900" y="195"/>
              <a:ext cx="26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25 число последнего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09996" name="Rectangle 12"/>
            <p:cNvSpPr>
              <a:spLocks noChangeArrowheads="1"/>
            </p:cNvSpPr>
            <p:nvPr/>
          </p:nvSpPr>
          <p:spPr bwMode="auto">
            <a:xfrm>
              <a:off x="993" y="237"/>
              <a:ext cx="91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месяца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09997" name="Rectangle 13"/>
            <p:cNvSpPr>
              <a:spLocks noChangeArrowheads="1"/>
            </p:cNvSpPr>
            <p:nvPr/>
          </p:nvSpPr>
          <p:spPr bwMode="auto">
            <a:xfrm>
              <a:off x="980" y="279"/>
              <a:ext cx="113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квартала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09998" name="Rectangle 14"/>
            <p:cNvSpPr>
              <a:spLocks noChangeArrowheads="1"/>
            </p:cNvSpPr>
            <p:nvPr/>
          </p:nvSpPr>
          <p:spPr bwMode="auto">
            <a:xfrm>
              <a:off x="974" y="321"/>
              <a:ext cx="12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наступило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09999" name="AutoShape 15"/>
            <p:cNvSpPr>
              <a:spLocks noChangeArrowheads="1"/>
            </p:cNvSpPr>
            <p:nvPr/>
          </p:nvSpPr>
          <p:spPr bwMode="auto">
            <a:xfrm>
              <a:off x="945" y="411"/>
              <a:ext cx="202" cy="128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00" name="Rectangle 16"/>
            <p:cNvSpPr>
              <a:spLocks noChangeArrowheads="1"/>
            </p:cNvSpPr>
            <p:nvPr/>
          </p:nvSpPr>
          <p:spPr bwMode="auto">
            <a:xfrm>
              <a:off x="996" y="430"/>
              <a:ext cx="89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Запрос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01" name="Rectangle 17"/>
            <p:cNvSpPr>
              <a:spLocks noChangeArrowheads="1"/>
            </p:cNvSpPr>
            <p:nvPr/>
          </p:nvSpPr>
          <p:spPr bwMode="auto">
            <a:xfrm>
              <a:off x="1000" y="472"/>
              <a:ext cx="8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заявок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02" name="Line 18"/>
            <p:cNvSpPr>
              <a:spLocks noChangeShapeType="1"/>
            </p:cNvSpPr>
            <p:nvPr/>
          </p:nvSpPr>
          <p:spPr bwMode="auto">
            <a:xfrm>
              <a:off x="1045" y="343"/>
              <a:ext cx="1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03" name="Freeform 19"/>
            <p:cNvSpPr>
              <a:spLocks/>
            </p:cNvSpPr>
            <p:nvPr/>
          </p:nvSpPr>
          <p:spPr bwMode="auto">
            <a:xfrm>
              <a:off x="1028" y="398"/>
              <a:ext cx="33" cy="13"/>
            </a:xfrm>
            <a:custGeom>
              <a:avLst/>
              <a:gdLst>
                <a:gd name="T0" fmla="*/ 0 w 33"/>
                <a:gd name="T1" fmla="*/ 0 h 13"/>
                <a:gd name="T2" fmla="*/ 17 w 33"/>
                <a:gd name="T3" fmla="*/ 13 h 13"/>
                <a:gd name="T4" fmla="*/ 33 w 33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3">
                  <a:moveTo>
                    <a:pt x="0" y="0"/>
                  </a:moveTo>
                  <a:lnTo>
                    <a:pt x="17" y="13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04" name="Rectangle 20"/>
            <p:cNvSpPr>
              <a:spLocks noChangeArrowheads="1"/>
            </p:cNvSpPr>
            <p:nvPr/>
          </p:nvSpPr>
          <p:spPr bwMode="auto">
            <a:xfrm>
              <a:off x="1402" y="433"/>
              <a:ext cx="205" cy="81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05" name="Line 21"/>
            <p:cNvSpPr>
              <a:spLocks noChangeShapeType="1"/>
            </p:cNvSpPr>
            <p:nvPr/>
          </p:nvSpPr>
          <p:spPr bwMode="auto">
            <a:xfrm>
              <a:off x="1414" y="433"/>
              <a:ext cx="1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06" name="Rectangle 22"/>
            <p:cNvSpPr>
              <a:spLocks noChangeArrowheads="1"/>
            </p:cNvSpPr>
            <p:nvPr/>
          </p:nvSpPr>
          <p:spPr bwMode="auto">
            <a:xfrm>
              <a:off x="1411" y="430"/>
              <a:ext cx="1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07" name="Rectangle 23"/>
            <p:cNvSpPr>
              <a:spLocks noChangeArrowheads="1"/>
            </p:cNvSpPr>
            <p:nvPr/>
          </p:nvSpPr>
          <p:spPr bwMode="auto">
            <a:xfrm>
              <a:off x="1431" y="472"/>
              <a:ext cx="13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08" name="Freeform 24"/>
            <p:cNvSpPr>
              <a:spLocks/>
            </p:cNvSpPr>
            <p:nvPr/>
          </p:nvSpPr>
          <p:spPr bwMode="auto">
            <a:xfrm>
              <a:off x="945" y="604"/>
              <a:ext cx="199" cy="125"/>
            </a:xfrm>
            <a:custGeom>
              <a:avLst/>
              <a:gdLst>
                <a:gd name="T0" fmla="*/ 22 w 199"/>
                <a:gd name="T1" fmla="*/ 0 h 125"/>
                <a:gd name="T2" fmla="*/ 177 w 199"/>
                <a:gd name="T3" fmla="*/ 0 h 125"/>
                <a:gd name="T4" fmla="*/ 199 w 199"/>
                <a:gd name="T5" fmla="*/ 61 h 125"/>
                <a:gd name="T6" fmla="*/ 177 w 199"/>
                <a:gd name="T7" fmla="*/ 125 h 125"/>
                <a:gd name="T8" fmla="*/ 22 w 199"/>
                <a:gd name="T9" fmla="*/ 125 h 125"/>
                <a:gd name="T10" fmla="*/ 0 w 199"/>
                <a:gd name="T11" fmla="*/ 61 h 125"/>
                <a:gd name="T12" fmla="*/ 22 w 199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5">
                  <a:moveTo>
                    <a:pt x="22" y="0"/>
                  </a:moveTo>
                  <a:lnTo>
                    <a:pt x="177" y="0"/>
                  </a:lnTo>
                  <a:lnTo>
                    <a:pt x="199" y="61"/>
                  </a:lnTo>
                  <a:lnTo>
                    <a:pt x="177" y="125"/>
                  </a:lnTo>
                  <a:lnTo>
                    <a:pt x="22" y="125"/>
                  </a:lnTo>
                  <a:lnTo>
                    <a:pt x="0" y="6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09" name="Rectangle 25"/>
            <p:cNvSpPr>
              <a:spLocks noChangeArrowheads="1"/>
            </p:cNvSpPr>
            <p:nvPr/>
          </p:nvSpPr>
          <p:spPr bwMode="auto">
            <a:xfrm>
              <a:off x="983" y="623"/>
              <a:ext cx="109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Запросы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10" name="Rectangle 26"/>
            <p:cNvSpPr>
              <a:spLocks noChangeArrowheads="1"/>
            </p:cNvSpPr>
            <p:nvPr/>
          </p:nvSpPr>
          <p:spPr bwMode="auto">
            <a:xfrm>
              <a:off x="961" y="665"/>
              <a:ext cx="149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доставлены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11" name="AutoShape 27"/>
            <p:cNvSpPr>
              <a:spLocks noChangeArrowheads="1"/>
            </p:cNvSpPr>
            <p:nvPr/>
          </p:nvSpPr>
          <p:spPr bwMode="auto">
            <a:xfrm>
              <a:off x="945" y="819"/>
              <a:ext cx="202" cy="129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12" name="Rectangle 28"/>
            <p:cNvSpPr>
              <a:spLocks noChangeArrowheads="1"/>
            </p:cNvSpPr>
            <p:nvPr/>
          </p:nvSpPr>
          <p:spPr bwMode="auto">
            <a:xfrm>
              <a:off x="958" y="861"/>
              <a:ext cx="153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Сбор заявок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13" name="Rectangle 29"/>
            <p:cNvSpPr>
              <a:spLocks noChangeArrowheads="1"/>
            </p:cNvSpPr>
            <p:nvPr/>
          </p:nvSpPr>
          <p:spPr bwMode="auto">
            <a:xfrm>
              <a:off x="1154" y="954"/>
              <a:ext cx="41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Max. processing time:  2,00 Day(s)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14" name="Freeform 30"/>
            <p:cNvSpPr>
              <a:spLocks/>
            </p:cNvSpPr>
            <p:nvPr/>
          </p:nvSpPr>
          <p:spPr bwMode="auto">
            <a:xfrm>
              <a:off x="945" y="1012"/>
              <a:ext cx="199" cy="126"/>
            </a:xfrm>
            <a:custGeom>
              <a:avLst/>
              <a:gdLst>
                <a:gd name="T0" fmla="*/ 22 w 199"/>
                <a:gd name="T1" fmla="*/ 0 h 126"/>
                <a:gd name="T2" fmla="*/ 177 w 199"/>
                <a:gd name="T3" fmla="*/ 0 h 126"/>
                <a:gd name="T4" fmla="*/ 199 w 199"/>
                <a:gd name="T5" fmla="*/ 65 h 126"/>
                <a:gd name="T6" fmla="*/ 177 w 199"/>
                <a:gd name="T7" fmla="*/ 126 h 126"/>
                <a:gd name="T8" fmla="*/ 22 w 199"/>
                <a:gd name="T9" fmla="*/ 126 h 126"/>
                <a:gd name="T10" fmla="*/ 0 w 199"/>
                <a:gd name="T11" fmla="*/ 65 h 126"/>
                <a:gd name="T12" fmla="*/ 22 w 199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6">
                  <a:moveTo>
                    <a:pt x="22" y="0"/>
                  </a:moveTo>
                  <a:lnTo>
                    <a:pt x="177" y="0"/>
                  </a:lnTo>
                  <a:lnTo>
                    <a:pt x="199" y="65"/>
                  </a:lnTo>
                  <a:lnTo>
                    <a:pt x="177" y="126"/>
                  </a:lnTo>
                  <a:lnTo>
                    <a:pt x="22" y="126"/>
                  </a:lnTo>
                  <a:lnTo>
                    <a:pt x="0" y="65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15" name="Rectangle 31"/>
            <p:cNvSpPr>
              <a:spLocks noChangeArrowheads="1"/>
            </p:cNvSpPr>
            <p:nvPr/>
          </p:nvSpPr>
          <p:spPr bwMode="auto">
            <a:xfrm>
              <a:off x="996" y="1032"/>
              <a:ext cx="86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Заявки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16" name="Rectangle 32"/>
            <p:cNvSpPr>
              <a:spLocks noChangeArrowheads="1"/>
            </p:cNvSpPr>
            <p:nvPr/>
          </p:nvSpPr>
          <p:spPr bwMode="auto">
            <a:xfrm>
              <a:off x="987" y="1077"/>
              <a:ext cx="10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собраны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17" name="AutoShape 33"/>
            <p:cNvSpPr>
              <a:spLocks noChangeArrowheads="1"/>
            </p:cNvSpPr>
            <p:nvPr/>
          </p:nvSpPr>
          <p:spPr bwMode="auto">
            <a:xfrm>
              <a:off x="945" y="1205"/>
              <a:ext cx="202" cy="129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18" name="Rectangle 34"/>
            <p:cNvSpPr>
              <a:spLocks noChangeArrowheads="1"/>
            </p:cNvSpPr>
            <p:nvPr/>
          </p:nvSpPr>
          <p:spPr bwMode="auto">
            <a:xfrm>
              <a:off x="945" y="1225"/>
              <a:ext cx="17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Консолидация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19" name="Rectangle 35"/>
            <p:cNvSpPr>
              <a:spLocks noChangeArrowheads="1"/>
            </p:cNvSpPr>
            <p:nvPr/>
          </p:nvSpPr>
          <p:spPr bwMode="auto">
            <a:xfrm>
              <a:off x="1000" y="1270"/>
              <a:ext cx="8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заявок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20" name="Freeform 36"/>
            <p:cNvSpPr>
              <a:spLocks/>
            </p:cNvSpPr>
            <p:nvPr/>
          </p:nvSpPr>
          <p:spPr bwMode="auto">
            <a:xfrm>
              <a:off x="945" y="1424"/>
              <a:ext cx="199" cy="126"/>
            </a:xfrm>
            <a:custGeom>
              <a:avLst/>
              <a:gdLst>
                <a:gd name="T0" fmla="*/ 22 w 199"/>
                <a:gd name="T1" fmla="*/ 0 h 126"/>
                <a:gd name="T2" fmla="*/ 177 w 199"/>
                <a:gd name="T3" fmla="*/ 0 h 126"/>
                <a:gd name="T4" fmla="*/ 199 w 199"/>
                <a:gd name="T5" fmla="*/ 61 h 126"/>
                <a:gd name="T6" fmla="*/ 177 w 199"/>
                <a:gd name="T7" fmla="*/ 126 h 126"/>
                <a:gd name="T8" fmla="*/ 22 w 199"/>
                <a:gd name="T9" fmla="*/ 126 h 126"/>
                <a:gd name="T10" fmla="*/ 0 w 199"/>
                <a:gd name="T11" fmla="*/ 61 h 126"/>
                <a:gd name="T12" fmla="*/ 22 w 199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6">
                  <a:moveTo>
                    <a:pt x="22" y="0"/>
                  </a:moveTo>
                  <a:lnTo>
                    <a:pt x="177" y="0"/>
                  </a:lnTo>
                  <a:lnTo>
                    <a:pt x="199" y="61"/>
                  </a:lnTo>
                  <a:lnTo>
                    <a:pt x="177" y="126"/>
                  </a:lnTo>
                  <a:lnTo>
                    <a:pt x="22" y="126"/>
                  </a:lnTo>
                  <a:lnTo>
                    <a:pt x="0" y="6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21" name="Rectangle 37"/>
            <p:cNvSpPr>
              <a:spLocks noChangeArrowheads="1"/>
            </p:cNvSpPr>
            <p:nvPr/>
          </p:nvSpPr>
          <p:spPr bwMode="auto">
            <a:xfrm>
              <a:off x="929" y="1443"/>
              <a:ext cx="20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Список вакансий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22" name="Rectangle 38"/>
            <p:cNvSpPr>
              <a:spLocks noChangeArrowheads="1"/>
            </p:cNvSpPr>
            <p:nvPr/>
          </p:nvSpPr>
          <p:spPr bwMode="auto">
            <a:xfrm>
              <a:off x="996" y="1485"/>
              <a:ext cx="85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создан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23" name="Line 39"/>
            <p:cNvSpPr>
              <a:spLocks noChangeShapeType="1"/>
            </p:cNvSpPr>
            <p:nvPr/>
          </p:nvSpPr>
          <p:spPr bwMode="auto">
            <a:xfrm>
              <a:off x="1045" y="536"/>
              <a:ext cx="1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24" name="Freeform 40"/>
            <p:cNvSpPr>
              <a:spLocks/>
            </p:cNvSpPr>
            <p:nvPr/>
          </p:nvSpPr>
          <p:spPr bwMode="auto">
            <a:xfrm>
              <a:off x="1028" y="591"/>
              <a:ext cx="33" cy="13"/>
            </a:xfrm>
            <a:custGeom>
              <a:avLst/>
              <a:gdLst>
                <a:gd name="T0" fmla="*/ 0 w 33"/>
                <a:gd name="T1" fmla="*/ 0 h 13"/>
                <a:gd name="T2" fmla="*/ 17 w 33"/>
                <a:gd name="T3" fmla="*/ 13 h 13"/>
                <a:gd name="T4" fmla="*/ 33 w 33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3">
                  <a:moveTo>
                    <a:pt x="0" y="0"/>
                  </a:moveTo>
                  <a:lnTo>
                    <a:pt x="17" y="13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25" name="Line 41"/>
            <p:cNvSpPr>
              <a:spLocks noChangeShapeType="1"/>
            </p:cNvSpPr>
            <p:nvPr/>
          </p:nvSpPr>
          <p:spPr bwMode="auto">
            <a:xfrm>
              <a:off x="1045" y="729"/>
              <a:ext cx="1" cy="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26" name="Freeform 42"/>
            <p:cNvSpPr>
              <a:spLocks/>
            </p:cNvSpPr>
            <p:nvPr/>
          </p:nvSpPr>
          <p:spPr bwMode="auto">
            <a:xfrm>
              <a:off x="1028" y="810"/>
              <a:ext cx="33" cy="9"/>
            </a:xfrm>
            <a:custGeom>
              <a:avLst/>
              <a:gdLst>
                <a:gd name="T0" fmla="*/ 0 w 33"/>
                <a:gd name="T1" fmla="*/ 0 h 9"/>
                <a:gd name="T2" fmla="*/ 17 w 33"/>
                <a:gd name="T3" fmla="*/ 9 h 9"/>
                <a:gd name="T4" fmla="*/ 33 w 3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9">
                  <a:moveTo>
                    <a:pt x="0" y="0"/>
                  </a:moveTo>
                  <a:lnTo>
                    <a:pt x="17" y="9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27" name="Line 43"/>
            <p:cNvSpPr>
              <a:spLocks noChangeShapeType="1"/>
            </p:cNvSpPr>
            <p:nvPr/>
          </p:nvSpPr>
          <p:spPr bwMode="auto">
            <a:xfrm>
              <a:off x="1045" y="945"/>
              <a:ext cx="1" cy="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28" name="Freeform 44"/>
            <p:cNvSpPr>
              <a:spLocks/>
            </p:cNvSpPr>
            <p:nvPr/>
          </p:nvSpPr>
          <p:spPr bwMode="auto">
            <a:xfrm>
              <a:off x="1028" y="1003"/>
              <a:ext cx="33" cy="9"/>
            </a:xfrm>
            <a:custGeom>
              <a:avLst/>
              <a:gdLst>
                <a:gd name="T0" fmla="*/ 0 w 33"/>
                <a:gd name="T1" fmla="*/ 0 h 9"/>
                <a:gd name="T2" fmla="*/ 17 w 33"/>
                <a:gd name="T3" fmla="*/ 9 h 9"/>
                <a:gd name="T4" fmla="*/ 33 w 3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9">
                  <a:moveTo>
                    <a:pt x="0" y="0"/>
                  </a:moveTo>
                  <a:lnTo>
                    <a:pt x="17" y="9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29" name="Line 45"/>
            <p:cNvSpPr>
              <a:spLocks noChangeShapeType="1"/>
            </p:cNvSpPr>
            <p:nvPr/>
          </p:nvSpPr>
          <p:spPr bwMode="auto">
            <a:xfrm>
              <a:off x="1045" y="1138"/>
              <a:ext cx="1" cy="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0" name="Freeform 46"/>
            <p:cNvSpPr>
              <a:spLocks/>
            </p:cNvSpPr>
            <p:nvPr/>
          </p:nvSpPr>
          <p:spPr bwMode="auto">
            <a:xfrm>
              <a:off x="1028" y="1196"/>
              <a:ext cx="33" cy="9"/>
            </a:xfrm>
            <a:custGeom>
              <a:avLst/>
              <a:gdLst>
                <a:gd name="T0" fmla="*/ 0 w 33"/>
                <a:gd name="T1" fmla="*/ 0 h 9"/>
                <a:gd name="T2" fmla="*/ 17 w 33"/>
                <a:gd name="T3" fmla="*/ 9 h 9"/>
                <a:gd name="T4" fmla="*/ 33 w 3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9">
                  <a:moveTo>
                    <a:pt x="0" y="0"/>
                  </a:moveTo>
                  <a:lnTo>
                    <a:pt x="17" y="9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1" name="Line 47"/>
            <p:cNvSpPr>
              <a:spLocks noChangeShapeType="1"/>
            </p:cNvSpPr>
            <p:nvPr/>
          </p:nvSpPr>
          <p:spPr bwMode="auto">
            <a:xfrm>
              <a:off x="1045" y="1331"/>
              <a:ext cx="1" cy="9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2" name="Freeform 48"/>
            <p:cNvSpPr>
              <a:spLocks/>
            </p:cNvSpPr>
            <p:nvPr/>
          </p:nvSpPr>
          <p:spPr bwMode="auto">
            <a:xfrm>
              <a:off x="1028" y="1411"/>
              <a:ext cx="33" cy="13"/>
            </a:xfrm>
            <a:custGeom>
              <a:avLst/>
              <a:gdLst>
                <a:gd name="T0" fmla="*/ 0 w 33"/>
                <a:gd name="T1" fmla="*/ 0 h 13"/>
                <a:gd name="T2" fmla="*/ 17 w 33"/>
                <a:gd name="T3" fmla="*/ 13 h 13"/>
                <a:gd name="T4" fmla="*/ 33 w 33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3">
                  <a:moveTo>
                    <a:pt x="0" y="0"/>
                  </a:moveTo>
                  <a:lnTo>
                    <a:pt x="17" y="13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3" name="Freeform 49"/>
            <p:cNvSpPr>
              <a:spLocks/>
            </p:cNvSpPr>
            <p:nvPr/>
          </p:nvSpPr>
          <p:spPr bwMode="auto">
            <a:xfrm>
              <a:off x="559" y="1012"/>
              <a:ext cx="199" cy="126"/>
            </a:xfrm>
            <a:custGeom>
              <a:avLst/>
              <a:gdLst>
                <a:gd name="T0" fmla="*/ 0 w 199"/>
                <a:gd name="T1" fmla="*/ 0 h 126"/>
                <a:gd name="T2" fmla="*/ 199 w 199"/>
                <a:gd name="T3" fmla="*/ 0 h 126"/>
                <a:gd name="T4" fmla="*/ 199 w 199"/>
                <a:gd name="T5" fmla="*/ 106 h 126"/>
                <a:gd name="T6" fmla="*/ 161 w 199"/>
                <a:gd name="T7" fmla="*/ 87 h 126"/>
                <a:gd name="T8" fmla="*/ 38 w 199"/>
                <a:gd name="T9" fmla="*/ 126 h 126"/>
                <a:gd name="T10" fmla="*/ 0 w 199"/>
                <a:gd name="T11" fmla="*/ 106 h 126"/>
                <a:gd name="T12" fmla="*/ 0 w 199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6">
                  <a:moveTo>
                    <a:pt x="0" y="0"/>
                  </a:moveTo>
                  <a:lnTo>
                    <a:pt x="199" y="0"/>
                  </a:lnTo>
                  <a:lnTo>
                    <a:pt x="199" y="106"/>
                  </a:lnTo>
                  <a:lnTo>
                    <a:pt x="161" y="87"/>
                  </a:lnTo>
                  <a:lnTo>
                    <a:pt x="38" y="126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4" name="Rectangle 50"/>
            <p:cNvSpPr>
              <a:spLocks noChangeArrowheads="1"/>
            </p:cNvSpPr>
            <p:nvPr/>
          </p:nvSpPr>
          <p:spPr bwMode="auto">
            <a:xfrm>
              <a:off x="774" y="1138"/>
              <a:ext cx="23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5" name="Rectangle 51"/>
            <p:cNvSpPr>
              <a:spLocks noChangeArrowheads="1"/>
            </p:cNvSpPr>
            <p:nvPr/>
          </p:nvSpPr>
          <p:spPr bwMode="auto">
            <a:xfrm>
              <a:off x="774" y="1138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6" name="Rectangle 52"/>
            <p:cNvSpPr>
              <a:spLocks noChangeArrowheads="1"/>
            </p:cNvSpPr>
            <p:nvPr/>
          </p:nvSpPr>
          <p:spPr bwMode="auto">
            <a:xfrm>
              <a:off x="758" y="1173"/>
              <a:ext cx="23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7" name="Rectangle 53"/>
            <p:cNvSpPr>
              <a:spLocks noChangeArrowheads="1"/>
            </p:cNvSpPr>
            <p:nvPr/>
          </p:nvSpPr>
          <p:spPr bwMode="auto">
            <a:xfrm>
              <a:off x="758" y="1173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8" name="Rectangle 54"/>
            <p:cNvSpPr>
              <a:spLocks noChangeArrowheads="1"/>
            </p:cNvSpPr>
            <p:nvPr/>
          </p:nvSpPr>
          <p:spPr bwMode="auto">
            <a:xfrm>
              <a:off x="774" y="1157"/>
              <a:ext cx="23" cy="13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39" name="Rectangle 55"/>
            <p:cNvSpPr>
              <a:spLocks noChangeArrowheads="1"/>
            </p:cNvSpPr>
            <p:nvPr/>
          </p:nvSpPr>
          <p:spPr bwMode="auto">
            <a:xfrm>
              <a:off x="774" y="1157"/>
              <a:ext cx="23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40" name="Rectangle 56"/>
            <p:cNvSpPr>
              <a:spLocks noChangeArrowheads="1"/>
            </p:cNvSpPr>
            <p:nvPr/>
          </p:nvSpPr>
          <p:spPr bwMode="auto">
            <a:xfrm>
              <a:off x="787" y="1173"/>
              <a:ext cx="23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41" name="Rectangle 57"/>
            <p:cNvSpPr>
              <a:spLocks noChangeArrowheads="1"/>
            </p:cNvSpPr>
            <p:nvPr/>
          </p:nvSpPr>
          <p:spPr bwMode="auto">
            <a:xfrm>
              <a:off x="787" y="1173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42" name="Freeform 58"/>
            <p:cNvSpPr>
              <a:spLocks/>
            </p:cNvSpPr>
            <p:nvPr/>
          </p:nvSpPr>
          <p:spPr bwMode="auto">
            <a:xfrm>
              <a:off x="771" y="1164"/>
              <a:ext cx="3" cy="9"/>
            </a:xfrm>
            <a:custGeom>
              <a:avLst/>
              <a:gdLst>
                <a:gd name="T0" fmla="*/ 0 w 3"/>
                <a:gd name="T1" fmla="*/ 9 h 9"/>
                <a:gd name="T2" fmla="*/ 0 w 3"/>
                <a:gd name="T3" fmla="*/ 0 h 9"/>
                <a:gd name="T4" fmla="*/ 3 w 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9">
                  <a:moveTo>
                    <a:pt x="0" y="9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43" name="Freeform 59"/>
            <p:cNvSpPr>
              <a:spLocks/>
            </p:cNvSpPr>
            <p:nvPr/>
          </p:nvSpPr>
          <p:spPr bwMode="auto">
            <a:xfrm>
              <a:off x="797" y="1167"/>
              <a:ext cx="1" cy="9"/>
            </a:xfrm>
            <a:custGeom>
              <a:avLst/>
              <a:gdLst>
                <a:gd name="T0" fmla="*/ 0 h 9"/>
                <a:gd name="T1" fmla="*/ 0 h 9"/>
                <a:gd name="T2" fmla="*/ 9 h 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"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44" name="Line 60"/>
            <p:cNvSpPr>
              <a:spLocks noChangeShapeType="1"/>
            </p:cNvSpPr>
            <p:nvPr/>
          </p:nvSpPr>
          <p:spPr bwMode="auto">
            <a:xfrm>
              <a:off x="784" y="115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45" name="Rectangle 61"/>
            <p:cNvSpPr>
              <a:spLocks noChangeArrowheads="1"/>
            </p:cNvSpPr>
            <p:nvPr/>
          </p:nvSpPr>
          <p:spPr bwMode="auto">
            <a:xfrm>
              <a:off x="591" y="1012"/>
              <a:ext cx="1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Заявка на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46" name="Rectangle 62"/>
            <p:cNvSpPr>
              <a:spLocks noChangeArrowheads="1"/>
            </p:cNvSpPr>
            <p:nvPr/>
          </p:nvSpPr>
          <p:spPr bwMode="auto">
            <a:xfrm>
              <a:off x="607" y="1054"/>
              <a:ext cx="9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подбор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47" name="Rectangle 63"/>
            <p:cNvSpPr>
              <a:spLocks noChangeArrowheads="1"/>
            </p:cNvSpPr>
            <p:nvPr/>
          </p:nvSpPr>
          <p:spPr bwMode="auto">
            <a:xfrm>
              <a:off x="585" y="1096"/>
              <a:ext cx="13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48" name="Rectangle 64"/>
            <p:cNvSpPr>
              <a:spLocks noChangeArrowheads="1"/>
            </p:cNvSpPr>
            <p:nvPr/>
          </p:nvSpPr>
          <p:spPr bwMode="auto">
            <a:xfrm>
              <a:off x="1402" y="845"/>
              <a:ext cx="205" cy="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49" name="Line 65"/>
            <p:cNvSpPr>
              <a:spLocks noChangeShapeType="1"/>
            </p:cNvSpPr>
            <p:nvPr/>
          </p:nvSpPr>
          <p:spPr bwMode="auto">
            <a:xfrm>
              <a:off x="1414" y="845"/>
              <a:ext cx="1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0" name="Rectangle 66"/>
            <p:cNvSpPr>
              <a:spLocks noChangeArrowheads="1"/>
            </p:cNvSpPr>
            <p:nvPr/>
          </p:nvSpPr>
          <p:spPr bwMode="auto">
            <a:xfrm>
              <a:off x="1411" y="839"/>
              <a:ext cx="1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51" name="Rectangle 67"/>
            <p:cNvSpPr>
              <a:spLocks noChangeArrowheads="1"/>
            </p:cNvSpPr>
            <p:nvPr/>
          </p:nvSpPr>
          <p:spPr bwMode="auto">
            <a:xfrm>
              <a:off x="1431" y="884"/>
              <a:ext cx="13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52" name="Freeform 68"/>
            <p:cNvSpPr>
              <a:spLocks/>
            </p:cNvSpPr>
            <p:nvPr/>
          </p:nvSpPr>
          <p:spPr bwMode="auto">
            <a:xfrm>
              <a:off x="1144" y="884"/>
              <a:ext cx="258" cy="1"/>
            </a:xfrm>
            <a:custGeom>
              <a:avLst/>
              <a:gdLst>
                <a:gd name="T0" fmla="*/ 80 w 80"/>
                <a:gd name="T1" fmla="*/ 44 w 80"/>
                <a:gd name="T2" fmla="*/ 44 w 80"/>
                <a:gd name="T3" fmla="*/ 0 w 8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80">
                  <a:moveTo>
                    <a:pt x="80" y="0"/>
                  </a:moveTo>
                  <a:lnTo>
                    <a:pt x="44" y="0"/>
                  </a:lnTo>
                  <a:lnTo>
                    <a:pt x="44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3" name="Freeform 69"/>
            <p:cNvSpPr>
              <a:spLocks/>
            </p:cNvSpPr>
            <p:nvPr/>
          </p:nvSpPr>
          <p:spPr bwMode="auto">
            <a:xfrm>
              <a:off x="559" y="604"/>
              <a:ext cx="199" cy="125"/>
            </a:xfrm>
            <a:custGeom>
              <a:avLst/>
              <a:gdLst>
                <a:gd name="T0" fmla="*/ 0 w 199"/>
                <a:gd name="T1" fmla="*/ 0 h 125"/>
                <a:gd name="T2" fmla="*/ 199 w 199"/>
                <a:gd name="T3" fmla="*/ 0 h 125"/>
                <a:gd name="T4" fmla="*/ 199 w 199"/>
                <a:gd name="T5" fmla="*/ 106 h 125"/>
                <a:gd name="T6" fmla="*/ 161 w 199"/>
                <a:gd name="T7" fmla="*/ 87 h 125"/>
                <a:gd name="T8" fmla="*/ 38 w 199"/>
                <a:gd name="T9" fmla="*/ 125 h 125"/>
                <a:gd name="T10" fmla="*/ 0 w 199"/>
                <a:gd name="T11" fmla="*/ 106 h 125"/>
                <a:gd name="T12" fmla="*/ 0 w 199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5">
                  <a:moveTo>
                    <a:pt x="0" y="0"/>
                  </a:moveTo>
                  <a:lnTo>
                    <a:pt x="199" y="0"/>
                  </a:lnTo>
                  <a:lnTo>
                    <a:pt x="199" y="106"/>
                  </a:lnTo>
                  <a:lnTo>
                    <a:pt x="161" y="87"/>
                  </a:lnTo>
                  <a:lnTo>
                    <a:pt x="38" y="125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4" name="Rectangle 70"/>
            <p:cNvSpPr>
              <a:spLocks noChangeArrowheads="1"/>
            </p:cNvSpPr>
            <p:nvPr/>
          </p:nvSpPr>
          <p:spPr bwMode="auto">
            <a:xfrm>
              <a:off x="774" y="729"/>
              <a:ext cx="23" cy="1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5" name="Rectangle 71"/>
            <p:cNvSpPr>
              <a:spLocks noChangeArrowheads="1"/>
            </p:cNvSpPr>
            <p:nvPr/>
          </p:nvSpPr>
          <p:spPr bwMode="auto">
            <a:xfrm>
              <a:off x="774" y="729"/>
              <a:ext cx="23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6" name="Rectangle 72"/>
            <p:cNvSpPr>
              <a:spLocks noChangeArrowheads="1"/>
            </p:cNvSpPr>
            <p:nvPr/>
          </p:nvSpPr>
          <p:spPr bwMode="auto">
            <a:xfrm>
              <a:off x="758" y="765"/>
              <a:ext cx="23" cy="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7" name="Rectangle 73"/>
            <p:cNvSpPr>
              <a:spLocks noChangeArrowheads="1"/>
            </p:cNvSpPr>
            <p:nvPr/>
          </p:nvSpPr>
          <p:spPr bwMode="auto">
            <a:xfrm>
              <a:off x="758" y="765"/>
              <a:ext cx="23" cy="1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8" name="Rectangle 74"/>
            <p:cNvSpPr>
              <a:spLocks noChangeArrowheads="1"/>
            </p:cNvSpPr>
            <p:nvPr/>
          </p:nvSpPr>
          <p:spPr bwMode="auto">
            <a:xfrm>
              <a:off x="774" y="745"/>
              <a:ext cx="23" cy="1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59" name="Rectangle 75"/>
            <p:cNvSpPr>
              <a:spLocks noChangeArrowheads="1"/>
            </p:cNvSpPr>
            <p:nvPr/>
          </p:nvSpPr>
          <p:spPr bwMode="auto">
            <a:xfrm>
              <a:off x="774" y="745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60" name="Rectangle 76"/>
            <p:cNvSpPr>
              <a:spLocks noChangeArrowheads="1"/>
            </p:cNvSpPr>
            <p:nvPr/>
          </p:nvSpPr>
          <p:spPr bwMode="auto">
            <a:xfrm>
              <a:off x="787" y="765"/>
              <a:ext cx="23" cy="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61" name="Rectangle 77"/>
            <p:cNvSpPr>
              <a:spLocks noChangeArrowheads="1"/>
            </p:cNvSpPr>
            <p:nvPr/>
          </p:nvSpPr>
          <p:spPr bwMode="auto">
            <a:xfrm>
              <a:off x="787" y="765"/>
              <a:ext cx="23" cy="1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62" name="Freeform 78"/>
            <p:cNvSpPr>
              <a:spLocks/>
            </p:cNvSpPr>
            <p:nvPr/>
          </p:nvSpPr>
          <p:spPr bwMode="auto">
            <a:xfrm>
              <a:off x="771" y="755"/>
              <a:ext cx="3" cy="10"/>
            </a:xfrm>
            <a:custGeom>
              <a:avLst/>
              <a:gdLst>
                <a:gd name="T0" fmla="*/ 0 w 3"/>
                <a:gd name="T1" fmla="*/ 10 h 10"/>
                <a:gd name="T2" fmla="*/ 0 w 3"/>
                <a:gd name="T3" fmla="*/ 0 h 10"/>
                <a:gd name="T4" fmla="*/ 3 w 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10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63" name="Freeform 79"/>
            <p:cNvSpPr>
              <a:spLocks/>
            </p:cNvSpPr>
            <p:nvPr/>
          </p:nvSpPr>
          <p:spPr bwMode="auto">
            <a:xfrm>
              <a:off x="797" y="755"/>
              <a:ext cx="1" cy="10"/>
            </a:xfrm>
            <a:custGeom>
              <a:avLst/>
              <a:gdLst>
                <a:gd name="T0" fmla="*/ 0 h 10"/>
                <a:gd name="T1" fmla="*/ 0 h 10"/>
                <a:gd name="T2" fmla="*/ 1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0"/>
                  </a:lnTo>
                  <a:lnTo>
                    <a:pt x="0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64" name="Line 80"/>
            <p:cNvSpPr>
              <a:spLocks noChangeShapeType="1"/>
            </p:cNvSpPr>
            <p:nvPr/>
          </p:nvSpPr>
          <p:spPr bwMode="auto">
            <a:xfrm>
              <a:off x="784" y="742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65" name="Rectangle 81"/>
            <p:cNvSpPr>
              <a:spLocks noChangeArrowheads="1"/>
            </p:cNvSpPr>
            <p:nvPr/>
          </p:nvSpPr>
          <p:spPr bwMode="auto">
            <a:xfrm>
              <a:off x="591" y="601"/>
              <a:ext cx="1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Заявка на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66" name="Rectangle 82"/>
            <p:cNvSpPr>
              <a:spLocks noChangeArrowheads="1"/>
            </p:cNvSpPr>
            <p:nvPr/>
          </p:nvSpPr>
          <p:spPr bwMode="auto">
            <a:xfrm>
              <a:off x="607" y="646"/>
              <a:ext cx="9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подбор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67" name="Rectangle 83"/>
            <p:cNvSpPr>
              <a:spLocks noChangeArrowheads="1"/>
            </p:cNvSpPr>
            <p:nvPr/>
          </p:nvSpPr>
          <p:spPr bwMode="auto">
            <a:xfrm>
              <a:off x="585" y="687"/>
              <a:ext cx="13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68" name="Rectangle 84"/>
            <p:cNvSpPr>
              <a:spLocks noChangeArrowheads="1"/>
            </p:cNvSpPr>
            <p:nvPr/>
          </p:nvSpPr>
          <p:spPr bwMode="auto">
            <a:xfrm>
              <a:off x="157" y="594"/>
              <a:ext cx="283" cy="1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69" name="Line 85"/>
            <p:cNvSpPr>
              <a:spLocks noChangeShapeType="1"/>
            </p:cNvSpPr>
            <p:nvPr/>
          </p:nvSpPr>
          <p:spPr bwMode="auto">
            <a:xfrm>
              <a:off x="427" y="668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0" name="Line 86"/>
            <p:cNvSpPr>
              <a:spLocks noChangeShapeType="1"/>
            </p:cNvSpPr>
            <p:nvPr/>
          </p:nvSpPr>
          <p:spPr bwMode="auto">
            <a:xfrm>
              <a:off x="427" y="668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1" name="Line 87"/>
            <p:cNvSpPr>
              <a:spLocks noChangeShapeType="1"/>
            </p:cNvSpPr>
            <p:nvPr/>
          </p:nvSpPr>
          <p:spPr bwMode="auto">
            <a:xfrm>
              <a:off x="427" y="678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2" name="Line 88"/>
            <p:cNvSpPr>
              <a:spLocks noChangeShapeType="1"/>
            </p:cNvSpPr>
            <p:nvPr/>
          </p:nvSpPr>
          <p:spPr bwMode="auto">
            <a:xfrm>
              <a:off x="427" y="687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3" name="Line 89"/>
            <p:cNvSpPr>
              <a:spLocks noChangeShapeType="1"/>
            </p:cNvSpPr>
            <p:nvPr/>
          </p:nvSpPr>
          <p:spPr bwMode="auto">
            <a:xfrm>
              <a:off x="417" y="668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4" name="Line 90"/>
            <p:cNvSpPr>
              <a:spLocks noChangeShapeType="1"/>
            </p:cNvSpPr>
            <p:nvPr/>
          </p:nvSpPr>
          <p:spPr bwMode="auto">
            <a:xfrm>
              <a:off x="417" y="66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5" name="Line 91"/>
            <p:cNvSpPr>
              <a:spLocks noChangeShapeType="1"/>
            </p:cNvSpPr>
            <p:nvPr/>
          </p:nvSpPr>
          <p:spPr bwMode="auto">
            <a:xfrm>
              <a:off x="417" y="67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6" name="Arc 92"/>
            <p:cNvSpPr>
              <a:spLocks/>
            </p:cNvSpPr>
            <p:nvPr/>
          </p:nvSpPr>
          <p:spPr bwMode="auto">
            <a:xfrm>
              <a:off x="433" y="668"/>
              <a:ext cx="7" cy="10"/>
            </a:xfrm>
            <a:custGeom>
              <a:avLst/>
              <a:gdLst>
                <a:gd name="G0" fmla="+- 3284 0 0"/>
                <a:gd name="G1" fmla="+- 21600 0 0"/>
                <a:gd name="G2" fmla="+- 21600 0 0"/>
                <a:gd name="T0" fmla="*/ 0 w 24884"/>
                <a:gd name="T1" fmla="*/ 251 h 43200"/>
                <a:gd name="T2" fmla="*/ 0 w 24884"/>
                <a:gd name="T3" fmla="*/ 42949 h 43200"/>
                <a:gd name="T4" fmla="*/ 3284 w 2488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884" h="43200" fill="none" extrusionOk="0">
                  <a:moveTo>
                    <a:pt x="0" y="251"/>
                  </a:moveTo>
                  <a:cubicBezTo>
                    <a:pt x="1086" y="83"/>
                    <a:pt x="2184" y="0"/>
                    <a:pt x="3284" y="0"/>
                  </a:cubicBezTo>
                  <a:cubicBezTo>
                    <a:pt x="15213" y="0"/>
                    <a:pt x="24884" y="9670"/>
                    <a:pt x="24884" y="21600"/>
                  </a:cubicBezTo>
                  <a:cubicBezTo>
                    <a:pt x="24884" y="33529"/>
                    <a:pt x="15213" y="43200"/>
                    <a:pt x="3284" y="43200"/>
                  </a:cubicBezTo>
                  <a:cubicBezTo>
                    <a:pt x="2184" y="43200"/>
                    <a:pt x="1086" y="43116"/>
                    <a:pt x="0" y="42948"/>
                  </a:cubicBezTo>
                </a:path>
                <a:path w="24884" h="43200" stroke="0" extrusionOk="0">
                  <a:moveTo>
                    <a:pt x="0" y="251"/>
                  </a:moveTo>
                  <a:cubicBezTo>
                    <a:pt x="1086" y="83"/>
                    <a:pt x="2184" y="0"/>
                    <a:pt x="3284" y="0"/>
                  </a:cubicBezTo>
                  <a:cubicBezTo>
                    <a:pt x="15213" y="0"/>
                    <a:pt x="24884" y="9670"/>
                    <a:pt x="24884" y="21600"/>
                  </a:cubicBezTo>
                  <a:cubicBezTo>
                    <a:pt x="24884" y="33529"/>
                    <a:pt x="15213" y="43200"/>
                    <a:pt x="3284" y="43200"/>
                  </a:cubicBezTo>
                  <a:cubicBezTo>
                    <a:pt x="2184" y="43200"/>
                    <a:pt x="1086" y="43116"/>
                    <a:pt x="0" y="42948"/>
                  </a:cubicBezTo>
                  <a:lnTo>
                    <a:pt x="3284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7" name="Arc 93"/>
            <p:cNvSpPr>
              <a:spLocks/>
            </p:cNvSpPr>
            <p:nvPr/>
          </p:nvSpPr>
          <p:spPr bwMode="auto">
            <a:xfrm>
              <a:off x="433" y="678"/>
              <a:ext cx="8" cy="9"/>
            </a:xfrm>
            <a:custGeom>
              <a:avLst/>
              <a:gdLst>
                <a:gd name="G0" fmla="+- 3684 0 0"/>
                <a:gd name="G1" fmla="+- 21600 0 0"/>
                <a:gd name="G2" fmla="+- 21600 0 0"/>
                <a:gd name="T0" fmla="*/ 721 w 25284"/>
                <a:gd name="T1" fmla="*/ 204 h 43200"/>
                <a:gd name="T2" fmla="*/ 0 w 25284"/>
                <a:gd name="T3" fmla="*/ 42884 h 43200"/>
                <a:gd name="T4" fmla="*/ 3684 w 2528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284" h="43200" fill="none" extrusionOk="0">
                  <a:moveTo>
                    <a:pt x="721" y="204"/>
                  </a:moveTo>
                  <a:cubicBezTo>
                    <a:pt x="1702" y="68"/>
                    <a:pt x="2692" y="0"/>
                    <a:pt x="3684" y="0"/>
                  </a:cubicBezTo>
                  <a:cubicBezTo>
                    <a:pt x="15613" y="0"/>
                    <a:pt x="25284" y="9670"/>
                    <a:pt x="25284" y="21600"/>
                  </a:cubicBezTo>
                  <a:cubicBezTo>
                    <a:pt x="25284" y="33529"/>
                    <a:pt x="15613" y="43200"/>
                    <a:pt x="3684" y="43200"/>
                  </a:cubicBezTo>
                  <a:cubicBezTo>
                    <a:pt x="2449" y="43200"/>
                    <a:pt x="1216" y="43094"/>
                    <a:pt x="0" y="42883"/>
                  </a:cubicBezTo>
                </a:path>
                <a:path w="25284" h="43200" stroke="0" extrusionOk="0">
                  <a:moveTo>
                    <a:pt x="721" y="204"/>
                  </a:moveTo>
                  <a:cubicBezTo>
                    <a:pt x="1702" y="68"/>
                    <a:pt x="2692" y="0"/>
                    <a:pt x="3684" y="0"/>
                  </a:cubicBezTo>
                  <a:cubicBezTo>
                    <a:pt x="15613" y="0"/>
                    <a:pt x="25284" y="9670"/>
                    <a:pt x="25284" y="21600"/>
                  </a:cubicBezTo>
                  <a:cubicBezTo>
                    <a:pt x="25284" y="33529"/>
                    <a:pt x="15613" y="43200"/>
                    <a:pt x="3684" y="43200"/>
                  </a:cubicBezTo>
                  <a:cubicBezTo>
                    <a:pt x="2449" y="43200"/>
                    <a:pt x="1216" y="43094"/>
                    <a:pt x="0" y="42883"/>
                  </a:cubicBezTo>
                  <a:lnTo>
                    <a:pt x="3684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8" name="Rectangle 94"/>
            <p:cNvSpPr>
              <a:spLocks noChangeArrowheads="1"/>
            </p:cNvSpPr>
            <p:nvPr/>
          </p:nvSpPr>
          <p:spPr bwMode="auto">
            <a:xfrm>
              <a:off x="453" y="691"/>
              <a:ext cx="22" cy="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79" name="Rectangle 95"/>
            <p:cNvSpPr>
              <a:spLocks noChangeArrowheads="1"/>
            </p:cNvSpPr>
            <p:nvPr/>
          </p:nvSpPr>
          <p:spPr bwMode="auto">
            <a:xfrm>
              <a:off x="453" y="691"/>
              <a:ext cx="22" cy="1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0" name="Rectangle 96"/>
            <p:cNvSpPr>
              <a:spLocks noChangeArrowheads="1"/>
            </p:cNvSpPr>
            <p:nvPr/>
          </p:nvSpPr>
          <p:spPr bwMode="auto">
            <a:xfrm>
              <a:off x="437" y="726"/>
              <a:ext cx="22" cy="1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1" name="Rectangle 97"/>
            <p:cNvSpPr>
              <a:spLocks noChangeArrowheads="1"/>
            </p:cNvSpPr>
            <p:nvPr/>
          </p:nvSpPr>
          <p:spPr bwMode="auto">
            <a:xfrm>
              <a:off x="437" y="726"/>
              <a:ext cx="22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2" name="Rectangle 98"/>
            <p:cNvSpPr>
              <a:spLocks noChangeArrowheads="1"/>
            </p:cNvSpPr>
            <p:nvPr/>
          </p:nvSpPr>
          <p:spPr bwMode="auto">
            <a:xfrm>
              <a:off x="453" y="707"/>
              <a:ext cx="22" cy="1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3" name="Rectangle 99"/>
            <p:cNvSpPr>
              <a:spLocks noChangeArrowheads="1"/>
            </p:cNvSpPr>
            <p:nvPr/>
          </p:nvSpPr>
          <p:spPr bwMode="auto">
            <a:xfrm>
              <a:off x="453" y="707"/>
              <a:ext cx="22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4" name="Rectangle 100"/>
            <p:cNvSpPr>
              <a:spLocks noChangeArrowheads="1"/>
            </p:cNvSpPr>
            <p:nvPr/>
          </p:nvSpPr>
          <p:spPr bwMode="auto">
            <a:xfrm>
              <a:off x="466" y="726"/>
              <a:ext cx="22" cy="1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5" name="Rectangle 101"/>
            <p:cNvSpPr>
              <a:spLocks noChangeArrowheads="1"/>
            </p:cNvSpPr>
            <p:nvPr/>
          </p:nvSpPr>
          <p:spPr bwMode="auto">
            <a:xfrm>
              <a:off x="466" y="726"/>
              <a:ext cx="22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6" name="Freeform 102"/>
            <p:cNvSpPr>
              <a:spLocks/>
            </p:cNvSpPr>
            <p:nvPr/>
          </p:nvSpPr>
          <p:spPr bwMode="auto">
            <a:xfrm>
              <a:off x="450" y="716"/>
              <a:ext cx="3" cy="10"/>
            </a:xfrm>
            <a:custGeom>
              <a:avLst/>
              <a:gdLst>
                <a:gd name="T0" fmla="*/ 0 w 3"/>
                <a:gd name="T1" fmla="*/ 10 h 10"/>
                <a:gd name="T2" fmla="*/ 0 w 3"/>
                <a:gd name="T3" fmla="*/ 0 h 10"/>
                <a:gd name="T4" fmla="*/ 3 w 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10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7" name="Freeform 103"/>
            <p:cNvSpPr>
              <a:spLocks/>
            </p:cNvSpPr>
            <p:nvPr/>
          </p:nvSpPr>
          <p:spPr bwMode="auto">
            <a:xfrm>
              <a:off x="475" y="716"/>
              <a:ext cx="1" cy="10"/>
            </a:xfrm>
            <a:custGeom>
              <a:avLst/>
              <a:gdLst>
                <a:gd name="T0" fmla="*/ 0 h 10"/>
                <a:gd name="T1" fmla="*/ 0 h 10"/>
                <a:gd name="T2" fmla="*/ 1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0"/>
                  </a:lnTo>
                  <a:lnTo>
                    <a:pt x="0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8" name="Line 104"/>
            <p:cNvSpPr>
              <a:spLocks noChangeShapeType="1"/>
            </p:cNvSpPr>
            <p:nvPr/>
          </p:nvSpPr>
          <p:spPr bwMode="auto">
            <a:xfrm>
              <a:off x="462" y="703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89" name="Rectangle 105"/>
            <p:cNvSpPr>
              <a:spLocks noChangeArrowheads="1"/>
            </p:cNvSpPr>
            <p:nvPr/>
          </p:nvSpPr>
          <p:spPr bwMode="auto">
            <a:xfrm>
              <a:off x="189" y="597"/>
              <a:ext cx="193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Незаполненная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90" name="Rectangle 106"/>
            <p:cNvSpPr>
              <a:spLocks noChangeArrowheads="1"/>
            </p:cNvSpPr>
            <p:nvPr/>
          </p:nvSpPr>
          <p:spPr bwMode="auto">
            <a:xfrm>
              <a:off x="189" y="642"/>
              <a:ext cx="193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заявка (форма)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091" name="Freeform 107"/>
            <p:cNvSpPr>
              <a:spLocks/>
            </p:cNvSpPr>
            <p:nvPr/>
          </p:nvSpPr>
          <p:spPr bwMode="auto">
            <a:xfrm>
              <a:off x="437" y="649"/>
              <a:ext cx="122" cy="3"/>
            </a:xfrm>
            <a:custGeom>
              <a:avLst/>
              <a:gdLst>
                <a:gd name="T0" fmla="*/ 0 w 38"/>
                <a:gd name="T1" fmla="*/ 0 h 1"/>
                <a:gd name="T2" fmla="*/ 17 w 38"/>
                <a:gd name="T3" fmla="*/ 0 h 1"/>
                <a:gd name="T4" fmla="*/ 17 w 38"/>
                <a:gd name="T5" fmla="*/ 1 h 1"/>
                <a:gd name="T6" fmla="*/ 38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0"/>
                  </a:moveTo>
                  <a:lnTo>
                    <a:pt x="17" y="0"/>
                  </a:lnTo>
                  <a:lnTo>
                    <a:pt x="17" y="1"/>
                  </a:lnTo>
                  <a:lnTo>
                    <a:pt x="38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2" name="Freeform 108"/>
            <p:cNvSpPr>
              <a:spLocks/>
            </p:cNvSpPr>
            <p:nvPr/>
          </p:nvSpPr>
          <p:spPr bwMode="auto">
            <a:xfrm>
              <a:off x="758" y="498"/>
              <a:ext cx="187" cy="128"/>
            </a:xfrm>
            <a:custGeom>
              <a:avLst/>
              <a:gdLst>
                <a:gd name="T0" fmla="*/ 58 w 58"/>
                <a:gd name="T1" fmla="*/ 0 h 40"/>
                <a:gd name="T2" fmla="*/ 29 w 58"/>
                <a:gd name="T3" fmla="*/ 0 h 40"/>
                <a:gd name="T4" fmla="*/ 29 w 58"/>
                <a:gd name="T5" fmla="*/ 40 h 40"/>
                <a:gd name="T6" fmla="*/ 0 w 58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40">
                  <a:moveTo>
                    <a:pt x="58" y="0"/>
                  </a:moveTo>
                  <a:lnTo>
                    <a:pt x="29" y="0"/>
                  </a:lnTo>
                  <a:lnTo>
                    <a:pt x="29" y="40"/>
                  </a:lnTo>
                  <a:lnTo>
                    <a:pt x="0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3" name="Freeform 109"/>
            <p:cNvSpPr>
              <a:spLocks/>
            </p:cNvSpPr>
            <p:nvPr/>
          </p:nvSpPr>
          <p:spPr bwMode="auto">
            <a:xfrm>
              <a:off x="758" y="613"/>
              <a:ext cx="13" cy="29"/>
            </a:xfrm>
            <a:custGeom>
              <a:avLst/>
              <a:gdLst>
                <a:gd name="T0" fmla="*/ 13 w 13"/>
                <a:gd name="T1" fmla="*/ 0 h 29"/>
                <a:gd name="T2" fmla="*/ 0 w 13"/>
                <a:gd name="T3" fmla="*/ 13 h 29"/>
                <a:gd name="T4" fmla="*/ 13 w 13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9">
                  <a:moveTo>
                    <a:pt x="13" y="0"/>
                  </a:moveTo>
                  <a:lnTo>
                    <a:pt x="0" y="13"/>
                  </a:lnTo>
                  <a:lnTo>
                    <a:pt x="13" y="2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4" name="Freeform 110"/>
            <p:cNvSpPr>
              <a:spLocks/>
            </p:cNvSpPr>
            <p:nvPr/>
          </p:nvSpPr>
          <p:spPr bwMode="auto">
            <a:xfrm>
              <a:off x="758" y="929"/>
              <a:ext cx="187" cy="119"/>
            </a:xfrm>
            <a:custGeom>
              <a:avLst/>
              <a:gdLst>
                <a:gd name="T0" fmla="*/ 58 w 58"/>
                <a:gd name="T1" fmla="*/ 0 h 37"/>
                <a:gd name="T2" fmla="*/ 29 w 58"/>
                <a:gd name="T3" fmla="*/ 0 h 37"/>
                <a:gd name="T4" fmla="*/ 29 w 58"/>
                <a:gd name="T5" fmla="*/ 37 h 37"/>
                <a:gd name="T6" fmla="*/ 0 w 58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37">
                  <a:moveTo>
                    <a:pt x="58" y="0"/>
                  </a:moveTo>
                  <a:lnTo>
                    <a:pt x="29" y="0"/>
                  </a:lnTo>
                  <a:lnTo>
                    <a:pt x="29" y="37"/>
                  </a:lnTo>
                  <a:lnTo>
                    <a:pt x="0" y="3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5" name="Freeform 111"/>
            <p:cNvSpPr>
              <a:spLocks/>
            </p:cNvSpPr>
            <p:nvPr/>
          </p:nvSpPr>
          <p:spPr bwMode="auto">
            <a:xfrm>
              <a:off x="758" y="1035"/>
              <a:ext cx="13" cy="29"/>
            </a:xfrm>
            <a:custGeom>
              <a:avLst/>
              <a:gdLst>
                <a:gd name="T0" fmla="*/ 13 w 13"/>
                <a:gd name="T1" fmla="*/ 0 h 29"/>
                <a:gd name="T2" fmla="*/ 0 w 13"/>
                <a:gd name="T3" fmla="*/ 13 h 29"/>
                <a:gd name="T4" fmla="*/ 13 w 13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9">
                  <a:moveTo>
                    <a:pt x="13" y="0"/>
                  </a:moveTo>
                  <a:lnTo>
                    <a:pt x="0" y="13"/>
                  </a:lnTo>
                  <a:lnTo>
                    <a:pt x="13" y="2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6" name="Oval 112"/>
            <p:cNvSpPr>
              <a:spLocks noChangeArrowheads="1"/>
            </p:cNvSpPr>
            <p:nvPr/>
          </p:nvSpPr>
          <p:spPr bwMode="auto">
            <a:xfrm>
              <a:off x="559" y="337"/>
              <a:ext cx="203" cy="3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7" name="Rectangle 113"/>
            <p:cNvSpPr>
              <a:spLocks noChangeArrowheads="1"/>
            </p:cNvSpPr>
            <p:nvPr/>
          </p:nvSpPr>
          <p:spPr bwMode="auto">
            <a:xfrm>
              <a:off x="559" y="253"/>
              <a:ext cx="203" cy="10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8" name="Line 114"/>
            <p:cNvSpPr>
              <a:spLocks noChangeShapeType="1"/>
            </p:cNvSpPr>
            <p:nvPr/>
          </p:nvSpPr>
          <p:spPr bwMode="auto">
            <a:xfrm>
              <a:off x="559" y="253"/>
              <a:ext cx="1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099" name="Line 115"/>
            <p:cNvSpPr>
              <a:spLocks noChangeShapeType="1"/>
            </p:cNvSpPr>
            <p:nvPr/>
          </p:nvSpPr>
          <p:spPr bwMode="auto">
            <a:xfrm>
              <a:off x="758" y="253"/>
              <a:ext cx="1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00" name="Oval 116"/>
            <p:cNvSpPr>
              <a:spLocks noChangeArrowheads="1"/>
            </p:cNvSpPr>
            <p:nvPr/>
          </p:nvSpPr>
          <p:spPr bwMode="auto">
            <a:xfrm>
              <a:off x="559" y="237"/>
              <a:ext cx="203" cy="35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01" name="Rectangle 117"/>
            <p:cNvSpPr>
              <a:spLocks noChangeArrowheads="1"/>
            </p:cNvSpPr>
            <p:nvPr/>
          </p:nvSpPr>
          <p:spPr bwMode="auto">
            <a:xfrm>
              <a:off x="610" y="240"/>
              <a:ext cx="8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Список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02" name="Rectangle 118"/>
            <p:cNvSpPr>
              <a:spLocks noChangeArrowheads="1"/>
            </p:cNvSpPr>
            <p:nvPr/>
          </p:nvSpPr>
          <p:spPr bwMode="auto">
            <a:xfrm>
              <a:off x="498" y="282"/>
              <a:ext cx="28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рассылки начальникам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03" name="Rectangle 119"/>
            <p:cNvSpPr>
              <a:spLocks noChangeArrowheads="1"/>
            </p:cNvSpPr>
            <p:nvPr/>
          </p:nvSpPr>
          <p:spPr bwMode="auto">
            <a:xfrm>
              <a:off x="601" y="324"/>
              <a:ext cx="10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отделов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04" name="Freeform 120"/>
            <p:cNvSpPr>
              <a:spLocks/>
            </p:cNvSpPr>
            <p:nvPr/>
          </p:nvSpPr>
          <p:spPr bwMode="auto">
            <a:xfrm>
              <a:off x="758" y="305"/>
              <a:ext cx="187" cy="144"/>
            </a:xfrm>
            <a:custGeom>
              <a:avLst/>
              <a:gdLst>
                <a:gd name="T0" fmla="*/ 0 w 58"/>
                <a:gd name="T1" fmla="*/ 0 h 45"/>
                <a:gd name="T2" fmla="*/ 29 w 58"/>
                <a:gd name="T3" fmla="*/ 0 h 45"/>
                <a:gd name="T4" fmla="*/ 29 w 58"/>
                <a:gd name="T5" fmla="*/ 45 h 45"/>
                <a:gd name="T6" fmla="*/ 58 w 58"/>
                <a:gd name="T7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45">
                  <a:moveTo>
                    <a:pt x="0" y="0"/>
                  </a:moveTo>
                  <a:lnTo>
                    <a:pt x="29" y="0"/>
                  </a:lnTo>
                  <a:lnTo>
                    <a:pt x="29" y="45"/>
                  </a:lnTo>
                  <a:lnTo>
                    <a:pt x="58" y="4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05" name="Freeform 121"/>
            <p:cNvSpPr>
              <a:spLocks/>
            </p:cNvSpPr>
            <p:nvPr/>
          </p:nvSpPr>
          <p:spPr bwMode="auto">
            <a:xfrm>
              <a:off x="932" y="433"/>
              <a:ext cx="13" cy="29"/>
            </a:xfrm>
            <a:custGeom>
              <a:avLst/>
              <a:gdLst>
                <a:gd name="T0" fmla="*/ 0 w 13"/>
                <a:gd name="T1" fmla="*/ 29 h 29"/>
                <a:gd name="T2" fmla="*/ 13 w 13"/>
                <a:gd name="T3" fmla="*/ 16 h 29"/>
                <a:gd name="T4" fmla="*/ 0 w 13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9">
                  <a:moveTo>
                    <a:pt x="0" y="29"/>
                  </a:moveTo>
                  <a:lnTo>
                    <a:pt x="13" y="1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06" name="Rectangle 122"/>
            <p:cNvSpPr>
              <a:spLocks noChangeArrowheads="1"/>
            </p:cNvSpPr>
            <p:nvPr/>
          </p:nvSpPr>
          <p:spPr bwMode="auto">
            <a:xfrm>
              <a:off x="1402" y="1231"/>
              <a:ext cx="205" cy="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07" name="Line 123"/>
            <p:cNvSpPr>
              <a:spLocks noChangeShapeType="1"/>
            </p:cNvSpPr>
            <p:nvPr/>
          </p:nvSpPr>
          <p:spPr bwMode="auto">
            <a:xfrm>
              <a:off x="1414" y="1231"/>
              <a:ext cx="1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08" name="Rectangle 124"/>
            <p:cNvSpPr>
              <a:spLocks noChangeArrowheads="1"/>
            </p:cNvSpPr>
            <p:nvPr/>
          </p:nvSpPr>
          <p:spPr bwMode="auto">
            <a:xfrm>
              <a:off x="1411" y="1225"/>
              <a:ext cx="1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09" name="Rectangle 125"/>
            <p:cNvSpPr>
              <a:spLocks noChangeArrowheads="1"/>
            </p:cNvSpPr>
            <p:nvPr/>
          </p:nvSpPr>
          <p:spPr bwMode="auto">
            <a:xfrm>
              <a:off x="1431" y="1270"/>
              <a:ext cx="13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10" name="Freeform 126"/>
            <p:cNvSpPr>
              <a:spLocks/>
            </p:cNvSpPr>
            <p:nvPr/>
          </p:nvSpPr>
          <p:spPr bwMode="auto">
            <a:xfrm>
              <a:off x="758" y="1077"/>
              <a:ext cx="187" cy="167"/>
            </a:xfrm>
            <a:custGeom>
              <a:avLst/>
              <a:gdLst>
                <a:gd name="T0" fmla="*/ 0 w 58"/>
                <a:gd name="T1" fmla="*/ 0 h 52"/>
                <a:gd name="T2" fmla="*/ 29 w 58"/>
                <a:gd name="T3" fmla="*/ 0 h 52"/>
                <a:gd name="T4" fmla="*/ 29 w 58"/>
                <a:gd name="T5" fmla="*/ 52 h 52"/>
                <a:gd name="T6" fmla="*/ 58 w 58"/>
                <a:gd name="T7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52">
                  <a:moveTo>
                    <a:pt x="0" y="0"/>
                  </a:moveTo>
                  <a:lnTo>
                    <a:pt x="29" y="0"/>
                  </a:lnTo>
                  <a:lnTo>
                    <a:pt x="29" y="52"/>
                  </a:lnTo>
                  <a:lnTo>
                    <a:pt x="58" y="5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11" name="Freeform 127"/>
            <p:cNvSpPr>
              <a:spLocks/>
            </p:cNvSpPr>
            <p:nvPr/>
          </p:nvSpPr>
          <p:spPr bwMode="auto">
            <a:xfrm>
              <a:off x="932" y="1231"/>
              <a:ext cx="13" cy="26"/>
            </a:xfrm>
            <a:custGeom>
              <a:avLst/>
              <a:gdLst>
                <a:gd name="T0" fmla="*/ 0 w 13"/>
                <a:gd name="T1" fmla="*/ 26 h 26"/>
                <a:gd name="T2" fmla="*/ 13 w 13"/>
                <a:gd name="T3" fmla="*/ 13 h 26"/>
                <a:gd name="T4" fmla="*/ 0 w 13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6">
                  <a:moveTo>
                    <a:pt x="0" y="26"/>
                  </a:move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12" name="Freeform 128"/>
            <p:cNvSpPr>
              <a:spLocks/>
            </p:cNvSpPr>
            <p:nvPr/>
          </p:nvSpPr>
          <p:spPr bwMode="auto">
            <a:xfrm>
              <a:off x="758" y="678"/>
              <a:ext cx="187" cy="180"/>
            </a:xfrm>
            <a:custGeom>
              <a:avLst/>
              <a:gdLst>
                <a:gd name="T0" fmla="*/ 0 w 58"/>
                <a:gd name="T1" fmla="*/ 0 h 56"/>
                <a:gd name="T2" fmla="*/ 29 w 58"/>
                <a:gd name="T3" fmla="*/ 0 h 56"/>
                <a:gd name="T4" fmla="*/ 29 w 58"/>
                <a:gd name="T5" fmla="*/ 56 h 56"/>
                <a:gd name="T6" fmla="*/ 58 w 58"/>
                <a:gd name="T7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56">
                  <a:moveTo>
                    <a:pt x="0" y="0"/>
                  </a:moveTo>
                  <a:lnTo>
                    <a:pt x="29" y="0"/>
                  </a:lnTo>
                  <a:lnTo>
                    <a:pt x="29" y="56"/>
                  </a:lnTo>
                  <a:lnTo>
                    <a:pt x="58" y="5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13" name="Freeform 129"/>
            <p:cNvSpPr>
              <a:spLocks/>
            </p:cNvSpPr>
            <p:nvPr/>
          </p:nvSpPr>
          <p:spPr bwMode="auto">
            <a:xfrm>
              <a:off x="932" y="845"/>
              <a:ext cx="13" cy="26"/>
            </a:xfrm>
            <a:custGeom>
              <a:avLst/>
              <a:gdLst>
                <a:gd name="T0" fmla="*/ 0 w 13"/>
                <a:gd name="T1" fmla="*/ 26 h 26"/>
                <a:gd name="T2" fmla="*/ 13 w 13"/>
                <a:gd name="T3" fmla="*/ 13 h 26"/>
                <a:gd name="T4" fmla="*/ 0 w 13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6">
                  <a:moveTo>
                    <a:pt x="0" y="26"/>
                  </a:move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14" name="AutoShape 130"/>
            <p:cNvSpPr>
              <a:spLocks noChangeArrowheads="1"/>
            </p:cNvSpPr>
            <p:nvPr/>
          </p:nvSpPr>
          <p:spPr bwMode="auto">
            <a:xfrm>
              <a:off x="945" y="1617"/>
              <a:ext cx="202" cy="129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15" name="Rectangle 131"/>
            <p:cNvSpPr>
              <a:spLocks noChangeArrowheads="1"/>
            </p:cNvSpPr>
            <p:nvPr/>
          </p:nvSpPr>
          <p:spPr bwMode="auto">
            <a:xfrm>
              <a:off x="945" y="1614"/>
              <a:ext cx="17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Согласование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16" name="Rectangle 132"/>
            <p:cNvSpPr>
              <a:spLocks noChangeArrowheads="1"/>
            </p:cNvSpPr>
            <p:nvPr/>
          </p:nvSpPr>
          <p:spPr bwMode="auto">
            <a:xfrm>
              <a:off x="990" y="1659"/>
              <a:ext cx="9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проекта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17" name="Rectangle 133"/>
            <p:cNvSpPr>
              <a:spLocks noChangeArrowheads="1"/>
            </p:cNvSpPr>
            <p:nvPr/>
          </p:nvSpPr>
          <p:spPr bwMode="auto">
            <a:xfrm>
              <a:off x="932" y="1701"/>
              <a:ext cx="20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списка вакансий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18" name="Rectangle 134"/>
            <p:cNvSpPr>
              <a:spLocks noChangeArrowheads="1"/>
            </p:cNvSpPr>
            <p:nvPr/>
          </p:nvSpPr>
          <p:spPr bwMode="auto">
            <a:xfrm>
              <a:off x="1402" y="1591"/>
              <a:ext cx="205" cy="81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19" name="Line 135"/>
            <p:cNvSpPr>
              <a:spLocks noChangeShapeType="1"/>
            </p:cNvSpPr>
            <p:nvPr/>
          </p:nvSpPr>
          <p:spPr bwMode="auto">
            <a:xfrm>
              <a:off x="1414" y="1591"/>
              <a:ext cx="1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20" name="Rectangle 136"/>
            <p:cNvSpPr>
              <a:spLocks noChangeArrowheads="1"/>
            </p:cNvSpPr>
            <p:nvPr/>
          </p:nvSpPr>
          <p:spPr bwMode="auto">
            <a:xfrm>
              <a:off x="1414" y="1566"/>
              <a:ext cx="16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Заместитель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21" name="Rectangle 137"/>
            <p:cNvSpPr>
              <a:spLocks noChangeArrowheads="1"/>
            </p:cNvSpPr>
            <p:nvPr/>
          </p:nvSpPr>
          <p:spPr bwMode="auto">
            <a:xfrm>
              <a:off x="1411" y="1611"/>
              <a:ext cx="169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генерального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22" name="Rectangle 138"/>
            <p:cNvSpPr>
              <a:spLocks noChangeArrowheads="1"/>
            </p:cNvSpPr>
            <p:nvPr/>
          </p:nvSpPr>
          <p:spPr bwMode="auto">
            <a:xfrm>
              <a:off x="1434" y="1652"/>
              <a:ext cx="126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 кадрам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23" name="Rectangle 139"/>
            <p:cNvSpPr>
              <a:spLocks noChangeArrowheads="1"/>
            </p:cNvSpPr>
            <p:nvPr/>
          </p:nvSpPr>
          <p:spPr bwMode="auto">
            <a:xfrm>
              <a:off x="1402" y="1714"/>
              <a:ext cx="205" cy="80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24" name="Line 140"/>
            <p:cNvSpPr>
              <a:spLocks noChangeShapeType="1"/>
            </p:cNvSpPr>
            <p:nvPr/>
          </p:nvSpPr>
          <p:spPr bwMode="auto">
            <a:xfrm>
              <a:off x="1414" y="1714"/>
              <a:ext cx="1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25" name="Rectangle 141"/>
            <p:cNvSpPr>
              <a:spLocks noChangeArrowheads="1"/>
            </p:cNvSpPr>
            <p:nvPr/>
          </p:nvSpPr>
          <p:spPr bwMode="auto">
            <a:xfrm>
              <a:off x="1411" y="1707"/>
              <a:ext cx="1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26" name="Rectangle 142"/>
            <p:cNvSpPr>
              <a:spLocks noChangeArrowheads="1"/>
            </p:cNvSpPr>
            <p:nvPr/>
          </p:nvSpPr>
          <p:spPr bwMode="auto">
            <a:xfrm>
              <a:off x="1431" y="1752"/>
              <a:ext cx="13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27" name="Freeform 143"/>
            <p:cNvSpPr>
              <a:spLocks/>
            </p:cNvSpPr>
            <p:nvPr/>
          </p:nvSpPr>
          <p:spPr bwMode="auto">
            <a:xfrm>
              <a:off x="1144" y="1614"/>
              <a:ext cx="258" cy="64"/>
            </a:xfrm>
            <a:custGeom>
              <a:avLst/>
              <a:gdLst>
                <a:gd name="T0" fmla="*/ 80 w 80"/>
                <a:gd name="T1" fmla="*/ 0 h 20"/>
                <a:gd name="T2" fmla="*/ 44 w 80"/>
                <a:gd name="T3" fmla="*/ 0 h 20"/>
                <a:gd name="T4" fmla="*/ 44 w 80"/>
                <a:gd name="T5" fmla="*/ 20 h 20"/>
                <a:gd name="T6" fmla="*/ 0 w 80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20">
                  <a:moveTo>
                    <a:pt x="80" y="0"/>
                  </a:moveTo>
                  <a:lnTo>
                    <a:pt x="44" y="0"/>
                  </a:lnTo>
                  <a:lnTo>
                    <a:pt x="44" y="20"/>
                  </a:lnTo>
                  <a:lnTo>
                    <a:pt x="0" y="2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28" name="Freeform 144"/>
            <p:cNvSpPr>
              <a:spLocks/>
            </p:cNvSpPr>
            <p:nvPr/>
          </p:nvSpPr>
          <p:spPr bwMode="auto">
            <a:xfrm>
              <a:off x="1144" y="1665"/>
              <a:ext cx="13" cy="26"/>
            </a:xfrm>
            <a:custGeom>
              <a:avLst/>
              <a:gdLst>
                <a:gd name="T0" fmla="*/ 13 w 13"/>
                <a:gd name="T1" fmla="*/ 0 h 26"/>
                <a:gd name="T2" fmla="*/ 0 w 13"/>
                <a:gd name="T3" fmla="*/ 13 h 26"/>
                <a:gd name="T4" fmla="*/ 13 w 13"/>
                <a:gd name="T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6">
                  <a:moveTo>
                    <a:pt x="13" y="0"/>
                  </a:moveTo>
                  <a:lnTo>
                    <a:pt x="0" y="13"/>
                  </a:lnTo>
                  <a:lnTo>
                    <a:pt x="13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29" name="Freeform 145"/>
            <p:cNvSpPr>
              <a:spLocks/>
            </p:cNvSpPr>
            <p:nvPr/>
          </p:nvSpPr>
          <p:spPr bwMode="auto">
            <a:xfrm>
              <a:off x="1144" y="1704"/>
              <a:ext cx="258" cy="32"/>
            </a:xfrm>
            <a:custGeom>
              <a:avLst/>
              <a:gdLst>
                <a:gd name="T0" fmla="*/ 80 w 80"/>
                <a:gd name="T1" fmla="*/ 10 h 10"/>
                <a:gd name="T2" fmla="*/ 44 w 80"/>
                <a:gd name="T3" fmla="*/ 10 h 10"/>
                <a:gd name="T4" fmla="*/ 44 w 80"/>
                <a:gd name="T5" fmla="*/ 0 h 10"/>
                <a:gd name="T6" fmla="*/ 0 w 80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10">
                  <a:moveTo>
                    <a:pt x="80" y="10"/>
                  </a:moveTo>
                  <a:lnTo>
                    <a:pt x="44" y="10"/>
                  </a:lnTo>
                  <a:lnTo>
                    <a:pt x="44" y="0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30" name="Line 146"/>
            <p:cNvSpPr>
              <a:spLocks noChangeShapeType="1"/>
            </p:cNvSpPr>
            <p:nvPr/>
          </p:nvSpPr>
          <p:spPr bwMode="auto">
            <a:xfrm>
              <a:off x="1045" y="1550"/>
              <a:ext cx="1" cy="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31" name="Freeform 147"/>
            <p:cNvSpPr>
              <a:spLocks/>
            </p:cNvSpPr>
            <p:nvPr/>
          </p:nvSpPr>
          <p:spPr bwMode="auto">
            <a:xfrm>
              <a:off x="1028" y="1604"/>
              <a:ext cx="33" cy="13"/>
            </a:xfrm>
            <a:custGeom>
              <a:avLst/>
              <a:gdLst>
                <a:gd name="T0" fmla="*/ 0 w 33"/>
                <a:gd name="T1" fmla="*/ 0 h 13"/>
                <a:gd name="T2" fmla="*/ 17 w 33"/>
                <a:gd name="T3" fmla="*/ 13 h 13"/>
                <a:gd name="T4" fmla="*/ 33 w 33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3">
                  <a:moveTo>
                    <a:pt x="0" y="0"/>
                  </a:moveTo>
                  <a:lnTo>
                    <a:pt x="17" y="13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32" name="Freeform 148"/>
            <p:cNvSpPr>
              <a:spLocks/>
            </p:cNvSpPr>
            <p:nvPr/>
          </p:nvSpPr>
          <p:spPr bwMode="auto">
            <a:xfrm>
              <a:off x="945" y="1810"/>
              <a:ext cx="199" cy="126"/>
            </a:xfrm>
            <a:custGeom>
              <a:avLst/>
              <a:gdLst>
                <a:gd name="T0" fmla="*/ 22 w 199"/>
                <a:gd name="T1" fmla="*/ 0 h 126"/>
                <a:gd name="T2" fmla="*/ 177 w 199"/>
                <a:gd name="T3" fmla="*/ 0 h 126"/>
                <a:gd name="T4" fmla="*/ 199 w 199"/>
                <a:gd name="T5" fmla="*/ 61 h 126"/>
                <a:gd name="T6" fmla="*/ 177 w 199"/>
                <a:gd name="T7" fmla="*/ 126 h 126"/>
                <a:gd name="T8" fmla="*/ 22 w 199"/>
                <a:gd name="T9" fmla="*/ 126 h 126"/>
                <a:gd name="T10" fmla="*/ 0 w 199"/>
                <a:gd name="T11" fmla="*/ 61 h 126"/>
                <a:gd name="T12" fmla="*/ 22 w 199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6">
                  <a:moveTo>
                    <a:pt x="22" y="0"/>
                  </a:moveTo>
                  <a:lnTo>
                    <a:pt x="177" y="0"/>
                  </a:lnTo>
                  <a:lnTo>
                    <a:pt x="199" y="61"/>
                  </a:lnTo>
                  <a:lnTo>
                    <a:pt x="177" y="126"/>
                  </a:lnTo>
                  <a:lnTo>
                    <a:pt x="22" y="126"/>
                  </a:lnTo>
                  <a:lnTo>
                    <a:pt x="0" y="6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33" name="Rectangle 149"/>
            <p:cNvSpPr>
              <a:spLocks noChangeArrowheads="1"/>
            </p:cNvSpPr>
            <p:nvPr/>
          </p:nvSpPr>
          <p:spPr bwMode="auto">
            <a:xfrm>
              <a:off x="929" y="1829"/>
              <a:ext cx="20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Список вакансий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34" name="Rectangle 150"/>
            <p:cNvSpPr>
              <a:spLocks noChangeArrowheads="1"/>
            </p:cNvSpPr>
            <p:nvPr/>
          </p:nvSpPr>
          <p:spPr bwMode="auto">
            <a:xfrm>
              <a:off x="967" y="1871"/>
              <a:ext cx="14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согласован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35" name="Line 151"/>
            <p:cNvSpPr>
              <a:spLocks noChangeShapeType="1"/>
            </p:cNvSpPr>
            <p:nvPr/>
          </p:nvSpPr>
          <p:spPr bwMode="auto">
            <a:xfrm>
              <a:off x="1045" y="1743"/>
              <a:ext cx="1" cy="6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36" name="Freeform 152"/>
            <p:cNvSpPr>
              <a:spLocks/>
            </p:cNvSpPr>
            <p:nvPr/>
          </p:nvSpPr>
          <p:spPr bwMode="auto">
            <a:xfrm>
              <a:off x="1028" y="1797"/>
              <a:ext cx="33" cy="13"/>
            </a:xfrm>
            <a:custGeom>
              <a:avLst/>
              <a:gdLst>
                <a:gd name="T0" fmla="*/ 0 w 33"/>
                <a:gd name="T1" fmla="*/ 0 h 13"/>
                <a:gd name="T2" fmla="*/ 17 w 33"/>
                <a:gd name="T3" fmla="*/ 13 h 13"/>
                <a:gd name="T4" fmla="*/ 33 w 33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3">
                  <a:moveTo>
                    <a:pt x="0" y="0"/>
                  </a:moveTo>
                  <a:lnTo>
                    <a:pt x="17" y="13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37" name="AutoShape 153"/>
            <p:cNvSpPr>
              <a:spLocks noChangeArrowheads="1"/>
            </p:cNvSpPr>
            <p:nvPr/>
          </p:nvSpPr>
          <p:spPr bwMode="auto">
            <a:xfrm>
              <a:off x="945" y="2026"/>
              <a:ext cx="202" cy="128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38" name="Rectangle 154"/>
            <p:cNvSpPr>
              <a:spLocks noChangeArrowheads="1"/>
            </p:cNvSpPr>
            <p:nvPr/>
          </p:nvSpPr>
          <p:spPr bwMode="auto">
            <a:xfrm>
              <a:off x="929" y="2045"/>
              <a:ext cx="21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Рассылка списка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39" name="Rectangle 155"/>
            <p:cNvSpPr>
              <a:spLocks noChangeArrowheads="1"/>
            </p:cNvSpPr>
            <p:nvPr/>
          </p:nvSpPr>
          <p:spPr bwMode="auto">
            <a:xfrm>
              <a:off x="893" y="2090"/>
              <a:ext cx="26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вакансий директорам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40" name="Line 156"/>
            <p:cNvSpPr>
              <a:spLocks noChangeShapeType="1"/>
            </p:cNvSpPr>
            <p:nvPr/>
          </p:nvSpPr>
          <p:spPr bwMode="auto">
            <a:xfrm>
              <a:off x="1045" y="1936"/>
              <a:ext cx="1" cy="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41" name="Freeform 157"/>
            <p:cNvSpPr>
              <a:spLocks/>
            </p:cNvSpPr>
            <p:nvPr/>
          </p:nvSpPr>
          <p:spPr bwMode="auto">
            <a:xfrm>
              <a:off x="1028" y="2016"/>
              <a:ext cx="33" cy="10"/>
            </a:xfrm>
            <a:custGeom>
              <a:avLst/>
              <a:gdLst>
                <a:gd name="T0" fmla="*/ 0 w 33"/>
                <a:gd name="T1" fmla="*/ 0 h 10"/>
                <a:gd name="T2" fmla="*/ 17 w 33"/>
                <a:gd name="T3" fmla="*/ 10 h 10"/>
                <a:gd name="T4" fmla="*/ 33 w 3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0">
                  <a:moveTo>
                    <a:pt x="0" y="0"/>
                  </a:moveTo>
                  <a:lnTo>
                    <a:pt x="17" y="10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42" name="Rectangle 158"/>
            <p:cNvSpPr>
              <a:spLocks noChangeArrowheads="1"/>
            </p:cNvSpPr>
            <p:nvPr/>
          </p:nvSpPr>
          <p:spPr bwMode="auto">
            <a:xfrm>
              <a:off x="1379" y="2051"/>
              <a:ext cx="203" cy="81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43" name="Line 159"/>
            <p:cNvSpPr>
              <a:spLocks noChangeShapeType="1"/>
            </p:cNvSpPr>
            <p:nvPr/>
          </p:nvSpPr>
          <p:spPr bwMode="auto">
            <a:xfrm>
              <a:off x="1389" y="2051"/>
              <a:ext cx="1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44" name="Rectangle 160"/>
            <p:cNvSpPr>
              <a:spLocks noChangeArrowheads="1"/>
            </p:cNvSpPr>
            <p:nvPr/>
          </p:nvSpPr>
          <p:spPr bwMode="auto">
            <a:xfrm>
              <a:off x="1385" y="2045"/>
              <a:ext cx="1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45" name="Rectangle 161"/>
            <p:cNvSpPr>
              <a:spLocks noChangeArrowheads="1"/>
            </p:cNvSpPr>
            <p:nvPr/>
          </p:nvSpPr>
          <p:spPr bwMode="auto">
            <a:xfrm>
              <a:off x="1405" y="2090"/>
              <a:ext cx="13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46" name="Oval 162"/>
            <p:cNvSpPr>
              <a:spLocks noChangeArrowheads="1"/>
            </p:cNvSpPr>
            <p:nvPr/>
          </p:nvSpPr>
          <p:spPr bwMode="auto">
            <a:xfrm>
              <a:off x="704" y="2003"/>
              <a:ext cx="202" cy="36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47" name="Rectangle 163"/>
            <p:cNvSpPr>
              <a:spLocks noChangeArrowheads="1"/>
            </p:cNvSpPr>
            <p:nvPr/>
          </p:nvSpPr>
          <p:spPr bwMode="auto">
            <a:xfrm>
              <a:off x="704" y="1916"/>
              <a:ext cx="202" cy="106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48" name="Line 164"/>
            <p:cNvSpPr>
              <a:spLocks noChangeShapeType="1"/>
            </p:cNvSpPr>
            <p:nvPr/>
          </p:nvSpPr>
          <p:spPr bwMode="auto">
            <a:xfrm>
              <a:off x="704" y="1916"/>
              <a:ext cx="1" cy="10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49" name="Line 165"/>
            <p:cNvSpPr>
              <a:spLocks noChangeShapeType="1"/>
            </p:cNvSpPr>
            <p:nvPr/>
          </p:nvSpPr>
          <p:spPr bwMode="auto">
            <a:xfrm>
              <a:off x="903" y="1916"/>
              <a:ext cx="1" cy="10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50" name="Oval 166"/>
            <p:cNvSpPr>
              <a:spLocks noChangeArrowheads="1"/>
            </p:cNvSpPr>
            <p:nvPr/>
          </p:nvSpPr>
          <p:spPr bwMode="auto">
            <a:xfrm>
              <a:off x="704" y="1900"/>
              <a:ext cx="202" cy="36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51" name="Rectangle 167"/>
            <p:cNvSpPr>
              <a:spLocks noChangeArrowheads="1"/>
            </p:cNvSpPr>
            <p:nvPr/>
          </p:nvSpPr>
          <p:spPr bwMode="auto">
            <a:xfrm>
              <a:off x="755" y="1903"/>
              <a:ext cx="8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Список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52" name="Rectangle 168"/>
            <p:cNvSpPr>
              <a:spLocks noChangeArrowheads="1"/>
            </p:cNvSpPr>
            <p:nvPr/>
          </p:nvSpPr>
          <p:spPr bwMode="auto">
            <a:xfrm>
              <a:off x="739" y="1948"/>
              <a:ext cx="11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рассылки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53" name="Rectangle 169"/>
            <p:cNvSpPr>
              <a:spLocks noChangeArrowheads="1"/>
            </p:cNvSpPr>
            <p:nvPr/>
          </p:nvSpPr>
          <p:spPr bwMode="auto">
            <a:xfrm>
              <a:off x="720" y="1990"/>
              <a:ext cx="14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директорам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54" name="Freeform 170"/>
            <p:cNvSpPr>
              <a:spLocks/>
            </p:cNvSpPr>
            <p:nvPr/>
          </p:nvSpPr>
          <p:spPr bwMode="auto">
            <a:xfrm>
              <a:off x="803" y="2035"/>
              <a:ext cx="142" cy="29"/>
            </a:xfrm>
            <a:custGeom>
              <a:avLst/>
              <a:gdLst>
                <a:gd name="T0" fmla="*/ 0 w 44"/>
                <a:gd name="T1" fmla="*/ 0 h 9"/>
                <a:gd name="T2" fmla="*/ 0 w 44"/>
                <a:gd name="T3" fmla="*/ 9 h 9"/>
                <a:gd name="T4" fmla="*/ 44 w 44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9">
                  <a:moveTo>
                    <a:pt x="0" y="0"/>
                  </a:moveTo>
                  <a:lnTo>
                    <a:pt x="0" y="9"/>
                  </a:lnTo>
                  <a:lnTo>
                    <a:pt x="44" y="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55" name="Freeform 171"/>
            <p:cNvSpPr>
              <a:spLocks/>
            </p:cNvSpPr>
            <p:nvPr/>
          </p:nvSpPr>
          <p:spPr bwMode="auto">
            <a:xfrm>
              <a:off x="932" y="2051"/>
              <a:ext cx="13" cy="26"/>
            </a:xfrm>
            <a:custGeom>
              <a:avLst/>
              <a:gdLst>
                <a:gd name="T0" fmla="*/ 0 w 13"/>
                <a:gd name="T1" fmla="*/ 26 h 26"/>
                <a:gd name="T2" fmla="*/ 13 w 13"/>
                <a:gd name="T3" fmla="*/ 13 h 26"/>
                <a:gd name="T4" fmla="*/ 0 w 13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6">
                  <a:moveTo>
                    <a:pt x="0" y="26"/>
                  </a:move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56" name="Freeform 172"/>
            <p:cNvSpPr>
              <a:spLocks/>
            </p:cNvSpPr>
            <p:nvPr/>
          </p:nvSpPr>
          <p:spPr bwMode="auto">
            <a:xfrm>
              <a:off x="945" y="2219"/>
              <a:ext cx="199" cy="125"/>
            </a:xfrm>
            <a:custGeom>
              <a:avLst/>
              <a:gdLst>
                <a:gd name="T0" fmla="*/ 22 w 199"/>
                <a:gd name="T1" fmla="*/ 0 h 125"/>
                <a:gd name="T2" fmla="*/ 177 w 199"/>
                <a:gd name="T3" fmla="*/ 0 h 125"/>
                <a:gd name="T4" fmla="*/ 199 w 199"/>
                <a:gd name="T5" fmla="*/ 64 h 125"/>
                <a:gd name="T6" fmla="*/ 177 w 199"/>
                <a:gd name="T7" fmla="*/ 125 h 125"/>
                <a:gd name="T8" fmla="*/ 22 w 199"/>
                <a:gd name="T9" fmla="*/ 125 h 125"/>
                <a:gd name="T10" fmla="*/ 0 w 199"/>
                <a:gd name="T11" fmla="*/ 64 h 125"/>
                <a:gd name="T12" fmla="*/ 22 w 199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5">
                  <a:moveTo>
                    <a:pt x="22" y="0"/>
                  </a:moveTo>
                  <a:lnTo>
                    <a:pt x="177" y="0"/>
                  </a:lnTo>
                  <a:lnTo>
                    <a:pt x="199" y="64"/>
                  </a:lnTo>
                  <a:lnTo>
                    <a:pt x="177" y="125"/>
                  </a:lnTo>
                  <a:lnTo>
                    <a:pt x="22" y="125"/>
                  </a:lnTo>
                  <a:lnTo>
                    <a:pt x="0" y="64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57" name="Rectangle 173"/>
            <p:cNvSpPr>
              <a:spLocks noChangeArrowheads="1"/>
            </p:cNvSpPr>
            <p:nvPr/>
          </p:nvSpPr>
          <p:spPr bwMode="auto">
            <a:xfrm>
              <a:off x="929" y="2238"/>
              <a:ext cx="20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Список вакансий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58" name="Rectangle 174"/>
            <p:cNvSpPr>
              <a:spLocks noChangeArrowheads="1"/>
            </p:cNvSpPr>
            <p:nvPr/>
          </p:nvSpPr>
          <p:spPr bwMode="auto">
            <a:xfrm>
              <a:off x="971" y="2283"/>
              <a:ext cx="129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доставлен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59" name="Line 175"/>
            <p:cNvSpPr>
              <a:spLocks noChangeShapeType="1"/>
            </p:cNvSpPr>
            <p:nvPr/>
          </p:nvSpPr>
          <p:spPr bwMode="auto">
            <a:xfrm>
              <a:off x="1045" y="2151"/>
              <a:ext cx="1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60" name="Freeform 176"/>
            <p:cNvSpPr>
              <a:spLocks/>
            </p:cNvSpPr>
            <p:nvPr/>
          </p:nvSpPr>
          <p:spPr bwMode="auto">
            <a:xfrm>
              <a:off x="1028" y="2209"/>
              <a:ext cx="33" cy="10"/>
            </a:xfrm>
            <a:custGeom>
              <a:avLst/>
              <a:gdLst>
                <a:gd name="T0" fmla="*/ 0 w 33"/>
                <a:gd name="T1" fmla="*/ 0 h 10"/>
                <a:gd name="T2" fmla="*/ 17 w 33"/>
                <a:gd name="T3" fmla="*/ 10 h 10"/>
                <a:gd name="T4" fmla="*/ 33 w 3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0">
                  <a:moveTo>
                    <a:pt x="0" y="0"/>
                  </a:moveTo>
                  <a:lnTo>
                    <a:pt x="17" y="10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61" name="AutoShape 177"/>
            <p:cNvSpPr>
              <a:spLocks noChangeArrowheads="1"/>
            </p:cNvSpPr>
            <p:nvPr/>
          </p:nvSpPr>
          <p:spPr bwMode="auto">
            <a:xfrm>
              <a:off x="945" y="2412"/>
              <a:ext cx="202" cy="128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62" name="Rectangle 178"/>
            <p:cNvSpPr>
              <a:spLocks noChangeArrowheads="1"/>
            </p:cNvSpPr>
            <p:nvPr/>
          </p:nvSpPr>
          <p:spPr bwMode="auto">
            <a:xfrm>
              <a:off x="1009" y="2431"/>
              <a:ext cx="65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Сбор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63" name="Rectangle 179"/>
            <p:cNvSpPr>
              <a:spLocks noChangeArrowheads="1"/>
            </p:cNvSpPr>
            <p:nvPr/>
          </p:nvSpPr>
          <p:spPr bwMode="auto">
            <a:xfrm>
              <a:off x="971" y="2476"/>
              <a:ext cx="134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замечаний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64" name="Line 180"/>
            <p:cNvSpPr>
              <a:spLocks noChangeShapeType="1"/>
            </p:cNvSpPr>
            <p:nvPr/>
          </p:nvSpPr>
          <p:spPr bwMode="auto">
            <a:xfrm>
              <a:off x="1045" y="2344"/>
              <a:ext cx="1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65" name="Freeform 181"/>
            <p:cNvSpPr>
              <a:spLocks/>
            </p:cNvSpPr>
            <p:nvPr/>
          </p:nvSpPr>
          <p:spPr bwMode="auto">
            <a:xfrm>
              <a:off x="1028" y="2402"/>
              <a:ext cx="33" cy="10"/>
            </a:xfrm>
            <a:custGeom>
              <a:avLst/>
              <a:gdLst>
                <a:gd name="T0" fmla="*/ 0 w 33"/>
                <a:gd name="T1" fmla="*/ 0 h 10"/>
                <a:gd name="T2" fmla="*/ 17 w 33"/>
                <a:gd name="T3" fmla="*/ 10 h 10"/>
                <a:gd name="T4" fmla="*/ 33 w 3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0">
                  <a:moveTo>
                    <a:pt x="0" y="0"/>
                  </a:moveTo>
                  <a:lnTo>
                    <a:pt x="17" y="10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66" name="Rectangle 182"/>
            <p:cNvSpPr>
              <a:spLocks noChangeArrowheads="1"/>
            </p:cNvSpPr>
            <p:nvPr/>
          </p:nvSpPr>
          <p:spPr bwMode="auto">
            <a:xfrm>
              <a:off x="1402" y="2437"/>
              <a:ext cx="205" cy="81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67" name="Line 183"/>
            <p:cNvSpPr>
              <a:spLocks noChangeShapeType="1"/>
            </p:cNvSpPr>
            <p:nvPr/>
          </p:nvSpPr>
          <p:spPr bwMode="auto">
            <a:xfrm>
              <a:off x="1414" y="2437"/>
              <a:ext cx="1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68" name="Rectangle 184"/>
            <p:cNvSpPr>
              <a:spLocks noChangeArrowheads="1"/>
            </p:cNvSpPr>
            <p:nvPr/>
          </p:nvSpPr>
          <p:spPr bwMode="auto">
            <a:xfrm>
              <a:off x="1411" y="2431"/>
              <a:ext cx="1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69" name="Rectangle 185"/>
            <p:cNvSpPr>
              <a:spLocks noChangeArrowheads="1"/>
            </p:cNvSpPr>
            <p:nvPr/>
          </p:nvSpPr>
          <p:spPr bwMode="auto">
            <a:xfrm>
              <a:off x="1431" y="2476"/>
              <a:ext cx="13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70" name="Freeform 186"/>
            <p:cNvSpPr>
              <a:spLocks/>
            </p:cNvSpPr>
            <p:nvPr/>
          </p:nvSpPr>
          <p:spPr bwMode="auto">
            <a:xfrm>
              <a:off x="437" y="2605"/>
              <a:ext cx="202" cy="125"/>
            </a:xfrm>
            <a:custGeom>
              <a:avLst/>
              <a:gdLst>
                <a:gd name="T0" fmla="*/ 0 w 202"/>
                <a:gd name="T1" fmla="*/ 0 h 125"/>
                <a:gd name="T2" fmla="*/ 202 w 202"/>
                <a:gd name="T3" fmla="*/ 0 h 125"/>
                <a:gd name="T4" fmla="*/ 202 w 202"/>
                <a:gd name="T5" fmla="*/ 106 h 125"/>
                <a:gd name="T6" fmla="*/ 160 w 202"/>
                <a:gd name="T7" fmla="*/ 87 h 125"/>
                <a:gd name="T8" fmla="*/ 41 w 202"/>
                <a:gd name="T9" fmla="*/ 125 h 125"/>
                <a:gd name="T10" fmla="*/ 0 w 202"/>
                <a:gd name="T11" fmla="*/ 106 h 125"/>
                <a:gd name="T12" fmla="*/ 0 w 202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125">
                  <a:moveTo>
                    <a:pt x="0" y="0"/>
                  </a:moveTo>
                  <a:lnTo>
                    <a:pt x="202" y="0"/>
                  </a:lnTo>
                  <a:lnTo>
                    <a:pt x="202" y="106"/>
                  </a:lnTo>
                  <a:lnTo>
                    <a:pt x="160" y="87"/>
                  </a:lnTo>
                  <a:lnTo>
                    <a:pt x="41" y="125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71" name="Rectangle 187"/>
            <p:cNvSpPr>
              <a:spLocks noChangeArrowheads="1"/>
            </p:cNvSpPr>
            <p:nvPr/>
          </p:nvSpPr>
          <p:spPr bwMode="auto">
            <a:xfrm>
              <a:off x="488" y="2624"/>
              <a:ext cx="8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Список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72" name="Rectangle 188"/>
            <p:cNvSpPr>
              <a:spLocks noChangeArrowheads="1"/>
            </p:cNvSpPr>
            <p:nvPr/>
          </p:nvSpPr>
          <p:spPr bwMode="auto">
            <a:xfrm>
              <a:off x="462" y="2669"/>
              <a:ext cx="134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замечаний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73" name="Freeform 189"/>
            <p:cNvSpPr>
              <a:spLocks/>
            </p:cNvSpPr>
            <p:nvPr/>
          </p:nvSpPr>
          <p:spPr bwMode="auto">
            <a:xfrm>
              <a:off x="540" y="2476"/>
              <a:ext cx="405" cy="129"/>
            </a:xfrm>
            <a:custGeom>
              <a:avLst/>
              <a:gdLst>
                <a:gd name="T0" fmla="*/ 126 w 126"/>
                <a:gd name="T1" fmla="*/ 0 h 40"/>
                <a:gd name="T2" fmla="*/ 0 w 126"/>
                <a:gd name="T3" fmla="*/ 0 h 40"/>
                <a:gd name="T4" fmla="*/ 0 w 126"/>
                <a:gd name="T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40">
                  <a:moveTo>
                    <a:pt x="126" y="0"/>
                  </a:moveTo>
                  <a:lnTo>
                    <a:pt x="0" y="0"/>
                  </a:lnTo>
                  <a:lnTo>
                    <a:pt x="0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74" name="Freeform 190"/>
            <p:cNvSpPr>
              <a:spLocks/>
            </p:cNvSpPr>
            <p:nvPr/>
          </p:nvSpPr>
          <p:spPr bwMode="auto">
            <a:xfrm>
              <a:off x="524" y="2595"/>
              <a:ext cx="28" cy="10"/>
            </a:xfrm>
            <a:custGeom>
              <a:avLst/>
              <a:gdLst>
                <a:gd name="T0" fmla="*/ 0 w 28"/>
                <a:gd name="T1" fmla="*/ 0 h 10"/>
                <a:gd name="T2" fmla="*/ 16 w 28"/>
                <a:gd name="T3" fmla="*/ 10 h 10"/>
                <a:gd name="T4" fmla="*/ 28 w 28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0">
                  <a:moveTo>
                    <a:pt x="0" y="0"/>
                  </a:moveTo>
                  <a:lnTo>
                    <a:pt x="16" y="10"/>
                  </a:lnTo>
                  <a:lnTo>
                    <a:pt x="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75" name="Freeform 191"/>
            <p:cNvSpPr>
              <a:spLocks/>
            </p:cNvSpPr>
            <p:nvPr/>
          </p:nvSpPr>
          <p:spPr bwMode="auto">
            <a:xfrm>
              <a:off x="945" y="2582"/>
              <a:ext cx="199" cy="126"/>
            </a:xfrm>
            <a:custGeom>
              <a:avLst/>
              <a:gdLst>
                <a:gd name="T0" fmla="*/ 22 w 199"/>
                <a:gd name="T1" fmla="*/ 0 h 126"/>
                <a:gd name="T2" fmla="*/ 177 w 199"/>
                <a:gd name="T3" fmla="*/ 0 h 126"/>
                <a:gd name="T4" fmla="*/ 199 w 199"/>
                <a:gd name="T5" fmla="*/ 61 h 126"/>
                <a:gd name="T6" fmla="*/ 177 w 199"/>
                <a:gd name="T7" fmla="*/ 126 h 126"/>
                <a:gd name="T8" fmla="*/ 22 w 199"/>
                <a:gd name="T9" fmla="*/ 126 h 126"/>
                <a:gd name="T10" fmla="*/ 0 w 199"/>
                <a:gd name="T11" fmla="*/ 61 h 126"/>
                <a:gd name="T12" fmla="*/ 22 w 199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6">
                  <a:moveTo>
                    <a:pt x="22" y="0"/>
                  </a:moveTo>
                  <a:lnTo>
                    <a:pt x="177" y="0"/>
                  </a:lnTo>
                  <a:lnTo>
                    <a:pt x="199" y="61"/>
                  </a:lnTo>
                  <a:lnTo>
                    <a:pt x="177" y="126"/>
                  </a:lnTo>
                  <a:lnTo>
                    <a:pt x="22" y="126"/>
                  </a:lnTo>
                  <a:lnTo>
                    <a:pt x="0" y="6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76" name="Rectangle 192"/>
            <p:cNvSpPr>
              <a:spLocks noChangeArrowheads="1"/>
            </p:cNvSpPr>
            <p:nvPr/>
          </p:nvSpPr>
          <p:spPr bwMode="auto">
            <a:xfrm>
              <a:off x="967" y="2601"/>
              <a:ext cx="13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Замечания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77" name="Rectangle 193"/>
            <p:cNvSpPr>
              <a:spLocks noChangeArrowheads="1"/>
            </p:cNvSpPr>
            <p:nvPr/>
          </p:nvSpPr>
          <p:spPr bwMode="auto">
            <a:xfrm>
              <a:off x="983" y="2643"/>
              <a:ext cx="10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собраны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78" name="Line 194"/>
            <p:cNvSpPr>
              <a:spLocks noChangeShapeType="1"/>
            </p:cNvSpPr>
            <p:nvPr/>
          </p:nvSpPr>
          <p:spPr bwMode="auto">
            <a:xfrm>
              <a:off x="1045" y="2537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79" name="Freeform 195"/>
            <p:cNvSpPr>
              <a:spLocks/>
            </p:cNvSpPr>
            <p:nvPr/>
          </p:nvSpPr>
          <p:spPr bwMode="auto">
            <a:xfrm>
              <a:off x="1028" y="2569"/>
              <a:ext cx="33" cy="13"/>
            </a:xfrm>
            <a:custGeom>
              <a:avLst/>
              <a:gdLst>
                <a:gd name="T0" fmla="*/ 0 w 33"/>
                <a:gd name="T1" fmla="*/ 0 h 13"/>
                <a:gd name="T2" fmla="*/ 17 w 33"/>
                <a:gd name="T3" fmla="*/ 13 h 13"/>
                <a:gd name="T4" fmla="*/ 33 w 33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3">
                  <a:moveTo>
                    <a:pt x="0" y="0"/>
                  </a:moveTo>
                  <a:lnTo>
                    <a:pt x="17" y="13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0" name="AutoShape 196"/>
            <p:cNvSpPr>
              <a:spLocks noChangeArrowheads="1"/>
            </p:cNvSpPr>
            <p:nvPr/>
          </p:nvSpPr>
          <p:spPr bwMode="auto">
            <a:xfrm>
              <a:off x="945" y="2749"/>
              <a:ext cx="202" cy="129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1" name="Rectangle 197"/>
            <p:cNvSpPr>
              <a:spLocks noChangeArrowheads="1"/>
            </p:cNvSpPr>
            <p:nvPr/>
          </p:nvSpPr>
          <p:spPr bwMode="auto">
            <a:xfrm>
              <a:off x="964" y="2769"/>
              <a:ext cx="14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Подготовка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82" name="Rectangle 198"/>
            <p:cNvSpPr>
              <a:spLocks noChangeArrowheads="1"/>
            </p:cNvSpPr>
            <p:nvPr/>
          </p:nvSpPr>
          <p:spPr bwMode="auto">
            <a:xfrm>
              <a:off x="967" y="2814"/>
              <a:ext cx="13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совещания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83" name="Line 199"/>
            <p:cNvSpPr>
              <a:spLocks noChangeShapeType="1"/>
            </p:cNvSpPr>
            <p:nvPr/>
          </p:nvSpPr>
          <p:spPr bwMode="auto">
            <a:xfrm>
              <a:off x="1045" y="2708"/>
              <a:ext cx="1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4" name="Freeform 200"/>
            <p:cNvSpPr>
              <a:spLocks/>
            </p:cNvSpPr>
            <p:nvPr/>
          </p:nvSpPr>
          <p:spPr bwMode="auto">
            <a:xfrm>
              <a:off x="1028" y="2740"/>
              <a:ext cx="33" cy="9"/>
            </a:xfrm>
            <a:custGeom>
              <a:avLst/>
              <a:gdLst>
                <a:gd name="T0" fmla="*/ 0 w 33"/>
                <a:gd name="T1" fmla="*/ 0 h 9"/>
                <a:gd name="T2" fmla="*/ 17 w 33"/>
                <a:gd name="T3" fmla="*/ 9 h 9"/>
                <a:gd name="T4" fmla="*/ 33 w 33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9">
                  <a:moveTo>
                    <a:pt x="0" y="0"/>
                  </a:moveTo>
                  <a:lnTo>
                    <a:pt x="17" y="9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5" name="Oval 201"/>
            <p:cNvSpPr>
              <a:spLocks noChangeArrowheads="1"/>
            </p:cNvSpPr>
            <p:nvPr/>
          </p:nvSpPr>
          <p:spPr bwMode="auto">
            <a:xfrm>
              <a:off x="655" y="2701"/>
              <a:ext cx="203" cy="36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6" name="Rectangle 202"/>
            <p:cNvSpPr>
              <a:spLocks noChangeArrowheads="1"/>
            </p:cNvSpPr>
            <p:nvPr/>
          </p:nvSpPr>
          <p:spPr bwMode="auto">
            <a:xfrm>
              <a:off x="655" y="2618"/>
              <a:ext cx="203" cy="103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7" name="Line 203"/>
            <p:cNvSpPr>
              <a:spLocks noChangeShapeType="1"/>
            </p:cNvSpPr>
            <p:nvPr/>
          </p:nvSpPr>
          <p:spPr bwMode="auto">
            <a:xfrm>
              <a:off x="655" y="2618"/>
              <a:ext cx="1" cy="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8" name="Line 204"/>
            <p:cNvSpPr>
              <a:spLocks noChangeShapeType="1"/>
            </p:cNvSpPr>
            <p:nvPr/>
          </p:nvSpPr>
          <p:spPr bwMode="auto">
            <a:xfrm>
              <a:off x="855" y="2618"/>
              <a:ext cx="1" cy="9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89" name="Oval 205"/>
            <p:cNvSpPr>
              <a:spLocks noChangeArrowheads="1"/>
            </p:cNvSpPr>
            <p:nvPr/>
          </p:nvSpPr>
          <p:spPr bwMode="auto">
            <a:xfrm>
              <a:off x="655" y="2601"/>
              <a:ext cx="203" cy="36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90" name="Rectangle 206"/>
            <p:cNvSpPr>
              <a:spLocks noChangeArrowheads="1"/>
            </p:cNvSpPr>
            <p:nvPr/>
          </p:nvSpPr>
          <p:spPr bwMode="auto">
            <a:xfrm>
              <a:off x="707" y="2605"/>
              <a:ext cx="8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Список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91" name="Rectangle 207"/>
            <p:cNvSpPr>
              <a:spLocks noChangeArrowheads="1"/>
            </p:cNvSpPr>
            <p:nvPr/>
          </p:nvSpPr>
          <p:spPr bwMode="auto">
            <a:xfrm>
              <a:off x="691" y="2647"/>
              <a:ext cx="11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рассылки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92" name="Rectangle 208"/>
            <p:cNvSpPr>
              <a:spLocks noChangeArrowheads="1"/>
            </p:cNvSpPr>
            <p:nvPr/>
          </p:nvSpPr>
          <p:spPr bwMode="auto">
            <a:xfrm>
              <a:off x="671" y="2688"/>
              <a:ext cx="14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директорам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93" name="Rectangle 209"/>
            <p:cNvSpPr>
              <a:spLocks noChangeArrowheads="1"/>
            </p:cNvSpPr>
            <p:nvPr/>
          </p:nvSpPr>
          <p:spPr bwMode="auto">
            <a:xfrm>
              <a:off x="1402" y="2775"/>
              <a:ext cx="205" cy="81"/>
            </a:xfrm>
            <a:prstGeom prst="rect">
              <a:avLst/>
            </a:prstGeom>
            <a:solidFill>
              <a:srgbClr val="FFFF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94" name="Line 210"/>
            <p:cNvSpPr>
              <a:spLocks noChangeShapeType="1"/>
            </p:cNvSpPr>
            <p:nvPr/>
          </p:nvSpPr>
          <p:spPr bwMode="auto">
            <a:xfrm>
              <a:off x="1414" y="2775"/>
              <a:ext cx="1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95" name="Rectangle 211"/>
            <p:cNvSpPr>
              <a:spLocks noChangeArrowheads="1"/>
            </p:cNvSpPr>
            <p:nvPr/>
          </p:nvSpPr>
          <p:spPr bwMode="auto">
            <a:xfrm>
              <a:off x="1411" y="2769"/>
              <a:ext cx="1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Менеджер по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96" name="Rectangle 212"/>
            <p:cNvSpPr>
              <a:spLocks noChangeArrowheads="1"/>
            </p:cNvSpPr>
            <p:nvPr/>
          </p:nvSpPr>
          <p:spPr bwMode="auto">
            <a:xfrm>
              <a:off x="1431" y="2814"/>
              <a:ext cx="130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персоналу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197" name="Freeform 213"/>
            <p:cNvSpPr>
              <a:spLocks/>
            </p:cNvSpPr>
            <p:nvPr/>
          </p:nvSpPr>
          <p:spPr bwMode="auto">
            <a:xfrm>
              <a:off x="855" y="2682"/>
              <a:ext cx="90" cy="106"/>
            </a:xfrm>
            <a:custGeom>
              <a:avLst/>
              <a:gdLst>
                <a:gd name="T0" fmla="*/ 0 w 28"/>
                <a:gd name="T1" fmla="*/ 0 h 33"/>
                <a:gd name="T2" fmla="*/ 7 w 28"/>
                <a:gd name="T3" fmla="*/ 0 h 33"/>
                <a:gd name="T4" fmla="*/ 7 w 28"/>
                <a:gd name="T5" fmla="*/ 33 h 33"/>
                <a:gd name="T6" fmla="*/ 28 w 28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33">
                  <a:moveTo>
                    <a:pt x="0" y="0"/>
                  </a:moveTo>
                  <a:lnTo>
                    <a:pt x="7" y="0"/>
                  </a:lnTo>
                  <a:lnTo>
                    <a:pt x="7" y="33"/>
                  </a:lnTo>
                  <a:lnTo>
                    <a:pt x="28" y="3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98" name="Freeform 214"/>
            <p:cNvSpPr>
              <a:spLocks/>
            </p:cNvSpPr>
            <p:nvPr/>
          </p:nvSpPr>
          <p:spPr bwMode="auto">
            <a:xfrm>
              <a:off x="932" y="2775"/>
              <a:ext cx="13" cy="26"/>
            </a:xfrm>
            <a:custGeom>
              <a:avLst/>
              <a:gdLst>
                <a:gd name="T0" fmla="*/ 0 w 13"/>
                <a:gd name="T1" fmla="*/ 26 h 26"/>
                <a:gd name="T2" fmla="*/ 13 w 13"/>
                <a:gd name="T3" fmla="*/ 13 h 26"/>
                <a:gd name="T4" fmla="*/ 0 w 13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6">
                  <a:moveTo>
                    <a:pt x="0" y="26"/>
                  </a:move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199" name="Freeform 215"/>
            <p:cNvSpPr>
              <a:spLocks/>
            </p:cNvSpPr>
            <p:nvPr/>
          </p:nvSpPr>
          <p:spPr bwMode="auto">
            <a:xfrm>
              <a:off x="945" y="2920"/>
              <a:ext cx="199" cy="125"/>
            </a:xfrm>
            <a:custGeom>
              <a:avLst/>
              <a:gdLst>
                <a:gd name="T0" fmla="*/ 22 w 199"/>
                <a:gd name="T1" fmla="*/ 0 h 125"/>
                <a:gd name="T2" fmla="*/ 177 w 199"/>
                <a:gd name="T3" fmla="*/ 0 h 125"/>
                <a:gd name="T4" fmla="*/ 199 w 199"/>
                <a:gd name="T5" fmla="*/ 61 h 125"/>
                <a:gd name="T6" fmla="*/ 177 w 199"/>
                <a:gd name="T7" fmla="*/ 125 h 125"/>
                <a:gd name="T8" fmla="*/ 22 w 199"/>
                <a:gd name="T9" fmla="*/ 125 h 125"/>
                <a:gd name="T10" fmla="*/ 0 w 199"/>
                <a:gd name="T11" fmla="*/ 61 h 125"/>
                <a:gd name="T12" fmla="*/ 22 w 199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5">
                  <a:moveTo>
                    <a:pt x="22" y="0"/>
                  </a:moveTo>
                  <a:lnTo>
                    <a:pt x="177" y="0"/>
                  </a:lnTo>
                  <a:lnTo>
                    <a:pt x="199" y="61"/>
                  </a:lnTo>
                  <a:lnTo>
                    <a:pt x="177" y="125"/>
                  </a:lnTo>
                  <a:lnTo>
                    <a:pt x="22" y="125"/>
                  </a:lnTo>
                  <a:lnTo>
                    <a:pt x="0" y="6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00" name="Rectangle 216"/>
            <p:cNvSpPr>
              <a:spLocks noChangeArrowheads="1"/>
            </p:cNvSpPr>
            <p:nvPr/>
          </p:nvSpPr>
          <p:spPr bwMode="auto">
            <a:xfrm>
              <a:off x="929" y="2939"/>
              <a:ext cx="206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Дата совещания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01" name="Rectangle 217"/>
            <p:cNvSpPr>
              <a:spLocks noChangeArrowheads="1"/>
            </p:cNvSpPr>
            <p:nvPr/>
          </p:nvSpPr>
          <p:spPr bwMode="auto">
            <a:xfrm>
              <a:off x="974" y="2981"/>
              <a:ext cx="129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назначена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02" name="Line 218"/>
            <p:cNvSpPr>
              <a:spLocks noChangeShapeType="1"/>
            </p:cNvSpPr>
            <p:nvPr/>
          </p:nvSpPr>
          <p:spPr bwMode="auto">
            <a:xfrm>
              <a:off x="1045" y="2875"/>
              <a:ext cx="1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03" name="Freeform 219"/>
            <p:cNvSpPr>
              <a:spLocks/>
            </p:cNvSpPr>
            <p:nvPr/>
          </p:nvSpPr>
          <p:spPr bwMode="auto">
            <a:xfrm>
              <a:off x="1028" y="2907"/>
              <a:ext cx="33" cy="13"/>
            </a:xfrm>
            <a:custGeom>
              <a:avLst/>
              <a:gdLst>
                <a:gd name="T0" fmla="*/ 0 w 33"/>
                <a:gd name="T1" fmla="*/ 0 h 13"/>
                <a:gd name="T2" fmla="*/ 17 w 33"/>
                <a:gd name="T3" fmla="*/ 13 h 13"/>
                <a:gd name="T4" fmla="*/ 33 w 33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13">
                  <a:moveTo>
                    <a:pt x="0" y="0"/>
                  </a:moveTo>
                  <a:lnTo>
                    <a:pt x="17" y="13"/>
                  </a:lnTo>
                  <a:lnTo>
                    <a:pt x="3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04" name="Freeform 220"/>
            <p:cNvSpPr>
              <a:spLocks/>
            </p:cNvSpPr>
            <p:nvPr/>
          </p:nvSpPr>
          <p:spPr bwMode="auto">
            <a:xfrm>
              <a:off x="1778" y="2920"/>
              <a:ext cx="222" cy="125"/>
            </a:xfrm>
            <a:custGeom>
              <a:avLst/>
              <a:gdLst>
                <a:gd name="T0" fmla="*/ 26 w 222"/>
                <a:gd name="T1" fmla="*/ 0 h 125"/>
                <a:gd name="T2" fmla="*/ 196 w 222"/>
                <a:gd name="T3" fmla="*/ 0 h 125"/>
                <a:gd name="T4" fmla="*/ 222 w 222"/>
                <a:gd name="T5" fmla="*/ 61 h 125"/>
                <a:gd name="T6" fmla="*/ 196 w 222"/>
                <a:gd name="T7" fmla="*/ 125 h 125"/>
                <a:gd name="T8" fmla="*/ 26 w 222"/>
                <a:gd name="T9" fmla="*/ 125 h 125"/>
                <a:gd name="T10" fmla="*/ 0 w 222"/>
                <a:gd name="T11" fmla="*/ 61 h 125"/>
                <a:gd name="T12" fmla="*/ 26 w 222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2" h="125">
                  <a:moveTo>
                    <a:pt x="26" y="0"/>
                  </a:moveTo>
                  <a:lnTo>
                    <a:pt x="196" y="0"/>
                  </a:lnTo>
                  <a:lnTo>
                    <a:pt x="222" y="61"/>
                  </a:lnTo>
                  <a:lnTo>
                    <a:pt x="196" y="125"/>
                  </a:lnTo>
                  <a:lnTo>
                    <a:pt x="26" y="125"/>
                  </a:lnTo>
                  <a:lnTo>
                    <a:pt x="0" y="61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05" name="Rectangle 221"/>
            <p:cNvSpPr>
              <a:spLocks noChangeArrowheads="1"/>
            </p:cNvSpPr>
            <p:nvPr/>
          </p:nvSpPr>
          <p:spPr bwMode="auto">
            <a:xfrm>
              <a:off x="1775" y="2939"/>
              <a:ext cx="206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Дата совещания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06" name="Rectangle 222"/>
            <p:cNvSpPr>
              <a:spLocks noChangeArrowheads="1"/>
            </p:cNvSpPr>
            <p:nvPr/>
          </p:nvSpPr>
          <p:spPr bwMode="auto">
            <a:xfrm>
              <a:off x="1816" y="2981"/>
              <a:ext cx="12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наступила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07" name="Oval 223"/>
            <p:cNvSpPr>
              <a:spLocks noChangeArrowheads="1"/>
            </p:cNvSpPr>
            <p:nvPr/>
          </p:nvSpPr>
          <p:spPr bwMode="auto">
            <a:xfrm>
              <a:off x="1135" y="3110"/>
              <a:ext cx="41" cy="42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08" name="Line 224"/>
            <p:cNvSpPr>
              <a:spLocks noChangeShapeType="1"/>
            </p:cNvSpPr>
            <p:nvPr/>
          </p:nvSpPr>
          <p:spPr bwMode="auto">
            <a:xfrm>
              <a:off x="1138" y="3129"/>
              <a:ext cx="3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09" name="Line 225"/>
            <p:cNvSpPr>
              <a:spLocks noChangeShapeType="1"/>
            </p:cNvSpPr>
            <p:nvPr/>
          </p:nvSpPr>
          <p:spPr bwMode="auto">
            <a:xfrm flipH="1" flipV="1">
              <a:off x="1151" y="3116"/>
              <a:ext cx="3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0" name="Line 226"/>
            <p:cNvSpPr>
              <a:spLocks noChangeShapeType="1"/>
            </p:cNvSpPr>
            <p:nvPr/>
          </p:nvSpPr>
          <p:spPr bwMode="auto">
            <a:xfrm flipV="1">
              <a:off x="1154" y="3116"/>
              <a:ext cx="6" cy="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1" name="Oval 227"/>
            <p:cNvSpPr>
              <a:spLocks noChangeArrowheads="1"/>
            </p:cNvSpPr>
            <p:nvPr/>
          </p:nvSpPr>
          <p:spPr bwMode="auto">
            <a:xfrm>
              <a:off x="1167" y="3126"/>
              <a:ext cx="9" cy="9"/>
            </a:xfrm>
            <a:prstGeom prst="ellipse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2" name="Line 228"/>
            <p:cNvSpPr>
              <a:spLocks noChangeShapeType="1"/>
            </p:cNvSpPr>
            <p:nvPr/>
          </p:nvSpPr>
          <p:spPr bwMode="auto">
            <a:xfrm>
              <a:off x="1151" y="3132"/>
              <a:ext cx="6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3" name="Line 229"/>
            <p:cNvSpPr>
              <a:spLocks noChangeShapeType="1"/>
            </p:cNvSpPr>
            <p:nvPr/>
          </p:nvSpPr>
          <p:spPr bwMode="auto">
            <a:xfrm flipV="1">
              <a:off x="1151" y="3132"/>
              <a:ext cx="6" cy="1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4" name="Oval 230"/>
            <p:cNvSpPr>
              <a:spLocks noChangeArrowheads="1"/>
            </p:cNvSpPr>
            <p:nvPr/>
          </p:nvSpPr>
          <p:spPr bwMode="auto">
            <a:xfrm>
              <a:off x="1125" y="3087"/>
              <a:ext cx="84" cy="81"/>
            </a:xfrm>
            <a:prstGeom prst="ellipse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5" name="Line 231"/>
            <p:cNvSpPr>
              <a:spLocks noChangeShapeType="1"/>
            </p:cNvSpPr>
            <p:nvPr/>
          </p:nvSpPr>
          <p:spPr bwMode="auto">
            <a:xfrm flipH="1">
              <a:off x="1147" y="3110"/>
              <a:ext cx="20" cy="2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6" name="Line 232"/>
            <p:cNvSpPr>
              <a:spLocks noChangeShapeType="1"/>
            </p:cNvSpPr>
            <p:nvPr/>
          </p:nvSpPr>
          <p:spPr bwMode="auto">
            <a:xfrm>
              <a:off x="1167" y="3110"/>
              <a:ext cx="19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7" name="AutoShape 233"/>
            <p:cNvSpPr>
              <a:spLocks noChangeArrowheads="1"/>
            </p:cNvSpPr>
            <p:nvPr/>
          </p:nvSpPr>
          <p:spPr bwMode="auto">
            <a:xfrm>
              <a:off x="1064" y="3232"/>
              <a:ext cx="206" cy="129"/>
            </a:xfrm>
            <a:prstGeom prst="roundRect">
              <a:avLst>
                <a:gd name="adj" fmla="val 15000"/>
              </a:avLst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8" name="Rectangle 234"/>
            <p:cNvSpPr>
              <a:spLocks noChangeArrowheads="1"/>
            </p:cNvSpPr>
            <p:nvPr/>
          </p:nvSpPr>
          <p:spPr bwMode="auto">
            <a:xfrm>
              <a:off x="1279" y="3357"/>
              <a:ext cx="23" cy="1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19" name="Rectangle 235"/>
            <p:cNvSpPr>
              <a:spLocks noChangeArrowheads="1"/>
            </p:cNvSpPr>
            <p:nvPr/>
          </p:nvSpPr>
          <p:spPr bwMode="auto">
            <a:xfrm>
              <a:off x="1279" y="3357"/>
              <a:ext cx="23" cy="1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0" name="Rectangle 236"/>
            <p:cNvSpPr>
              <a:spLocks noChangeArrowheads="1"/>
            </p:cNvSpPr>
            <p:nvPr/>
          </p:nvSpPr>
          <p:spPr bwMode="auto">
            <a:xfrm>
              <a:off x="1266" y="3393"/>
              <a:ext cx="23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1" name="Rectangle 237"/>
            <p:cNvSpPr>
              <a:spLocks noChangeArrowheads="1"/>
            </p:cNvSpPr>
            <p:nvPr/>
          </p:nvSpPr>
          <p:spPr bwMode="auto">
            <a:xfrm>
              <a:off x="1266" y="3393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2" name="Rectangle 238"/>
            <p:cNvSpPr>
              <a:spLocks noChangeArrowheads="1"/>
            </p:cNvSpPr>
            <p:nvPr/>
          </p:nvSpPr>
          <p:spPr bwMode="auto">
            <a:xfrm>
              <a:off x="1279" y="3377"/>
              <a:ext cx="23" cy="13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3" name="Rectangle 239"/>
            <p:cNvSpPr>
              <a:spLocks noChangeArrowheads="1"/>
            </p:cNvSpPr>
            <p:nvPr/>
          </p:nvSpPr>
          <p:spPr bwMode="auto">
            <a:xfrm>
              <a:off x="1279" y="3377"/>
              <a:ext cx="23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4" name="Rectangle 240"/>
            <p:cNvSpPr>
              <a:spLocks noChangeArrowheads="1"/>
            </p:cNvSpPr>
            <p:nvPr/>
          </p:nvSpPr>
          <p:spPr bwMode="auto">
            <a:xfrm>
              <a:off x="1295" y="3393"/>
              <a:ext cx="23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5" name="Rectangle 241"/>
            <p:cNvSpPr>
              <a:spLocks noChangeArrowheads="1"/>
            </p:cNvSpPr>
            <p:nvPr/>
          </p:nvSpPr>
          <p:spPr bwMode="auto">
            <a:xfrm>
              <a:off x="1295" y="3393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6" name="Freeform 242"/>
            <p:cNvSpPr>
              <a:spLocks/>
            </p:cNvSpPr>
            <p:nvPr/>
          </p:nvSpPr>
          <p:spPr bwMode="auto">
            <a:xfrm>
              <a:off x="1276" y="3383"/>
              <a:ext cx="3" cy="10"/>
            </a:xfrm>
            <a:custGeom>
              <a:avLst/>
              <a:gdLst>
                <a:gd name="T0" fmla="*/ 0 w 3"/>
                <a:gd name="T1" fmla="*/ 10 h 10"/>
                <a:gd name="T2" fmla="*/ 0 w 3"/>
                <a:gd name="T3" fmla="*/ 0 h 10"/>
                <a:gd name="T4" fmla="*/ 3 w 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10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7" name="Freeform 243"/>
            <p:cNvSpPr>
              <a:spLocks/>
            </p:cNvSpPr>
            <p:nvPr/>
          </p:nvSpPr>
          <p:spPr bwMode="auto">
            <a:xfrm>
              <a:off x="1302" y="3386"/>
              <a:ext cx="3" cy="10"/>
            </a:xfrm>
            <a:custGeom>
              <a:avLst/>
              <a:gdLst>
                <a:gd name="T0" fmla="*/ 0 w 3"/>
                <a:gd name="T1" fmla="*/ 0 h 10"/>
                <a:gd name="T2" fmla="*/ 3 w 3"/>
                <a:gd name="T3" fmla="*/ 0 h 10"/>
                <a:gd name="T4" fmla="*/ 3 w 3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3" y="0"/>
                  </a:lnTo>
                  <a:lnTo>
                    <a:pt x="3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8" name="Line 244"/>
            <p:cNvSpPr>
              <a:spLocks noChangeShapeType="1"/>
            </p:cNvSpPr>
            <p:nvPr/>
          </p:nvSpPr>
          <p:spPr bwMode="auto">
            <a:xfrm>
              <a:off x="1292" y="3374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29" name="Rectangle 245"/>
            <p:cNvSpPr>
              <a:spLocks noChangeArrowheads="1"/>
            </p:cNvSpPr>
            <p:nvPr/>
          </p:nvSpPr>
          <p:spPr bwMode="auto">
            <a:xfrm>
              <a:off x="1080" y="3251"/>
              <a:ext cx="153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Проведение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30" name="Rectangle 246"/>
            <p:cNvSpPr>
              <a:spLocks noChangeArrowheads="1"/>
            </p:cNvSpPr>
            <p:nvPr/>
          </p:nvSpPr>
          <p:spPr bwMode="auto">
            <a:xfrm>
              <a:off x="1090" y="3296"/>
              <a:ext cx="13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совещания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31" name="Line 247"/>
            <p:cNvSpPr>
              <a:spLocks noChangeShapeType="1"/>
            </p:cNvSpPr>
            <p:nvPr/>
          </p:nvSpPr>
          <p:spPr bwMode="auto">
            <a:xfrm>
              <a:off x="1167" y="3164"/>
              <a:ext cx="1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32" name="Freeform 248"/>
            <p:cNvSpPr>
              <a:spLocks/>
            </p:cNvSpPr>
            <p:nvPr/>
          </p:nvSpPr>
          <p:spPr bwMode="auto">
            <a:xfrm>
              <a:off x="1151" y="3222"/>
              <a:ext cx="29" cy="10"/>
            </a:xfrm>
            <a:custGeom>
              <a:avLst/>
              <a:gdLst>
                <a:gd name="T0" fmla="*/ 0 w 29"/>
                <a:gd name="T1" fmla="*/ 0 h 10"/>
                <a:gd name="T2" fmla="*/ 16 w 29"/>
                <a:gd name="T3" fmla="*/ 10 h 10"/>
                <a:gd name="T4" fmla="*/ 29 w 29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0">
                  <a:moveTo>
                    <a:pt x="0" y="0"/>
                  </a:moveTo>
                  <a:lnTo>
                    <a:pt x="16" y="10"/>
                  </a:lnTo>
                  <a:lnTo>
                    <a:pt x="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33" name="Freeform 249"/>
            <p:cNvSpPr>
              <a:spLocks/>
            </p:cNvSpPr>
            <p:nvPr/>
          </p:nvSpPr>
          <p:spPr bwMode="auto">
            <a:xfrm>
              <a:off x="517" y="2727"/>
              <a:ext cx="547" cy="566"/>
            </a:xfrm>
            <a:custGeom>
              <a:avLst/>
              <a:gdLst>
                <a:gd name="T0" fmla="*/ 0 w 170"/>
                <a:gd name="T1" fmla="*/ 0 h 176"/>
                <a:gd name="T2" fmla="*/ 0 w 170"/>
                <a:gd name="T3" fmla="*/ 176 h 176"/>
                <a:gd name="T4" fmla="*/ 170 w 170"/>
                <a:gd name="T5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" h="176">
                  <a:moveTo>
                    <a:pt x="0" y="0"/>
                  </a:moveTo>
                  <a:lnTo>
                    <a:pt x="0" y="176"/>
                  </a:lnTo>
                  <a:lnTo>
                    <a:pt x="170" y="17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34" name="Freeform 250"/>
            <p:cNvSpPr>
              <a:spLocks/>
            </p:cNvSpPr>
            <p:nvPr/>
          </p:nvSpPr>
          <p:spPr bwMode="auto">
            <a:xfrm>
              <a:off x="1054" y="3280"/>
              <a:ext cx="10" cy="26"/>
            </a:xfrm>
            <a:custGeom>
              <a:avLst/>
              <a:gdLst>
                <a:gd name="T0" fmla="*/ 0 w 10"/>
                <a:gd name="T1" fmla="*/ 26 h 26"/>
                <a:gd name="T2" fmla="*/ 10 w 10"/>
                <a:gd name="T3" fmla="*/ 13 h 26"/>
                <a:gd name="T4" fmla="*/ 0 w 1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26">
                  <a:moveTo>
                    <a:pt x="0" y="26"/>
                  </a:moveTo>
                  <a:lnTo>
                    <a:pt x="10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35" name="Freeform 251"/>
            <p:cNvSpPr>
              <a:spLocks/>
            </p:cNvSpPr>
            <p:nvPr/>
          </p:nvSpPr>
          <p:spPr bwMode="auto">
            <a:xfrm>
              <a:off x="1064" y="3425"/>
              <a:ext cx="202" cy="125"/>
            </a:xfrm>
            <a:custGeom>
              <a:avLst/>
              <a:gdLst>
                <a:gd name="T0" fmla="*/ 26 w 202"/>
                <a:gd name="T1" fmla="*/ 0 h 125"/>
                <a:gd name="T2" fmla="*/ 177 w 202"/>
                <a:gd name="T3" fmla="*/ 0 h 125"/>
                <a:gd name="T4" fmla="*/ 202 w 202"/>
                <a:gd name="T5" fmla="*/ 64 h 125"/>
                <a:gd name="T6" fmla="*/ 177 w 202"/>
                <a:gd name="T7" fmla="*/ 125 h 125"/>
                <a:gd name="T8" fmla="*/ 26 w 202"/>
                <a:gd name="T9" fmla="*/ 125 h 125"/>
                <a:gd name="T10" fmla="*/ 0 w 202"/>
                <a:gd name="T11" fmla="*/ 64 h 125"/>
                <a:gd name="T12" fmla="*/ 26 w 202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125">
                  <a:moveTo>
                    <a:pt x="26" y="0"/>
                  </a:moveTo>
                  <a:lnTo>
                    <a:pt x="177" y="0"/>
                  </a:lnTo>
                  <a:lnTo>
                    <a:pt x="202" y="64"/>
                  </a:lnTo>
                  <a:lnTo>
                    <a:pt x="177" y="125"/>
                  </a:lnTo>
                  <a:lnTo>
                    <a:pt x="26" y="125"/>
                  </a:lnTo>
                  <a:lnTo>
                    <a:pt x="0" y="64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99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36" name="Rectangle 252"/>
            <p:cNvSpPr>
              <a:spLocks noChangeArrowheads="1"/>
            </p:cNvSpPr>
            <p:nvPr/>
          </p:nvSpPr>
          <p:spPr bwMode="auto">
            <a:xfrm>
              <a:off x="1083" y="3444"/>
              <a:ext cx="145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Совещание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37" name="Rectangle 253"/>
            <p:cNvSpPr>
              <a:spLocks noChangeArrowheads="1"/>
            </p:cNvSpPr>
            <p:nvPr/>
          </p:nvSpPr>
          <p:spPr bwMode="auto">
            <a:xfrm>
              <a:off x="1090" y="3489"/>
              <a:ext cx="13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завершено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38" name="Line 254"/>
            <p:cNvSpPr>
              <a:spLocks noChangeShapeType="1"/>
            </p:cNvSpPr>
            <p:nvPr/>
          </p:nvSpPr>
          <p:spPr bwMode="auto">
            <a:xfrm>
              <a:off x="1167" y="3357"/>
              <a:ext cx="1" cy="6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39" name="Freeform 255"/>
            <p:cNvSpPr>
              <a:spLocks/>
            </p:cNvSpPr>
            <p:nvPr/>
          </p:nvSpPr>
          <p:spPr bwMode="auto">
            <a:xfrm>
              <a:off x="1151" y="3415"/>
              <a:ext cx="29" cy="10"/>
            </a:xfrm>
            <a:custGeom>
              <a:avLst/>
              <a:gdLst>
                <a:gd name="T0" fmla="*/ 0 w 29"/>
                <a:gd name="T1" fmla="*/ 0 h 10"/>
                <a:gd name="T2" fmla="*/ 16 w 29"/>
                <a:gd name="T3" fmla="*/ 10 h 10"/>
                <a:gd name="T4" fmla="*/ 29 w 29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0">
                  <a:moveTo>
                    <a:pt x="0" y="0"/>
                  </a:moveTo>
                  <a:lnTo>
                    <a:pt x="16" y="10"/>
                  </a:lnTo>
                  <a:lnTo>
                    <a:pt x="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0" name="Freeform 256"/>
            <p:cNvSpPr>
              <a:spLocks/>
            </p:cNvSpPr>
            <p:nvPr/>
          </p:nvSpPr>
          <p:spPr bwMode="auto">
            <a:xfrm>
              <a:off x="607" y="1424"/>
              <a:ext cx="200" cy="126"/>
            </a:xfrm>
            <a:custGeom>
              <a:avLst/>
              <a:gdLst>
                <a:gd name="T0" fmla="*/ 0 w 200"/>
                <a:gd name="T1" fmla="*/ 0 h 126"/>
                <a:gd name="T2" fmla="*/ 200 w 200"/>
                <a:gd name="T3" fmla="*/ 0 h 126"/>
                <a:gd name="T4" fmla="*/ 200 w 200"/>
                <a:gd name="T5" fmla="*/ 106 h 126"/>
                <a:gd name="T6" fmla="*/ 161 w 200"/>
                <a:gd name="T7" fmla="*/ 87 h 126"/>
                <a:gd name="T8" fmla="*/ 39 w 200"/>
                <a:gd name="T9" fmla="*/ 126 h 126"/>
                <a:gd name="T10" fmla="*/ 0 w 200"/>
                <a:gd name="T11" fmla="*/ 106 h 126"/>
                <a:gd name="T12" fmla="*/ 0 w 200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126">
                  <a:moveTo>
                    <a:pt x="0" y="0"/>
                  </a:moveTo>
                  <a:lnTo>
                    <a:pt x="200" y="0"/>
                  </a:lnTo>
                  <a:lnTo>
                    <a:pt x="200" y="106"/>
                  </a:lnTo>
                  <a:lnTo>
                    <a:pt x="161" y="87"/>
                  </a:lnTo>
                  <a:lnTo>
                    <a:pt x="39" y="126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1" name="Rectangle 257"/>
            <p:cNvSpPr>
              <a:spLocks noChangeArrowheads="1"/>
            </p:cNvSpPr>
            <p:nvPr/>
          </p:nvSpPr>
          <p:spPr bwMode="auto">
            <a:xfrm>
              <a:off x="823" y="1550"/>
              <a:ext cx="22" cy="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2" name="Rectangle 258"/>
            <p:cNvSpPr>
              <a:spLocks noChangeArrowheads="1"/>
            </p:cNvSpPr>
            <p:nvPr/>
          </p:nvSpPr>
          <p:spPr bwMode="auto">
            <a:xfrm>
              <a:off x="823" y="1550"/>
              <a:ext cx="22" cy="1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3" name="Rectangle 259"/>
            <p:cNvSpPr>
              <a:spLocks noChangeArrowheads="1"/>
            </p:cNvSpPr>
            <p:nvPr/>
          </p:nvSpPr>
          <p:spPr bwMode="auto">
            <a:xfrm>
              <a:off x="807" y="1585"/>
              <a:ext cx="22" cy="1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4" name="Rectangle 260"/>
            <p:cNvSpPr>
              <a:spLocks noChangeArrowheads="1"/>
            </p:cNvSpPr>
            <p:nvPr/>
          </p:nvSpPr>
          <p:spPr bwMode="auto">
            <a:xfrm>
              <a:off x="807" y="1585"/>
              <a:ext cx="22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5" name="Rectangle 261"/>
            <p:cNvSpPr>
              <a:spLocks noChangeArrowheads="1"/>
            </p:cNvSpPr>
            <p:nvPr/>
          </p:nvSpPr>
          <p:spPr bwMode="auto">
            <a:xfrm>
              <a:off x="823" y="1566"/>
              <a:ext cx="22" cy="1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6" name="Rectangle 262"/>
            <p:cNvSpPr>
              <a:spLocks noChangeArrowheads="1"/>
            </p:cNvSpPr>
            <p:nvPr/>
          </p:nvSpPr>
          <p:spPr bwMode="auto">
            <a:xfrm>
              <a:off x="823" y="1566"/>
              <a:ext cx="22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7" name="Rectangle 263"/>
            <p:cNvSpPr>
              <a:spLocks noChangeArrowheads="1"/>
            </p:cNvSpPr>
            <p:nvPr/>
          </p:nvSpPr>
          <p:spPr bwMode="auto">
            <a:xfrm>
              <a:off x="835" y="1585"/>
              <a:ext cx="23" cy="1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8" name="Rectangle 264"/>
            <p:cNvSpPr>
              <a:spLocks noChangeArrowheads="1"/>
            </p:cNvSpPr>
            <p:nvPr/>
          </p:nvSpPr>
          <p:spPr bwMode="auto">
            <a:xfrm>
              <a:off x="835" y="1585"/>
              <a:ext cx="23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49" name="Freeform 265"/>
            <p:cNvSpPr>
              <a:spLocks/>
            </p:cNvSpPr>
            <p:nvPr/>
          </p:nvSpPr>
          <p:spPr bwMode="auto">
            <a:xfrm>
              <a:off x="819" y="1575"/>
              <a:ext cx="4" cy="10"/>
            </a:xfrm>
            <a:custGeom>
              <a:avLst/>
              <a:gdLst>
                <a:gd name="T0" fmla="*/ 0 w 4"/>
                <a:gd name="T1" fmla="*/ 10 h 10"/>
                <a:gd name="T2" fmla="*/ 0 w 4"/>
                <a:gd name="T3" fmla="*/ 0 h 10"/>
                <a:gd name="T4" fmla="*/ 4 w 4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0">
                  <a:moveTo>
                    <a:pt x="0" y="10"/>
                  </a:move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50" name="Freeform 266"/>
            <p:cNvSpPr>
              <a:spLocks/>
            </p:cNvSpPr>
            <p:nvPr/>
          </p:nvSpPr>
          <p:spPr bwMode="auto">
            <a:xfrm>
              <a:off x="845" y="1575"/>
              <a:ext cx="1" cy="10"/>
            </a:xfrm>
            <a:custGeom>
              <a:avLst/>
              <a:gdLst>
                <a:gd name="T0" fmla="*/ 0 h 10"/>
                <a:gd name="T1" fmla="*/ 0 h 10"/>
                <a:gd name="T2" fmla="*/ 1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0"/>
                  </a:lnTo>
                  <a:lnTo>
                    <a:pt x="0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51" name="Line 267"/>
            <p:cNvSpPr>
              <a:spLocks noChangeShapeType="1"/>
            </p:cNvSpPr>
            <p:nvPr/>
          </p:nvSpPr>
          <p:spPr bwMode="auto">
            <a:xfrm>
              <a:off x="832" y="1562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52" name="Rectangle 268"/>
            <p:cNvSpPr>
              <a:spLocks noChangeArrowheads="1"/>
            </p:cNvSpPr>
            <p:nvPr/>
          </p:nvSpPr>
          <p:spPr bwMode="auto">
            <a:xfrm>
              <a:off x="556" y="1421"/>
              <a:ext cx="2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Комплект документов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53" name="Rectangle 269"/>
            <p:cNvSpPr>
              <a:spLocks noChangeArrowheads="1"/>
            </p:cNvSpPr>
            <p:nvPr/>
          </p:nvSpPr>
          <p:spPr bwMode="auto">
            <a:xfrm>
              <a:off x="588" y="1466"/>
              <a:ext cx="214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 потребности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54" name="Rectangle 270"/>
            <p:cNvSpPr>
              <a:spLocks noChangeArrowheads="1"/>
            </p:cNvSpPr>
            <p:nvPr/>
          </p:nvSpPr>
          <p:spPr bwMode="auto">
            <a:xfrm>
              <a:off x="633" y="1508"/>
              <a:ext cx="13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55" name="Freeform 271"/>
            <p:cNvSpPr>
              <a:spLocks/>
            </p:cNvSpPr>
            <p:nvPr/>
          </p:nvSpPr>
          <p:spPr bwMode="auto">
            <a:xfrm>
              <a:off x="749" y="1292"/>
              <a:ext cx="196" cy="132"/>
            </a:xfrm>
            <a:custGeom>
              <a:avLst/>
              <a:gdLst>
                <a:gd name="T0" fmla="*/ 61 w 61"/>
                <a:gd name="T1" fmla="*/ 0 h 41"/>
                <a:gd name="T2" fmla="*/ 0 w 61"/>
                <a:gd name="T3" fmla="*/ 0 h 41"/>
                <a:gd name="T4" fmla="*/ 0 w 61"/>
                <a:gd name="T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" h="41">
                  <a:moveTo>
                    <a:pt x="61" y="0"/>
                  </a:moveTo>
                  <a:lnTo>
                    <a:pt x="0" y="0"/>
                  </a:lnTo>
                  <a:lnTo>
                    <a:pt x="0" y="4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56" name="Freeform 272"/>
            <p:cNvSpPr>
              <a:spLocks/>
            </p:cNvSpPr>
            <p:nvPr/>
          </p:nvSpPr>
          <p:spPr bwMode="auto">
            <a:xfrm>
              <a:off x="733" y="1411"/>
              <a:ext cx="29" cy="13"/>
            </a:xfrm>
            <a:custGeom>
              <a:avLst/>
              <a:gdLst>
                <a:gd name="T0" fmla="*/ 0 w 29"/>
                <a:gd name="T1" fmla="*/ 0 h 13"/>
                <a:gd name="T2" fmla="*/ 16 w 29"/>
                <a:gd name="T3" fmla="*/ 13 h 13"/>
                <a:gd name="T4" fmla="*/ 29 w 29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3">
                  <a:moveTo>
                    <a:pt x="0" y="0"/>
                  </a:moveTo>
                  <a:lnTo>
                    <a:pt x="16" y="13"/>
                  </a:lnTo>
                  <a:lnTo>
                    <a:pt x="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57" name="Freeform 273"/>
            <p:cNvSpPr>
              <a:spLocks/>
            </p:cNvSpPr>
            <p:nvPr/>
          </p:nvSpPr>
          <p:spPr bwMode="auto">
            <a:xfrm>
              <a:off x="768" y="1540"/>
              <a:ext cx="177" cy="116"/>
            </a:xfrm>
            <a:custGeom>
              <a:avLst/>
              <a:gdLst>
                <a:gd name="T0" fmla="*/ 0 w 55"/>
                <a:gd name="T1" fmla="*/ 0 h 36"/>
                <a:gd name="T2" fmla="*/ 0 w 55"/>
                <a:gd name="T3" fmla="*/ 36 h 36"/>
                <a:gd name="T4" fmla="*/ 55 w 55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36">
                  <a:moveTo>
                    <a:pt x="0" y="0"/>
                  </a:moveTo>
                  <a:lnTo>
                    <a:pt x="0" y="36"/>
                  </a:lnTo>
                  <a:lnTo>
                    <a:pt x="55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58" name="Freeform 274"/>
            <p:cNvSpPr>
              <a:spLocks/>
            </p:cNvSpPr>
            <p:nvPr/>
          </p:nvSpPr>
          <p:spPr bwMode="auto">
            <a:xfrm>
              <a:off x="932" y="1640"/>
              <a:ext cx="13" cy="29"/>
            </a:xfrm>
            <a:custGeom>
              <a:avLst/>
              <a:gdLst>
                <a:gd name="T0" fmla="*/ 0 w 13"/>
                <a:gd name="T1" fmla="*/ 29 h 29"/>
                <a:gd name="T2" fmla="*/ 13 w 13"/>
                <a:gd name="T3" fmla="*/ 16 h 29"/>
                <a:gd name="T4" fmla="*/ 0 w 13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9">
                  <a:moveTo>
                    <a:pt x="0" y="29"/>
                  </a:moveTo>
                  <a:lnTo>
                    <a:pt x="13" y="1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59" name="Freeform 275"/>
            <p:cNvSpPr>
              <a:spLocks/>
            </p:cNvSpPr>
            <p:nvPr/>
          </p:nvSpPr>
          <p:spPr bwMode="auto">
            <a:xfrm>
              <a:off x="462" y="1485"/>
              <a:ext cx="145" cy="1"/>
            </a:xfrm>
            <a:custGeom>
              <a:avLst/>
              <a:gdLst>
                <a:gd name="T0" fmla="*/ 0 w 45"/>
                <a:gd name="T1" fmla="*/ 24 w 45"/>
                <a:gd name="T2" fmla="*/ 24 w 45"/>
                <a:gd name="T3" fmla="*/ 45 w 4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5">
                  <a:moveTo>
                    <a:pt x="0" y="0"/>
                  </a:moveTo>
                  <a:lnTo>
                    <a:pt x="24" y="0"/>
                  </a:lnTo>
                  <a:lnTo>
                    <a:pt x="24" y="0"/>
                  </a:lnTo>
                  <a:lnTo>
                    <a:pt x="4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0" name="Rectangle 276"/>
            <p:cNvSpPr>
              <a:spLocks noChangeArrowheads="1"/>
            </p:cNvSpPr>
            <p:nvPr/>
          </p:nvSpPr>
          <p:spPr bwMode="auto">
            <a:xfrm>
              <a:off x="183" y="1656"/>
              <a:ext cx="283" cy="9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1" name="Line 277"/>
            <p:cNvSpPr>
              <a:spLocks noChangeShapeType="1"/>
            </p:cNvSpPr>
            <p:nvPr/>
          </p:nvSpPr>
          <p:spPr bwMode="auto">
            <a:xfrm>
              <a:off x="450" y="1730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2" name="Line 278"/>
            <p:cNvSpPr>
              <a:spLocks noChangeShapeType="1"/>
            </p:cNvSpPr>
            <p:nvPr/>
          </p:nvSpPr>
          <p:spPr bwMode="auto">
            <a:xfrm>
              <a:off x="450" y="1730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3" name="Line 279"/>
            <p:cNvSpPr>
              <a:spLocks noChangeShapeType="1"/>
            </p:cNvSpPr>
            <p:nvPr/>
          </p:nvSpPr>
          <p:spPr bwMode="auto">
            <a:xfrm>
              <a:off x="450" y="1739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4" name="Line 280"/>
            <p:cNvSpPr>
              <a:spLocks noChangeShapeType="1"/>
            </p:cNvSpPr>
            <p:nvPr/>
          </p:nvSpPr>
          <p:spPr bwMode="auto">
            <a:xfrm>
              <a:off x="450" y="1749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5" name="Line 281"/>
            <p:cNvSpPr>
              <a:spLocks noChangeShapeType="1"/>
            </p:cNvSpPr>
            <p:nvPr/>
          </p:nvSpPr>
          <p:spPr bwMode="auto">
            <a:xfrm>
              <a:off x="440" y="1730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6" name="Line 282"/>
            <p:cNvSpPr>
              <a:spLocks noChangeShapeType="1"/>
            </p:cNvSpPr>
            <p:nvPr/>
          </p:nvSpPr>
          <p:spPr bwMode="auto">
            <a:xfrm>
              <a:off x="440" y="1730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7" name="Line 283"/>
            <p:cNvSpPr>
              <a:spLocks noChangeShapeType="1"/>
            </p:cNvSpPr>
            <p:nvPr/>
          </p:nvSpPr>
          <p:spPr bwMode="auto">
            <a:xfrm>
              <a:off x="440" y="1739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8" name="Arc 284"/>
            <p:cNvSpPr>
              <a:spLocks/>
            </p:cNvSpPr>
            <p:nvPr/>
          </p:nvSpPr>
          <p:spPr bwMode="auto">
            <a:xfrm>
              <a:off x="456" y="1730"/>
              <a:ext cx="7" cy="9"/>
            </a:xfrm>
            <a:custGeom>
              <a:avLst/>
              <a:gdLst>
                <a:gd name="G0" fmla="+- 9660 0 0"/>
                <a:gd name="G1" fmla="+- 21600 0 0"/>
                <a:gd name="G2" fmla="+- 21600 0 0"/>
                <a:gd name="T0" fmla="*/ 1638 w 31260"/>
                <a:gd name="T1" fmla="*/ 1545 h 43200"/>
                <a:gd name="T2" fmla="*/ 0 w 31260"/>
                <a:gd name="T3" fmla="*/ 40920 h 43200"/>
                <a:gd name="T4" fmla="*/ 9660 w 3126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260" h="43200" fill="none" extrusionOk="0">
                  <a:moveTo>
                    <a:pt x="1637" y="1544"/>
                  </a:moveTo>
                  <a:cubicBezTo>
                    <a:pt x="4189" y="524"/>
                    <a:pt x="6912" y="0"/>
                    <a:pt x="9660" y="0"/>
                  </a:cubicBezTo>
                  <a:cubicBezTo>
                    <a:pt x="21589" y="0"/>
                    <a:pt x="31260" y="9670"/>
                    <a:pt x="31260" y="21600"/>
                  </a:cubicBezTo>
                  <a:cubicBezTo>
                    <a:pt x="31260" y="33529"/>
                    <a:pt x="21589" y="43200"/>
                    <a:pt x="9660" y="43200"/>
                  </a:cubicBezTo>
                  <a:cubicBezTo>
                    <a:pt x="6306" y="43200"/>
                    <a:pt x="2999" y="42419"/>
                    <a:pt x="0" y="40919"/>
                  </a:cubicBezTo>
                </a:path>
                <a:path w="31260" h="43200" stroke="0" extrusionOk="0">
                  <a:moveTo>
                    <a:pt x="1637" y="1544"/>
                  </a:moveTo>
                  <a:cubicBezTo>
                    <a:pt x="4189" y="524"/>
                    <a:pt x="6912" y="0"/>
                    <a:pt x="9660" y="0"/>
                  </a:cubicBezTo>
                  <a:cubicBezTo>
                    <a:pt x="21589" y="0"/>
                    <a:pt x="31260" y="9670"/>
                    <a:pt x="31260" y="21600"/>
                  </a:cubicBezTo>
                  <a:cubicBezTo>
                    <a:pt x="31260" y="33529"/>
                    <a:pt x="21589" y="43200"/>
                    <a:pt x="9660" y="43200"/>
                  </a:cubicBezTo>
                  <a:cubicBezTo>
                    <a:pt x="6306" y="43200"/>
                    <a:pt x="2999" y="42419"/>
                    <a:pt x="0" y="40919"/>
                  </a:cubicBezTo>
                  <a:lnTo>
                    <a:pt x="9660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69" name="Arc 285"/>
            <p:cNvSpPr>
              <a:spLocks/>
            </p:cNvSpPr>
            <p:nvPr/>
          </p:nvSpPr>
          <p:spPr bwMode="auto">
            <a:xfrm>
              <a:off x="456" y="1739"/>
              <a:ext cx="6" cy="10"/>
            </a:xfrm>
            <a:custGeom>
              <a:avLst/>
              <a:gdLst>
                <a:gd name="G0" fmla="+- 8773 0 0"/>
                <a:gd name="G1" fmla="+- 21600 0 0"/>
                <a:gd name="G2" fmla="+- 21600 0 0"/>
                <a:gd name="T0" fmla="*/ 0 w 30373"/>
                <a:gd name="T1" fmla="*/ 1862 h 43200"/>
                <a:gd name="T2" fmla="*/ 0 w 30373"/>
                <a:gd name="T3" fmla="*/ 41338 h 43200"/>
                <a:gd name="T4" fmla="*/ 8773 w 3037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373" h="43200" fill="none" extrusionOk="0">
                  <a:moveTo>
                    <a:pt x="-1" y="1861"/>
                  </a:moveTo>
                  <a:cubicBezTo>
                    <a:pt x="2761" y="634"/>
                    <a:pt x="5750" y="0"/>
                    <a:pt x="8773" y="0"/>
                  </a:cubicBezTo>
                  <a:cubicBezTo>
                    <a:pt x="20702" y="0"/>
                    <a:pt x="30373" y="9670"/>
                    <a:pt x="30373" y="21600"/>
                  </a:cubicBezTo>
                  <a:cubicBezTo>
                    <a:pt x="30373" y="33529"/>
                    <a:pt x="20702" y="43200"/>
                    <a:pt x="8773" y="43200"/>
                  </a:cubicBezTo>
                  <a:cubicBezTo>
                    <a:pt x="5750" y="43200"/>
                    <a:pt x="2761" y="42565"/>
                    <a:pt x="-1" y="41338"/>
                  </a:cubicBezTo>
                </a:path>
                <a:path w="30373" h="43200" stroke="0" extrusionOk="0">
                  <a:moveTo>
                    <a:pt x="-1" y="1861"/>
                  </a:moveTo>
                  <a:cubicBezTo>
                    <a:pt x="2761" y="634"/>
                    <a:pt x="5750" y="0"/>
                    <a:pt x="8773" y="0"/>
                  </a:cubicBezTo>
                  <a:cubicBezTo>
                    <a:pt x="20702" y="0"/>
                    <a:pt x="30373" y="9670"/>
                    <a:pt x="30373" y="21600"/>
                  </a:cubicBezTo>
                  <a:cubicBezTo>
                    <a:pt x="30373" y="33529"/>
                    <a:pt x="20702" y="43200"/>
                    <a:pt x="8773" y="43200"/>
                  </a:cubicBezTo>
                  <a:cubicBezTo>
                    <a:pt x="5750" y="43200"/>
                    <a:pt x="2761" y="42565"/>
                    <a:pt x="-1" y="41338"/>
                  </a:cubicBezTo>
                  <a:lnTo>
                    <a:pt x="8773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0" name="Rectangle 286"/>
            <p:cNvSpPr>
              <a:spLocks noChangeArrowheads="1"/>
            </p:cNvSpPr>
            <p:nvPr/>
          </p:nvSpPr>
          <p:spPr bwMode="auto">
            <a:xfrm>
              <a:off x="212" y="1659"/>
              <a:ext cx="196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Согласованный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71" name="Rectangle 287"/>
            <p:cNvSpPr>
              <a:spLocks noChangeArrowheads="1"/>
            </p:cNvSpPr>
            <p:nvPr/>
          </p:nvSpPr>
          <p:spPr bwMode="auto">
            <a:xfrm>
              <a:off x="257" y="1704"/>
              <a:ext cx="11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комплект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72" name="Rectangle 288"/>
            <p:cNvSpPr>
              <a:spLocks noChangeArrowheads="1"/>
            </p:cNvSpPr>
            <p:nvPr/>
          </p:nvSpPr>
          <p:spPr bwMode="auto">
            <a:xfrm>
              <a:off x="183" y="1437"/>
              <a:ext cx="283" cy="1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3" name="Line 289"/>
            <p:cNvSpPr>
              <a:spLocks noChangeShapeType="1"/>
            </p:cNvSpPr>
            <p:nvPr/>
          </p:nvSpPr>
          <p:spPr bwMode="auto">
            <a:xfrm>
              <a:off x="450" y="1511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4" name="Line 290"/>
            <p:cNvSpPr>
              <a:spLocks noChangeShapeType="1"/>
            </p:cNvSpPr>
            <p:nvPr/>
          </p:nvSpPr>
          <p:spPr bwMode="auto">
            <a:xfrm>
              <a:off x="450" y="1511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5" name="Line 291"/>
            <p:cNvSpPr>
              <a:spLocks noChangeShapeType="1"/>
            </p:cNvSpPr>
            <p:nvPr/>
          </p:nvSpPr>
          <p:spPr bwMode="auto">
            <a:xfrm>
              <a:off x="450" y="1521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6" name="Line 292"/>
            <p:cNvSpPr>
              <a:spLocks noChangeShapeType="1"/>
            </p:cNvSpPr>
            <p:nvPr/>
          </p:nvSpPr>
          <p:spPr bwMode="auto">
            <a:xfrm>
              <a:off x="450" y="1530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7" name="Line 293"/>
            <p:cNvSpPr>
              <a:spLocks noChangeShapeType="1"/>
            </p:cNvSpPr>
            <p:nvPr/>
          </p:nvSpPr>
          <p:spPr bwMode="auto">
            <a:xfrm>
              <a:off x="440" y="1511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8" name="Line 294"/>
            <p:cNvSpPr>
              <a:spLocks noChangeShapeType="1"/>
            </p:cNvSpPr>
            <p:nvPr/>
          </p:nvSpPr>
          <p:spPr bwMode="auto">
            <a:xfrm>
              <a:off x="440" y="1511"/>
              <a:ext cx="10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79" name="Line 295"/>
            <p:cNvSpPr>
              <a:spLocks noChangeShapeType="1"/>
            </p:cNvSpPr>
            <p:nvPr/>
          </p:nvSpPr>
          <p:spPr bwMode="auto">
            <a:xfrm>
              <a:off x="440" y="1521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0" name="Arc 296"/>
            <p:cNvSpPr>
              <a:spLocks/>
            </p:cNvSpPr>
            <p:nvPr/>
          </p:nvSpPr>
          <p:spPr bwMode="auto">
            <a:xfrm>
              <a:off x="455" y="1511"/>
              <a:ext cx="8" cy="13"/>
            </a:xfrm>
            <a:custGeom>
              <a:avLst/>
              <a:gdLst>
                <a:gd name="G0" fmla="+- 14983 0 0"/>
                <a:gd name="G1" fmla="+- 21600 0 0"/>
                <a:gd name="G2" fmla="+- 21600 0 0"/>
                <a:gd name="T0" fmla="*/ 6743 w 36583"/>
                <a:gd name="T1" fmla="*/ 1634 h 43200"/>
                <a:gd name="T2" fmla="*/ 0 w 36583"/>
                <a:gd name="T3" fmla="*/ 37159 h 43200"/>
                <a:gd name="T4" fmla="*/ 14983 w 36583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583" h="43200" fill="none" extrusionOk="0">
                  <a:moveTo>
                    <a:pt x="6742" y="1633"/>
                  </a:moveTo>
                  <a:cubicBezTo>
                    <a:pt x="9356" y="555"/>
                    <a:pt x="12155" y="0"/>
                    <a:pt x="14983" y="0"/>
                  </a:cubicBezTo>
                  <a:cubicBezTo>
                    <a:pt x="26912" y="0"/>
                    <a:pt x="36583" y="9670"/>
                    <a:pt x="36583" y="21600"/>
                  </a:cubicBezTo>
                  <a:cubicBezTo>
                    <a:pt x="36583" y="33529"/>
                    <a:pt x="26912" y="43200"/>
                    <a:pt x="14983" y="43200"/>
                  </a:cubicBezTo>
                  <a:cubicBezTo>
                    <a:pt x="9395" y="43200"/>
                    <a:pt x="4025" y="41034"/>
                    <a:pt x="0" y="37158"/>
                  </a:cubicBezTo>
                </a:path>
                <a:path w="36583" h="43200" stroke="0" extrusionOk="0">
                  <a:moveTo>
                    <a:pt x="6742" y="1633"/>
                  </a:moveTo>
                  <a:cubicBezTo>
                    <a:pt x="9356" y="555"/>
                    <a:pt x="12155" y="0"/>
                    <a:pt x="14983" y="0"/>
                  </a:cubicBezTo>
                  <a:cubicBezTo>
                    <a:pt x="26912" y="0"/>
                    <a:pt x="36583" y="9670"/>
                    <a:pt x="36583" y="21600"/>
                  </a:cubicBezTo>
                  <a:cubicBezTo>
                    <a:pt x="36583" y="33529"/>
                    <a:pt x="26912" y="43200"/>
                    <a:pt x="14983" y="43200"/>
                  </a:cubicBezTo>
                  <a:cubicBezTo>
                    <a:pt x="9395" y="43200"/>
                    <a:pt x="4025" y="41034"/>
                    <a:pt x="0" y="37158"/>
                  </a:cubicBezTo>
                  <a:lnTo>
                    <a:pt x="14983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1" name="Arc 297"/>
            <p:cNvSpPr>
              <a:spLocks/>
            </p:cNvSpPr>
            <p:nvPr/>
          </p:nvSpPr>
          <p:spPr bwMode="auto">
            <a:xfrm>
              <a:off x="455" y="1521"/>
              <a:ext cx="7" cy="12"/>
            </a:xfrm>
            <a:custGeom>
              <a:avLst/>
              <a:gdLst>
                <a:gd name="G0" fmla="+- 14350 0 0"/>
                <a:gd name="G1" fmla="+- 21600 0 0"/>
                <a:gd name="G2" fmla="+- 21600 0 0"/>
                <a:gd name="T0" fmla="*/ 5577 w 35950"/>
                <a:gd name="T1" fmla="*/ 1862 h 43200"/>
                <a:gd name="T2" fmla="*/ 0 w 35950"/>
                <a:gd name="T3" fmla="*/ 37744 h 43200"/>
                <a:gd name="T4" fmla="*/ 14350 w 3595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950" h="43200" fill="none" extrusionOk="0">
                  <a:moveTo>
                    <a:pt x="5576" y="1861"/>
                  </a:moveTo>
                  <a:cubicBezTo>
                    <a:pt x="8338" y="634"/>
                    <a:pt x="11327" y="0"/>
                    <a:pt x="14350" y="0"/>
                  </a:cubicBezTo>
                  <a:cubicBezTo>
                    <a:pt x="26279" y="0"/>
                    <a:pt x="35950" y="9670"/>
                    <a:pt x="35950" y="21600"/>
                  </a:cubicBezTo>
                  <a:cubicBezTo>
                    <a:pt x="35950" y="33529"/>
                    <a:pt x="26279" y="43200"/>
                    <a:pt x="14350" y="43200"/>
                  </a:cubicBezTo>
                  <a:cubicBezTo>
                    <a:pt x="9059" y="43200"/>
                    <a:pt x="3953" y="41258"/>
                    <a:pt x="-1" y="37744"/>
                  </a:cubicBezTo>
                </a:path>
                <a:path w="35950" h="43200" stroke="0" extrusionOk="0">
                  <a:moveTo>
                    <a:pt x="5576" y="1861"/>
                  </a:moveTo>
                  <a:cubicBezTo>
                    <a:pt x="8338" y="634"/>
                    <a:pt x="11327" y="0"/>
                    <a:pt x="14350" y="0"/>
                  </a:cubicBezTo>
                  <a:cubicBezTo>
                    <a:pt x="26279" y="0"/>
                    <a:pt x="35950" y="9670"/>
                    <a:pt x="35950" y="21600"/>
                  </a:cubicBezTo>
                  <a:cubicBezTo>
                    <a:pt x="35950" y="33529"/>
                    <a:pt x="26279" y="43200"/>
                    <a:pt x="14350" y="43200"/>
                  </a:cubicBezTo>
                  <a:cubicBezTo>
                    <a:pt x="9059" y="43200"/>
                    <a:pt x="3953" y="41258"/>
                    <a:pt x="-1" y="37744"/>
                  </a:cubicBezTo>
                  <a:lnTo>
                    <a:pt x="14350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2" name="Rectangle 298"/>
            <p:cNvSpPr>
              <a:spLocks noChangeArrowheads="1"/>
            </p:cNvSpPr>
            <p:nvPr/>
          </p:nvSpPr>
          <p:spPr bwMode="auto">
            <a:xfrm>
              <a:off x="195" y="1466"/>
              <a:ext cx="22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Проект комплекта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83" name="Freeform 299"/>
            <p:cNvSpPr>
              <a:spLocks/>
            </p:cNvSpPr>
            <p:nvPr/>
          </p:nvSpPr>
          <p:spPr bwMode="auto">
            <a:xfrm>
              <a:off x="533" y="1640"/>
              <a:ext cx="203" cy="125"/>
            </a:xfrm>
            <a:custGeom>
              <a:avLst/>
              <a:gdLst>
                <a:gd name="T0" fmla="*/ 0 w 203"/>
                <a:gd name="T1" fmla="*/ 0 h 125"/>
                <a:gd name="T2" fmla="*/ 203 w 203"/>
                <a:gd name="T3" fmla="*/ 0 h 125"/>
                <a:gd name="T4" fmla="*/ 203 w 203"/>
                <a:gd name="T5" fmla="*/ 106 h 125"/>
                <a:gd name="T6" fmla="*/ 161 w 203"/>
                <a:gd name="T7" fmla="*/ 86 h 125"/>
                <a:gd name="T8" fmla="*/ 42 w 203"/>
                <a:gd name="T9" fmla="*/ 125 h 125"/>
                <a:gd name="T10" fmla="*/ 0 w 203"/>
                <a:gd name="T11" fmla="*/ 106 h 125"/>
                <a:gd name="T12" fmla="*/ 0 w 203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125">
                  <a:moveTo>
                    <a:pt x="0" y="0"/>
                  </a:moveTo>
                  <a:lnTo>
                    <a:pt x="203" y="0"/>
                  </a:lnTo>
                  <a:lnTo>
                    <a:pt x="203" y="106"/>
                  </a:lnTo>
                  <a:lnTo>
                    <a:pt x="161" y="86"/>
                  </a:lnTo>
                  <a:lnTo>
                    <a:pt x="42" y="125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4" name="Rectangle 300"/>
            <p:cNvSpPr>
              <a:spLocks noChangeArrowheads="1"/>
            </p:cNvSpPr>
            <p:nvPr/>
          </p:nvSpPr>
          <p:spPr bwMode="auto">
            <a:xfrm>
              <a:off x="749" y="1765"/>
              <a:ext cx="22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5" name="Rectangle 301"/>
            <p:cNvSpPr>
              <a:spLocks noChangeArrowheads="1"/>
            </p:cNvSpPr>
            <p:nvPr/>
          </p:nvSpPr>
          <p:spPr bwMode="auto">
            <a:xfrm>
              <a:off x="749" y="1765"/>
              <a:ext cx="22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6" name="Rectangle 302"/>
            <p:cNvSpPr>
              <a:spLocks noChangeArrowheads="1"/>
            </p:cNvSpPr>
            <p:nvPr/>
          </p:nvSpPr>
          <p:spPr bwMode="auto">
            <a:xfrm>
              <a:off x="736" y="1800"/>
              <a:ext cx="22" cy="1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7" name="Rectangle 303"/>
            <p:cNvSpPr>
              <a:spLocks noChangeArrowheads="1"/>
            </p:cNvSpPr>
            <p:nvPr/>
          </p:nvSpPr>
          <p:spPr bwMode="auto">
            <a:xfrm>
              <a:off x="736" y="1800"/>
              <a:ext cx="22" cy="1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8" name="Rectangle 304"/>
            <p:cNvSpPr>
              <a:spLocks noChangeArrowheads="1"/>
            </p:cNvSpPr>
            <p:nvPr/>
          </p:nvSpPr>
          <p:spPr bwMode="auto">
            <a:xfrm>
              <a:off x="749" y="1784"/>
              <a:ext cx="22" cy="13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89" name="Rectangle 305"/>
            <p:cNvSpPr>
              <a:spLocks noChangeArrowheads="1"/>
            </p:cNvSpPr>
            <p:nvPr/>
          </p:nvSpPr>
          <p:spPr bwMode="auto">
            <a:xfrm>
              <a:off x="749" y="1784"/>
              <a:ext cx="22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90" name="Rectangle 306"/>
            <p:cNvSpPr>
              <a:spLocks noChangeArrowheads="1"/>
            </p:cNvSpPr>
            <p:nvPr/>
          </p:nvSpPr>
          <p:spPr bwMode="auto">
            <a:xfrm>
              <a:off x="765" y="1800"/>
              <a:ext cx="22" cy="17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91" name="Rectangle 307"/>
            <p:cNvSpPr>
              <a:spLocks noChangeArrowheads="1"/>
            </p:cNvSpPr>
            <p:nvPr/>
          </p:nvSpPr>
          <p:spPr bwMode="auto">
            <a:xfrm>
              <a:off x="765" y="1800"/>
              <a:ext cx="22" cy="17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92" name="Freeform 308"/>
            <p:cNvSpPr>
              <a:spLocks/>
            </p:cNvSpPr>
            <p:nvPr/>
          </p:nvSpPr>
          <p:spPr bwMode="auto">
            <a:xfrm>
              <a:off x="745" y="1791"/>
              <a:ext cx="4" cy="9"/>
            </a:xfrm>
            <a:custGeom>
              <a:avLst/>
              <a:gdLst>
                <a:gd name="T0" fmla="*/ 0 w 4"/>
                <a:gd name="T1" fmla="*/ 9 h 9"/>
                <a:gd name="T2" fmla="*/ 0 w 4"/>
                <a:gd name="T3" fmla="*/ 0 h 9"/>
                <a:gd name="T4" fmla="*/ 4 w 4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9">
                  <a:moveTo>
                    <a:pt x="0" y="9"/>
                  </a:moveTo>
                  <a:lnTo>
                    <a:pt x="0" y="0"/>
                  </a:lnTo>
                  <a:lnTo>
                    <a:pt x="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93" name="Freeform 309"/>
            <p:cNvSpPr>
              <a:spLocks/>
            </p:cNvSpPr>
            <p:nvPr/>
          </p:nvSpPr>
          <p:spPr bwMode="auto">
            <a:xfrm>
              <a:off x="771" y="1794"/>
              <a:ext cx="3" cy="10"/>
            </a:xfrm>
            <a:custGeom>
              <a:avLst/>
              <a:gdLst>
                <a:gd name="T0" fmla="*/ 0 w 3"/>
                <a:gd name="T1" fmla="*/ 0 h 10"/>
                <a:gd name="T2" fmla="*/ 3 w 3"/>
                <a:gd name="T3" fmla="*/ 0 h 10"/>
                <a:gd name="T4" fmla="*/ 3 w 3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0"/>
                  </a:moveTo>
                  <a:lnTo>
                    <a:pt x="3" y="0"/>
                  </a:lnTo>
                  <a:lnTo>
                    <a:pt x="3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94" name="Line 310"/>
            <p:cNvSpPr>
              <a:spLocks noChangeShapeType="1"/>
            </p:cNvSpPr>
            <p:nvPr/>
          </p:nvSpPr>
          <p:spPr bwMode="auto">
            <a:xfrm>
              <a:off x="762" y="1781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95" name="Rectangle 311"/>
            <p:cNvSpPr>
              <a:spLocks noChangeArrowheads="1"/>
            </p:cNvSpPr>
            <p:nvPr/>
          </p:nvSpPr>
          <p:spPr bwMode="auto">
            <a:xfrm>
              <a:off x="485" y="1640"/>
              <a:ext cx="2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Комплект документов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96" name="Rectangle 312"/>
            <p:cNvSpPr>
              <a:spLocks noChangeArrowheads="1"/>
            </p:cNvSpPr>
            <p:nvPr/>
          </p:nvSpPr>
          <p:spPr bwMode="auto">
            <a:xfrm>
              <a:off x="514" y="1681"/>
              <a:ext cx="214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 потребности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97" name="Rectangle 313"/>
            <p:cNvSpPr>
              <a:spLocks noChangeArrowheads="1"/>
            </p:cNvSpPr>
            <p:nvPr/>
          </p:nvSpPr>
          <p:spPr bwMode="auto">
            <a:xfrm>
              <a:off x="559" y="1723"/>
              <a:ext cx="13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298" name="Freeform 314"/>
            <p:cNvSpPr>
              <a:spLocks/>
            </p:cNvSpPr>
            <p:nvPr/>
          </p:nvSpPr>
          <p:spPr bwMode="auto">
            <a:xfrm>
              <a:off x="195" y="2605"/>
              <a:ext cx="203" cy="125"/>
            </a:xfrm>
            <a:custGeom>
              <a:avLst/>
              <a:gdLst>
                <a:gd name="T0" fmla="*/ 0 w 203"/>
                <a:gd name="T1" fmla="*/ 0 h 125"/>
                <a:gd name="T2" fmla="*/ 203 w 203"/>
                <a:gd name="T3" fmla="*/ 0 h 125"/>
                <a:gd name="T4" fmla="*/ 203 w 203"/>
                <a:gd name="T5" fmla="*/ 106 h 125"/>
                <a:gd name="T6" fmla="*/ 161 w 203"/>
                <a:gd name="T7" fmla="*/ 87 h 125"/>
                <a:gd name="T8" fmla="*/ 42 w 203"/>
                <a:gd name="T9" fmla="*/ 125 h 125"/>
                <a:gd name="T10" fmla="*/ 0 w 203"/>
                <a:gd name="T11" fmla="*/ 106 h 125"/>
                <a:gd name="T12" fmla="*/ 0 w 203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3" h="125">
                  <a:moveTo>
                    <a:pt x="0" y="0"/>
                  </a:moveTo>
                  <a:lnTo>
                    <a:pt x="203" y="0"/>
                  </a:lnTo>
                  <a:lnTo>
                    <a:pt x="203" y="106"/>
                  </a:lnTo>
                  <a:lnTo>
                    <a:pt x="161" y="87"/>
                  </a:lnTo>
                  <a:lnTo>
                    <a:pt x="42" y="125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299" name="Rectangle 315"/>
            <p:cNvSpPr>
              <a:spLocks noChangeArrowheads="1"/>
            </p:cNvSpPr>
            <p:nvPr/>
          </p:nvSpPr>
          <p:spPr bwMode="auto">
            <a:xfrm>
              <a:off x="411" y="2730"/>
              <a:ext cx="22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0" name="Rectangle 316"/>
            <p:cNvSpPr>
              <a:spLocks noChangeArrowheads="1"/>
            </p:cNvSpPr>
            <p:nvPr/>
          </p:nvSpPr>
          <p:spPr bwMode="auto">
            <a:xfrm>
              <a:off x="411" y="2730"/>
              <a:ext cx="22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1" name="Rectangle 317"/>
            <p:cNvSpPr>
              <a:spLocks noChangeArrowheads="1"/>
            </p:cNvSpPr>
            <p:nvPr/>
          </p:nvSpPr>
          <p:spPr bwMode="auto">
            <a:xfrm>
              <a:off x="398" y="2766"/>
              <a:ext cx="23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2" name="Rectangle 318"/>
            <p:cNvSpPr>
              <a:spLocks noChangeArrowheads="1"/>
            </p:cNvSpPr>
            <p:nvPr/>
          </p:nvSpPr>
          <p:spPr bwMode="auto">
            <a:xfrm>
              <a:off x="398" y="2766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3" name="Rectangle 319"/>
            <p:cNvSpPr>
              <a:spLocks noChangeArrowheads="1"/>
            </p:cNvSpPr>
            <p:nvPr/>
          </p:nvSpPr>
          <p:spPr bwMode="auto">
            <a:xfrm>
              <a:off x="411" y="2749"/>
              <a:ext cx="22" cy="13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4" name="Rectangle 320"/>
            <p:cNvSpPr>
              <a:spLocks noChangeArrowheads="1"/>
            </p:cNvSpPr>
            <p:nvPr/>
          </p:nvSpPr>
          <p:spPr bwMode="auto">
            <a:xfrm>
              <a:off x="411" y="2749"/>
              <a:ext cx="22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5" name="Rectangle 321"/>
            <p:cNvSpPr>
              <a:spLocks noChangeArrowheads="1"/>
            </p:cNvSpPr>
            <p:nvPr/>
          </p:nvSpPr>
          <p:spPr bwMode="auto">
            <a:xfrm>
              <a:off x="427" y="2766"/>
              <a:ext cx="23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6" name="Rectangle 322"/>
            <p:cNvSpPr>
              <a:spLocks noChangeArrowheads="1"/>
            </p:cNvSpPr>
            <p:nvPr/>
          </p:nvSpPr>
          <p:spPr bwMode="auto">
            <a:xfrm>
              <a:off x="427" y="2766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7" name="Freeform 323"/>
            <p:cNvSpPr>
              <a:spLocks/>
            </p:cNvSpPr>
            <p:nvPr/>
          </p:nvSpPr>
          <p:spPr bwMode="auto">
            <a:xfrm>
              <a:off x="408" y="2756"/>
              <a:ext cx="3" cy="10"/>
            </a:xfrm>
            <a:custGeom>
              <a:avLst/>
              <a:gdLst>
                <a:gd name="T0" fmla="*/ 0 w 3"/>
                <a:gd name="T1" fmla="*/ 10 h 10"/>
                <a:gd name="T2" fmla="*/ 0 w 3"/>
                <a:gd name="T3" fmla="*/ 0 h 10"/>
                <a:gd name="T4" fmla="*/ 3 w 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10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8" name="Freeform 324"/>
            <p:cNvSpPr>
              <a:spLocks/>
            </p:cNvSpPr>
            <p:nvPr/>
          </p:nvSpPr>
          <p:spPr bwMode="auto">
            <a:xfrm>
              <a:off x="433" y="2759"/>
              <a:ext cx="4" cy="10"/>
            </a:xfrm>
            <a:custGeom>
              <a:avLst/>
              <a:gdLst>
                <a:gd name="T0" fmla="*/ 0 w 4"/>
                <a:gd name="T1" fmla="*/ 0 h 10"/>
                <a:gd name="T2" fmla="*/ 4 w 4"/>
                <a:gd name="T3" fmla="*/ 0 h 10"/>
                <a:gd name="T4" fmla="*/ 4 w 4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0">
                  <a:moveTo>
                    <a:pt x="0" y="0"/>
                  </a:moveTo>
                  <a:lnTo>
                    <a:pt x="4" y="0"/>
                  </a:lnTo>
                  <a:lnTo>
                    <a:pt x="4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09" name="Line 325"/>
            <p:cNvSpPr>
              <a:spLocks noChangeShapeType="1"/>
            </p:cNvSpPr>
            <p:nvPr/>
          </p:nvSpPr>
          <p:spPr bwMode="auto">
            <a:xfrm>
              <a:off x="424" y="2746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10" name="Rectangle 326"/>
            <p:cNvSpPr>
              <a:spLocks noChangeArrowheads="1"/>
            </p:cNvSpPr>
            <p:nvPr/>
          </p:nvSpPr>
          <p:spPr bwMode="auto">
            <a:xfrm>
              <a:off x="147" y="2605"/>
              <a:ext cx="26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Комплект документов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11" name="Rectangle 327"/>
            <p:cNvSpPr>
              <a:spLocks noChangeArrowheads="1"/>
            </p:cNvSpPr>
            <p:nvPr/>
          </p:nvSpPr>
          <p:spPr bwMode="auto">
            <a:xfrm>
              <a:off x="176" y="2647"/>
              <a:ext cx="214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 потребности 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12" name="Rectangle 328"/>
            <p:cNvSpPr>
              <a:spLocks noChangeArrowheads="1"/>
            </p:cNvSpPr>
            <p:nvPr/>
          </p:nvSpPr>
          <p:spPr bwMode="auto">
            <a:xfrm>
              <a:off x="221" y="2688"/>
              <a:ext cx="13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персонале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13" name="Freeform 329"/>
            <p:cNvSpPr>
              <a:spLocks/>
            </p:cNvSpPr>
            <p:nvPr/>
          </p:nvSpPr>
          <p:spPr bwMode="auto">
            <a:xfrm>
              <a:off x="298" y="2476"/>
              <a:ext cx="647" cy="129"/>
            </a:xfrm>
            <a:custGeom>
              <a:avLst/>
              <a:gdLst>
                <a:gd name="T0" fmla="*/ 201 w 201"/>
                <a:gd name="T1" fmla="*/ 0 h 40"/>
                <a:gd name="T2" fmla="*/ 0 w 201"/>
                <a:gd name="T3" fmla="*/ 0 h 40"/>
                <a:gd name="T4" fmla="*/ 0 w 201"/>
                <a:gd name="T5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1" h="40">
                  <a:moveTo>
                    <a:pt x="201" y="0"/>
                  </a:moveTo>
                  <a:lnTo>
                    <a:pt x="0" y="0"/>
                  </a:lnTo>
                  <a:lnTo>
                    <a:pt x="0" y="4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14" name="Freeform 330"/>
            <p:cNvSpPr>
              <a:spLocks/>
            </p:cNvSpPr>
            <p:nvPr/>
          </p:nvSpPr>
          <p:spPr bwMode="auto">
            <a:xfrm>
              <a:off x="282" y="2595"/>
              <a:ext cx="29" cy="10"/>
            </a:xfrm>
            <a:custGeom>
              <a:avLst/>
              <a:gdLst>
                <a:gd name="T0" fmla="*/ 0 w 29"/>
                <a:gd name="T1" fmla="*/ 0 h 10"/>
                <a:gd name="T2" fmla="*/ 16 w 29"/>
                <a:gd name="T3" fmla="*/ 10 h 10"/>
                <a:gd name="T4" fmla="*/ 29 w 29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10">
                  <a:moveTo>
                    <a:pt x="0" y="0"/>
                  </a:moveTo>
                  <a:lnTo>
                    <a:pt x="16" y="10"/>
                  </a:lnTo>
                  <a:lnTo>
                    <a:pt x="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15" name="Freeform 331"/>
            <p:cNvSpPr>
              <a:spLocks/>
            </p:cNvSpPr>
            <p:nvPr/>
          </p:nvSpPr>
          <p:spPr bwMode="auto">
            <a:xfrm>
              <a:off x="318" y="2724"/>
              <a:ext cx="746" cy="569"/>
            </a:xfrm>
            <a:custGeom>
              <a:avLst/>
              <a:gdLst>
                <a:gd name="T0" fmla="*/ 0 w 232"/>
                <a:gd name="T1" fmla="*/ 0 h 177"/>
                <a:gd name="T2" fmla="*/ 0 w 232"/>
                <a:gd name="T3" fmla="*/ 177 h 177"/>
                <a:gd name="T4" fmla="*/ 232 w 232"/>
                <a:gd name="T5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2" h="177">
                  <a:moveTo>
                    <a:pt x="0" y="0"/>
                  </a:moveTo>
                  <a:lnTo>
                    <a:pt x="0" y="177"/>
                  </a:lnTo>
                  <a:lnTo>
                    <a:pt x="232" y="17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16" name="Freeform 332"/>
            <p:cNvSpPr>
              <a:spLocks/>
            </p:cNvSpPr>
            <p:nvPr/>
          </p:nvSpPr>
          <p:spPr bwMode="auto">
            <a:xfrm>
              <a:off x="1054" y="3280"/>
              <a:ext cx="10" cy="26"/>
            </a:xfrm>
            <a:custGeom>
              <a:avLst/>
              <a:gdLst>
                <a:gd name="T0" fmla="*/ 0 w 10"/>
                <a:gd name="T1" fmla="*/ 26 h 26"/>
                <a:gd name="T2" fmla="*/ 10 w 10"/>
                <a:gd name="T3" fmla="*/ 13 h 26"/>
                <a:gd name="T4" fmla="*/ 0 w 1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26">
                  <a:moveTo>
                    <a:pt x="0" y="26"/>
                  </a:moveTo>
                  <a:lnTo>
                    <a:pt x="10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17" name="Freeform 333"/>
            <p:cNvSpPr>
              <a:spLocks/>
            </p:cNvSpPr>
            <p:nvPr/>
          </p:nvSpPr>
          <p:spPr bwMode="auto">
            <a:xfrm>
              <a:off x="1106" y="3663"/>
              <a:ext cx="199" cy="126"/>
            </a:xfrm>
            <a:custGeom>
              <a:avLst/>
              <a:gdLst>
                <a:gd name="T0" fmla="*/ 22 w 199"/>
                <a:gd name="T1" fmla="*/ 0 h 126"/>
                <a:gd name="T2" fmla="*/ 177 w 199"/>
                <a:gd name="T3" fmla="*/ 0 h 126"/>
                <a:gd name="T4" fmla="*/ 199 w 199"/>
                <a:gd name="T5" fmla="*/ 61 h 126"/>
                <a:gd name="T6" fmla="*/ 177 w 199"/>
                <a:gd name="T7" fmla="*/ 126 h 126"/>
                <a:gd name="T8" fmla="*/ 22 w 199"/>
                <a:gd name="T9" fmla="*/ 126 h 126"/>
                <a:gd name="T10" fmla="*/ 0 w 199"/>
                <a:gd name="T11" fmla="*/ 61 h 126"/>
                <a:gd name="T12" fmla="*/ 22 w 199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6">
                  <a:moveTo>
                    <a:pt x="22" y="0"/>
                  </a:moveTo>
                  <a:lnTo>
                    <a:pt x="177" y="0"/>
                  </a:lnTo>
                  <a:lnTo>
                    <a:pt x="199" y="61"/>
                  </a:lnTo>
                  <a:lnTo>
                    <a:pt x="177" y="126"/>
                  </a:lnTo>
                  <a:lnTo>
                    <a:pt x="22" y="126"/>
                  </a:lnTo>
                  <a:lnTo>
                    <a:pt x="0" y="6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18" name="AutoShape 334"/>
            <p:cNvSpPr>
              <a:spLocks noChangeArrowheads="1"/>
            </p:cNvSpPr>
            <p:nvPr/>
          </p:nvSpPr>
          <p:spPr bwMode="auto">
            <a:xfrm>
              <a:off x="1074" y="3624"/>
              <a:ext cx="202" cy="129"/>
            </a:xfrm>
            <a:prstGeom prst="roundRect">
              <a:avLst>
                <a:gd name="adj" fmla="val 15000"/>
              </a:avLst>
            </a:prstGeom>
            <a:solidFill>
              <a:srgbClr val="FFFF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19" name="Rectangle 335"/>
            <p:cNvSpPr>
              <a:spLocks noChangeArrowheads="1"/>
            </p:cNvSpPr>
            <p:nvPr/>
          </p:nvSpPr>
          <p:spPr bwMode="auto">
            <a:xfrm>
              <a:off x="1321" y="3789"/>
              <a:ext cx="23" cy="12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0" name="Rectangle 336"/>
            <p:cNvSpPr>
              <a:spLocks noChangeArrowheads="1"/>
            </p:cNvSpPr>
            <p:nvPr/>
          </p:nvSpPr>
          <p:spPr bwMode="auto">
            <a:xfrm>
              <a:off x="1321" y="3789"/>
              <a:ext cx="23" cy="1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1" name="Rectangle 337"/>
            <p:cNvSpPr>
              <a:spLocks noChangeArrowheads="1"/>
            </p:cNvSpPr>
            <p:nvPr/>
          </p:nvSpPr>
          <p:spPr bwMode="auto">
            <a:xfrm>
              <a:off x="1305" y="3824"/>
              <a:ext cx="23" cy="1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2" name="Rectangle 338"/>
            <p:cNvSpPr>
              <a:spLocks noChangeArrowheads="1"/>
            </p:cNvSpPr>
            <p:nvPr/>
          </p:nvSpPr>
          <p:spPr bwMode="auto">
            <a:xfrm>
              <a:off x="1305" y="3824"/>
              <a:ext cx="23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3" name="Rectangle 339"/>
            <p:cNvSpPr>
              <a:spLocks noChangeArrowheads="1"/>
            </p:cNvSpPr>
            <p:nvPr/>
          </p:nvSpPr>
          <p:spPr bwMode="auto">
            <a:xfrm>
              <a:off x="1321" y="3805"/>
              <a:ext cx="23" cy="1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4" name="Rectangle 340"/>
            <p:cNvSpPr>
              <a:spLocks noChangeArrowheads="1"/>
            </p:cNvSpPr>
            <p:nvPr/>
          </p:nvSpPr>
          <p:spPr bwMode="auto">
            <a:xfrm>
              <a:off x="1321" y="3805"/>
              <a:ext cx="23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5" name="Rectangle 341"/>
            <p:cNvSpPr>
              <a:spLocks noChangeArrowheads="1"/>
            </p:cNvSpPr>
            <p:nvPr/>
          </p:nvSpPr>
          <p:spPr bwMode="auto">
            <a:xfrm>
              <a:off x="1334" y="3824"/>
              <a:ext cx="23" cy="13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6" name="Rectangle 342"/>
            <p:cNvSpPr>
              <a:spLocks noChangeArrowheads="1"/>
            </p:cNvSpPr>
            <p:nvPr/>
          </p:nvSpPr>
          <p:spPr bwMode="auto">
            <a:xfrm>
              <a:off x="1334" y="3824"/>
              <a:ext cx="23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7" name="Freeform 343"/>
            <p:cNvSpPr>
              <a:spLocks/>
            </p:cNvSpPr>
            <p:nvPr/>
          </p:nvSpPr>
          <p:spPr bwMode="auto">
            <a:xfrm>
              <a:off x="1318" y="3814"/>
              <a:ext cx="3" cy="10"/>
            </a:xfrm>
            <a:custGeom>
              <a:avLst/>
              <a:gdLst>
                <a:gd name="T0" fmla="*/ 0 w 3"/>
                <a:gd name="T1" fmla="*/ 10 h 10"/>
                <a:gd name="T2" fmla="*/ 0 w 3"/>
                <a:gd name="T3" fmla="*/ 0 h 10"/>
                <a:gd name="T4" fmla="*/ 3 w 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10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8" name="Freeform 344"/>
            <p:cNvSpPr>
              <a:spLocks/>
            </p:cNvSpPr>
            <p:nvPr/>
          </p:nvSpPr>
          <p:spPr bwMode="auto">
            <a:xfrm>
              <a:off x="1344" y="3814"/>
              <a:ext cx="1" cy="10"/>
            </a:xfrm>
            <a:custGeom>
              <a:avLst/>
              <a:gdLst>
                <a:gd name="T0" fmla="*/ 0 h 10"/>
                <a:gd name="T1" fmla="*/ 0 h 10"/>
                <a:gd name="T2" fmla="*/ 10 h 1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0">
                  <a:moveTo>
                    <a:pt x="0" y="0"/>
                  </a:moveTo>
                  <a:lnTo>
                    <a:pt x="0" y="0"/>
                  </a:lnTo>
                  <a:lnTo>
                    <a:pt x="0" y="1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29" name="Line 345"/>
            <p:cNvSpPr>
              <a:spLocks noChangeShapeType="1"/>
            </p:cNvSpPr>
            <p:nvPr/>
          </p:nvSpPr>
          <p:spPr bwMode="auto">
            <a:xfrm>
              <a:off x="1331" y="3801"/>
              <a:ext cx="1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0" name="Rectangle 346"/>
            <p:cNvSpPr>
              <a:spLocks noChangeArrowheads="1"/>
            </p:cNvSpPr>
            <p:nvPr/>
          </p:nvSpPr>
          <p:spPr bwMode="auto">
            <a:xfrm>
              <a:off x="1147" y="3663"/>
              <a:ext cx="78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Отбор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31" name="Rectangle 347"/>
            <p:cNvSpPr>
              <a:spLocks noChangeArrowheads="1"/>
            </p:cNvSpPr>
            <p:nvPr/>
          </p:nvSpPr>
          <p:spPr bwMode="auto">
            <a:xfrm>
              <a:off x="1115" y="3705"/>
              <a:ext cx="13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персонала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32" name="Freeform 348"/>
            <p:cNvSpPr>
              <a:spLocks/>
            </p:cNvSpPr>
            <p:nvPr/>
          </p:nvSpPr>
          <p:spPr bwMode="auto">
            <a:xfrm>
              <a:off x="1167" y="3550"/>
              <a:ext cx="1" cy="74"/>
            </a:xfrm>
            <a:custGeom>
              <a:avLst/>
              <a:gdLst>
                <a:gd name="T0" fmla="*/ 0 h 23"/>
                <a:gd name="T1" fmla="*/ 11 h 23"/>
                <a:gd name="T2" fmla="*/ 11 h 23"/>
                <a:gd name="T3" fmla="*/ 23 h 2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3">
                  <a:moveTo>
                    <a:pt x="0" y="0"/>
                  </a:moveTo>
                  <a:lnTo>
                    <a:pt x="0" y="11"/>
                  </a:lnTo>
                  <a:lnTo>
                    <a:pt x="0" y="11"/>
                  </a:lnTo>
                  <a:lnTo>
                    <a:pt x="0" y="2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3" name="Freeform 349"/>
            <p:cNvSpPr>
              <a:spLocks/>
            </p:cNvSpPr>
            <p:nvPr/>
          </p:nvSpPr>
          <p:spPr bwMode="auto">
            <a:xfrm>
              <a:off x="1151" y="3612"/>
              <a:ext cx="32" cy="12"/>
            </a:xfrm>
            <a:custGeom>
              <a:avLst/>
              <a:gdLst>
                <a:gd name="T0" fmla="*/ 0 w 32"/>
                <a:gd name="T1" fmla="*/ 0 h 12"/>
                <a:gd name="T2" fmla="*/ 16 w 32"/>
                <a:gd name="T3" fmla="*/ 12 h 12"/>
                <a:gd name="T4" fmla="*/ 32 w 32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2">
                  <a:moveTo>
                    <a:pt x="0" y="0"/>
                  </a:moveTo>
                  <a:lnTo>
                    <a:pt x="16" y="12"/>
                  </a:lnTo>
                  <a:lnTo>
                    <a:pt x="32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4" name="Line 350"/>
            <p:cNvSpPr>
              <a:spLocks noChangeShapeType="1"/>
            </p:cNvSpPr>
            <p:nvPr/>
          </p:nvSpPr>
          <p:spPr bwMode="auto">
            <a:xfrm flipH="1">
              <a:off x="1144" y="472"/>
              <a:ext cx="25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5" name="Line 351"/>
            <p:cNvSpPr>
              <a:spLocks noChangeShapeType="1"/>
            </p:cNvSpPr>
            <p:nvPr/>
          </p:nvSpPr>
          <p:spPr bwMode="auto">
            <a:xfrm flipH="1">
              <a:off x="1144" y="1266"/>
              <a:ext cx="25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6" name="Freeform 352"/>
            <p:cNvSpPr>
              <a:spLocks/>
            </p:cNvSpPr>
            <p:nvPr/>
          </p:nvSpPr>
          <p:spPr bwMode="auto">
            <a:xfrm>
              <a:off x="736" y="1701"/>
              <a:ext cx="209" cy="3"/>
            </a:xfrm>
            <a:custGeom>
              <a:avLst/>
              <a:gdLst>
                <a:gd name="T0" fmla="*/ 65 w 65"/>
                <a:gd name="T1" fmla="*/ 0 h 1"/>
                <a:gd name="T2" fmla="*/ 22 w 65"/>
                <a:gd name="T3" fmla="*/ 0 h 1"/>
                <a:gd name="T4" fmla="*/ 22 w 65"/>
                <a:gd name="T5" fmla="*/ 1 h 1"/>
                <a:gd name="T6" fmla="*/ 0 w 6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1">
                  <a:moveTo>
                    <a:pt x="65" y="0"/>
                  </a:moveTo>
                  <a:lnTo>
                    <a:pt x="22" y="0"/>
                  </a:lnTo>
                  <a:lnTo>
                    <a:pt x="22" y="1"/>
                  </a:lnTo>
                  <a:lnTo>
                    <a:pt x="0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7" name="Freeform 353"/>
            <p:cNvSpPr>
              <a:spLocks/>
            </p:cNvSpPr>
            <p:nvPr/>
          </p:nvSpPr>
          <p:spPr bwMode="auto">
            <a:xfrm>
              <a:off x="736" y="1688"/>
              <a:ext cx="13" cy="29"/>
            </a:xfrm>
            <a:custGeom>
              <a:avLst/>
              <a:gdLst>
                <a:gd name="T0" fmla="*/ 13 w 13"/>
                <a:gd name="T1" fmla="*/ 0 h 29"/>
                <a:gd name="T2" fmla="*/ 0 w 13"/>
                <a:gd name="T3" fmla="*/ 16 h 29"/>
                <a:gd name="T4" fmla="*/ 13 w 13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9">
                  <a:moveTo>
                    <a:pt x="13" y="0"/>
                  </a:moveTo>
                  <a:lnTo>
                    <a:pt x="0" y="16"/>
                  </a:lnTo>
                  <a:lnTo>
                    <a:pt x="13" y="2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8" name="Freeform 354"/>
            <p:cNvSpPr>
              <a:spLocks/>
            </p:cNvSpPr>
            <p:nvPr/>
          </p:nvSpPr>
          <p:spPr bwMode="auto">
            <a:xfrm>
              <a:off x="446" y="1701"/>
              <a:ext cx="87" cy="3"/>
            </a:xfrm>
            <a:custGeom>
              <a:avLst/>
              <a:gdLst>
                <a:gd name="T0" fmla="*/ 5 w 27"/>
                <a:gd name="T1" fmla="*/ 0 h 1"/>
                <a:gd name="T2" fmla="*/ 0 w 27"/>
                <a:gd name="T3" fmla="*/ 0 h 1"/>
                <a:gd name="T4" fmla="*/ 0 w 27"/>
                <a:gd name="T5" fmla="*/ 1 h 1"/>
                <a:gd name="T6" fmla="*/ 27 w 27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">
                  <a:moveTo>
                    <a:pt x="5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27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39" name="Line 355"/>
            <p:cNvSpPr>
              <a:spLocks noChangeShapeType="1"/>
            </p:cNvSpPr>
            <p:nvPr/>
          </p:nvSpPr>
          <p:spPr bwMode="auto">
            <a:xfrm flipH="1">
              <a:off x="1144" y="2087"/>
              <a:ext cx="235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0" name="Line 356"/>
            <p:cNvSpPr>
              <a:spLocks noChangeShapeType="1"/>
            </p:cNvSpPr>
            <p:nvPr/>
          </p:nvSpPr>
          <p:spPr bwMode="auto">
            <a:xfrm flipH="1">
              <a:off x="1144" y="2473"/>
              <a:ext cx="25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1" name="Freeform 357"/>
            <p:cNvSpPr>
              <a:spLocks/>
            </p:cNvSpPr>
            <p:nvPr/>
          </p:nvSpPr>
          <p:spPr bwMode="auto">
            <a:xfrm>
              <a:off x="633" y="2267"/>
              <a:ext cx="202" cy="125"/>
            </a:xfrm>
            <a:custGeom>
              <a:avLst/>
              <a:gdLst>
                <a:gd name="T0" fmla="*/ 0 w 202"/>
                <a:gd name="T1" fmla="*/ 0 h 125"/>
                <a:gd name="T2" fmla="*/ 202 w 202"/>
                <a:gd name="T3" fmla="*/ 0 h 125"/>
                <a:gd name="T4" fmla="*/ 202 w 202"/>
                <a:gd name="T5" fmla="*/ 106 h 125"/>
                <a:gd name="T6" fmla="*/ 161 w 202"/>
                <a:gd name="T7" fmla="*/ 87 h 125"/>
                <a:gd name="T8" fmla="*/ 42 w 202"/>
                <a:gd name="T9" fmla="*/ 125 h 125"/>
                <a:gd name="T10" fmla="*/ 0 w 202"/>
                <a:gd name="T11" fmla="*/ 106 h 125"/>
                <a:gd name="T12" fmla="*/ 0 w 202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2" h="125">
                  <a:moveTo>
                    <a:pt x="0" y="0"/>
                  </a:moveTo>
                  <a:lnTo>
                    <a:pt x="202" y="0"/>
                  </a:lnTo>
                  <a:lnTo>
                    <a:pt x="202" y="106"/>
                  </a:lnTo>
                  <a:lnTo>
                    <a:pt x="161" y="87"/>
                  </a:lnTo>
                  <a:lnTo>
                    <a:pt x="42" y="125"/>
                  </a:lnTo>
                  <a:lnTo>
                    <a:pt x="0" y="1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2" name="Rectangle 358"/>
            <p:cNvSpPr>
              <a:spLocks noChangeArrowheads="1"/>
            </p:cNvSpPr>
            <p:nvPr/>
          </p:nvSpPr>
          <p:spPr bwMode="auto">
            <a:xfrm>
              <a:off x="659" y="2286"/>
              <a:ext cx="137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Замечания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43" name="Rectangle 359"/>
            <p:cNvSpPr>
              <a:spLocks noChangeArrowheads="1"/>
            </p:cNvSpPr>
            <p:nvPr/>
          </p:nvSpPr>
          <p:spPr bwMode="auto">
            <a:xfrm>
              <a:off x="655" y="2328"/>
              <a:ext cx="143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директоров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44" name="Freeform 360"/>
            <p:cNvSpPr>
              <a:spLocks/>
            </p:cNvSpPr>
            <p:nvPr/>
          </p:nvSpPr>
          <p:spPr bwMode="auto">
            <a:xfrm>
              <a:off x="755" y="2386"/>
              <a:ext cx="190" cy="64"/>
            </a:xfrm>
            <a:custGeom>
              <a:avLst/>
              <a:gdLst>
                <a:gd name="T0" fmla="*/ 0 w 59"/>
                <a:gd name="T1" fmla="*/ 0 h 20"/>
                <a:gd name="T2" fmla="*/ 0 w 59"/>
                <a:gd name="T3" fmla="*/ 20 h 20"/>
                <a:gd name="T4" fmla="*/ 59 w 59"/>
                <a:gd name="T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0">
                  <a:moveTo>
                    <a:pt x="0" y="0"/>
                  </a:moveTo>
                  <a:lnTo>
                    <a:pt x="0" y="20"/>
                  </a:lnTo>
                  <a:lnTo>
                    <a:pt x="59" y="2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5" name="Freeform 361"/>
            <p:cNvSpPr>
              <a:spLocks/>
            </p:cNvSpPr>
            <p:nvPr/>
          </p:nvSpPr>
          <p:spPr bwMode="auto">
            <a:xfrm>
              <a:off x="932" y="2434"/>
              <a:ext cx="13" cy="29"/>
            </a:xfrm>
            <a:custGeom>
              <a:avLst/>
              <a:gdLst>
                <a:gd name="T0" fmla="*/ 0 w 13"/>
                <a:gd name="T1" fmla="*/ 29 h 29"/>
                <a:gd name="T2" fmla="*/ 13 w 13"/>
                <a:gd name="T3" fmla="*/ 16 h 29"/>
                <a:gd name="T4" fmla="*/ 0 w 13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9">
                  <a:moveTo>
                    <a:pt x="0" y="29"/>
                  </a:moveTo>
                  <a:lnTo>
                    <a:pt x="13" y="16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6" name="Line 362"/>
            <p:cNvSpPr>
              <a:spLocks noChangeShapeType="1"/>
            </p:cNvSpPr>
            <p:nvPr/>
          </p:nvSpPr>
          <p:spPr bwMode="auto">
            <a:xfrm flipH="1">
              <a:off x="1144" y="2811"/>
              <a:ext cx="25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7" name="Freeform 363"/>
            <p:cNvSpPr>
              <a:spLocks/>
            </p:cNvSpPr>
            <p:nvPr/>
          </p:nvSpPr>
          <p:spPr bwMode="auto">
            <a:xfrm>
              <a:off x="1048" y="3045"/>
              <a:ext cx="77" cy="81"/>
            </a:xfrm>
            <a:custGeom>
              <a:avLst/>
              <a:gdLst>
                <a:gd name="T0" fmla="*/ 0 w 24"/>
                <a:gd name="T1" fmla="*/ 0 h 25"/>
                <a:gd name="T2" fmla="*/ 0 w 24"/>
                <a:gd name="T3" fmla="*/ 25 h 25"/>
                <a:gd name="T4" fmla="*/ 24 w 24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5">
                  <a:moveTo>
                    <a:pt x="0" y="0"/>
                  </a:moveTo>
                  <a:lnTo>
                    <a:pt x="0" y="25"/>
                  </a:lnTo>
                  <a:lnTo>
                    <a:pt x="24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8" name="Freeform 364"/>
            <p:cNvSpPr>
              <a:spLocks/>
            </p:cNvSpPr>
            <p:nvPr/>
          </p:nvSpPr>
          <p:spPr bwMode="auto">
            <a:xfrm>
              <a:off x="1112" y="3113"/>
              <a:ext cx="13" cy="26"/>
            </a:xfrm>
            <a:custGeom>
              <a:avLst/>
              <a:gdLst>
                <a:gd name="T0" fmla="*/ 0 w 13"/>
                <a:gd name="T1" fmla="*/ 26 h 26"/>
                <a:gd name="T2" fmla="*/ 13 w 13"/>
                <a:gd name="T3" fmla="*/ 13 h 26"/>
                <a:gd name="T4" fmla="*/ 0 w 13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6">
                  <a:moveTo>
                    <a:pt x="0" y="26"/>
                  </a:move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49" name="Freeform 365"/>
            <p:cNvSpPr>
              <a:spLocks/>
            </p:cNvSpPr>
            <p:nvPr/>
          </p:nvSpPr>
          <p:spPr bwMode="auto">
            <a:xfrm>
              <a:off x="1205" y="3045"/>
              <a:ext cx="685" cy="81"/>
            </a:xfrm>
            <a:custGeom>
              <a:avLst/>
              <a:gdLst>
                <a:gd name="T0" fmla="*/ 213 w 213"/>
                <a:gd name="T1" fmla="*/ 0 h 25"/>
                <a:gd name="T2" fmla="*/ 213 w 213"/>
                <a:gd name="T3" fmla="*/ 25 h 25"/>
                <a:gd name="T4" fmla="*/ 0 w 213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" h="25">
                  <a:moveTo>
                    <a:pt x="213" y="0"/>
                  </a:moveTo>
                  <a:lnTo>
                    <a:pt x="213" y="25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0" name="Freeform 366"/>
            <p:cNvSpPr>
              <a:spLocks/>
            </p:cNvSpPr>
            <p:nvPr/>
          </p:nvSpPr>
          <p:spPr bwMode="auto">
            <a:xfrm>
              <a:off x="1205" y="3113"/>
              <a:ext cx="13" cy="26"/>
            </a:xfrm>
            <a:custGeom>
              <a:avLst/>
              <a:gdLst>
                <a:gd name="T0" fmla="*/ 13 w 13"/>
                <a:gd name="T1" fmla="*/ 0 h 26"/>
                <a:gd name="T2" fmla="*/ 0 w 13"/>
                <a:gd name="T3" fmla="*/ 13 h 26"/>
                <a:gd name="T4" fmla="*/ 13 w 13"/>
                <a:gd name="T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26">
                  <a:moveTo>
                    <a:pt x="13" y="0"/>
                  </a:moveTo>
                  <a:lnTo>
                    <a:pt x="0" y="13"/>
                  </a:lnTo>
                  <a:lnTo>
                    <a:pt x="13" y="2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1" name="Rectangle 367"/>
            <p:cNvSpPr>
              <a:spLocks noChangeArrowheads="1"/>
            </p:cNvSpPr>
            <p:nvPr/>
          </p:nvSpPr>
          <p:spPr bwMode="auto">
            <a:xfrm>
              <a:off x="160" y="1025"/>
              <a:ext cx="283" cy="1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2" name="Line 368"/>
            <p:cNvSpPr>
              <a:spLocks noChangeShapeType="1"/>
            </p:cNvSpPr>
            <p:nvPr/>
          </p:nvSpPr>
          <p:spPr bwMode="auto">
            <a:xfrm>
              <a:off x="430" y="1099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3" name="Line 369"/>
            <p:cNvSpPr>
              <a:spLocks noChangeShapeType="1"/>
            </p:cNvSpPr>
            <p:nvPr/>
          </p:nvSpPr>
          <p:spPr bwMode="auto">
            <a:xfrm>
              <a:off x="430" y="1099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4" name="Line 370"/>
            <p:cNvSpPr>
              <a:spLocks noChangeShapeType="1"/>
            </p:cNvSpPr>
            <p:nvPr/>
          </p:nvSpPr>
          <p:spPr bwMode="auto">
            <a:xfrm>
              <a:off x="430" y="1109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5" name="Line 371"/>
            <p:cNvSpPr>
              <a:spLocks noChangeShapeType="1"/>
            </p:cNvSpPr>
            <p:nvPr/>
          </p:nvSpPr>
          <p:spPr bwMode="auto">
            <a:xfrm>
              <a:off x="430" y="1118"/>
              <a:ext cx="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6" name="Line 372"/>
            <p:cNvSpPr>
              <a:spLocks noChangeShapeType="1"/>
            </p:cNvSpPr>
            <p:nvPr/>
          </p:nvSpPr>
          <p:spPr bwMode="auto">
            <a:xfrm>
              <a:off x="421" y="1099"/>
              <a:ext cx="1" cy="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7" name="Line 373"/>
            <p:cNvSpPr>
              <a:spLocks noChangeShapeType="1"/>
            </p:cNvSpPr>
            <p:nvPr/>
          </p:nvSpPr>
          <p:spPr bwMode="auto">
            <a:xfrm>
              <a:off x="421" y="1099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8" name="Line 374"/>
            <p:cNvSpPr>
              <a:spLocks noChangeShapeType="1"/>
            </p:cNvSpPr>
            <p:nvPr/>
          </p:nvSpPr>
          <p:spPr bwMode="auto">
            <a:xfrm>
              <a:off x="421" y="1109"/>
              <a:ext cx="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59" name="Arc 375"/>
            <p:cNvSpPr>
              <a:spLocks/>
            </p:cNvSpPr>
            <p:nvPr/>
          </p:nvSpPr>
          <p:spPr bwMode="auto">
            <a:xfrm>
              <a:off x="437" y="1099"/>
              <a:ext cx="7" cy="1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0" name="Arc 376"/>
            <p:cNvSpPr>
              <a:spLocks/>
            </p:cNvSpPr>
            <p:nvPr/>
          </p:nvSpPr>
          <p:spPr bwMode="auto">
            <a:xfrm>
              <a:off x="437" y="1109"/>
              <a:ext cx="7" cy="1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200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1" name="Rectangle 377"/>
            <p:cNvSpPr>
              <a:spLocks noChangeArrowheads="1"/>
            </p:cNvSpPr>
            <p:nvPr/>
          </p:nvSpPr>
          <p:spPr bwMode="auto">
            <a:xfrm>
              <a:off x="456" y="1122"/>
              <a:ext cx="22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2" name="Rectangle 378"/>
            <p:cNvSpPr>
              <a:spLocks noChangeArrowheads="1"/>
            </p:cNvSpPr>
            <p:nvPr/>
          </p:nvSpPr>
          <p:spPr bwMode="auto">
            <a:xfrm>
              <a:off x="456" y="1122"/>
              <a:ext cx="22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3" name="Rectangle 379"/>
            <p:cNvSpPr>
              <a:spLocks noChangeArrowheads="1"/>
            </p:cNvSpPr>
            <p:nvPr/>
          </p:nvSpPr>
          <p:spPr bwMode="auto">
            <a:xfrm>
              <a:off x="440" y="1157"/>
              <a:ext cx="22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4" name="Rectangle 380"/>
            <p:cNvSpPr>
              <a:spLocks noChangeArrowheads="1"/>
            </p:cNvSpPr>
            <p:nvPr/>
          </p:nvSpPr>
          <p:spPr bwMode="auto">
            <a:xfrm>
              <a:off x="440" y="1157"/>
              <a:ext cx="22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5" name="Rectangle 381"/>
            <p:cNvSpPr>
              <a:spLocks noChangeArrowheads="1"/>
            </p:cNvSpPr>
            <p:nvPr/>
          </p:nvSpPr>
          <p:spPr bwMode="auto">
            <a:xfrm>
              <a:off x="456" y="1141"/>
              <a:ext cx="22" cy="13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6" name="Rectangle 382"/>
            <p:cNvSpPr>
              <a:spLocks noChangeArrowheads="1"/>
            </p:cNvSpPr>
            <p:nvPr/>
          </p:nvSpPr>
          <p:spPr bwMode="auto">
            <a:xfrm>
              <a:off x="456" y="1141"/>
              <a:ext cx="22" cy="13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7" name="Rectangle 383"/>
            <p:cNvSpPr>
              <a:spLocks noChangeArrowheads="1"/>
            </p:cNvSpPr>
            <p:nvPr/>
          </p:nvSpPr>
          <p:spPr bwMode="auto">
            <a:xfrm>
              <a:off x="469" y="1157"/>
              <a:ext cx="22" cy="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8" name="Rectangle 384"/>
            <p:cNvSpPr>
              <a:spLocks noChangeArrowheads="1"/>
            </p:cNvSpPr>
            <p:nvPr/>
          </p:nvSpPr>
          <p:spPr bwMode="auto">
            <a:xfrm>
              <a:off x="469" y="1157"/>
              <a:ext cx="22" cy="16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69" name="Freeform 385"/>
            <p:cNvSpPr>
              <a:spLocks/>
            </p:cNvSpPr>
            <p:nvPr/>
          </p:nvSpPr>
          <p:spPr bwMode="auto">
            <a:xfrm>
              <a:off x="453" y="1147"/>
              <a:ext cx="3" cy="10"/>
            </a:xfrm>
            <a:custGeom>
              <a:avLst/>
              <a:gdLst>
                <a:gd name="T0" fmla="*/ 0 w 3"/>
                <a:gd name="T1" fmla="*/ 10 h 10"/>
                <a:gd name="T2" fmla="*/ 0 w 3"/>
                <a:gd name="T3" fmla="*/ 0 h 10"/>
                <a:gd name="T4" fmla="*/ 3 w 3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0">
                  <a:moveTo>
                    <a:pt x="0" y="10"/>
                  </a:moveTo>
                  <a:lnTo>
                    <a:pt x="0" y="0"/>
                  </a:lnTo>
                  <a:lnTo>
                    <a:pt x="3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70" name="Freeform 386"/>
            <p:cNvSpPr>
              <a:spLocks/>
            </p:cNvSpPr>
            <p:nvPr/>
          </p:nvSpPr>
          <p:spPr bwMode="auto">
            <a:xfrm>
              <a:off x="478" y="1151"/>
              <a:ext cx="1" cy="9"/>
            </a:xfrm>
            <a:custGeom>
              <a:avLst/>
              <a:gdLst>
                <a:gd name="T0" fmla="*/ 0 h 9"/>
                <a:gd name="T1" fmla="*/ 0 h 9"/>
                <a:gd name="T2" fmla="*/ 9 h 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9">
                  <a:moveTo>
                    <a:pt x="0" y="0"/>
                  </a:move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71" name="Line 387"/>
            <p:cNvSpPr>
              <a:spLocks noChangeShapeType="1"/>
            </p:cNvSpPr>
            <p:nvPr/>
          </p:nvSpPr>
          <p:spPr bwMode="auto">
            <a:xfrm>
              <a:off x="466" y="1138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0372" name="Rectangle 388"/>
            <p:cNvSpPr>
              <a:spLocks noChangeArrowheads="1"/>
            </p:cNvSpPr>
            <p:nvPr/>
          </p:nvSpPr>
          <p:spPr bwMode="auto">
            <a:xfrm>
              <a:off x="208" y="1032"/>
              <a:ext cx="165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Подписанная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73" name="Rectangle 389"/>
            <p:cNvSpPr>
              <a:spLocks noChangeArrowheads="1"/>
            </p:cNvSpPr>
            <p:nvPr/>
          </p:nvSpPr>
          <p:spPr bwMode="auto">
            <a:xfrm>
              <a:off x="253" y="1073"/>
              <a:ext cx="82" cy="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400">
                  <a:solidFill>
                    <a:srgbClr val="000000"/>
                  </a:solidFill>
                </a:rPr>
                <a:t>заявка</a:t>
              </a:r>
              <a:endParaRPr lang="ru-RU" sz="24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10374" name="Freeform 390"/>
            <p:cNvSpPr>
              <a:spLocks/>
            </p:cNvSpPr>
            <p:nvPr/>
          </p:nvSpPr>
          <p:spPr bwMode="auto">
            <a:xfrm>
              <a:off x="440" y="1073"/>
              <a:ext cx="119" cy="4"/>
            </a:xfrm>
            <a:custGeom>
              <a:avLst/>
              <a:gdLst>
                <a:gd name="T0" fmla="*/ 0 w 37"/>
                <a:gd name="T1" fmla="*/ 0 h 1"/>
                <a:gd name="T2" fmla="*/ 17 w 37"/>
                <a:gd name="T3" fmla="*/ 0 h 1"/>
                <a:gd name="T4" fmla="*/ 17 w 37"/>
                <a:gd name="T5" fmla="*/ 1 h 1"/>
                <a:gd name="T6" fmla="*/ 37 w 37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">
                  <a:moveTo>
                    <a:pt x="0" y="0"/>
                  </a:moveTo>
                  <a:lnTo>
                    <a:pt x="17" y="0"/>
                  </a:lnTo>
                  <a:lnTo>
                    <a:pt x="17" y="1"/>
                  </a:lnTo>
                  <a:lnTo>
                    <a:pt x="37" y="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1245695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938" name="AutoShape 2"/>
          <p:cNvSpPr>
            <a:spLocks noChangeArrowheads="1"/>
          </p:cNvSpPr>
          <p:nvPr/>
        </p:nvSpPr>
        <p:spPr bwMode="auto">
          <a:xfrm>
            <a:off x="1442098" y="3115834"/>
            <a:ext cx="1752600" cy="533400"/>
          </a:xfrm>
          <a:prstGeom prst="downArrow">
            <a:avLst>
              <a:gd name="adj1" fmla="val 79352"/>
              <a:gd name="adj2" fmla="val 38394"/>
            </a:avLst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166934" y="373796"/>
            <a:ext cx="4163414" cy="940382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ОПИСАНИЕ ПРОЦЕССОВ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1400" dirty="0" smtClean="0"/>
              <a:t>Громов А.И,, </a:t>
            </a:r>
            <a:r>
              <a:rPr lang="ru-RU" sz="1400" dirty="0" err="1" smtClean="0"/>
              <a:t>Каменнова</a:t>
            </a:r>
            <a:r>
              <a:rPr lang="ru-RU" sz="1400" dirty="0" smtClean="0"/>
              <a:t> М.С., 2001</a:t>
            </a:r>
            <a:endParaRPr lang="ru-RU" sz="1400" dirty="0"/>
          </a:p>
        </p:txBody>
      </p:sp>
      <p:sp>
        <p:nvSpPr>
          <p:cNvPr id="1575940" name="AutoShape 4"/>
          <p:cNvSpPr>
            <a:spLocks noChangeArrowheads="1"/>
          </p:cNvSpPr>
          <p:nvPr/>
        </p:nvSpPr>
        <p:spPr bwMode="auto">
          <a:xfrm>
            <a:off x="5356572" y="4600147"/>
            <a:ext cx="1981200" cy="1295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41" name="AutoShape 5"/>
          <p:cNvSpPr>
            <a:spLocks noChangeArrowheads="1"/>
          </p:cNvSpPr>
          <p:nvPr/>
        </p:nvSpPr>
        <p:spPr bwMode="auto">
          <a:xfrm>
            <a:off x="8937972" y="104347"/>
            <a:ext cx="1600200" cy="2819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42" name="AutoShape 6"/>
          <p:cNvSpPr>
            <a:spLocks noChangeArrowheads="1"/>
          </p:cNvSpPr>
          <p:nvPr/>
        </p:nvSpPr>
        <p:spPr bwMode="auto">
          <a:xfrm>
            <a:off x="4191509" y="2107771"/>
            <a:ext cx="2895600" cy="2362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43" name="AutoShape 7"/>
          <p:cNvSpPr>
            <a:spLocks noChangeArrowheads="1"/>
          </p:cNvSpPr>
          <p:nvPr/>
        </p:nvSpPr>
        <p:spPr bwMode="auto">
          <a:xfrm>
            <a:off x="463404" y="3630183"/>
            <a:ext cx="3276600" cy="1447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44" name="AutoShape 8"/>
          <p:cNvSpPr>
            <a:spLocks noChangeArrowheads="1"/>
          </p:cNvSpPr>
          <p:nvPr/>
        </p:nvSpPr>
        <p:spPr bwMode="auto">
          <a:xfrm>
            <a:off x="384522" y="780195"/>
            <a:ext cx="3657600" cy="2362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57594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04" y="3744484"/>
            <a:ext cx="3124200" cy="131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594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109" y="2260172"/>
            <a:ext cx="2362200" cy="195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5947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872" y="167366"/>
            <a:ext cx="10541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5948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972" y="4676347"/>
            <a:ext cx="1676400" cy="1176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5949" name="AutoShape 13"/>
          <p:cNvSpPr>
            <a:spLocks noChangeArrowheads="1"/>
          </p:cNvSpPr>
          <p:nvPr/>
        </p:nvSpPr>
        <p:spPr bwMode="auto">
          <a:xfrm>
            <a:off x="652810" y="481745"/>
            <a:ext cx="2590800" cy="381000"/>
          </a:xfrm>
          <a:prstGeom prst="wedgeRoundRectCallout">
            <a:avLst>
              <a:gd name="adj1" fmla="val 39949"/>
              <a:gd name="adj2" fmla="val 82917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</a:rPr>
              <a:t>Процессы верхнего уровня</a:t>
            </a:r>
            <a:endParaRPr lang="ru-RU" sz="1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5950" name="AutoShape 14"/>
          <p:cNvSpPr>
            <a:spLocks noChangeArrowheads="1"/>
          </p:cNvSpPr>
          <p:nvPr/>
        </p:nvSpPr>
        <p:spPr bwMode="auto">
          <a:xfrm>
            <a:off x="463404" y="5268483"/>
            <a:ext cx="1752600" cy="381000"/>
          </a:xfrm>
          <a:prstGeom prst="wedgeRoundRectCallout">
            <a:avLst>
              <a:gd name="adj1" fmla="val 2625"/>
              <a:gd name="adj2" fmla="val -107500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</a:rPr>
              <a:t>Группа процессов</a:t>
            </a:r>
            <a:endParaRPr lang="ru-RU" sz="1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5951" name="AutoShape 15"/>
          <p:cNvSpPr>
            <a:spLocks noChangeArrowheads="1"/>
          </p:cNvSpPr>
          <p:nvPr/>
        </p:nvSpPr>
        <p:spPr bwMode="auto">
          <a:xfrm>
            <a:off x="5169409" y="1923935"/>
            <a:ext cx="1800225" cy="296862"/>
          </a:xfrm>
          <a:prstGeom prst="wedgeRoundRectCallout">
            <a:avLst>
              <a:gd name="adj1" fmla="val 16227"/>
              <a:gd name="adj2" fmla="val 103477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</a:rPr>
              <a:t>Сценарии процесса</a:t>
            </a:r>
            <a:endParaRPr lang="ru-RU" sz="1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5952" name="AutoShape 16"/>
          <p:cNvSpPr>
            <a:spLocks noChangeArrowheads="1"/>
          </p:cNvSpPr>
          <p:nvPr/>
        </p:nvSpPr>
        <p:spPr bwMode="auto">
          <a:xfrm rot="5400000" flipH="1">
            <a:off x="7483822" y="4441397"/>
            <a:ext cx="762000" cy="1079500"/>
          </a:xfrm>
          <a:prstGeom prst="downArrow">
            <a:avLst>
              <a:gd name="adj1" fmla="val 65417"/>
              <a:gd name="adj2" fmla="val 22024"/>
            </a:avLst>
          </a:prstGeom>
          <a:gradFill rotWithShape="0">
            <a:gsLst>
              <a:gs pos="0">
                <a:srgbClr val="00FFFF">
                  <a:gamma/>
                  <a:shade val="76078"/>
                  <a:invGamma/>
                </a:srgbClr>
              </a:gs>
              <a:gs pos="100000">
                <a:srgbClr val="00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53" name="AutoShape 17"/>
          <p:cNvSpPr>
            <a:spLocks noChangeArrowheads="1"/>
          </p:cNvSpPr>
          <p:nvPr/>
        </p:nvSpPr>
        <p:spPr bwMode="auto">
          <a:xfrm>
            <a:off x="3527772" y="5514547"/>
            <a:ext cx="1905000" cy="381000"/>
          </a:xfrm>
          <a:prstGeom prst="wedgeRoundRectCallout">
            <a:avLst>
              <a:gd name="adj1" fmla="val 89917"/>
              <a:gd name="adj2" fmla="val 11250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</a:rPr>
              <a:t>Окружение функции</a:t>
            </a:r>
            <a:endParaRPr lang="ru-RU" sz="1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5954" name="AutoShape 18"/>
          <p:cNvSpPr>
            <a:spLocks noChangeArrowheads="1"/>
          </p:cNvSpPr>
          <p:nvPr/>
        </p:nvSpPr>
        <p:spPr bwMode="auto">
          <a:xfrm rot="16200000">
            <a:off x="3633533" y="4088971"/>
            <a:ext cx="762000" cy="304800"/>
          </a:xfrm>
          <a:prstGeom prst="downArrow">
            <a:avLst>
              <a:gd name="adj1" fmla="val 62500"/>
              <a:gd name="adj2" fmla="val 35769"/>
            </a:avLst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7607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55" name="AutoShape 19"/>
          <p:cNvSpPr>
            <a:spLocks noChangeArrowheads="1"/>
          </p:cNvSpPr>
          <p:nvPr/>
        </p:nvSpPr>
        <p:spPr bwMode="auto">
          <a:xfrm rot="16200000">
            <a:off x="7588866" y="1385078"/>
            <a:ext cx="497512" cy="2254676"/>
          </a:xfrm>
          <a:prstGeom prst="downArrow">
            <a:avLst>
              <a:gd name="adj1" fmla="val 52500"/>
              <a:gd name="adj2" fmla="val 45007"/>
            </a:avLst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7607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56" name="AutoShape 20"/>
          <p:cNvSpPr>
            <a:spLocks noChangeArrowheads="1"/>
          </p:cNvSpPr>
          <p:nvPr/>
        </p:nvSpPr>
        <p:spPr bwMode="auto">
          <a:xfrm>
            <a:off x="9230072" y="2529566"/>
            <a:ext cx="457200" cy="704850"/>
          </a:xfrm>
          <a:prstGeom prst="downArrow">
            <a:avLst>
              <a:gd name="adj1" fmla="val 56944"/>
              <a:gd name="adj2" fmla="val 26280"/>
            </a:avLst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6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57" name="AutoShape 21"/>
          <p:cNvSpPr>
            <a:spLocks noChangeArrowheads="1"/>
          </p:cNvSpPr>
          <p:nvPr/>
        </p:nvSpPr>
        <p:spPr bwMode="auto">
          <a:xfrm rot="16200000">
            <a:off x="7218790" y="2776189"/>
            <a:ext cx="457200" cy="1711163"/>
          </a:xfrm>
          <a:prstGeom prst="downArrow">
            <a:avLst>
              <a:gd name="adj1" fmla="val 56944"/>
              <a:gd name="adj2" fmla="val 26327"/>
            </a:avLst>
          </a:prstGeom>
          <a:gradFill rotWithShape="0">
            <a:gsLst>
              <a:gs pos="0">
                <a:srgbClr val="00FFFF"/>
              </a:gs>
              <a:gs pos="100000">
                <a:srgbClr val="00FFFF">
                  <a:gamma/>
                  <a:shade val="76078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58" name="Text Box 22"/>
          <p:cNvSpPr txBox="1">
            <a:spLocks noChangeArrowheads="1"/>
          </p:cNvSpPr>
          <p:nvPr/>
        </p:nvSpPr>
        <p:spPr bwMode="auto">
          <a:xfrm>
            <a:off x="486122" y="1618396"/>
            <a:ext cx="579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VAD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575959" name="Text Box 23"/>
          <p:cNvSpPr txBox="1">
            <a:spLocks noChangeArrowheads="1"/>
          </p:cNvSpPr>
          <p:nvPr/>
        </p:nvSpPr>
        <p:spPr bwMode="auto">
          <a:xfrm>
            <a:off x="2368404" y="4658884"/>
            <a:ext cx="5794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VAD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575960" name="Text Box 24"/>
          <p:cNvSpPr txBox="1">
            <a:spLocks noChangeArrowheads="1"/>
          </p:cNvSpPr>
          <p:nvPr/>
        </p:nvSpPr>
        <p:spPr bwMode="auto">
          <a:xfrm>
            <a:off x="6248910" y="4165172"/>
            <a:ext cx="5699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PSD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575961" name="Text Box 25"/>
          <p:cNvSpPr txBox="1">
            <a:spLocks noChangeArrowheads="1"/>
          </p:cNvSpPr>
          <p:nvPr/>
        </p:nvSpPr>
        <p:spPr bwMode="auto">
          <a:xfrm>
            <a:off x="9674572" y="2567667"/>
            <a:ext cx="67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eEPC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575962" name="Text Box 26"/>
          <p:cNvSpPr txBox="1">
            <a:spLocks noChangeArrowheads="1"/>
          </p:cNvSpPr>
          <p:nvPr/>
        </p:nvSpPr>
        <p:spPr bwMode="auto">
          <a:xfrm>
            <a:off x="6499573" y="4676348"/>
            <a:ext cx="568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FAD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575963" name="AutoShape 27"/>
          <p:cNvSpPr>
            <a:spLocks noChangeArrowheads="1"/>
          </p:cNvSpPr>
          <p:nvPr/>
        </p:nvSpPr>
        <p:spPr bwMode="auto">
          <a:xfrm>
            <a:off x="3054204" y="4030233"/>
            <a:ext cx="609600" cy="381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64" name="AutoShape 28"/>
          <p:cNvSpPr>
            <a:spLocks noChangeArrowheads="1"/>
          </p:cNvSpPr>
          <p:nvPr/>
        </p:nvSpPr>
        <p:spPr bwMode="auto">
          <a:xfrm>
            <a:off x="1997422" y="2583595"/>
            <a:ext cx="609600" cy="30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65" name="Line 29"/>
          <p:cNvSpPr>
            <a:spLocks noChangeShapeType="1"/>
          </p:cNvSpPr>
          <p:nvPr/>
        </p:nvSpPr>
        <p:spPr bwMode="auto">
          <a:xfrm>
            <a:off x="2361467" y="2904697"/>
            <a:ext cx="0" cy="6858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66" name="Line 30"/>
          <p:cNvSpPr>
            <a:spLocks noChangeShapeType="1"/>
          </p:cNvSpPr>
          <p:nvPr/>
        </p:nvSpPr>
        <p:spPr bwMode="auto">
          <a:xfrm rot="16200000">
            <a:off x="3862133" y="4007300"/>
            <a:ext cx="0" cy="3810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67" name="AutoShape 31"/>
          <p:cNvSpPr>
            <a:spLocks noChangeArrowheads="1"/>
          </p:cNvSpPr>
          <p:nvPr/>
        </p:nvSpPr>
        <p:spPr bwMode="auto">
          <a:xfrm>
            <a:off x="6096509" y="2336371"/>
            <a:ext cx="609600" cy="381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68" name="AutoShape 32"/>
          <p:cNvSpPr>
            <a:spLocks noChangeArrowheads="1"/>
          </p:cNvSpPr>
          <p:nvPr/>
        </p:nvSpPr>
        <p:spPr bwMode="auto">
          <a:xfrm>
            <a:off x="6096509" y="3441271"/>
            <a:ext cx="609600" cy="381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69" name="Line 33"/>
          <p:cNvSpPr>
            <a:spLocks noChangeShapeType="1"/>
          </p:cNvSpPr>
          <p:nvPr/>
        </p:nvSpPr>
        <p:spPr bwMode="auto">
          <a:xfrm rot="16200000" flipH="1">
            <a:off x="7823279" y="1436583"/>
            <a:ext cx="2210" cy="2075799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70" name="Line 34"/>
          <p:cNvSpPr>
            <a:spLocks noChangeShapeType="1"/>
          </p:cNvSpPr>
          <p:nvPr/>
        </p:nvSpPr>
        <p:spPr bwMode="auto">
          <a:xfrm rot="16200000">
            <a:off x="7447389" y="2888902"/>
            <a:ext cx="1588" cy="1484149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71" name="Line 35"/>
          <p:cNvSpPr>
            <a:spLocks noChangeShapeType="1"/>
          </p:cNvSpPr>
          <p:nvPr/>
        </p:nvSpPr>
        <p:spPr bwMode="auto">
          <a:xfrm>
            <a:off x="9445972" y="2529566"/>
            <a:ext cx="0" cy="6858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72" name="AutoShape 36"/>
          <p:cNvSpPr>
            <a:spLocks noChangeArrowheads="1"/>
          </p:cNvSpPr>
          <p:nvPr/>
        </p:nvSpPr>
        <p:spPr bwMode="auto">
          <a:xfrm>
            <a:off x="9217372" y="2224766"/>
            <a:ext cx="457200" cy="304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575973" name="Picture 3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10" y="986570"/>
            <a:ext cx="335915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75974" name="AutoShape 38"/>
          <p:cNvSpPr>
            <a:spLocks noChangeArrowheads="1"/>
          </p:cNvSpPr>
          <p:nvPr/>
        </p:nvSpPr>
        <p:spPr bwMode="auto">
          <a:xfrm>
            <a:off x="3435204" y="350776"/>
            <a:ext cx="457200" cy="457200"/>
          </a:xfrm>
          <a:prstGeom prst="octagon">
            <a:avLst>
              <a:gd name="adj" fmla="val 29287"/>
            </a:avLst>
          </a:prstGeom>
          <a:solidFill>
            <a:srgbClr val="FFBEA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575975" name="AutoShape 39"/>
          <p:cNvSpPr>
            <a:spLocks noChangeArrowheads="1"/>
          </p:cNvSpPr>
          <p:nvPr/>
        </p:nvSpPr>
        <p:spPr bwMode="auto">
          <a:xfrm>
            <a:off x="3054204" y="4735083"/>
            <a:ext cx="457200" cy="457200"/>
          </a:xfrm>
          <a:prstGeom prst="octagon">
            <a:avLst>
              <a:gd name="adj" fmla="val 29287"/>
            </a:avLst>
          </a:prstGeom>
          <a:solidFill>
            <a:srgbClr val="FFBEA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  <a:latin typeface="Arial" panose="020B0604020202020204" pitchFamily="34" charset="0"/>
              </a:rPr>
              <a:t>1а</a:t>
            </a:r>
          </a:p>
        </p:txBody>
      </p:sp>
      <p:sp>
        <p:nvSpPr>
          <p:cNvPr id="1575976" name="AutoShape 40"/>
          <p:cNvSpPr>
            <a:spLocks noChangeArrowheads="1"/>
          </p:cNvSpPr>
          <p:nvPr/>
        </p:nvSpPr>
        <p:spPr bwMode="auto">
          <a:xfrm>
            <a:off x="4496141" y="1711054"/>
            <a:ext cx="457200" cy="457200"/>
          </a:xfrm>
          <a:prstGeom prst="octagon">
            <a:avLst>
              <a:gd name="adj" fmla="val 29287"/>
            </a:avLst>
          </a:prstGeom>
          <a:solidFill>
            <a:srgbClr val="FFBEA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75977" name="AutoShape 41"/>
          <p:cNvSpPr>
            <a:spLocks noChangeArrowheads="1"/>
          </p:cNvSpPr>
          <p:nvPr/>
        </p:nvSpPr>
        <p:spPr bwMode="auto">
          <a:xfrm>
            <a:off x="10256878" y="1050853"/>
            <a:ext cx="457200" cy="457200"/>
          </a:xfrm>
          <a:prstGeom prst="octagon">
            <a:avLst>
              <a:gd name="adj" fmla="val 29287"/>
            </a:avLst>
          </a:prstGeom>
          <a:solidFill>
            <a:srgbClr val="FFBEA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575978" name="AutoShape 42"/>
          <p:cNvSpPr>
            <a:spLocks noChangeArrowheads="1"/>
          </p:cNvSpPr>
          <p:nvPr/>
        </p:nvSpPr>
        <p:spPr bwMode="auto">
          <a:xfrm>
            <a:off x="4796409" y="4891766"/>
            <a:ext cx="457200" cy="457200"/>
          </a:xfrm>
          <a:prstGeom prst="octagon">
            <a:avLst>
              <a:gd name="adj" fmla="val 29287"/>
            </a:avLst>
          </a:prstGeom>
          <a:solidFill>
            <a:srgbClr val="FFBEA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575979" name="AutoShape 43"/>
          <p:cNvSpPr>
            <a:spLocks noChangeArrowheads="1"/>
          </p:cNvSpPr>
          <p:nvPr/>
        </p:nvSpPr>
        <p:spPr bwMode="auto">
          <a:xfrm>
            <a:off x="8302972" y="3215366"/>
            <a:ext cx="2286000" cy="2133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1575980" name="Picture 4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172" y="3443966"/>
            <a:ext cx="2209800" cy="177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5981" name="Text Box 45"/>
          <p:cNvSpPr txBox="1">
            <a:spLocks noChangeArrowheads="1"/>
          </p:cNvSpPr>
          <p:nvPr/>
        </p:nvSpPr>
        <p:spPr bwMode="auto">
          <a:xfrm>
            <a:off x="9826972" y="3367767"/>
            <a:ext cx="67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eEPC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575982" name="AutoShape 46"/>
          <p:cNvSpPr>
            <a:spLocks noChangeArrowheads="1"/>
          </p:cNvSpPr>
          <p:nvPr/>
        </p:nvSpPr>
        <p:spPr bwMode="auto">
          <a:xfrm>
            <a:off x="8893522" y="4834616"/>
            <a:ext cx="304800" cy="22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83" name="Line 47"/>
          <p:cNvSpPr>
            <a:spLocks noChangeShapeType="1"/>
          </p:cNvSpPr>
          <p:nvPr/>
        </p:nvSpPr>
        <p:spPr bwMode="auto">
          <a:xfrm rot="5400000" flipH="1">
            <a:off x="8137872" y="4181047"/>
            <a:ext cx="0" cy="16002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75984" name="AutoShape 48"/>
          <p:cNvSpPr>
            <a:spLocks noChangeArrowheads="1"/>
          </p:cNvSpPr>
          <p:nvPr/>
        </p:nvSpPr>
        <p:spPr bwMode="auto">
          <a:xfrm>
            <a:off x="10211178" y="3802573"/>
            <a:ext cx="457200" cy="457200"/>
          </a:xfrm>
          <a:prstGeom prst="octagon">
            <a:avLst>
              <a:gd name="adj" fmla="val 29287"/>
            </a:avLst>
          </a:prstGeom>
          <a:solidFill>
            <a:srgbClr val="FFBEAF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575985" name="AutoShape 49"/>
          <p:cNvSpPr>
            <a:spLocks noChangeArrowheads="1"/>
          </p:cNvSpPr>
          <p:nvPr/>
        </p:nvSpPr>
        <p:spPr bwMode="auto">
          <a:xfrm>
            <a:off x="8455372" y="5501366"/>
            <a:ext cx="1524000" cy="381000"/>
          </a:xfrm>
          <a:prstGeom prst="wedgeRoundRectCallout">
            <a:avLst>
              <a:gd name="adj1" fmla="val 39167"/>
              <a:gd name="adj2" fmla="val -142083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</a:rPr>
              <a:t>Процедура</a:t>
            </a:r>
            <a:endParaRPr lang="ru-RU" sz="1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75986" name="AutoShape 50"/>
          <p:cNvSpPr>
            <a:spLocks noChangeArrowheads="1"/>
          </p:cNvSpPr>
          <p:nvPr/>
        </p:nvSpPr>
        <p:spPr bwMode="auto">
          <a:xfrm>
            <a:off x="7093297" y="1643116"/>
            <a:ext cx="1800225" cy="296862"/>
          </a:xfrm>
          <a:prstGeom prst="wedgeRoundRectCallout">
            <a:avLst>
              <a:gd name="adj1" fmla="val 49208"/>
              <a:gd name="adj2" fmla="val 138769"/>
              <a:gd name="adj3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>
                <a:solidFill>
                  <a:srgbClr val="000000"/>
                </a:solidFill>
              </a:rPr>
              <a:t>Сценарий процесса</a:t>
            </a:r>
            <a:endParaRPr lang="ru-RU" sz="1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354" y="5921801"/>
            <a:ext cx="10719581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Уровни моделирования, глубина детализации и степень обобщения зависят от целей работ по описанию деятельности организации, поэтому не обязательно моделируются вся совокупность моделей. Чаще всего – уровни 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</a:rPr>
              <a:t>VAD </a:t>
            </a: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</a:rPr>
              <a:t>и ЕРС</a:t>
            </a:r>
          </a:p>
        </p:txBody>
      </p:sp>
      <p:sp>
        <p:nvSpPr>
          <p:cNvPr id="4" name="Правая фигурная скобка 3"/>
          <p:cNvSpPr/>
          <p:nvPr/>
        </p:nvSpPr>
        <p:spPr bwMode="auto">
          <a:xfrm>
            <a:off x="10857914" y="954820"/>
            <a:ext cx="323466" cy="4070777"/>
          </a:xfrm>
          <a:prstGeom prst="rightBrace">
            <a:avLst>
              <a:gd name="adj1" fmla="val 221045"/>
              <a:gd name="adj2" fmla="val 50330"/>
            </a:avLst>
          </a:prstGeom>
          <a:solidFill>
            <a:srgbClr val="FF0000"/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747929" y="2647751"/>
            <a:ext cx="5804794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УРОВЕНЬ СЦЕНАРИЯ (ПРОЦЕДУР И ПОДПРОЦЕДУР) </a:t>
            </a:r>
            <a:endParaRPr lang="en-US" sz="2000" b="1" dirty="0" smtClean="0"/>
          </a:p>
          <a:p>
            <a:pPr algn="ctr"/>
            <a:r>
              <a:rPr lang="ru-RU" sz="2000" b="1" dirty="0" smtClean="0"/>
              <a:t>ТАКЖЕ ОПИСЫВАЕТСЯ НОТАЦИЕЙ </a:t>
            </a:r>
            <a:r>
              <a:rPr lang="en-US" sz="2000" b="1" dirty="0" smtClean="0"/>
              <a:t>BPMN</a:t>
            </a:r>
            <a:endParaRPr lang="ru-RU" sz="2000" b="1" dirty="0"/>
          </a:p>
        </p:txBody>
      </p:sp>
      <p:sp>
        <p:nvSpPr>
          <p:cNvPr id="6" name="Правая фигурная скобка 5"/>
          <p:cNvSpPr/>
          <p:nvPr/>
        </p:nvSpPr>
        <p:spPr bwMode="auto">
          <a:xfrm>
            <a:off x="10705514" y="618270"/>
            <a:ext cx="658159" cy="4730696"/>
          </a:xfrm>
          <a:prstGeom prst="rightBrac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4004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/>
              <a:t>Диаграмма цепочки добавленного </a:t>
            </a:r>
            <a:r>
              <a:rPr lang="ru-RU" dirty="0" smtClean="0"/>
              <a:t>качества</a:t>
            </a:r>
            <a:br>
              <a:rPr lang="ru-RU" dirty="0" smtClean="0"/>
            </a:br>
            <a:r>
              <a:rPr lang="ru-RU" sz="1600" dirty="0" smtClean="0"/>
              <a:t>Громов А.И,, </a:t>
            </a:r>
            <a:r>
              <a:rPr lang="ru-RU" sz="1600" dirty="0" err="1" smtClean="0"/>
              <a:t>Каменнова</a:t>
            </a:r>
            <a:r>
              <a:rPr lang="ru-RU" sz="1600" dirty="0" smtClean="0"/>
              <a:t> М.С., 2001</a:t>
            </a:r>
            <a:endParaRPr lang="ru-RU" sz="1600" dirty="0"/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9734" y="981075"/>
            <a:ext cx="6654278" cy="316865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ru-RU" b="1" dirty="0"/>
              <a:t>Диаграмма цепочки добавленного качества </a:t>
            </a:r>
            <a:r>
              <a:rPr lang="ru-RU" b="1" dirty="0" smtClean="0"/>
              <a:t>(другое название – Цепочка добавленной стоимости)</a:t>
            </a:r>
            <a:r>
              <a:rPr lang="ru-RU" b="1" dirty="0"/>
              <a:t/>
            </a:r>
            <a:br>
              <a:rPr lang="ru-RU" b="1" dirty="0"/>
            </a:br>
            <a:r>
              <a:rPr lang="en-US" b="1" dirty="0"/>
              <a:t>(</a:t>
            </a:r>
            <a:r>
              <a:rPr lang="en-US" b="1" i="1" dirty="0"/>
              <a:t>Value-added chain diagram</a:t>
            </a:r>
            <a:r>
              <a:rPr lang="ru-RU" b="1" dirty="0"/>
              <a:t>) </a:t>
            </a:r>
            <a:r>
              <a:rPr lang="ru-RU" dirty="0"/>
              <a:t>описывает процессы организации, которые непосредственно влияют на качество ее функционирования. Эти процессы формируют  стоимость продукции и работ, количество и качество выпускаемой продукции и т.д. </a:t>
            </a:r>
            <a:endParaRPr lang="ru-RU" b="1" dirty="0"/>
          </a:p>
        </p:txBody>
      </p:sp>
      <p:sp>
        <p:nvSpPr>
          <p:cNvPr id="791558" name="Text Box 6"/>
          <p:cNvSpPr txBox="1">
            <a:spLocks noChangeArrowheads="1"/>
          </p:cNvSpPr>
          <p:nvPr/>
        </p:nvSpPr>
        <p:spPr bwMode="auto">
          <a:xfrm>
            <a:off x="873126" y="3994150"/>
            <a:ext cx="5267325" cy="2462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000000"/>
                </a:solidFill>
              </a:rPr>
              <a:t>Качество</a:t>
            </a:r>
            <a:r>
              <a:rPr lang="ru-RU" sz="2000" dirty="0">
                <a:solidFill>
                  <a:srgbClr val="000000"/>
                </a:solidFill>
              </a:rPr>
              <a:t> – свойство или совокупность существенных свойств организации, обуславливающих ее пригодность для достижения поставленных целей</a:t>
            </a:r>
          </a:p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ru-RU" sz="2400" b="1" dirty="0" smtClean="0">
              <a:solidFill>
                <a:srgbClr val="000000"/>
              </a:solidFill>
            </a:endParaRPr>
          </a:p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</a:rPr>
              <a:t>Используется </a:t>
            </a:r>
            <a:r>
              <a:rPr lang="ru-RU" sz="2400" b="1" dirty="0">
                <a:solidFill>
                  <a:srgbClr val="000000"/>
                </a:solidFill>
              </a:rPr>
              <a:t>для описания процессов верхнего уровня и групп процессов</a:t>
            </a:r>
          </a:p>
        </p:txBody>
      </p:sp>
      <p:grpSp>
        <p:nvGrpSpPr>
          <p:cNvPr id="791561" name="Group 9"/>
          <p:cNvGrpSpPr>
            <a:grpSpLocks/>
          </p:cNvGrpSpPr>
          <p:nvPr/>
        </p:nvGrpSpPr>
        <p:grpSpPr bwMode="auto">
          <a:xfrm>
            <a:off x="7535625" y="3872946"/>
            <a:ext cx="2942818" cy="1936873"/>
            <a:chOff x="-63" y="3060"/>
            <a:chExt cx="1455" cy="768"/>
          </a:xfrm>
        </p:grpSpPr>
        <p:sp>
          <p:nvSpPr>
            <p:cNvPr id="791562" name="AutoShape 10"/>
            <p:cNvSpPr>
              <a:spLocks noChangeArrowheads="1"/>
            </p:cNvSpPr>
            <p:nvPr/>
          </p:nvSpPr>
          <p:spPr bwMode="auto">
            <a:xfrm>
              <a:off x="144" y="3060"/>
              <a:ext cx="1248" cy="76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91563" name="AutoShape 11"/>
            <p:cNvSpPr>
              <a:spLocks noChangeArrowheads="1"/>
            </p:cNvSpPr>
            <p:nvPr/>
          </p:nvSpPr>
          <p:spPr bwMode="auto">
            <a:xfrm>
              <a:off x="-63" y="3074"/>
              <a:ext cx="384" cy="288"/>
            </a:xfrm>
            <a:prstGeom prst="rightArrow">
              <a:avLst>
                <a:gd name="adj1" fmla="val 58333"/>
                <a:gd name="adj2" fmla="val 28821"/>
              </a:avLst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791564" name="Group 12"/>
            <p:cNvGrpSpPr>
              <a:grpSpLocks/>
            </p:cNvGrpSpPr>
            <p:nvPr/>
          </p:nvGrpSpPr>
          <p:grpSpPr bwMode="auto">
            <a:xfrm>
              <a:off x="624" y="3204"/>
              <a:ext cx="672" cy="528"/>
              <a:chOff x="576" y="3204"/>
              <a:chExt cx="672" cy="528"/>
            </a:xfrm>
          </p:grpSpPr>
          <p:sp>
            <p:nvSpPr>
              <p:cNvPr id="791565" name="AutoShape 13"/>
              <p:cNvSpPr>
                <a:spLocks noChangeArrowheads="1"/>
              </p:cNvSpPr>
              <p:nvPr/>
            </p:nvSpPr>
            <p:spPr bwMode="auto">
              <a:xfrm>
                <a:off x="816" y="3204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66" name="AutoShape 14"/>
              <p:cNvSpPr>
                <a:spLocks noChangeArrowheads="1"/>
              </p:cNvSpPr>
              <p:nvPr/>
            </p:nvSpPr>
            <p:spPr bwMode="auto">
              <a:xfrm>
                <a:off x="720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67" name="AutoShape 15"/>
              <p:cNvSpPr>
                <a:spLocks noChangeArrowheads="1"/>
              </p:cNvSpPr>
              <p:nvPr/>
            </p:nvSpPr>
            <p:spPr bwMode="auto">
              <a:xfrm>
                <a:off x="816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68" name="AutoShape 16"/>
              <p:cNvSpPr>
                <a:spLocks noChangeArrowheads="1"/>
              </p:cNvSpPr>
              <p:nvPr/>
            </p:nvSpPr>
            <p:spPr bwMode="auto">
              <a:xfrm>
                <a:off x="912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69" name="AutoShape 17"/>
              <p:cNvSpPr>
                <a:spLocks noChangeArrowheads="1"/>
              </p:cNvSpPr>
              <p:nvPr/>
            </p:nvSpPr>
            <p:spPr bwMode="auto">
              <a:xfrm>
                <a:off x="576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70" name="AutoShape 18"/>
              <p:cNvSpPr>
                <a:spLocks noChangeArrowheads="1"/>
              </p:cNvSpPr>
              <p:nvPr/>
            </p:nvSpPr>
            <p:spPr bwMode="auto">
              <a:xfrm>
                <a:off x="672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71" name="AutoShape 19"/>
              <p:cNvSpPr>
                <a:spLocks noChangeArrowheads="1"/>
              </p:cNvSpPr>
              <p:nvPr/>
            </p:nvSpPr>
            <p:spPr bwMode="auto">
              <a:xfrm>
                <a:off x="768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72" name="AutoShape 20"/>
              <p:cNvSpPr>
                <a:spLocks noChangeArrowheads="1"/>
              </p:cNvSpPr>
              <p:nvPr/>
            </p:nvSpPr>
            <p:spPr bwMode="auto">
              <a:xfrm>
                <a:off x="864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73" name="AutoShape 21"/>
              <p:cNvSpPr>
                <a:spLocks noChangeArrowheads="1"/>
              </p:cNvSpPr>
              <p:nvPr/>
            </p:nvSpPr>
            <p:spPr bwMode="auto">
              <a:xfrm>
                <a:off x="960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1574" name="AutoShape 22"/>
              <p:cNvSpPr>
                <a:spLocks noChangeArrowheads="1"/>
              </p:cNvSpPr>
              <p:nvPr/>
            </p:nvSpPr>
            <p:spPr bwMode="auto">
              <a:xfrm>
                <a:off x="1056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91575" name="Text Box 23"/>
            <p:cNvSpPr txBox="1">
              <a:spLocks noChangeArrowheads="1"/>
            </p:cNvSpPr>
            <p:nvPr/>
          </p:nvSpPr>
          <p:spPr bwMode="auto">
            <a:xfrm>
              <a:off x="440" y="3152"/>
              <a:ext cx="148" cy="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endParaRPr lang="ru-RU" sz="16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endParaRPr lang="ru-RU" sz="1600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pic>
        <p:nvPicPr>
          <p:cNvPr id="791578" name="Picture 26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01001" y="1222376"/>
            <a:ext cx="2030413" cy="1916113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cxnSp>
        <p:nvCxnSpPr>
          <p:cNvPr id="3" name="Прямая со стрелкой 2"/>
          <p:cNvCxnSpPr/>
          <p:nvPr/>
        </p:nvCxnSpPr>
        <p:spPr bwMode="auto">
          <a:xfrm flipV="1">
            <a:off x="7821637" y="2335237"/>
            <a:ext cx="1133451" cy="1533378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Прямая со стрелкой 4"/>
          <p:cNvCxnSpPr/>
          <p:nvPr/>
        </p:nvCxnSpPr>
        <p:spPr bwMode="auto">
          <a:xfrm flipV="1">
            <a:off x="7371471" y="2335237"/>
            <a:ext cx="2498017" cy="1658913"/>
          </a:xfrm>
          <a:prstGeom prst="straightConnector1">
            <a:avLst/>
          </a:prstGeom>
          <a:noFill/>
          <a:ln>
            <a:noFill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39583057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146300" y="122947"/>
            <a:ext cx="7912100" cy="609600"/>
          </a:xfrm>
          <a:noFill/>
        </p:spPr>
        <p:txBody>
          <a:bodyPr/>
          <a:lstStyle/>
          <a:p>
            <a:r>
              <a:rPr lang="ru-RU" dirty="0" smtClean="0"/>
              <a:t>Пример </a:t>
            </a:r>
            <a:r>
              <a:rPr lang="en-US" dirty="0" smtClean="0"/>
              <a:t>VAD</a:t>
            </a:r>
            <a:r>
              <a:rPr lang="ru-RU" dirty="0" smtClean="0"/>
              <a:t> - Процессы </a:t>
            </a:r>
            <a:r>
              <a:rPr lang="ru-RU" dirty="0"/>
              <a:t>верхнего уровня банка</a:t>
            </a:r>
          </a:p>
        </p:txBody>
      </p:sp>
      <p:pic>
        <p:nvPicPr>
          <p:cNvPr id="1456132" name="Picture 10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75" y="732547"/>
            <a:ext cx="8630794" cy="6005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56133" name="Rectangle 1029"/>
          <p:cNvSpPr>
            <a:spLocks noChangeArrowheads="1"/>
          </p:cNvSpPr>
          <p:nvPr/>
        </p:nvSpPr>
        <p:spPr bwMode="auto">
          <a:xfrm>
            <a:off x="5492261" y="3340810"/>
            <a:ext cx="1717385" cy="12334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 bwMode="auto">
          <a:xfrm>
            <a:off x="8939869" y="1427078"/>
            <a:ext cx="2820722" cy="314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800000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800000"/>
                </a:solidFill>
                <a:latin typeface="Arial Narrow" panose="020B0606020202030204" pitchFamily="34" charset="0"/>
              </a:defRPr>
            </a:lvl9pPr>
          </a:lstStyle>
          <a:p>
            <a:r>
              <a:rPr lang="ru-RU" sz="2400" dirty="0" smtClean="0">
                <a:solidFill>
                  <a:srgbClr val="FF0000"/>
                </a:solidFill>
              </a:rPr>
              <a:t>Процессы на модели не всегда можно выстроить именно в цепь последовательных звеньев, т.к. не всегда процессы следуют строго один за другим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62192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46300" y="228600"/>
            <a:ext cx="7912100" cy="446088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/>
              <a:t>Группа процессов</a:t>
            </a:r>
          </a:p>
        </p:txBody>
      </p:sp>
      <p:pic>
        <p:nvPicPr>
          <p:cNvPr id="7946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935039"/>
            <a:ext cx="8458200" cy="494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81496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Событийная цепочка процесса – диаграмма </a:t>
            </a:r>
            <a:r>
              <a:rPr lang="en-US"/>
              <a:t>eEPC</a:t>
            </a:r>
            <a:endParaRPr lang="ru-RU"/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6859" y="1241425"/>
            <a:ext cx="7280930" cy="5468658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>
                <a:latin typeface="+mj-lt"/>
              </a:rPr>
              <a:t>Событийная</a:t>
            </a:r>
            <a:r>
              <a:rPr lang="en-US" sz="2000" b="1" dirty="0">
                <a:latin typeface="+mj-lt"/>
              </a:rPr>
              <a:t> </a:t>
            </a:r>
            <a:r>
              <a:rPr lang="ru-RU" sz="2000" b="1" dirty="0">
                <a:latin typeface="+mj-lt"/>
              </a:rPr>
              <a:t>цепочка</a:t>
            </a:r>
            <a:r>
              <a:rPr lang="en-US" sz="2000" b="1" dirty="0">
                <a:latin typeface="+mj-lt"/>
              </a:rPr>
              <a:t> </a:t>
            </a:r>
            <a:r>
              <a:rPr lang="ru-RU" sz="2000" b="1" dirty="0">
                <a:latin typeface="+mj-lt"/>
              </a:rPr>
              <a:t>процесса</a:t>
            </a:r>
            <a:r>
              <a:rPr lang="en-US" sz="2000" b="1" dirty="0">
                <a:latin typeface="+mj-lt"/>
              </a:rPr>
              <a:t> (</a:t>
            </a:r>
            <a:r>
              <a:rPr lang="en-US" sz="2000" b="1" i="1" dirty="0">
                <a:latin typeface="+mj-lt"/>
              </a:rPr>
              <a:t>Extended event driven process chain</a:t>
            </a:r>
            <a:r>
              <a:rPr lang="ru-RU" sz="2000" b="1" i="1" dirty="0">
                <a:latin typeface="+mj-lt"/>
              </a:rPr>
              <a:t> - </a:t>
            </a:r>
            <a:r>
              <a:rPr lang="en-US" sz="2000" b="1" i="1" dirty="0" err="1">
                <a:latin typeface="+mj-lt"/>
              </a:rPr>
              <a:t>eEPC</a:t>
            </a:r>
            <a:r>
              <a:rPr lang="en-US" sz="2000" b="1" dirty="0">
                <a:latin typeface="+mj-lt"/>
              </a:rPr>
              <a:t>)</a:t>
            </a:r>
            <a:r>
              <a:rPr lang="ru-RU" sz="2000" dirty="0">
                <a:latin typeface="+mj-lt"/>
              </a:rPr>
              <a:t> описывает последовательность функциональных шагов (действий) в рамках одного бизнес-процесса, которые выполняются организационными единицами и позволяет осуществлять связь между организационной и функциональной моделями</a:t>
            </a:r>
          </a:p>
          <a:p>
            <a:pPr marL="0" indent="0">
              <a:buNone/>
            </a:pPr>
            <a:r>
              <a:rPr lang="ru-RU" sz="2000" b="1" dirty="0">
                <a:latin typeface="+mj-lt"/>
              </a:rPr>
              <a:t>Используется для описания сценариев процессов и </a:t>
            </a:r>
            <a:r>
              <a:rPr lang="ru-RU" sz="2000" b="1" dirty="0" smtClean="0">
                <a:latin typeface="+mj-lt"/>
              </a:rPr>
              <a:t>процедур. </a:t>
            </a:r>
            <a:endParaRPr lang="ru-RU" sz="2000" b="1" dirty="0">
              <a:latin typeface="+mj-lt"/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Плюсы модели: </a:t>
            </a:r>
            <a:endParaRPr lang="en-US" sz="20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большое количество объектов позволяет описать процесс максимально точно</a:t>
            </a:r>
            <a:endParaRPr lang="en-US" sz="2000" b="1" dirty="0" smtClean="0">
              <a:solidFill>
                <a:srgbClr val="00B050"/>
              </a:solidFill>
              <a:latin typeface="+mj-lt"/>
            </a:endParaRPr>
          </a:p>
          <a:p>
            <a:r>
              <a:rPr lang="ru-RU" sz="2000" b="1" dirty="0" smtClean="0">
                <a:solidFill>
                  <a:srgbClr val="00B050"/>
                </a:solidFill>
                <a:latin typeface="+mj-lt"/>
              </a:rPr>
              <a:t>Может быть запущена в динамическом виде для имитационного моделирования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+mj-lt"/>
              </a:rPr>
              <a:t>Минусы модели: </a:t>
            </a:r>
            <a:endParaRPr lang="en-US" sz="2000" b="1" dirty="0" smtClean="0">
              <a:solidFill>
                <a:srgbClr val="FF0000"/>
              </a:solidFill>
              <a:latin typeface="+mj-lt"/>
            </a:endParaRPr>
          </a:p>
          <a:p>
            <a:r>
              <a:rPr lang="ru-RU" sz="2000" b="1" dirty="0" smtClean="0">
                <a:solidFill>
                  <a:srgbClr val="FF0000"/>
                </a:solidFill>
                <a:latin typeface="+mj-lt"/>
              </a:rPr>
              <a:t>требует точности и тщательной сверки с реальным процессом</a:t>
            </a:r>
          </a:p>
          <a:p>
            <a:r>
              <a:rPr lang="ru-RU" sz="2000" b="1" dirty="0">
                <a:solidFill>
                  <a:srgbClr val="FF0000"/>
                </a:solidFill>
                <a:latin typeface="+mj-lt"/>
              </a:rPr>
              <a:t>б</a:t>
            </a:r>
            <a:r>
              <a:rPr lang="ru-RU" sz="2000" b="1" dirty="0" smtClean="0">
                <a:solidFill>
                  <a:srgbClr val="FF0000"/>
                </a:solidFill>
                <a:latin typeface="+mj-lt"/>
              </a:rPr>
              <a:t>ывает очень длинной и громоздкой, в зависимости от специфики процесса</a:t>
            </a:r>
            <a:endParaRPr lang="ru-RU" sz="1800" b="1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799749" name="Group 5"/>
          <p:cNvGrpSpPr>
            <a:grpSpLocks/>
          </p:cNvGrpSpPr>
          <p:nvPr/>
        </p:nvGrpSpPr>
        <p:grpSpPr bwMode="auto">
          <a:xfrm>
            <a:off x="8002588" y="4724400"/>
            <a:ext cx="1981200" cy="1219200"/>
            <a:chOff x="144" y="3060"/>
            <a:chExt cx="1248" cy="768"/>
          </a:xfrm>
        </p:grpSpPr>
        <p:sp>
          <p:nvSpPr>
            <p:cNvPr id="799750" name="AutoShape 6"/>
            <p:cNvSpPr>
              <a:spLocks noChangeArrowheads="1"/>
            </p:cNvSpPr>
            <p:nvPr/>
          </p:nvSpPr>
          <p:spPr bwMode="auto">
            <a:xfrm>
              <a:off x="144" y="3060"/>
              <a:ext cx="1248" cy="76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99751" name="AutoShape 7"/>
            <p:cNvSpPr>
              <a:spLocks noChangeArrowheads="1"/>
            </p:cNvSpPr>
            <p:nvPr/>
          </p:nvSpPr>
          <p:spPr bwMode="auto">
            <a:xfrm>
              <a:off x="228" y="3528"/>
              <a:ext cx="384" cy="288"/>
            </a:xfrm>
            <a:prstGeom prst="rightArrow">
              <a:avLst>
                <a:gd name="adj1" fmla="val 58333"/>
                <a:gd name="adj2" fmla="val 28821"/>
              </a:avLst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endParaRPr lang="ru-RU" sz="10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799752" name="Group 8"/>
            <p:cNvGrpSpPr>
              <a:grpSpLocks/>
            </p:cNvGrpSpPr>
            <p:nvPr/>
          </p:nvGrpSpPr>
          <p:grpSpPr bwMode="auto">
            <a:xfrm>
              <a:off x="624" y="3204"/>
              <a:ext cx="672" cy="528"/>
              <a:chOff x="576" y="3204"/>
              <a:chExt cx="672" cy="528"/>
            </a:xfrm>
          </p:grpSpPr>
          <p:sp>
            <p:nvSpPr>
              <p:cNvPr id="799753" name="AutoShape 9"/>
              <p:cNvSpPr>
                <a:spLocks noChangeArrowheads="1"/>
              </p:cNvSpPr>
              <p:nvPr/>
            </p:nvSpPr>
            <p:spPr bwMode="auto">
              <a:xfrm>
                <a:off x="816" y="3204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FF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54" name="AutoShape 10"/>
              <p:cNvSpPr>
                <a:spLocks noChangeArrowheads="1"/>
              </p:cNvSpPr>
              <p:nvPr/>
            </p:nvSpPr>
            <p:spPr bwMode="auto">
              <a:xfrm>
                <a:off x="720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55" name="AutoShape 11"/>
              <p:cNvSpPr>
                <a:spLocks noChangeArrowheads="1"/>
              </p:cNvSpPr>
              <p:nvPr/>
            </p:nvSpPr>
            <p:spPr bwMode="auto">
              <a:xfrm>
                <a:off x="816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56" name="AutoShape 12"/>
              <p:cNvSpPr>
                <a:spLocks noChangeArrowheads="1"/>
              </p:cNvSpPr>
              <p:nvPr/>
            </p:nvSpPr>
            <p:spPr bwMode="auto">
              <a:xfrm>
                <a:off x="912" y="3396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E0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57" name="AutoShape 13"/>
              <p:cNvSpPr>
                <a:spLocks noChangeArrowheads="1"/>
              </p:cNvSpPr>
              <p:nvPr/>
            </p:nvSpPr>
            <p:spPr bwMode="auto">
              <a:xfrm>
                <a:off x="576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58" name="AutoShape 14"/>
              <p:cNvSpPr>
                <a:spLocks noChangeArrowheads="1"/>
              </p:cNvSpPr>
              <p:nvPr/>
            </p:nvSpPr>
            <p:spPr bwMode="auto">
              <a:xfrm>
                <a:off x="672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59" name="AutoShape 15"/>
              <p:cNvSpPr>
                <a:spLocks noChangeArrowheads="1"/>
              </p:cNvSpPr>
              <p:nvPr/>
            </p:nvSpPr>
            <p:spPr bwMode="auto">
              <a:xfrm>
                <a:off x="768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60" name="AutoShape 16"/>
              <p:cNvSpPr>
                <a:spLocks noChangeArrowheads="1"/>
              </p:cNvSpPr>
              <p:nvPr/>
            </p:nvSpPr>
            <p:spPr bwMode="auto">
              <a:xfrm>
                <a:off x="864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61" name="AutoShape 17"/>
              <p:cNvSpPr>
                <a:spLocks noChangeArrowheads="1"/>
              </p:cNvSpPr>
              <p:nvPr/>
            </p:nvSpPr>
            <p:spPr bwMode="auto">
              <a:xfrm>
                <a:off x="960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799762" name="AutoShape 18"/>
              <p:cNvSpPr>
                <a:spLocks noChangeArrowheads="1"/>
              </p:cNvSpPr>
              <p:nvPr/>
            </p:nvSpPr>
            <p:spPr bwMode="auto">
              <a:xfrm>
                <a:off x="1056" y="3588"/>
                <a:ext cx="192" cy="144"/>
              </a:xfrm>
              <a:prstGeom prst="triangle">
                <a:avLst>
                  <a:gd name="adj" fmla="val 50000"/>
                </a:avLst>
              </a:prstGeom>
              <a:solidFill>
                <a:srgbClr val="00B200"/>
              </a:solidFill>
              <a:ln w="9525">
                <a:solidFill>
                  <a:schemeClr val="accent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r"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10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99763" name="Text Box 19"/>
            <p:cNvSpPr txBox="1">
              <a:spLocks noChangeArrowheads="1"/>
            </p:cNvSpPr>
            <p:nvPr/>
          </p:nvSpPr>
          <p:spPr bwMode="auto">
            <a:xfrm>
              <a:off x="401" y="3152"/>
              <a:ext cx="187" cy="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  <a:p>
              <a:pPr algn="r" fontAlgn="base">
                <a:spcBef>
                  <a:spcPct val="35000"/>
                </a:spcBef>
                <a:spcAft>
                  <a:spcPct val="0"/>
                </a:spcAft>
              </a:pPr>
              <a:r>
                <a:rPr lang="ru-RU" sz="16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</p:grpSp>
      <p:pic>
        <p:nvPicPr>
          <p:cNvPr id="799765" name="Picture 21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01000" y="1438275"/>
            <a:ext cx="2033588" cy="1919288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985000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6300" y="230189"/>
            <a:ext cx="7772400" cy="612775"/>
          </a:xfrm>
          <a:noFill/>
        </p:spPr>
        <p:txBody>
          <a:bodyPr/>
          <a:lstStyle/>
          <a:p>
            <a:r>
              <a:rPr lang="ru-RU" dirty="0" smtClean="0"/>
              <a:t>Событие в модели </a:t>
            </a:r>
            <a:r>
              <a:rPr lang="ru-RU" dirty="0" err="1" smtClean="0"/>
              <a:t>еЕРС</a:t>
            </a:r>
            <a:endParaRPr lang="ru-RU" dirty="0"/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365" y="863823"/>
            <a:ext cx="8019586" cy="5616387"/>
          </a:xfrm>
        </p:spPr>
        <p:txBody>
          <a:bodyPr/>
          <a:lstStyle/>
          <a:p>
            <a:pPr marL="292100" indent="-292100">
              <a:lnSpc>
                <a:spcPct val="90000"/>
              </a:lnSpc>
              <a:buClr>
                <a:schemeClr val="tx1"/>
              </a:buClr>
            </a:pPr>
            <a:r>
              <a:rPr lang="ru-RU" sz="2800" dirty="0"/>
              <a:t>Событие отражает состояние внешней или внутренней </a:t>
            </a:r>
            <a:r>
              <a:rPr lang="ru-RU" sz="2800" dirty="0" smtClean="0"/>
              <a:t>среды и означает изменение состояния системы</a:t>
            </a:r>
            <a:endParaRPr lang="ru-RU" sz="2800" dirty="0"/>
          </a:p>
          <a:p>
            <a:pPr marL="292100" indent="-292100">
              <a:lnSpc>
                <a:spcPct val="90000"/>
              </a:lnSpc>
              <a:buClr>
                <a:schemeClr val="tx1"/>
              </a:buClr>
            </a:pPr>
            <a:r>
              <a:rPr lang="ru-RU" sz="2800" dirty="0"/>
              <a:t>Событие является необходимым условием начала выполнения функции</a:t>
            </a:r>
          </a:p>
          <a:p>
            <a:pPr marL="292100" indent="-292100">
              <a:lnSpc>
                <a:spcPct val="90000"/>
              </a:lnSpc>
              <a:buClr>
                <a:schemeClr val="tx1"/>
              </a:buClr>
            </a:pPr>
            <a:r>
              <a:rPr lang="ru-RU" sz="2800" dirty="0"/>
              <a:t>Событие является необходимым условием окончания выполнения функции и отражает исход выполнения функции</a:t>
            </a:r>
          </a:p>
          <a:p>
            <a:pPr marL="292100" indent="-292100">
              <a:lnSpc>
                <a:spcPct val="90000"/>
              </a:lnSpc>
              <a:buClr>
                <a:schemeClr val="tx1"/>
              </a:buClr>
            </a:pPr>
            <a:r>
              <a:rPr lang="ru-RU" sz="2800" b="1" dirty="0"/>
              <a:t>Любой процесс начинается и заканчивается событием (или интерфейсом в другой процесс)</a:t>
            </a:r>
          </a:p>
          <a:p>
            <a:pPr marL="292100" indent="-292100">
              <a:lnSpc>
                <a:spcPct val="90000"/>
              </a:lnSpc>
              <a:buClr>
                <a:schemeClr val="tx1"/>
              </a:buClr>
            </a:pPr>
            <a:r>
              <a:rPr lang="ru-RU" sz="2800" dirty="0"/>
              <a:t>Конечное событие одного процесса может являться начальным событием другого </a:t>
            </a:r>
            <a:r>
              <a:rPr lang="ru-RU" sz="2800" dirty="0" smtClean="0"/>
              <a:t>процесса</a:t>
            </a:r>
          </a:p>
          <a:p>
            <a:pPr marL="292100" indent="-292100">
              <a:lnSpc>
                <a:spcPct val="90000"/>
              </a:lnSpc>
              <a:buClr>
                <a:schemeClr val="tx1"/>
              </a:buClr>
            </a:pPr>
            <a:r>
              <a:rPr lang="ru-RU" sz="2800" dirty="0" smtClean="0"/>
              <a:t>В классическом представлении объект бывает розового или сиреневого цвета</a:t>
            </a:r>
            <a:endParaRPr lang="ru-RU" sz="2800" dirty="0"/>
          </a:p>
        </p:txBody>
      </p:sp>
      <p:sp>
        <p:nvSpPr>
          <p:cNvPr id="890886" name="Freeform 6"/>
          <p:cNvSpPr>
            <a:spLocks/>
          </p:cNvSpPr>
          <p:nvPr/>
        </p:nvSpPr>
        <p:spPr bwMode="auto">
          <a:xfrm>
            <a:off x="8418512" y="1125539"/>
            <a:ext cx="1940213" cy="963742"/>
          </a:xfrm>
          <a:custGeom>
            <a:avLst/>
            <a:gdLst>
              <a:gd name="T0" fmla="*/ 123 w 982"/>
              <a:gd name="T1" fmla="*/ 0 h 612"/>
              <a:gd name="T2" fmla="*/ 860 w 982"/>
              <a:gd name="T3" fmla="*/ 0 h 612"/>
              <a:gd name="T4" fmla="*/ 982 w 982"/>
              <a:gd name="T5" fmla="*/ 306 h 612"/>
              <a:gd name="T6" fmla="*/ 860 w 982"/>
              <a:gd name="T7" fmla="*/ 612 h 612"/>
              <a:gd name="T8" fmla="*/ 123 w 982"/>
              <a:gd name="T9" fmla="*/ 612 h 612"/>
              <a:gd name="T10" fmla="*/ 0 w 982"/>
              <a:gd name="T11" fmla="*/ 306 h 612"/>
              <a:gd name="T12" fmla="*/ 123 w 982"/>
              <a:gd name="T13" fmla="*/ 0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2" h="612">
                <a:moveTo>
                  <a:pt x="123" y="0"/>
                </a:moveTo>
                <a:lnTo>
                  <a:pt x="860" y="0"/>
                </a:lnTo>
                <a:lnTo>
                  <a:pt x="982" y="306"/>
                </a:lnTo>
                <a:lnTo>
                  <a:pt x="860" y="612"/>
                </a:lnTo>
                <a:lnTo>
                  <a:pt x="123" y="612"/>
                </a:lnTo>
                <a:lnTo>
                  <a:pt x="0" y="306"/>
                </a:lnTo>
                <a:lnTo>
                  <a:pt x="123" y="0"/>
                </a:lnTo>
                <a:close/>
              </a:path>
            </a:pathLst>
          </a:custGeom>
          <a:solidFill>
            <a:srgbClr val="FFCC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0887" name="Text Box 7"/>
          <p:cNvSpPr txBox="1">
            <a:spLocks noChangeArrowheads="1"/>
          </p:cNvSpPr>
          <p:nvPr/>
        </p:nvSpPr>
        <p:spPr bwMode="auto">
          <a:xfrm>
            <a:off x="8477250" y="1125539"/>
            <a:ext cx="174557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Заявка от клиента поступила</a:t>
            </a:r>
          </a:p>
        </p:txBody>
      </p:sp>
      <p:sp>
        <p:nvSpPr>
          <p:cNvPr id="890888" name="Freeform 8"/>
          <p:cNvSpPr>
            <a:spLocks/>
          </p:cNvSpPr>
          <p:nvPr/>
        </p:nvSpPr>
        <p:spPr bwMode="auto">
          <a:xfrm>
            <a:off x="8418512" y="2708274"/>
            <a:ext cx="1942263" cy="963743"/>
          </a:xfrm>
          <a:custGeom>
            <a:avLst/>
            <a:gdLst>
              <a:gd name="T0" fmla="*/ 123 w 982"/>
              <a:gd name="T1" fmla="*/ 0 h 612"/>
              <a:gd name="T2" fmla="*/ 859 w 982"/>
              <a:gd name="T3" fmla="*/ 0 h 612"/>
              <a:gd name="T4" fmla="*/ 982 w 982"/>
              <a:gd name="T5" fmla="*/ 306 h 612"/>
              <a:gd name="T6" fmla="*/ 859 w 982"/>
              <a:gd name="T7" fmla="*/ 612 h 612"/>
              <a:gd name="T8" fmla="*/ 123 w 982"/>
              <a:gd name="T9" fmla="*/ 612 h 612"/>
              <a:gd name="T10" fmla="*/ 0 w 982"/>
              <a:gd name="T11" fmla="*/ 306 h 612"/>
              <a:gd name="T12" fmla="*/ 123 w 982"/>
              <a:gd name="T13" fmla="*/ 0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2" h="612">
                <a:moveTo>
                  <a:pt x="123" y="0"/>
                </a:moveTo>
                <a:lnTo>
                  <a:pt x="859" y="0"/>
                </a:lnTo>
                <a:lnTo>
                  <a:pt x="982" y="306"/>
                </a:lnTo>
                <a:lnTo>
                  <a:pt x="859" y="612"/>
                </a:lnTo>
                <a:lnTo>
                  <a:pt x="123" y="612"/>
                </a:lnTo>
                <a:lnTo>
                  <a:pt x="0" y="306"/>
                </a:lnTo>
                <a:lnTo>
                  <a:pt x="123" y="0"/>
                </a:lnTo>
                <a:close/>
              </a:path>
            </a:pathLst>
          </a:custGeom>
          <a:solidFill>
            <a:srgbClr val="FFCC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0893" name="Freeform 13"/>
          <p:cNvSpPr>
            <a:spLocks/>
          </p:cNvSpPr>
          <p:nvPr/>
        </p:nvSpPr>
        <p:spPr bwMode="auto">
          <a:xfrm>
            <a:off x="8418512" y="4264024"/>
            <a:ext cx="1942263" cy="963743"/>
          </a:xfrm>
          <a:custGeom>
            <a:avLst/>
            <a:gdLst>
              <a:gd name="T0" fmla="*/ 123 w 982"/>
              <a:gd name="T1" fmla="*/ 0 h 612"/>
              <a:gd name="T2" fmla="*/ 859 w 982"/>
              <a:gd name="T3" fmla="*/ 0 h 612"/>
              <a:gd name="T4" fmla="*/ 982 w 982"/>
              <a:gd name="T5" fmla="*/ 306 h 612"/>
              <a:gd name="T6" fmla="*/ 859 w 982"/>
              <a:gd name="T7" fmla="*/ 612 h 612"/>
              <a:gd name="T8" fmla="*/ 123 w 982"/>
              <a:gd name="T9" fmla="*/ 612 h 612"/>
              <a:gd name="T10" fmla="*/ 0 w 982"/>
              <a:gd name="T11" fmla="*/ 306 h 612"/>
              <a:gd name="T12" fmla="*/ 123 w 982"/>
              <a:gd name="T13" fmla="*/ 0 h 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82" h="612">
                <a:moveTo>
                  <a:pt x="123" y="0"/>
                </a:moveTo>
                <a:lnTo>
                  <a:pt x="859" y="0"/>
                </a:lnTo>
                <a:lnTo>
                  <a:pt x="982" y="306"/>
                </a:lnTo>
                <a:lnTo>
                  <a:pt x="859" y="612"/>
                </a:lnTo>
                <a:lnTo>
                  <a:pt x="123" y="612"/>
                </a:lnTo>
                <a:lnTo>
                  <a:pt x="0" y="306"/>
                </a:lnTo>
                <a:lnTo>
                  <a:pt x="123" y="0"/>
                </a:lnTo>
                <a:close/>
              </a:path>
            </a:pathLst>
          </a:custGeom>
          <a:solidFill>
            <a:srgbClr val="FFCC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90894" name="Text Box 14"/>
          <p:cNvSpPr txBox="1">
            <a:spLocks noChangeArrowheads="1"/>
          </p:cNvSpPr>
          <p:nvPr/>
        </p:nvSpPr>
        <p:spPr bwMode="auto">
          <a:xfrm>
            <a:off x="8458200" y="4267200"/>
            <a:ext cx="190948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Решение о перечислении принято</a:t>
            </a:r>
          </a:p>
        </p:txBody>
      </p:sp>
      <p:sp>
        <p:nvSpPr>
          <p:cNvPr id="890897" name="Text Box 17"/>
          <p:cNvSpPr txBox="1">
            <a:spLocks noChangeArrowheads="1"/>
          </p:cNvSpPr>
          <p:nvPr/>
        </p:nvSpPr>
        <p:spPr bwMode="auto">
          <a:xfrm>
            <a:off x="8432800" y="2708275"/>
            <a:ext cx="190948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Документ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составлен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val="2053913976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/>
              <a:t>Принципы построения диаграммы </a:t>
            </a:r>
            <a:r>
              <a:rPr lang="en-US" dirty="0" err="1" smtClean="0"/>
              <a:t>eEPC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2000" dirty="0" smtClean="0"/>
              <a:t>Громов А.И,, </a:t>
            </a:r>
            <a:r>
              <a:rPr lang="ru-RU" sz="2000" dirty="0" err="1" smtClean="0"/>
              <a:t>Каменнова</a:t>
            </a:r>
            <a:r>
              <a:rPr lang="ru-RU" sz="2000" dirty="0" smtClean="0"/>
              <a:t> М.С., 2001</a:t>
            </a:r>
            <a:endParaRPr lang="ru-RU" sz="2000" dirty="0"/>
          </a:p>
        </p:txBody>
      </p:sp>
      <p:sp>
        <p:nvSpPr>
          <p:cNvPr id="804867" name="AutoShape 3"/>
          <p:cNvSpPr>
            <a:spLocks noChangeArrowheads="1"/>
          </p:cNvSpPr>
          <p:nvPr/>
        </p:nvSpPr>
        <p:spPr bwMode="auto">
          <a:xfrm>
            <a:off x="1593292" y="1048871"/>
            <a:ext cx="1323975" cy="5271247"/>
          </a:xfrm>
          <a:prstGeom prst="downArrow">
            <a:avLst>
              <a:gd name="adj1" fmla="val 58509"/>
              <a:gd name="adj2" fmla="val 25301"/>
            </a:avLst>
          </a:prstGeom>
          <a:solidFill>
            <a:srgbClr val="00FF00"/>
          </a:solidFill>
          <a:ln w="9525">
            <a:solidFill>
              <a:srgbClr val="33CC33"/>
            </a:solidFill>
            <a:miter lim="800000"/>
            <a:headEnd/>
            <a:tailEnd/>
          </a:ln>
          <a:effectLst>
            <a:outerShdw dist="107763" dir="2700000" algn="ctr" rotWithShape="0">
              <a:schemeClr val="tx1"/>
            </a:outerShdw>
          </a:effec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04868" name="AutoShape 4"/>
          <p:cNvSpPr>
            <a:spLocks noChangeArrowheads="1"/>
          </p:cNvSpPr>
          <p:nvPr/>
        </p:nvSpPr>
        <p:spPr bwMode="auto">
          <a:xfrm>
            <a:off x="694766" y="1524001"/>
            <a:ext cx="895350" cy="4067175"/>
          </a:xfrm>
          <a:prstGeom prst="downArrow">
            <a:avLst>
              <a:gd name="adj1" fmla="val 58509"/>
              <a:gd name="adj2" fmla="val 37413"/>
            </a:avLst>
          </a:prstGeom>
          <a:solidFill>
            <a:srgbClr val="DDDDDD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04869" name="AutoShape 5"/>
          <p:cNvSpPr>
            <a:spLocks noChangeArrowheads="1"/>
          </p:cNvSpPr>
          <p:nvPr/>
        </p:nvSpPr>
        <p:spPr bwMode="auto">
          <a:xfrm>
            <a:off x="2888691" y="1524001"/>
            <a:ext cx="895350" cy="4067175"/>
          </a:xfrm>
          <a:prstGeom prst="downArrow">
            <a:avLst>
              <a:gd name="adj1" fmla="val 58509"/>
              <a:gd name="adj2" fmla="val 37413"/>
            </a:avLst>
          </a:prstGeom>
          <a:solidFill>
            <a:srgbClr val="FFFF00"/>
          </a:solidFill>
          <a:ln w="9525">
            <a:solidFill>
              <a:srgbClr val="FFCC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04870" name="Text Box 6"/>
          <p:cNvSpPr txBox="1">
            <a:spLocks noChangeArrowheads="1"/>
          </p:cNvSpPr>
          <p:nvPr/>
        </p:nvSpPr>
        <p:spPr bwMode="auto">
          <a:xfrm rot="-5400000">
            <a:off x="2296554" y="3236913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  <a:latin typeface="Arial" panose="020B0604020202020204" pitchFamily="34" charset="0"/>
              </a:rPr>
              <a:t>Исполнители</a:t>
            </a:r>
          </a:p>
        </p:txBody>
      </p:sp>
      <p:sp>
        <p:nvSpPr>
          <p:cNvPr id="804871" name="Text Box 7"/>
          <p:cNvSpPr txBox="1">
            <a:spLocks noChangeArrowheads="1"/>
          </p:cNvSpPr>
          <p:nvPr/>
        </p:nvSpPr>
        <p:spPr bwMode="auto">
          <a:xfrm rot="-5400000">
            <a:off x="331229" y="3351213"/>
            <a:ext cx="383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Выполняемые функции</a:t>
            </a:r>
          </a:p>
        </p:txBody>
      </p:sp>
      <p:sp>
        <p:nvSpPr>
          <p:cNvPr id="804872" name="Text Box 8"/>
          <p:cNvSpPr txBox="1">
            <a:spLocks noChangeArrowheads="1"/>
          </p:cNvSpPr>
          <p:nvPr/>
        </p:nvSpPr>
        <p:spPr bwMode="auto">
          <a:xfrm rot="-5400000">
            <a:off x="-359334" y="3122613"/>
            <a:ext cx="302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</a:rPr>
              <a:t>Документы и их статусы</a:t>
            </a:r>
          </a:p>
        </p:txBody>
      </p:sp>
      <p:sp>
        <p:nvSpPr>
          <p:cNvPr id="804874" name="AutoShape 10"/>
          <p:cNvSpPr>
            <a:spLocks noChangeArrowheads="1"/>
          </p:cNvSpPr>
          <p:nvPr/>
        </p:nvSpPr>
        <p:spPr bwMode="auto">
          <a:xfrm>
            <a:off x="3818966" y="1535114"/>
            <a:ext cx="895350" cy="4067175"/>
          </a:xfrm>
          <a:prstGeom prst="downArrow">
            <a:avLst>
              <a:gd name="adj1" fmla="val 58509"/>
              <a:gd name="adj2" fmla="val 37413"/>
            </a:avLst>
          </a:prstGeom>
          <a:solidFill>
            <a:srgbClr val="66FFFF"/>
          </a:solidFill>
          <a:ln w="9525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sz="1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04875" name="Text Box 11"/>
          <p:cNvSpPr txBox="1">
            <a:spLocks noChangeArrowheads="1"/>
          </p:cNvSpPr>
          <p:nvPr/>
        </p:nvSpPr>
        <p:spPr bwMode="auto">
          <a:xfrm rot="-5400000">
            <a:off x="2550554" y="3294063"/>
            <a:ext cx="3394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>
                <a:solidFill>
                  <a:srgbClr val="000000"/>
                </a:solidFill>
              </a:rPr>
              <a:t>Информационные системы</a:t>
            </a:r>
          </a:p>
        </p:txBody>
      </p:sp>
      <p:pic>
        <p:nvPicPr>
          <p:cNvPr id="805099" name="Picture 235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73055" y="615156"/>
            <a:ext cx="4911725" cy="5472113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право 1"/>
          <p:cNvSpPr/>
          <p:nvPr/>
        </p:nvSpPr>
        <p:spPr bwMode="auto">
          <a:xfrm>
            <a:off x="4961965" y="2837329"/>
            <a:ext cx="1371600" cy="1532965"/>
          </a:xfrm>
          <a:prstGeom prst="rightArrow">
            <a:avLst/>
          </a:prstGeom>
          <a:solidFill>
            <a:schemeClr val="accent3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007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345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28027" y="88061"/>
            <a:ext cx="7372973" cy="658812"/>
          </a:xfrm>
        </p:spPr>
        <p:txBody>
          <a:bodyPr/>
          <a:lstStyle/>
          <a:p>
            <a:r>
              <a:rPr lang="ru-RU" dirty="0"/>
              <a:t>Логические операторы (правила</a:t>
            </a:r>
            <a:r>
              <a:rPr lang="ru-RU" dirty="0" smtClean="0"/>
              <a:t>) </a:t>
            </a:r>
            <a:br>
              <a:rPr lang="ru-RU" dirty="0" smtClean="0"/>
            </a:br>
            <a:r>
              <a:rPr lang="ru-RU" sz="1800" dirty="0" smtClean="0"/>
              <a:t>Громов А.И,, </a:t>
            </a:r>
            <a:r>
              <a:rPr lang="ru-RU" sz="1800" dirty="0" err="1" smtClean="0"/>
              <a:t>Каменнова</a:t>
            </a:r>
            <a:r>
              <a:rPr lang="ru-RU" sz="1800" dirty="0" smtClean="0"/>
              <a:t> М.С., 2001</a:t>
            </a:r>
            <a:endParaRPr lang="ru-RU" sz="1800" dirty="0"/>
          </a:p>
        </p:txBody>
      </p:sp>
      <p:pic>
        <p:nvPicPr>
          <p:cNvPr id="1683459" name="Picture 3"/>
          <p:cNvPicPr>
            <a:picLocks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72013" y="1362635"/>
            <a:ext cx="7540625" cy="2593975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683460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62488" y="3913748"/>
            <a:ext cx="7534275" cy="2092325"/>
          </a:xfrm>
          <a:solidFill>
            <a:schemeClr val="accent5">
              <a:lumMod val="40000"/>
              <a:lumOff val="60000"/>
            </a:schemeClr>
          </a:solidFill>
          <a:ln/>
        </p:spPr>
      </p:pic>
      <p:pic>
        <p:nvPicPr>
          <p:cNvPr id="1683461" name="Picture 5"/>
          <p:cNvPicPr>
            <a:picLocks noChangeAspect="1" noChangeArrowheads="1"/>
          </p:cNvPicPr>
          <p:nvPr>
            <p:ph sz="quarter" idx="3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3450" y="1483286"/>
            <a:ext cx="863600" cy="847725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683462" name="Picture 6"/>
          <p:cNvPicPr>
            <a:picLocks noChangeAspect="1" noChangeArrowheads="1"/>
          </p:cNvPicPr>
          <p:nvPr>
            <p:ph sz="quarter" idx="4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33450" y="2415149"/>
            <a:ext cx="863600" cy="852487"/>
          </a:xfrm>
          <a:noFill/>
          <a:ln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168346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3412098"/>
            <a:ext cx="965200" cy="99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83464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26" y="4491599"/>
            <a:ext cx="906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4522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новый_шаблон (2)">
  <a:themeElements>
    <a:clrScheme name="новый_шаблон (2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новый_шаблон (2)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новый_шаблон (2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новый_шаблон (2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ый_шаблон (2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ый_шаблон (2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ый_шаблон (2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ый_шаблон (2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новый_шаблон (2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979</Words>
  <Application>Microsoft Office PowerPoint</Application>
  <PresentationFormat>Широкоэкранный</PresentationFormat>
  <Paragraphs>356</Paragraphs>
  <Slides>16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</vt:lpstr>
      <vt:lpstr>Arial Narrow</vt:lpstr>
      <vt:lpstr>Calibri</vt:lpstr>
      <vt:lpstr>Calibri Light</vt:lpstr>
      <vt:lpstr>Tahoma</vt:lpstr>
      <vt:lpstr>Times New Roman</vt:lpstr>
      <vt:lpstr>Wingdings</vt:lpstr>
      <vt:lpstr>Тема Office</vt:lpstr>
      <vt:lpstr>новый_шаблон (2)</vt:lpstr>
      <vt:lpstr>Точечный рисунок</vt:lpstr>
      <vt:lpstr>Модели для описания процессов разного уровня</vt:lpstr>
      <vt:lpstr>ОПИСАНИЕ ПРОЦЕССОВ Громов А.И,, Каменнова М.С., 2001</vt:lpstr>
      <vt:lpstr>Диаграмма цепочки добавленного качества Громов А.И,, Каменнова М.С., 2001</vt:lpstr>
      <vt:lpstr>Пример VAD - Процессы верхнего уровня банка</vt:lpstr>
      <vt:lpstr>Группа процессов</vt:lpstr>
      <vt:lpstr>Событийная цепочка процесса – диаграмма eEPC</vt:lpstr>
      <vt:lpstr>Событие в модели еЕРС</vt:lpstr>
      <vt:lpstr>Принципы построения диаграммы eEPC  Громов А.И,, Каменнова М.С., 2001</vt:lpstr>
      <vt:lpstr>Логические операторы (правила)  Громов А.И,, Каменнова М.С., 2001</vt:lpstr>
      <vt:lpstr>Презентация PowerPoint</vt:lpstr>
      <vt:lpstr>Презентация PowerPoint</vt:lpstr>
      <vt:lpstr>Презентация PowerPoint</vt:lpstr>
      <vt:lpstr>Презентация PowerPoint</vt:lpstr>
      <vt:lpstr>Разновидности диаграммы eEPC</vt:lpstr>
      <vt:lpstr>Диаграмма окружения функции</vt:lpstr>
      <vt:lpstr>Диаграмма окружения функции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 для описания процессов разного уровня</dc:title>
  <dc:creator>Ярослав Горчаков</dc:creator>
  <cp:lastModifiedBy>Ярослав Горчаков</cp:lastModifiedBy>
  <cp:revision>6</cp:revision>
  <dcterms:created xsi:type="dcterms:W3CDTF">2016-08-04T22:58:14Z</dcterms:created>
  <dcterms:modified xsi:type="dcterms:W3CDTF">2016-08-04T23:36:57Z</dcterms:modified>
</cp:coreProperties>
</file>