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notesMasterIdLst>
    <p:notesMasterId r:id="rId11"/>
  </p:notesMasterIdLst>
  <p:sldIdLst>
    <p:sldId id="266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F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7" d="100"/>
          <a:sy n="67" d="100"/>
        </p:scale>
        <p:origin x="64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78FBB-BA63-4684-9766-7B7DC6CA1BC8}" type="datetimeFigureOut">
              <a:rPr lang="ru-RU" smtClean="0"/>
              <a:t>16.03.2020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CD829B-0789-4604-A053-8725F8C2C9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960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IDS Scheer_Titelmaster2005_allg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40833" y="762001"/>
            <a:ext cx="6724651" cy="1846263"/>
          </a:xfrm>
        </p:spPr>
        <p:txBody>
          <a:bodyPr lIns="0" tIns="45720" rIns="90000" anchor="ctr"/>
          <a:lstStyle>
            <a:lvl1pPr>
              <a:defRPr sz="25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Titel: Arial, 25 pt, fett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40833" y="4057651"/>
            <a:ext cx="5342467" cy="1298575"/>
          </a:xfrm>
          <a:extLst>
            <a:ext uri="{909E8E84-426E-40DD-AFC4-6F175D3DCCD1}">
              <a14:hiddenFill xmlns:a14="http://schemas.microsoft.com/office/drawing/2010/main">
                <a:solidFill>
                  <a:srgbClr val="F8D66A"/>
                </a:solidFill>
              </a14:hiddenFill>
            </a:ext>
          </a:extLst>
        </p:spPr>
        <p:txBody>
          <a:bodyPr lIns="0"/>
          <a:lstStyle>
            <a:lvl1pPr marL="0" indent="0">
              <a:buClr>
                <a:srgbClr val="323937"/>
              </a:buClr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Untertitel: Arial, 20 pt, fett</a:t>
            </a:r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603251" y="6562725"/>
            <a:ext cx="2540000" cy="228600"/>
          </a:xfrm>
        </p:spPr>
        <p:txBody>
          <a:bodyPr/>
          <a:lstStyle>
            <a:lvl1pPr defTabSz="914400">
              <a:lnSpc>
                <a:spcPct val="100000"/>
              </a:lnSpc>
              <a:tabLst/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www.ids-scheer.</a:t>
            </a:r>
            <a:r>
              <a:rPr lang="en-US">
                <a:solidFill>
                  <a:srgbClr val="000000"/>
                </a:solidFill>
              </a:rPr>
              <a:t>ru</a:t>
            </a:r>
            <a:endParaRPr lang="de-DE">
              <a:solidFill>
                <a:srgbClr val="000000"/>
              </a:solidFill>
            </a:endParaRPr>
          </a:p>
        </p:txBody>
      </p:sp>
      <p:pic>
        <p:nvPicPr>
          <p:cNvPr id="59398" name="Picture 6" descr="IDSLogoClai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6867" y="134938"/>
            <a:ext cx="1684867" cy="608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7598307"/>
      </p:ext>
    </p:extLst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    © IDS Scheer </a:t>
            </a:r>
            <a:r>
              <a:rPr lang="ru-RU">
                <a:solidFill>
                  <a:srgbClr val="000000"/>
                </a:solidFill>
              </a:rPr>
              <a:t>Россия и страны СНГ</a:t>
            </a:r>
            <a:r>
              <a:rPr lang="de-DE">
                <a:solidFill>
                  <a:srgbClr val="000000"/>
                </a:solidFill>
              </a:rPr>
              <a:t>	</a:t>
            </a:r>
            <a:r>
              <a:rPr lang="en-US" sz="900">
                <a:solidFill>
                  <a:srgbClr val="000000"/>
                </a:solidFill>
              </a:rPr>
              <a:t>www.ids-scheer.ru</a:t>
            </a:r>
            <a:endParaRPr lang="de-DE" sz="600" baseline="45000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39441B-CE63-4118-A2CA-5CFF2EF1545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205872"/>
      </p:ext>
    </p:extLst>
  </p:cSld>
  <p:clrMapOvr>
    <a:masterClrMapping/>
  </p:clrMapOvr>
  <p:transition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942917" y="77788"/>
            <a:ext cx="2844800" cy="62468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6400" y="77788"/>
            <a:ext cx="8333317" cy="624681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    © IDS Scheer </a:t>
            </a:r>
            <a:r>
              <a:rPr lang="ru-RU">
                <a:solidFill>
                  <a:srgbClr val="000000"/>
                </a:solidFill>
              </a:rPr>
              <a:t>Россия и страны СНГ</a:t>
            </a:r>
            <a:r>
              <a:rPr lang="de-DE">
                <a:solidFill>
                  <a:srgbClr val="000000"/>
                </a:solidFill>
              </a:rPr>
              <a:t>	</a:t>
            </a:r>
            <a:r>
              <a:rPr lang="en-US" sz="900">
                <a:solidFill>
                  <a:srgbClr val="000000"/>
                </a:solidFill>
              </a:rPr>
              <a:t>www.ids-scheer.ru</a:t>
            </a:r>
            <a:endParaRPr lang="de-DE" sz="600" baseline="45000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BD7322-F01D-48A1-8C89-5B6834643CF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385259"/>
      </p:ext>
    </p:extLst>
  </p:cSld>
  <p:clrMapOvr>
    <a:masterClrMapping/>
  </p:clrMapOvr>
  <p:transition>
    <p:pull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06400" y="77789"/>
            <a:ext cx="9550400" cy="5921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12751" y="762000"/>
            <a:ext cx="5585883" cy="27051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201834" y="762000"/>
            <a:ext cx="5585884" cy="27051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12751" y="3619500"/>
            <a:ext cx="5585883" cy="27051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01834" y="3619500"/>
            <a:ext cx="5585884" cy="27051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>
          <a:xfrm>
            <a:off x="0" y="6562726"/>
            <a:ext cx="12192000" cy="257175"/>
          </a:xfrm>
        </p:spPr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    © IDS Scheer </a:t>
            </a:r>
            <a:r>
              <a:rPr lang="ru-RU">
                <a:solidFill>
                  <a:srgbClr val="000000"/>
                </a:solidFill>
              </a:rPr>
              <a:t>Россия и страны СНГ</a:t>
            </a:r>
            <a:r>
              <a:rPr lang="de-DE">
                <a:solidFill>
                  <a:srgbClr val="000000"/>
                </a:solidFill>
              </a:rPr>
              <a:t>	</a:t>
            </a:r>
            <a:r>
              <a:rPr lang="en-US" sz="900">
                <a:solidFill>
                  <a:srgbClr val="000000"/>
                </a:solidFill>
              </a:rPr>
              <a:t>www.ids-scheer.ru</a:t>
            </a:r>
            <a:endParaRPr lang="de-DE" sz="600" baseline="45000">
              <a:solidFill>
                <a:srgbClr val="000000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>
          <a:xfrm>
            <a:off x="11684000" y="6464300"/>
            <a:ext cx="508000" cy="228600"/>
          </a:xfrm>
        </p:spPr>
        <p:txBody>
          <a:bodyPr/>
          <a:lstStyle>
            <a:lvl1pPr>
              <a:defRPr/>
            </a:lvl1pPr>
          </a:lstStyle>
          <a:p>
            <a:fld id="{49375975-65FD-42D3-8776-5C8F1E33520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064098"/>
      </p:ext>
    </p:extLst>
  </p:cSld>
  <p:clrMapOvr>
    <a:masterClrMapping/>
  </p:clrMapOvr>
  <p:transition>
    <p:pull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400" y="77789"/>
            <a:ext cx="9550400" cy="5921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12751" y="762000"/>
            <a:ext cx="5585883" cy="5562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201834" y="762000"/>
            <a:ext cx="5585884" cy="27051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6201834" y="3619500"/>
            <a:ext cx="5585884" cy="27051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>
          <a:xfrm>
            <a:off x="0" y="6562726"/>
            <a:ext cx="12192000" cy="257175"/>
          </a:xfrm>
        </p:spPr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    © IDS Scheer </a:t>
            </a:r>
            <a:r>
              <a:rPr lang="ru-RU">
                <a:solidFill>
                  <a:srgbClr val="000000"/>
                </a:solidFill>
              </a:rPr>
              <a:t>Россия и страны СНГ</a:t>
            </a:r>
            <a:r>
              <a:rPr lang="de-DE">
                <a:solidFill>
                  <a:srgbClr val="000000"/>
                </a:solidFill>
              </a:rPr>
              <a:t>	</a:t>
            </a:r>
            <a:r>
              <a:rPr lang="en-US" sz="900">
                <a:solidFill>
                  <a:srgbClr val="000000"/>
                </a:solidFill>
              </a:rPr>
              <a:t>www.ids-scheer.ru</a:t>
            </a:r>
            <a:endParaRPr lang="de-DE" sz="600" baseline="45000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>
          <a:xfrm>
            <a:off x="11684000" y="6464300"/>
            <a:ext cx="508000" cy="228600"/>
          </a:xfrm>
        </p:spPr>
        <p:txBody>
          <a:bodyPr/>
          <a:lstStyle>
            <a:lvl1pPr>
              <a:defRPr/>
            </a:lvl1pPr>
          </a:lstStyle>
          <a:p>
            <a:fld id="{761FAE1A-4021-4547-96C4-7D39A58502C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472551"/>
      </p:ext>
    </p:extLst>
  </p:cSld>
  <p:clrMapOvr>
    <a:masterClrMapping/>
  </p:clrMapOvr>
  <p:transition>
    <p:pull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400" y="77789"/>
            <a:ext cx="9550400" cy="5921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Место для изображения из Интернета 2"/>
          <p:cNvSpPr>
            <a:spLocks noGrp="1"/>
          </p:cNvSpPr>
          <p:nvPr>
            <p:ph type="clipArt" sz="half" idx="1"/>
          </p:nvPr>
        </p:nvSpPr>
        <p:spPr>
          <a:xfrm>
            <a:off x="412751" y="762000"/>
            <a:ext cx="5585883" cy="55626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01834" y="762000"/>
            <a:ext cx="5585884" cy="5562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0" y="6562726"/>
            <a:ext cx="12192000" cy="257175"/>
          </a:xfrm>
        </p:spPr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    © IDS Scheer </a:t>
            </a:r>
            <a:r>
              <a:rPr lang="ru-RU">
                <a:solidFill>
                  <a:srgbClr val="000000"/>
                </a:solidFill>
              </a:rPr>
              <a:t>Россия и страны СНГ</a:t>
            </a:r>
            <a:r>
              <a:rPr lang="de-DE">
                <a:solidFill>
                  <a:srgbClr val="000000"/>
                </a:solidFill>
              </a:rPr>
              <a:t>	</a:t>
            </a:r>
            <a:r>
              <a:rPr lang="en-US" sz="900">
                <a:solidFill>
                  <a:srgbClr val="000000"/>
                </a:solidFill>
              </a:rPr>
              <a:t>www.ids-scheer.ru</a:t>
            </a:r>
            <a:endParaRPr lang="de-DE" sz="600" baseline="4500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11684000" y="6464300"/>
            <a:ext cx="508000" cy="228600"/>
          </a:xfrm>
        </p:spPr>
        <p:txBody>
          <a:bodyPr/>
          <a:lstStyle>
            <a:lvl1pPr>
              <a:defRPr/>
            </a:lvl1pPr>
          </a:lstStyle>
          <a:p>
            <a:fld id="{04EDB68E-8121-47B1-943E-B53E7DC10C5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475547"/>
      </p:ext>
    </p:extLst>
  </p:cSld>
  <p:clrMapOvr>
    <a:masterClrMapping/>
  </p:clrMapOvr>
  <p:transition>
    <p:pull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400" y="77789"/>
            <a:ext cx="9550400" cy="5921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12751" y="762000"/>
            <a:ext cx="5585883" cy="5562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01834" y="762000"/>
            <a:ext cx="5585884" cy="5562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0" y="6562726"/>
            <a:ext cx="12192000" cy="257175"/>
          </a:xfrm>
        </p:spPr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    © IDS Scheer </a:t>
            </a:r>
            <a:r>
              <a:rPr lang="ru-RU">
                <a:solidFill>
                  <a:srgbClr val="000000"/>
                </a:solidFill>
              </a:rPr>
              <a:t>Россия и страны СНГ</a:t>
            </a:r>
            <a:r>
              <a:rPr lang="de-DE">
                <a:solidFill>
                  <a:srgbClr val="000000"/>
                </a:solidFill>
              </a:rPr>
              <a:t>	</a:t>
            </a:r>
            <a:r>
              <a:rPr lang="en-US" sz="900">
                <a:solidFill>
                  <a:srgbClr val="000000"/>
                </a:solidFill>
              </a:rPr>
              <a:t>www.ids-scheer.ru</a:t>
            </a:r>
            <a:endParaRPr lang="de-DE" sz="600" baseline="4500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11684000" y="6464300"/>
            <a:ext cx="508000" cy="228600"/>
          </a:xfrm>
        </p:spPr>
        <p:txBody>
          <a:bodyPr/>
          <a:lstStyle>
            <a:lvl1pPr>
              <a:defRPr/>
            </a:lvl1pPr>
          </a:lstStyle>
          <a:p>
            <a:fld id="{3AD6110F-423A-4E1D-BBA7-43207F0AA10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108532"/>
      </p:ext>
    </p:extLst>
  </p:cSld>
  <p:clrMapOvr>
    <a:masterClrMapping/>
  </p:clrMapOvr>
  <p:transition>
    <p:pull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400" y="77789"/>
            <a:ext cx="9550400" cy="5921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12751" y="762000"/>
            <a:ext cx="11374967" cy="55626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0" y="6562726"/>
            <a:ext cx="12192000" cy="257175"/>
          </a:xfrm>
        </p:spPr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    © IDS Scheer </a:t>
            </a:r>
            <a:r>
              <a:rPr lang="ru-RU">
                <a:solidFill>
                  <a:srgbClr val="000000"/>
                </a:solidFill>
              </a:rPr>
              <a:t>Россия и страны СНГ</a:t>
            </a:r>
            <a:r>
              <a:rPr lang="de-DE">
                <a:solidFill>
                  <a:srgbClr val="000000"/>
                </a:solidFill>
              </a:rPr>
              <a:t>	</a:t>
            </a:r>
            <a:r>
              <a:rPr lang="en-US" sz="900">
                <a:solidFill>
                  <a:srgbClr val="000000"/>
                </a:solidFill>
              </a:rPr>
              <a:t>www.ids-scheer.ru</a:t>
            </a:r>
            <a:endParaRPr lang="de-DE" sz="600" baseline="45000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11684000" y="6464300"/>
            <a:ext cx="508000" cy="228600"/>
          </a:xfrm>
        </p:spPr>
        <p:txBody>
          <a:bodyPr/>
          <a:lstStyle>
            <a:lvl1pPr>
              <a:defRPr/>
            </a:lvl1pPr>
          </a:lstStyle>
          <a:p>
            <a:fld id="{8383F845-E753-4496-A6B7-204FB8B48E7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22920"/>
      </p:ext>
    </p:extLst>
  </p:cSld>
  <p:clrMapOvr>
    <a:masterClrMapping/>
  </p:clrMapOvr>
  <p:transition>
    <p:pull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IDS Scheer_Titelmaster2005_allg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40833" y="762001"/>
            <a:ext cx="6724651" cy="1846263"/>
          </a:xfrm>
        </p:spPr>
        <p:txBody>
          <a:bodyPr lIns="0" tIns="45720" rIns="90000" anchor="ctr"/>
          <a:lstStyle>
            <a:lvl1pPr>
              <a:defRPr sz="25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Titel: Arial, 25 pt, fett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40833" y="4057651"/>
            <a:ext cx="5342467" cy="1298575"/>
          </a:xfrm>
          <a:extLst>
            <a:ext uri="{909E8E84-426E-40DD-AFC4-6F175D3DCCD1}">
              <a14:hiddenFill xmlns:a14="http://schemas.microsoft.com/office/drawing/2010/main">
                <a:solidFill>
                  <a:srgbClr val="F8D66A"/>
                </a:solidFill>
              </a14:hiddenFill>
            </a:ext>
          </a:extLst>
        </p:spPr>
        <p:txBody>
          <a:bodyPr lIns="0"/>
          <a:lstStyle>
            <a:lvl1pPr marL="0" indent="0">
              <a:buClr>
                <a:srgbClr val="323937"/>
              </a:buClr>
              <a:buFontTx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Untertitel: Arial, 20 pt, fett</a:t>
            </a:r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603251" y="6562725"/>
            <a:ext cx="2540000" cy="228600"/>
          </a:xfrm>
        </p:spPr>
        <p:txBody>
          <a:bodyPr/>
          <a:lstStyle>
            <a:lvl1pPr defTabSz="914400">
              <a:lnSpc>
                <a:spcPct val="100000"/>
              </a:lnSpc>
              <a:tabLst/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www.ids-scheer.</a:t>
            </a:r>
            <a:r>
              <a:rPr lang="en-US">
                <a:solidFill>
                  <a:srgbClr val="000000"/>
                </a:solidFill>
              </a:rPr>
              <a:t>ru</a:t>
            </a:r>
            <a:endParaRPr lang="de-DE">
              <a:solidFill>
                <a:srgbClr val="000000"/>
              </a:solidFill>
            </a:endParaRPr>
          </a:p>
        </p:txBody>
      </p:sp>
      <p:pic>
        <p:nvPicPr>
          <p:cNvPr id="59398" name="Picture 6" descr="IDSLogoClai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6867" y="134938"/>
            <a:ext cx="1684867" cy="608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6926150"/>
      </p:ext>
    </p:extLst>
  </p:cSld>
  <p:clrMapOvr>
    <a:masterClrMapping/>
  </p:clrMapOvr>
  <p:transition>
    <p:pull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    © IDS Scheer </a:t>
            </a:r>
            <a:r>
              <a:rPr lang="ru-RU">
                <a:solidFill>
                  <a:srgbClr val="000000"/>
                </a:solidFill>
              </a:rPr>
              <a:t>Россия и страны СНГ</a:t>
            </a:r>
            <a:r>
              <a:rPr lang="de-DE">
                <a:solidFill>
                  <a:srgbClr val="000000"/>
                </a:solidFill>
              </a:rPr>
              <a:t>	</a:t>
            </a:r>
            <a:r>
              <a:rPr lang="en-US" sz="900">
                <a:solidFill>
                  <a:srgbClr val="000000"/>
                </a:solidFill>
              </a:rPr>
              <a:t>www.ids-scheer.ru</a:t>
            </a:r>
            <a:endParaRPr lang="de-DE" sz="600" baseline="45000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A9FCD9-FFBD-4FBA-8E21-B12578D24F0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028910"/>
      </p:ext>
    </p:extLst>
  </p:cSld>
  <p:clrMapOvr>
    <a:masterClrMapping/>
  </p:clrMapOvr>
  <p:transition>
    <p:pull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    © IDS Scheer </a:t>
            </a:r>
            <a:r>
              <a:rPr lang="ru-RU">
                <a:solidFill>
                  <a:srgbClr val="000000"/>
                </a:solidFill>
              </a:rPr>
              <a:t>Россия и страны СНГ</a:t>
            </a:r>
            <a:r>
              <a:rPr lang="de-DE">
                <a:solidFill>
                  <a:srgbClr val="000000"/>
                </a:solidFill>
              </a:rPr>
              <a:t>	</a:t>
            </a:r>
            <a:r>
              <a:rPr lang="en-US" sz="900">
                <a:solidFill>
                  <a:srgbClr val="000000"/>
                </a:solidFill>
              </a:rPr>
              <a:t>www.ids-scheer.ru</a:t>
            </a:r>
            <a:endParaRPr lang="de-DE" sz="600" baseline="45000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E41239-B3BD-47FC-9C62-DD0EE2F7E3E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97232"/>
      </p:ext>
    </p:extLst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    © IDS Scheer </a:t>
            </a:r>
            <a:r>
              <a:rPr lang="ru-RU">
                <a:solidFill>
                  <a:srgbClr val="000000"/>
                </a:solidFill>
              </a:rPr>
              <a:t>Россия и страны СНГ</a:t>
            </a:r>
            <a:r>
              <a:rPr lang="de-DE">
                <a:solidFill>
                  <a:srgbClr val="000000"/>
                </a:solidFill>
              </a:rPr>
              <a:t>	</a:t>
            </a:r>
            <a:r>
              <a:rPr lang="en-US" sz="900">
                <a:solidFill>
                  <a:srgbClr val="000000"/>
                </a:solidFill>
              </a:rPr>
              <a:t>www.ids-scheer.ru</a:t>
            </a:r>
            <a:endParaRPr lang="de-DE" sz="600" baseline="45000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A9FCD9-FFBD-4FBA-8E21-B12578D24F0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450833"/>
      </p:ext>
    </p:extLst>
  </p:cSld>
  <p:clrMapOvr>
    <a:masterClrMapping/>
  </p:clrMapOvr>
  <p:transition>
    <p:pull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12751" y="762000"/>
            <a:ext cx="5585883" cy="5562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01834" y="762000"/>
            <a:ext cx="5585884" cy="5562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    © IDS Scheer </a:t>
            </a:r>
            <a:r>
              <a:rPr lang="ru-RU">
                <a:solidFill>
                  <a:srgbClr val="000000"/>
                </a:solidFill>
              </a:rPr>
              <a:t>Россия и страны СНГ</a:t>
            </a:r>
            <a:r>
              <a:rPr lang="de-DE">
                <a:solidFill>
                  <a:srgbClr val="000000"/>
                </a:solidFill>
              </a:rPr>
              <a:t>	</a:t>
            </a:r>
            <a:r>
              <a:rPr lang="en-US" sz="900">
                <a:solidFill>
                  <a:srgbClr val="000000"/>
                </a:solidFill>
              </a:rPr>
              <a:t>www.ids-scheer.ru</a:t>
            </a:r>
            <a:endParaRPr lang="de-DE" sz="600" baseline="4500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D3C93E-2376-456B-A09B-EB28D4C0008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271693"/>
      </p:ext>
    </p:extLst>
  </p:cSld>
  <p:clrMapOvr>
    <a:masterClrMapping/>
  </p:clrMapOvr>
  <p:transition>
    <p:pull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    © IDS Scheer </a:t>
            </a:r>
            <a:r>
              <a:rPr lang="ru-RU">
                <a:solidFill>
                  <a:srgbClr val="000000"/>
                </a:solidFill>
              </a:rPr>
              <a:t>Россия и страны СНГ</a:t>
            </a:r>
            <a:r>
              <a:rPr lang="de-DE">
                <a:solidFill>
                  <a:srgbClr val="000000"/>
                </a:solidFill>
              </a:rPr>
              <a:t>	</a:t>
            </a:r>
            <a:r>
              <a:rPr lang="en-US" sz="900">
                <a:solidFill>
                  <a:srgbClr val="000000"/>
                </a:solidFill>
              </a:rPr>
              <a:t>www.ids-scheer.ru</a:t>
            </a:r>
            <a:endParaRPr lang="de-DE" sz="600" baseline="45000">
              <a:solidFill>
                <a:srgbClr val="000000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B21840-3FC8-42D9-A060-5D1D9D7930B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157553"/>
      </p:ext>
    </p:extLst>
  </p:cSld>
  <p:clrMapOvr>
    <a:masterClrMapping/>
  </p:clrMapOvr>
  <p:transition>
    <p:pull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    © IDS Scheer </a:t>
            </a:r>
            <a:r>
              <a:rPr lang="ru-RU">
                <a:solidFill>
                  <a:srgbClr val="000000"/>
                </a:solidFill>
              </a:rPr>
              <a:t>Россия и страны СНГ</a:t>
            </a:r>
            <a:r>
              <a:rPr lang="de-DE">
                <a:solidFill>
                  <a:srgbClr val="000000"/>
                </a:solidFill>
              </a:rPr>
              <a:t>	</a:t>
            </a:r>
            <a:r>
              <a:rPr lang="en-US" sz="900">
                <a:solidFill>
                  <a:srgbClr val="000000"/>
                </a:solidFill>
              </a:rPr>
              <a:t>www.ids-scheer.ru</a:t>
            </a:r>
            <a:endParaRPr lang="de-DE" sz="600" baseline="45000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8EA5814-A057-4CE3-B61A-87B025DB027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166061"/>
      </p:ext>
    </p:extLst>
  </p:cSld>
  <p:clrMapOvr>
    <a:masterClrMapping/>
  </p:clrMapOvr>
  <p:transition>
    <p:pull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    © IDS Scheer </a:t>
            </a:r>
            <a:r>
              <a:rPr lang="ru-RU">
                <a:solidFill>
                  <a:srgbClr val="000000"/>
                </a:solidFill>
              </a:rPr>
              <a:t>Россия и страны СНГ</a:t>
            </a:r>
            <a:r>
              <a:rPr lang="de-DE">
                <a:solidFill>
                  <a:srgbClr val="000000"/>
                </a:solidFill>
              </a:rPr>
              <a:t>	</a:t>
            </a:r>
            <a:r>
              <a:rPr lang="en-US" sz="900">
                <a:solidFill>
                  <a:srgbClr val="000000"/>
                </a:solidFill>
              </a:rPr>
              <a:t>www.ids-scheer.ru</a:t>
            </a:r>
            <a:endParaRPr lang="de-DE" sz="600" baseline="45000">
              <a:solidFill>
                <a:srgbClr val="00000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DF53F4-43E3-4DB7-8948-A9A57D89C8D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808534"/>
      </p:ext>
    </p:extLst>
  </p:cSld>
  <p:clrMapOvr>
    <a:masterClrMapping/>
  </p:clrMapOvr>
  <p:transition>
    <p:pull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    © IDS Scheer </a:t>
            </a:r>
            <a:r>
              <a:rPr lang="ru-RU">
                <a:solidFill>
                  <a:srgbClr val="000000"/>
                </a:solidFill>
              </a:rPr>
              <a:t>Россия и страны СНГ</a:t>
            </a:r>
            <a:r>
              <a:rPr lang="de-DE">
                <a:solidFill>
                  <a:srgbClr val="000000"/>
                </a:solidFill>
              </a:rPr>
              <a:t>	</a:t>
            </a:r>
            <a:r>
              <a:rPr lang="en-US" sz="900">
                <a:solidFill>
                  <a:srgbClr val="000000"/>
                </a:solidFill>
              </a:rPr>
              <a:t>www.ids-scheer.ru</a:t>
            </a:r>
            <a:endParaRPr lang="de-DE" sz="600" baseline="4500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2C411-D5DB-41D7-A5BF-360A62C72B4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054334"/>
      </p:ext>
    </p:extLst>
  </p:cSld>
  <p:clrMapOvr>
    <a:masterClrMapping/>
  </p:clrMapOvr>
  <p:transition>
    <p:pull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    © IDS Scheer </a:t>
            </a:r>
            <a:r>
              <a:rPr lang="ru-RU">
                <a:solidFill>
                  <a:srgbClr val="000000"/>
                </a:solidFill>
              </a:rPr>
              <a:t>Россия и страны СНГ</a:t>
            </a:r>
            <a:r>
              <a:rPr lang="de-DE">
                <a:solidFill>
                  <a:srgbClr val="000000"/>
                </a:solidFill>
              </a:rPr>
              <a:t>	</a:t>
            </a:r>
            <a:r>
              <a:rPr lang="en-US" sz="900">
                <a:solidFill>
                  <a:srgbClr val="000000"/>
                </a:solidFill>
              </a:rPr>
              <a:t>www.ids-scheer.ru</a:t>
            </a:r>
            <a:endParaRPr lang="de-DE" sz="600" baseline="4500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1EC000-F7CE-4A54-BBD7-5EBCB4F17C2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464762"/>
      </p:ext>
    </p:extLst>
  </p:cSld>
  <p:clrMapOvr>
    <a:masterClrMapping/>
  </p:clrMapOvr>
  <p:transition>
    <p:pull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    © IDS Scheer </a:t>
            </a:r>
            <a:r>
              <a:rPr lang="ru-RU">
                <a:solidFill>
                  <a:srgbClr val="000000"/>
                </a:solidFill>
              </a:rPr>
              <a:t>Россия и страны СНГ</a:t>
            </a:r>
            <a:r>
              <a:rPr lang="de-DE">
                <a:solidFill>
                  <a:srgbClr val="000000"/>
                </a:solidFill>
              </a:rPr>
              <a:t>	</a:t>
            </a:r>
            <a:r>
              <a:rPr lang="en-US" sz="900">
                <a:solidFill>
                  <a:srgbClr val="000000"/>
                </a:solidFill>
              </a:rPr>
              <a:t>www.ids-scheer.ru</a:t>
            </a:r>
            <a:endParaRPr lang="de-DE" sz="600" baseline="45000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39441B-CE63-4118-A2CA-5CFF2EF1545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545711"/>
      </p:ext>
    </p:extLst>
  </p:cSld>
  <p:clrMapOvr>
    <a:masterClrMapping/>
  </p:clrMapOvr>
  <p:transition>
    <p:pull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942917" y="77788"/>
            <a:ext cx="2844800" cy="62468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6400" y="77788"/>
            <a:ext cx="8333317" cy="624681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    © IDS Scheer </a:t>
            </a:r>
            <a:r>
              <a:rPr lang="ru-RU">
                <a:solidFill>
                  <a:srgbClr val="000000"/>
                </a:solidFill>
              </a:rPr>
              <a:t>Россия и страны СНГ</a:t>
            </a:r>
            <a:r>
              <a:rPr lang="de-DE">
                <a:solidFill>
                  <a:srgbClr val="000000"/>
                </a:solidFill>
              </a:rPr>
              <a:t>	</a:t>
            </a:r>
            <a:r>
              <a:rPr lang="en-US" sz="900">
                <a:solidFill>
                  <a:srgbClr val="000000"/>
                </a:solidFill>
              </a:rPr>
              <a:t>www.ids-scheer.ru</a:t>
            </a:r>
            <a:endParaRPr lang="de-DE" sz="600" baseline="45000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BD7322-F01D-48A1-8C89-5B6834643CF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275190"/>
      </p:ext>
    </p:extLst>
  </p:cSld>
  <p:clrMapOvr>
    <a:masterClrMapping/>
  </p:clrMapOvr>
  <p:transition>
    <p:pull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06400" y="77789"/>
            <a:ext cx="9550400" cy="5921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12751" y="762000"/>
            <a:ext cx="5585883" cy="27051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201834" y="762000"/>
            <a:ext cx="5585884" cy="27051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12751" y="3619500"/>
            <a:ext cx="5585883" cy="27051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01834" y="3619500"/>
            <a:ext cx="5585884" cy="27051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>
          <a:xfrm>
            <a:off x="0" y="6562726"/>
            <a:ext cx="12192000" cy="257175"/>
          </a:xfrm>
        </p:spPr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    © IDS Scheer </a:t>
            </a:r>
            <a:r>
              <a:rPr lang="ru-RU">
                <a:solidFill>
                  <a:srgbClr val="000000"/>
                </a:solidFill>
              </a:rPr>
              <a:t>Россия и страны СНГ</a:t>
            </a:r>
            <a:r>
              <a:rPr lang="de-DE">
                <a:solidFill>
                  <a:srgbClr val="000000"/>
                </a:solidFill>
              </a:rPr>
              <a:t>	</a:t>
            </a:r>
            <a:r>
              <a:rPr lang="en-US" sz="900">
                <a:solidFill>
                  <a:srgbClr val="000000"/>
                </a:solidFill>
              </a:rPr>
              <a:t>www.ids-scheer.ru</a:t>
            </a:r>
            <a:endParaRPr lang="de-DE" sz="600" baseline="45000">
              <a:solidFill>
                <a:srgbClr val="000000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>
          <a:xfrm>
            <a:off x="11684000" y="6464300"/>
            <a:ext cx="508000" cy="228600"/>
          </a:xfrm>
        </p:spPr>
        <p:txBody>
          <a:bodyPr/>
          <a:lstStyle>
            <a:lvl1pPr>
              <a:defRPr/>
            </a:lvl1pPr>
          </a:lstStyle>
          <a:p>
            <a:fld id="{49375975-65FD-42D3-8776-5C8F1E33520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253277"/>
      </p:ext>
    </p:extLst>
  </p:cSld>
  <p:clrMapOvr>
    <a:masterClrMapping/>
  </p:clrMapOvr>
  <p:transition>
    <p:pull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400" y="77789"/>
            <a:ext cx="9550400" cy="5921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12751" y="762000"/>
            <a:ext cx="5585883" cy="5562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201834" y="762000"/>
            <a:ext cx="5585884" cy="27051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6201834" y="3619500"/>
            <a:ext cx="5585884" cy="27051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0"/>
          </p:nvPr>
        </p:nvSpPr>
        <p:spPr>
          <a:xfrm>
            <a:off x="0" y="6562726"/>
            <a:ext cx="12192000" cy="257175"/>
          </a:xfrm>
        </p:spPr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    © IDS Scheer </a:t>
            </a:r>
            <a:r>
              <a:rPr lang="ru-RU">
                <a:solidFill>
                  <a:srgbClr val="000000"/>
                </a:solidFill>
              </a:rPr>
              <a:t>Россия и страны СНГ</a:t>
            </a:r>
            <a:r>
              <a:rPr lang="de-DE">
                <a:solidFill>
                  <a:srgbClr val="000000"/>
                </a:solidFill>
              </a:rPr>
              <a:t>	</a:t>
            </a:r>
            <a:r>
              <a:rPr lang="en-US" sz="900">
                <a:solidFill>
                  <a:srgbClr val="000000"/>
                </a:solidFill>
              </a:rPr>
              <a:t>www.ids-scheer.ru</a:t>
            </a:r>
            <a:endParaRPr lang="de-DE" sz="600" baseline="45000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>
          <a:xfrm>
            <a:off x="11684000" y="6464300"/>
            <a:ext cx="508000" cy="228600"/>
          </a:xfrm>
        </p:spPr>
        <p:txBody>
          <a:bodyPr/>
          <a:lstStyle>
            <a:lvl1pPr>
              <a:defRPr/>
            </a:lvl1pPr>
          </a:lstStyle>
          <a:p>
            <a:fld id="{761FAE1A-4021-4547-96C4-7D39A58502C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680170"/>
      </p:ext>
    </p:extLst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    © IDS Scheer </a:t>
            </a:r>
            <a:r>
              <a:rPr lang="ru-RU">
                <a:solidFill>
                  <a:srgbClr val="000000"/>
                </a:solidFill>
              </a:rPr>
              <a:t>Россия и страны СНГ</a:t>
            </a:r>
            <a:r>
              <a:rPr lang="de-DE">
                <a:solidFill>
                  <a:srgbClr val="000000"/>
                </a:solidFill>
              </a:rPr>
              <a:t>	</a:t>
            </a:r>
            <a:r>
              <a:rPr lang="en-US" sz="900">
                <a:solidFill>
                  <a:srgbClr val="000000"/>
                </a:solidFill>
              </a:rPr>
              <a:t>www.ids-scheer.ru</a:t>
            </a:r>
            <a:endParaRPr lang="de-DE" sz="600" baseline="45000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E41239-B3BD-47FC-9C62-DD0EE2F7E3E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0198"/>
      </p:ext>
    </p:extLst>
  </p:cSld>
  <p:clrMapOvr>
    <a:masterClrMapping/>
  </p:clrMapOvr>
  <p:transition>
    <p:pull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400" y="77789"/>
            <a:ext cx="9550400" cy="5921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Место для изображения из Интернета 2"/>
          <p:cNvSpPr>
            <a:spLocks noGrp="1"/>
          </p:cNvSpPr>
          <p:nvPr>
            <p:ph type="clipArt" sz="half" idx="1"/>
          </p:nvPr>
        </p:nvSpPr>
        <p:spPr>
          <a:xfrm>
            <a:off x="412751" y="762000"/>
            <a:ext cx="5585883" cy="55626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01834" y="762000"/>
            <a:ext cx="5585884" cy="5562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0" y="6562726"/>
            <a:ext cx="12192000" cy="257175"/>
          </a:xfrm>
        </p:spPr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    © IDS Scheer </a:t>
            </a:r>
            <a:r>
              <a:rPr lang="ru-RU">
                <a:solidFill>
                  <a:srgbClr val="000000"/>
                </a:solidFill>
              </a:rPr>
              <a:t>Россия и страны СНГ</a:t>
            </a:r>
            <a:r>
              <a:rPr lang="de-DE">
                <a:solidFill>
                  <a:srgbClr val="000000"/>
                </a:solidFill>
              </a:rPr>
              <a:t>	</a:t>
            </a:r>
            <a:r>
              <a:rPr lang="en-US" sz="900">
                <a:solidFill>
                  <a:srgbClr val="000000"/>
                </a:solidFill>
              </a:rPr>
              <a:t>www.ids-scheer.ru</a:t>
            </a:r>
            <a:endParaRPr lang="de-DE" sz="600" baseline="4500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11684000" y="6464300"/>
            <a:ext cx="508000" cy="228600"/>
          </a:xfrm>
        </p:spPr>
        <p:txBody>
          <a:bodyPr/>
          <a:lstStyle>
            <a:lvl1pPr>
              <a:defRPr/>
            </a:lvl1pPr>
          </a:lstStyle>
          <a:p>
            <a:fld id="{04EDB68E-8121-47B1-943E-B53E7DC10C5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974386"/>
      </p:ext>
    </p:extLst>
  </p:cSld>
  <p:clrMapOvr>
    <a:masterClrMapping/>
  </p:clrMapOvr>
  <p:transition>
    <p:pull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400" y="77789"/>
            <a:ext cx="9550400" cy="5921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12751" y="762000"/>
            <a:ext cx="5585883" cy="5562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01834" y="762000"/>
            <a:ext cx="5585884" cy="5562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0" y="6562726"/>
            <a:ext cx="12192000" cy="257175"/>
          </a:xfrm>
        </p:spPr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    © IDS Scheer </a:t>
            </a:r>
            <a:r>
              <a:rPr lang="ru-RU">
                <a:solidFill>
                  <a:srgbClr val="000000"/>
                </a:solidFill>
              </a:rPr>
              <a:t>Россия и страны СНГ</a:t>
            </a:r>
            <a:r>
              <a:rPr lang="de-DE">
                <a:solidFill>
                  <a:srgbClr val="000000"/>
                </a:solidFill>
              </a:rPr>
              <a:t>	</a:t>
            </a:r>
            <a:r>
              <a:rPr lang="en-US" sz="900">
                <a:solidFill>
                  <a:srgbClr val="000000"/>
                </a:solidFill>
              </a:rPr>
              <a:t>www.ids-scheer.ru</a:t>
            </a:r>
            <a:endParaRPr lang="de-DE" sz="600" baseline="4500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11684000" y="6464300"/>
            <a:ext cx="508000" cy="228600"/>
          </a:xfrm>
        </p:spPr>
        <p:txBody>
          <a:bodyPr/>
          <a:lstStyle>
            <a:lvl1pPr>
              <a:defRPr/>
            </a:lvl1pPr>
          </a:lstStyle>
          <a:p>
            <a:fld id="{3AD6110F-423A-4E1D-BBA7-43207F0AA10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355784"/>
      </p:ext>
    </p:extLst>
  </p:cSld>
  <p:clrMapOvr>
    <a:masterClrMapping/>
  </p:clrMapOvr>
  <p:transition>
    <p:pull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400" y="77789"/>
            <a:ext cx="9550400" cy="59213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12751" y="762000"/>
            <a:ext cx="11374967" cy="55626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0" y="6562726"/>
            <a:ext cx="12192000" cy="257175"/>
          </a:xfrm>
        </p:spPr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    © IDS Scheer </a:t>
            </a:r>
            <a:r>
              <a:rPr lang="ru-RU">
                <a:solidFill>
                  <a:srgbClr val="000000"/>
                </a:solidFill>
              </a:rPr>
              <a:t>Россия и страны СНГ</a:t>
            </a:r>
            <a:r>
              <a:rPr lang="de-DE">
                <a:solidFill>
                  <a:srgbClr val="000000"/>
                </a:solidFill>
              </a:rPr>
              <a:t>	</a:t>
            </a:r>
            <a:r>
              <a:rPr lang="en-US" sz="900">
                <a:solidFill>
                  <a:srgbClr val="000000"/>
                </a:solidFill>
              </a:rPr>
              <a:t>www.ids-scheer.ru</a:t>
            </a:r>
            <a:endParaRPr lang="de-DE" sz="600" baseline="45000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11684000" y="6464300"/>
            <a:ext cx="508000" cy="228600"/>
          </a:xfrm>
        </p:spPr>
        <p:txBody>
          <a:bodyPr/>
          <a:lstStyle>
            <a:lvl1pPr>
              <a:defRPr/>
            </a:lvl1pPr>
          </a:lstStyle>
          <a:p>
            <a:fld id="{8383F845-E753-4496-A6B7-204FB8B48E7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799147"/>
      </p:ext>
    </p:extLst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12751" y="762000"/>
            <a:ext cx="5585883" cy="5562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01834" y="762000"/>
            <a:ext cx="5585884" cy="5562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    © IDS Scheer </a:t>
            </a:r>
            <a:r>
              <a:rPr lang="ru-RU">
                <a:solidFill>
                  <a:srgbClr val="000000"/>
                </a:solidFill>
              </a:rPr>
              <a:t>Россия и страны СНГ</a:t>
            </a:r>
            <a:r>
              <a:rPr lang="de-DE">
                <a:solidFill>
                  <a:srgbClr val="000000"/>
                </a:solidFill>
              </a:rPr>
              <a:t>	</a:t>
            </a:r>
            <a:r>
              <a:rPr lang="en-US" sz="900">
                <a:solidFill>
                  <a:srgbClr val="000000"/>
                </a:solidFill>
              </a:rPr>
              <a:t>www.ids-scheer.ru</a:t>
            </a:r>
            <a:endParaRPr lang="de-DE" sz="600" baseline="4500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D3C93E-2376-456B-A09B-EB28D4C0008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544074"/>
      </p:ext>
    </p:extLst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    © IDS Scheer </a:t>
            </a:r>
            <a:r>
              <a:rPr lang="ru-RU">
                <a:solidFill>
                  <a:srgbClr val="000000"/>
                </a:solidFill>
              </a:rPr>
              <a:t>Россия и страны СНГ</a:t>
            </a:r>
            <a:r>
              <a:rPr lang="de-DE">
                <a:solidFill>
                  <a:srgbClr val="000000"/>
                </a:solidFill>
              </a:rPr>
              <a:t>	</a:t>
            </a:r>
            <a:r>
              <a:rPr lang="en-US" sz="900">
                <a:solidFill>
                  <a:srgbClr val="000000"/>
                </a:solidFill>
              </a:rPr>
              <a:t>www.ids-scheer.ru</a:t>
            </a:r>
            <a:endParaRPr lang="de-DE" sz="600" baseline="45000">
              <a:solidFill>
                <a:srgbClr val="000000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B21840-3FC8-42D9-A060-5D1D9D7930B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364505"/>
      </p:ext>
    </p:extLst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    © IDS Scheer </a:t>
            </a:r>
            <a:r>
              <a:rPr lang="ru-RU">
                <a:solidFill>
                  <a:srgbClr val="000000"/>
                </a:solidFill>
              </a:rPr>
              <a:t>Россия и страны СНГ</a:t>
            </a:r>
            <a:r>
              <a:rPr lang="de-DE">
                <a:solidFill>
                  <a:srgbClr val="000000"/>
                </a:solidFill>
              </a:rPr>
              <a:t>	</a:t>
            </a:r>
            <a:r>
              <a:rPr lang="en-US" sz="900">
                <a:solidFill>
                  <a:srgbClr val="000000"/>
                </a:solidFill>
              </a:rPr>
              <a:t>www.ids-scheer.ru</a:t>
            </a:r>
            <a:endParaRPr lang="de-DE" sz="600" baseline="45000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8EA5814-A057-4CE3-B61A-87B025DB027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846257"/>
      </p:ext>
    </p:extLst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    © IDS Scheer </a:t>
            </a:r>
            <a:r>
              <a:rPr lang="ru-RU">
                <a:solidFill>
                  <a:srgbClr val="000000"/>
                </a:solidFill>
              </a:rPr>
              <a:t>Россия и страны СНГ</a:t>
            </a:r>
            <a:r>
              <a:rPr lang="de-DE">
                <a:solidFill>
                  <a:srgbClr val="000000"/>
                </a:solidFill>
              </a:rPr>
              <a:t>	</a:t>
            </a:r>
            <a:r>
              <a:rPr lang="en-US" sz="900">
                <a:solidFill>
                  <a:srgbClr val="000000"/>
                </a:solidFill>
              </a:rPr>
              <a:t>www.ids-scheer.ru</a:t>
            </a:r>
            <a:endParaRPr lang="de-DE" sz="600" baseline="45000">
              <a:solidFill>
                <a:srgbClr val="00000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DF53F4-43E3-4DB7-8948-A9A57D89C8D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354356"/>
      </p:ext>
    </p:extLst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    © IDS Scheer </a:t>
            </a:r>
            <a:r>
              <a:rPr lang="ru-RU">
                <a:solidFill>
                  <a:srgbClr val="000000"/>
                </a:solidFill>
              </a:rPr>
              <a:t>Россия и страны СНГ</a:t>
            </a:r>
            <a:r>
              <a:rPr lang="de-DE">
                <a:solidFill>
                  <a:srgbClr val="000000"/>
                </a:solidFill>
              </a:rPr>
              <a:t>	</a:t>
            </a:r>
            <a:r>
              <a:rPr lang="en-US" sz="900">
                <a:solidFill>
                  <a:srgbClr val="000000"/>
                </a:solidFill>
              </a:rPr>
              <a:t>www.ids-scheer.ru</a:t>
            </a:r>
            <a:endParaRPr lang="de-DE" sz="600" baseline="4500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2C411-D5DB-41D7-A5BF-360A62C72B4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399679"/>
      </p:ext>
    </p:extLst>
  </p:cSld>
  <p:clrMapOvr>
    <a:masterClrMapping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>
                <a:solidFill>
                  <a:srgbClr val="000000"/>
                </a:solidFill>
              </a:rPr>
              <a:t>    © IDS Scheer </a:t>
            </a:r>
            <a:r>
              <a:rPr lang="ru-RU">
                <a:solidFill>
                  <a:srgbClr val="000000"/>
                </a:solidFill>
              </a:rPr>
              <a:t>Россия и страны СНГ</a:t>
            </a:r>
            <a:r>
              <a:rPr lang="de-DE">
                <a:solidFill>
                  <a:srgbClr val="000000"/>
                </a:solidFill>
              </a:rPr>
              <a:t>	</a:t>
            </a:r>
            <a:r>
              <a:rPr lang="en-US" sz="900">
                <a:solidFill>
                  <a:srgbClr val="000000"/>
                </a:solidFill>
              </a:rPr>
              <a:t>www.ids-scheer.ru</a:t>
            </a:r>
            <a:endParaRPr lang="de-DE" sz="600" baseline="4500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1EC000-F7CE-4A54-BBD7-5EBCB4F17C2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243723"/>
      </p:ext>
    </p:extLst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rahmen"/>
          <p:cNvPicPr preferRelativeResize="0">
            <a:picLocks noChangeAspect="1" noChangeArrowheads="1"/>
          </p:cNvPicPr>
          <p:nvPr/>
        </p:nvPicPr>
        <p:blipFill>
          <a:blip r:embed="rId18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01"/>
            <a:ext cx="12192000" cy="683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77789"/>
            <a:ext cx="9550400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8000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Titel: Arial, 20 pt, fett, Farbe: R=80, G=90, B=90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2751" y="762000"/>
            <a:ext cx="11374967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Erste Ebene: Arial, 20 pt, fett, Farbe: R=50, G=57, B=55</a:t>
            </a:r>
          </a:p>
          <a:p>
            <a:pPr lvl="1"/>
            <a:r>
              <a:rPr lang="en-US"/>
              <a:t>Zweite Ebene: Arial, 20 pt, Farbe: R=50, G=57, B=55 </a:t>
            </a:r>
          </a:p>
          <a:p>
            <a:pPr lvl="2"/>
            <a:r>
              <a:rPr lang="en-US"/>
              <a:t>Dritte Ebene: Arial, 18 pt, fett, Farbe: R=50, G=57, B=55</a:t>
            </a:r>
          </a:p>
          <a:p>
            <a:pPr lvl="3"/>
            <a:r>
              <a:rPr lang="en-US"/>
              <a:t>Vierte Ebene: Arial, 18 pt, Farbe: R=50, G=57, B=55</a:t>
            </a:r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62726"/>
            <a:ext cx="121920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247650">
              <a:lnSpc>
                <a:spcPct val="120000"/>
              </a:lnSpc>
              <a:spcAft>
                <a:spcPct val="0"/>
              </a:spcAft>
              <a:tabLst>
                <a:tab pos="7239000" algn="l"/>
              </a:tabLst>
              <a:defRPr sz="800" b="1">
                <a:solidFill>
                  <a:schemeClr val="tx2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</a:pPr>
            <a:r>
              <a:rPr lang="de-DE">
                <a:solidFill>
                  <a:srgbClr val="000000"/>
                </a:solidFill>
                <a:latin typeface="Arial" panose="020B0604020202020204" pitchFamily="34" charset="0"/>
              </a:rPr>
              <a:t>    © IDS Scheer </a:t>
            </a:r>
            <a:r>
              <a:rPr lang="ru-RU">
                <a:solidFill>
                  <a:srgbClr val="000000"/>
                </a:solidFill>
                <a:latin typeface="Arial" panose="020B0604020202020204" pitchFamily="34" charset="0"/>
              </a:rPr>
              <a:t>Россия и страны СНГ</a:t>
            </a:r>
            <a:r>
              <a:rPr lang="de-DE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en-US" sz="900">
                <a:solidFill>
                  <a:srgbClr val="000000"/>
                </a:solidFill>
                <a:latin typeface="Arial" panose="020B0604020202020204" pitchFamily="34" charset="0"/>
              </a:rPr>
              <a:t>www.ids-scheer.ru</a:t>
            </a:r>
            <a:endParaRPr lang="de-DE" sz="600" baseline="4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84000" y="6464300"/>
            <a:ext cx="508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>
              <a:spcAft>
                <a:spcPct val="0"/>
              </a:spcAft>
              <a:defRPr sz="800" b="1">
                <a:solidFill>
                  <a:schemeClr val="tx2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</a:pPr>
            <a:fld id="{DD5E61B0-8708-4A55-95D1-015EDBD881D7}" type="slidenum">
              <a:rPr lang="en-US">
                <a:solidFill>
                  <a:srgbClr val="000000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</a:pPr>
              <a:t>‹#›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58375" name="Picture 7" descr="IDSLogoClaim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134938"/>
            <a:ext cx="1388533" cy="50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9794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pull dir="r"/>
  </p:transition>
  <p:hf hdr="0" dt="0"/>
  <p:txStyles>
    <p:titleStyle>
      <a:lvl1pPr algn="l" rtl="0" fontAlgn="base">
        <a:spcBef>
          <a:spcPct val="0"/>
        </a:spcBef>
        <a:spcAft>
          <a:spcPct val="0"/>
        </a:spcAft>
        <a:defRPr sz="2000" b="1" kern="1200">
          <a:solidFill>
            <a:srgbClr val="505A5A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anose="020B060602020203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anose="020B060602020203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anose="020B060602020203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anose="020B0606020202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anose="020B0606020202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anose="020B0606020202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anose="020B0606020202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anose="020B0606020202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ebdings" panose="05030102010509060703" pitchFamily="18" charset="2"/>
        <a:buChar char="4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ebdings" panose="05030102010509060703" pitchFamily="18" charset="2"/>
        <a:buChar char="8"/>
        <a:defRPr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ern="1200">
          <a:solidFill>
            <a:srgbClr val="323937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rahmen"/>
          <p:cNvPicPr preferRelativeResize="0">
            <a:picLocks noChangeAspect="1" noChangeArrowheads="1"/>
          </p:cNvPicPr>
          <p:nvPr/>
        </p:nvPicPr>
        <p:blipFill>
          <a:blip r:embed="rId18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01"/>
            <a:ext cx="12192000" cy="683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77789"/>
            <a:ext cx="9550400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8000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Titel: Arial, 20 pt, fett, Farbe: R=80, G=90, B=90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2751" y="762000"/>
            <a:ext cx="11374967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Erste Ebene: Arial, 20 pt, fett, Farbe: R=50, G=57, B=55</a:t>
            </a:r>
          </a:p>
          <a:p>
            <a:pPr lvl="1"/>
            <a:r>
              <a:rPr lang="en-US"/>
              <a:t>Zweite Ebene: Arial, 20 pt, Farbe: R=50, G=57, B=55 </a:t>
            </a:r>
          </a:p>
          <a:p>
            <a:pPr lvl="2"/>
            <a:r>
              <a:rPr lang="en-US"/>
              <a:t>Dritte Ebene: Arial, 18 pt, fett, Farbe: R=50, G=57, B=55</a:t>
            </a:r>
          </a:p>
          <a:p>
            <a:pPr lvl="3"/>
            <a:r>
              <a:rPr lang="en-US"/>
              <a:t>Vierte Ebene: Arial, 18 pt, Farbe: R=50, G=57, B=55</a:t>
            </a:r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62726"/>
            <a:ext cx="12192000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247650">
              <a:lnSpc>
                <a:spcPct val="120000"/>
              </a:lnSpc>
              <a:spcAft>
                <a:spcPct val="0"/>
              </a:spcAft>
              <a:tabLst>
                <a:tab pos="7239000" algn="l"/>
              </a:tabLst>
              <a:defRPr sz="800" b="1">
                <a:solidFill>
                  <a:schemeClr val="tx2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</a:pPr>
            <a:r>
              <a:rPr lang="de-DE">
                <a:solidFill>
                  <a:srgbClr val="000000"/>
                </a:solidFill>
                <a:latin typeface="Arial" panose="020B0604020202020204" pitchFamily="34" charset="0"/>
              </a:rPr>
              <a:t>    © IDS Scheer </a:t>
            </a:r>
            <a:r>
              <a:rPr lang="ru-RU">
                <a:solidFill>
                  <a:srgbClr val="000000"/>
                </a:solidFill>
                <a:latin typeface="Arial" panose="020B0604020202020204" pitchFamily="34" charset="0"/>
              </a:rPr>
              <a:t>Россия и страны СНГ</a:t>
            </a:r>
            <a:r>
              <a:rPr lang="de-DE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  <a:r>
              <a:rPr lang="en-US" sz="900">
                <a:solidFill>
                  <a:srgbClr val="000000"/>
                </a:solidFill>
                <a:latin typeface="Arial" panose="020B0604020202020204" pitchFamily="34" charset="0"/>
              </a:rPr>
              <a:t>www.ids-scheer.ru</a:t>
            </a:r>
            <a:endParaRPr lang="de-DE" sz="600" baseline="45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84000" y="6464300"/>
            <a:ext cx="508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>
              <a:spcAft>
                <a:spcPct val="0"/>
              </a:spcAft>
              <a:defRPr sz="800" b="1">
                <a:solidFill>
                  <a:schemeClr val="tx2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</a:pPr>
            <a:fld id="{DD5E61B0-8708-4A55-95D1-015EDBD881D7}" type="slidenum">
              <a:rPr lang="en-US">
                <a:solidFill>
                  <a:srgbClr val="000000"/>
                </a:solidFill>
                <a:latin typeface="Arial" panose="020B0604020202020204" pitchFamily="34" charset="0"/>
              </a:rPr>
              <a:pPr eaLnBrk="0" fontAlgn="base" hangingPunct="0">
                <a:spcBef>
                  <a:spcPct val="0"/>
                </a:spcBef>
              </a:pPr>
              <a:t>‹#›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58375" name="Picture 7" descr="IDSLogoClaim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134938"/>
            <a:ext cx="1388533" cy="50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6626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ransition>
    <p:pull dir="r"/>
  </p:transition>
  <p:hf hdr="0" dt="0"/>
  <p:txStyles>
    <p:titleStyle>
      <a:lvl1pPr algn="l" rtl="0" fontAlgn="base">
        <a:spcBef>
          <a:spcPct val="0"/>
        </a:spcBef>
        <a:spcAft>
          <a:spcPct val="0"/>
        </a:spcAft>
        <a:defRPr sz="2000" b="1" kern="1200">
          <a:solidFill>
            <a:srgbClr val="505A5A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anose="020B060602020203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anose="020B060602020203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anose="020B060602020203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anose="020B0606020202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anose="020B0606020202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anose="020B0606020202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anose="020B0606020202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505A5A"/>
          </a:solidFill>
          <a:latin typeface="Arial Narrow" panose="020B0606020202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ebdings" panose="05030102010509060703" pitchFamily="18" charset="2"/>
        <a:buChar char="4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ebdings" panose="05030102010509060703" pitchFamily="18" charset="2"/>
        <a:buChar char="8"/>
        <a:defRPr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ern="1200">
          <a:solidFill>
            <a:srgbClr val="323937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EA5814-A057-4CE3-B61A-87B025DB0277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6538" y="1376854"/>
            <a:ext cx="50029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Организационная схема</a:t>
            </a:r>
          </a:p>
          <a:p>
            <a:r>
              <a:rPr lang="ru-RU" sz="2400" b="1" dirty="0"/>
              <a:t>(</a:t>
            </a:r>
            <a:r>
              <a:rPr lang="en-US" sz="2400" b="1" dirty="0"/>
              <a:t>Organizational chart) </a:t>
            </a:r>
            <a:r>
              <a:rPr lang="ru-RU" sz="2400" dirty="0"/>
              <a:t>предназначена для моделирования организационной структуры предприятия в целом и отдельных его подразделений с детализацией в плоть до отдельных должностей и персоналий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6538" y="4698125"/>
            <a:ext cx="11172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Организационная структура</a:t>
            </a:r>
            <a:r>
              <a:rPr lang="ru-RU" sz="2400" dirty="0"/>
              <a:t> – совокупность подсистем, объединенных для достижения целей организации иерархическими взаимосвязями, обеспечивающими распределение функций управления между лицами, принимающими решение, и подчиненным персоналом</a:t>
            </a:r>
          </a:p>
        </p:txBody>
      </p:sp>
      <p:cxnSp>
        <p:nvCxnSpPr>
          <p:cNvPr id="15" name="Прямая соединительная линия 14"/>
          <p:cNvCxnSpPr>
            <a:stCxn id="9" idx="1"/>
          </p:cNvCxnSpPr>
          <p:nvPr/>
        </p:nvCxnSpPr>
        <p:spPr bwMode="auto">
          <a:xfrm>
            <a:off x="8563301" y="2676887"/>
            <a:ext cx="914400" cy="9144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Скругленный прямоугольник 15"/>
          <p:cNvSpPr/>
          <p:nvPr/>
        </p:nvSpPr>
        <p:spPr bwMode="auto">
          <a:xfrm>
            <a:off x="7314542" y="1107523"/>
            <a:ext cx="3532789" cy="310719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solidFill>
                  <a:srgbClr val="2F5F7D"/>
                </a:solidFill>
              </a:rPr>
              <a:t>Организационная схема</a:t>
            </a:r>
            <a:endParaRPr lang="ru-RU" sz="2800" dirty="0"/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8563301" y="2196660"/>
            <a:ext cx="1019504" cy="928924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 bwMode="auto">
          <a:xfrm>
            <a:off x="7932681" y="2196660"/>
            <a:ext cx="515007" cy="92892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 bwMode="auto">
          <a:xfrm>
            <a:off x="9701046" y="2212425"/>
            <a:ext cx="515007" cy="92892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 bwMode="auto">
          <a:xfrm>
            <a:off x="7932681" y="3226675"/>
            <a:ext cx="2296510" cy="46245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Равнобедренный треугольник 12"/>
          <p:cNvSpPr/>
          <p:nvPr/>
        </p:nvSpPr>
        <p:spPr bwMode="auto">
          <a:xfrm>
            <a:off x="7932681" y="1376854"/>
            <a:ext cx="2296510" cy="693682"/>
          </a:xfrm>
          <a:prstGeom prst="triangl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1" name="Прямая соединительная линия 20"/>
          <p:cNvCxnSpPr>
            <a:stCxn id="10" idx="3"/>
          </p:cNvCxnSpPr>
          <p:nvPr/>
        </p:nvCxnSpPr>
        <p:spPr bwMode="auto">
          <a:xfrm>
            <a:off x="8447688" y="2661122"/>
            <a:ext cx="11561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Прямая соединительная линия 22"/>
          <p:cNvCxnSpPr>
            <a:stCxn id="11" idx="1"/>
          </p:cNvCxnSpPr>
          <p:nvPr/>
        </p:nvCxnSpPr>
        <p:spPr bwMode="auto">
          <a:xfrm flipH="1" flipV="1">
            <a:off x="9582805" y="2661122"/>
            <a:ext cx="118241" cy="1576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Прямая соединительная линия 28"/>
          <p:cNvCxnSpPr>
            <a:stCxn id="9" idx="0"/>
            <a:endCxn id="13" idx="3"/>
          </p:cNvCxnSpPr>
          <p:nvPr/>
        </p:nvCxnSpPr>
        <p:spPr bwMode="auto">
          <a:xfrm flipV="1">
            <a:off x="9073053" y="2070536"/>
            <a:ext cx="7883" cy="126124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Прямая соединительная линия 30"/>
          <p:cNvCxnSpPr>
            <a:stCxn id="9" idx="2"/>
            <a:endCxn id="12" idx="0"/>
          </p:cNvCxnSpPr>
          <p:nvPr/>
        </p:nvCxnSpPr>
        <p:spPr bwMode="auto">
          <a:xfrm>
            <a:off x="9073053" y="3125584"/>
            <a:ext cx="7883" cy="10109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Равнобедренный треугольник 17"/>
          <p:cNvSpPr/>
          <p:nvPr/>
        </p:nvSpPr>
        <p:spPr bwMode="auto">
          <a:xfrm>
            <a:off x="8596145" y="1376854"/>
            <a:ext cx="976148" cy="283779"/>
          </a:xfrm>
          <a:prstGeom prst="triangle">
            <a:avLst/>
          </a:prstGeom>
          <a:solidFill>
            <a:srgbClr val="FFFF00"/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403635"/>
      </p:ext>
    </p:extLst>
  </p:cSld>
  <p:clrMapOvr>
    <a:masterClrMapping/>
  </p:clrMapOvr>
  <p:transition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4F72B6-B538-4D50-B925-306F3022ABB1}" type="slidenum">
              <a:rPr lang="en-US">
                <a:solidFill>
                  <a:srgbClr val="000000"/>
                </a:solidFill>
              </a:rPr>
              <a:pPr/>
              <a:t>2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2523" y="119830"/>
            <a:ext cx="9550400" cy="592137"/>
          </a:xfrm>
        </p:spPr>
        <p:txBody>
          <a:bodyPr/>
          <a:lstStyle/>
          <a:p>
            <a:r>
              <a:rPr lang="ru-RU" sz="2800" dirty="0">
                <a:solidFill>
                  <a:srgbClr val="2F5F7D"/>
                </a:solidFill>
              </a:rPr>
              <a:t>Модель </a:t>
            </a:r>
            <a:r>
              <a:rPr lang="ru-RU" sz="2800" dirty="0" err="1">
                <a:solidFill>
                  <a:srgbClr val="2F5F7D"/>
                </a:solidFill>
              </a:rPr>
              <a:t>оргструктуры</a:t>
            </a:r>
            <a:endParaRPr lang="ru-RU" sz="2800" dirty="0">
              <a:solidFill>
                <a:srgbClr val="2F5F7D"/>
              </a:solidFill>
            </a:endParaRPr>
          </a:p>
        </p:txBody>
      </p:sp>
      <p:sp>
        <p:nvSpPr>
          <p:cNvPr id="246787" name="Rectangle 3"/>
          <p:cNvSpPr>
            <a:spLocks noChangeArrowheads="1"/>
          </p:cNvSpPr>
          <p:nvPr/>
        </p:nvSpPr>
        <p:spPr bwMode="auto">
          <a:xfrm>
            <a:off x="338956" y="825820"/>
            <a:ext cx="10507719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77813" indent="-277813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49325" indent="-3810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482725" indent="-3429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978025" indent="-3048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473325" indent="-304800"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930525" indent="-304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387725" indent="-304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844925" indent="-304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302125" indent="-304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defTabSz="1440000" eaLnBrk="0" fontAlgn="base" hangingPunct="0">
              <a:spcAft>
                <a:spcPts val="0"/>
              </a:spcAft>
            </a:pPr>
            <a:r>
              <a:rPr lang="ru-RU" sz="2400" b="1" dirty="0">
                <a:solidFill>
                  <a:srgbClr val="323937"/>
                </a:solidFill>
                <a:latin typeface="Arial Narrow" panose="020B0606020202030204" pitchFamily="34" charset="0"/>
              </a:rPr>
              <a:t>Трудовые ресурсы </a:t>
            </a:r>
            <a:r>
              <a:rPr lang="ru-RU" sz="2400" dirty="0">
                <a:solidFill>
                  <a:srgbClr val="323937"/>
                </a:solidFill>
                <a:latin typeface="Arial Narrow" panose="020B0606020202030204" pitchFamily="34" charset="0"/>
              </a:rPr>
              <a:t>– персонал организации, обладающий физическим развитием, умственными способностями и знаниями, необходимыми для выполнения процессов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02787"/>
            <a:ext cx="1670050" cy="125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5018" y="1893287"/>
            <a:ext cx="215265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668" y="2227646"/>
            <a:ext cx="1022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686" y="1893287"/>
            <a:ext cx="717550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815" y="2997453"/>
            <a:ext cx="2605695" cy="602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774" y="1918687"/>
            <a:ext cx="2025650" cy="103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80" y="3421660"/>
            <a:ext cx="2470150" cy="1908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7580" y="3040227"/>
            <a:ext cx="20249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Организационная единица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19346" y="3055993"/>
            <a:ext cx="9316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Должность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59523" y="2886339"/>
            <a:ext cx="1043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Бизнес-роль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990103" y="2991136"/>
            <a:ext cx="19223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Конкретный исполнитель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8956" y="5375258"/>
            <a:ext cx="20217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         Расположение </a:t>
            </a:r>
          </a:p>
          <a:p>
            <a:r>
              <a:rPr lang="ru-RU" sz="1400" dirty="0"/>
              <a:t>организационной единицы</a:t>
            </a: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3984403" y="3677045"/>
            <a:ext cx="1355835" cy="510778"/>
          </a:xfrm>
          <a:prstGeom prst="roundRect">
            <a:avLst/>
          </a:prstGeom>
          <a:solidFill>
            <a:srgbClr val="FFFF00"/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Генеральный директор</a:t>
            </a:r>
          </a:p>
        </p:txBody>
      </p:sp>
      <p:sp>
        <p:nvSpPr>
          <p:cNvPr id="19" name="Скругленный прямоугольник 18"/>
          <p:cNvSpPr/>
          <p:nvPr/>
        </p:nvSpPr>
        <p:spPr bwMode="auto">
          <a:xfrm>
            <a:off x="2463342" y="3779200"/>
            <a:ext cx="1187669" cy="306467"/>
          </a:xfrm>
          <a:prstGeom prst="roundRect">
            <a:avLst/>
          </a:prstGeom>
          <a:solidFill>
            <a:srgbClr val="FFFF00"/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Помощник</a:t>
            </a:r>
          </a:p>
        </p:txBody>
      </p:sp>
      <p:sp>
        <p:nvSpPr>
          <p:cNvPr id="20" name="Скругленный прямоугольник 19"/>
          <p:cNvSpPr/>
          <p:nvPr/>
        </p:nvSpPr>
        <p:spPr bwMode="auto">
          <a:xfrm>
            <a:off x="2479999" y="4349226"/>
            <a:ext cx="1187669" cy="306467"/>
          </a:xfrm>
          <a:prstGeom prst="roundRect">
            <a:avLst/>
          </a:prstGeom>
          <a:solidFill>
            <a:srgbClr val="FFFF00"/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Секретарь</a:t>
            </a:r>
          </a:p>
        </p:txBody>
      </p:sp>
      <p:cxnSp>
        <p:nvCxnSpPr>
          <p:cNvPr id="27" name="Прямая соединительная линия 26"/>
          <p:cNvCxnSpPr/>
          <p:nvPr/>
        </p:nvCxnSpPr>
        <p:spPr bwMode="auto">
          <a:xfrm flipH="1" flipV="1">
            <a:off x="4181984" y="4651024"/>
            <a:ext cx="1" cy="475945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Скругленный прямоугольник 43"/>
          <p:cNvSpPr/>
          <p:nvPr/>
        </p:nvSpPr>
        <p:spPr bwMode="auto">
          <a:xfrm>
            <a:off x="5595428" y="3677046"/>
            <a:ext cx="1355835" cy="510778"/>
          </a:xfrm>
          <a:prstGeom prst="roundRect">
            <a:avLst/>
          </a:prstGeom>
          <a:solidFill>
            <a:srgbClr val="FFFF00"/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lang="ru-RU" sz="1200" dirty="0">
                <a:latin typeface="Arial" panose="020B0604020202020204" pitchFamily="34" charset="0"/>
              </a:rPr>
              <a:t>Заместитель по производству</a:t>
            </a:r>
            <a:endParaRPr kumimoji="0" lang="ru-RU" sz="1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 bwMode="auto">
          <a:xfrm>
            <a:off x="5597740" y="4338134"/>
            <a:ext cx="1355835" cy="510778"/>
          </a:xfrm>
          <a:prstGeom prst="roundRect">
            <a:avLst/>
          </a:prstGeom>
          <a:solidFill>
            <a:srgbClr val="FFFF00"/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lang="ru-RU" sz="1200" dirty="0">
                <a:latin typeface="Arial" panose="020B0604020202020204" pitchFamily="34" charset="0"/>
              </a:rPr>
              <a:t>Заместитель по развитию</a:t>
            </a:r>
            <a:endParaRPr kumimoji="0" lang="ru-RU" sz="1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 bwMode="auto">
          <a:xfrm>
            <a:off x="5597740" y="5074445"/>
            <a:ext cx="1355835" cy="510778"/>
          </a:xfrm>
          <a:prstGeom prst="roundRect">
            <a:avLst/>
          </a:prstGeom>
          <a:solidFill>
            <a:srgbClr val="FFFF00"/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Заместитель</a:t>
            </a:r>
            <a:r>
              <a:rPr kumimoji="0" lang="ru-RU" sz="1200" b="0" i="0" u="none" strike="noStrike" cap="none" normalizeH="0" dirty="0">
                <a:ln>
                  <a:noFill/>
                </a:ln>
                <a:effectLst/>
                <a:latin typeface="Arial" panose="020B0604020202020204" pitchFamily="34" charset="0"/>
              </a:rPr>
              <a:t> по финансам</a:t>
            </a:r>
            <a:endParaRPr kumimoji="0" lang="ru-RU" sz="1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 bwMode="auto">
          <a:xfrm>
            <a:off x="5588561" y="5730438"/>
            <a:ext cx="1355835" cy="510778"/>
          </a:xfrm>
          <a:prstGeom prst="roundRect">
            <a:avLst/>
          </a:prstGeom>
          <a:solidFill>
            <a:srgbClr val="FFFF00"/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Заместитель</a:t>
            </a:r>
            <a:r>
              <a:rPr kumimoji="0" lang="ru-RU" sz="1200" b="0" i="0" u="none" strike="noStrike" cap="none" normalizeH="0" dirty="0">
                <a:ln>
                  <a:noFill/>
                </a:ln>
                <a:effectLst/>
                <a:latin typeface="Arial" panose="020B0604020202020204" pitchFamily="34" charset="0"/>
              </a:rPr>
              <a:t> по обеспечению</a:t>
            </a:r>
            <a:endParaRPr kumimoji="0" lang="ru-RU" sz="1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39" name="Овал 38"/>
          <p:cNvSpPr/>
          <p:nvPr/>
        </p:nvSpPr>
        <p:spPr bwMode="auto">
          <a:xfrm>
            <a:off x="7273851" y="3656795"/>
            <a:ext cx="1114097" cy="437720"/>
          </a:xfrm>
          <a:prstGeom prst="ellipse">
            <a:avLst/>
          </a:prstGeom>
          <a:solidFill>
            <a:srgbClr val="FFFF00"/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244841" y="3665643"/>
            <a:ext cx="1172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/>
              <a:t>Департамент по </a:t>
            </a:r>
          </a:p>
          <a:p>
            <a:pPr algn="ctr"/>
            <a:r>
              <a:rPr lang="ru-RU" sz="1200" dirty="0"/>
              <a:t>производству</a:t>
            </a:r>
          </a:p>
        </p:txBody>
      </p:sp>
      <p:sp>
        <p:nvSpPr>
          <p:cNvPr id="56" name="Овал 55"/>
          <p:cNvSpPr/>
          <p:nvPr/>
        </p:nvSpPr>
        <p:spPr bwMode="auto">
          <a:xfrm>
            <a:off x="7290484" y="4400874"/>
            <a:ext cx="1114097" cy="437720"/>
          </a:xfrm>
          <a:prstGeom prst="ellipse">
            <a:avLst/>
          </a:prstGeom>
          <a:solidFill>
            <a:srgbClr val="FFFF00"/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Овал 56"/>
          <p:cNvSpPr/>
          <p:nvPr/>
        </p:nvSpPr>
        <p:spPr bwMode="auto">
          <a:xfrm>
            <a:off x="7355375" y="5114195"/>
            <a:ext cx="1114097" cy="437720"/>
          </a:xfrm>
          <a:prstGeom prst="ellipse">
            <a:avLst/>
          </a:prstGeom>
          <a:solidFill>
            <a:srgbClr val="FFFF00"/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Овал 57"/>
          <p:cNvSpPr/>
          <p:nvPr/>
        </p:nvSpPr>
        <p:spPr bwMode="auto">
          <a:xfrm>
            <a:off x="7387598" y="5766967"/>
            <a:ext cx="1114097" cy="437720"/>
          </a:xfrm>
          <a:prstGeom prst="ellipse">
            <a:avLst/>
          </a:prstGeom>
          <a:solidFill>
            <a:srgbClr val="FFFF00"/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326366" y="4420191"/>
            <a:ext cx="1172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/>
              <a:t>Департамент по </a:t>
            </a:r>
          </a:p>
          <a:p>
            <a:pPr algn="ctr"/>
            <a:r>
              <a:rPr lang="ru-RU" sz="1200" dirty="0"/>
              <a:t>развитию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427429" y="5102223"/>
            <a:ext cx="960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/>
              <a:t>Финансовый </a:t>
            </a:r>
          </a:p>
          <a:p>
            <a:pPr algn="ctr"/>
            <a:r>
              <a:rPr lang="ru-RU" sz="1200" dirty="0"/>
              <a:t>департамент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297356" y="5779551"/>
            <a:ext cx="1172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/>
              <a:t>Департамент по </a:t>
            </a:r>
          </a:p>
          <a:p>
            <a:pPr algn="ctr"/>
            <a:r>
              <a:rPr lang="ru-RU" sz="1200" dirty="0"/>
              <a:t>обеспечению</a:t>
            </a:r>
          </a:p>
        </p:txBody>
      </p:sp>
      <p:sp>
        <p:nvSpPr>
          <p:cNvPr id="62" name="Скругленный прямоугольник 61"/>
          <p:cNvSpPr/>
          <p:nvPr/>
        </p:nvSpPr>
        <p:spPr bwMode="auto">
          <a:xfrm>
            <a:off x="8637632" y="3722421"/>
            <a:ext cx="1322882" cy="306467"/>
          </a:xfrm>
          <a:prstGeom prst="roundRect">
            <a:avLst/>
          </a:prstGeom>
          <a:solidFill>
            <a:srgbClr val="FFFF00"/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lang="ru-RU" sz="1200" dirty="0">
                <a:latin typeface="Arial" panose="020B0604020202020204" pitchFamily="34" charset="0"/>
              </a:rPr>
              <a:t>Цех пинцетов</a:t>
            </a:r>
            <a:endParaRPr kumimoji="0" lang="ru-RU" sz="1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63" name="Скругленный прямоугольник 62"/>
          <p:cNvSpPr/>
          <p:nvPr/>
        </p:nvSpPr>
        <p:spPr bwMode="auto">
          <a:xfrm>
            <a:off x="8637632" y="4491789"/>
            <a:ext cx="1355835" cy="272415"/>
          </a:xfrm>
          <a:prstGeom prst="roundRect">
            <a:avLst/>
          </a:prstGeom>
          <a:solidFill>
            <a:srgbClr val="FFFF00"/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Отдел маркетинга</a:t>
            </a:r>
          </a:p>
        </p:txBody>
      </p:sp>
      <p:sp>
        <p:nvSpPr>
          <p:cNvPr id="64" name="Скругленный прямоугольник 63"/>
          <p:cNvSpPr/>
          <p:nvPr/>
        </p:nvSpPr>
        <p:spPr bwMode="auto">
          <a:xfrm>
            <a:off x="8649124" y="5188334"/>
            <a:ext cx="1367327" cy="289441"/>
          </a:xfrm>
          <a:prstGeom prst="roundRect">
            <a:avLst/>
          </a:prstGeom>
          <a:solidFill>
            <a:srgbClr val="FFFF00"/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65" name="Скругленный прямоугольник 64"/>
          <p:cNvSpPr/>
          <p:nvPr/>
        </p:nvSpPr>
        <p:spPr bwMode="auto">
          <a:xfrm>
            <a:off x="8783346" y="5879692"/>
            <a:ext cx="1355835" cy="510778"/>
          </a:xfrm>
          <a:prstGeom prst="roundRect">
            <a:avLst/>
          </a:prstGeom>
          <a:solidFill>
            <a:srgbClr val="FFFF00"/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lang="ru-RU" sz="1200" dirty="0">
                <a:latin typeface="Arial" panose="020B0604020202020204" pitchFamily="34" charset="0"/>
              </a:rPr>
              <a:t>Отдел снабжения</a:t>
            </a:r>
            <a:endParaRPr kumimoji="0" lang="ru-RU" sz="1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66" name="Скругленный прямоугольник 65"/>
          <p:cNvSpPr/>
          <p:nvPr/>
        </p:nvSpPr>
        <p:spPr bwMode="auto">
          <a:xfrm>
            <a:off x="10279827" y="3719163"/>
            <a:ext cx="1322882" cy="306467"/>
          </a:xfrm>
          <a:prstGeom prst="roundRect">
            <a:avLst/>
          </a:prstGeom>
          <a:solidFill>
            <a:srgbClr val="FFFF00"/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Цех ножниц</a:t>
            </a:r>
          </a:p>
        </p:txBody>
      </p:sp>
      <p:sp>
        <p:nvSpPr>
          <p:cNvPr id="67" name="Скругленный прямоугольник 66"/>
          <p:cNvSpPr/>
          <p:nvPr/>
        </p:nvSpPr>
        <p:spPr bwMode="auto">
          <a:xfrm>
            <a:off x="10353400" y="4497790"/>
            <a:ext cx="1322882" cy="459700"/>
          </a:xfrm>
          <a:prstGeom prst="roundRect">
            <a:avLst/>
          </a:prstGeom>
          <a:solidFill>
            <a:srgbClr val="FFFF00"/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Отдел моделирования</a:t>
            </a:r>
          </a:p>
        </p:txBody>
      </p:sp>
      <p:sp>
        <p:nvSpPr>
          <p:cNvPr id="68" name="Скругленный прямоугольник 67"/>
          <p:cNvSpPr/>
          <p:nvPr/>
        </p:nvSpPr>
        <p:spPr bwMode="auto">
          <a:xfrm>
            <a:off x="10353400" y="5127380"/>
            <a:ext cx="1322882" cy="306467"/>
          </a:xfrm>
          <a:prstGeom prst="roundRect">
            <a:avLst/>
          </a:prstGeom>
          <a:solidFill>
            <a:srgbClr val="FFFF00"/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Бухгалтерия</a:t>
            </a:r>
          </a:p>
        </p:txBody>
      </p:sp>
      <p:cxnSp>
        <p:nvCxnSpPr>
          <p:cNvPr id="46" name="Прямая со стрелкой 45"/>
          <p:cNvCxnSpPr>
            <a:stCxn id="9" idx="1"/>
          </p:cNvCxnSpPr>
          <p:nvPr/>
        </p:nvCxnSpPr>
        <p:spPr bwMode="auto">
          <a:xfrm>
            <a:off x="3984403" y="3932434"/>
            <a:ext cx="914400" cy="914400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Прямая со стрелкой 50"/>
          <p:cNvCxnSpPr>
            <a:stCxn id="19" idx="3"/>
          </p:cNvCxnSpPr>
          <p:nvPr/>
        </p:nvCxnSpPr>
        <p:spPr bwMode="auto">
          <a:xfrm>
            <a:off x="3651011" y="3932433"/>
            <a:ext cx="914400" cy="914400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Прямая со стрелкой 52"/>
          <p:cNvCxnSpPr>
            <a:stCxn id="9" idx="1"/>
          </p:cNvCxnSpPr>
          <p:nvPr/>
        </p:nvCxnSpPr>
        <p:spPr bwMode="auto">
          <a:xfrm>
            <a:off x="3984403" y="3932434"/>
            <a:ext cx="914400" cy="914400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Прямая со стрелкой 59"/>
          <p:cNvCxnSpPr>
            <a:stCxn id="9" idx="1"/>
            <a:endCxn id="19" idx="3"/>
          </p:cNvCxnSpPr>
          <p:nvPr/>
        </p:nvCxnSpPr>
        <p:spPr bwMode="auto">
          <a:xfrm flipH="1">
            <a:off x="3651011" y="3932434"/>
            <a:ext cx="333392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Прямая со стрелкой 73"/>
          <p:cNvCxnSpPr>
            <a:stCxn id="9" idx="2"/>
          </p:cNvCxnSpPr>
          <p:nvPr/>
        </p:nvCxnSpPr>
        <p:spPr bwMode="auto">
          <a:xfrm>
            <a:off x="4662320" y="4187823"/>
            <a:ext cx="914400" cy="914400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Прямая со стрелкой 93"/>
          <p:cNvCxnSpPr>
            <a:stCxn id="20" idx="3"/>
          </p:cNvCxnSpPr>
          <p:nvPr/>
        </p:nvCxnSpPr>
        <p:spPr bwMode="auto">
          <a:xfrm flipV="1">
            <a:off x="3667668" y="4502459"/>
            <a:ext cx="1022350" cy="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788" name="Прямая со стрелкой 246787"/>
          <p:cNvCxnSpPr>
            <a:endCxn id="9" idx="2"/>
          </p:cNvCxnSpPr>
          <p:nvPr/>
        </p:nvCxnSpPr>
        <p:spPr bwMode="auto">
          <a:xfrm flipV="1">
            <a:off x="4662321" y="4187823"/>
            <a:ext cx="0" cy="314637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791" name="Прямая со стрелкой 246790"/>
          <p:cNvCxnSpPr>
            <a:stCxn id="9" idx="3"/>
          </p:cNvCxnSpPr>
          <p:nvPr/>
        </p:nvCxnSpPr>
        <p:spPr bwMode="auto">
          <a:xfrm>
            <a:off x="5340238" y="3932434"/>
            <a:ext cx="163163" cy="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793" name="Прямая со стрелкой 246792"/>
          <p:cNvCxnSpPr/>
          <p:nvPr/>
        </p:nvCxnSpPr>
        <p:spPr bwMode="auto">
          <a:xfrm>
            <a:off x="5438820" y="3932433"/>
            <a:ext cx="0" cy="205339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795" name="Прямая со стрелкой 246794"/>
          <p:cNvCxnSpPr>
            <a:endCxn id="44" idx="1"/>
          </p:cNvCxnSpPr>
          <p:nvPr/>
        </p:nvCxnSpPr>
        <p:spPr bwMode="auto">
          <a:xfrm>
            <a:off x="5425107" y="3922700"/>
            <a:ext cx="170321" cy="973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797" name="Прямая со стрелкой 246796"/>
          <p:cNvCxnSpPr>
            <a:endCxn id="48" idx="1"/>
          </p:cNvCxnSpPr>
          <p:nvPr/>
        </p:nvCxnSpPr>
        <p:spPr bwMode="auto">
          <a:xfrm>
            <a:off x="5427419" y="4593523"/>
            <a:ext cx="170321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799" name="Прямая со стрелкой 246798"/>
          <p:cNvCxnSpPr>
            <a:endCxn id="49" idx="1"/>
          </p:cNvCxnSpPr>
          <p:nvPr/>
        </p:nvCxnSpPr>
        <p:spPr bwMode="auto">
          <a:xfrm>
            <a:off x="5427421" y="5329834"/>
            <a:ext cx="17031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801" name="Прямая со стрелкой 246800"/>
          <p:cNvCxnSpPr>
            <a:endCxn id="50" idx="1"/>
          </p:cNvCxnSpPr>
          <p:nvPr/>
        </p:nvCxnSpPr>
        <p:spPr bwMode="auto">
          <a:xfrm>
            <a:off x="5418240" y="5985827"/>
            <a:ext cx="170321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5" name="Прямая со стрелкой 3084"/>
          <p:cNvCxnSpPr/>
          <p:nvPr/>
        </p:nvCxnSpPr>
        <p:spPr bwMode="auto">
          <a:xfrm>
            <a:off x="4178845" y="1860331"/>
            <a:ext cx="914400" cy="914400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99" name="Прямая со стрелкой 3098"/>
          <p:cNvCxnSpPr>
            <a:stCxn id="44" idx="3"/>
          </p:cNvCxnSpPr>
          <p:nvPr/>
        </p:nvCxnSpPr>
        <p:spPr bwMode="auto">
          <a:xfrm>
            <a:off x="6944396" y="3922700"/>
            <a:ext cx="914400" cy="914400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01" name="Прямая со стрелкой 3100"/>
          <p:cNvCxnSpPr>
            <a:stCxn id="40" idx="1"/>
            <a:endCxn id="44" idx="3"/>
          </p:cNvCxnSpPr>
          <p:nvPr/>
        </p:nvCxnSpPr>
        <p:spPr bwMode="auto">
          <a:xfrm flipH="1">
            <a:off x="6951263" y="3896476"/>
            <a:ext cx="293578" cy="3595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03" name="Прямая со стрелкой 3102"/>
          <p:cNvCxnSpPr>
            <a:stCxn id="41" idx="1"/>
            <a:endCxn id="48" idx="3"/>
          </p:cNvCxnSpPr>
          <p:nvPr/>
        </p:nvCxnSpPr>
        <p:spPr bwMode="auto">
          <a:xfrm flipH="1" flipV="1">
            <a:off x="6953575" y="4593523"/>
            <a:ext cx="372791" cy="5750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817" name="Прямая со стрелкой 246816"/>
          <p:cNvCxnSpPr>
            <a:stCxn id="57" idx="2"/>
            <a:endCxn id="49" idx="3"/>
          </p:cNvCxnSpPr>
          <p:nvPr/>
        </p:nvCxnSpPr>
        <p:spPr bwMode="auto">
          <a:xfrm flipH="1" flipV="1">
            <a:off x="6953575" y="5329834"/>
            <a:ext cx="401800" cy="322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819" name="Прямая со стрелкой 246818"/>
          <p:cNvCxnSpPr/>
          <p:nvPr/>
        </p:nvCxnSpPr>
        <p:spPr bwMode="auto">
          <a:xfrm>
            <a:off x="7401596" y="6642538"/>
            <a:ext cx="914400" cy="914400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821" name="Прямая со стрелкой 246820"/>
          <p:cNvCxnSpPr>
            <a:endCxn id="50" idx="3"/>
          </p:cNvCxnSpPr>
          <p:nvPr/>
        </p:nvCxnSpPr>
        <p:spPr bwMode="auto">
          <a:xfrm flipH="1" flipV="1">
            <a:off x="6944396" y="5985827"/>
            <a:ext cx="483033" cy="24557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827" name="Прямая со стрелкой 246826"/>
          <p:cNvCxnSpPr>
            <a:stCxn id="40" idx="2"/>
          </p:cNvCxnSpPr>
          <p:nvPr/>
        </p:nvCxnSpPr>
        <p:spPr bwMode="auto">
          <a:xfrm>
            <a:off x="7830899" y="4127308"/>
            <a:ext cx="0" cy="105413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831" name="Прямая со стрелкой 246830"/>
          <p:cNvCxnSpPr/>
          <p:nvPr/>
        </p:nvCxnSpPr>
        <p:spPr bwMode="auto">
          <a:xfrm>
            <a:off x="7830899" y="4232721"/>
            <a:ext cx="311036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833" name="Прямая со стрелкой 246832"/>
          <p:cNvCxnSpPr>
            <a:stCxn id="62" idx="2"/>
          </p:cNvCxnSpPr>
          <p:nvPr/>
        </p:nvCxnSpPr>
        <p:spPr bwMode="auto">
          <a:xfrm>
            <a:off x="9299073" y="4028888"/>
            <a:ext cx="0" cy="203833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835" name="Прямая со стрелкой 246834"/>
          <p:cNvCxnSpPr>
            <a:stCxn id="66" idx="2"/>
          </p:cNvCxnSpPr>
          <p:nvPr/>
        </p:nvCxnSpPr>
        <p:spPr bwMode="auto">
          <a:xfrm>
            <a:off x="10941268" y="4025630"/>
            <a:ext cx="0" cy="20709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837" name="Прямая со стрелкой 246836"/>
          <p:cNvCxnSpPr>
            <a:stCxn id="41" idx="2"/>
          </p:cNvCxnSpPr>
          <p:nvPr/>
        </p:nvCxnSpPr>
        <p:spPr bwMode="auto">
          <a:xfrm flipH="1">
            <a:off x="7907688" y="4881856"/>
            <a:ext cx="4736" cy="110183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841" name="Прямая со стрелкой 246840"/>
          <p:cNvCxnSpPr/>
          <p:nvPr/>
        </p:nvCxnSpPr>
        <p:spPr bwMode="auto">
          <a:xfrm>
            <a:off x="7907688" y="4992039"/>
            <a:ext cx="3107153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843" name="Прямая со стрелкой 246842"/>
          <p:cNvCxnSpPr>
            <a:stCxn id="63" idx="2"/>
          </p:cNvCxnSpPr>
          <p:nvPr/>
        </p:nvCxnSpPr>
        <p:spPr bwMode="auto">
          <a:xfrm>
            <a:off x="9315550" y="4764204"/>
            <a:ext cx="11491" cy="22783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845" name="Прямая со стрелкой 246844"/>
          <p:cNvCxnSpPr>
            <a:stCxn id="67" idx="2"/>
          </p:cNvCxnSpPr>
          <p:nvPr/>
        </p:nvCxnSpPr>
        <p:spPr bwMode="auto">
          <a:xfrm>
            <a:off x="11014841" y="4957490"/>
            <a:ext cx="0" cy="3455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6846" name="TextBox 246845"/>
          <p:cNvSpPr txBox="1"/>
          <p:nvPr/>
        </p:nvSpPr>
        <p:spPr>
          <a:xfrm>
            <a:off x="8656024" y="5112143"/>
            <a:ext cx="13420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 err="1"/>
              <a:t>Планово</a:t>
            </a:r>
            <a:r>
              <a:rPr lang="ru-RU" sz="1100" dirty="0"/>
              <a:t> </a:t>
            </a:r>
          </a:p>
          <a:p>
            <a:pPr algn="ctr"/>
            <a:r>
              <a:rPr lang="ru-RU" sz="1100" dirty="0"/>
              <a:t>экономический отдел</a:t>
            </a:r>
          </a:p>
        </p:txBody>
      </p:sp>
      <p:cxnSp>
        <p:nvCxnSpPr>
          <p:cNvPr id="246852" name="Прямая со стрелкой 246851"/>
          <p:cNvCxnSpPr>
            <a:stCxn id="42" idx="2"/>
          </p:cNvCxnSpPr>
          <p:nvPr/>
        </p:nvCxnSpPr>
        <p:spPr bwMode="auto">
          <a:xfrm>
            <a:off x="7907689" y="5563888"/>
            <a:ext cx="4735" cy="7298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854" name="Прямая со стрелкой 246853"/>
          <p:cNvCxnSpPr/>
          <p:nvPr/>
        </p:nvCxnSpPr>
        <p:spPr bwMode="auto">
          <a:xfrm>
            <a:off x="7944646" y="5636868"/>
            <a:ext cx="307019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858" name="Прямая со стрелкой 246857"/>
          <p:cNvCxnSpPr>
            <a:stCxn id="246846" idx="2"/>
            <a:endCxn id="246846" idx="2"/>
          </p:cNvCxnSpPr>
          <p:nvPr/>
        </p:nvCxnSpPr>
        <p:spPr bwMode="auto">
          <a:xfrm>
            <a:off x="9327041" y="5543030"/>
            <a:ext cx="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861" name="Прямая со стрелкой 246860"/>
          <p:cNvCxnSpPr>
            <a:stCxn id="68" idx="2"/>
          </p:cNvCxnSpPr>
          <p:nvPr/>
        </p:nvCxnSpPr>
        <p:spPr bwMode="auto">
          <a:xfrm>
            <a:off x="11014841" y="5433847"/>
            <a:ext cx="0" cy="20302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863" name="Прямая со стрелкой 246862"/>
          <p:cNvCxnSpPr/>
          <p:nvPr/>
        </p:nvCxnSpPr>
        <p:spPr bwMode="auto">
          <a:xfrm>
            <a:off x="9299073" y="5433847"/>
            <a:ext cx="33714" cy="20302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865" name="Прямая со стрелкой 246864"/>
          <p:cNvCxnSpPr>
            <a:stCxn id="58" idx="4"/>
          </p:cNvCxnSpPr>
          <p:nvPr/>
        </p:nvCxnSpPr>
        <p:spPr bwMode="auto">
          <a:xfrm>
            <a:off x="7944647" y="6204687"/>
            <a:ext cx="0" cy="29070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868" name="Прямая со стрелкой 246867"/>
          <p:cNvCxnSpPr/>
          <p:nvPr/>
        </p:nvCxnSpPr>
        <p:spPr bwMode="auto">
          <a:xfrm>
            <a:off x="7944646" y="6495393"/>
            <a:ext cx="1535097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6870" name="Прямая со стрелкой 246869"/>
          <p:cNvCxnSpPr>
            <a:stCxn id="65" idx="2"/>
          </p:cNvCxnSpPr>
          <p:nvPr/>
        </p:nvCxnSpPr>
        <p:spPr bwMode="auto">
          <a:xfrm>
            <a:off x="9461264" y="6390470"/>
            <a:ext cx="18479" cy="104923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6871" name="TextBox 246870"/>
          <p:cNvSpPr txBox="1"/>
          <p:nvPr/>
        </p:nvSpPr>
        <p:spPr>
          <a:xfrm>
            <a:off x="8371609" y="2451977"/>
            <a:ext cx="3425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Модель «</a:t>
            </a:r>
            <a:r>
              <a:rPr lang="ru-RU" b="1" dirty="0"/>
              <a:t>Организационная схема</a:t>
            </a:r>
            <a:r>
              <a:rPr lang="ru-RU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3767865095"/>
      </p:ext>
    </p:extLst>
  </p:cSld>
  <p:clrMapOvr>
    <a:masterClrMapping/>
  </p:clrMapOvr>
  <p:transition>
    <p:pull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5AEB78-AA2A-4164-9E46-B0560DF677FA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7812" name="Rectangle 4"/>
          <p:cNvSpPr>
            <a:spLocks noGrp="1" noChangeArrowheads="1"/>
          </p:cNvSpPr>
          <p:nvPr>
            <p:ph type="title"/>
          </p:nvPr>
        </p:nvSpPr>
        <p:spPr>
          <a:xfrm>
            <a:off x="507125" y="141177"/>
            <a:ext cx="7772400" cy="685801"/>
          </a:xfrm>
        </p:spPr>
        <p:txBody>
          <a:bodyPr/>
          <a:lstStyle/>
          <a:p>
            <a:r>
              <a:rPr lang="ru-RU" sz="2800" dirty="0">
                <a:solidFill>
                  <a:srgbClr val="2F5F7D"/>
                </a:solidFill>
              </a:rPr>
              <a:t>Характеристики организационной структуры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1437" y="1229709"/>
            <a:ext cx="1040523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000" b="1" dirty="0"/>
              <a:t>Количество звеньев (подразделений) управления. </a:t>
            </a:r>
            <a:r>
              <a:rPr lang="ru-RU" sz="2000" dirty="0"/>
              <a:t>Звено (департамент, отдел) – организационно обособленный, самостоятельный орган управления, выполняющий определенные функции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000" b="1" dirty="0"/>
              <a:t>Количество уровней иерархии. </a:t>
            </a:r>
            <a:r>
              <a:rPr lang="ru-RU" sz="2000" dirty="0"/>
              <a:t>Уровень (ступень иерархии) – это группа звеньев, в которых лица, принимающие решения, имеют одинаковые полномочия. Связи между уровнями называют вертикальными. Они выражают отношения подчинения нижних уровней верхним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000" b="1" dirty="0"/>
              <a:t>Степень централизации (децентрализации) управления. </a:t>
            </a:r>
          </a:p>
          <a:p>
            <a:pPr marL="288000"/>
            <a:r>
              <a:rPr lang="ru-RU" sz="2000" dirty="0"/>
              <a:t>Организация называется централизованной, если принятие решений осуществляется только в центральном (старшем) звене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000" b="1" dirty="0"/>
              <a:t>Делегирование полномочий </a:t>
            </a:r>
            <a:r>
              <a:rPr lang="ru-RU" sz="2000" dirty="0"/>
              <a:t>– передача части функций и прав принятия решений нижестоящим звеньям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000" b="1" dirty="0"/>
              <a:t>Норма управляемости </a:t>
            </a:r>
            <a:r>
              <a:rPr lang="ru-RU" sz="2000" dirty="0"/>
              <a:t>– число непосредственных подчиненных, которыми может эффективно управлять один руководитель (5-12 человек)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2469090"/>
      </p:ext>
    </p:extLst>
  </p:cSld>
  <p:clrMapOvr>
    <a:masterClrMapping/>
  </p:clrMapOvr>
  <p:transition>
    <p:pull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5618AC-6413-47BB-82FC-13FC23BEFAF5}" type="slidenum">
              <a:rPr lang="en-US">
                <a:solidFill>
                  <a:srgbClr val="000000"/>
                </a:solidFill>
              </a:rPr>
              <a:pPr/>
              <a:t>4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solidFill>
                  <a:srgbClr val="2F5F7D"/>
                </a:solidFill>
              </a:rPr>
              <a:t>Описание организационной структуры предприятия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4290" y="971472"/>
            <a:ext cx="1952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Модель уровня ГД</a:t>
            </a: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2385848" y="927538"/>
            <a:ext cx="1187670" cy="476726"/>
          </a:xfrm>
          <a:prstGeom prst="roundRect">
            <a:avLst/>
          </a:prstGeom>
          <a:solidFill>
            <a:srgbClr val="FFFF00"/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Генеральный директор</a:t>
            </a:r>
          </a:p>
        </p:txBody>
      </p:sp>
      <p:sp>
        <p:nvSpPr>
          <p:cNvPr id="19" name="Скругленный прямоугольник 18"/>
          <p:cNvSpPr/>
          <p:nvPr/>
        </p:nvSpPr>
        <p:spPr bwMode="auto">
          <a:xfrm>
            <a:off x="4081935" y="774304"/>
            <a:ext cx="1187669" cy="306467"/>
          </a:xfrm>
          <a:prstGeom prst="roundRect">
            <a:avLst/>
          </a:prstGeom>
          <a:solidFill>
            <a:srgbClr val="FFFF00"/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Помощник</a:t>
            </a:r>
          </a:p>
        </p:txBody>
      </p:sp>
      <p:sp>
        <p:nvSpPr>
          <p:cNvPr id="20" name="Скругленный прямоугольник 19"/>
          <p:cNvSpPr/>
          <p:nvPr/>
        </p:nvSpPr>
        <p:spPr bwMode="auto">
          <a:xfrm>
            <a:off x="4081935" y="1187570"/>
            <a:ext cx="1187669" cy="306467"/>
          </a:xfrm>
          <a:prstGeom prst="roundRect">
            <a:avLst/>
          </a:prstGeom>
          <a:solidFill>
            <a:srgbClr val="FFFF00"/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Секретарь</a:t>
            </a:r>
          </a:p>
        </p:txBody>
      </p:sp>
      <p:sp>
        <p:nvSpPr>
          <p:cNvPr id="21" name="Скругленный прямоугольник 20"/>
          <p:cNvSpPr/>
          <p:nvPr/>
        </p:nvSpPr>
        <p:spPr bwMode="auto">
          <a:xfrm>
            <a:off x="294290" y="1848985"/>
            <a:ext cx="1187670" cy="783193"/>
          </a:xfrm>
          <a:prstGeom prst="roundRect">
            <a:avLst/>
          </a:prstGeom>
          <a:solidFill>
            <a:srgbClr val="FFFF00"/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Заместитель </a:t>
            </a:r>
            <a:r>
              <a:rPr lang="ru-RU" sz="1000" dirty="0">
                <a:latin typeface="Arial" panose="020B0604020202020204" pitchFamily="34" charset="0"/>
              </a:rPr>
              <a:t>Генерального по производству</a:t>
            </a:r>
            <a:endParaRPr kumimoji="0" 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 bwMode="auto">
          <a:xfrm>
            <a:off x="1818842" y="1968166"/>
            <a:ext cx="1343002" cy="664012"/>
          </a:xfrm>
          <a:prstGeom prst="roundRect">
            <a:avLst/>
          </a:prstGeom>
          <a:solidFill>
            <a:srgbClr val="FFFF00"/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1262063" eaLnBrk="0" fontAlgn="base" hangingPunct="0">
              <a:spcBef>
                <a:spcPct val="0"/>
              </a:spcBef>
              <a:spcAft>
                <a:spcPct val="50000"/>
              </a:spcAft>
            </a:pPr>
            <a:r>
              <a:rPr lang="ru-RU" sz="1100" dirty="0">
                <a:latin typeface="Arial" panose="020B0604020202020204" pitchFamily="34" charset="0"/>
              </a:rPr>
              <a:t>Заместитель Генерального по развитию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 bwMode="auto">
          <a:xfrm>
            <a:off x="3573517" y="1804424"/>
            <a:ext cx="1187670" cy="851297"/>
          </a:xfrm>
          <a:prstGeom prst="roundRect">
            <a:avLst/>
          </a:prstGeom>
          <a:solidFill>
            <a:srgbClr val="FFFF00"/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1262063" eaLnBrk="0" fontAlgn="base" hangingPunct="0">
              <a:spcBef>
                <a:spcPct val="0"/>
              </a:spcBef>
              <a:spcAft>
                <a:spcPct val="50000"/>
              </a:spcAft>
            </a:pPr>
            <a:r>
              <a:rPr lang="ru-RU" sz="1100" dirty="0">
                <a:latin typeface="Arial" panose="020B0604020202020204" pitchFamily="34" charset="0"/>
              </a:rPr>
              <a:t>Заместитель Генерального по обеспечению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 bwMode="auto">
          <a:xfrm>
            <a:off x="5247250" y="1991709"/>
            <a:ext cx="1187670" cy="664012"/>
          </a:xfrm>
          <a:prstGeom prst="roundRect">
            <a:avLst/>
          </a:prstGeom>
          <a:solidFill>
            <a:srgbClr val="FFFF00"/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1262063" eaLnBrk="0" fontAlgn="base" hangingPunct="0">
              <a:spcBef>
                <a:spcPct val="0"/>
              </a:spcBef>
              <a:spcAft>
                <a:spcPct val="50000"/>
              </a:spcAft>
            </a:pPr>
            <a:r>
              <a:rPr lang="ru-RU" sz="1100" dirty="0">
                <a:latin typeface="Arial" panose="020B0604020202020204" pitchFamily="34" charset="0"/>
              </a:rPr>
              <a:t>Заместитель Генерального по финансам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 bwMode="auto">
          <a:xfrm>
            <a:off x="141891" y="2790494"/>
            <a:ext cx="1476702" cy="584269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Департамент</a:t>
            </a:r>
            <a:r>
              <a:rPr kumimoji="0" lang="ru-RU" sz="105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по </a:t>
            </a:r>
            <a:r>
              <a:rPr kumimoji="0" lang="ru-RU" sz="1050" b="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производ</a:t>
            </a:r>
            <a:r>
              <a:rPr kumimoji="0" lang="ru-RU" sz="105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kumimoji="0" lang="ru-RU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Овал 25"/>
          <p:cNvSpPr/>
          <p:nvPr/>
        </p:nvSpPr>
        <p:spPr bwMode="auto">
          <a:xfrm>
            <a:off x="1741176" y="2790494"/>
            <a:ext cx="1498334" cy="605909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Департамент по развитию</a:t>
            </a:r>
          </a:p>
        </p:txBody>
      </p:sp>
      <p:sp>
        <p:nvSpPr>
          <p:cNvPr id="28" name="Овал 27"/>
          <p:cNvSpPr/>
          <p:nvPr/>
        </p:nvSpPr>
        <p:spPr bwMode="auto">
          <a:xfrm>
            <a:off x="5199954" y="2758963"/>
            <a:ext cx="1478038" cy="605909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Финансовый департамент</a:t>
            </a:r>
          </a:p>
        </p:txBody>
      </p:sp>
      <p:sp>
        <p:nvSpPr>
          <p:cNvPr id="29" name="Овал 28"/>
          <p:cNvSpPr/>
          <p:nvPr/>
        </p:nvSpPr>
        <p:spPr bwMode="auto">
          <a:xfrm>
            <a:off x="3530141" y="2796694"/>
            <a:ext cx="1346659" cy="578069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76846" y="2874879"/>
            <a:ext cx="108715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/>
              <a:t>Департамент по </a:t>
            </a:r>
          </a:p>
          <a:p>
            <a:pPr algn="ctr"/>
            <a:r>
              <a:rPr lang="ru-RU" sz="1100" dirty="0"/>
              <a:t>обеспечению</a:t>
            </a:r>
          </a:p>
        </p:txBody>
      </p:sp>
      <p:sp>
        <p:nvSpPr>
          <p:cNvPr id="11" name="Скругленный прямоугольник 10"/>
          <p:cNvSpPr/>
          <p:nvPr/>
        </p:nvSpPr>
        <p:spPr bwMode="auto">
          <a:xfrm>
            <a:off x="630622" y="3794235"/>
            <a:ext cx="851338" cy="476726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Цех пинцетов</a:t>
            </a:r>
          </a:p>
        </p:txBody>
      </p:sp>
      <p:sp>
        <p:nvSpPr>
          <p:cNvPr id="33" name="Скругленный прямоугольник 32"/>
          <p:cNvSpPr/>
          <p:nvPr/>
        </p:nvSpPr>
        <p:spPr bwMode="auto">
          <a:xfrm>
            <a:off x="630622" y="4423361"/>
            <a:ext cx="851338" cy="476726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Цех ножниц</a:t>
            </a:r>
          </a:p>
        </p:txBody>
      </p:sp>
      <p:sp>
        <p:nvSpPr>
          <p:cNvPr id="34" name="Скругленный прямоугольник 33"/>
          <p:cNvSpPr/>
          <p:nvPr/>
        </p:nvSpPr>
        <p:spPr bwMode="auto">
          <a:xfrm>
            <a:off x="630622" y="5060732"/>
            <a:ext cx="851338" cy="476726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Цех укладок</a:t>
            </a:r>
          </a:p>
        </p:txBody>
      </p:sp>
      <p:sp>
        <p:nvSpPr>
          <p:cNvPr id="35" name="Скругленный прямоугольник 34"/>
          <p:cNvSpPr/>
          <p:nvPr/>
        </p:nvSpPr>
        <p:spPr bwMode="auto">
          <a:xfrm>
            <a:off x="630620" y="5733394"/>
            <a:ext cx="987971" cy="664012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lang="ru-RU" sz="1100" dirty="0">
                <a:latin typeface="Arial" panose="020B0604020202020204" pitchFamily="34" charset="0"/>
              </a:rPr>
              <a:t>Склад готовой продукции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 bwMode="auto">
          <a:xfrm>
            <a:off x="2128345" y="3794235"/>
            <a:ext cx="1033499" cy="476726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Отдел маркетинга</a:t>
            </a:r>
          </a:p>
        </p:txBody>
      </p:sp>
      <p:sp>
        <p:nvSpPr>
          <p:cNvPr id="12" name="Скругленный прямоугольник 11"/>
          <p:cNvSpPr/>
          <p:nvPr/>
        </p:nvSpPr>
        <p:spPr bwMode="auto">
          <a:xfrm>
            <a:off x="2128345" y="4475229"/>
            <a:ext cx="1046914" cy="476726"/>
          </a:xfrm>
          <a:prstGeom prst="roundRect">
            <a:avLst/>
          </a:prstGeom>
          <a:solidFill>
            <a:srgbClr val="FFFF00"/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39398" y="4498148"/>
            <a:ext cx="10358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/>
              <a:t>Отдел </a:t>
            </a:r>
          </a:p>
          <a:p>
            <a:pPr algn="ctr"/>
            <a:r>
              <a:rPr lang="ru-RU" sz="1100" dirty="0"/>
              <a:t>моделирования</a:t>
            </a:r>
          </a:p>
        </p:txBody>
      </p:sp>
      <p:sp>
        <p:nvSpPr>
          <p:cNvPr id="43" name="Скругленный прямоугольник 42"/>
          <p:cNvSpPr/>
          <p:nvPr/>
        </p:nvSpPr>
        <p:spPr bwMode="auto">
          <a:xfrm>
            <a:off x="2206257" y="5096022"/>
            <a:ext cx="987132" cy="516501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78024" y="5138828"/>
            <a:ext cx="15765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Конструкторский </a:t>
            </a:r>
          </a:p>
          <a:p>
            <a:pPr algn="ctr"/>
            <a:r>
              <a:rPr lang="ru-RU" sz="1100" dirty="0"/>
              <a:t>отдел</a:t>
            </a:r>
          </a:p>
        </p:txBody>
      </p:sp>
      <p:sp>
        <p:nvSpPr>
          <p:cNvPr id="16" name="Скругленный прямоугольник 15"/>
          <p:cNvSpPr/>
          <p:nvPr/>
        </p:nvSpPr>
        <p:spPr bwMode="auto">
          <a:xfrm>
            <a:off x="2241868" y="5826300"/>
            <a:ext cx="987132" cy="564165"/>
          </a:xfrm>
          <a:prstGeom prst="roundRect">
            <a:avLst/>
          </a:prstGeom>
          <a:solidFill>
            <a:srgbClr val="FFFF00"/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85900" y="5840381"/>
            <a:ext cx="102784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/>
              <a:t>Испытательная</a:t>
            </a:r>
          </a:p>
          <a:p>
            <a:pPr algn="ctr"/>
            <a:r>
              <a:rPr lang="ru-RU" sz="1100" dirty="0"/>
              <a:t>лаборатория</a:t>
            </a:r>
          </a:p>
        </p:txBody>
      </p:sp>
      <p:cxnSp>
        <p:nvCxnSpPr>
          <p:cNvPr id="25" name="Прямая со стрелкой 24"/>
          <p:cNvCxnSpPr/>
          <p:nvPr/>
        </p:nvCxnSpPr>
        <p:spPr bwMode="auto">
          <a:xfrm>
            <a:off x="3857297" y="927538"/>
            <a:ext cx="0" cy="41326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 стрелкой 31"/>
          <p:cNvCxnSpPr>
            <a:endCxn id="19" idx="1"/>
          </p:cNvCxnSpPr>
          <p:nvPr/>
        </p:nvCxnSpPr>
        <p:spPr bwMode="auto">
          <a:xfrm>
            <a:off x="3857297" y="927537"/>
            <a:ext cx="224638" cy="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Прямая со стрелкой 40"/>
          <p:cNvCxnSpPr>
            <a:endCxn id="20" idx="1"/>
          </p:cNvCxnSpPr>
          <p:nvPr/>
        </p:nvCxnSpPr>
        <p:spPr bwMode="auto">
          <a:xfrm>
            <a:off x="3857297" y="1340803"/>
            <a:ext cx="224638" cy="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Прямая со стрелкой 44"/>
          <p:cNvCxnSpPr>
            <a:endCxn id="7" idx="3"/>
          </p:cNvCxnSpPr>
          <p:nvPr/>
        </p:nvCxnSpPr>
        <p:spPr bwMode="auto">
          <a:xfrm flipH="1">
            <a:off x="3573518" y="1156138"/>
            <a:ext cx="283779" cy="9763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Прямая со стрелкой 46"/>
          <p:cNvCxnSpPr/>
          <p:nvPr/>
        </p:nvCxnSpPr>
        <p:spPr bwMode="auto">
          <a:xfrm flipH="1">
            <a:off x="880242" y="1660634"/>
            <a:ext cx="4960843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Прямая со стрелкой 48"/>
          <p:cNvCxnSpPr>
            <a:endCxn id="21" idx="0"/>
          </p:cNvCxnSpPr>
          <p:nvPr/>
        </p:nvCxnSpPr>
        <p:spPr bwMode="auto">
          <a:xfrm>
            <a:off x="880242" y="1660634"/>
            <a:ext cx="7883" cy="18835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Прямая со стрелкой 50"/>
          <p:cNvCxnSpPr>
            <a:endCxn id="24" idx="0"/>
          </p:cNvCxnSpPr>
          <p:nvPr/>
        </p:nvCxnSpPr>
        <p:spPr bwMode="auto">
          <a:xfrm>
            <a:off x="5841085" y="1660634"/>
            <a:ext cx="0" cy="33107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Прямая со стрелкой 52"/>
          <p:cNvCxnSpPr>
            <a:endCxn id="23" idx="0"/>
          </p:cNvCxnSpPr>
          <p:nvPr/>
        </p:nvCxnSpPr>
        <p:spPr bwMode="auto">
          <a:xfrm>
            <a:off x="4167352" y="1660634"/>
            <a:ext cx="0" cy="14379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Прямая со стрелкой 54"/>
          <p:cNvCxnSpPr>
            <a:endCxn id="22" idx="0"/>
          </p:cNvCxnSpPr>
          <p:nvPr/>
        </p:nvCxnSpPr>
        <p:spPr bwMode="auto">
          <a:xfrm>
            <a:off x="2489160" y="1660634"/>
            <a:ext cx="1183" cy="30753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Прямая со стрелкой 56"/>
          <p:cNvCxnSpPr>
            <a:stCxn id="7" idx="2"/>
          </p:cNvCxnSpPr>
          <p:nvPr/>
        </p:nvCxnSpPr>
        <p:spPr bwMode="auto">
          <a:xfrm>
            <a:off x="2979683" y="1404264"/>
            <a:ext cx="0" cy="25637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Прямая со стрелкой 58"/>
          <p:cNvCxnSpPr>
            <a:stCxn id="21" idx="2"/>
            <a:endCxn id="8" idx="0"/>
          </p:cNvCxnSpPr>
          <p:nvPr/>
        </p:nvCxnSpPr>
        <p:spPr bwMode="auto">
          <a:xfrm flipH="1">
            <a:off x="880242" y="2632178"/>
            <a:ext cx="7883" cy="15831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Прямая со стрелкой 60"/>
          <p:cNvCxnSpPr>
            <a:stCxn id="22" idx="2"/>
            <a:endCxn id="26" idx="0"/>
          </p:cNvCxnSpPr>
          <p:nvPr/>
        </p:nvCxnSpPr>
        <p:spPr bwMode="auto">
          <a:xfrm>
            <a:off x="2490343" y="2632178"/>
            <a:ext cx="0" cy="15831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Прямая со стрелкой 62"/>
          <p:cNvCxnSpPr>
            <a:stCxn id="23" idx="2"/>
            <a:endCxn id="29" idx="0"/>
          </p:cNvCxnSpPr>
          <p:nvPr/>
        </p:nvCxnSpPr>
        <p:spPr bwMode="auto">
          <a:xfrm>
            <a:off x="4167352" y="2655721"/>
            <a:ext cx="36119" cy="140973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8833" name="Прямая со стрелкой 248832"/>
          <p:cNvCxnSpPr>
            <a:stCxn id="24" idx="2"/>
            <a:endCxn id="28" idx="0"/>
          </p:cNvCxnSpPr>
          <p:nvPr/>
        </p:nvCxnSpPr>
        <p:spPr bwMode="auto">
          <a:xfrm>
            <a:off x="5841085" y="2655721"/>
            <a:ext cx="97888" cy="10324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8845" name="Прямая со стрелкой 248844"/>
          <p:cNvCxnSpPr>
            <a:stCxn id="8" idx="3"/>
          </p:cNvCxnSpPr>
          <p:nvPr/>
        </p:nvCxnSpPr>
        <p:spPr bwMode="auto">
          <a:xfrm>
            <a:off x="358149" y="3289199"/>
            <a:ext cx="9713" cy="277620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8847" name="Прямая со стрелкой 248846"/>
          <p:cNvCxnSpPr>
            <a:endCxn id="11" idx="1"/>
          </p:cNvCxnSpPr>
          <p:nvPr/>
        </p:nvCxnSpPr>
        <p:spPr bwMode="auto">
          <a:xfrm>
            <a:off x="358149" y="4032598"/>
            <a:ext cx="272473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8849" name="Прямая со стрелкой 248848"/>
          <p:cNvCxnSpPr>
            <a:endCxn id="33" idx="1"/>
          </p:cNvCxnSpPr>
          <p:nvPr/>
        </p:nvCxnSpPr>
        <p:spPr bwMode="auto">
          <a:xfrm>
            <a:off x="358149" y="4661724"/>
            <a:ext cx="272473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8851" name="Прямая со стрелкой 248850"/>
          <p:cNvCxnSpPr>
            <a:endCxn id="34" idx="1"/>
          </p:cNvCxnSpPr>
          <p:nvPr/>
        </p:nvCxnSpPr>
        <p:spPr bwMode="auto">
          <a:xfrm>
            <a:off x="367862" y="5299095"/>
            <a:ext cx="26276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8853" name="Прямая со стрелкой 248852"/>
          <p:cNvCxnSpPr>
            <a:endCxn id="35" idx="1"/>
          </p:cNvCxnSpPr>
          <p:nvPr/>
        </p:nvCxnSpPr>
        <p:spPr bwMode="auto">
          <a:xfrm>
            <a:off x="367862" y="6065400"/>
            <a:ext cx="262758" cy="0"/>
          </a:xfrm>
          <a:prstGeom prst="straightConnector1">
            <a:avLst/>
          </a:prstGeom>
          <a:noFill/>
          <a:ln w="9525" cap="flat" cmpd="sng" algn="ctr">
            <a:solidFill>
              <a:schemeClr val="tx2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8855" name="Прямая со стрелкой 248854"/>
          <p:cNvCxnSpPr>
            <a:stCxn id="26" idx="3"/>
          </p:cNvCxnSpPr>
          <p:nvPr/>
        </p:nvCxnSpPr>
        <p:spPr bwMode="auto">
          <a:xfrm>
            <a:off x="1960602" y="3307670"/>
            <a:ext cx="10629" cy="2807653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8857" name="Прямая со стрелкой 248856"/>
          <p:cNvCxnSpPr>
            <a:endCxn id="36" idx="1"/>
          </p:cNvCxnSpPr>
          <p:nvPr/>
        </p:nvCxnSpPr>
        <p:spPr bwMode="auto">
          <a:xfrm>
            <a:off x="1971231" y="4032598"/>
            <a:ext cx="157114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8859" name="Прямая со стрелкой 248858"/>
          <p:cNvCxnSpPr>
            <a:endCxn id="14" idx="1"/>
          </p:cNvCxnSpPr>
          <p:nvPr/>
        </p:nvCxnSpPr>
        <p:spPr bwMode="auto">
          <a:xfrm>
            <a:off x="1971231" y="4713592"/>
            <a:ext cx="168167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8864" name="Прямая со стрелкой 248863"/>
          <p:cNvCxnSpPr>
            <a:stCxn id="15" idx="1"/>
          </p:cNvCxnSpPr>
          <p:nvPr/>
        </p:nvCxnSpPr>
        <p:spPr bwMode="auto">
          <a:xfrm>
            <a:off x="1978024" y="5354272"/>
            <a:ext cx="228233" cy="1163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8867" name="Прямая со стрелкой 248866"/>
          <p:cNvCxnSpPr>
            <a:endCxn id="16" idx="1"/>
          </p:cNvCxnSpPr>
          <p:nvPr/>
        </p:nvCxnSpPr>
        <p:spPr bwMode="auto">
          <a:xfrm>
            <a:off x="1967514" y="6073281"/>
            <a:ext cx="274354" cy="3510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Скругленный прямоугольник 103"/>
          <p:cNvSpPr/>
          <p:nvPr/>
        </p:nvSpPr>
        <p:spPr bwMode="auto">
          <a:xfrm>
            <a:off x="3761370" y="3831022"/>
            <a:ext cx="1033499" cy="476726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Отдел снабжения</a:t>
            </a:r>
          </a:p>
        </p:txBody>
      </p:sp>
      <p:sp>
        <p:nvSpPr>
          <p:cNvPr id="105" name="Скругленный прямоугольник 104"/>
          <p:cNvSpPr/>
          <p:nvPr/>
        </p:nvSpPr>
        <p:spPr bwMode="auto">
          <a:xfrm>
            <a:off x="3727688" y="4584006"/>
            <a:ext cx="1033499" cy="476726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Отдел продаж</a:t>
            </a:r>
          </a:p>
        </p:txBody>
      </p:sp>
      <p:sp>
        <p:nvSpPr>
          <p:cNvPr id="106" name="Скругленный прямоугольник 105"/>
          <p:cNvSpPr/>
          <p:nvPr/>
        </p:nvSpPr>
        <p:spPr bwMode="auto">
          <a:xfrm>
            <a:off x="5352087" y="3759349"/>
            <a:ext cx="1328494" cy="664012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Планово</a:t>
            </a:r>
            <a:r>
              <a:rPr lang="ru-RU" sz="1100" dirty="0">
                <a:latin typeface="Arial" panose="020B0604020202020204" pitchFamily="34" charset="0"/>
              </a:rPr>
              <a:t> Экономический отдел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" name="Скругленный прямоугольник 106"/>
          <p:cNvSpPr/>
          <p:nvPr/>
        </p:nvSpPr>
        <p:spPr bwMode="auto">
          <a:xfrm>
            <a:off x="5401421" y="4677648"/>
            <a:ext cx="1033499" cy="289441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Бухгалтерия</a:t>
            </a:r>
          </a:p>
        </p:txBody>
      </p:sp>
      <p:cxnSp>
        <p:nvCxnSpPr>
          <p:cNvPr id="248873" name="Прямая со стрелкой 248872"/>
          <p:cNvCxnSpPr>
            <a:stCxn id="29" idx="2"/>
          </p:cNvCxnSpPr>
          <p:nvPr/>
        </p:nvCxnSpPr>
        <p:spPr bwMode="auto">
          <a:xfrm>
            <a:off x="3530141" y="3085729"/>
            <a:ext cx="24434" cy="173663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8875" name="Прямая со стрелкой 248874"/>
          <p:cNvCxnSpPr>
            <a:endCxn id="104" idx="1"/>
          </p:cNvCxnSpPr>
          <p:nvPr/>
        </p:nvCxnSpPr>
        <p:spPr bwMode="auto">
          <a:xfrm>
            <a:off x="3554575" y="4069385"/>
            <a:ext cx="20679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8879" name="Прямая со стрелкой 248878"/>
          <p:cNvCxnSpPr>
            <a:endCxn id="105" idx="1"/>
          </p:cNvCxnSpPr>
          <p:nvPr/>
        </p:nvCxnSpPr>
        <p:spPr bwMode="auto">
          <a:xfrm>
            <a:off x="3573517" y="4822369"/>
            <a:ext cx="154171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8881" name="Прямая со стрелкой 248880"/>
          <p:cNvCxnSpPr>
            <a:stCxn id="28" idx="2"/>
          </p:cNvCxnSpPr>
          <p:nvPr/>
        </p:nvCxnSpPr>
        <p:spPr bwMode="auto">
          <a:xfrm>
            <a:off x="5199954" y="3061918"/>
            <a:ext cx="0" cy="176045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8883" name="Прямая со стрелкой 248882"/>
          <p:cNvCxnSpPr>
            <a:endCxn id="106" idx="1"/>
          </p:cNvCxnSpPr>
          <p:nvPr/>
        </p:nvCxnSpPr>
        <p:spPr bwMode="auto">
          <a:xfrm>
            <a:off x="5199954" y="4069385"/>
            <a:ext cx="152133" cy="2197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8885" name="Прямая со стрелкой 248884"/>
          <p:cNvCxnSpPr>
            <a:endCxn id="107" idx="1"/>
          </p:cNvCxnSpPr>
          <p:nvPr/>
        </p:nvCxnSpPr>
        <p:spPr bwMode="auto">
          <a:xfrm>
            <a:off x="5199954" y="4822369"/>
            <a:ext cx="201467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" name="Скругленный прямоугольник 121"/>
          <p:cNvSpPr/>
          <p:nvPr/>
        </p:nvSpPr>
        <p:spPr bwMode="auto">
          <a:xfrm>
            <a:off x="7391097" y="1968166"/>
            <a:ext cx="1385041" cy="664012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Заместитель генерального по кадрам</a:t>
            </a:r>
          </a:p>
        </p:txBody>
      </p:sp>
      <p:cxnSp>
        <p:nvCxnSpPr>
          <p:cNvPr id="248887" name="Прямая со стрелкой 248886"/>
          <p:cNvCxnSpPr/>
          <p:nvPr/>
        </p:nvCxnSpPr>
        <p:spPr bwMode="auto">
          <a:xfrm>
            <a:off x="5841085" y="1660634"/>
            <a:ext cx="2242532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8889" name="Прямая со стрелкой 248888"/>
          <p:cNvCxnSpPr>
            <a:endCxn id="122" idx="0"/>
          </p:cNvCxnSpPr>
          <p:nvPr/>
        </p:nvCxnSpPr>
        <p:spPr bwMode="auto">
          <a:xfrm>
            <a:off x="8083617" y="1660634"/>
            <a:ext cx="1" cy="30753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7" name="Скругленный прямоугольник 126"/>
          <p:cNvSpPr/>
          <p:nvPr/>
        </p:nvSpPr>
        <p:spPr bwMode="auto">
          <a:xfrm>
            <a:off x="7566868" y="2924933"/>
            <a:ext cx="1033499" cy="476726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Отдел кадров</a:t>
            </a:r>
          </a:p>
        </p:txBody>
      </p:sp>
      <p:cxnSp>
        <p:nvCxnSpPr>
          <p:cNvPr id="248891" name="Прямая со стрелкой 248890"/>
          <p:cNvCxnSpPr>
            <a:stCxn id="122" idx="2"/>
            <a:endCxn id="127" idx="0"/>
          </p:cNvCxnSpPr>
          <p:nvPr/>
        </p:nvCxnSpPr>
        <p:spPr bwMode="auto">
          <a:xfrm>
            <a:off x="8083618" y="2632178"/>
            <a:ext cx="0" cy="29275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8892" name="Скругленный прямоугольник 248891"/>
          <p:cNvSpPr/>
          <p:nvPr/>
        </p:nvSpPr>
        <p:spPr bwMode="auto">
          <a:xfrm>
            <a:off x="7217035" y="3976837"/>
            <a:ext cx="4528798" cy="267627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8893" name="Равнобедренный треугольник 248892"/>
          <p:cNvSpPr/>
          <p:nvPr/>
        </p:nvSpPr>
        <p:spPr bwMode="auto">
          <a:xfrm>
            <a:off x="7465800" y="5903505"/>
            <a:ext cx="525517" cy="444968"/>
          </a:xfrm>
          <a:prstGeom prst="triangl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3" name="Равнобедренный треугольник 132"/>
          <p:cNvSpPr/>
          <p:nvPr/>
        </p:nvSpPr>
        <p:spPr bwMode="auto">
          <a:xfrm>
            <a:off x="7815546" y="5910545"/>
            <a:ext cx="525517" cy="444968"/>
          </a:xfrm>
          <a:prstGeom prst="triangl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4" name="Равнобедренный треугольник 133"/>
          <p:cNvSpPr/>
          <p:nvPr/>
        </p:nvSpPr>
        <p:spPr bwMode="auto">
          <a:xfrm>
            <a:off x="8143717" y="5903505"/>
            <a:ext cx="525517" cy="444968"/>
          </a:xfrm>
          <a:prstGeom prst="triangl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5" name="Равнобедренный треугольник 134"/>
          <p:cNvSpPr/>
          <p:nvPr/>
        </p:nvSpPr>
        <p:spPr bwMode="auto">
          <a:xfrm>
            <a:off x="8416985" y="5910545"/>
            <a:ext cx="525517" cy="444968"/>
          </a:xfrm>
          <a:prstGeom prst="triangl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6" name="Равнобедренный треугольник 135"/>
          <p:cNvSpPr/>
          <p:nvPr/>
        </p:nvSpPr>
        <p:spPr bwMode="auto">
          <a:xfrm>
            <a:off x="8679743" y="5903505"/>
            <a:ext cx="525517" cy="444968"/>
          </a:xfrm>
          <a:prstGeom prst="triangl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7" name="Равнобедренный треугольник 136"/>
          <p:cNvSpPr/>
          <p:nvPr/>
        </p:nvSpPr>
        <p:spPr bwMode="auto">
          <a:xfrm>
            <a:off x="8955917" y="5903505"/>
            <a:ext cx="525517" cy="444968"/>
          </a:xfrm>
          <a:prstGeom prst="triangl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9" name="Равнобедренный треугольник 138"/>
          <p:cNvSpPr/>
          <p:nvPr/>
        </p:nvSpPr>
        <p:spPr bwMode="auto">
          <a:xfrm>
            <a:off x="7728558" y="5321981"/>
            <a:ext cx="525517" cy="444968"/>
          </a:xfrm>
          <a:prstGeom prst="triangl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0" name="Равнобедренный треугольник 139"/>
          <p:cNvSpPr/>
          <p:nvPr/>
        </p:nvSpPr>
        <p:spPr bwMode="auto">
          <a:xfrm>
            <a:off x="8029208" y="5314974"/>
            <a:ext cx="525517" cy="444968"/>
          </a:xfrm>
          <a:prstGeom prst="triangl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1" name="Равнобедренный треугольник 140"/>
          <p:cNvSpPr/>
          <p:nvPr/>
        </p:nvSpPr>
        <p:spPr bwMode="auto">
          <a:xfrm>
            <a:off x="8337608" y="5314974"/>
            <a:ext cx="525517" cy="444968"/>
          </a:xfrm>
          <a:prstGeom prst="triangl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2" name="Равнобедренный треугольник 141"/>
          <p:cNvSpPr/>
          <p:nvPr/>
        </p:nvSpPr>
        <p:spPr bwMode="auto">
          <a:xfrm>
            <a:off x="8693158" y="5321981"/>
            <a:ext cx="525517" cy="444968"/>
          </a:xfrm>
          <a:prstGeom prst="triangl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3" name="Равнобедренный треугольник 142"/>
          <p:cNvSpPr/>
          <p:nvPr/>
        </p:nvSpPr>
        <p:spPr bwMode="auto">
          <a:xfrm>
            <a:off x="8078304" y="4706551"/>
            <a:ext cx="525517" cy="444968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4" name="Равнобедренный треугольник 143"/>
          <p:cNvSpPr/>
          <p:nvPr/>
        </p:nvSpPr>
        <p:spPr bwMode="auto">
          <a:xfrm>
            <a:off x="8433304" y="4720233"/>
            <a:ext cx="525517" cy="444968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5" name="Равнобедренный треугольник 144"/>
          <p:cNvSpPr/>
          <p:nvPr/>
        </p:nvSpPr>
        <p:spPr bwMode="auto">
          <a:xfrm>
            <a:off x="8250620" y="4216756"/>
            <a:ext cx="525517" cy="444968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2">
                <a:lumMod val="85000"/>
                <a:lumOff val="1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8895" name="TextBox 248894"/>
          <p:cNvSpPr txBox="1"/>
          <p:nvPr/>
        </p:nvSpPr>
        <p:spPr>
          <a:xfrm>
            <a:off x="9481433" y="4344260"/>
            <a:ext cx="1208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Уровень ГД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9481434" y="4900087"/>
            <a:ext cx="2335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Уровень департаментов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9559817" y="5403219"/>
            <a:ext cx="1705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Уровень отделов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9559817" y="5941323"/>
            <a:ext cx="2036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Уровень должностей</a:t>
            </a:r>
          </a:p>
        </p:txBody>
      </p:sp>
    </p:spTree>
    <p:extLst>
      <p:ext uri="{BB962C8B-B14F-4D97-AF65-F5344CB8AC3E}">
        <p14:creationId xmlns:p14="http://schemas.microsoft.com/office/powerpoint/2010/main" val="578800850"/>
      </p:ext>
    </p:extLst>
  </p:cSld>
  <p:clrMapOvr>
    <a:masterClrMapping/>
  </p:clrMapOvr>
  <p:transition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28DD3C-5FD0-4D70-B156-7AFDC47700FF}" type="slidenum">
              <a:rPr lang="en-US">
                <a:solidFill>
                  <a:srgbClr val="000000"/>
                </a:solidFill>
              </a:rPr>
              <a:pPr/>
              <a:t>5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solidFill>
                  <a:srgbClr val="2F5F7D"/>
                </a:solidFill>
              </a:rPr>
              <a:t>Линейно-функциональная организационная структура</a:t>
            </a:r>
          </a:p>
        </p:txBody>
      </p:sp>
      <p:sp>
        <p:nvSpPr>
          <p:cNvPr id="2" name="Скругленный прямоугольник 1"/>
          <p:cNvSpPr/>
          <p:nvPr/>
        </p:nvSpPr>
        <p:spPr bwMode="auto">
          <a:xfrm>
            <a:off x="336331" y="1744718"/>
            <a:ext cx="1534510" cy="664012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Заместитель по финансовы</a:t>
            </a:r>
            <a:r>
              <a:rPr lang="ru-RU" sz="1100" dirty="0">
                <a:latin typeface="Arial" panose="020B0604020202020204" pitchFamily="34" charset="0"/>
              </a:rPr>
              <a:t>м вопросам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3379076" y="933562"/>
            <a:ext cx="1245475" cy="476726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Генеральный</a:t>
            </a:r>
            <a:r>
              <a:rPr kumimoji="0" lang="ru-RU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директор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3263460" y="1744718"/>
            <a:ext cx="1739463" cy="664012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Заместитель по вопросам развития компании</a:t>
            </a:r>
          </a:p>
        </p:txBody>
      </p:sp>
      <p:sp>
        <p:nvSpPr>
          <p:cNvPr id="3" name="Овал 2"/>
          <p:cNvSpPr/>
          <p:nvPr/>
        </p:nvSpPr>
        <p:spPr bwMode="auto">
          <a:xfrm>
            <a:off x="4662274" y="2753710"/>
            <a:ext cx="1093076" cy="609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 bwMode="auto">
          <a:xfrm>
            <a:off x="4698124" y="6059214"/>
            <a:ext cx="1093076" cy="609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 bwMode="auto">
          <a:xfrm>
            <a:off x="4698124" y="3657600"/>
            <a:ext cx="1093076" cy="609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Овал 9"/>
          <p:cNvSpPr/>
          <p:nvPr/>
        </p:nvSpPr>
        <p:spPr bwMode="auto">
          <a:xfrm>
            <a:off x="1103586" y="2617076"/>
            <a:ext cx="1093076" cy="609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 bwMode="auto">
          <a:xfrm>
            <a:off x="1043226" y="3365379"/>
            <a:ext cx="1093076" cy="609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Овал 11"/>
          <p:cNvSpPr/>
          <p:nvPr/>
        </p:nvSpPr>
        <p:spPr bwMode="auto">
          <a:xfrm>
            <a:off x="1043226" y="5334001"/>
            <a:ext cx="1093076" cy="609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Овал 12"/>
          <p:cNvSpPr/>
          <p:nvPr/>
        </p:nvSpPr>
        <p:spPr bwMode="auto">
          <a:xfrm>
            <a:off x="1103586" y="6059214"/>
            <a:ext cx="1093076" cy="367873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Касса</a:t>
            </a:r>
          </a:p>
        </p:txBody>
      </p:sp>
      <p:sp>
        <p:nvSpPr>
          <p:cNvPr id="14" name="Скругленный прямоугольник 13"/>
          <p:cNvSpPr/>
          <p:nvPr/>
        </p:nvSpPr>
        <p:spPr bwMode="auto">
          <a:xfrm>
            <a:off x="2475186" y="3790474"/>
            <a:ext cx="1245475" cy="476726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Финансовый менеджер</a:t>
            </a:r>
          </a:p>
        </p:txBody>
      </p:sp>
      <p:sp>
        <p:nvSpPr>
          <p:cNvPr id="15" name="Скругленный прямоугольник 14"/>
          <p:cNvSpPr/>
          <p:nvPr/>
        </p:nvSpPr>
        <p:spPr bwMode="auto">
          <a:xfrm>
            <a:off x="2475184" y="4351283"/>
            <a:ext cx="1245475" cy="476726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Специалист по кредитам</a:t>
            </a:r>
          </a:p>
        </p:txBody>
      </p:sp>
      <p:sp>
        <p:nvSpPr>
          <p:cNvPr id="16" name="Скругленный прямоугольник 15"/>
          <p:cNvSpPr/>
          <p:nvPr/>
        </p:nvSpPr>
        <p:spPr bwMode="auto">
          <a:xfrm>
            <a:off x="2475185" y="4923712"/>
            <a:ext cx="1245475" cy="289441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Экономист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21961" y="2796900"/>
            <a:ext cx="85632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/>
              <a:t>Бухгалтерия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44829" y="3539374"/>
            <a:ext cx="12105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/>
              <a:t>Финансовый отдел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43226" y="5507996"/>
            <a:ext cx="12121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/>
              <a:t>Группа инвестиций</a:t>
            </a:r>
          </a:p>
        </p:txBody>
      </p:sp>
      <p:cxnSp>
        <p:nvCxnSpPr>
          <p:cNvPr id="20" name="Прямая со стрелкой 19"/>
          <p:cNvCxnSpPr/>
          <p:nvPr/>
        </p:nvCxnSpPr>
        <p:spPr bwMode="auto">
          <a:xfrm>
            <a:off x="630621" y="2408730"/>
            <a:ext cx="0" cy="383442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Прямая со стрелкой 21"/>
          <p:cNvCxnSpPr/>
          <p:nvPr/>
        </p:nvCxnSpPr>
        <p:spPr bwMode="auto">
          <a:xfrm>
            <a:off x="630621" y="2921876"/>
            <a:ext cx="47296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Прямая со стрелкой 23"/>
          <p:cNvCxnSpPr>
            <a:endCxn id="17" idx="1"/>
          </p:cNvCxnSpPr>
          <p:nvPr/>
        </p:nvCxnSpPr>
        <p:spPr bwMode="auto">
          <a:xfrm>
            <a:off x="630621" y="3657600"/>
            <a:ext cx="414208" cy="1257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Прямая со стрелкой 25"/>
          <p:cNvCxnSpPr>
            <a:endCxn id="18" idx="1"/>
          </p:cNvCxnSpPr>
          <p:nvPr/>
        </p:nvCxnSpPr>
        <p:spPr bwMode="auto">
          <a:xfrm>
            <a:off x="630621" y="5638801"/>
            <a:ext cx="412605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Прямая со стрелкой 27"/>
          <p:cNvCxnSpPr>
            <a:endCxn id="13" idx="2"/>
          </p:cNvCxnSpPr>
          <p:nvPr/>
        </p:nvCxnSpPr>
        <p:spPr bwMode="auto">
          <a:xfrm>
            <a:off x="630621" y="6243150"/>
            <a:ext cx="472965" cy="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Box 28"/>
          <p:cNvSpPr txBox="1"/>
          <p:nvPr/>
        </p:nvSpPr>
        <p:spPr>
          <a:xfrm>
            <a:off x="4660207" y="2921876"/>
            <a:ext cx="11689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/>
              <a:t>Отдел маркетинга</a:t>
            </a:r>
          </a:p>
        </p:txBody>
      </p:sp>
      <p:sp>
        <p:nvSpPr>
          <p:cNvPr id="31" name="Скругленный прямоугольник 30"/>
          <p:cNvSpPr/>
          <p:nvPr/>
        </p:nvSpPr>
        <p:spPr bwMode="auto">
          <a:xfrm>
            <a:off x="6274676" y="4087577"/>
            <a:ext cx="1245475" cy="476726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Начальник </a:t>
            </a:r>
            <a:r>
              <a:rPr kumimoji="0" lang="ru-RU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юротдела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 bwMode="auto">
          <a:xfrm>
            <a:off x="6274674" y="4648386"/>
            <a:ext cx="1245475" cy="289441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Юрист</a:t>
            </a:r>
          </a:p>
        </p:txBody>
      </p:sp>
      <p:sp>
        <p:nvSpPr>
          <p:cNvPr id="33" name="Скругленный прямоугольник 32"/>
          <p:cNvSpPr/>
          <p:nvPr/>
        </p:nvSpPr>
        <p:spPr bwMode="auto">
          <a:xfrm>
            <a:off x="6274676" y="5705238"/>
            <a:ext cx="1429408" cy="476726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Юрист</a:t>
            </a:r>
            <a:r>
              <a:rPr kumimoji="0" lang="ru-RU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по общим вопросам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66806" y="3746956"/>
            <a:ext cx="9557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/>
              <a:t>Юридический </a:t>
            </a:r>
          </a:p>
          <a:p>
            <a:pPr algn="ctr"/>
            <a:r>
              <a:rPr lang="ru-RU" sz="1100" dirty="0"/>
              <a:t>отдел</a:t>
            </a:r>
          </a:p>
        </p:txBody>
      </p:sp>
      <p:sp>
        <p:nvSpPr>
          <p:cNvPr id="250880" name="TextBox 250879"/>
          <p:cNvSpPr txBox="1"/>
          <p:nvPr/>
        </p:nvSpPr>
        <p:spPr>
          <a:xfrm>
            <a:off x="4723279" y="6233209"/>
            <a:ext cx="10679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/>
              <a:t>Группа рекламы</a:t>
            </a:r>
          </a:p>
        </p:txBody>
      </p:sp>
      <p:cxnSp>
        <p:nvCxnSpPr>
          <p:cNvPr id="250883" name="Прямая со стрелкой 250882"/>
          <p:cNvCxnSpPr>
            <a:stCxn id="11" idx="4"/>
          </p:cNvCxnSpPr>
          <p:nvPr/>
        </p:nvCxnSpPr>
        <p:spPr bwMode="auto">
          <a:xfrm>
            <a:off x="1589764" y="3974979"/>
            <a:ext cx="0" cy="1093453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885" name="Прямая со стрелкой 250884"/>
          <p:cNvCxnSpPr>
            <a:endCxn id="14" idx="1"/>
          </p:cNvCxnSpPr>
          <p:nvPr/>
        </p:nvCxnSpPr>
        <p:spPr bwMode="auto">
          <a:xfrm flipV="1">
            <a:off x="1589764" y="4028837"/>
            <a:ext cx="885422" cy="2937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887" name="Прямая со стрелкой 250886"/>
          <p:cNvCxnSpPr>
            <a:endCxn id="15" idx="1"/>
          </p:cNvCxnSpPr>
          <p:nvPr/>
        </p:nvCxnSpPr>
        <p:spPr bwMode="auto">
          <a:xfrm>
            <a:off x="1589764" y="4564303"/>
            <a:ext cx="885420" cy="25343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889" name="Прямая со стрелкой 250888"/>
          <p:cNvCxnSpPr>
            <a:endCxn id="16" idx="1"/>
          </p:cNvCxnSpPr>
          <p:nvPr/>
        </p:nvCxnSpPr>
        <p:spPr bwMode="auto">
          <a:xfrm>
            <a:off x="1589764" y="5068432"/>
            <a:ext cx="885421" cy="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897" name="Прямая со стрелкой 250896"/>
          <p:cNvCxnSpPr>
            <a:stCxn id="7" idx="2"/>
          </p:cNvCxnSpPr>
          <p:nvPr/>
        </p:nvCxnSpPr>
        <p:spPr bwMode="auto">
          <a:xfrm flipH="1">
            <a:off x="4133191" y="2408730"/>
            <a:ext cx="1" cy="395528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899" name="Прямая со стрелкой 250898"/>
          <p:cNvCxnSpPr>
            <a:endCxn id="250880" idx="1"/>
          </p:cNvCxnSpPr>
          <p:nvPr/>
        </p:nvCxnSpPr>
        <p:spPr bwMode="auto">
          <a:xfrm>
            <a:off x="4133191" y="6364014"/>
            <a:ext cx="590088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902" name="Прямая со стрелкой 250901"/>
          <p:cNvCxnSpPr>
            <a:endCxn id="9" idx="2"/>
          </p:cNvCxnSpPr>
          <p:nvPr/>
        </p:nvCxnSpPr>
        <p:spPr bwMode="auto">
          <a:xfrm>
            <a:off x="4133191" y="3962399"/>
            <a:ext cx="564933" cy="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904" name="Прямая со стрелкой 250903"/>
          <p:cNvCxnSpPr>
            <a:endCxn id="29" idx="1"/>
          </p:cNvCxnSpPr>
          <p:nvPr/>
        </p:nvCxnSpPr>
        <p:spPr bwMode="auto">
          <a:xfrm>
            <a:off x="4133192" y="3048000"/>
            <a:ext cx="527015" cy="468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Скругленный прямоугольник 59"/>
          <p:cNvSpPr/>
          <p:nvPr/>
        </p:nvSpPr>
        <p:spPr bwMode="auto">
          <a:xfrm>
            <a:off x="6274673" y="5064658"/>
            <a:ext cx="1245475" cy="476726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Юрист по договорам</a:t>
            </a:r>
          </a:p>
        </p:txBody>
      </p:sp>
      <p:cxnSp>
        <p:nvCxnSpPr>
          <p:cNvPr id="250907" name="Прямая со стрелкой 250906"/>
          <p:cNvCxnSpPr>
            <a:stCxn id="9" idx="4"/>
          </p:cNvCxnSpPr>
          <p:nvPr/>
        </p:nvCxnSpPr>
        <p:spPr bwMode="auto">
          <a:xfrm>
            <a:off x="5244662" y="4267200"/>
            <a:ext cx="12577" cy="167640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0910" name="Прямая со стрелкой 250909"/>
          <p:cNvCxnSpPr>
            <a:endCxn id="33" idx="1"/>
          </p:cNvCxnSpPr>
          <p:nvPr/>
        </p:nvCxnSpPr>
        <p:spPr bwMode="auto">
          <a:xfrm>
            <a:off x="5257239" y="5943601"/>
            <a:ext cx="1017437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Прямая со стрелкой 33"/>
          <p:cNvCxnSpPr>
            <a:endCxn id="60" idx="1"/>
          </p:cNvCxnSpPr>
          <p:nvPr/>
        </p:nvCxnSpPr>
        <p:spPr bwMode="auto">
          <a:xfrm>
            <a:off x="5257239" y="5303021"/>
            <a:ext cx="1017434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Прямая со стрелкой 36"/>
          <p:cNvCxnSpPr>
            <a:endCxn id="32" idx="1"/>
          </p:cNvCxnSpPr>
          <p:nvPr/>
        </p:nvCxnSpPr>
        <p:spPr bwMode="auto">
          <a:xfrm>
            <a:off x="5244662" y="4793106"/>
            <a:ext cx="1030012" cy="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Прямая со стрелкой 38"/>
          <p:cNvCxnSpPr>
            <a:endCxn id="31" idx="1"/>
          </p:cNvCxnSpPr>
          <p:nvPr/>
        </p:nvCxnSpPr>
        <p:spPr bwMode="auto">
          <a:xfrm flipV="1">
            <a:off x="5257239" y="4325940"/>
            <a:ext cx="1017437" cy="6043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Скругленный прямоугольник 72"/>
          <p:cNvSpPr/>
          <p:nvPr/>
        </p:nvSpPr>
        <p:spPr bwMode="auto">
          <a:xfrm>
            <a:off x="7341473" y="1838361"/>
            <a:ext cx="2065285" cy="476726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defTabSz="1262063" eaLnBrk="0" fontAlgn="base" hangingPunct="0">
              <a:spcBef>
                <a:spcPct val="0"/>
              </a:spcBef>
              <a:spcAft>
                <a:spcPct val="50000"/>
              </a:spcAft>
            </a:pPr>
            <a:r>
              <a:rPr lang="ru-RU" sz="1100" dirty="0">
                <a:latin typeface="Arial" panose="020B0604020202020204" pitchFamily="34" charset="0"/>
              </a:rPr>
              <a:t>Заместитель по вопросам кадровой политики</a:t>
            </a:r>
          </a:p>
        </p:txBody>
      </p:sp>
      <p:sp>
        <p:nvSpPr>
          <p:cNvPr id="74" name="Овал 73"/>
          <p:cNvSpPr/>
          <p:nvPr/>
        </p:nvSpPr>
        <p:spPr bwMode="auto">
          <a:xfrm>
            <a:off x="9406759" y="2187300"/>
            <a:ext cx="1093076" cy="609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Овал 74"/>
          <p:cNvSpPr/>
          <p:nvPr/>
        </p:nvSpPr>
        <p:spPr bwMode="auto">
          <a:xfrm>
            <a:off x="9406759" y="3102059"/>
            <a:ext cx="1093076" cy="609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Овал 75"/>
          <p:cNvSpPr/>
          <p:nvPr/>
        </p:nvSpPr>
        <p:spPr bwMode="auto">
          <a:xfrm>
            <a:off x="9406759" y="4202644"/>
            <a:ext cx="1093076" cy="609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470376" y="2361295"/>
            <a:ext cx="9300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/>
              <a:t>Отдел кадров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481598" y="3180874"/>
            <a:ext cx="91884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/>
              <a:t>Служба </a:t>
            </a:r>
          </a:p>
          <a:p>
            <a:pPr algn="ctr"/>
            <a:r>
              <a:rPr lang="ru-RU" sz="1100" dirty="0"/>
              <a:t>безопасности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470376" y="4218409"/>
            <a:ext cx="10198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/>
              <a:t>Хозяйственный</a:t>
            </a:r>
          </a:p>
          <a:p>
            <a:pPr algn="ctr"/>
            <a:r>
              <a:rPr lang="ru-RU" sz="1100" dirty="0"/>
              <a:t> отдел</a:t>
            </a:r>
          </a:p>
        </p:txBody>
      </p:sp>
      <p:cxnSp>
        <p:nvCxnSpPr>
          <p:cNvPr id="44" name="Прямая со стрелкой 43"/>
          <p:cNvCxnSpPr>
            <a:stCxn id="73" idx="2"/>
          </p:cNvCxnSpPr>
          <p:nvPr/>
        </p:nvCxnSpPr>
        <p:spPr bwMode="auto">
          <a:xfrm>
            <a:off x="8374116" y="2315087"/>
            <a:ext cx="1" cy="2180713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Прямая со стрелкой 47"/>
          <p:cNvCxnSpPr>
            <a:endCxn id="76" idx="2"/>
          </p:cNvCxnSpPr>
          <p:nvPr/>
        </p:nvCxnSpPr>
        <p:spPr bwMode="auto">
          <a:xfrm>
            <a:off x="8374117" y="4495800"/>
            <a:ext cx="1032642" cy="1164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Прямая со стрелкой 53"/>
          <p:cNvCxnSpPr>
            <a:endCxn id="75" idx="2"/>
          </p:cNvCxnSpPr>
          <p:nvPr/>
        </p:nvCxnSpPr>
        <p:spPr bwMode="auto">
          <a:xfrm>
            <a:off x="8374117" y="3396317"/>
            <a:ext cx="1032642" cy="1054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Прямая со стрелкой 56"/>
          <p:cNvCxnSpPr>
            <a:endCxn id="74" idx="2"/>
          </p:cNvCxnSpPr>
          <p:nvPr/>
        </p:nvCxnSpPr>
        <p:spPr bwMode="auto">
          <a:xfrm>
            <a:off x="8374116" y="2492100"/>
            <a:ext cx="1032643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Box 61"/>
          <p:cNvSpPr txBox="1"/>
          <p:nvPr/>
        </p:nvSpPr>
        <p:spPr>
          <a:xfrm>
            <a:off x="8192875" y="5105400"/>
            <a:ext cx="35748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Линейно-функциональная. </a:t>
            </a:r>
          </a:p>
          <a:p>
            <a:r>
              <a:rPr lang="ru-RU" dirty="0"/>
              <a:t>Система</a:t>
            </a:r>
            <a:r>
              <a:rPr lang="ru-RU" b="1" dirty="0"/>
              <a:t> </a:t>
            </a:r>
            <a:r>
              <a:rPr lang="ru-RU" dirty="0"/>
              <a:t>структурируется на основе создания подразделений, выполняющих определенные функции</a:t>
            </a:r>
          </a:p>
        </p:txBody>
      </p:sp>
      <p:cxnSp>
        <p:nvCxnSpPr>
          <p:cNvPr id="64" name="Прямая со стрелкой 63"/>
          <p:cNvCxnSpPr/>
          <p:nvPr/>
        </p:nvCxnSpPr>
        <p:spPr bwMode="auto">
          <a:xfrm>
            <a:off x="1103586" y="1502979"/>
            <a:ext cx="7270531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Прямая со стрелкой 67"/>
          <p:cNvCxnSpPr>
            <a:endCxn id="5" idx="2"/>
          </p:cNvCxnSpPr>
          <p:nvPr/>
        </p:nvCxnSpPr>
        <p:spPr bwMode="auto">
          <a:xfrm flipV="1">
            <a:off x="4001813" y="1410288"/>
            <a:ext cx="1" cy="9269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Прямая со стрелкой 69"/>
          <p:cNvCxnSpPr>
            <a:endCxn id="73" idx="0"/>
          </p:cNvCxnSpPr>
          <p:nvPr/>
        </p:nvCxnSpPr>
        <p:spPr bwMode="auto">
          <a:xfrm flipH="1">
            <a:off x="8374116" y="1502979"/>
            <a:ext cx="1" cy="33538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Прямая со стрелкой 71"/>
          <p:cNvCxnSpPr>
            <a:endCxn id="2" idx="0"/>
          </p:cNvCxnSpPr>
          <p:nvPr/>
        </p:nvCxnSpPr>
        <p:spPr bwMode="auto">
          <a:xfrm>
            <a:off x="1103586" y="1502979"/>
            <a:ext cx="0" cy="24173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Прямая со стрелкой 77"/>
          <p:cNvCxnSpPr>
            <a:endCxn id="7" idx="0"/>
          </p:cNvCxnSpPr>
          <p:nvPr/>
        </p:nvCxnSpPr>
        <p:spPr bwMode="auto">
          <a:xfrm>
            <a:off x="4133191" y="1502979"/>
            <a:ext cx="1" cy="24173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34084459"/>
      </p:ext>
    </p:extLst>
  </p:cSld>
  <p:clrMapOvr>
    <a:masterClrMapping/>
  </p:clrMapOvr>
  <p:transition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CCA8AB-B66C-4A04-8E9B-68201EA09023}" type="slidenum">
              <a:rPr lang="en-US">
                <a:solidFill>
                  <a:srgbClr val="000000"/>
                </a:solidFill>
              </a:rPr>
              <a:pPr/>
              <a:t>6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err="1">
                <a:solidFill>
                  <a:srgbClr val="2F5F7D"/>
                </a:solidFill>
              </a:rPr>
              <a:t>Дивизиональная</a:t>
            </a:r>
            <a:r>
              <a:rPr lang="ru-RU" sz="2800" dirty="0">
                <a:solidFill>
                  <a:srgbClr val="2F5F7D"/>
                </a:solidFill>
              </a:rPr>
              <a:t> организационная структура</a:t>
            </a:r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4519447" y="851339"/>
            <a:ext cx="2017987" cy="289441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Генеральный директор</a:t>
            </a:r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430924" y="1639615"/>
            <a:ext cx="1534510" cy="476726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Департамент финансов</a:t>
            </a: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2984938" y="1639615"/>
            <a:ext cx="1534510" cy="476726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Департамент кадров</a:t>
            </a: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6053958" y="1639615"/>
            <a:ext cx="1986456" cy="476726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Планово- экономический департамент</a:t>
            </a: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9112468" y="1639615"/>
            <a:ext cx="2133601" cy="476726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Департамент</a:t>
            </a:r>
            <a:r>
              <a:rPr kumimoji="0" lang="ru-RU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исследований и разработки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1660635" y="2680139"/>
            <a:ext cx="1534510" cy="289441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Завод</a:t>
            </a:r>
            <a:r>
              <a:rPr kumimoji="0" lang="ru-RU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автомобилей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 bwMode="auto">
          <a:xfrm>
            <a:off x="7588468" y="2680139"/>
            <a:ext cx="1534510" cy="289441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Завод</a:t>
            </a:r>
            <a:r>
              <a:rPr kumimoji="0" lang="ru-RU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прицепов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Овал 11"/>
          <p:cNvSpPr/>
          <p:nvPr/>
        </p:nvSpPr>
        <p:spPr bwMode="auto">
          <a:xfrm>
            <a:off x="651641" y="3187464"/>
            <a:ext cx="1093076" cy="609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Овал 12"/>
          <p:cNvSpPr/>
          <p:nvPr/>
        </p:nvSpPr>
        <p:spPr bwMode="auto">
          <a:xfrm>
            <a:off x="651641" y="3949464"/>
            <a:ext cx="1093076" cy="609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Овал 13"/>
          <p:cNvSpPr/>
          <p:nvPr/>
        </p:nvSpPr>
        <p:spPr bwMode="auto">
          <a:xfrm>
            <a:off x="651641" y="4664167"/>
            <a:ext cx="1093076" cy="609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Овал 14"/>
          <p:cNvSpPr/>
          <p:nvPr/>
        </p:nvSpPr>
        <p:spPr bwMode="auto">
          <a:xfrm>
            <a:off x="651641" y="5389381"/>
            <a:ext cx="1093076" cy="609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Овал 15"/>
          <p:cNvSpPr/>
          <p:nvPr/>
        </p:nvSpPr>
        <p:spPr bwMode="auto">
          <a:xfrm>
            <a:off x="3505200" y="3907423"/>
            <a:ext cx="1093076" cy="609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Овал 16"/>
          <p:cNvSpPr/>
          <p:nvPr/>
        </p:nvSpPr>
        <p:spPr bwMode="auto">
          <a:xfrm>
            <a:off x="3505200" y="4669423"/>
            <a:ext cx="1093076" cy="609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Овал 17"/>
          <p:cNvSpPr/>
          <p:nvPr/>
        </p:nvSpPr>
        <p:spPr bwMode="auto">
          <a:xfrm>
            <a:off x="3505200" y="5384126"/>
            <a:ext cx="1093076" cy="609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2532993" y="3092871"/>
            <a:ext cx="1093076" cy="609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27537" y="3271584"/>
            <a:ext cx="94128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/>
              <a:t>Отдел </a:t>
            </a:r>
          </a:p>
          <a:p>
            <a:pPr algn="ctr"/>
            <a:r>
              <a:rPr lang="ru-RU" sz="1100" dirty="0"/>
              <a:t>снабжения 3А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70016" y="4059860"/>
            <a:ext cx="85632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/>
              <a:t>Бухгалтерия</a:t>
            </a:r>
          </a:p>
          <a:p>
            <a:pPr algn="ctr"/>
            <a:r>
              <a:rPr lang="ru-RU" sz="1100" dirty="0"/>
              <a:t>3А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55776" y="5499777"/>
            <a:ext cx="6848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/>
              <a:t>Отдел </a:t>
            </a:r>
          </a:p>
          <a:p>
            <a:pPr algn="ctr"/>
            <a:r>
              <a:rPr lang="ru-RU" sz="1100" dirty="0"/>
              <a:t>сбыта 3А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77604" y="4774563"/>
            <a:ext cx="4411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/>
              <a:t>ПЭО</a:t>
            </a:r>
          </a:p>
          <a:p>
            <a:pPr algn="ctr"/>
            <a:r>
              <a:rPr lang="ru-RU" sz="1100" dirty="0"/>
              <a:t>3А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32993" y="3078457"/>
            <a:ext cx="109307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Отделение</a:t>
            </a:r>
          </a:p>
          <a:p>
            <a:pPr algn="ctr"/>
            <a:r>
              <a:rPr lang="ru-RU" sz="1100" dirty="0"/>
              <a:t>Производства</a:t>
            </a:r>
          </a:p>
          <a:p>
            <a:pPr algn="ctr"/>
            <a:r>
              <a:rPr lang="ru-RU" sz="1100" dirty="0"/>
              <a:t>3А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807921" y="3996779"/>
            <a:ext cx="4876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/>
              <a:t>Цех 1</a:t>
            </a:r>
          </a:p>
          <a:p>
            <a:pPr algn="ctr"/>
            <a:r>
              <a:rPr lang="ru-RU" sz="1100" dirty="0"/>
              <a:t>3А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807921" y="4758779"/>
            <a:ext cx="48763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/>
              <a:t>Цех 2</a:t>
            </a:r>
          </a:p>
          <a:p>
            <a:pPr algn="ctr"/>
            <a:r>
              <a:rPr lang="ru-RU" sz="1100" dirty="0"/>
              <a:t>3А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846784" y="5473482"/>
            <a:ext cx="4876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/>
              <a:t>Цех 3</a:t>
            </a:r>
          </a:p>
          <a:p>
            <a:pPr algn="ctr"/>
            <a:r>
              <a:rPr lang="ru-RU" sz="1100" dirty="0"/>
              <a:t>3А</a:t>
            </a:r>
          </a:p>
        </p:txBody>
      </p:sp>
      <p:sp>
        <p:nvSpPr>
          <p:cNvPr id="36" name="Овал 35"/>
          <p:cNvSpPr/>
          <p:nvPr/>
        </p:nvSpPr>
        <p:spPr bwMode="auto">
          <a:xfrm>
            <a:off x="9844221" y="3874678"/>
            <a:ext cx="1093076" cy="609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Овал 36"/>
          <p:cNvSpPr/>
          <p:nvPr/>
        </p:nvSpPr>
        <p:spPr bwMode="auto">
          <a:xfrm>
            <a:off x="9844221" y="4636678"/>
            <a:ext cx="1093076" cy="609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Овал 37"/>
          <p:cNvSpPr/>
          <p:nvPr/>
        </p:nvSpPr>
        <p:spPr bwMode="auto">
          <a:xfrm>
            <a:off x="9844221" y="5351381"/>
            <a:ext cx="1093076" cy="609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146942" y="3964034"/>
            <a:ext cx="4876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/>
              <a:t>Цех 1</a:t>
            </a:r>
          </a:p>
          <a:p>
            <a:pPr algn="ctr"/>
            <a:r>
              <a:rPr lang="ru-RU" sz="1100" dirty="0"/>
              <a:t>3А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0146942" y="4726034"/>
            <a:ext cx="48763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/>
              <a:t>Цех 2</a:t>
            </a:r>
          </a:p>
          <a:p>
            <a:pPr algn="ctr"/>
            <a:r>
              <a:rPr lang="ru-RU" sz="1100" dirty="0"/>
              <a:t>3А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185805" y="5440737"/>
            <a:ext cx="4876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/>
              <a:t>Цех 3</a:t>
            </a:r>
          </a:p>
          <a:p>
            <a:pPr algn="ctr"/>
            <a:r>
              <a:rPr lang="ru-RU" sz="1100" dirty="0"/>
              <a:t>3А</a:t>
            </a:r>
          </a:p>
        </p:txBody>
      </p:sp>
      <p:sp>
        <p:nvSpPr>
          <p:cNvPr id="42" name="Овал 41"/>
          <p:cNvSpPr/>
          <p:nvPr/>
        </p:nvSpPr>
        <p:spPr bwMode="auto">
          <a:xfrm>
            <a:off x="6564994" y="3154720"/>
            <a:ext cx="1093076" cy="609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Овал 42"/>
          <p:cNvSpPr/>
          <p:nvPr/>
        </p:nvSpPr>
        <p:spPr bwMode="auto">
          <a:xfrm>
            <a:off x="6564994" y="3916720"/>
            <a:ext cx="1093076" cy="609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Овал 43"/>
          <p:cNvSpPr/>
          <p:nvPr/>
        </p:nvSpPr>
        <p:spPr bwMode="auto">
          <a:xfrm>
            <a:off x="6564994" y="4631423"/>
            <a:ext cx="1093076" cy="609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Овал 44"/>
          <p:cNvSpPr/>
          <p:nvPr/>
        </p:nvSpPr>
        <p:spPr bwMode="auto">
          <a:xfrm>
            <a:off x="6564994" y="5356637"/>
            <a:ext cx="1093076" cy="609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640890" y="3238840"/>
            <a:ext cx="94128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/>
              <a:t>Отдел </a:t>
            </a:r>
          </a:p>
          <a:p>
            <a:pPr algn="ctr"/>
            <a:r>
              <a:rPr lang="ru-RU" sz="1100" dirty="0"/>
              <a:t>снабжения 3А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683369" y="4027116"/>
            <a:ext cx="85632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/>
              <a:t>Бухгалтерия</a:t>
            </a:r>
          </a:p>
          <a:p>
            <a:pPr algn="ctr"/>
            <a:r>
              <a:rPr lang="ru-RU" sz="1100" dirty="0"/>
              <a:t>3А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769129" y="5467033"/>
            <a:ext cx="6848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100" dirty="0"/>
              <a:t>Отдел </a:t>
            </a:r>
          </a:p>
          <a:p>
            <a:pPr algn="ctr"/>
            <a:r>
              <a:rPr lang="ru-RU" sz="1100" dirty="0"/>
              <a:t>сбыта 3А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890957" y="4741819"/>
            <a:ext cx="4411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/>
              <a:t>ПЭО</a:t>
            </a:r>
          </a:p>
          <a:p>
            <a:pPr algn="ctr"/>
            <a:r>
              <a:rPr lang="ru-RU" sz="1100" dirty="0"/>
              <a:t>3А</a:t>
            </a:r>
          </a:p>
        </p:txBody>
      </p:sp>
      <p:sp>
        <p:nvSpPr>
          <p:cNvPr id="50" name="Овал 49"/>
          <p:cNvSpPr/>
          <p:nvPr/>
        </p:nvSpPr>
        <p:spPr bwMode="auto">
          <a:xfrm>
            <a:off x="9053866" y="3031022"/>
            <a:ext cx="1093076" cy="609600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9053866" y="3016608"/>
            <a:ext cx="109307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Отделение</a:t>
            </a:r>
          </a:p>
          <a:p>
            <a:pPr algn="ctr"/>
            <a:r>
              <a:rPr lang="ru-RU" sz="1100" dirty="0"/>
              <a:t>Производства</a:t>
            </a:r>
          </a:p>
          <a:p>
            <a:pPr algn="ctr"/>
            <a:r>
              <a:rPr lang="ru-RU" sz="1100" dirty="0"/>
              <a:t>3А</a:t>
            </a:r>
          </a:p>
        </p:txBody>
      </p:sp>
      <p:cxnSp>
        <p:nvCxnSpPr>
          <p:cNvPr id="52" name="Прямая со стрелкой 51"/>
          <p:cNvCxnSpPr/>
          <p:nvPr/>
        </p:nvCxnSpPr>
        <p:spPr bwMode="auto">
          <a:xfrm>
            <a:off x="1198177" y="1303283"/>
            <a:ext cx="8981091" cy="2102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Прямая соединительная линия 53"/>
          <p:cNvCxnSpPr>
            <a:endCxn id="8" idx="0"/>
          </p:cNvCxnSpPr>
          <p:nvPr/>
        </p:nvCxnSpPr>
        <p:spPr bwMode="auto">
          <a:xfrm>
            <a:off x="10168756" y="1324303"/>
            <a:ext cx="10513" cy="31531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Прямая со стрелкой 55"/>
          <p:cNvCxnSpPr>
            <a:endCxn id="5" idx="0"/>
          </p:cNvCxnSpPr>
          <p:nvPr/>
        </p:nvCxnSpPr>
        <p:spPr bwMode="auto">
          <a:xfrm>
            <a:off x="1198179" y="1313793"/>
            <a:ext cx="0" cy="32582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Прямая со стрелкой 57"/>
          <p:cNvCxnSpPr>
            <a:stCxn id="4" idx="2"/>
          </p:cNvCxnSpPr>
          <p:nvPr/>
        </p:nvCxnSpPr>
        <p:spPr bwMode="auto">
          <a:xfrm flipH="1">
            <a:off x="5528440" y="1140780"/>
            <a:ext cx="1" cy="162503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Прямая со стрелкой 59"/>
          <p:cNvCxnSpPr>
            <a:endCxn id="9" idx="0"/>
          </p:cNvCxnSpPr>
          <p:nvPr/>
        </p:nvCxnSpPr>
        <p:spPr bwMode="auto">
          <a:xfrm>
            <a:off x="2427890" y="1313793"/>
            <a:ext cx="0" cy="136634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Прямая со стрелкой 61"/>
          <p:cNvCxnSpPr>
            <a:endCxn id="6" idx="0"/>
          </p:cNvCxnSpPr>
          <p:nvPr/>
        </p:nvCxnSpPr>
        <p:spPr bwMode="auto">
          <a:xfrm>
            <a:off x="3752193" y="1324303"/>
            <a:ext cx="0" cy="31531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904" name="Прямая со стрелкой 251903"/>
          <p:cNvCxnSpPr>
            <a:endCxn id="10" idx="0"/>
          </p:cNvCxnSpPr>
          <p:nvPr/>
        </p:nvCxnSpPr>
        <p:spPr bwMode="auto">
          <a:xfrm>
            <a:off x="8355723" y="1324303"/>
            <a:ext cx="0" cy="135583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907" name="Прямая со стрелкой 251906"/>
          <p:cNvCxnSpPr>
            <a:endCxn id="7" idx="0"/>
          </p:cNvCxnSpPr>
          <p:nvPr/>
        </p:nvCxnSpPr>
        <p:spPr bwMode="auto">
          <a:xfrm>
            <a:off x="7047186" y="1324303"/>
            <a:ext cx="0" cy="31531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909" name="Прямая со стрелкой 251908"/>
          <p:cNvCxnSpPr/>
          <p:nvPr/>
        </p:nvCxnSpPr>
        <p:spPr bwMode="auto">
          <a:xfrm flipH="1">
            <a:off x="2049517" y="2969580"/>
            <a:ext cx="2" cy="271655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912" name="Прямая со стрелкой 251911"/>
          <p:cNvCxnSpPr>
            <a:endCxn id="12" idx="6"/>
          </p:cNvCxnSpPr>
          <p:nvPr/>
        </p:nvCxnSpPr>
        <p:spPr bwMode="auto">
          <a:xfrm flipH="1">
            <a:off x="1744717" y="3487027"/>
            <a:ext cx="304800" cy="5237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914" name="Прямая со стрелкой 251913"/>
          <p:cNvCxnSpPr>
            <a:endCxn id="13" idx="6"/>
          </p:cNvCxnSpPr>
          <p:nvPr/>
        </p:nvCxnSpPr>
        <p:spPr bwMode="auto">
          <a:xfrm flipH="1">
            <a:off x="1744717" y="4254264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916" name="Прямая со стрелкой 251915"/>
          <p:cNvCxnSpPr>
            <a:endCxn id="14" idx="6"/>
          </p:cNvCxnSpPr>
          <p:nvPr/>
        </p:nvCxnSpPr>
        <p:spPr bwMode="auto">
          <a:xfrm flipH="1">
            <a:off x="1744717" y="4968967"/>
            <a:ext cx="304801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918" name="Прямая со стрелкой 251917"/>
          <p:cNvCxnSpPr/>
          <p:nvPr/>
        </p:nvCxnSpPr>
        <p:spPr bwMode="auto">
          <a:xfrm flipH="1">
            <a:off x="1744717" y="5694181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922" name="Прямая со стрелкой 251921"/>
          <p:cNvCxnSpPr>
            <a:endCxn id="30" idx="1"/>
          </p:cNvCxnSpPr>
          <p:nvPr/>
        </p:nvCxnSpPr>
        <p:spPr bwMode="auto">
          <a:xfrm flipV="1">
            <a:off x="2049517" y="3378539"/>
            <a:ext cx="483476" cy="108488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924" name="Прямая со стрелкой 251923"/>
          <p:cNvCxnSpPr>
            <a:stCxn id="19" idx="4"/>
          </p:cNvCxnSpPr>
          <p:nvPr/>
        </p:nvCxnSpPr>
        <p:spPr bwMode="auto">
          <a:xfrm>
            <a:off x="3079531" y="3702471"/>
            <a:ext cx="0" cy="201274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926" name="Прямая со стрелкой 251925"/>
          <p:cNvCxnSpPr>
            <a:endCxn id="16" idx="2"/>
          </p:cNvCxnSpPr>
          <p:nvPr/>
        </p:nvCxnSpPr>
        <p:spPr bwMode="auto">
          <a:xfrm>
            <a:off x="3079531" y="4212221"/>
            <a:ext cx="425669" cy="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928" name="Прямая со стрелкой 251927"/>
          <p:cNvCxnSpPr>
            <a:endCxn id="17" idx="2"/>
          </p:cNvCxnSpPr>
          <p:nvPr/>
        </p:nvCxnSpPr>
        <p:spPr bwMode="auto">
          <a:xfrm>
            <a:off x="3079531" y="4968967"/>
            <a:ext cx="425669" cy="525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930" name="Прямая со стрелкой 251929"/>
          <p:cNvCxnSpPr>
            <a:endCxn id="18" idx="2"/>
          </p:cNvCxnSpPr>
          <p:nvPr/>
        </p:nvCxnSpPr>
        <p:spPr bwMode="auto">
          <a:xfrm flipV="1">
            <a:off x="3079531" y="5688926"/>
            <a:ext cx="425669" cy="2629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944" name="Прямая со стрелкой 251943"/>
          <p:cNvCxnSpPr>
            <a:endCxn id="30" idx="1"/>
          </p:cNvCxnSpPr>
          <p:nvPr/>
        </p:nvCxnSpPr>
        <p:spPr bwMode="auto">
          <a:xfrm flipV="1">
            <a:off x="2049517" y="3378539"/>
            <a:ext cx="483476" cy="11372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948" name="Прямая со стрелкой 251947"/>
          <p:cNvCxnSpPr/>
          <p:nvPr/>
        </p:nvCxnSpPr>
        <p:spPr bwMode="auto">
          <a:xfrm>
            <a:off x="8040414" y="2969580"/>
            <a:ext cx="48580" cy="271655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954" name="Прямая со стрелкой 251953"/>
          <p:cNvCxnSpPr>
            <a:stCxn id="42" idx="6"/>
          </p:cNvCxnSpPr>
          <p:nvPr/>
        </p:nvCxnSpPr>
        <p:spPr bwMode="auto">
          <a:xfrm>
            <a:off x="7658070" y="3459520"/>
            <a:ext cx="409903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956" name="Прямая со стрелкой 251955"/>
          <p:cNvCxnSpPr>
            <a:stCxn id="43" idx="6"/>
          </p:cNvCxnSpPr>
          <p:nvPr/>
        </p:nvCxnSpPr>
        <p:spPr bwMode="auto">
          <a:xfrm flipV="1">
            <a:off x="7658070" y="4216477"/>
            <a:ext cx="420413" cy="5043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958" name="Прямая со стрелкой 251957"/>
          <p:cNvCxnSpPr>
            <a:stCxn id="44" idx="6"/>
          </p:cNvCxnSpPr>
          <p:nvPr/>
        </p:nvCxnSpPr>
        <p:spPr bwMode="auto">
          <a:xfrm>
            <a:off x="7658070" y="4936223"/>
            <a:ext cx="409903" cy="2103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960" name="Прямая со стрелкой 251959"/>
          <p:cNvCxnSpPr>
            <a:stCxn id="45" idx="6"/>
          </p:cNvCxnSpPr>
          <p:nvPr/>
        </p:nvCxnSpPr>
        <p:spPr bwMode="auto">
          <a:xfrm>
            <a:off x="7658070" y="5661437"/>
            <a:ext cx="441434" cy="2103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962" name="Прямая со стрелкой 251961"/>
          <p:cNvCxnSpPr>
            <a:stCxn id="50" idx="4"/>
          </p:cNvCxnSpPr>
          <p:nvPr/>
        </p:nvCxnSpPr>
        <p:spPr bwMode="auto">
          <a:xfrm>
            <a:off x="9600404" y="3640622"/>
            <a:ext cx="0" cy="2015560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Прямая со стрелкой 122"/>
          <p:cNvCxnSpPr/>
          <p:nvPr/>
        </p:nvCxnSpPr>
        <p:spPr bwMode="auto">
          <a:xfrm>
            <a:off x="7647560" y="4179478"/>
            <a:ext cx="430923" cy="36999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Прямая со стрелкой 123"/>
          <p:cNvCxnSpPr/>
          <p:nvPr/>
        </p:nvCxnSpPr>
        <p:spPr bwMode="auto">
          <a:xfrm>
            <a:off x="7647560" y="4894180"/>
            <a:ext cx="441434" cy="5255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Прямая со стрелкой 124"/>
          <p:cNvCxnSpPr/>
          <p:nvPr/>
        </p:nvCxnSpPr>
        <p:spPr bwMode="auto">
          <a:xfrm>
            <a:off x="7647560" y="5619394"/>
            <a:ext cx="441434" cy="21039"/>
          </a:xfrm>
          <a:prstGeom prst="straightConnector1">
            <a:avLst/>
          </a:prstGeom>
          <a:noFill/>
          <a:ln>
            <a:noFill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Прямая со стрелкой 125"/>
          <p:cNvCxnSpPr/>
          <p:nvPr/>
        </p:nvCxnSpPr>
        <p:spPr bwMode="auto">
          <a:xfrm>
            <a:off x="9589894" y="3598579"/>
            <a:ext cx="0" cy="201556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964" name="Прямая со стрелкой 251963"/>
          <p:cNvCxnSpPr>
            <a:endCxn id="36" idx="2"/>
          </p:cNvCxnSpPr>
          <p:nvPr/>
        </p:nvCxnSpPr>
        <p:spPr bwMode="auto">
          <a:xfrm flipV="1">
            <a:off x="9589894" y="4179478"/>
            <a:ext cx="254327" cy="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1966" name="Прямая со стрелкой 251965"/>
          <p:cNvCxnSpPr>
            <a:endCxn id="37" idx="2"/>
          </p:cNvCxnSpPr>
          <p:nvPr/>
        </p:nvCxnSpPr>
        <p:spPr bwMode="auto">
          <a:xfrm>
            <a:off x="9600404" y="4899435"/>
            <a:ext cx="243817" cy="42043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Прямая со стрелкой 95"/>
          <p:cNvCxnSpPr>
            <a:endCxn id="38" idx="2"/>
          </p:cNvCxnSpPr>
          <p:nvPr/>
        </p:nvCxnSpPr>
        <p:spPr bwMode="auto">
          <a:xfrm>
            <a:off x="9589894" y="5614139"/>
            <a:ext cx="254327" cy="4204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Прямая со стрелкой 99"/>
          <p:cNvCxnSpPr>
            <a:endCxn id="50" idx="2"/>
          </p:cNvCxnSpPr>
          <p:nvPr/>
        </p:nvCxnSpPr>
        <p:spPr bwMode="auto">
          <a:xfrm flipV="1">
            <a:off x="8088994" y="3335822"/>
            <a:ext cx="964872" cy="12369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" name="TextBox 100"/>
          <p:cNvSpPr txBox="1"/>
          <p:nvPr/>
        </p:nvSpPr>
        <p:spPr>
          <a:xfrm>
            <a:off x="1265357" y="5993726"/>
            <a:ext cx="10836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/>
              <a:t>Дивизиональная</a:t>
            </a:r>
            <a:r>
              <a:rPr lang="ru-RU" sz="2000" dirty="0"/>
              <a:t>. Система Структурируется по одному из признаков: по продукту, по группам пользователей, по географическому расположению</a:t>
            </a:r>
            <a:r>
              <a:rPr lang="ru-RU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2463155"/>
      </p:ext>
    </p:extLst>
  </p:cSld>
  <p:clrMapOvr>
    <a:masterClrMapping/>
  </p:clrMapOvr>
  <p:transition>
    <p:pull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EE9CA7-E229-4CDD-A961-A00B8351FCD1}" type="slidenum">
              <a:rPr lang="en-US">
                <a:solidFill>
                  <a:srgbClr val="000000"/>
                </a:solidFill>
              </a:rPr>
              <a:pPr/>
              <a:t>7</a:t>
            </a:fld>
            <a:endParaRPr lang="en-US" sz="1400" b="0">
              <a:solidFill>
                <a:srgbClr val="323937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ru-RU" sz="2800" dirty="0">
                <a:solidFill>
                  <a:srgbClr val="2F5F7D"/>
                </a:solidFill>
              </a:rPr>
              <a:t>Матричная организационная структура</a:t>
            </a: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4677103" y="996059"/>
            <a:ext cx="1250732" cy="289441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lang="ru-RU" sz="1100" dirty="0">
                <a:latin typeface="Arial" panose="020B0604020202020204" pitchFamily="34" charset="0"/>
              </a:rPr>
              <a:t>Д</a:t>
            </a:r>
            <a:r>
              <a:rPr kumimoji="0" 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иректор</a:t>
            </a: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3857296" y="1993592"/>
            <a:ext cx="1213946" cy="570369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lang="ru-RU" sz="1100" dirty="0">
                <a:latin typeface="Arial" panose="020B0604020202020204" pitchFamily="34" charset="0"/>
              </a:rPr>
              <a:t>Директор по </a:t>
            </a:r>
          </a:p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lang="ru-RU" sz="1100" dirty="0">
                <a:latin typeface="Arial" panose="020B0604020202020204" pitchFamily="34" charset="0"/>
              </a:rPr>
              <a:t>производству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6437586" y="1993592"/>
            <a:ext cx="1213946" cy="570369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lang="ru-RU" sz="1100" dirty="0">
                <a:latin typeface="Arial" panose="020B0604020202020204" pitchFamily="34" charset="0"/>
              </a:rPr>
              <a:t>Директор по </a:t>
            </a:r>
          </a:p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lang="ru-RU" sz="1100" dirty="0">
                <a:latin typeface="Arial" panose="020B0604020202020204" pitchFamily="34" charset="0"/>
              </a:rPr>
              <a:t>снабжению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 bwMode="auto">
          <a:xfrm>
            <a:off x="8975834" y="1993592"/>
            <a:ext cx="1213946" cy="570369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lang="ru-RU" sz="1100" dirty="0">
                <a:latin typeface="Arial" panose="020B0604020202020204" pitchFamily="34" charset="0"/>
              </a:rPr>
              <a:t>Директор по </a:t>
            </a:r>
          </a:p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lang="ru-RU" sz="1100" dirty="0">
                <a:latin typeface="Arial" panose="020B0604020202020204" pitchFamily="34" charset="0"/>
              </a:rPr>
              <a:t>маркетингу</a:t>
            </a:r>
            <a:endParaRPr kumimoji="0" 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 bwMode="auto">
          <a:xfrm>
            <a:off x="1284888" y="1993592"/>
            <a:ext cx="1213946" cy="476726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lang="ru-RU" sz="1100" dirty="0">
                <a:latin typeface="Arial" panose="020B0604020202020204" pitchFamily="34" charset="0"/>
              </a:rPr>
              <a:t>Координатор проектов</a:t>
            </a:r>
          </a:p>
        </p:txBody>
      </p:sp>
      <p:sp>
        <p:nvSpPr>
          <p:cNvPr id="2" name="Овал 1"/>
          <p:cNvSpPr/>
          <p:nvPr/>
        </p:nvSpPr>
        <p:spPr bwMode="auto">
          <a:xfrm>
            <a:off x="3026979" y="3069020"/>
            <a:ext cx="1132490" cy="389513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Группа 1</a:t>
            </a:r>
          </a:p>
        </p:txBody>
      </p:sp>
      <p:sp>
        <p:nvSpPr>
          <p:cNvPr id="13" name="Овал 12"/>
          <p:cNvSpPr/>
          <p:nvPr/>
        </p:nvSpPr>
        <p:spPr bwMode="auto">
          <a:xfrm>
            <a:off x="3026979" y="4062248"/>
            <a:ext cx="1132490" cy="389513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Группа 2</a:t>
            </a:r>
          </a:p>
        </p:txBody>
      </p:sp>
      <p:sp>
        <p:nvSpPr>
          <p:cNvPr id="15" name="Овал 14"/>
          <p:cNvSpPr/>
          <p:nvPr/>
        </p:nvSpPr>
        <p:spPr bwMode="auto">
          <a:xfrm>
            <a:off x="5554717" y="3069020"/>
            <a:ext cx="1132490" cy="389513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Группа 3</a:t>
            </a:r>
          </a:p>
        </p:txBody>
      </p:sp>
      <p:sp>
        <p:nvSpPr>
          <p:cNvPr id="16" name="Овал 15"/>
          <p:cNvSpPr/>
          <p:nvPr/>
        </p:nvSpPr>
        <p:spPr bwMode="auto">
          <a:xfrm>
            <a:off x="5554717" y="4062248"/>
            <a:ext cx="1132490" cy="389513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Группа 4</a:t>
            </a:r>
          </a:p>
        </p:txBody>
      </p:sp>
      <p:sp>
        <p:nvSpPr>
          <p:cNvPr id="18" name="Овал 17"/>
          <p:cNvSpPr/>
          <p:nvPr/>
        </p:nvSpPr>
        <p:spPr bwMode="auto">
          <a:xfrm>
            <a:off x="8261131" y="3069020"/>
            <a:ext cx="1132490" cy="389513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Группа 5</a:t>
            </a:r>
          </a:p>
        </p:txBody>
      </p:sp>
      <p:sp>
        <p:nvSpPr>
          <p:cNvPr id="19" name="Овал 18"/>
          <p:cNvSpPr/>
          <p:nvPr/>
        </p:nvSpPr>
        <p:spPr bwMode="auto">
          <a:xfrm>
            <a:off x="8261131" y="4062248"/>
            <a:ext cx="1132490" cy="389513"/>
          </a:xfrm>
          <a:prstGeom prst="ellipse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Группа 6</a:t>
            </a:r>
          </a:p>
        </p:txBody>
      </p:sp>
      <p:sp>
        <p:nvSpPr>
          <p:cNvPr id="20" name="Скругленный прямоугольник 19"/>
          <p:cNvSpPr/>
          <p:nvPr/>
        </p:nvSpPr>
        <p:spPr bwMode="auto">
          <a:xfrm>
            <a:off x="1206060" y="3585522"/>
            <a:ext cx="1213946" cy="476726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lang="ru-RU" sz="1100" dirty="0">
                <a:latin typeface="Arial" panose="020B0604020202020204" pitchFamily="34" charset="0"/>
              </a:rPr>
              <a:t>Руководитель проекта А</a:t>
            </a:r>
          </a:p>
        </p:txBody>
      </p:sp>
      <p:sp>
        <p:nvSpPr>
          <p:cNvPr id="21" name="Скругленный прямоугольник 20"/>
          <p:cNvSpPr/>
          <p:nvPr/>
        </p:nvSpPr>
        <p:spPr bwMode="auto">
          <a:xfrm>
            <a:off x="1206060" y="5121527"/>
            <a:ext cx="1213946" cy="476726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lang="ru-RU" sz="1100" dirty="0">
                <a:latin typeface="Arial" panose="020B0604020202020204" pitchFamily="34" charset="0"/>
              </a:rPr>
              <a:t>Руководитель проекта В</a:t>
            </a:r>
          </a:p>
        </p:txBody>
      </p:sp>
      <p:cxnSp>
        <p:nvCxnSpPr>
          <p:cNvPr id="12" name="Прямая со стрелкой 11"/>
          <p:cNvCxnSpPr/>
          <p:nvPr/>
        </p:nvCxnSpPr>
        <p:spPr bwMode="auto">
          <a:xfrm>
            <a:off x="1891861" y="1660634"/>
            <a:ext cx="7690946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Прямая со стрелкой 22"/>
          <p:cNvCxnSpPr>
            <a:endCxn id="11" idx="0"/>
          </p:cNvCxnSpPr>
          <p:nvPr/>
        </p:nvCxnSpPr>
        <p:spPr bwMode="auto">
          <a:xfrm>
            <a:off x="1891861" y="1660634"/>
            <a:ext cx="0" cy="33295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Прямая со стрелкой 24"/>
          <p:cNvCxnSpPr>
            <a:endCxn id="7" idx="0"/>
          </p:cNvCxnSpPr>
          <p:nvPr/>
        </p:nvCxnSpPr>
        <p:spPr bwMode="auto">
          <a:xfrm>
            <a:off x="4464269" y="1660634"/>
            <a:ext cx="0" cy="33295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Прямая со стрелкой 26"/>
          <p:cNvCxnSpPr>
            <a:endCxn id="9" idx="0"/>
          </p:cNvCxnSpPr>
          <p:nvPr/>
        </p:nvCxnSpPr>
        <p:spPr bwMode="auto">
          <a:xfrm>
            <a:off x="7044559" y="1660634"/>
            <a:ext cx="0" cy="33295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Прямая со стрелкой 28"/>
          <p:cNvCxnSpPr>
            <a:endCxn id="10" idx="0"/>
          </p:cNvCxnSpPr>
          <p:nvPr/>
        </p:nvCxnSpPr>
        <p:spPr bwMode="auto">
          <a:xfrm>
            <a:off x="9582807" y="1660634"/>
            <a:ext cx="0" cy="332958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Прямая со стрелкой 30"/>
          <p:cNvCxnSpPr>
            <a:stCxn id="6" idx="2"/>
          </p:cNvCxnSpPr>
          <p:nvPr/>
        </p:nvCxnSpPr>
        <p:spPr bwMode="auto">
          <a:xfrm>
            <a:off x="5302469" y="1285500"/>
            <a:ext cx="0" cy="375134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006" name="Прямая со стрелкой 256005"/>
          <p:cNvCxnSpPr>
            <a:stCxn id="11" idx="1"/>
          </p:cNvCxnSpPr>
          <p:nvPr/>
        </p:nvCxnSpPr>
        <p:spPr bwMode="auto">
          <a:xfrm flipH="1">
            <a:off x="872359" y="2231955"/>
            <a:ext cx="41252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008" name="Прямая со стрелкой 256007"/>
          <p:cNvCxnSpPr/>
          <p:nvPr/>
        </p:nvCxnSpPr>
        <p:spPr bwMode="auto">
          <a:xfrm>
            <a:off x="872359" y="2231955"/>
            <a:ext cx="0" cy="312793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010" name="Прямая со стрелкой 256009"/>
          <p:cNvCxnSpPr>
            <a:endCxn id="20" idx="1"/>
          </p:cNvCxnSpPr>
          <p:nvPr/>
        </p:nvCxnSpPr>
        <p:spPr bwMode="auto">
          <a:xfrm>
            <a:off x="872359" y="3823885"/>
            <a:ext cx="333701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013" name="Прямая со стрелкой 256012"/>
          <p:cNvCxnSpPr>
            <a:endCxn id="21" idx="1"/>
          </p:cNvCxnSpPr>
          <p:nvPr/>
        </p:nvCxnSpPr>
        <p:spPr bwMode="auto">
          <a:xfrm>
            <a:off x="872359" y="5359890"/>
            <a:ext cx="333701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015" name="Прямая со стрелкой 256014"/>
          <p:cNvCxnSpPr/>
          <p:nvPr/>
        </p:nvCxnSpPr>
        <p:spPr bwMode="auto">
          <a:xfrm flipV="1">
            <a:off x="2355630" y="3804551"/>
            <a:ext cx="6482256" cy="27963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017" name="Прямая со стрелкой 256016"/>
          <p:cNvCxnSpPr>
            <a:endCxn id="2" idx="4"/>
          </p:cNvCxnSpPr>
          <p:nvPr/>
        </p:nvCxnSpPr>
        <p:spPr bwMode="auto">
          <a:xfrm flipV="1">
            <a:off x="3593224" y="3458533"/>
            <a:ext cx="0" cy="35137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019" name="Прямая со стрелкой 256018"/>
          <p:cNvCxnSpPr>
            <a:endCxn id="15" idx="4"/>
          </p:cNvCxnSpPr>
          <p:nvPr/>
        </p:nvCxnSpPr>
        <p:spPr bwMode="auto">
          <a:xfrm flipV="1">
            <a:off x="6120962" y="3458533"/>
            <a:ext cx="0" cy="35137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021" name="Прямая со стрелкой 256020"/>
          <p:cNvCxnSpPr>
            <a:endCxn id="18" idx="4"/>
          </p:cNvCxnSpPr>
          <p:nvPr/>
        </p:nvCxnSpPr>
        <p:spPr bwMode="auto">
          <a:xfrm flipV="1">
            <a:off x="8827376" y="3458533"/>
            <a:ext cx="0" cy="36535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026" name="Прямая со стрелкой 256025"/>
          <p:cNvCxnSpPr>
            <a:stCxn id="21" idx="3"/>
          </p:cNvCxnSpPr>
          <p:nvPr/>
        </p:nvCxnSpPr>
        <p:spPr bwMode="auto">
          <a:xfrm>
            <a:off x="2420006" y="5359890"/>
            <a:ext cx="641788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028" name="Прямая со стрелкой 256027"/>
          <p:cNvCxnSpPr>
            <a:stCxn id="13" idx="4"/>
          </p:cNvCxnSpPr>
          <p:nvPr/>
        </p:nvCxnSpPr>
        <p:spPr bwMode="auto">
          <a:xfrm>
            <a:off x="3593224" y="4451761"/>
            <a:ext cx="0" cy="90812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030" name="Прямая со стрелкой 256029"/>
          <p:cNvCxnSpPr>
            <a:stCxn id="16" idx="4"/>
          </p:cNvCxnSpPr>
          <p:nvPr/>
        </p:nvCxnSpPr>
        <p:spPr bwMode="auto">
          <a:xfrm>
            <a:off x="6120962" y="4451761"/>
            <a:ext cx="0" cy="90812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032" name="Прямая со стрелкой 256031"/>
          <p:cNvCxnSpPr>
            <a:stCxn id="19" idx="4"/>
          </p:cNvCxnSpPr>
          <p:nvPr/>
        </p:nvCxnSpPr>
        <p:spPr bwMode="auto">
          <a:xfrm>
            <a:off x="8827376" y="4451761"/>
            <a:ext cx="10510" cy="908129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034" name="Прямая со стрелкой 256033"/>
          <p:cNvCxnSpPr>
            <a:stCxn id="7" idx="2"/>
          </p:cNvCxnSpPr>
          <p:nvPr/>
        </p:nvCxnSpPr>
        <p:spPr bwMode="auto">
          <a:xfrm>
            <a:off x="4464269" y="2563961"/>
            <a:ext cx="0" cy="1693043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038" name="Прямая со стрелкой 256037"/>
          <p:cNvCxnSpPr>
            <a:stCxn id="9" idx="2"/>
          </p:cNvCxnSpPr>
          <p:nvPr/>
        </p:nvCxnSpPr>
        <p:spPr bwMode="auto">
          <a:xfrm>
            <a:off x="7044559" y="2563961"/>
            <a:ext cx="0" cy="1693043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040" name="Прямая со стрелкой 256039"/>
          <p:cNvCxnSpPr>
            <a:stCxn id="10" idx="2"/>
          </p:cNvCxnSpPr>
          <p:nvPr/>
        </p:nvCxnSpPr>
        <p:spPr bwMode="auto">
          <a:xfrm>
            <a:off x="9582807" y="2563961"/>
            <a:ext cx="0" cy="1693043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042" name="Прямая со стрелкой 256041"/>
          <p:cNvCxnSpPr>
            <a:endCxn id="2" idx="6"/>
          </p:cNvCxnSpPr>
          <p:nvPr/>
        </p:nvCxnSpPr>
        <p:spPr bwMode="auto">
          <a:xfrm flipH="1">
            <a:off x="4159469" y="3263776"/>
            <a:ext cx="304800" cy="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044" name="Прямая со стрелкой 256043"/>
          <p:cNvCxnSpPr>
            <a:endCxn id="13" idx="6"/>
          </p:cNvCxnSpPr>
          <p:nvPr/>
        </p:nvCxnSpPr>
        <p:spPr bwMode="auto">
          <a:xfrm flipH="1">
            <a:off x="4159469" y="4257004"/>
            <a:ext cx="304800" cy="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046" name="Прямая со стрелкой 256045"/>
          <p:cNvCxnSpPr>
            <a:endCxn id="15" idx="6"/>
          </p:cNvCxnSpPr>
          <p:nvPr/>
        </p:nvCxnSpPr>
        <p:spPr bwMode="auto">
          <a:xfrm flipH="1">
            <a:off x="6687207" y="3263776"/>
            <a:ext cx="357352" cy="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048" name="Прямая со стрелкой 256047"/>
          <p:cNvCxnSpPr>
            <a:endCxn id="16" idx="6"/>
          </p:cNvCxnSpPr>
          <p:nvPr/>
        </p:nvCxnSpPr>
        <p:spPr bwMode="auto">
          <a:xfrm flipH="1">
            <a:off x="6687207" y="4257004"/>
            <a:ext cx="357352" cy="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050" name="Прямая со стрелкой 256049"/>
          <p:cNvCxnSpPr>
            <a:endCxn id="18" idx="6"/>
          </p:cNvCxnSpPr>
          <p:nvPr/>
        </p:nvCxnSpPr>
        <p:spPr bwMode="auto">
          <a:xfrm flipH="1">
            <a:off x="9393621" y="3263776"/>
            <a:ext cx="189186" cy="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052" name="Прямая со стрелкой 256051"/>
          <p:cNvCxnSpPr>
            <a:endCxn id="19" idx="6"/>
          </p:cNvCxnSpPr>
          <p:nvPr/>
        </p:nvCxnSpPr>
        <p:spPr bwMode="auto">
          <a:xfrm flipH="1">
            <a:off x="9393621" y="4257004"/>
            <a:ext cx="189186" cy="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6053" name="TextBox 256052"/>
          <p:cNvSpPr txBox="1"/>
          <p:nvPr/>
        </p:nvSpPr>
        <p:spPr>
          <a:xfrm>
            <a:off x="1439231" y="6138042"/>
            <a:ext cx="81435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/>
              <a:t>Матричная. </a:t>
            </a:r>
            <a:r>
              <a:rPr lang="ru-RU" sz="2000" dirty="0"/>
              <a:t>Система структурируется по выполняемым функциям и по продукту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201066186"/>
      </p:ext>
    </p:extLst>
  </p:cSld>
  <p:clrMapOvr>
    <a:masterClrMapping/>
  </p:clrMapOvr>
  <p:transition>
    <p:pull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solidFill>
                  <a:srgbClr val="2F5F7D"/>
                </a:solidFill>
              </a:rPr>
              <a:t>Описание должностей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51586" y="1008993"/>
            <a:ext cx="2650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Модель уровня должностей</a:t>
            </a:r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4774323" y="1751855"/>
            <a:ext cx="1213946" cy="476726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lang="ru-RU" sz="1100" dirty="0">
                <a:latin typeface="Arial" panose="020B0604020202020204" pitchFamily="34" charset="0"/>
              </a:rPr>
              <a:t>Менеджер по персоналу</a:t>
            </a:r>
          </a:p>
        </p:txBody>
      </p:sp>
      <p:sp>
        <p:nvSpPr>
          <p:cNvPr id="5" name="Скругленный прямоугольник 4"/>
          <p:cNvSpPr/>
          <p:nvPr/>
        </p:nvSpPr>
        <p:spPr bwMode="auto">
          <a:xfrm>
            <a:off x="2330668" y="2639979"/>
            <a:ext cx="1213946" cy="289441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lang="ru-RU" sz="1100" dirty="0">
                <a:latin typeface="Arial" panose="020B0604020202020204" pitchFamily="34" charset="0"/>
              </a:rPr>
              <a:t>П. П. Иванов</a:t>
            </a: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2330668" y="3370448"/>
            <a:ext cx="1213946" cy="289441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lang="ru-RU" sz="1100" dirty="0">
                <a:latin typeface="Arial" panose="020B0604020202020204" pitchFamily="34" charset="0"/>
              </a:rPr>
              <a:t>П. П. Петров</a:t>
            </a: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7412418" y="2546336"/>
            <a:ext cx="1731582" cy="476726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lang="ru-RU" sz="1100" dirty="0">
                <a:latin typeface="Arial" panose="020B0604020202020204" pitchFamily="34" charset="0"/>
              </a:rPr>
              <a:t>Ответственный за подбор персонала</a:t>
            </a: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7412418" y="3183162"/>
            <a:ext cx="2358262" cy="664012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lang="ru-RU" sz="1100" dirty="0">
                <a:latin typeface="Arial" panose="020B0604020202020204" pitchFamily="34" charset="0"/>
              </a:rPr>
              <a:t>Ответственный за оформление документов и изменение статуса персонала</a:t>
            </a: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7412418" y="4048388"/>
            <a:ext cx="2358262" cy="476726"/>
          </a:xfrm>
          <a:prstGeom prst="roundRect">
            <a:avLst/>
          </a:prstGeom>
          <a:solidFill>
            <a:srgbClr val="FFFF00"/>
          </a:solidFill>
          <a:ln>
            <a:solidFill>
              <a:schemeClr val="accent5">
                <a:lumMod val="25000"/>
              </a:schemeClr>
            </a:solidFill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r>
              <a:rPr lang="ru-RU" sz="1100" dirty="0">
                <a:latin typeface="Arial" panose="020B0604020202020204" pitchFamily="34" charset="0"/>
              </a:rPr>
              <a:t>Ответственный за подготовку и обучение персонала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678510" y="3276674"/>
            <a:ext cx="1285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Бизнес роли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7351" y="2803956"/>
            <a:ext cx="12827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/>
              <a:t>Ф.И.О.</a:t>
            </a:r>
          </a:p>
          <a:p>
            <a:pPr algn="ctr"/>
            <a:r>
              <a:rPr lang="ru-RU" dirty="0"/>
              <a:t>сотрудников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95093" y="2819344"/>
            <a:ext cx="7649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occupies</a:t>
            </a:r>
            <a:endParaRPr lang="ru-RU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5926684" y="2819344"/>
            <a:ext cx="768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performs</a:t>
            </a:r>
            <a:endParaRPr lang="ru-RU" sz="1400" dirty="0"/>
          </a:p>
        </p:txBody>
      </p:sp>
      <p:cxnSp>
        <p:nvCxnSpPr>
          <p:cNvPr id="16" name="Прямая со стрелкой 15"/>
          <p:cNvCxnSpPr/>
          <p:nvPr/>
        </p:nvCxnSpPr>
        <p:spPr bwMode="auto">
          <a:xfrm>
            <a:off x="5065986" y="2228581"/>
            <a:ext cx="0" cy="1286587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Прямая со стрелкой 19"/>
          <p:cNvCxnSpPr>
            <a:endCxn id="6" idx="3"/>
          </p:cNvCxnSpPr>
          <p:nvPr/>
        </p:nvCxnSpPr>
        <p:spPr bwMode="auto">
          <a:xfrm flipH="1">
            <a:off x="3544614" y="3515168"/>
            <a:ext cx="1521372" cy="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Прямая со стрелкой 21"/>
          <p:cNvCxnSpPr>
            <a:endCxn id="5" idx="3"/>
          </p:cNvCxnSpPr>
          <p:nvPr/>
        </p:nvCxnSpPr>
        <p:spPr bwMode="auto">
          <a:xfrm flipH="1">
            <a:off x="3544614" y="2784699"/>
            <a:ext cx="1521372" cy="1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Прямая со стрелкой 23"/>
          <p:cNvCxnSpPr/>
          <p:nvPr/>
        </p:nvCxnSpPr>
        <p:spPr bwMode="auto">
          <a:xfrm>
            <a:off x="5665076" y="2228581"/>
            <a:ext cx="42041" cy="205817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Прямая со стрелкой 29"/>
          <p:cNvCxnSpPr>
            <a:endCxn id="9" idx="1"/>
          </p:cNvCxnSpPr>
          <p:nvPr/>
        </p:nvCxnSpPr>
        <p:spPr bwMode="auto">
          <a:xfrm>
            <a:off x="5707117" y="4286751"/>
            <a:ext cx="1705301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7024" name="Прямая со стрелкой 257023"/>
          <p:cNvCxnSpPr>
            <a:endCxn id="8" idx="1"/>
          </p:cNvCxnSpPr>
          <p:nvPr/>
        </p:nvCxnSpPr>
        <p:spPr bwMode="auto">
          <a:xfrm>
            <a:off x="5707117" y="3515168"/>
            <a:ext cx="1705301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7027" name="Прямая со стрелкой 257026"/>
          <p:cNvCxnSpPr>
            <a:endCxn id="7" idx="1"/>
          </p:cNvCxnSpPr>
          <p:nvPr/>
        </p:nvCxnSpPr>
        <p:spPr bwMode="auto">
          <a:xfrm flipV="1">
            <a:off x="5707117" y="2784699"/>
            <a:ext cx="1705301" cy="19257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7028" name="Правая фигурная скобка 257027"/>
          <p:cNvSpPr/>
          <p:nvPr/>
        </p:nvSpPr>
        <p:spPr bwMode="auto">
          <a:xfrm>
            <a:off x="9869214" y="2453419"/>
            <a:ext cx="809296" cy="2123498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7029" name="Левая фигурная скобка 257028"/>
          <p:cNvSpPr/>
          <p:nvPr/>
        </p:nvSpPr>
        <p:spPr bwMode="auto">
          <a:xfrm>
            <a:off x="1640072" y="2495460"/>
            <a:ext cx="598629" cy="1291689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12620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5000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7030" name="TextBox 257029"/>
          <p:cNvSpPr txBox="1"/>
          <p:nvPr/>
        </p:nvSpPr>
        <p:spPr>
          <a:xfrm>
            <a:off x="881143" y="5639535"/>
            <a:ext cx="100910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Бизнес-роль</a:t>
            </a:r>
            <a:r>
              <a:rPr lang="ru-RU" sz="2000" dirty="0"/>
              <a:t> – набор функциональных обязанностей, закрепляемых за определенной должностью.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047066819"/>
      </p:ext>
    </p:extLst>
  </p:cSld>
  <p:clrMapOvr>
    <a:masterClrMapping/>
  </p:clrMapOvr>
  <p:transition>
    <p:pull dir="r"/>
  </p:transition>
</p:sld>
</file>

<file path=ppt/theme/theme1.xml><?xml version="1.0" encoding="utf-8"?>
<a:theme xmlns:a="http://schemas.openxmlformats.org/drawingml/2006/main" name="IDSScheerAG2005">
  <a:themeElements>
    <a:clrScheme name="">
      <a:dk1>
        <a:srgbClr val="323937"/>
      </a:dk1>
      <a:lt1>
        <a:srgbClr val="FFFFFF"/>
      </a:lt1>
      <a:dk2>
        <a:srgbClr val="000000"/>
      </a:dk2>
      <a:lt2>
        <a:srgbClr val="808080"/>
      </a:lt2>
      <a:accent1>
        <a:srgbClr val="DEDEDE"/>
      </a:accent1>
      <a:accent2>
        <a:srgbClr val="F8D66A"/>
      </a:accent2>
      <a:accent3>
        <a:srgbClr val="FFFFFF"/>
      </a:accent3>
      <a:accent4>
        <a:srgbClr val="292F2D"/>
      </a:accent4>
      <a:accent5>
        <a:srgbClr val="ECECEC"/>
      </a:accent5>
      <a:accent6>
        <a:srgbClr val="E1C25F"/>
      </a:accent6>
      <a:hlink>
        <a:srgbClr val="C8C8C8"/>
      </a:hlink>
      <a:folHlink>
        <a:srgbClr val="B2B2B2"/>
      </a:folHlink>
    </a:clrScheme>
    <a:fontScheme name="IDSScheerAG2005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1262063" rtl="0" eaLnBrk="0" fontAlgn="base" latinLnBrk="0" hangingPunct="0">
          <a:lnSpc>
            <a:spcPct val="100000"/>
          </a:lnSpc>
          <a:spcBef>
            <a:spcPct val="0"/>
          </a:spcBef>
          <a:spcAft>
            <a:spcPct val="5000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1262063" rtl="0" eaLnBrk="0" fontAlgn="base" latinLnBrk="0" hangingPunct="0">
          <a:lnSpc>
            <a:spcPct val="100000"/>
          </a:lnSpc>
          <a:spcBef>
            <a:spcPct val="0"/>
          </a:spcBef>
          <a:spcAft>
            <a:spcPct val="5000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IDSScheerAG2005 1">
        <a:dk1>
          <a:srgbClr val="323937"/>
        </a:dk1>
        <a:lt1>
          <a:srgbClr val="FFFFFF"/>
        </a:lt1>
        <a:dk2>
          <a:srgbClr val="505C59"/>
        </a:dk2>
        <a:lt2>
          <a:srgbClr val="808080"/>
        </a:lt2>
        <a:accent1>
          <a:srgbClr val="F8D66A"/>
        </a:accent1>
        <a:accent2>
          <a:srgbClr val="E10060"/>
        </a:accent2>
        <a:accent3>
          <a:srgbClr val="FFFFFF"/>
        </a:accent3>
        <a:accent4>
          <a:srgbClr val="292F2D"/>
        </a:accent4>
        <a:accent5>
          <a:srgbClr val="FBE8B9"/>
        </a:accent5>
        <a:accent6>
          <a:srgbClr val="CC0056"/>
        </a:accent6>
        <a:hlink>
          <a:srgbClr val="505C5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IDSScheerAG2005">
  <a:themeElements>
    <a:clrScheme name="">
      <a:dk1>
        <a:srgbClr val="323937"/>
      </a:dk1>
      <a:lt1>
        <a:srgbClr val="FFFFFF"/>
      </a:lt1>
      <a:dk2>
        <a:srgbClr val="000000"/>
      </a:dk2>
      <a:lt2>
        <a:srgbClr val="808080"/>
      </a:lt2>
      <a:accent1>
        <a:srgbClr val="DEDEDE"/>
      </a:accent1>
      <a:accent2>
        <a:srgbClr val="F8D66A"/>
      </a:accent2>
      <a:accent3>
        <a:srgbClr val="FFFFFF"/>
      </a:accent3>
      <a:accent4>
        <a:srgbClr val="292F2D"/>
      </a:accent4>
      <a:accent5>
        <a:srgbClr val="ECECEC"/>
      </a:accent5>
      <a:accent6>
        <a:srgbClr val="E1C25F"/>
      </a:accent6>
      <a:hlink>
        <a:srgbClr val="C8C8C8"/>
      </a:hlink>
      <a:folHlink>
        <a:srgbClr val="B2B2B2"/>
      </a:folHlink>
    </a:clrScheme>
    <a:fontScheme name="IDSScheerAG2005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1262063" rtl="0" eaLnBrk="0" fontAlgn="base" latinLnBrk="0" hangingPunct="0">
          <a:lnSpc>
            <a:spcPct val="100000"/>
          </a:lnSpc>
          <a:spcBef>
            <a:spcPct val="0"/>
          </a:spcBef>
          <a:spcAft>
            <a:spcPct val="5000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1262063" rtl="0" eaLnBrk="0" fontAlgn="base" latinLnBrk="0" hangingPunct="0">
          <a:lnSpc>
            <a:spcPct val="100000"/>
          </a:lnSpc>
          <a:spcBef>
            <a:spcPct val="0"/>
          </a:spcBef>
          <a:spcAft>
            <a:spcPct val="5000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IDSScheerAG2005 1">
        <a:dk1>
          <a:srgbClr val="323937"/>
        </a:dk1>
        <a:lt1>
          <a:srgbClr val="FFFFFF"/>
        </a:lt1>
        <a:dk2>
          <a:srgbClr val="505C59"/>
        </a:dk2>
        <a:lt2>
          <a:srgbClr val="808080"/>
        </a:lt2>
        <a:accent1>
          <a:srgbClr val="F8D66A"/>
        </a:accent1>
        <a:accent2>
          <a:srgbClr val="E10060"/>
        </a:accent2>
        <a:accent3>
          <a:srgbClr val="FFFFFF"/>
        </a:accent3>
        <a:accent4>
          <a:srgbClr val="292F2D"/>
        </a:accent4>
        <a:accent5>
          <a:srgbClr val="FBE8B9"/>
        </a:accent5>
        <a:accent6>
          <a:srgbClr val="CC0056"/>
        </a:accent6>
        <a:hlink>
          <a:srgbClr val="505C5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585</Words>
  <Application>Microsoft Office PowerPoint</Application>
  <PresentationFormat>Широкоэкранный</PresentationFormat>
  <Paragraphs>191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Arial Narrow</vt:lpstr>
      <vt:lpstr>Calibri</vt:lpstr>
      <vt:lpstr>Times New Roman</vt:lpstr>
      <vt:lpstr>Webdings</vt:lpstr>
      <vt:lpstr>Wingdings</vt:lpstr>
      <vt:lpstr>IDSScheerAG2005</vt:lpstr>
      <vt:lpstr>1_IDSScheerAG2005</vt:lpstr>
      <vt:lpstr>Организационная схема</vt:lpstr>
      <vt:lpstr>Модель оргструктуры</vt:lpstr>
      <vt:lpstr>Характеристики организационной структуры</vt:lpstr>
      <vt:lpstr>Описание организационной структуры предприятия</vt:lpstr>
      <vt:lpstr>Линейно-функциональная организационная структура</vt:lpstr>
      <vt:lpstr>Дивизиональная организационная структура</vt:lpstr>
      <vt:lpstr>Матричная организационная структура</vt:lpstr>
      <vt:lpstr>Описание должностей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Ярослав Горчаков</dc:creator>
  <cp:lastModifiedBy>Anatoli Shkred</cp:lastModifiedBy>
  <cp:revision>40</cp:revision>
  <dcterms:created xsi:type="dcterms:W3CDTF">2016-08-04T20:18:32Z</dcterms:created>
  <dcterms:modified xsi:type="dcterms:W3CDTF">2020-03-16T13:30:26Z</dcterms:modified>
</cp:coreProperties>
</file>