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04" r:id="rId3"/>
  </p:sldMasterIdLst>
  <p:notesMasterIdLst>
    <p:notesMasterId r:id="rId11"/>
  </p:notesMasterIdLst>
  <p:sldIdLst>
    <p:sldId id="258" r:id="rId4"/>
    <p:sldId id="257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54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E336C-E41F-4B22-BBC1-0E4B59DF7BFA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55546-070D-4E64-ADB2-F7DF6A73B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97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076FC-B293-41B9-BEE4-E415C5875643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9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D7C81-391C-47AF-B554-3F5A823A2B1D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/>
              <a:t>Назначение </a:t>
            </a:r>
            <a:r>
              <a:rPr lang="en-US" b="1" i="1"/>
              <a:t>ARIS Explorer</a:t>
            </a:r>
            <a:endParaRPr lang="ru-RU" b="1" i="1"/>
          </a:p>
          <a:p>
            <a:pPr>
              <a:buFontTx/>
              <a:buChar char="•"/>
            </a:pPr>
            <a:r>
              <a:rPr lang="ru-RU"/>
              <a:t>Подключение дополнительных модулей </a:t>
            </a:r>
            <a:r>
              <a:rPr lang="en-US"/>
              <a:t>ARIS</a:t>
            </a:r>
            <a:r>
              <a:rPr lang="ru-RU"/>
              <a:t> и их конфигурирование</a:t>
            </a:r>
          </a:p>
          <a:p>
            <a:pPr>
              <a:buFontTx/>
              <a:buChar char="•"/>
            </a:pPr>
            <a:r>
              <a:rPr lang="ru-RU"/>
              <a:t>Взаимодействие с серверами</a:t>
            </a:r>
            <a:r>
              <a:rPr lang="en-US"/>
              <a:t> ARIS</a:t>
            </a:r>
          </a:p>
          <a:p>
            <a:pPr>
              <a:buFontTx/>
              <a:buChar char="•"/>
            </a:pPr>
            <a:r>
              <a:rPr lang="ru-RU"/>
              <a:t>Управление базами данных: создание, резервное копирование, регистрация, конфигурирование</a:t>
            </a:r>
          </a:p>
          <a:p>
            <a:pPr>
              <a:buFontTx/>
              <a:buChar char="•"/>
            </a:pPr>
            <a:r>
              <a:rPr lang="ru-RU"/>
              <a:t>Управление элементами баз данных: пользователями, форматами шрифтов, языками, папками, моделями, объектами</a:t>
            </a:r>
          </a:p>
          <a:p>
            <a:pPr>
              <a:buFontTx/>
              <a:buChar char="•"/>
            </a:pPr>
            <a:r>
              <a:rPr lang="ru-RU"/>
              <a:t>Навигация по базам данным, моделям и объектам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49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A27884-348B-41B9-A156-E7BDFA1861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0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F14FD6-78F4-4118-B275-45AC2D412D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5DA563-1FA1-48A0-A7BB-5DFC555834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9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0684" cy="11414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609601" y="6245226"/>
            <a:ext cx="2842684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4165601" y="6245226"/>
            <a:ext cx="3858684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8737601" y="6245226"/>
            <a:ext cx="2842684" cy="474663"/>
          </a:xfrm>
        </p:spPr>
        <p:txBody>
          <a:bodyPr/>
          <a:lstStyle>
            <a:lvl1pPr>
              <a:defRPr/>
            </a:lvl1pPr>
          </a:lstStyle>
          <a:p>
            <a:fld id="{E49856AF-B043-4166-B7F8-CBB4E237AC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38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0684" cy="11414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5484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5484" y="3938589"/>
            <a:ext cx="53848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609601" y="6245226"/>
            <a:ext cx="2842684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>
          <a:xfrm>
            <a:off x="4165601" y="6245226"/>
            <a:ext cx="3858684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>
          <a:xfrm>
            <a:off x="8737601" y="6245226"/>
            <a:ext cx="2842684" cy="474663"/>
          </a:xfrm>
        </p:spPr>
        <p:txBody>
          <a:bodyPr/>
          <a:lstStyle>
            <a:lvl1pPr>
              <a:defRPr/>
            </a:lvl1pPr>
          </a:lstStyle>
          <a:p>
            <a:fld id="{E315A6E3-A6E8-4A5A-9411-DAE54F4B4D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29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0684" cy="11414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609601" y="6245226"/>
            <a:ext cx="2842684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4165601" y="6245226"/>
            <a:ext cx="3858684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8737601" y="6245226"/>
            <a:ext cx="2842684" cy="474663"/>
          </a:xfrm>
        </p:spPr>
        <p:txBody>
          <a:bodyPr/>
          <a:lstStyle>
            <a:lvl1pPr>
              <a:defRPr/>
            </a:lvl1pPr>
          </a:lstStyle>
          <a:p>
            <a:fld id="{339DD86D-E633-40AC-ACE9-D5463A1EE4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90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2739F-E47E-4255-B77C-C9809278E7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29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D2323-2E07-4CAF-93D0-CE89D37800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003B6-67B4-4BA9-9CA4-EA996C21EC7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43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3C5CC-6400-4D0E-8932-0589790005A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30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83B3D-D5F6-4602-96C3-EEA20F3B963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9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07AD-6C93-4374-AF70-9D8079369B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05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A7DD4-94F9-4D02-B9EE-F27961BB6E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26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0FDA6-0F49-43F2-B6AC-05F2171D451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46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2CEF5-1379-44C9-8F20-57E8E36377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D154D-36D6-49C7-B3F9-ECA364E6594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03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4590E-2B83-40FC-8356-1E1279134D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36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F7741-BF4D-4BCB-ABEE-810D446080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33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A8FA3D2-5954-465C-9F23-087BE1EC01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23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33D4A60-A59F-495D-B58B-E497F4DB75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15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2739F-E47E-4255-B77C-C9809278E7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00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D2323-2E07-4CAF-93D0-CE89D37800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4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B7ED43-462D-486A-B7D9-FA8B11C35A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240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003B6-67B4-4BA9-9CA4-EA996C21EC7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27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3C5CC-6400-4D0E-8932-0589790005A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69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83B3D-D5F6-4602-96C3-EEA20F3B963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50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A7DD4-94F9-4D02-B9EE-F27961BB6E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37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0FDA6-0F49-43F2-B6AC-05F2171D451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85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2CEF5-1379-44C9-8F20-57E8E36377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41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D154D-36D6-49C7-B3F9-ECA364E6594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48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4590E-2B83-40FC-8356-1E1279134D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7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F7741-BF4D-4BCB-ABEE-810D446080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97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A8FA3D2-5954-465C-9F23-087BE1EC01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4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FEB66C-A9CA-42A2-9B32-5D4DF59AFF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49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33D4A60-A59F-495D-B58B-E497F4DB75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6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8406F6-703A-405B-9F3C-63B8842839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5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3EBE3F-2DA3-4CF7-98A8-AF6D05593D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9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9ECC19-5D00-40FB-B3C9-E6D3727DD6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2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D6677B-8419-418C-95FB-842632E78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1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42DDDD-5078-4D18-8CAD-0D2BD65A95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5226"/>
            <a:ext cx="3858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C26765E2-CA91-4240-B37A-203070F16946}" type="slidenum">
              <a:rPr 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3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3366CC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3366CC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3366CC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3366CC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3366CC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3366CC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3366CC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3366CC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3366CC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var_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4F24F8-FA3C-4EB1-863F-DBC39767482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1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3366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var_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4F24F8-FA3C-4EB1-863F-DBC39767482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3366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28" y="617571"/>
            <a:ext cx="8937143" cy="56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739F-EB87-466B-8F74-FA13E4CD84DC}" type="slidenum">
              <a:rPr lang="ru-RU">
                <a:solidFill>
                  <a:srgbClr val="000000"/>
                </a:solidFill>
              </a:rPr>
              <a:pPr/>
              <a:t>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9634" name="AutoShape 2"/>
          <p:cNvSpPr>
            <a:spLocks noChangeArrowheads="1"/>
          </p:cNvSpPr>
          <p:nvPr/>
        </p:nvSpPr>
        <p:spPr bwMode="auto">
          <a:xfrm rot="5400000">
            <a:off x="5257800" y="1120775"/>
            <a:ext cx="4800600" cy="4800600"/>
          </a:xfrm>
          <a:custGeom>
            <a:avLst/>
            <a:gdLst>
              <a:gd name="G0" fmla="+- 9192 0 0"/>
              <a:gd name="G1" fmla="+- 21600 0 9192"/>
              <a:gd name="G2" fmla="*/ 9192 1 2"/>
              <a:gd name="G3" fmla="+- 21600 0 G2"/>
              <a:gd name="G4" fmla="+/ 9192 21600 2"/>
              <a:gd name="G5" fmla="+/ G1 0 2"/>
              <a:gd name="G6" fmla="*/ 21600 21600 9192"/>
              <a:gd name="G7" fmla="*/ G6 1 2"/>
              <a:gd name="G8" fmla="+- 21600 0 G7"/>
              <a:gd name="G9" fmla="*/ 21600 1 2"/>
              <a:gd name="G10" fmla="+- 9192 0 G9"/>
              <a:gd name="G11" fmla="?: G10 G8 0"/>
              <a:gd name="G12" fmla="?: G10 G7 21600"/>
              <a:gd name="T0" fmla="*/ 17004 w 21600"/>
              <a:gd name="T1" fmla="*/ 10800 h 21600"/>
              <a:gd name="T2" fmla="*/ 10800 w 21600"/>
              <a:gd name="T3" fmla="*/ 21600 h 21600"/>
              <a:gd name="T4" fmla="*/ 4596 w 21600"/>
              <a:gd name="T5" fmla="*/ 10800 h 21600"/>
              <a:gd name="T6" fmla="*/ 10800 w 21600"/>
              <a:gd name="T7" fmla="*/ 0 h 21600"/>
              <a:gd name="T8" fmla="*/ 6396 w 21600"/>
              <a:gd name="T9" fmla="*/ 6396 h 21600"/>
              <a:gd name="T10" fmla="*/ 15204 w 21600"/>
              <a:gd name="T11" fmla="*/ 1520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192" y="21600"/>
                </a:lnTo>
                <a:lnTo>
                  <a:pt x="12408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CECFF">
                  <a:gamma/>
                  <a:shade val="76078"/>
                  <a:invGamma/>
                </a:srgbClr>
              </a:gs>
              <a:gs pos="100000">
                <a:srgbClr val="CCE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3366CC"/>
              </a:solidFill>
            </a:endParaRPr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6477000" y="2260600"/>
            <a:ext cx="3733800" cy="2514600"/>
            <a:chOff x="871" y="1003"/>
            <a:chExt cx="3977" cy="2795"/>
          </a:xfrm>
        </p:grpSpPr>
        <p:sp>
          <p:nvSpPr>
            <p:cNvPr id="69636" name="Freeform 4"/>
            <p:cNvSpPr>
              <a:spLocks/>
            </p:cNvSpPr>
            <p:nvPr/>
          </p:nvSpPr>
          <p:spPr bwMode="auto">
            <a:xfrm>
              <a:off x="2550" y="1003"/>
              <a:ext cx="2298" cy="2199"/>
            </a:xfrm>
            <a:custGeom>
              <a:avLst/>
              <a:gdLst>
                <a:gd name="T0" fmla="*/ 1883 w 2489"/>
                <a:gd name="T1" fmla="*/ 856 h 2199"/>
                <a:gd name="T2" fmla="*/ 1758 w 2489"/>
                <a:gd name="T3" fmla="*/ 974 h 2199"/>
                <a:gd name="T4" fmla="*/ 1656 w 2489"/>
                <a:gd name="T5" fmla="*/ 941 h 2199"/>
                <a:gd name="T6" fmla="*/ 1472 w 2489"/>
                <a:gd name="T7" fmla="*/ 1267 h 2199"/>
                <a:gd name="T8" fmla="*/ 1449 w 2489"/>
                <a:gd name="T9" fmla="*/ 1481 h 2199"/>
                <a:gd name="T10" fmla="*/ 1525 w 2489"/>
                <a:gd name="T11" fmla="*/ 1602 h 2199"/>
                <a:gd name="T12" fmla="*/ 1689 w 2489"/>
                <a:gd name="T13" fmla="*/ 1550 h 2199"/>
                <a:gd name="T14" fmla="*/ 1923 w 2489"/>
                <a:gd name="T15" fmla="*/ 1741 h 2199"/>
                <a:gd name="T16" fmla="*/ 2021 w 2489"/>
                <a:gd name="T17" fmla="*/ 2106 h 2199"/>
                <a:gd name="T18" fmla="*/ 1837 w 2489"/>
                <a:gd name="T19" fmla="*/ 2132 h 2199"/>
                <a:gd name="T20" fmla="*/ 1597 w 2489"/>
                <a:gd name="T21" fmla="*/ 2073 h 2199"/>
                <a:gd name="T22" fmla="*/ 1765 w 2489"/>
                <a:gd name="T23" fmla="*/ 1764 h 2199"/>
                <a:gd name="T24" fmla="*/ 1860 w 2489"/>
                <a:gd name="T25" fmla="*/ 1731 h 2199"/>
                <a:gd name="T26" fmla="*/ 1624 w 2489"/>
                <a:gd name="T27" fmla="*/ 1645 h 2199"/>
                <a:gd name="T28" fmla="*/ 1390 w 2489"/>
                <a:gd name="T29" fmla="*/ 1517 h 2199"/>
                <a:gd name="T30" fmla="*/ 1338 w 2489"/>
                <a:gd name="T31" fmla="*/ 1273 h 2199"/>
                <a:gd name="T32" fmla="*/ 1098 w 2489"/>
                <a:gd name="T33" fmla="*/ 1316 h 2199"/>
                <a:gd name="T34" fmla="*/ 786 w 2489"/>
                <a:gd name="T35" fmla="*/ 1102 h 2199"/>
                <a:gd name="T36" fmla="*/ 789 w 2489"/>
                <a:gd name="T37" fmla="*/ 1342 h 2199"/>
                <a:gd name="T38" fmla="*/ 667 w 2489"/>
                <a:gd name="T39" fmla="*/ 1273 h 2199"/>
                <a:gd name="T40" fmla="*/ 674 w 2489"/>
                <a:gd name="T41" fmla="*/ 1658 h 2199"/>
                <a:gd name="T42" fmla="*/ 431 w 2489"/>
                <a:gd name="T43" fmla="*/ 2122 h 2199"/>
                <a:gd name="T44" fmla="*/ 283 w 2489"/>
                <a:gd name="T45" fmla="*/ 1494 h 2199"/>
                <a:gd name="T46" fmla="*/ 0 w 2489"/>
                <a:gd name="T47" fmla="*/ 1326 h 2199"/>
                <a:gd name="T48" fmla="*/ 227 w 2489"/>
                <a:gd name="T49" fmla="*/ 964 h 2199"/>
                <a:gd name="T50" fmla="*/ 555 w 2489"/>
                <a:gd name="T51" fmla="*/ 1063 h 2199"/>
                <a:gd name="T52" fmla="*/ 536 w 2489"/>
                <a:gd name="T53" fmla="*/ 964 h 2199"/>
                <a:gd name="T54" fmla="*/ 707 w 2489"/>
                <a:gd name="T55" fmla="*/ 872 h 2199"/>
                <a:gd name="T56" fmla="*/ 644 w 2489"/>
                <a:gd name="T57" fmla="*/ 796 h 2199"/>
                <a:gd name="T58" fmla="*/ 552 w 2489"/>
                <a:gd name="T59" fmla="*/ 829 h 2199"/>
                <a:gd name="T60" fmla="*/ 467 w 2489"/>
                <a:gd name="T61" fmla="*/ 961 h 2199"/>
                <a:gd name="T62" fmla="*/ 381 w 2489"/>
                <a:gd name="T63" fmla="*/ 800 h 2199"/>
                <a:gd name="T64" fmla="*/ 394 w 2489"/>
                <a:gd name="T65" fmla="*/ 898 h 2199"/>
                <a:gd name="T66" fmla="*/ 243 w 2489"/>
                <a:gd name="T67" fmla="*/ 869 h 2199"/>
                <a:gd name="T68" fmla="*/ 102 w 2489"/>
                <a:gd name="T69" fmla="*/ 846 h 2199"/>
                <a:gd name="T70" fmla="*/ 191 w 2489"/>
                <a:gd name="T71" fmla="*/ 737 h 2199"/>
                <a:gd name="T72" fmla="*/ 128 w 2489"/>
                <a:gd name="T73" fmla="*/ 638 h 2199"/>
                <a:gd name="T74" fmla="*/ 184 w 2489"/>
                <a:gd name="T75" fmla="*/ 596 h 2199"/>
                <a:gd name="T76" fmla="*/ 302 w 2489"/>
                <a:gd name="T77" fmla="*/ 628 h 2199"/>
                <a:gd name="T78" fmla="*/ 358 w 2489"/>
                <a:gd name="T79" fmla="*/ 615 h 2199"/>
                <a:gd name="T80" fmla="*/ 490 w 2489"/>
                <a:gd name="T81" fmla="*/ 503 h 2199"/>
                <a:gd name="T82" fmla="*/ 473 w 2489"/>
                <a:gd name="T83" fmla="*/ 349 h 2199"/>
                <a:gd name="T84" fmla="*/ 362 w 2489"/>
                <a:gd name="T85" fmla="*/ 592 h 2199"/>
                <a:gd name="T86" fmla="*/ 270 w 2489"/>
                <a:gd name="T87" fmla="*/ 441 h 2199"/>
                <a:gd name="T88" fmla="*/ 486 w 2489"/>
                <a:gd name="T89" fmla="*/ 237 h 2199"/>
                <a:gd name="T90" fmla="*/ 674 w 2489"/>
                <a:gd name="T91" fmla="*/ 342 h 2199"/>
                <a:gd name="T92" fmla="*/ 713 w 2489"/>
                <a:gd name="T93" fmla="*/ 329 h 2199"/>
                <a:gd name="T94" fmla="*/ 976 w 2489"/>
                <a:gd name="T95" fmla="*/ 247 h 2199"/>
                <a:gd name="T96" fmla="*/ 1081 w 2489"/>
                <a:gd name="T97" fmla="*/ 191 h 2199"/>
                <a:gd name="T98" fmla="*/ 1249 w 2489"/>
                <a:gd name="T99" fmla="*/ 122 h 2199"/>
                <a:gd name="T100" fmla="*/ 1574 w 2489"/>
                <a:gd name="T101" fmla="*/ 63 h 2199"/>
                <a:gd name="T102" fmla="*/ 1781 w 2489"/>
                <a:gd name="T103" fmla="*/ 217 h 2199"/>
                <a:gd name="T104" fmla="*/ 2205 w 2489"/>
                <a:gd name="T105" fmla="*/ 250 h 2199"/>
                <a:gd name="T106" fmla="*/ 2347 w 2489"/>
                <a:gd name="T107" fmla="*/ 378 h 2199"/>
                <a:gd name="T108" fmla="*/ 2087 w 2489"/>
                <a:gd name="T109" fmla="*/ 691 h 2199"/>
                <a:gd name="T110" fmla="*/ 1988 w 2489"/>
                <a:gd name="T111" fmla="*/ 510 h 2199"/>
                <a:gd name="T112" fmla="*/ 1946 w 2489"/>
                <a:gd name="T113" fmla="*/ 823 h 2199"/>
                <a:gd name="T114" fmla="*/ 1775 w 2489"/>
                <a:gd name="T115" fmla="*/ 1010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89" h="2199">
                  <a:moveTo>
                    <a:pt x="1775" y="1010"/>
                  </a:moveTo>
                  <a:lnTo>
                    <a:pt x="1798" y="981"/>
                  </a:lnTo>
                  <a:lnTo>
                    <a:pt x="1834" y="981"/>
                  </a:lnTo>
                  <a:lnTo>
                    <a:pt x="1850" y="944"/>
                  </a:lnTo>
                  <a:lnTo>
                    <a:pt x="1883" y="925"/>
                  </a:lnTo>
                  <a:lnTo>
                    <a:pt x="1903" y="862"/>
                  </a:lnTo>
                  <a:lnTo>
                    <a:pt x="1890" y="856"/>
                  </a:lnTo>
                  <a:lnTo>
                    <a:pt x="1883" y="856"/>
                  </a:lnTo>
                  <a:lnTo>
                    <a:pt x="1906" y="800"/>
                  </a:lnTo>
                  <a:lnTo>
                    <a:pt x="1913" y="803"/>
                  </a:lnTo>
                  <a:lnTo>
                    <a:pt x="1900" y="678"/>
                  </a:lnTo>
                  <a:lnTo>
                    <a:pt x="1887" y="740"/>
                  </a:lnTo>
                  <a:lnTo>
                    <a:pt x="1804" y="849"/>
                  </a:lnTo>
                  <a:lnTo>
                    <a:pt x="1788" y="839"/>
                  </a:lnTo>
                  <a:lnTo>
                    <a:pt x="1735" y="905"/>
                  </a:lnTo>
                  <a:lnTo>
                    <a:pt x="1758" y="974"/>
                  </a:lnTo>
                  <a:lnTo>
                    <a:pt x="1722" y="1004"/>
                  </a:lnTo>
                  <a:lnTo>
                    <a:pt x="1725" y="941"/>
                  </a:lnTo>
                  <a:lnTo>
                    <a:pt x="1712" y="911"/>
                  </a:lnTo>
                  <a:lnTo>
                    <a:pt x="1660" y="925"/>
                  </a:lnTo>
                  <a:lnTo>
                    <a:pt x="1666" y="882"/>
                  </a:lnTo>
                  <a:lnTo>
                    <a:pt x="1617" y="928"/>
                  </a:lnTo>
                  <a:lnTo>
                    <a:pt x="1633" y="951"/>
                  </a:lnTo>
                  <a:lnTo>
                    <a:pt x="1656" y="941"/>
                  </a:lnTo>
                  <a:lnTo>
                    <a:pt x="1676" y="951"/>
                  </a:lnTo>
                  <a:lnTo>
                    <a:pt x="1637" y="994"/>
                  </a:lnTo>
                  <a:lnTo>
                    <a:pt x="1666" y="1050"/>
                  </a:lnTo>
                  <a:lnTo>
                    <a:pt x="1630" y="1168"/>
                  </a:lnTo>
                  <a:lnTo>
                    <a:pt x="1561" y="1214"/>
                  </a:lnTo>
                  <a:lnTo>
                    <a:pt x="1528" y="1240"/>
                  </a:lnTo>
                  <a:lnTo>
                    <a:pt x="1502" y="1221"/>
                  </a:lnTo>
                  <a:lnTo>
                    <a:pt x="1472" y="1267"/>
                  </a:lnTo>
                  <a:lnTo>
                    <a:pt x="1512" y="1319"/>
                  </a:lnTo>
                  <a:lnTo>
                    <a:pt x="1515" y="1379"/>
                  </a:lnTo>
                  <a:lnTo>
                    <a:pt x="1466" y="1425"/>
                  </a:lnTo>
                  <a:lnTo>
                    <a:pt x="1449" y="1395"/>
                  </a:lnTo>
                  <a:lnTo>
                    <a:pt x="1410" y="1349"/>
                  </a:lnTo>
                  <a:lnTo>
                    <a:pt x="1397" y="1402"/>
                  </a:lnTo>
                  <a:lnTo>
                    <a:pt x="1413" y="1448"/>
                  </a:lnTo>
                  <a:lnTo>
                    <a:pt x="1449" y="1481"/>
                  </a:lnTo>
                  <a:lnTo>
                    <a:pt x="1456" y="1540"/>
                  </a:lnTo>
                  <a:lnTo>
                    <a:pt x="1453" y="1540"/>
                  </a:lnTo>
                  <a:lnTo>
                    <a:pt x="1446" y="1533"/>
                  </a:lnTo>
                  <a:lnTo>
                    <a:pt x="1449" y="1556"/>
                  </a:lnTo>
                  <a:lnTo>
                    <a:pt x="1479" y="1593"/>
                  </a:lnTo>
                  <a:lnTo>
                    <a:pt x="1466" y="1622"/>
                  </a:lnTo>
                  <a:lnTo>
                    <a:pt x="1535" y="1632"/>
                  </a:lnTo>
                  <a:lnTo>
                    <a:pt x="1525" y="1602"/>
                  </a:lnTo>
                  <a:lnTo>
                    <a:pt x="1532" y="1583"/>
                  </a:lnTo>
                  <a:lnTo>
                    <a:pt x="1617" y="1500"/>
                  </a:lnTo>
                  <a:lnTo>
                    <a:pt x="1647" y="1527"/>
                  </a:lnTo>
                  <a:lnTo>
                    <a:pt x="1624" y="1553"/>
                  </a:lnTo>
                  <a:lnTo>
                    <a:pt x="1627" y="1573"/>
                  </a:lnTo>
                  <a:lnTo>
                    <a:pt x="1630" y="1553"/>
                  </a:lnTo>
                  <a:lnTo>
                    <a:pt x="1640" y="1543"/>
                  </a:lnTo>
                  <a:lnTo>
                    <a:pt x="1689" y="1550"/>
                  </a:lnTo>
                  <a:lnTo>
                    <a:pt x="1811" y="1602"/>
                  </a:lnTo>
                  <a:lnTo>
                    <a:pt x="1808" y="1606"/>
                  </a:lnTo>
                  <a:lnTo>
                    <a:pt x="1860" y="1622"/>
                  </a:lnTo>
                  <a:lnTo>
                    <a:pt x="1979" y="1695"/>
                  </a:lnTo>
                  <a:lnTo>
                    <a:pt x="2021" y="1764"/>
                  </a:lnTo>
                  <a:lnTo>
                    <a:pt x="1939" y="1718"/>
                  </a:lnTo>
                  <a:lnTo>
                    <a:pt x="1923" y="1744"/>
                  </a:lnTo>
                  <a:lnTo>
                    <a:pt x="1923" y="1741"/>
                  </a:lnTo>
                  <a:lnTo>
                    <a:pt x="1949" y="1797"/>
                  </a:lnTo>
                  <a:lnTo>
                    <a:pt x="1962" y="1862"/>
                  </a:lnTo>
                  <a:lnTo>
                    <a:pt x="1988" y="1882"/>
                  </a:lnTo>
                  <a:lnTo>
                    <a:pt x="2015" y="1938"/>
                  </a:lnTo>
                  <a:lnTo>
                    <a:pt x="2038" y="1964"/>
                  </a:lnTo>
                  <a:lnTo>
                    <a:pt x="2048" y="2017"/>
                  </a:lnTo>
                  <a:lnTo>
                    <a:pt x="2041" y="2066"/>
                  </a:lnTo>
                  <a:lnTo>
                    <a:pt x="2021" y="2106"/>
                  </a:lnTo>
                  <a:lnTo>
                    <a:pt x="2005" y="2178"/>
                  </a:lnTo>
                  <a:lnTo>
                    <a:pt x="1959" y="2198"/>
                  </a:lnTo>
                  <a:lnTo>
                    <a:pt x="1946" y="2182"/>
                  </a:lnTo>
                  <a:lnTo>
                    <a:pt x="1926" y="2198"/>
                  </a:lnTo>
                  <a:lnTo>
                    <a:pt x="1883" y="2175"/>
                  </a:lnTo>
                  <a:lnTo>
                    <a:pt x="1877" y="2139"/>
                  </a:lnTo>
                  <a:lnTo>
                    <a:pt x="1857" y="2089"/>
                  </a:lnTo>
                  <a:lnTo>
                    <a:pt x="1837" y="2132"/>
                  </a:lnTo>
                  <a:lnTo>
                    <a:pt x="1814" y="2089"/>
                  </a:lnTo>
                  <a:lnTo>
                    <a:pt x="1778" y="2070"/>
                  </a:lnTo>
                  <a:lnTo>
                    <a:pt x="1716" y="2083"/>
                  </a:lnTo>
                  <a:lnTo>
                    <a:pt x="1689" y="2109"/>
                  </a:lnTo>
                  <a:lnTo>
                    <a:pt x="1647" y="2109"/>
                  </a:lnTo>
                  <a:lnTo>
                    <a:pt x="1617" y="2132"/>
                  </a:lnTo>
                  <a:lnTo>
                    <a:pt x="1584" y="2119"/>
                  </a:lnTo>
                  <a:lnTo>
                    <a:pt x="1597" y="2073"/>
                  </a:lnTo>
                  <a:lnTo>
                    <a:pt x="1571" y="1984"/>
                  </a:lnTo>
                  <a:lnTo>
                    <a:pt x="1574" y="1918"/>
                  </a:lnTo>
                  <a:lnTo>
                    <a:pt x="1604" y="1889"/>
                  </a:lnTo>
                  <a:lnTo>
                    <a:pt x="1656" y="1872"/>
                  </a:lnTo>
                  <a:lnTo>
                    <a:pt x="1673" y="1829"/>
                  </a:lnTo>
                  <a:lnTo>
                    <a:pt x="1716" y="1780"/>
                  </a:lnTo>
                  <a:lnTo>
                    <a:pt x="1749" y="1793"/>
                  </a:lnTo>
                  <a:lnTo>
                    <a:pt x="1765" y="1764"/>
                  </a:lnTo>
                  <a:lnTo>
                    <a:pt x="1788" y="1737"/>
                  </a:lnTo>
                  <a:lnTo>
                    <a:pt x="1841" y="1754"/>
                  </a:lnTo>
                  <a:lnTo>
                    <a:pt x="1831" y="1797"/>
                  </a:lnTo>
                  <a:lnTo>
                    <a:pt x="1883" y="1843"/>
                  </a:lnTo>
                  <a:lnTo>
                    <a:pt x="1900" y="1823"/>
                  </a:lnTo>
                  <a:lnTo>
                    <a:pt x="1906" y="1751"/>
                  </a:lnTo>
                  <a:lnTo>
                    <a:pt x="1910" y="1741"/>
                  </a:lnTo>
                  <a:lnTo>
                    <a:pt x="1860" y="1731"/>
                  </a:lnTo>
                  <a:lnTo>
                    <a:pt x="1864" y="1688"/>
                  </a:lnTo>
                  <a:lnTo>
                    <a:pt x="1801" y="1665"/>
                  </a:lnTo>
                  <a:lnTo>
                    <a:pt x="1814" y="1629"/>
                  </a:lnTo>
                  <a:lnTo>
                    <a:pt x="1788" y="1625"/>
                  </a:lnTo>
                  <a:lnTo>
                    <a:pt x="1775" y="1639"/>
                  </a:lnTo>
                  <a:lnTo>
                    <a:pt x="1679" y="1616"/>
                  </a:lnTo>
                  <a:lnTo>
                    <a:pt x="1647" y="1632"/>
                  </a:lnTo>
                  <a:lnTo>
                    <a:pt x="1624" y="1645"/>
                  </a:lnTo>
                  <a:lnTo>
                    <a:pt x="1617" y="1619"/>
                  </a:lnTo>
                  <a:lnTo>
                    <a:pt x="1597" y="1675"/>
                  </a:lnTo>
                  <a:lnTo>
                    <a:pt x="1561" y="1665"/>
                  </a:lnTo>
                  <a:lnTo>
                    <a:pt x="1472" y="1645"/>
                  </a:lnTo>
                  <a:lnTo>
                    <a:pt x="1453" y="1632"/>
                  </a:lnTo>
                  <a:lnTo>
                    <a:pt x="1456" y="1629"/>
                  </a:lnTo>
                  <a:lnTo>
                    <a:pt x="1436" y="1606"/>
                  </a:lnTo>
                  <a:lnTo>
                    <a:pt x="1390" y="1517"/>
                  </a:lnTo>
                  <a:lnTo>
                    <a:pt x="1351" y="1454"/>
                  </a:lnTo>
                  <a:lnTo>
                    <a:pt x="1377" y="1464"/>
                  </a:lnTo>
                  <a:lnTo>
                    <a:pt x="1417" y="1504"/>
                  </a:lnTo>
                  <a:lnTo>
                    <a:pt x="1410" y="1458"/>
                  </a:lnTo>
                  <a:lnTo>
                    <a:pt x="1387" y="1431"/>
                  </a:lnTo>
                  <a:lnTo>
                    <a:pt x="1367" y="1287"/>
                  </a:lnTo>
                  <a:lnTo>
                    <a:pt x="1338" y="1306"/>
                  </a:lnTo>
                  <a:lnTo>
                    <a:pt x="1338" y="1273"/>
                  </a:lnTo>
                  <a:lnTo>
                    <a:pt x="1305" y="1201"/>
                  </a:lnTo>
                  <a:lnTo>
                    <a:pt x="1288" y="1214"/>
                  </a:lnTo>
                  <a:lnTo>
                    <a:pt x="1262" y="1208"/>
                  </a:lnTo>
                  <a:lnTo>
                    <a:pt x="1167" y="1316"/>
                  </a:lnTo>
                  <a:lnTo>
                    <a:pt x="1163" y="1402"/>
                  </a:lnTo>
                  <a:lnTo>
                    <a:pt x="1134" y="1431"/>
                  </a:lnTo>
                  <a:lnTo>
                    <a:pt x="1108" y="1369"/>
                  </a:lnTo>
                  <a:lnTo>
                    <a:pt x="1098" y="1316"/>
                  </a:lnTo>
                  <a:lnTo>
                    <a:pt x="1068" y="1227"/>
                  </a:lnTo>
                  <a:lnTo>
                    <a:pt x="1052" y="1231"/>
                  </a:lnTo>
                  <a:lnTo>
                    <a:pt x="1002" y="1155"/>
                  </a:lnTo>
                  <a:lnTo>
                    <a:pt x="897" y="1152"/>
                  </a:lnTo>
                  <a:lnTo>
                    <a:pt x="825" y="1115"/>
                  </a:lnTo>
                  <a:lnTo>
                    <a:pt x="805" y="1076"/>
                  </a:lnTo>
                  <a:lnTo>
                    <a:pt x="782" y="1079"/>
                  </a:lnTo>
                  <a:lnTo>
                    <a:pt x="786" y="1102"/>
                  </a:lnTo>
                  <a:lnTo>
                    <a:pt x="815" y="1168"/>
                  </a:lnTo>
                  <a:lnTo>
                    <a:pt x="835" y="1175"/>
                  </a:lnTo>
                  <a:lnTo>
                    <a:pt x="855" y="1175"/>
                  </a:lnTo>
                  <a:lnTo>
                    <a:pt x="881" y="1145"/>
                  </a:lnTo>
                  <a:lnTo>
                    <a:pt x="924" y="1204"/>
                  </a:lnTo>
                  <a:lnTo>
                    <a:pt x="901" y="1257"/>
                  </a:lnTo>
                  <a:lnTo>
                    <a:pt x="864" y="1293"/>
                  </a:lnTo>
                  <a:lnTo>
                    <a:pt x="789" y="1342"/>
                  </a:lnTo>
                  <a:lnTo>
                    <a:pt x="730" y="1362"/>
                  </a:lnTo>
                  <a:lnTo>
                    <a:pt x="723" y="1303"/>
                  </a:lnTo>
                  <a:lnTo>
                    <a:pt x="700" y="1250"/>
                  </a:lnTo>
                  <a:lnTo>
                    <a:pt x="667" y="1181"/>
                  </a:lnTo>
                  <a:lnTo>
                    <a:pt x="628" y="1089"/>
                  </a:lnTo>
                  <a:lnTo>
                    <a:pt x="598" y="1089"/>
                  </a:lnTo>
                  <a:lnTo>
                    <a:pt x="634" y="1178"/>
                  </a:lnTo>
                  <a:lnTo>
                    <a:pt x="667" y="1273"/>
                  </a:lnTo>
                  <a:lnTo>
                    <a:pt x="684" y="1323"/>
                  </a:lnTo>
                  <a:lnTo>
                    <a:pt x="726" y="1362"/>
                  </a:lnTo>
                  <a:lnTo>
                    <a:pt x="749" y="1398"/>
                  </a:lnTo>
                  <a:lnTo>
                    <a:pt x="815" y="1372"/>
                  </a:lnTo>
                  <a:lnTo>
                    <a:pt x="825" y="1398"/>
                  </a:lnTo>
                  <a:lnTo>
                    <a:pt x="779" y="1497"/>
                  </a:lnTo>
                  <a:lnTo>
                    <a:pt x="707" y="1583"/>
                  </a:lnTo>
                  <a:lnTo>
                    <a:pt x="674" y="1658"/>
                  </a:lnTo>
                  <a:lnTo>
                    <a:pt x="693" y="1724"/>
                  </a:lnTo>
                  <a:lnTo>
                    <a:pt x="690" y="1803"/>
                  </a:lnTo>
                  <a:lnTo>
                    <a:pt x="624" y="1876"/>
                  </a:lnTo>
                  <a:lnTo>
                    <a:pt x="631" y="1945"/>
                  </a:lnTo>
                  <a:lnTo>
                    <a:pt x="601" y="1971"/>
                  </a:lnTo>
                  <a:lnTo>
                    <a:pt x="598" y="2017"/>
                  </a:lnTo>
                  <a:lnTo>
                    <a:pt x="532" y="2103"/>
                  </a:lnTo>
                  <a:lnTo>
                    <a:pt x="431" y="2122"/>
                  </a:lnTo>
                  <a:lnTo>
                    <a:pt x="388" y="2001"/>
                  </a:lnTo>
                  <a:lnTo>
                    <a:pt x="381" y="1922"/>
                  </a:lnTo>
                  <a:lnTo>
                    <a:pt x="348" y="1833"/>
                  </a:lnTo>
                  <a:lnTo>
                    <a:pt x="375" y="1731"/>
                  </a:lnTo>
                  <a:lnTo>
                    <a:pt x="352" y="1642"/>
                  </a:lnTo>
                  <a:lnTo>
                    <a:pt x="312" y="1573"/>
                  </a:lnTo>
                  <a:lnTo>
                    <a:pt x="309" y="1487"/>
                  </a:lnTo>
                  <a:lnTo>
                    <a:pt x="283" y="1494"/>
                  </a:lnTo>
                  <a:lnTo>
                    <a:pt x="266" y="1468"/>
                  </a:lnTo>
                  <a:lnTo>
                    <a:pt x="184" y="1487"/>
                  </a:lnTo>
                  <a:lnTo>
                    <a:pt x="118" y="1491"/>
                  </a:lnTo>
                  <a:lnTo>
                    <a:pt x="69" y="1451"/>
                  </a:lnTo>
                  <a:lnTo>
                    <a:pt x="53" y="1418"/>
                  </a:lnTo>
                  <a:lnTo>
                    <a:pt x="30" y="1389"/>
                  </a:lnTo>
                  <a:lnTo>
                    <a:pt x="26" y="1375"/>
                  </a:lnTo>
                  <a:lnTo>
                    <a:pt x="0" y="1326"/>
                  </a:lnTo>
                  <a:lnTo>
                    <a:pt x="16" y="1267"/>
                  </a:lnTo>
                  <a:lnTo>
                    <a:pt x="7" y="1224"/>
                  </a:lnTo>
                  <a:lnTo>
                    <a:pt x="56" y="1115"/>
                  </a:lnTo>
                  <a:lnTo>
                    <a:pt x="85" y="1092"/>
                  </a:lnTo>
                  <a:lnTo>
                    <a:pt x="102" y="1036"/>
                  </a:lnTo>
                  <a:lnTo>
                    <a:pt x="138" y="977"/>
                  </a:lnTo>
                  <a:lnTo>
                    <a:pt x="184" y="990"/>
                  </a:lnTo>
                  <a:lnTo>
                    <a:pt x="227" y="964"/>
                  </a:lnTo>
                  <a:lnTo>
                    <a:pt x="312" y="954"/>
                  </a:lnTo>
                  <a:lnTo>
                    <a:pt x="339" y="951"/>
                  </a:lnTo>
                  <a:lnTo>
                    <a:pt x="329" y="1007"/>
                  </a:lnTo>
                  <a:lnTo>
                    <a:pt x="388" y="1036"/>
                  </a:lnTo>
                  <a:lnTo>
                    <a:pt x="434" y="1073"/>
                  </a:lnTo>
                  <a:lnTo>
                    <a:pt x="444" y="1043"/>
                  </a:lnTo>
                  <a:lnTo>
                    <a:pt x="506" y="1050"/>
                  </a:lnTo>
                  <a:lnTo>
                    <a:pt x="555" y="1063"/>
                  </a:lnTo>
                  <a:lnTo>
                    <a:pt x="578" y="1050"/>
                  </a:lnTo>
                  <a:lnTo>
                    <a:pt x="615" y="1053"/>
                  </a:lnTo>
                  <a:lnTo>
                    <a:pt x="638" y="997"/>
                  </a:lnTo>
                  <a:lnTo>
                    <a:pt x="641" y="961"/>
                  </a:lnTo>
                  <a:lnTo>
                    <a:pt x="605" y="974"/>
                  </a:lnTo>
                  <a:lnTo>
                    <a:pt x="582" y="961"/>
                  </a:lnTo>
                  <a:lnTo>
                    <a:pt x="565" y="971"/>
                  </a:lnTo>
                  <a:lnTo>
                    <a:pt x="536" y="964"/>
                  </a:lnTo>
                  <a:lnTo>
                    <a:pt x="532" y="928"/>
                  </a:lnTo>
                  <a:lnTo>
                    <a:pt x="519" y="898"/>
                  </a:lnTo>
                  <a:lnTo>
                    <a:pt x="565" y="888"/>
                  </a:lnTo>
                  <a:lnTo>
                    <a:pt x="559" y="875"/>
                  </a:lnTo>
                  <a:lnTo>
                    <a:pt x="582" y="879"/>
                  </a:lnTo>
                  <a:lnTo>
                    <a:pt x="631" y="862"/>
                  </a:lnTo>
                  <a:lnTo>
                    <a:pt x="664" y="882"/>
                  </a:lnTo>
                  <a:lnTo>
                    <a:pt x="707" y="872"/>
                  </a:lnTo>
                  <a:lnTo>
                    <a:pt x="703" y="846"/>
                  </a:lnTo>
                  <a:lnTo>
                    <a:pt x="644" y="800"/>
                  </a:lnTo>
                  <a:lnTo>
                    <a:pt x="661" y="773"/>
                  </a:lnTo>
                  <a:lnTo>
                    <a:pt x="677" y="763"/>
                  </a:lnTo>
                  <a:lnTo>
                    <a:pt x="631" y="777"/>
                  </a:lnTo>
                  <a:lnTo>
                    <a:pt x="628" y="790"/>
                  </a:lnTo>
                  <a:lnTo>
                    <a:pt x="631" y="800"/>
                  </a:lnTo>
                  <a:lnTo>
                    <a:pt x="644" y="796"/>
                  </a:lnTo>
                  <a:lnTo>
                    <a:pt x="615" y="816"/>
                  </a:lnTo>
                  <a:lnTo>
                    <a:pt x="601" y="796"/>
                  </a:lnTo>
                  <a:lnTo>
                    <a:pt x="611" y="786"/>
                  </a:lnTo>
                  <a:lnTo>
                    <a:pt x="588" y="780"/>
                  </a:lnTo>
                  <a:lnTo>
                    <a:pt x="592" y="770"/>
                  </a:lnTo>
                  <a:lnTo>
                    <a:pt x="569" y="777"/>
                  </a:lnTo>
                  <a:lnTo>
                    <a:pt x="562" y="800"/>
                  </a:lnTo>
                  <a:lnTo>
                    <a:pt x="552" y="829"/>
                  </a:lnTo>
                  <a:lnTo>
                    <a:pt x="536" y="852"/>
                  </a:lnTo>
                  <a:lnTo>
                    <a:pt x="539" y="882"/>
                  </a:lnTo>
                  <a:lnTo>
                    <a:pt x="480" y="892"/>
                  </a:lnTo>
                  <a:lnTo>
                    <a:pt x="486" y="915"/>
                  </a:lnTo>
                  <a:lnTo>
                    <a:pt x="480" y="921"/>
                  </a:lnTo>
                  <a:lnTo>
                    <a:pt x="493" y="931"/>
                  </a:lnTo>
                  <a:lnTo>
                    <a:pt x="483" y="967"/>
                  </a:lnTo>
                  <a:lnTo>
                    <a:pt x="467" y="961"/>
                  </a:lnTo>
                  <a:lnTo>
                    <a:pt x="460" y="941"/>
                  </a:lnTo>
                  <a:lnTo>
                    <a:pt x="486" y="931"/>
                  </a:lnTo>
                  <a:lnTo>
                    <a:pt x="460" y="931"/>
                  </a:lnTo>
                  <a:lnTo>
                    <a:pt x="450" y="905"/>
                  </a:lnTo>
                  <a:lnTo>
                    <a:pt x="440" y="892"/>
                  </a:lnTo>
                  <a:lnTo>
                    <a:pt x="440" y="869"/>
                  </a:lnTo>
                  <a:lnTo>
                    <a:pt x="401" y="836"/>
                  </a:lnTo>
                  <a:lnTo>
                    <a:pt x="381" y="800"/>
                  </a:lnTo>
                  <a:lnTo>
                    <a:pt x="355" y="800"/>
                  </a:lnTo>
                  <a:lnTo>
                    <a:pt x="358" y="823"/>
                  </a:lnTo>
                  <a:lnTo>
                    <a:pt x="385" y="862"/>
                  </a:lnTo>
                  <a:lnTo>
                    <a:pt x="431" y="898"/>
                  </a:lnTo>
                  <a:lnTo>
                    <a:pt x="408" y="895"/>
                  </a:lnTo>
                  <a:lnTo>
                    <a:pt x="411" y="918"/>
                  </a:lnTo>
                  <a:lnTo>
                    <a:pt x="401" y="938"/>
                  </a:lnTo>
                  <a:lnTo>
                    <a:pt x="394" y="898"/>
                  </a:lnTo>
                  <a:lnTo>
                    <a:pt x="342" y="856"/>
                  </a:lnTo>
                  <a:lnTo>
                    <a:pt x="329" y="826"/>
                  </a:lnTo>
                  <a:lnTo>
                    <a:pt x="312" y="819"/>
                  </a:lnTo>
                  <a:lnTo>
                    <a:pt x="299" y="829"/>
                  </a:lnTo>
                  <a:lnTo>
                    <a:pt x="283" y="846"/>
                  </a:lnTo>
                  <a:lnTo>
                    <a:pt x="256" y="836"/>
                  </a:lnTo>
                  <a:lnTo>
                    <a:pt x="250" y="842"/>
                  </a:lnTo>
                  <a:lnTo>
                    <a:pt x="243" y="869"/>
                  </a:lnTo>
                  <a:lnTo>
                    <a:pt x="217" y="888"/>
                  </a:lnTo>
                  <a:lnTo>
                    <a:pt x="207" y="915"/>
                  </a:lnTo>
                  <a:lnTo>
                    <a:pt x="210" y="925"/>
                  </a:lnTo>
                  <a:lnTo>
                    <a:pt x="184" y="961"/>
                  </a:lnTo>
                  <a:lnTo>
                    <a:pt x="125" y="951"/>
                  </a:lnTo>
                  <a:lnTo>
                    <a:pt x="105" y="954"/>
                  </a:lnTo>
                  <a:lnTo>
                    <a:pt x="99" y="925"/>
                  </a:lnTo>
                  <a:lnTo>
                    <a:pt x="102" y="846"/>
                  </a:lnTo>
                  <a:lnTo>
                    <a:pt x="112" y="836"/>
                  </a:lnTo>
                  <a:lnTo>
                    <a:pt x="187" y="839"/>
                  </a:lnTo>
                  <a:lnTo>
                    <a:pt x="200" y="800"/>
                  </a:lnTo>
                  <a:lnTo>
                    <a:pt x="184" y="770"/>
                  </a:lnTo>
                  <a:lnTo>
                    <a:pt x="187" y="763"/>
                  </a:lnTo>
                  <a:lnTo>
                    <a:pt x="158" y="750"/>
                  </a:lnTo>
                  <a:lnTo>
                    <a:pt x="154" y="737"/>
                  </a:lnTo>
                  <a:lnTo>
                    <a:pt x="191" y="737"/>
                  </a:lnTo>
                  <a:lnTo>
                    <a:pt x="187" y="717"/>
                  </a:lnTo>
                  <a:lnTo>
                    <a:pt x="158" y="724"/>
                  </a:lnTo>
                  <a:lnTo>
                    <a:pt x="181" y="694"/>
                  </a:lnTo>
                  <a:lnTo>
                    <a:pt x="161" y="681"/>
                  </a:lnTo>
                  <a:lnTo>
                    <a:pt x="161" y="678"/>
                  </a:lnTo>
                  <a:lnTo>
                    <a:pt x="135" y="681"/>
                  </a:lnTo>
                  <a:lnTo>
                    <a:pt x="141" y="655"/>
                  </a:lnTo>
                  <a:lnTo>
                    <a:pt x="128" y="638"/>
                  </a:lnTo>
                  <a:lnTo>
                    <a:pt x="161" y="605"/>
                  </a:lnTo>
                  <a:lnTo>
                    <a:pt x="158" y="586"/>
                  </a:lnTo>
                  <a:lnTo>
                    <a:pt x="151" y="579"/>
                  </a:lnTo>
                  <a:lnTo>
                    <a:pt x="164" y="540"/>
                  </a:lnTo>
                  <a:lnTo>
                    <a:pt x="184" y="540"/>
                  </a:lnTo>
                  <a:lnTo>
                    <a:pt x="174" y="563"/>
                  </a:lnTo>
                  <a:lnTo>
                    <a:pt x="200" y="566"/>
                  </a:lnTo>
                  <a:lnTo>
                    <a:pt x="184" y="596"/>
                  </a:lnTo>
                  <a:lnTo>
                    <a:pt x="204" y="605"/>
                  </a:lnTo>
                  <a:lnTo>
                    <a:pt x="227" y="645"/>
                  </a:lnTo>
                  <a:lnTo>
                    <a:pt x="223" y="665"/>
                  </a:lnTo>
                  <a:lnTo>
                    <a:pt x="240" y="668"/>
                  </a:lnTo>
                  <a:lnTo>
                    <a:pt x="240" y="688"/>
                  </a:lnTo>
                  <a:lnTo>
                    <a:pt x="266" y="671"/>
                  </a:lnTo>
                  <a:lnTo>
                    <a:pt x="276" y="642"/>
                  </a:lnTo>
                  <a:lnTo>
                    <a:pt x="302" y="628"/>
                  </a:lnTo>
                  <a:lnTo>
                    <a:pt x="312" y="638"/>
                  </a:lnTo>
                  <a:lnTo>
                    <a:pt x="306" y="592"/>
                  </a:lnTo>
                  <a:lnTo>
                    <a:pt x="309" y="563"/>
                  </a:lnTo>
                  <a:lnTo>
                    <a:pt x="332" y="543"/>
                  </a:lnTo>
                  <a:lnTo>
                    <a:pt x="335" y="573"/>
                  </a:lnTo>
                  <a:lnTo>
                    <a:pt x="319" y="602"/>
                  </a:lnTo>
                  <a:lnTo>
                    <a:pt x="339" y="615"/>
                  </a:lnTo>
                  <a:lnTo>
                    <a:pt x="358" y="615"/>
                  </a:lnTo>
                  <a:lnTo>
                    <a:pt x="378" y="628"/>
                  </a:lnTo>
                  <a:lnTo>
                    <a:pt x="414" y="605"/>
                  </a:lnTo>
                  <a:lnTo>
                    <a:pt x="440" y="615"/>
                  </a:lnTo>
                  <a:lnTo>
                    <a:pt x="460" y="596"/>
                  </a:lnTo>
                  <a:lnTo>
                    <a:pt x="460" y="566"/>
                  </a:lnTo>
                  <a:lnTo>
                    <a:pt x="477" y="543"/>
                  </a:lnTo>
                  <a:lnTo>
                    <a:pt x="500" y="563"/>
                  </a:lnTo>
                  <a:lnTo>
                    <a:pt x="490" y="503"/>
                  </a:lnTo>
                  <a:lnTo>
                    <a:pt x="569" y="490"/>
                  </a:lnTo>
                  <a:lnTo>
                    <a:pt x="539" y="474"/>
                  </a:lnTo>
                  <a:lnTo>
                    <a:pt x="483" y="494"/>
                  </a:lnTo>
                  <a:lnTo>
                    <a:pt x="463" y="474"/>
                  </a:lnTo>
                  <a:lnTo>
                    <a:pt x="460" y="421"/>
                  </a:lnTo>
                  <a:lnTo>
                    <a:pt x="513" y="369"/>
                  </a:lnTo>
                  <a:lnTo>
                    <a:pt x="493" y="342"/>
                  </a:lnTo>
                  <a:lnTo>
                    <a:pt x="473" y="349"/>
                  </a:lnTo>
                  <a:lnTo>
                    <a:pt x="467" y="385"/>
                  </a:lnTo>
                  <a:lnTo>
                    <a:pt x="414" y="428"/>
                  </a:lnTo>
                  <a:lnTo>
                    <a:pt x="414" y="474"/>
                  </a:lnTo>
                  <a:lnTo>
                    <a:pt x="434" y="494"/>
                  </a:lnTo>
                  <a:lnTo>
                    <a:pt x="401" y="520"/>
                  </a:lnTo>
                  <a:lnTo>
                    <a:pt x="408" y="523"/>
                  </a:lnTo>
                  <a:lnTo>
                    <a:pt x="394" y="576"/>
                  </a:lnTo>
                  <a:lnTo>
                    <a:pt x="362" y="592"/>
                  </a:lnTo>
                  <a:lnTo>
                    <a:pt x="362" y="569"/>
                  </a:lnTo>
                  <a:lnTo>
                    <a:pt x="352" y="550"/>
                  </a:lnTo>
                  <a:lnTo>
                    <a:pt x="335" y="494"/>
                  </a:lnTo>
                  <a:lnTo>
                    <a:pt x="306" y="530"/>
                  </a:lnTo>
                  <a:lnTo>
                    <a:pt x="276" y="523"/>
                  </a:lnTo>
                  <a:lnTo>
                    <a:pt x="266" y="467"/>
                  </a:lnTo>
                  <a:lnTo>
                    <a:pt x="299" y="451"/>
                  </a:lnTo>
                  <a:lnTo>
                    <a:pt x="270" y="441"/>
                  </a:lnTo>
                  <a:lnTo>
                    <a:pt x="325" y="398"/>
                  </a:lnTo>
                  <a:lnTo>
                    <a:pt x="358" y="365"/>
                  </a:lnTo>
                  <a:lnTo>
                    <a:pt x="394" y="290"/>
                  </a:lnTo>
                  <a:lnTo>
                    <a:pt x="417" y="270"/>
                  </a:lnTo>
                  <a:lnTo>
                    <a:pt x="427" y="250"/>
                  </a:lnTo>
                  <a:lnTo>
                    <a:pt x="440" y="260"/>
                  </a:lnTo>
                  <a:lnTo>
                    <a:pt x="467" y="227"/>
                  </a:lnTo>
                  <a:lnTo>
                    <a:pt x="486" y="237"/>
                  </a:lnTo>
                  <a:lnTo>
                    <a:pt x="506" y="211"/>
                  </a:lnTo>
                  <a:lnTo>
                    <a:pt x="539" y="204"/>
                  </a:lnTo>
                  <a:lnTo>
                    <a:pt x="578" y="224"/>
                  </a:lnTo>
                  <a:lnTo>
                    <a:pt x="552" y="230"/>
                  </a:lnTo>
                  <a:lnTo>
                    <a:pt x="588" y="240"/>
                  </a:lnTo>
                  <a:lnTo>
                    <a:pt x="638" y="260"/>
                  </a:lnTo>
                  <a:lnTo>
                    <a:pt x="700" y="299"/>
                  </a:lnTo>
                  <a:lnTo>
                    <a:pt x="674" y="342"/>
                  </a:lnTo>
                  <a:lnTo>
                    <a:pt x="592" y="316"/>
                  </a:lnTo>
                  <a:lnTo>
                    <a:pt x="628" y="345"/>
                  </a:lnTo>
                  <a:lnTo>
                    <a:pt x="624" y="378"/>
                  </a:lnTo>
                  <a:lnTo>
                    <a:pt x="657" y="398"/>
                  </a:lnTo>
                  <a:lnTo>
                    <a:pt x="644" y="375"/>
                  </a:lnTo>
                  <a:lnTo>
                    <a:pt x="700" y="378"/>
                  </a:lnTo>
                  <a:lnTo>
                    <a:pt x="687" y="352"/>
                  </a:lnTo>
                  <a:lnTo>
                    <a:pt x="713" y="329"/>
                  </a:lnTo>
                  <a:lnTo>
                    <a:pt x="736" y="345"/>
                  </a:lnTo>
                  <a:lnTo>
                    <a:pt x="736" y="280"/>
                  </a:lnTo>
                  <a:lnTo>
                    <a:pt x="782" y="299"/>
                  </a:lnTo>
                  <a:lnTo>
                    <a:pt x="851" y="267"/>
                  </a:lnTo>
                  <a:lnTo>
                    <a:pt x="864" y="286"/>
                  </a:lnTo>
                  <a:lnTo>
                    <a:pt x="937" y="267"/>
                  </a:lnTo>
                  <a:lnTo>
                    <a:pt x="937" y="240"/>
                  </a:lnTo>
                  <a:lnTo>
                    <a:pt x="976" y="247"/>
                  </a:lnTo>
                  <a:lnTo>
                    <a:pt x="1025" y="286"/>
                  </a:lnTo>
                  <a:lnTo>
                    <a:pt x="1035" y="267"/>
                  </a:lnTo>
                  <a:lnTo>
                    <a:pt x="1009" y="247"/>
                  </a:lnTo>
                  <a:lnTo>
                    <a:pt x="1039" y="148"/>
                  </a:lnTo>
                  <a:lnTo>
                    <a:pt x="1065" y="151"/>
                  </a:lnTo>
                  <a:lnTo>
                    <a:pt x="1085" y="296"/>
                  </a:lnTo>
                  <a:lnTo>
                    <a:pt x="1098" y="217"/>
                  </a:lnTo>
                  <a:lnTo>
                    <a:pt x="1081" y="191"/>
                  </a:lnTo>
                  <a:lnTo>
                    <a:pt x="1108" y="171"/>
                  </a:lnTo>
                  <a:lnTo>
                    <a:pt x="1114" y="201"/>
                  </a:lnTo>
                  <a:lnTo>
                    <a:pt x="1147" y="211"/>
                  </a:lnTo>
                  <a:lnTo>
                    <a:pt x="1147" y="168"/>
                  </a:lnTo>
                  <a:lnTo>
                    <a:pt x="1206" y="191"/>
                  </a:lnTo>
                  <a:lnTo>
                    <a:pt x="1180" y="168"/>
                  </a:lnTo>
                  <a:lnTo>
                    <a:pt x="1173" y="135"/>
                  </a:lnTo>
                  <a:lnTo>
                    <a:pt x="1249" y="122"/>
                  </a:lnTo>
                  <a:lnTo>
                    <a:pt x="1259" y="89"/>
                  </a:lnTo>
                  <a:lnTo>
                    <a:pt x="1328" y="63"/>
                  </a:lnTo>
                  <a:lnTo>
                    <a:pt x="1387" y="46"/>
                  </a:lnTo>
                  <a:lnTo>
                    <a:pt x="1456" y="0"/>
                  </a:lnTo>
                  <a:lnTo>
                    <a:pt x="1492" y="23"/>
                  </a:lnTo>
                  <a:lnTo>
                    <a:pt x="1479" y="43"/>
                  </a:lnTo>
                  <a:lnTo>
                    <a:pt x="1538" y="30"/>
                  </a:lnTo>
                  <a:lnTo>
                    <a:pt x="1574" y="63"/>
                  </a:lnTo>
                  <a:lnTo>
                    <a:pt x="1561" y="89"/>
                  </a:lnTo>
                  <a:lnTo>
                    <a:pt x="1482" y="145"/>
                  </a:lnTo>
                  <a:lnTo>
                    <a:pt x="1535" y="128"/>
                  </a:lnTo>
                  <a:lnTo>
                    <a:pt x="1597" y="128"/>
                  </a:lnTo>
                  <a:lnTo>
                    <a:pt x="1683" y="148"/>
                  </a:lnTo>
                  <a:lnTo>
                    <a:pt x="1686" y="125"/>
                  </a:lnTo>
                  <a:lnTo>
                    <a:pt x="1758" y="148"/>
                  </a:lnTo>
                  <a:lnTo>
                    <a:pt x="1781" y="217"/>
                  </a:lnTo>
                  <a:lnTo>
                    <a:pt x="1798" y="178"/>
                  </a:lnTo>
                  <a:lnTo>
                    <a:pt x="1860" y="201"/>
                  </a:lnTo>
                  <a:lnTo>
                    <a:pt x="1900" y="151"/>
                  </a:lnTo>
                  <a:lnTo>
                    <a:pt x="1998" y="171"/>
                  </a:lnTo>
                  <a:lnTo>
                    <a:pt x="2034" y="214"/>
                  </a:lnTo>
                  <a:lnTo>
                    <a:pt x="2110" y="211"/>
                  </a:lnTo>
                  <a:lnTo>
                    <a:pt x="2140" y="253"/>
                  </a:lnTo>
                  <a:lnTo>
                    <a:pt x="2205" y="250"/>
                  </a:lnTo>
                  <a:lnTo>
                    <a:pt x="2245" y="270"/>
                  </a:lnTo>
                  <a:lnTo>
                    <a:pt x="2251" y="230"/>
                  </a:lnTo>
                  <a:lnTo>
                    <a:pt x="2347" y="250"/>
                  </a:lnTo>
                  <a:lnTo>
                    <a:pt x="2416" y="296"/>
                  </a:lnTo>
                  <a:lnTo>
                    <a:pt x="2488" y="339"/>
                  </a:lnTo>
                  <a:lnTo>
                    <a:pt x="2455" y="385"/>
                  </a:lnTo>
                  <a:lnTo>
                    <a:pt x="2383" y="352"/>
                  </a:lnTo>
                  <a:lnTo>
                    <a:pt x="2347" y="378"/>
                  </a:lnTo>
                  <a:lnTo>
                    <a:pt x="2357" y="418"/>
                  </a:lnTo>
                  <a:lnTo>
                    <a:pt x="2330" y="428"/>
                  </a:lnTo>
                  <a:lnTo>
                    <a:pt x="2248" y="494"/>
                  </a:lnTo>
                  <a:lnTo>
                    <a:pt x="2222" y="474"/>
                  </a:lnTo>
                  <a:lnTo>
                    <a:pt x="2166" y="494"/>
                  </a:lnTo>
                  <a:lnTo>
                    <a:pt x="2149" y="536"/>
                  </a:lnTo>
                  <a:lnTo>
                    <a:pt x="2149" y="605"/>
                  </a:lnTo>
                  <a:lnTo>
                    <a:pt x="2087" y="691"/>
                  </a:lnTo>
                  <a:lnTo>
                    <a:pt x="2077" y="566"/>
                  </a:lnTo>
                  <a:lnTo>
                    <a:pt x="2087" y="540"/>
                  </a:lnTo>
                  <a:lnTo>
                    <a:pt x="2176" y="438"/>
                  </a:lnTo>
                  <a:lnTo>
                    <a:pt x="2126" y="477"/>
                  </a:lnTo>
                  <a:lnTo>
                    <a:pt x="2130" y="444"/>
                  </a:lnTo>
                  <a:lnTo>
                    <a:pt x="2090" y="447"/>
                  </a:lnTo>
                  <a:lnTo>
                    <a:pt x="2061" y="510"/>
                  </a:lnTo>
                  <a:lnTo>
                    <a:pt x="1988" y="510"/>
                  </a:lnTo>
                  <a:lnTo>
                    <a:pt x="1916" y="510"/>
                  </a:lnTo>
                  <a:lnTo>
                    <a:pt x="1827" y="605"/>
                  </a:lnTo>
                  <a:lnTo>
                    <a:pt x="1883" y="619"/>
                  </a:lnTo>
                  <a:lnTo>
                    <a:pt x="1900" y="655"/>
                  </a:lnTo>
                  <a:lnTo>
                    <a:pt x="1910" y="615"/>
                  </a:lnTo>
                  <a:lnTo>
                    <a:pt x="1936" y="730"/>
                  </a:lnTo>
                  <a:lnTo>
                    <a:pt x="1916" y="806"/>
                  </a:lnTo>
                  <a:lnTo>
                    <a:pt x="1946" y="823"/>
                  </a:lnTo>
                  <a:lnTo>
                    <a:pt x="1952" y="842"/>
                  </a:lnTo>
                  <a:lnTo>
                    <a:pt x="1923" y="865"/>
                  </a:lnTo>
                  <a:lnTo>
                    <a:pt x="1913" y="865"/>
                  </a:lnTo>
                  <a:lnTo>
                    <a:pt x="1910" y="911"/>
                  </a:lnTo>
                  <a:lnTo>
                    <a:pt x="1890" y="987"/>
                  </a:lnTo>
                  <a:lnTo>
                    <a:pt x="1847" y="1007"/>
                  </a:lnTo>
                  <a:lnTo>
                    <a:pt x="1814" y="1000"/>
                  </a:lnTo>
                  <a:lnTo>
                    <a:pt x="1775" y="1010"/>
                  </a:lnTo>
                </a:path>
              </a:pathLst>
            </a:custGeom>
            <a:solidFill>
              <a:srgbClr val="3399FF"/>
            </a:solidFill>
            <a:ln>
              <a:noFill/>
            </a:ln>
            <a:effectLst>
              <a:outerShdw dist="17961" dir="2700000" algn="ctr" rotWithShape="0">
                <a:srgbClr val="183400"/>
              </a:outerShdw>
            </a:effectLst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37" name="Freeform 5"/>
            <p:cNvSpPr>
              <a:spLocks/>
            </p:cNvSpPr>
            <p:nvPr/>
          </p:nvSpPr>
          <p:spPr bwMode="auto">
            <a:xfrm>
              <a:off x="871" y="1150"/>
              <a:ext cx="1690" cy="2648"/>
            </a:xfrm>
            <a:custGeom>
              <a:avLst/>
              <a:gdLst>
                <a:gd name="T0" fmla="*/ 898 w 1830"/>
                <a:gd name="T1" fmla="*/ 277 h 2648"/>
                <a:gd name="T2" fmla="*/ 974 w 1830"/>
                <a:gd name="T3" fmla="*/ 174 h 2648"/>
                <a:gd name="T4" fmla="*/ 947 w 1830"/>
                <a:gd name="T5" fmla="*/ 142 h 2648"/>
                <a:gd name="T6" fmla="*/ 964 w 1830"/>
                <a:gd name="T7" fmla="*/ 53 h 2648"/>
                <a:gd name="T8" fmla="*/ 1285 w 1830"/>
                <a:gd name="T9" fmla="*/ 82 h 2648"/>
                <a:gd name="T10" fmla="*/ 1501 w 1830"/>
                <a:gd name="T11" fmla="*/ 30 h 2648"/>
                <a:gd name="T12" fmla="*/ 1701 w 1830"/>
                <a:gd name="T13" fmla="*/ 56 h 2648"/>
                <a:gd name="T14" fmla="*/ 1731 w 1830"/>
                <a:gd name="T15" fmla="*/ 128 h 2648"/>
                <a:gd name="T16" fmla="*/ 1724 w 1830"/>
                <a:gd name="T17" fmla="*/ 309 h 2648"/>
                <a:gd name="T18" fmla="*/ 1718 w 1830"/>
                <a:gd name="T19" fmla="*/ 435 h 2648"/>
                <a:gd name="T20" fmla="*/ 1560 w 1830"/>
                <a:gd name="T21" fmla="*/ 543 h 2648"/>
                <a:gd name="T22" fmla="*/ 1406 w 1830"/>
                <a:gd name="T23" fmla="*/ 678 h 2648"/>
                <a:gd name="T24" fmla="*/ 1370 w 1830"/>
                <a:gd name="T25" fmla="*/ 428 h 2648"/>
                <a:gd name="T26" fmla="*/ 1196 w 1830"/>
                <a:gd name="T27" fmla="*/ 267 h 2648"/>
                <a:gd name="T28" fmla="*/ 1072 w 1830"/>
                <a:gd name="T29" fmla="*/ 254 h 2648"/>
                <a:gd name="T30" fmla="*/ 1134 w 1830"/>
                <a:gd name="T31" fmla="*/ 362 h 2648"/>
                <a:gd name="T32" fmla="*/ 1236 w 1830"/>
                <a:gd name="T33" fmla="*/ 448 h 2648"/>
                <a:gd name="T34" fmla="*/ 1219 w 1830"/>
                <a:gd name="T35" fmla="*/ 606 h 2648"/>
                <a:gd name="T36" fmla="*/ 1092 w 1830"/>
                <a:gd name="T37" fmla="*/ 421 h 2648"/>
                <a:gd name="T38" fmla="*/ 1013 w 1830"/>
                <a:gd name="T39" fmla="*/ 474 h 2648"/>
                <a:gd name="T40" fmla="*/ 928 w 1830"/>
                <a:gd name="T41" fmla="*/ 556 h 2648"/>
                <a:gd name="T42" fmla="*/ 1026 w 1830"/>
                <a:gd name="T43" fmla="*/ 737 h 2648"/>
                <a:gd name="T44" fmla="*/ 1069 w 1830"/>
                <a:gd name="T45" fmla="*/ 655 h 2648"/>
                <a:gd name="T46" fmla="*/ 1177 w 1830"/>
                <a:gd name="T47" fmla="*/ 606 h 2648"/>
                <a:gd name="T48" fmla="*/ 1259 w 1830"/>
                <a:gd name="T49" fmla="*/ 658 h 2648"/>
                <a:gd name="T50" fmla="*/ 1344 w 1830"/>
                <a:gd name="T51" fmla="*/ 770 h 2648"/>
                <a:gd name="T52" fmla="*/ 1324 w 1830"/>
                <a:gd name="T53" fmla="*/ 869 h 2648"/>
                <a:gd name="T54" fmla="*/ 1229 w 1830"/>
                <a:gd name="T55" fmla="*/ 905 h 2648"/>
                <a:gd name="T56" fmla="*/ 1232 w 1830"/>
                <a:gd name="T57" fmla="*/ 938 h 2648"/>
                <a:gd name="T58" fmla="*/ 1098 w 1830"/>
                <a:gd name="T59" fmla="*/ 1080 h 2648"/>
                <a:gd name="T60" fmla="*/ 957 w 1830"/>
                <a:gd name="T61" fmla="*/ 1202 h 2648"/>
                <a:gd name="T62" fmla="*/ 928 w 1830"/>
                <a:gd name="T63" fmla="*/ 1366 h 2648"/>
                <a:gd name="T64" fmla="*/ 1062 w 1830"/>
                <a:gd name="T65" fmla="*/ 1551 h 2648"/>
                <a:gd name="T66" fmla="*/ 1295 w 1830"/>
                <a:gd name="T67" fmla="*/ 1570 h 2648"/>
                <a:gd name="T68" fmla="*/ 1541 w 1830"/>
                <a:gd name="T69" fmla="*/ 1751 h 2648"/>
                <a:gd name="T70" fmla="*/ 1350 w 1830"/>
                <a:gd name="T71" fmla="*/ 2268 h 2648"/>
                <a:gd name="T72" fmla="*/ 1226 w 1830"/>
                <a:gd name="T73" fmla="*/ 2505 h 2648"/>
                <a:gd name="T74" fmla="*/ 1147 w 1830"/>
                <a:gd name="T75" fmla="*/ 2631 h 2648"/>
                <a:gd name="T76" fmla="*/ 1128 w 1830"/>
                <a:gd name="T77" fmla="*/ 2311 h 2648"/>
                <a:gd name="T78" fmla="*/ 1082 w 1830"/>
                <a:gd name="T79" fmla="*/ 1640 h 2648"/>
                <a:gd name="T80" fmla="*/ 960 w 1830"/>
                <a:gd name="T81" fmla="*/ 1488 h 2648"/>
                <a:gd name="T82" fmla="*/ 705 w 1830"/>
                <a:gd name="T83" fmla="*/ 1281 h 2648"/>
                <a:gd name="T84" fmla="*/ 610 w 1830"/>
                <a:gd name="T85" fmla="*/ 1175 h 2648"/>
                <a:gd name="T86" fmla="*/ 482 w 1830"/>
                <a:gd name="T87" fmla="*/ 820 h 2648"/>
                <a:gd name="T88" fmla="*/ 347 w 1830"/>
                <a:gd name="T89" fmla="*/ 632 h 2648"/>
                <a:gd name="T90" fmla="*/ 213 w 1830"/>
                <a:gd name="T91" fmla="*/ 602 h 2648"/>
                <a:gd name="T92" fmla="*/ 72 w 1830"/>
                <a:gd name="T93" fmla="*/ 724 h 2648"/>
                <a:gd name="T94" fmla="*/ 59 w 1830"/>
                <a:gd name="T95" fmla="*/ 635 h 2648"/>
                <a:gd name="T96" fmla="*/ 59 w 1830"/>
                <a:gd name="T97" fmla="*/ 514 h 2648"/>
                <a:gd name="T98" fmla="*/ 52 w 1830"/>
                <a:gd name="T99" fmla="*/ 454 h 2648"/>
                <a:gd name="T100" fmla="*/ 197 w 1830"/>
                <a:gd name="T101" fmla="*/ 362 h 2648"/>
                <a:gd name="T102" fmla="*/ 541 w 1830"/>
                <a:gd name="T103" fmla="*/ 379 h 2648"/>
                <a:gd name="T104" fmla="*/ 577 w 1830"/>
                <a:gd name="T105" fmla="*/ 356 h 2648"/>
                <a:gd name="T106" fmla="*/ 587 w 1830"/>
                <a:gd name="T107" fmla="*/ 273 h 2648"/>
                <a:gd name="T108" fmla="*/ 711 w 1830"/>
                <a:gd name="T109" fmla="*/ 227 h 2648"/>
                <a:gd name="T110" fmla="*/ 672 w 1830"/>
                <a:gd name="T111" fmla="*/ 329 h 2648"/>
                <a:gd name="T112" fmla="*/ 852 w 1830"/>
                <a:gd name="T113" fmla="*/ 428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30" h="2648">
                  <a:moveTo>
                    <a:pt x="790" y="323"/>
                  </a:moveTo>
                  <a:lnTo>
                    <a:pt x="819" y="280"/>
                  </a:lnTo>
                  <a:lnTo>
                    <a:pt x="852" y="303"/>
                  </a:lnTo>
                  <a:lnTo>
                    <a:pt x="839" y="316"/>
                  </a:lnTo>
                  <a:lnTo>
                    <a:pt x="862" y="319"/>
                  </a:lnTo>
                  <a:lnTo>
                    <a:pt x="862" y="336"/>
                  </a:lnTo>
                  <a:lnTo>
                    <a:pt x="872" y="319"/>
                  </a:lnTo>
                  <a:lnTo>
                    <a:pt x="865" y="316"/>
                  </a:lnTo>
                  <a:lnTo>
                    <a:pt x="869" y="277"/>
                  </a:lnTo>
                  <a:lnTo>
                    <a:pt x="898" y="277"/>
                  </a:lnTo>
                  <a:lnTo>
                    <a:pt x="875" y="244"/>
                  </a:lnTo>
                  <a:lnTo>
                    <a:pt x="852" y="230"/>
                  </a:lnTo>
                  <a:lnTo>
                    <a:pt x="862" y="217"/>
                  </a:lnTo>
                  <a:lnTo>
                    <a:pt x="944" y="254"/>
                  </a:lnTo>
                  <a:lnTo>
                    <a:pt x="937" y="240"/>
                  </a:lnTo>
                  <a:lnTo>
                    <a:pt x="974" y="230"/>
                  </a:lnTo>
                  <a:lnTo>
                    <a:pt x="954" y="207"/>
                  </a:lnTo>
                  <a:lnTo>
                    <a:pt x="983" y="204"/>
                  </a:lnTo>
                  <a:lnTo>
                    <a:pt x="960" y="198"/>
                  </a:lnTo>
                  <a:lnTo>
                    <a:pt x="974" y="174"/>
                  </a:lnTo>
                  <a:lnTo>
                    <a:pt x="993" y="168"/>
                  </a:lnTo>
                  <a:lnTo>
                    <a:pt x="1013" y="174"/>
                  </a:lnTo>
                  <a:lnTo>
                    <a:pt x="1033" y="168"/>
                  </a:lnTo>
                  <a:lnTo>
                    <a:pt x="1013" y="165"/>
                  </a:lnTo>
                  <a:lnTo>
                    <a:pt x="987" y="148"/>
                  </a:lnTo>
                  <a:lnTo>
                    <a:pt x="970" y="151"/>
                  </a:lnTo>
                  <a:lnTo>
                    <a:pt x="964" y="184"/>
                  </a:lnTo>
                  <a:lnTo>
                    <a:pt x="924" y="181"/>
                  </a:lnTo>
                  <a:lnTo>
                    <a:pt x="905" y="155"/>
                  </a:lnTo>
                  <a:lnTo>
                    <a:pt x="947" y="142"/>
                  </a:lnTo>
                  <a:lnTo>
                    <a:pt x="895" y="148"/>
                  </a:lnTo>
                  <a:lnTo>
                    <a:pt x="875" y="105"/>
                  </a:lnTo>
                  <a:lnTo>
                    <a:pt x="905" y="102"/>
                  </a:lnTo>
                  <a:lnTo>
                    <a:pt x="888" y="86"/>
                  </a:lnTo>
                  <a:lnTo>
                    <a:pt x="931" y="79"/>
                  </a:lnTo>
                  <a:lnTo>
                    <a:pt x="944" y="99"/>
                  </a:lnTo>
                  <a:lnTo>
                    <a:pt x="944" y="72"/>
                  </a:lnTo>
                  <a:lnTo>
                    <a:pt x="908" y="72"/>
                  </a:lnTo>
                  <a:lnTo>
                    <a:pt x="951" y="56"/>
                  </a:lnTo>
                  <a:lnTo>
                    <a:pt x="964" y="53"/>
                  </a:lnTo>
                  <a:lnTo>
                    <a:pt x="980" y="40"/>
                  </a:lnTo>
                  <a:lnTo>
                    <a:pt x="1010" y="40"/>
                  </a:lnTo>
                  <a:lnTo>
                    <a:pt x="1039" y="23"/>
                  </a:lnTo>
                  <a:lnTo>
                    <a:pt x="1075" y="16"/>
                  </a:lnTo>
                  <a:lnTo>
                    <a:pt x="1210" y="23"/>
                  </a:lnTo>
                  <a:lnTo>
                    <a:pt x="1183" y="33"/>
                  </a:lnTo>
                  <a:lnTo>
                    <a:pt x="1249" y="26"/>
                  </a:lnTo>
                  <a:lnTo>
                    <a:pt x="1275" y="49"/>
                  </a:lnTo>
                  <a:lnTo>
                    <a:pt x="1236" y="66"/>
                  </a:lnTo>
                  <a:lnTo>
                    <a:pt x="1285" y="82"/>
                  </a:lnTo>
                  <a:lnTo>
                    <a:pt x="1259" y="59"/>
                  </a:lnTo>
                  <a:lnTo>
                    <a:pt x="1311" y="43"/>
                  </a:lnTo>
                  <a:lnTo>
                    <a:pt x="1334" y="59"/>
                  </a:lnTo>
                  <a:lnTo>
                    <a:pt x="1377" y="63"/>
                  </a:lnTo>
                  <a:lnTo>
                    <a:pt x="1367" y="40"/>
                  </a:lnTo>
                  <a:lnTo>
                    <a:pt x="1432" y="66"/>
                  </a:lnTo>
                  <a:lnTo>
                    <a:pt x="1482" y="43"/>
                  </a:lnTo>
                  <a:lnTo>
                    <a:pt x="1423" y="13"/>
                  </a:lnTo>
                  <a:lnTo>
                    <a:pt x="1452" y="10"/>
                  </a:lnTo>
                  <a:lnTo>
                    <a:pt x="1501" y="30"/>
                  </a:lnTo>
                  <a:lnTo>
                    <a:pt x="1518" y="13"/>
                  </a:lnTo>
                  <a:lnTo>
                    <a:pt x="1508" y="0"/>
                  </a:lnTo>
                  <a:lnTo>
                    <a:pt x="1632" y="10"/>
                  </a:lnTo>
                  <a:lnTo>
                    <a:pt x="1678" y="26"/>
                  </a:lnTo>
                  <a:lnTo>
                    <a:pt x="1711" y="36"/>
                  </a:lnTo>
                  <a:lnTo>
                    <a:pt x="1580" y="53"/>
                  </a:lnTo>
                  <a:lnTo>
                    <a:pt x="1570" y="72"/>
                  </a:lnTo>
                  <a:lnTo>
                    <a:pt x="1665" y="66"/>
                  </a:lnTo>
                  <a:lnTo>
                    <a:pt x="1645" y="82"/>
                  </a:lnTo>
                  <a:lnTo>
                    <a:pt x="1701" y="56"/>
                  </a:lnTo>
                  <a:lnTo>
                    <a:pt x="1704" y="79"/>
                  </a:lnTo>
                  <a:lnTo>
                    <a:pt x="1678" y="115"/>
                  </a:lnTo>
                  <a:lnTo>
                    <a:pt x="1731" y="82"/>
                  </a:lnTo>
                  <a:lnTo>
                    <a:pt x="1767" y="66"/>
                  </a:lnTo>
                  <a:lnTo>
                    <a:pt x="1793" y="63"/>
                  </a:lnTo>
                  <a:lnTo>
                    <a:pt x="1829" y="76"/>
                  </a:lnTo>
                  <a:lnTo>
                    <a:pt x="1796" y="102"/>
                  </a:lnTo>
                  <a:lnTo>
                    <a:pt x="1718" y="112"/>
                  </a:lnTo>
                  <a:lnTo>
                    <a:pt x="1780" y="115"/>
                  </a:lnTo>
                  <a:lnTo>
                    <a:pt x="1731" y="128"/>
                  </a:lnTo>
                  <a:lnTo>
                    <a:pt x="1747" y="158"/>
                  </a:lnTo>
                  <a:lnTo>
                    <a:pt x="1721" y="178"/>
                  </a:lnTo>
                  <a:lnTo>
                    <a:pt x="1747" y="211"/>
                  </a:lnTo>
                  <a:lnTo>
                    <a:pt x="1727" y="224"/>
                  </a:lnTo>
                  <a:lnTo>
                    <a:pt x="1757" y="227"/>
                  </a:lnTo>
                  <a:lnTo>
                    <a:pt x="1727" y="240"/>
                  </a:lnTo>
                  <a:lnTo>
                    <a:pt x="1734" y="260"/>
                  </a:lnTo>
                  <a:lnTo>
                    <a:pt x="1741" y="293"/>
                  </a:lnTo>
                  <a:lnTo>
                    <a:pt x="1708" y="283"/>
                  </a:lnTo>
                  <a:lnTo>
                    <a:pt x="1724" y="309"/>
                  </a:lnTo>
                  <a:lnTo>
                    <a:pt x="1747" y="316"/>
                  </a:lnTo>
                  <a:lnTo>
                    <a:pt x="1704" y="319"/>
                  </a:lnTo>
                  <a:lnTo>
                    <a:pt x="1731" y="336"/>
                  </a:lnTo>
                  <a:lnTo>
                    <a:pt x="1704" y="352"/>
                  </a:lnTo>
                  <a:lnTo>
                    <a:pt x="1685" y="336"/>
                  </a:lnTo>
                  <a:lnTo>
                    <a:pt x="1652" y="352"/>
                  </a:lnTo>
                  <a:lnTo>
                    <a:pt x="1672" y="388"/>
                  </a:lnTo>
                  <a:lnTo>
                    <a:pt x="1678" y="379"/>
                  </a:lnTo>
                  <a:lnTo>
                    <a:pt x="1711" y="405"/>
                  </a:lnTo>
                  <a:lnTo>
                    <a:pt x="1718" y="435"/>
                  </a:lnTo>
                  <a:lnTo>
                    <a:pt x="1678" y="408"/>
                  </a:lnTo>
                  <a:lnTo>
                    <a:pt x="1645" y="392"/>
                  </a:lnTo>
                  <a:lnTo>
                    <a:pt x="1636" y="418"/>
                  </a:lnTo>
                  <a:lnTo>
                    <a:pt x="1655" y="438"/>
                  </a:lnTo>
                  <a:lnTo>
                    <a:pt x="1632" y="444"/>
                  </a:lnTo>
                  <a:lnTo>
                    <a:pt x="1708" y="451"/>
                  </a:lnTo>
                  <a:lnTo>
                    <a:pt x="1659" y="484"/>
                  </a:lnTo>
                  <a:lnTo>
                    <a:pt x="1616" y="500"/>
                  </a:lnTo>
                  <a:lnTo>
                    <a:pt x="1577" y="510"/>
                  </a:lnTo>
                  <a:lnTo>
                    <a:pt x="1560" y="543"/>
                  </a:lnTo>
                  <a:lnTo>
                    <a:pt x="1524" y="543"/>
                  </a:lnTo>
                  <a:lnTo>
                    <a:pt x="1518" y="563"/>
                  </a:lnTo>
                  <a:lnTo>
                    <a:pt x="1495" y="566"/>
                  </a:lnTo>
                  <a:lnTo>
                    <a:pt x="1482" y="583"/>
                  </a:lnTo>
                  <a:lnTo>
                    <a:pt x="1485" y="612"/>
                  </a:lnTo>
                  <a:lnTo>
                    <a:pt x="1462" y="635"/>
                  </a:lnTo>
                  <a:lnTo>
                    <a:pt x="1472" y="658"/>
                  </a:lnTo>
                  <a:lnTo>
                    <a:pt x="1459" y="701"/>
                  </a:lnTo>
                  <a:lnTo>
                    <a:pt x="1436" y="701"/>
                  </a:lnTo>
                  <a:lnTo>
                    <a:pt x="1406" y="678"/>
                  </a:lnTo>
                  <a:lnTo>
                    <a:pt x="1383" y="655"/>
                  </a:lnTo>
                  <a:lnTo>
                    <a:pt x="1354" y="599"/>
                  </a:lnTo>
                  <a:lnTo>
                    <a:pt x="1337" y="553"/>
                  </a:lnTo>
                  <a:lnTo>
                    <a:pt x="1331" y="523"/>
                  </a:lnTo>
                  <a:lnTo>
                    <a:pt x="1344" y="491"/>
                  </a:lnTo>
                  <a:lnTo>
                    <a:pt x="1367" y="464"/>
                  </a:lnTo>
                  <a:lnTo>
                    <a:pt x="1373" y="444"/>
                  </a:lnTo>
                  <a:lnTo>
                    <a:pt x="1350" y="441"/>
                  </a:lnTo>
                  <a:lnTo>
                    <a:pt x="1324" y="428"/>
                  </a:lnTo>
                  <a:lnTo>
                    <a:pt x="1370" y="428"/>
                  </a:lnTo>
                  <a:lnTo>
                    <a:pt x="1344" y="408"/>
                  </a:lnTo>
                  <a:lnTo>
                    <a:pt x="1354" y="402"/>
                  </a:lnTo>
                  <a:lnTo>
                    <a:pt x="1331" y="405"/>
                  </a:lnTo>
                  <a:lnTo>
                    <a:pt x="1311" y="408"/>
                  </a:lnTo>
                  <a:lnTo>
                    <a:pt x="1311" y="388"/>
                  </a:lnTo>
                  <a:lnTo>
                    <a:pt x="1324" y="362"/>
                  </a:lnTo>
                  <a:lnTo>
                    <a:pt x="1298" y="316"/>
                  </a:lnTo>
                  <a:lnTo>
                    <a:pt x="1275" y="277"/>
                  </a:lnTo>
                  <a:lnTo>
                    <a:pt x="1249" y="263"/>
                  </a:lnTo>
                  <a:lnTo>
                    <a:pt x="1196" y="267"/>
                  </a:lnTo>
                  <a:lnTo>
                    <a:pt x="1144" y="257"/>
                  </a:lnTo>
                  <a:lnTo>
                    <a:pt x="1160" y="244"/>
                  </a:lnTo>
                  <a:lnTo>
                    <a:pt x="1121" y="237"/>
                  </a:lnTo>
                  <a:lnTo>
                    <a:pt x="1187" y="214"/>
                  </a:lnTo>
                  <a:lnTo>
                    <a:pt x="1147" y="217"/>
                  </a:lnTo>
                  <a:lnTo>
                    <a:pt x="1105" y="198"/>
                  </a:lnTo>
                  <a:lnTo>
                    <a:pt x="1101" y="204"/>
                  </a:lnTo>
                  <a:lnTo>
                    <a:pt x="1075" y="204"/>
                  </a:lnTo>
                  <a:lnTo>
                    <a:pt x="1078" y="214"/>
                  </a:lnTo>
                  <a:lnTo>
                    <a:pt x="1072" y="254"/>
                  </a:lnTo>
                  <a:lnTo>
                    <a:pt x="1039" y="263"/>
                  </a:lnTo>
                  <a:lnTo>
                    <a:pt x="1029" y="260"/>
                  </a:lnTo>
                  <a:lnTo>
                    <a:pt x="1059" y="277"/>
                  </a:lnTo>
                  <a:lnTo>
                    <a:pt x="1052" y="300"/>
                  </a:lnTo>
                  <a:lnTo>
                    <a:pt x="1036" y="300"/>
                  </a:lnTo>
                  <a:lnTo>
                    <a:pt x="1042" y="342"/>
                  </a:lnTo>
                  <a:lnTo>
                    <a:pt x="1082" y="316"/>
                  </a:lnTo>
                  <a:lnTo>
                    <a:pt x="1108" y="323"/>
                  </a:lnTo>
                  <a:lnTo>
                    <a:pt x="1121" y="342"/>
                  </a:lnTo>
                  <a:lnTo>
                    <a:pt x="1134" y="362"/>
                  </a:lnTo>
                  <a:lnTo>
                    <a:pt x="1141" y="349"/>
                  </a:lnTo>
                  <a:lnTo>
                    <a:pt x="1167" y="369"/>
                  </a:lnTo>
                  <a:lnTo>
                    <a:pt x="1167" y="382"/>
                  </a:lnTo>
                  <a:lnTo>
                    <a:pt x="1193" y="388"/>
                  </a:lnTo>
                  <a:lnTo>
                    <a:pt x="1206" y="398"/>
                  </a:lnTo>
                  <a:lnTo>
                    <a:pt x="1187" y="412"/>
                  </a:lnTo>
                  <a:lnTo>
                    <a:pt x="1216" y="418"/>
                  </a:lnTo>
                  <a:lnTo>
                    <a:pt x="1193" y="438"/>
                  </a:lnTo>
                  <a:lnTo>
                    <a:pt x="1219" y="451"/>
                  </a:lnTo>
                  <a:lnTo>
                    <a:pt x="1236" y="448"/>
                  </a:lnTo>
                  <a:lnTo>
                    <a:pt x="1275" y="487"/>
                  </a:lnTo>
                  <a:lnTo>
                    <a:pt x="1249" y="507"/>
                  </a:lnTo>
                  <a:lnTo>
                    <a:pt x="1249" y="530"/>
                  </a:lnTo>
                  <a:lnTo>
                    <a:pt x="1210" y="491"/>
                  </a:lnTo>
                  <a:lnTo>
                    <a:pt x="1193" y="494"/>
                  </a:lnTo>
                  <a:lnTo>
                    <a:pt x="1213" y="537"/>
                  </a:lnTo>
                  <a:lnTo>
                    <a:pt x="1232" y="540"/>
                  </a:lnTo>
                  <a:lnTo>
                    <a:pt x="1236" y="593"/>
                  </a:lnTo>
                  <a:lnTo>
                    <a:pt x="1187" y="563"/>
                  </a:lnTo>
                  <a:lnTo>
                    <a:pt x="1219" y="606"/>
                  </a:lnTo>
                  <a:lnTo>
                    <a:pt x="1160" y="579"/>
                  </a:lnTo>
                  <a:lnTo>
                    <a:pt x="1118" y="543"/>
                  </a:lnTo>
                  <a:lnTo>
                    <a:pt x="1092" y="550"/>
                  </a:lnTo>
                  <a:lnTo>
                    <a:pt x="1085" y="520"/>
                  </a:lnTo>
                  <a:lnTo>
                    <a:pt x="1131" y="520"/>
                  </a:lnTo>
                  <a:lnTo>
                    <a:pt x="1118" y="500"/>
                  </a:lnTo>
                  <a:lnTo>
                    <a:pt x="1144" y="471"/>
                  </a:lnTo>
                  <a:lnTo>
                    <a:pt x="1124" y="431"/>
                  </a:lnTo>
                  <a:lnTo>
                    <a:pt x="1092" y="431"/>
                  </a:lnTo>
                  <a:lnTo>
                    <a:pt x="1092" y="421"/>
                  </a:lnTo>
                  <a:lnTo>
                    <a:pt x="1105" y="418"/>
                  </a:lnTo>
                  <a:lnTo>
                    <a:pt x="1082" y="402"/>
                  </a:lnTo>
                  <a:lnTo>
                    <a:pt x="1062" y="382"/>
                  </a:lnTo>
                  <a:lnTo>
                    <a:pt x="1065" y="398"/>
                  </a:lnTo>
                  <a:lnTo>
                    <a:pt x="1042" y="402"/>
                  </a:lnTo>
                  <a:lnTo>
                    <a:pt x="1013" y="398"/>
                  </a:lnTo>
                  <a:lnTo>
                    <a:pt x="1036" y="412"/>
                  </a:lnTo>
                  <a:lnTo>
                    <a:pt x="1023" y="415"/>
                  </a:lnTo>
                  <a:lnTo>
                    <a:pt x="1036" y="454"/>
                  </a:lnTo>
                  <a:lnTo>
                    <a:pt x="1013" y="474"/>
                  </a:lnTo>
                  <a:lnTo>
                    <a:pt x="977" y="464"/>
                  </a:lnTo>
                  <a:lnTo>
                    <a:pt x="974" y="491"/>
                  </a:lnTo>
                  <a:lnTo>
                    <a:pt x="931" y="484"/>
                  </a:lnTo>
                  <a:lnTo>
                    <a:pt x="947" y="500"/>
                  </a:lnTo>
                  <a:lnTo>
                    <a:pt x="970" y="504"/>
                  </a:lnTo>
                  <a:lnTo>
                    <a:pt x="954" y="530"/>
                  </a:lnTo>
                  <a:lnTo>
                    <a:pt x="934" y="530"/>
                  </a:lnTo>
                  <a:lnTo>
                    <a:pt x="924" y="543"/>
                  </a:lnTo>
                  <a:lnTo>
                    <a:pt x="895" y="530"/>
                  </a:lnTo>
                  <a:lnTo>
                    <a:pt x="928" y="556"/>
                  </a:lnTo>
                  <a:lnTo>
                    <a:pt x="905" y="560"/>
                  </a:lnTo>
                  <a:lnTo>
                    <a:pt x="901" y="579"/>
                  </a:lnTo>
                  <a:lnTo>
                    <a:pt x="878" y="599"/>
                  </a:lnTo>
                  <a:lnTo>
                    <a:pt x="882" y="662"/>
                  </a:lnTo>
                  <a:lnTo>
                    <a:pt x="895" y="658"/>
                  </a:lnTo>
                  <a:lnTo>
                    <a:pt x="901" y="701"/>
                  </a:lnTo>
                  <a:lnTo>
                    <a:pt x="921" y="691"/>
                  </a:lnTo>
                  <a:lnTo>
                    <a:pt x="944" y="701"/>
                  </a:lnTo>
                  <a:lnTo>
                    <a:pt x="987" y="734"/>
                  </a:lnTo>
                  <a:lnTo>
                    <a:pt x="1026" y="737"/>
                  </a:lnTo>
                  <a:lnTo>
                    <a:pt x="1026" y="784"/>
                  </a:lnTo>
                  <a:lnTo>
                    <a:pt x="1046" y="810"/>
                  </a:lnTo>
                  <a:lnTo>
                    <a:pt x="1039" y="826"/>
                  </a:lnTo>
                  <a:lnTo>
                    <a:pt x="1055" y="826"/>
                  </a:lnTo>
                  <a:lnTo>
                    <a:pt x="1078" y="800"/>
                  </a:lnTo>
                  <a:lnTo>
                    <a:pt x="1069" y="793"/>
                  </a:lnTo>
                  <a:lnTo>
                    <a:pt x="1055" y="751"/>
                  </a:lnTo>
                  <a:lnTo>
                    <a:pt x="1088" y="711"/>
                  </a:lnTo>
                  <a:lnTo>
                    <a:pt x="1082" y="668"/>
                  </a:lnTo>
                  <a:lnTo>
                    <a:pt x="1069" y="655"/>
                  </a:lnTo>
                  <a:lnTo>
                    <a:pt x="1085" y="639"/>
                  </a:lnTo>
                  <a:lnTo>
                    <a:pt x="1075" y="609"/>
                  </a:lnTo>
                  <a:lnTo>
                    <a:pt x="1082" y="589"/>
                  </a:lnTo>
                  <a:lnTo>
                    <a:pt x="1075" y="583"/>
                  </a:lnTo>
                  <a:lnTo>
                    <a:pt x="1078" y="566"/>
                  </a:lnTo>
                  <a:lnTo>
                    <a:pt x="1111" y="576"/>
                  </a:lnTo>
                  <a:lnTo>
                    <a:pt x="1128" y="570"/>
                  </a:lnTo>
                  <a:lnTo>
                    <a:pt x="1154" y="589"/>
                  </a:lnTo>
                  <a:lnTo>
                    <a:pt x="1154" y="602"/>
                  </a:lnTo>
                  <a:lnTo>
                    <a:pt x="1177" y="606"/>
                  </a:lnTo>
                  <a:lnTo>
                    <a:pt x="1180" y="629"/>
                  </a:lnTo>
                  <a:lnTo>
                    <a:pt x="1180" y="642"/>
                  </a:lnTo>
                  <a:lnTo>
                    <a:pt x="1160" y="665"/>
                  </a:lnTo>
                  <a:lnTo>
                    <a:pt x="1193" y="655"/>
                  </a:lnTo>
                  <a:lnTo>
                    <a:pt x="1193" y="668"/>
                  </a:lnTo>
                  <a:lnTo>
                    <a:pt x="1213" y="655"/>
                  </a:lnTo>
                  <a:lnTo>
                    <a:pt x="1226" y="635"/>
                  </a:lnTo>
                  <a:lnTo>
                    <a:pt x="1236" y="619"/>
                  </a:lnTo>
                  <a:lnTo>
                    <a:pt x="1252" y="649"/>
                  </a:lnTo>
                  <a:lnTo>
                    <a:pt x="1259" y="658"/>
                  </a:lnTo>
                  <a:lnTo>
                    <a:pt x="1255" y="675"/>
                  </a:lnTo>
                  <a:lnTo>
                    <a:pt x="1272" y="682"/>
                  </a:lnTo>
                  <a:lnTo>
                    <a:pt x="1272" y="708"/>
                  </a:lnTo>
                  <a:lnTo>
                    <a:pt x="1291" y="724"/>
                  </a:lnTo>
                  <a:lnTo>
                    <a:pt x="1324" y="751"/>
                  </a:lnTo>
                  <a:lnTo>
                    <a:pt x="1278" y="767"/>
                  </a:lnTo>
                  <a:lnTo>
                    <a:pt x="1291" y="777"/>
                  </a:lnTo>
                  <a:lnTo>
                    <a:pt x="1324" y="757"/>
                  </a:lnTo>
                  <a:lnTo>
                    <a:pt x="1324" y="777"/>
                  </a:lnTo>
                  <a:lnTo>
                    <a:pt x="1344" y="770"/>
                  </a:lnTo>
                  <a:lnTo>
                    <a:pt x="1344" y="803"/>
                  </a:lnTo>
                  <a:lnTo>
                    <a:pt x="1328" y="813"/>
                  </a:lnTo>
                  <a:lnTo>
                    <a:pt x="1324" y="820"/>
                  </a:lnTo>
                  <a:lnTo>
                    <a:pt x="1331" y="836"/>
                  </a:lnTo>
                  <a:lnTo>
                    <a:pt x="1354" y="836"/>
                  </a:lnTo>
                  <a:lnTo>
                    <a:pt x="1360" y="859"/>
                  </a:lnTo>
                  <a:lnTo>
                    <a:pt x="1367" y="876"/>
                  </a:lnTo>
                  <a:lnTo>
                    <a:pt x="1347" y="886"/>
                  </a:lnTo>
                  <a:lnTo>
                    <a:pt x="1347" y="863"/>
                  </a:lnTo>
                  <a:lnTo>
                    <a:pt x="1324" y="869"/>
                  </a:lnTo>
                  <a:lnTo>
                    <a:pt x="1285" y="866"/>
                  </a:lnTo>
                  <a:lnTo>
                    <a:pt x="1301" y="833"/>
                  </a:lnTo>
                  <a:lnTo>
                    <a:pt x="1291" y="840"/>
                  </a:lnTo>
                  <a:lnTo>
                    <a:pt x="1219" y="840"/>
                  </a:lnTo>
                  <a:lnTo>
                    <a:pt x="1187" y="869"/>
                  </a:lnTo>
                  <a:lnTo>
                    <a:pt x="1226" y="863"/>
                  </a:lnTo>
                  <a:lnTo>
                    <a:pt x="1242" y="876"/>
                  </a:lnTo>
                  <a:lnTo>
                    <a:pt x="1213" y="886"/>
                  </a:lnTo>
                  <a:lnTo>
                    <a:pt x="1232" y="889"/>
                  </a:lnTo>
                  <a:lnTo>
                    <a:pt x="1229" y="905"/>
                  </a:lnTo>
                  <a:lnTo>
                    <a:pt x="1246" y="928"/>
                  </a:lnTo>
                  <a:lnTo>
                    <a:pt x="1275" y="935"/>
                  </a:lnTo>
                  <a:lnTo>
                    <a:pt x="1285" y="905"/>
                  </a:lnTo>
                  <a:lnTo>
                    <a:pt x="1295" y="925"/>
                  </a:lnTo>
                  <a:lnTo>
                    <a:pt x="1278" y="938"/>
                  </a:lnTo>
                  <a:lnTo>
                    <a:pt x="1246" y="955"/>
                  </a:lnTo>
                  <a:lnTo>
                    <a:pt x="1229" y="975"/>
                  </a:lnTo>
                  <a:lnTo>
                    <a:pt x="1219" y="955"/>
                  </a:lnTo>
                  <a:lnTo>
                    <a:pt x="1252" y="938"/>
                  </a:lnTo>
                  <a:lnTo>
                    <a:pt x="1232" y="938"/>
                  </a:lnTo>
                  <a:lnTo>
                    <a:pt x="1236" y="928"/>
                  </a:lnTo>
                  <a:lnTo>
                    <a:pt x="1206" y="942"/>
                  </a:lnTo>
                  <a:lnTo>
                    <a:pt x="1206" y="951"/>
                  </a:lnTo>
                  <a:lnTo>
                    <a:pt x="1170" y="968"/>
                  </a:lnTo>
                  <a:lnTo>
                    <a:pt x="1160" y="1001"/>
                  </a:lnTo>
                  <a:lnTo>
                    <a:pt x="1173" y="1007"/>
                  </a:lnTo>
                  <a:lnTo>
                    <a:pt x="1128" y="1021"/>
                  </a:lnTo>
                  <a:lnTo>
                    <a:pt x="1118" y="1060"/>
                  </a:lnTo>
                  <a:lnTo>
                    <a:pt x="1105" y="1090"/>
                  </a:lnTo>
                  <a:lnTo>
                    <a:pt x="1098" y="1080"/>
                  </a:lnTo>
                  <a:lnTo>
                    <a:pt x="1105" y="1119"/>
                  </a:lnTo>
                  <a:lnTo>
                    <a:pt x="1046" y="1175"/>
                  </a:lnTo>
                  <a:lnTo>
                    <a:pt x="1033" y="1202"/>
                  </a:lnTo>
                  <a:lnTo>
                    <a:pt x="1052" y="1268"/>
                  </a:lnTo>
                  <a:lnTo>
                    <a:pt x="1046" y="1300"/>
                  </a:lnTo>
                  <a:lnTo>
                    <a:pt x="1036" y="1300"/>
                  </a:lnTo>
                  <a:lnTo>
                    <a:pt x="1023" y="1261"/>
                  </a:lnTo>
                  <a:lnTo>
                    <a:pt x="1019" y="1235"/>
                  </a:lnTo>
                  <a:lnTo>
                    <a:pt x="1006" y="1215"/>
                  </a:lnTo>
                  <a:lnTo>
                    <a:pt x="957" y="1202"/>
                  </a:lnTo>
                  <a:lnTo>
                    <a:pt x="944" y="1215"/>
                  </a:lnTo>
                  <a:lnTo>
                    <a:pt x="937" y="1235"/>
                  </a:lnTo>
                  <a:lnTo>
                    <a:pt x="908" y="1218"/>
                  </a:lnTo>
                  <a:lnTo>
                    <a:pt x="875" y="1221"/>
                  </a:lnTo>
                  <a:lnTo>
                    <a:pt x="846" y="1254"/>
                  </a:lnTo>
                  <a:lnTo>
                    <a:pt x="849" y="1287"/>
                  </a:lnTo>
                  <a:lnTo>
                    <a:pt x="839" y="1347"/>
                  </a:lnTo>
                  <a:lnTo>
                    <a:pt x="869" y="1403"/>
                  </a:lnTo>
                  <a:lnTo>
                    <a:pt x="911" y="1409"/>
                  </a:lnTo>
                  <a:lnTo>
                    <a:pt x="928" y="1366"/>
                  </a:lnTo>
                  <a:lnTo>
                    <a:pt x="957" y="1356"/>
                  </a:lnTo>
                  <a:lnTo>
                    <a:pt x="974" y="1363"/>
                  </a:lnTo>
                  <a:lnTo>
                    <a:pt x="957" y="1412"/>
                  </a:lnTo>
                  <a:lnTo>
                    <a:pt x="947" y="1452"/>
                  </a:lnTo>
                  <a:lnTo>
                    <a:pt x="993" y="1452"/>
                  </a:lnTo>
                  <a:lnTo>
                    <a:pt x="1013" y="1465"/>
                  </a:lnTo>
                  <a:lnTo>
                    <a:pt x="1010" y="1531"/>
                  </a:lnTo>
                  <a:lnTo>
                    <a:pt x="1023" y="1551"/>
                  </a:lnTo>
                  <a:lnTo>
                    <a:pt x="1036" y="1561"/>
                  </a:lnTo>
                  <a:lnTo>
                    <a:pt x="1062" y="1551"/>
                  </a:lnTo>
                  <a:lnTo>
                    <a:pt x="1082" y="1564"/>
                  </a:lnTo>
                  <a:lnTo>
                    <a:pt x="1088" y="1577"/>
                  </a:lnTo>
                  <a:lnTo>
                    <a:pt x="1111" y="1528"/>
                  </a:lnTo>
                  <a:lnTo>
                    <a:pt x="1154" y="1505"/>
                  </a:lnTo>
                  <a:lnTo>
                    <a:pt x="1154" y="1531"/>
                  </a:lnTo>
                  <a:lnTo>
                    <a:pt x="1173" y="1508"/>
                  </a:lnTo>
                  <a:lnTo>
                    <a:pt x="1196" y="1537"/>
                  </a:lnTo>
                  <a:lnTo>
                    <a:pt x="1255" y="1537"/>
                  </a:lnTo>
                  <a:lnTo>
                    <a:pt x="1278" y="1554"/>
                  </a:lnTo>
                  <a:lnTo>
                    <a:pt x="1295" y="1570"/>
                  </a:lnTo>
                  <a:lnTo>
                    <a:pt x="1328" y="1610"/>
                  </a:lnTo>
                  <a:lnTo>
                    <a:pt x="1360" y="1613"/>
                  </a:lnTo>
                  <a:lnTo>
                    <a:pt x="1393" y="1636"/>
                  </a:lnTo>
                  <a:lnTo>
                    <a:pt x="1416" y="1672"/>
                  </a:lnTo>
                  <a:lnTo>
                    <a:pt x="1396" y="1709"/>
                  </a:lnTo>
                  <a:lnTo>
                    <a:pt x="1396" y="1732"/>
                  </a:lnTo>
                  <a:lnTo>
                    <a:pt x="1446" y="1712"/>
                  </a:lnTo>
                  <a:lnTo>
                    <a:pt x="1472" y="1722"/>
                  </a:lnTo>
                  <a:lnTo>
                    <a:pt x="1478" y="1742"/>
                  </a:lnTo>
                  <a:lnTo>
                    <a:pt x="1541" y="1751"/>
                  </a:lnTo>
                  <a:lnTo>
                    <a:pt x="1583" y="1784"/>
                  </a:lnTo>
                  <a:lnTo>
                    <a:pt x="1586" y="1840"/>
                  </a:lnTo>
                  <a:lnTo>
                    <a:pt x="1544" y="1910"/>
                  </a:lnTo>
                  <a:lnTo>
                    <a:pt x="1541" y="1979"/>
                  </a:lnTo>
                  <a:lnTo>
                    <a:pt x="1518" y="2048"/>
                  </a:lnTo>
                  <a:lnTo>
                    <a:pt x="1475" y="2064"/>
                  </a:lnTo>
                  <a:lnTo>
                    <a:pt x="1429" y="2107"/>
                  </a:lnTo>
                  <a:lnTo>
                    <a:pt x="1426" y="2156"/>
                  </a:lnTo>
                  <a:lnTo>
                    <a:pt x="1370" y="2249"/>
                  </a:lnTo>
                  <a:lnTo>
                    <a:pt x="1350" y="2268"/>
                  </a:lnTo>
                  <a:lnTo>
                    <a:pt x="1308" y="2255"/>
                  </a:lnTo>
                  <a:lnTo>
                    <a:pt x="1331" y="2308"/>
                  </a:lnTo>
                  <a:lnTo>
                    <a:pt x="1318" y="2331"/>
                  </a:lnTo>
                  <a:lnTo>
                    <a:pt x="1262" y="2338"/>
                  </a:lnTo>
                  <a:lnTo>
                    <a:pt x="1262" y="2380"/>
                  </a:lnTo>
                  <a:lnTo>
                    <a:pt x="1229" y="2374"/>
                  </a:lnTo>
                  <a:lnTo>
                    <a:pt x="1246" y="2403"/>
                  </a:lnTo>
                  <a:lnTo>
                    <a:pt x="1226" y="2456"/>
                  </a:lnTo>
                  <a:lnTo>
                    <a:pt x="1203" y="2473"/>
                  </a:lnTo>
                  <a:lnTo>
                    <a:pt x="1226" y="2505"/>
                  </a:lnTo>
                  <a:lnTo>
                    <a:pt x="1196" y="2558"/>
                  </a:lnTo>
                  <a:lnTo>
                    <a:pt x="1180" y="2588"/>
                  </a:lnTo>
                  <a:lnTo>
                    <a:pt x="1193" y="2604"/>
                  </a:lnTo>
                  <a:lnTo>
                    <a:pt x="1183" y="2607"/>
                  </a:lnTo>
                  <a:lnTo>
                    <a:pt x="1193" y="2624"/>
                  </a:lnTo>
                  <a:lnTo>
                    <a:pt x="1223" y="2647"/>
                  </a:lnTo>
                  <a:lnTo>
                    <a:pt x="1180" y="2647"/>
                  </a:lnTo>
                  <a:lnTo>
                    <a:pt x="1151" y="2640"/>
                  </a:lnTo>
                  <a:lnTo>
                    <a:pt x="1154" y="2634"/>
                  </a:lnTo>
                  <a:lnTo>
                    <a:pt x="1147" y="2631"/>
                  </a:lnTo>
                  <a:lnTo>
                    <a:pt x="1137" y="2611"/>
                  </a:lnTo>
                  <a:lnTo>
                    <a:pt x="1137" y="2588"/>
                  </a:lnTo>
                  <a:lnTo>
                    <a:pt x="1124" y="2575"/>
                  </a:lnTo>
                  <a:lnTo>
                    <a:pt x="1128" y="2545"/>
                  </a:lnTo>
                  <a:lnTo>
                    <a:pt x="1121" y="2515"/>
                  </a:lnTo>
                  <a:lnTo>
                    <a:pt x="1121" y="2489"/>
                  </a:lnTo>
                  <a:lnTo>
                    <a:pt x="1137" y="2453"/>
                  </a:lnTo>
                  <a:lnTo>
                    <a:pt x="1147" y="2393"/>
                  </a:lnTo>
                  <a:lnTo>
                    <a:pt x="1128" y="2387"/>
                  </a:lnTo>
                  <a:lnTo>
                    <a:pt x="1128" y="2311"/>
                  </a:lnTo>
                  <a:lnTo>
                    <a:pt x="1154" y="2235"/>
                  </a:lnTo>
                  <a:lnTo>
                    <a:pt x="1154" y="2166"/>
                  </a:lnTo>
                  <a:lnTo>
                    <a:pt x="1170" y="2041"/>
                  </a:lnTo>
                  <a:lnTo>
                    <a:pt x="1167" y="1989"/>
                  </a:lnTo>
                  <a:lnTo>
                    <a:pt x="1098" y="1923"/>
                  </a:lnTo>
                  <a:lnTo>
                    <a:pt x="1069" y="1831"/>
                  </a:lnTo>
                  <a:lnTo>
                    <a:pt x="1039" y="1791"/>
                  </a:lnTo>
                  <a:lnTo>
                    <a:pt x="1046" y="1738"/>
                  </a:lnTo>
                  <a:lnTo>
                    <a:pt x="1052" y="1689"/>
                  </a:lnTo>
                  <a:lnTo>
                    <a:pt x="1082" y="1640"/>
                  </a:lnTo>
                  <a:lnTo>
                    <a:pt x="1078" y="1587"/>
                  </a:lnTo>
                  <a:lnTo>
                    <a:pt x="1075" y="1567"/>
                  </a:lnTo>
                  <a:lnTo>
                    <a:pt x="1062" y="1561"/>
                  </a:lnTo>
                  <a:lnTo>
                    <a:pt x="1049" y="1570"/>
                  </a:lnTo>
                  <a:lnTo>
                    <a:pt x="1046" y="1587"/>
                  </a:lnTo>
                  <a:lnTo>
                    <a:pt x="1019" y="1567"/>
                  </a:lnTo>
                  <a:lnTo>
                    <a:pt x="996" y="1541"/>
                  </a:lnTo>
                  <a:lnTo>
                    <a:pt x="983" y="1544"/>
                  </a:lnTo>
                  <a:lnTo>
                    <a:pt x="983" y="1528"/>
                  </a:lnTo>
                  <a:lnTo>
                    <a:pt x="960" y="1488"/>
                  </a:lnTo>
                  <a:lnTo>
                    <a:pt x="931" y="1485"/>
                  </a:lnTo>
                  <a:lnTo>
                    <a:pt x="908" y="1468"/>
                  </a:lnTo>
                  <a:lnTo>
                    <a:pt x="882" y="1445"/>
                  </a:lnTo>
                  <a:lnTo>
                    <a:pt x="846" y="1452"/>
                  </a:lnTo>
                  <a:lnTo>
                    <a:pt x="757" y="1396"/>
                  </a:lnTo>
                  <a:lnTo>
                    <a:pt x="751" y="1379"/>
                  </a:lnTo>
                  <a:lnTo>
                    <a:pt x="754" y="1363"/>
                  </a:lnTo>
                  <a:lnTo>
                    <a:pt x="747" y="1343"/>
                  </a:lnTo>
                  <a:lnTo>
                    <a:pt x="705" y="1291"/>
                  </a:lnTo>
                  <a:lnTo>
                    <a:pt x="705" y="1281"/>
                  </a:lnTo>
                  <a:lnTo>
                    <a:pt x="675" y="1241"/>
                  </a:lnTo>
                  <a:lnTo>
                    <a:pt x="649" y="1192"/>
                  </a:lnTo>
                  <a:lnTo>
                    <a:pt x="636" y="1185"/>
                  </a:lnTo>
                  <a:lnTo>
                    <a:pt x="639" y="1215"/>
                  </a:lnTo>
                  <a:lnTo>
                    <a:pt x="701" y="1327"/>
                  </a:lnTo>
                  <a:lnTo>
                    <a:pt x="698" y="1337"/>
                  </a:lnTo>
                  <a:lnTo>
                    <a:pt x="672" y="1307"/>
                  </a:lnTo>
                  <a:lnTo>
                    <a:pt x="659" y="1268"/>
                  </a:lnTo>
                  <a:lnTo>
                    <a:pt x="629" y="1221"/>
                  </a:lnTo>
                  <a:lnTo>
                    <a:pt x="610" y="1175"/>
                  </a:lnTo>
                  <a:lnTo>
                    <a:pt x="590" y="1146"/>
                  </a:lnTo>
                  <a:lnTo>
                    <a:pt x="570" y="1139"/>
                  </a:lnTo>
                  <a:lnTo>
                    <a:pt x="551" y="1090"/>
                  </a:lnTo>
                  <a:lnTo>
                    <a:pt x="524" y="1034"/>
                  </a:lnTo>
                  <a:lnTo>
                    <a:pt x="528" y="925"/>
                  </a:lnTo>
                  <a:lnTo>
                    <a:pt x="521" y="882"/>
                  </a:lnTo>
                  <a:lnTo>
                    <a:pt x="541" y="886"/>
                  </a:lnTo>
                  <a:lnTo>
                    <a:pt x="538" y="853"/>
                  </a:lnTo>
                  <a:lnTo>
                    <a:pt x="521" y="849"/>
                  </a:lnTo>
                  <a:lnTo>
                    <a:pt x="482" y="820"/>
                  </a:lnTo>
                  <a:lnTo>
                    <a:pt x="479" y="793"/>
                  </a:lnTo>
                  <a:lnTo>
                    <a:pt x="449" y="754"/>
                  </a:lnTo>
                  <a:lnTo>
                    <a:pt x="439" y="714"/>
                  </a:lnTo>
                  <a:lnTo>
                    <a:pt x="413" y="691"/>
                  </a:lnTo>
                  <a:lnTo>
                    <a:pt x="416" y="678"/>
                  </a:lnTo>
                  <a:lnTo>
                    <a:pt x="400" y="665"/>
                  </a:lnTo>
                  <a:lnTo>
                    <a:pt x="377" y="668"/>
                  </a:lnTo>
                  <a:lnTo>
                    <a:pt x="364" y="662"/>
                  </a:lnTo>
                  <a:lnTo>
                    <a:pt x="351" y="649"/>
                  </a:lnTo>
                  <a:lnTo>
                    <a:pt x="347" y="632"/>
                  </a:lnTo>
                  <a:lnTo>
                    <a:pt x="285" y="629"/>
                  </a:lnTo>
                  <a:lnTo>
                    <a:pt x="256" y="612"/>
                  </a:lnTo>
                  <a:lnTo>
                    <a:pt x="259" y="602"/>
                  </a:lnTo>
                  <a:lnTo>
                    <a:pt x="239" y="606"/>
                  </a:lnTo>
                  <a:lnTo>
                    <a:pt x="233" y="629"/>
                  </a:lnTo>
                  <a:lnTo>
                    <a:pt x="197" y="649"/>
                  </a:lnTo>
                  <a:lnTo>
                    <a:pt x="203" y="635"/>
                  </a:lnTo>
                  <a:lnTo>
                    <a:pt x="197" y="635"/>
                  </a:lnTo>
                  <a:lnTo>
                    <a:pt x="200" y="609"/>
                  </a:lnTo>
                  <a:lnTo>
                    <a:pt x="213" y="602"/>
                  </a:lnTo>
                  <a:lnTo>
                    <a:pt x="207" y="599"/>
                  </a:lnTo>
                  <a:lnTo>
                    <a:pt x="167" y="642"/>
                  </a:lnTo>
                  <a:lnTo>
                    <a:pt x="177" y="655"/>
                  </a:lnTo>
                  <a:lnTo>
                    <a:pt x="164" y="668"/>
                  </a:lnTo>
                  <a:lnTo>
                    <a:pt x="118" y="708"/>
                  </a:lnTo>
                  <a:lnTo>
                    <a:pt x="105" y="711"/>
                  </a:lnTo>
                  <a:lnTo>
                    <a:pt x="102" y="728"/>
                  </a:lnTo>
                  <a:lnTo>
                    <a:pt x="79" y="728"/>
                  </a:lnTo>
                  <a:lnTo>
                    <a:pt x="56" y="741"/>
                  </a:lnTo>
                  <a:lnTo>
                    <a:pt x="72" y="724"/>
                  </a:lnTo>
                  <a:lnTo>
                    <a:pt x="92" y="724"/>
                  </a:lnTo>
                  <a:lnTo>
                    <a:pt x="92" y="711"/>
                  </a:lnTo>
                  <a:lnTo>
                    <a:pt x="111" y="701"/>
                  </a:lnTo>
                  <a:lnTo>
                    <a:pt x="134" y="652"/>
                  </a:lnTo>
                  <a:lnTo>
                    <a:pt x="108" y="665"/>
                  </a:lnTo>
                  <a:lnTo>
                    <a:pt x="92" y="642"/>
                  </a:lnTo>
                  <a:lnTo>
                    <a:pt x="72" y="658"/>
                  </a:lnTo>
                  <a:lnTo>
                    <a:pt x="79" y="649"/>
                  </a:lnTo>
                  <a:lnTo>
                    <a:pt x="72" y="619"/>
                  </a:lnTo>
                  <a:lnTo>
                    <a:pt x="59" y="635"/>
                  </a:lnTo>
                  <a:lnTo>
                    <a:pt x="52" y="635"/>
                  </a:lnTo>
                  <a:lnTo>
                    <a:pt x="43" y="619"/>
                  </a:lnTo>
                  <a:lnTo>
                    <a:pt x="52" y="609"/>
                  </a:lnTo>
                  <a:lnTo>
                    <a:pt x="33" y="606"/>
                  </a:lnTo>
                  <a:lnTo>
                    <a:pt x="26" y="593"/>
                  </a:lnTo>
                  <a:lnTo>
                    <a:pt x="36" y="566"/>
                  </a:lnTo>
                  <a:lnTo>
                    <a:pt x="85" y="543"/>
                  </a:lnTo>
                  <a:lnTo>
                    <a:pt x="82" y="517"/>
                  </a:lnTo>
                  <a:lnTo>
                    <a:pt x="66" y="527"/>
                  </a:lnTo>
                  <a:lnTo>
                    <a:pt x="59" y="514"/>
                  </a:lnTo>
                  <a:lnTo>
                    <a:pt x="26" y="517"/>
                  </a:lnTo>
                  <a:lnTo>
                    <a:pt x="13" y="504"/>
                  </a:lnTo>
                  <a:lnTo>
                    <a:pt x="23" y="500"/>
                  </a:lnTo>
                  <a:lnTo>
                    <a:pt x="0" y="491"/>
                  </a:lnTo>
                  <a:lnTo>
                    <a:pt x="39" y="464"/>
                  </a:lnTo>
                  <a:lnTo>
                    <a:pt x="56" y="464"/>
                  </a:lnTo>
                  <a:lnTo>
                    <a:pt x="56" y="481"/>
                  </a:lnTo>
                  <a:lnTo>
                    <a:pt x="85" y="474"/>
                  </a:lnTo>
                  <a:lnTo>
                    <a:pt x="75" y="464"/>
                  </a:lnTo>
                  <a:lnTo>
                    <a:pt x="52" y="454"/>
                  </a:lnTo>
                  <a:lnTo>
                    <a:pt x="13" y="418"/>
                  </a:lnTo>
                  <a:lnTo>
                    <a:pt x="23" y="405"/>
                  </a:lnTo>
                  <a:lnTo>
                    <a:pt x="56" y="398"/>
                  </a:lnTo>
                  <a:lnTo>
                    <a:pt x="72" y="375"/>
                  </a:lnTo>
                  <a:lnTo>
                    <a:pt x="92" y="359"/>
                  </a:lnTo>
                  <a:lnTo>
                    <a:pt x="118" y="352"/>
                  </a:lnTo>
                  <a:lnTo>
                    <a:pt x="134" y="336"/>
                  </a:lnTo>
                  <a:lnTo>
                    <a:pt x="151" y="339"/>
                  </a:lnTo>
                  <a:lnTo>
                    <a:pt x="190" y="352"/>
                  </a:lnTo>
                  <a:lnTo>
                    <a:pt x="197" y="362"/>
                  </a:lnTo>
                  <a:lnTo>
                    <a:pt x="325" y="382"/>
                  </a:lnTo>
                  <a:lnTo>
                    <a:pt x="403" y="412"/>
                  </a:lnTo>
                  <a:lnTo>
                    <a:pt x="400" y="402"/>
                  </a:lnTo>
                  <a:lnTo>
                    <a:pt x="439" y="388"/>
                  </a:lnTo>
                  <a:lnTo>
                    <a:pt x="446" y="398"/>
                  </a:lnTo>
                  <a:lnTo>
                    <a:pt x="482" y="365"/>
                  </a:lnTo>
                  <a:lnTo>
                    <a:pt x="505" y="392"/>
                  </a:lnTo>
                  <a:lnTo>
                    <a:pt x="524" y="369"/>
                  </a:lnTo>
                  <a:lnTo>
                    <a:pt x="521" y="392"/>
                  </a:lnTo>
                  <a:lnTo>
                    <a:pt x="541" y="379"/>
                  </a:lnTo>
                  <a:lnTo>
                    <a:pt x="603" y="405"/>
                  </a:lnTo>
                  <a:lnTo>
                    <a:pt x="629" y="412"/>
                  </a:lnTo>
                  <a:lnTo>
                    <a:pt x="606" y="392"/>
                  </a:lnTo>
                  <a:lnTo>
                    <a:pt x="606" y="375"/>
                  </a:lnTo>
                  <a:lnTo>
                    <a:pt x="629" y="352"/>
                  </a:lnTo>
                  <a:lnTo>
                    <a:pt x="600" y="356"/>
                  </a:lnTo>
                  <a:lnTo>
                    <a:pt x="587" y="339"/>
                  </a:lnTo>
                  <a:lnTo>
                    <a:pt x="610" y="316"/>
                  </a:lnTo>
                  <a:lnTo>
                    <a:pt x="583" y="336"/>
                  </a:lnTo>
                  <a:lnTo>
                    <a:pt x="577" y="356"/>
                  </a:lnTo>
                  <a:lnTo>
                    <a:pt x="551" y="365"/>
                  </a:lnTo>
                  <a:lnTo>
                    <a:pt x="515" y="342"/>
                  </a:lnTo>
                  <a:lnTo>
                    <a:pt x="541" y="286"/>
                  </a:lnTo>
                  <a:lnTo>
                    <a:pt x="531" y="273"/>
                  </a:lnTo>
                  <a:lnTo>
                    <a:pt x="570" y="263"/>
                  </a:lnTo>
                  <a:lnTo>
                    <a:pt x="597" y="283"/>
                  </a:lnTo>
                  <a:lnTo>
                    <a:pt x="606" y="280"/>
                  </a:lnTo>
                  <a:lnTo>
                    <a:pt x="623" y="257"/>
                  </a:lnTo>
                  <a:lnTo>
                    <a:pt x="620" y="240"/>
                  </a:lnTo>
                  <a:lnTo>
                    <a:pt x="587" y="273"/>
                  </a:lnTo>
                  <a:lnTo>
                    <a:pt x="557" y="260"/>
                  </a:lnTo>
                  <a:lnTo>
                    <a:pt x="600" y="224"/>
                  </a:lnTo>
                  <a:lnTo>
                    <a:pt x="633" y="214"/>
                  </a:lnTo>
                  <a:lnTo>
                    <a:pt x="646" y="224"/>
                  </a:lnTo>
                  <a:lnTo>
                    <a:pt x="639" y="237"/>
                  </a:lnTo>
                  <a:lnTo>
                    <a:pt x="665" y="250"/>
                  </a:lnTo>
                  <a:lnTo>
                    <a:pt x="682" y="267"/>
                  </a:lnTo>
                  <a:lnTo>
                    <a:pt x="711" y="267"/>
                  </a:lnTo>
                  <a:lnTo>
                    <a:pt x="695" y="240"/>
                  </a:lnTo>
                  <a:lnTo>
                    <a:pt x="711" y="227"/>
                  </a:lnTo>
                  <a:lnTo>
                    <a:pt x="721" y="244"/>
                  </a:lnTo>
                  <a:lnTo>
                    <a:pt x="744" y="254"/>
                  </a:lnTo>
                  <a:lnTo>
                    <a:pt x="754" y="267"/>
                  </a:lnTo>
                  <a:lnTo>
                    <a:pt x="744" y="283"/>
                  </a:lnTo>
                  <a:lnTo>
                    <a:pt x="711" y="283"/>
                  </a:lnTo>
                  <a:lnTo>
                    <a:pt x="665" y="303"/>
                  </a:lnTo>
                  <a:lnTo>
                    <a:pt x="626" y="283"/>
                  </a:lnTo>
                  <a:lnTo>
                    <a:pt x="639" y="293"/>
                  </a:lnTo>
                  <a:lnTo>
                    <a:pt x="623" y="306"/>
                  </a:lnTo>
                  <a:lnTo>
                    <a:pt x="672" y="329"/>
                  </a:lnTo>
                  <a:lnTo>
                    <a:pt x="715" y="300"/>
                  </a:lnTo>
                  <a:lnTo>
                    <a:pt x="751" y="313"/>
                  </a:lnTo>
                  <a:lnTo>
                    <a:pt x="760" y="362"/>
                  </a:lnTo>
                  <a:lnTo>
                    <a:pt x="806" y="388"/>
                  </a:lnTo>
                  <a:lnTo>
                    <a:pt x="780" y="428"/>
                  </a:lnTo>
                  <a:lnTo>
                    <a:pt x="764" y="418"/>
                  </a:lnTo>
                  <a:lnTo>
                    <a:pt x="774" y="425"/>
                  </a:lnTo>
                  <a:lnTo>
                    <a:pt x="783" y="435"/>
                  </a:lnTo>
                  <a:lnTo>
                    <a:pt x="833" y="435"/>
                  </a:lnTo>
                  <a:lnTo>
                    <a:pt x="852" y="428"/>
                  </a:lnTo>
                  <a:lnTo>
                    <a:pt x="856" y="438"/>
                  </a:lnTo>
                  <a:lnTo>
                    <a:pt x="872" y="451"/>
                  </a:lnTo>
                  <a:lnTo>
                    <a:pt x="869" y="428"/>
                  </a:lnTo>
                  <a:lnTo>
                    <a:pt x="888" y="412"/>
                  </a:lnTo>
                  <a:lnTo>
                    <a:pt x="888" y="385"/>
                  </a:lnTo>
                  <a:lnTo>
                    <a:pt x="856" y="369"/>
                  </a:lnTo>
                  <a:lnTo>
                    <a:pt x="859" y="349"/>
                  </a:lnTo>
                  <a:lnTo>
                    <a:pt x="833" y="362"/>
                  </a:lnTo>
                  <a:lnTo>
                    <a:pt x="790" y="323"/>
                  </a:lnTo>
                </a:path>
              </a:pathLst>
            </a:custGeom>
            <a:solidFill>
              <a:srgbClr val="3399FF"/>
            </a:solidFill>
            <a:ln>
              <a:noFill/>
            </a:ln>
            <a:effectLst>
              <a:outerShdw dist="17961" dir="2700000" algn="ctr" rotWithShape="0">
                <a:srgbClr val="183400"/>
              </a:outerShdw>
            </a:effectLst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</p:grpSp>
      <p:sp>
        <p:nvSpPr>
          <p:cNvPr id="69638" name="AutoShape 6"/>
          <p:cNvSpPr>
            <a:spLocks noChangeArrowheads="1"/>
          </p:cNvSpPr>
          <p:nvPr/>
        </p:nvSpPr>
        <p:spPr bwMode="auto">
          <a:xfrm rot="16200000" flipH="1">
            <a:off x="1905000" y="2489200"/>
            <a:ext cx="3352800" cy="1981200"/>
          </a:xfrm>
          <a:custGeom>
            <a:avLst/>
            <a:gdLst>
              <a:gd name="G0" fmla="+- 8856 0 0"/>
              <a:gd name="G1" fmla="+- 21600 0 8856"/>
              <a:gd name="G2" fmla="*/ 8856 1 2"/>
              <a:gd name="G3" fmla="+- 21600 0 G2"/>
              <a:gd name="G4" fmla="+/ 8856 21600 2"/>
              <a:gd name="G5" fmla="+/ G1 0 2"/>
              <a:gd name="G6" fmla="*/ 21600 21600 8856"/>
              <a:gd name="G7" fmla="*/ G6 1 2"/>
              <a:gd name="G8" fmla="+- 21600 0 G7"/>
              <a:gd name="G9" fmla="*/ 21600 1 2"/>
              <a:gd name="G10" fmla="+- 8856 0 G9"/>
              <a:gd name="G11" fmla="?: G10 G8 0"/>
              <a:gd name="G12" fmla="?: G10 G7 21600"/>
              <a:gd name="T0" fmla="*/ 17172 w 21600"/>
              <a:gd name="T1" fmla="*/ 10800 h 21600"/>
              <a:gd name="T2" fmla="*/ 10800 w 21600"/>
              <a:gd name="T3" fmla="*/ 21600 h 21600"/>
              <a:gd name="T4" fmla="*/ 4428 w 21600"/>
              <a:gd name="T5" fmla="*/ 10800 h 21600"/>
              <a:gd name="T6" fmla="*/ 10800 w 21600"/>
              <a:gd name="T7" fmla="*/ 0 h 21600"/>
              <a:gd name="T8" fmla="*/ 6228 w 21600"/>
              <a:gd name="T9" fmla="*/ 6228 h 21600"/>
              <a:gd name="T10" fmla="*/ 15372 w 21600"/>
              <a:gd name="T11" fmla="*/ 153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8856" y="21600"/>
                </a:lnTo>
                <a:lnTo>
                  <a:pt x="12744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EAEAEA">
                  <a:gamma/>
                  <a:shade val="81961"/>
                  <a:invGamma/>
                </a:srgbClr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3366CC"/>
              </a:solidFill>
            </a:endParaRPr>
          </a:p>
        </p:txBody>
      </p:sp>
      <p:graphicFrame>
        <p:nvGraphicFramePr>
          <p:cNvPr id="69639" name="Object 7"/>
          <p:cNvGraphicFramePr>
            <a:graphicFrameLocks noChangeAspect="1"/>
          </p:cNvGraphicFramePr>
          <p:nvPr/>
        </p:nvGraphicFramePr>
        <p:xfrm>
          <a:off x="4114800" y="2717801"/>
          <a:ext cx="1562100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Image" r:id="rId4" imgW="2541475" imgH="2541475" progId="Photoshop.Image.6">
                  <p:embed/>
                </p:oleObj>
              </mc:Choice>
              <mc:Fallback>
                <p:oleObj name="Image" r:id="rId4" imgW="2541475" imgH="2541475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D9ECFF"/>
                          </a:clrFrom>
                          <a:clrTo>
                            <a:srgbClr val="D9EC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717801"/>
                        <a:ext cx="1562100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0" name="Text Box 8"/>
          <p:cNvSpPr txBox="1">
            <a:spLocks noChangeArrowheads="1"/>
          </p:cNvSpPr>
          <p:nvPr/>
        </p:nvSpPr>
        <p:spPr bwMode="auto">
          <a:xfrm rot="-8375">
            <a:off x="3581400" y="4024774"/>
            <a:ext cx="2820988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Модуль </a:t>
            </a:r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ARIS </a:t>
            </a:r>
            <a:r>
              <a:rPr lang="en-US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Web </a:t>
            </a:r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Publisher</a:t>
            </a:r>
            <a:r>
              <a:rPr lang="ru-RU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(для </a:t>
            </a:r>
            <a:r>
              <a:rPr lang="ru-RU" sz="24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версиий</a:t>
            </a:r>
            <a:r>
              <a:rPr lang="ru-RU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6-7)</a:t>
            </a:r>
            <a:endParaRPr lang="de-DE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9641" name="Object 9"/>
          <p:cNvGraphicFramePr>
            <a:graphicFrameLocks noChangeAspect="1"/>
          </p:cNvGraphicFramePr>
          <p:nvPr/>
        </p:nvGraphicFramePr>
        <p:xfrm>
          <a:off x="8534400" y="4318001"/>
          <a:ext cx="16764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orelDRAW" r:id="rId6" imgW="2407844" imgH="2642730" progId="CorelDRAW.Graphic.10">
                  <p:embed/>
                </p:oleObj>
              </mc:Choice>
              <mc:Fallback>
                <p:oleObj name="CorelDRAW" r:id="rId6" imgW="2407844" imgH="2642730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36000" contrast="3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4318001"/>
                        <a:ext cx="167640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7391400" y="5689601"/>
            <a:ext cx="2736850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Модуль  </a:t>
            </a:r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ARIS</a:t>
            </a:r>
            <a:r>
              <a:rPr lang="ru-RU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Web Designer</a:t>
            </a:r>
            <a:endParaRPr lang="ru-RU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9643" name="AutoShape 11"/>
          <p:cNvSpPr>
            <a:spLocks noChangeArrowheads="1"/>
          </p:cNvSpPr>
          <p:nvPr/>
        </p:nvSpPr>
        <p:spPr bwMode="auto">
          <a:xfrm>
            <a:off x="2895600" y="5003800"/>
            <a:ext cx="5486400" cy="533400"/>
          </a:xfrm>
          <a:prstGeom prst="leftRightArrow">
            <a:avLst>
              <a:gd name="adj1" fmla="val 57139"/>
              <a:gd name="adj2" fmla="val 56238"/>
            </a:avLst>
          </a:prstGeom>
          <a:gradFill rotWithShape="0">
            <a:gsLst>
              <a:gs pos="0">
                <a:srgbClr val="DDDDDD">
                  <a:gamma/>
                  <a:shade val="86275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8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3366CC"/>
              </a:solidFill>
            </a:endParaRPr>
          </a:p>
        </p:txBody>
      </p:sp>
      <p:grpSp>
        <p:nvGrpSpPr>
          <p:cNvPr id="69644" name="Group 12"/>
          <p:cNvGrpSpPr>
            <a:grpSpLocks/>
          </p:cNvGrpSpPr>
          <p:nvPr/>
        </p:nvGrpSpPr>
        <p:grpSpPr bwMode="auto">
          <a:xfrm flipH="1">
            <a:off x="1752600" y="1822450"/>
            <a:ext cx="1066800" cy="3333750"/>
            <a:chOff x="3108" y="1995"/>
            <a:chExt cx="639" cy="1858"/>
          </a:xfrm>
        </p:grpSpPr>
        <p:sp>
          <p:nvSpPr>
            <p:cNvPr id="69645" name="AutoShape 13"/>
            <p:cNvSpPr>
              <a:spLocks noChangeArrowheads="1"/>
            </p:cNvSpPr>
            <p:nvPr/>
          </p:nvSpPr>
          <p:spPr bwMode="auto">
            <a:xfrm>
              <a:off x="3108" y="2234"/>
              <a:ext cx="291" cy="188"/>
            </a:xfrm>
            <a:prstGeom prst="roundRect">
              <a:avLst>
                <a:gd name="adj" fmla="val 15287"/>
              </a:avLst>
            </a:pr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46" name="Rectangle 14"/>
            <p:cNvSpPr>
              <a:spLocks noChangeArrowheads="1"/>
            </p:cNvSpPr>
            <p:nvPr/>
          </p:nvSpPr>
          <p:spPr bwMode="auto">
            <a:xfrm>
              <a:off x="3259" y="2214"/>
              <a:ext cx="34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500">
                  <a:solidFill>
                    <a:srgbClr val="000000"/>
                  </a:solidFill>
                </a:rPr>
                <a:t>n-</a:t>
              </a:r>
              <a:endParaRPr 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647" name="Rectangle 15"/>
            <p:cNvSpPr>
              <a:spLocks noChangeArrowheads="1"/>
            </p:cNvSpPr>
            <p:nvPr/>
          </p:nvSpPr>
          <p:spPr bwMode="auto">
            <a:xfrm>
              <a:off x="3465" y="2286"/>
              <a:ext cx="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648" name="Rectangle 16"/>
            <p:cNvSpPr>
              <a:spLocks noChangeArrowheads="1"/>
            </p:cNvSpPr>
            <p:nvPr/>
          </p:nvSpPr>
          <p:spPr bwMode="auto">
            <a:xfrm>
              <a:off x="3566" y="2357"/>
              <a:ext cx="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649" name="Freeform 17"/>
            <p:cNvSpPr>
              <a:spLocks/>
            </p:cNvSpPr>
            <p:nvPr/>
          </p:nvSpPr>
          <p:spPr bwMode="auto">
            <a:xfrm>
              <a:off x="3108" y="1995"/>
              <a:ext cx="290" cy="187"/>
            </a:xfrm>
            <a:custGeom>
              <a:avLst/>
              <a:gdLst>
                <a:gd name="T0" fmla="*/ 35 w 290"/>
                <a:gd name="T1" fmla="*/ 0 h 187"/>
                <a:gd name="T2" fmla="*/ 255 w 290"/>
                <a:gd name="T3" fmla="*/ 0 h 187"/>
                <a:gd name="T4" fmla="*/ 290 w 290"/>
                <a:gd name="T5" fmla="*/ 94 h 187"/>
                <a:gd name="T6" fmla="*/ 255 w 290"/>
                <a:gd name="T7" fmla="*/ 187 h 187"/>
                <a:gd name="T8" fmla="*/ 35 w 290"/>
                <a:gd name="T9" fmla="*/ 187 h 187"/>
                <a:gd name="T10" fmla="*/ 0 w 290"/>
                <a:gd name="T11" fmla="*/ 94 h 187"/>
                <a:gd name="T12" fmla="*/ 35 w 290"/>
                <a:gd name="T1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187">
                  <a:moveTo>
                    <a:pt x="35" y="0"/>
                  </a:moveTo>
                  <a:lnTo>
                    <a:pt x="255" y="0"/>
                  </a:lnTo>
                  <a:lnTo>
                    <a:pt x="290" y="94"/>
                  </a:lnTo>
                  <a:lnTo>
                    <a:pt x="255" y="187"/>
                  </a:lnTo>
                  <a:lnTo>
                    <a:pt x="35" y="187"/>
                  </a:lnTo>
                  <a:lnTo>
                    <a:pt x="0" y="9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50" name="Freeform 18"/>
            <p:cNvSpPr>
              <a:spLocks/>
            </p:cNvSpPr>
            <p:nvPr/>
          </p:nvSpPr>
          <p:spPr bwMode="auto">
            <a:xfrm>
              <a:off x="3108" y="2592"/>
              <a:ext cx="290" cy="187"/>
            </a:xfrm>
            <a:custGeom>
              <a:avLst/>
              <a:gdLst>
                <a:gd name="T0" fmla="*/ 35 w 290"/>
                <a:gd name="T1" fmla="*/ 0 h 187"/>
                <a:gd name="T2" fmla="*/ 255 w 290"/>
                <a:gd name="T3" fmla="*/ 0 h 187"/>
                <a:gd name="T4" fmla="*/ 290 w 290"/>
                <a:gd name="T5" fmla="*/ 94 h 187"/>
                <a:gd name="T6" fmla="*/ 255 w 290"/>
                <a:gd name="T7" fmla="*/ 187 h 187"/>
                <a:gd name="T8" fmla="*/ 35 w 290"/>
                <a:gd name="T9" fmla="*/ 187 h 187"/>
                <a:gd name="T10" fmla="*/ 0 w 290"/>
                <a:gd name="T11" fmla="*/ 94 h 187"/>
                <a:gd name="T12" fmla="*/ 35 w 290"/>
                <a:gd name="T1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187">
                  <a:moveTo>
                    <a:pt x="35" y="0"/>
                  </a:moveTo>
                  <a:lnTo>
                    <a:pt x="255" y="0"/>
                  </a:lnTo>
                  <a:lnTo>
                    <a:pt x="290" y="94"/>
                  </a:lnTo>
                  <a:lnTo>
                    <a:pt x="255" y="187"/>
                  </a:lnTo>
                  <a:lnTo>
                    <a:pt x="35" y="187"/>
                  </a:lnTo>
                  <a:lnTo>
                    <a:pt x="0" y="9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51" name="Oval 19"/>
            <p:cNvSpPr>
              <a:spLocks noChangeArrowheads="1"/>
            </p:cNvSpPr>
            <p:nvPr/>
          </p:nvSpPr>
          <p:spPr bwMode="auto">
            <a:xfrm>
              <a:off x="3195" y="2449"/>
              <a:ext cx="117" cy="11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52" name="Rectangle 20"/>
            <p:cNvSpPr>
              <a:spLocks noChangeArrowheads="1"/>
            </p:cNvSpPr>
            <p:nvPr/>
          </p:nvSpPr>
          <p:spPr bwMode="auto">
            <a:xfrm>
              <a:off x="3641" y="2486"/>
              <a:ext cx="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653" name="Freeform 21"/>
            <p:cNvSpPr>
              <a:spLocks/>
            </p:cNvSpPr>
            <p:nvPr/>
          </p:nvSpPr>
          <p:spPr bwMode="auto">
            <a:xfrm>
              <a:off x="3456" y="2592"/>
              <a:ext cx="290" cy="187"/>
            </a:xfrm>
            <a:custGeom>
              <a:avLst/>
              <a:gdLst>
                <a:gd name="T0" fmla="*/ 35 w 290"/>
                <a:gd name="T1" fmla="*/ 0 h 187"/>
                <a:gd name="T2" fmla="*/ 255 w 290"/>
                <a:gd name="T3" fmla="*/ 0 h 187"/>
                <a:gd name="T4" fmla="*/ 290 w 290"/>
                <a:gd name="T5" fmla="*/ 94 h 187"/>
                <a:gd name="T6" fmla="*/ 255 w 290"/>
                <a:gd name="T7" fmla="*/ 187 h 187"/>
                <a:gd name="T8" fmla="*/ 35 w 290"/>
                <a:gd name="T9" fmla="*/ 187 h 187"/>
                <a:gd name="T10" fmla="*/ 0 w 290"/>
                <a:gd name="T11" fmla="*/ 94 h 187"/>
                <a:gd name="T12" fmla="*/ 35 w 290"/>
                <a:gd name="T1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187">
                  <a:moveTo>
                    <a:pt x="35" y="0"/>
                  </a:moveTo>
                  <a:lnTo>
                    <a:pt x="255" y="0"/>
                  </a:lnTo>
                  <a:lnTo>
                    <a:pt x="290" y="94"/>
                  </a:lnTo>
                  <a:lnTo>
                    <a:pt x="255" y="187"/>
                  </a:lnTo>
                  <a:lnTo>
                    <a:pt x="35" y="187"/>
                  </a:lnTo>
                  <a:lnTo>
                    <a:pt x="0" y="9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54" name="AutoShape 22"/>
            <p:cNvSpPr>
              <a:spLocks noChangeArrowheads="1"/>
            </p:cNvSpPr>
            <p:nvPr/>
          </p:nvSpPr>
          <p:spPr bwMode="auto">
            <a:xfrm>
              <a:off x="3108" y="2831"/>
              <a:ext cx="291" cy="188"/>
            </a:xfrm>
            <a:prstGeom prst="roundRect">
              <a:avLst>
                <a:gd name="adj" fmla="val 15287"/>
              </a:avLst>
            </a:pr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55" name="AutoShape 23"/>
            <p:cNvSpPr>
              <a:spLocks noChangeArrowheads="1"/>
            </p:cNvSpPr>
            <p:nvPr/>
          </p:nvSpPr>
          <p:spPr bwMode="auto">
            <a:xfrm>
              <a:off x="3456" y="2831"/>
              <a:ext cx="291" cy="188"/>
            </a:xfrm>
            <a:prstGeom prst="roundRect">
              <a:avLst>
                <a:gd name="adj" fmla="val 15287"/>
              </a:avLst>
            </a:pr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56" name="Freeform 24"/>
            <p:cNvSpPr>
              <a:spLocks/>
            </p:cNvSpPr>
            <p:nvPr/>
          </p:nvSpPr>
          <p:spPr bwMode="auto">
            <a:xfrm>
              <a:off x="3108" y="3070"/>
              <a:ext cx="290" cy="186"/>
            </a:xfrm>
            <a:custGeom>
              <a:avLst/>
              <a:gdLst>
                <a:gd name="T0" fmla="*/ 35 w 290"/>
                <a:gd name="T1" fmla="*/ 0 h 186"/>
                <a:gd name="T2" fmla="*/ 255 w 290"/>
                <a:gd name="T3" fmla="*/ 0 h 186"/>
                <a:gd name="T4" fmla="*/ 290 w 290"/>
                <a:gd name="T5" fmla="*/ 93 h 186"/>
                <a:gd name="T6" fmla="*/ 255 w 290"/>
                <a:gd name="T7" fmla="*/ 186 h 186"/>
                <a:gd name="T8" fmla="*/ 35 w 290"/>
                <a:gd name="T9" fmla="*/ 186 h 186"/>
                <a:gd name="T10" fmla="*/ 0 w 290"/>
                <a:gd name="T11" fmla="*/ 93 h 186"/>
                <a:gd name="T12" fmla="*/ 35 w 290"/>
                <a:gd name="T1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186">
                  <a:moveTo>
                    <a:pt x="35" y="0"/>
                  </a:moveTo>
                  <a:lnTo>
                    <a:pt x="255" y="0"/>
                  </a:lnTo>
                  <a:lnTo>
                    <a:pt x="290" y="93"/>
                  </a:lnTo>
                  <a:lnTo>
                    <a:pt x="255" y="186"/>
                  </a:lnTo>
                  <a:lnTo>
                    <a:pt x="35" y="186"/>
                  </a:lnTo>
                  <a:lnTo>
                    <a:pt x="0" y="9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57" name="Freeform 25"/>
            <p:cNvSpPr>
              <a:spLocks/>
            </p:cNvSpPr>
            <p:nvPr/>
          </p:nvSpPr>
          <p:spPr bwMode="auto">
            <a:xfrm>
              <a:off x="3456" y="3070"/>
              <a:ext cx="290" cy="186"/>
            </a:xfrm>
            <a:custGeom>
              <a:avLst/>
              <a:gdLst>
                <a:gd name="T0" fmla="*/ 35 w 290"/>
                <a:gd name="T1" fmla="*/ 0 h 186"/>
                <a:gd name="T2" fmla="*/ 255 w 290"/>
                <a:gd name="T3" fmla="*/ 0 h 186"/>
                <a:gd name="T4" fmla="*/ 290 w 290"/>
                <a:gd name="T5" fmla="*/ 93 h 186"/>
                <a:gd name="T6" fmla="*/ 255 w 290"/>
                <a:gd name="T7" fmla="*/ 186 h 186"/>
                <a:gd name="T8" fmla="*/ 35 w 290"/>
                <a:gd name="T9" fmla="*/ 186 h 186"/>
                <a:gd name="T10" fmla="*/ 0 w 290"/>
                <a:gd name="T11" fmla="*/ 93 h 186"/>
                <a:gd name="T12" fmla="*/ 35 w 290"/>
                <a:gd name="T1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186">
                  <a:moveTo>
                    <a:pt x="35" y="0"/>
                  </a:moveTo>
                  <a:lnTo>
                    <a:pt x="255" y="0"/>
                  </a:lnTo>
                  <a:lnTo>
                    <a:pt x="290" y="93"/>
                  </a:lnTo>
                  <a:lnTo>
                    <a:pt x="255" y="186"/>
                  </a:lnTo>
                  <a:lnTo>
                    <a:pt x="35" y="186"/>
                  </a:lnTo>
                  <a:lnTo>
                    <a:pt x="0" y="9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58" name="Oval 26"/>
            <p:cNvSpPr>
              <a:spLocks noChangeArrowheads="1"/>
            </p:cNvSpPr>
            <p:nvPr/>
          </p:nvSpPr>
          <p:spPr bwMode="auto">
            <a:xfrm>
              <a:off x="3195" y="3285"/>
              <a:ext cx="117" cy="11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59" name="Rectangle 27"/>
            <p:cNvSpPr>
              <a:spLocks noChangeArrowheads="1"/>
            </p:cNvSpPr>
            <p:nvPr/>
          </p:nvSpPr>
          <p:spPr bwMode="auto">
            <a:xfrm>
              <a:off x="3234" y="3320"/>
              <a:ext cx="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660" name="AutoShape 28"/>
            <p:cNvSpPr>
              <a:spLocks noChangeArrowheads="1"/>
            </p:cNvSpPr>
            <p:nvPr/>
          </p:nvSpPr>
          <p:spPr bwMode="auto">
            <a:xfrm>
              <a:off x="3108" y="3428"/>
              <a:ext cx="291" cy="188"/>
            </a:xfrm>
            <a:prstGeom prst="roundRect">
              <a:avLst>
                <a:gd name="adj" fmla="val 15287"/>
              </a:avLst>
            </a:pr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61" name="Freeform 29"/>
            <p:cNvSpPr>
              <a:spLocks/>
            </p:cNvSpPr>
            <p:nvPr/>
          </p:nvSpPr>
          <p:spPr bwMode="auto">
            <a:xfrm>
              <a:off x="3108" y="3667"/>
              <a:ext cx="290" cy="186"/>
            </a:xfrm>
            <a:custGeom>
              <a:avLst/>
              <a:gdLst>
                <a:gd name="T0" fmla="*/ 35 w 290"/>
                <a:gd name="T1" fmla="*/ 0 h 186"/>
                <a:gd name="T2" fmla="*/ 255 w 290"/>
                <a:gd name="T3" fmla="*/ 0 h 186"/>
                <a:gd name="T4" fmla="*/ 290 w 290"/>
                <a:gd name="T5" fmla="*/ 93 h 186"/>
                <a:gd name="T6" fmla="*/ 255 w 290"/>
                <a:gd name="T7" fmla="*/ 186 h 186"/>
                <a:gd name="T8" fmla="*/ 35 w 290"/>
                <a:gd name="T9" fmla="*/ 186 h 186"/>
                <a:gd name="T10" fmla="*/ 0 w 290"/>
                <a:gd name="T11" fmla="*/ 93 h 186"/>
                <a:gd name="T12" fmla="*/ 35 w 290"/>
                <a:gd name="T1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186">
                  <a:moveTo>
                    <a:pt x="35" y="0"/>
                  </a:moveTo>
                  <a:lnTo>
                    <a:pt x="255" y="0"/>
                  </a:lnTo>
                  <a:lnTo>
                    <a:pt x="290" y="93"/>
                  </a:lnTo>
                  <a:lnTo>
                    <a:pt x="255" y="186"/>
                  </a:lnTo>
                  <a:lnTo>
                    <a:pt x="35" y="186"/>
                  </a:lnTo>
                  <a:lnTo>
                    <a:pt x="0" y="9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62" name="Line 30"/>
            <p:cNvSpPr>
              <a:spLocks noChangeShapeType="1"/>
            </p:cNvSpPr>
            <p:nvPr/>
          </p:nvSpPr>
          <p:spPr bwMode="auto">
            <a:xfrm>
              <a:off x="3253" y="2182"/>
              <a:ext cx="1" cy="5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63" name="Freeform 31"/>
            <p:cNvSpPr>
              <a:spLocks/>
            </p:cNvSpPr>
            <p:nvPr/>
          </p:nvSpPr>
          <p:spPr bwMode="auto">
            <a:xfrm>
              <a:off x="3233" y="2218"/>
              <a:ext cx="41" cy="16"/>
            </a:xfrm>
            <a:custGeom>
              <a:avLst/>
              <a:gdLst>
                <a:gd name="T0" fmla="*/ 0 w 41"/>
                <a:gd name="T1" fmla="*/ 0 h 16"/>
                <a:gd name="T2" fmla="*/ 20 w 41"/>
                <a:gd name="T3" fmla="*/ 16 h 16"/>
                <a:gd name="T4" fmla="*/ 41 w 4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6">
                  <a:moveTo>
                    <a:pt x="0" y="0"/>
                  </a:moveTo>
                  <a:lnTo>
                    <a:pt x="20" y="16"/>
                  </a:lnTo>
                  <a:lnTo>
                    <a:pt x="4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64" name="Line 32"/>
            <p:cNvSpPr>
              <a:spLocks noChangeShapeType="1"/>
            </p:cNvSpPr>
            <p:nvPr/>
          </p:nvSpPr>
          <p:spPr bwMode="auto">
            <a:xfrm>
              <a:off x="3253" y="2421"/>
              <a:ext cx="1" cy="2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65" name="Freeform 33"/>
            <p:cNvSpPr>
              <a:spLocks/>
            </p:cNvSpPr>
            <p:nvPr/>
          </p:nvSpPr>
          <p:spPr bwMode="auto">
            <a:xfrm>
              <a:off x="3233" y="2432"/>
              <a:ext cx="41" cy="17"/>
            </a:xfrm>
            <a:custGeom>
              <a:avLst/>
              <a:gdLst>
                <a:gd name="T0" fmla="*/ 0 w 41"/>
                <a:gd name="T1" fmla="*/ 0 h 17"/>
                <a:gd name="T2" fmla="*/ 20 w 41"/>
                <a:gd name="T3" fmla="*/ 17 h 17"/>
                <a:gd name="T4" fmla="*/ 41 w 41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7">
                  <a:moveTo>
                    <a:pt x="0" y="0"/>
                  </a:moveTo>
                  <a:lnTo>
                    <a:pt x="20" y="17"/>
                  </a:lnTo>
                  <a:lnTo>
                    <a:pt x="4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66" name="Line 34"/>
            <p:cNvSpPr>
              <a:spLocks noChangeShapeType="1"/>
            </p:cNvSpPr>
            <p:nvPr/>
          </p:nvSpPr>
          <p:spPr bwMode="auto">
            <a:xfrm>
              <a:off x="3253" y="2564"/>
              <a:ext cx="1" cy="2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67" name="Freeform 35"/>
            <p:cNvSpPr>
              <a:spLocks/>
            </p:cNvSpPr>
            <p:nvPr/>
          </p:nvSpPr>
          <p:spPr bwMode="auto">
            <a:xfrm>
              <a:off x="3233" y="2576"/>
              <a:ext cx="41" cy="16"/>
            </a:xfrm>
            <a:custGeom>
              <a:avLst/>
              <a:gdLst>
                <a:gd name="T0" fmla="*/ 0 w 41"/>
                <a:gd name="T1" fmla="*/ 0 h 16"/>
                <a:gd name="T2" fmla="*/ 20 w 41"/>
                <a:gd name="T3" fmla="*/ 16 h 16"/>
                <a:gd name="T4" fmla="*/ 41 w 4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6">
                  <a:moveTo>
                    <a:pt x="0" y="0"/>
                  </a:moveTo>
                  <a:lnTo>
                    <a:pt x="20" y="16"/>
                  </a:lnTo>
                  <a:lnTo>
                    <a:pt x="4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68" name="Freeform 36"/>
            <p:cNvSpPr>
              <a:spLocks/>
            </p:cNvSpPr>
            <p:nvPr/>
          </p:nvSpPr>
          <p:spPr bwMode="auto">
            <a:xfrm>
              <a:off x="3311" y="2507"/>
              <a:ext cx="290" cy="85"/>
            </a:xfrm>
            <a:custGeom>
              <a:avLst/>
              <a:gdLst>
                <a:gd name="T0" fmla="*/ 0 w 290"/>
                <a:gd name="T1" fmla="*/ 0 h 85"/>
                <a:gd name="T2" fmla="*/ 290 w 290"/>
                <a:gd name="T3" fmla="*/ 0 h 85"/>
                <a:gd name="T4" fmla="*/ 290 w 290"/>
                <a:gd name="T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0" h="85">
                  <a:moveTo>
                    <a:pt x="0" y="0"/>
                  </a:moveTo>
                  <a:lnTo>
                    <a:pt x="290" y="0"/>
                  </a:lnTo>
                  <a:lnTo>
                    <a:pt x="290" y="8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69" name="Freeform 37"/>
            <p:cNvSpPr>
              <a:spLocks/>
            </p:cNvSpPr>
            <p:nvPr/>
          </p:nvSpPr>
          <p:spPr bwMode="auto">
            <a:xfrm>
              <a:off x="3581" y="2576"/>
              <a:ext cx="41" cy="16"/>
            </a:xfrm>
            <a:custGeom>
              <a:avLst/>
              <a:gdLst>
                <a:gd name="T0" fmla="*/ 0 w 41"/>
                <a:gd name="T1" fmla="*/ 0 h 16"/>
                <a:gd name="T2" fmla="*/ 20 w 41"/>
                <a:gd name="T3" fmla="*/ 16 h 16"/>
                <a:gd name="T4" fmla="*/ 41 w 4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6">
                  <a:moveTo>
                    <a:pt x="0" y="0"/>
                  </a:moveTo>
                  <a:lnTo>
                    <a:pt x="20" y="16"/>
                  </a:lnTo>
                  <a:lnTo>
                    <a:pt x="4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70" name="Line 38"/>
            <p:cNvSpPr>
              <a:spLocks noChangeShapeType="1"/>
            </p:cNvSpPr>
            <p:nvPr/>
          </p:nvSpPr>
          <p:spPr bwMode="auto">
            <a:xfrm>
              <a:off x="3253" y="2779"/>
              <a:ext cx="1" cy="5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71" name="Freeform 39"/>
            <p:cNvSpPr>
              <a:spLocks/>
            </p:cNvSpPr>
            <p:nvPr/>
          </p:nvSpPr>
          <p:spPr bwMode="auto">
            <a:xfrm>
              <a:off x="3233" y="2815"/>
              <a:ext cx="41" cy="16"/>
            </a:xfrm>
            <a:custGeom>
              <a:avLst/>
              <a:gdLst>
                <a:gd name="T0" fmla="*/ 0 w 41"/>
                <a:gd name="T1" fmla="*/ 0 h 16"/>
                <a:gd name="T2" fmla="*/ 20 w 41"/>
                <a:gd name="T3" fmla="*/ 16 h 16"/>
                <a:gd name="T4" fmla="*/ 41 w 4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6">
                  <a:moveTo>
                    <a:pt x="0" y="0"/>
                  </a:moveTo>
                  <a:lnTo>
                    <a:pt x="20" y="16"/>
                  </a:lnTo>
                  <a:lnTo>
                    <a:pt x="4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72" name="Line 40"/>
            <p:cNvSpPr>
              <a:spLocks noChangeShapeType="1"/>
            </p:cNvSpPr>
            <p:nvPr/>
          </p:nvSpPr>
          <p:spPr bwMode="auto">
            <a:xfrm>
              <a:off x="3253" y="3018"/>
              <a:ext cx="1" cy="5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73" name="Freeform 41"/>
            <p:cNvSpPr>
              <a:spLocks/>
            </p:cNvSpPr>
            <p:nvPr/>
          </p:nvSpPr>
          <p:spPr bwMode="auto">
            <a:xfrm>
              <a:off x="3233" y="3053"/>
              <a:ext cx="41" cy="17"/>
            </a:xfrm>
            <a:custGeom>
              <a:avLst/>
              <a:gdLst>
                <a:gd name="T0" fmla="*/ 0 w 41"/>
                <a:gd name="T1" fmla="*/ 0 h 17"/>
                <a:gd name="T2" fmla="*/ 20 w 41"/>
                <a:gd name="T3" fmla="*/ 17 h 17"/>
                <a:gd name="T4" fmla="*/ 41 w 41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7">
                  <a:moveTo>
                    <a:pt x="0" y="0"/>
                  </a:moveTo>
                  <a:lnTo>
                    <a:pt x="20" y="17"/>
                  </a:lnTo>
                  <a:lnTo>
                    <a:pt x="4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74" name="Line 42"/>
            <p:cNvSpPr>
              <a:spLocks noChangeShapeType="1"/>
            </p:cNvSpPr>
            <p:nvPr/>
          </p:nvSpPr>
          <p:spPr bwMode="auto">
            <a:xfrm>
              <a:off x="3253" y="3256"/>
              <a:ext cx="1" cy="2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75" name="Freeform 43"/>
            <p:cNvSpPr>
              <a:spLocks/>
            </p:cNvSpPr>
            <p:nvPr/>
          </p:nvSpPr>
          <p:spPr bwMode="auto">
            <a:xfrm>
              <a:off x="3233" y="3268"/>
              <a:ext cx="41" cy="17"/>
            </a:xfrm>
            <a:custGeom>
              <a:avLst/>
              <a:gdLst>
                <a:gd name="T0" fmla="*/ 0 w 41"/>
                <a:gd name="T1" fmla="*/ 0 h 17"/>
                <a:gd name="T2" fmla="*/ 20 w 41"/>
                <a:gd name="T3" fmla="*/ 17 h 17"/>
                <a:gd name="T4" fmla="*/ 41 w 41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7">
                  <a:moveTo>
                    <a:pt x="0" y="0"/>
                  </a:moveTo>
                  <a:lnTo>
                    <a:pt x="20" y="17"/>
                  </a:lnTo>
                  <a:lnTo>
                    <a:pt x="4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76" name="Line 44"/>
            <p:cNvSpPr>
              <a:spLocks noChangeShapeType="1"/>
            </p:cNvSpPr>
            <p:nvPr/>
          </p:nvSpPr>
          <p:spPr bwMode="auto">
            <a:xfrm>
              <a:off x="3253" y="3400"/>
              <a:ext cx="1" cy="2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77" name="Freeform 45"/>
            <p:cNvSpPr>
              <a:spLocks/>
            </p:cNvSpPr>
            <p:nvPr/>
          </p:nvSpPr>
          <p:spPr bwMode="auto">
            <a:xfrm>
              <a:off x="3233" y="3412"/>
              <a:ext cx="41" cy="16"/>
            </a:xfrm>
            <a:custGeom>
              <a:avLst/>
              <a:gdLst>
                <a:gd name="T0" fmla="*/ 0 w 41"/>
                <a:gd name="T1" fmla="*/ 0 h 16"/>
                <a:gd name="T2" fmla="*/ 20 w 41"/>
                <a:gd name="T3" fmla="*/ 16 h 16"/>
                <a:gd name="T4" fmla="*/ 41 w 4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6">
                  <a:moveTo>
                    <a:pt x="0" y="0"/>
                  </a:moveTo>
                  <a:lnTo>
                    <a:pt x="20" y="16"/>
                  </a:lnTo>
                  <a:lnTo>
                    <a:pt x="4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78" name="Line 46"/>
            <p:cNvSpPr>
              <a:spLocks noChangeShapeType="1"/>
            </p:cNvSpPr>
            <p:nvPr/>
          </p:nvSpPr>
          <p:spPr bwMode="auto">
            <a:xfrm>
              <a:off x="3253" y="3615"/>
              <a:ext cx="1" cy="5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79" name="Freeform 47"/>
            <p:cNvSpPr>
              <a:spLocks/>
            </p:cNvSpPr>
            <p:nvPr/>
          </p:nvSpPr>
          <p:spPr bwMode="auto">
            <a:xfrm>
              <a:off x="3233" y="3650"/>
              <a:ext cx="41" cy="17"/>
            </a:xfrm>
            <a:custGeom>
              <a:avLst/>
              <a:gdLst>
                <a:gd name="T0" fmla="*/ 0 w 41"/>
                <a:gd name="T1" fmla="*/ 0 h 17"/>
                <a:gd name="T2" fmla="*/ 20 w 41"/>
                <a:gd name="T3" fmla="*/ 17 h 17"/>
                <a:gd name="T4" fmla="*/ 41 w 41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7">
                  <a:moveTo>
                    <a:pt x="0" y="0"/>
                  </a:moveTo>
                  <a:lnTo>
                    <a:pt x="20" y="17"/>
                  </a:lnTo>
                  <a:lnTo>
                    <a:pt x="4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80" name="Line 48"/>
            <p:cNvSpPr>
              <a:spLocks noChangeShapeType="1"/>
            </p:cNvSpPr>
            <p:nvPr/>
          </p:nvSpPr>
          <p:spPr bwMode="auto">
            <a:xfrm>
              <a:off x="3601" y="2779"/>
              <a:ext cx="1" cy="5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81" name="Freeform 49"/>
            <p:cNvSpPr>
              <a:spLocks/>
            </p:cNvSpPr>
            <p:nvPr/>
          </p:nvSpPr>
          <p:spPr bwMode="auto">
            <a:xfrm>
              <a:off x="3581" y="2815"/>
              <a:ext cx="41" cy="16"/>
            </a:xfrm>
            <a:custGeom>
              <a:avLst/>
              <a:gdLst>
                <a:gd name="T0" fmla="*/ 0 w 41"/>
                <a:gd name="T1" fmla="*/ 0 h 16"/>
                <a:gd name="T2" fmla="*/ 20 w 41"/>
                <a:gd name="T3" fmla="*/ 16 h 16"/>
                <a:gd name="T4" fmla="*/ 41 w 4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6">
                  <a:moveTo>
                    <a:pt x="0" y="0"/>
                  </a:moveTo>
                  <a:lnTo>
                    <a:pt x="20" y="16"/>
                  </a:lnTo>
                  <a:lnTo>
                    <a:pt x="4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82" name="Line 50"/>
            <p:cNvSpPr>
              <a:spLocks noChangeShapeType="1"/>
            </p:cNvSpPr>
            <p:nvPr/>
          </p:nvSpPr>
          <p:spPr bwMode="auto">
            <a:xfrm>
              <a:off x="3601" y="3018"/>
              <a:ext cx="1" cy="5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83" name="Freeform 51"/>
            <p:cNvSpPr>
              <a:spLocks/>
            </p:cNvSpPr>
            <p:nvPr/>
          </p:nvSpPr>
          <p:spPr bwMode="auto">
            <a:xfrm>
              <a:off x="3581" y="3053"/>
              <a:ext cx="41" cy="17"/>
            </a:xfrm>
            <a:custGeom>
              <a:avLst/>
              <a:gdLst>
                <a:gd name="T0" fmla="*/ 0 w 41"/>
                <a:gd name="T1" fmla="*/ 0 h 17"/>
                <a:gd name="T2" fmla="*/ 20 w 41"/>
                <a:gd name="T3" fmla="*/ 17 h 17"/>
                <a:gd name="T4" fmla="*/ 41 w 41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7">
                  <a:moveTo>
                    <a:pt x="0" y="0"/>
                  </a:moveTo>
                  <a:lnTo>
                    <a:pt x="20" y="17"/>
                  </a:lnTo>
                  <a:lnTo>
                    <a:pt x="4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84" name="Freeform 52"/>
            <p:cNvSpPr>
              <a:spLocks/>
            </p:cNvSpPr>
            <p:nvPr/>
          </p:nvSpPr>
          <p:spPr bwMode="auto">
            <a:xfrm>
              <a:off x="3311" y="3256"/>
              <a:ext cx="290" cy="86"/>
            </a:xfrm>
            <a:custGeom>
              <a:avLst/>
              <a:gdLst>
                <a:gd name="T0" fmla="*/ 290 w 290"/>
                <a:gd name="T1" fmla="*/ 0 h 86"/>
                <a:gd name="T2" fmla="*/ 290 w 290"/>
                <a:gd name="T3" fmla="*/ 86 h 86"/>
                <a:gd name="T4" fmla="*/ 0 w 290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0" h="86">
                  <a:moveTo>
                    <a:pt x="290" y="0"/>
                  </a:moveTo>
                  <a:lnTo>
                    <a:pt x="290" y="86"/>
                  </a:lnTo>
                  <a:lnTo>
                    <a:pt x="0" y="8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69685" name="Freeform 53"/>
            <p:cNvSpPr>
              <a:spLocks/>
            </p:cNvSpPr>
            <p:nvPr/>
          </p:nvSpPr>
          <p:spPr bwMode="auto">
            <a:xfrm>
              <a:off x="3311" y="3321"/>
              <a:ext cx="17" cy="43"/>
            </a:xfrm>
            <a:custGeom>
              <a:avLst/>
              <a:gdLst>
                <a:gd name="T0" fmla="*/ 17 w 17"/>
                <a:gd name="T1" fmla="*/ 0 h 43"/>
                <a:gd name="T2" fmla="*/ 0 w 17"/>
                <a:gd name="T3" fmla="*/ 21 h 43"/>
                <a:gd name="T4" fmla="*/ 17 w 17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3">
                  <a:moveTo>
                    <a:pt x="17" y="0"/>
                  </a:moveTo>
                  <a:lnTo>
                    <a:pt x="0" y="21"/>
                  </a:lnTo>
                  <a:lnTo>
                    <a:pt x="17" y="4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</p:grpSp>
      <p:sp>
        <p:nvSpPr>
          <p:cNvPr id="69686" name="Rectangle 54"/>
          <p:cNvSpPr>
            <a:spLocks noGrp="1" noChangeArrowheads="1"/>
          </p:cNvSpPr>
          <p:nvPr>
            <p:ph type="title"/>
          </p:nvPr>
        </p:nvSpPr>
        <p:spPr>
          <a:xfrm>
            <a:off x="927847" y="228600"/>
            <a:ext cx="4726828" cy="1112838"/>
          </a:xfrm>
        </p:spPr>
        <p:txBody>
          <a:bodyPr/>
          <a:lstStyle/>
          <a:p>
            <a:r>
              <a:rPr lang="ru-RU" sz="2400" dirty="0"/>
              <a:t>Распределенная работа и публикация моделей в </a:t>
            </a:r>
            <a:r>
              <a:rPr lang="en-US" sz="2400" dirty="0" err="1"/>
              <a:t>Inranet</a:t>
            </a:r>
            <a:r>
              <a:rPr lang="en-US" sz="2400" dirty="0"/>
              <a:t>/Internet</a:t>
            </a:r>
            <a:endParaRPr lang="ru-RU" sz="2400" dirty="0"/>
          </a:p>
        </p:txBody>
      </p:sp>
      <p:pic>
        <p:nvPicPr>
          <p:cNvPr id="69687" name="Picture 5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366" y="36140"/>
            <a:ext cx="5216976" cy="3912732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49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72" y="258879"/>
            <a:ext cx="8548571" cy="57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34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D62F-CA88-4410-B70B-C86E563021D2}" type="slidenum">
              <a:rPr lang="ru-RU">
                <a:solidFill>
                  <a:srgbClr val="000000"/>
                </a:solidFill>
              </a:rPr>
              <a:pPr/>
              <a:t>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/>
          <a:lstStyle/>
          <a:p>
            <a:r>
              <a:rPr lang="en-US"/>
              <a:t>ARIS Explorer</a:t>
            </a:r>
            <a:r>
              <a:rPr lang="ru-RU"/>
              <a:t> - Проводник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6613"/>
            <a:ext cx="6553200" cy="49149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Line 4"/>
          <p:cNvSpPr>
            <a:spLocks noChangeShapeType="1"/>
          </p:cNvSpPr>
          <p:nvPr/>
        </p:nvSpPr>
        <p:spPr bwMode="auto">
          <a:xfrm flipH="1">
            <a:off x="3581401" y="1778001"/>
            <a:ext cx="690563" cy="1635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3366CC"/>
              </a:solidFill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H="1">
            <a:off x="3657601" y="1778001"/>
            <a:ext cx="614363" cy="111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3366CC"/>
              </a:solidFill>
            </a:endParaRP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3746500" y="2378075"/>
            <a:ext cx="5905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3366CC"/>
              </a:solidFill>
            </a:endParaRP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>
            <a:off x="2971800" y="3541713"/>
            <a:ext cx="673100" cy="381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stealth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3366CC"/>
              </a:solidFill>
            </a:endParaRP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H="1">
            <a:off x="2892426" y="3313113"/>
            <a:ext cx="536575" cy="635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stealth" w="med" len="lg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3366CC"/>
              </a:solidFill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H="1">
            <a:off x="2828926" y="4075114"/>
            <a:ext cx="1209675" cy="3587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stealth" w="med" len="lg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3366CC"/>
              </a:solidFill>
            </a:endParaRP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flipH="1" flipV="1">
            <a:off x="2828926" y="4433889"/>
            <a:ext cx="1209675" cy="222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stealth" w="med" len="lg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3366CC"/>
              </a:solidFill>
            </a:endParaRPr>
          </a:p>
        </p:txBody>
      </p:sp>
      <p:grpSp>
        <p:nvGrpSpPr>
          <p:cNvPr id="57355" name="Group 11"/>
          <p:cNvGrpSpPr>
            <a:grpSpLocks/>
          </p:cNvGrpSpPr>
          <p:nvPr/>
        </p:nvGrpSpPr>
        <p:grpSpPr bwMode="auto">
          <a:xfrm>
            <a:off x="4271963" y="1703389"/>
            <a:ext cx="939800" cy="314325"/>
            <a:chOff x="2352" y="3696"/>
            <a:chExt cx="1672" cy="407"/>
          </a:xfrm>
        </p:grpSpPr>
        <p:sp>
          <p:nvSpPr>
            <p:cNvPr id="57356" name="Rectangle 12"/>
            <p:cNvSpPr>
              <a:spLocks noChangeArrowheads="1"/>
            </p:cNvSpPr>
            <p:nvPr/>
          </p:nvSpPr>
          <p:spPr bwMode="auto">
            <a:xfrm>
              <a:off x="2352" y="3696"/>
              <a:ext cx="1576" cy="36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57357" name="Rectangle 13"/>
            <p:cNvSpPr>
              <a:spLocks noChangeArrowheads="1"/>
            </p:cNvSpPr>
            <p:nvPr/>
          </p:nvSpPr>
          <p:spPr bwMode="auto">
            <a:xfrm>
              <a:off x="2352" y="3696"/>
              <a:ext cx="1672" cy="40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>
                  <a:solidFill>
                    <a:srgbClr val="000000"/>
                  </a:solidFill>
                  <a:latin typeface="Arial" panose="020B0604020202020204" pitchFamily="34" charset="0"/>
                </a:rPr>
                <a:t>Серверы</a:t>
              </a:r>
              <a:endParaRPr lang="en-US" sz="1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4337050" y="2236789"/>
            <a:ext cx="1284288" cy="3143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</a:rPr>
              <a:t>Базы данных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7359" name="Group 15"/>
          <p:cNvGrpSpPr>
            <a:grpSpLocks/>
          </p:cNvGrpSpPr>
          <p:nvPr/>
        </p:nvGrpSpPr>
        <p:grpSpPr bwMode="auto">
          <a:xfrm>
            <a:off x="6583364" y="5219701"/>
            <a:ext cx="1925637" cy="314325"/>
            <a:chOff x="2352" y="3696"/>
            <a:chExt cx="1576" cy="407"/>
          </a:xfrm>
        </p:grpSpPr>
        <p:sp>
          <p:nvSpPr>
            <p:cNvPr id="57360" name="Rectangle 16"/>
            <p:cNvSpPr>
              <a:spLocks noChangeArrowheads="1"/>
            </p:cNvSpPr>
            <p:nvPr/>
          </p:nvSpPr>
          <p:spPr bwMode="auto">
            <a:xfrm>
              <a:off x="2352" y="3696"/>
              <a:ext cx="1576" cy="36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57361" name="Rectangle 17"/>
            <p:cNvSpPr>
              <a:spLocks noChangeArrowheads="1"/>
            </p:cNvSpPr>
            <p:nvPr/>
          </p:nvSpPr>
          <p:spPr bwMode="auto">
            <a:xfrm>
              <a:off x="2352" y="3696"/>
              <a:ext cx="1570" cy="40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>
                  <a:solidFill>
                    <a:srgbClr val="000000"/>
                  </a:solidFill>
                  <a:latin typeface="Arial" panose="020B0604020202020204" pitchFamily="34" charset="0"/>
                </a:rPr>
                <a:t>Контекстная помощь</a:t>
              </a:r>
              <a:endParaRPr lang="en-US" sz="1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7362" name="Line 18"/>
          <p:cNvSpPr>
            <a:spLocks noChangeShapeType="1"/>
          </p:cNvSpPr>
          <p:nvPr/>
        </p:nvSpPr>
        <p:spPr bwMode="auto">
          <a:xfrm flipH="1">
            <a:off x="5486400" y="2855913"/>
            <a:ext cx="68580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stealth" w="med" len="lg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3366CC"/>
              </a:solidFill>
            </a:endParaRPr>
          </a:p>
        </p:txBody>
      </p:sp>
      <p:grpSp>
        <p:nvGrpSpPr>
          <p:cNvPr id="57363" name="Group 19"/>
          <p:cNvGrpSpPr>
            <a:grpSpLocks/>
          </p:cNvGrpSpPr>
          <p:nvPr/>
        </p:nvGrpSpPr>
        <p:grpSpPr bwMode="auto">
          <a:xfrm>
            <a:off x="4343401" y="2855913"/>
            <a:ext cx="1216025" cy="527050"/>
            <a:chOff x="2287" y="3696"/>
            <a:chExt cx="1710" cy="390"/>
          </a:xfrm>
        </p:grpSpPr>
        <p:sp>
          <p:nvSpPr>
            <p:cNvPr id="57364" name="Rectangle 20"/>
            <p:cNvSpPr>
              <a:spLocks noChangeArrowheads="1"/>
            </p:cNvSpPr>
            <p:nvPr/>
          </p:nvSpPr>
          <p:spPr bwMode="auto">
            <a:xfrm>
              <a:off x="2352" y="3696"/>
              <a:ext cx="1576" cy="36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57365" name="Rectangle 21"/>
            <p:cNvSpPr>
              <a:spLocks noChangeArrowheads="1"/>
            </p:cNvSpPr>
            <p:nvPr/>
          </p:nvSpPr>
          <p:spPr bwMode="auto">
            <a:xfrm>
              <a:off x="2287" y="3696"/>
              <a:ext cx="1710" cy="3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>
                  <a:solidFill>
                    <a:srgbClr val="000000"/>
                  </a:solidFill>
                  <a:latin typeface="Arial" panose="020B0604020202020204" pitchFamily="34" charset="0"/>
                </a:rPr>
                <a:t>Контекстное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>
                  <a:solidFill>
                    <a:srgbClr val="000000"/>
                  </a:solidFill>
                  <a:latin typeface="Arial" panose="020B0604020202020204" pitchFamily="34" charset="0"/>
                </a:rPr>
                <a:t>меню</a:t>
              </a:r>
              <a:endParaRPr lang="en-US" sz="1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2209801" y="3770314"/>
            <a:ext cx="695325" cy="3143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</a:rPr>
              <a:t>Папки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7367" name="Group 23"/>
          <p:cNvGrpSpPr>
            <a:grpSpLocks/>
          </p:cNvGrpSpPr>
          <p:nvPr/>
        </p:nvGrpSpPr>
        <p:grpSpPr bwMode="auto">
          <a:xfrm>
            <a:off x="2057400" y="4292601"/>
            <a:ext cx="844550" cy="314325"/>
            <a:chOff x="2352" y="3696"/>
            <a:chExt cx="1639" cy="463"/>
          </a:xfrm>
        </p:grpSpPr>
        <p:sp>
          <p:nvSpPr>
            <p:cNvPr id="57368" name="Rectangle 24"/>
            <p:cNvSpPr>
              <a:spLocks noChangeArrowheads="1"/>
            </p:cNvSpPr>
            <p:nvPr/>
          </p:nvSpPr>
          <p:spPr bwMode="auto">
            <a:xfrm>
              <a:off x="2352" y="3696"/>
              <a:ext cx="1576" cy="36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3366CC"/>
                </a:solidFill>
              </a:endParaRPr>
            </a:p>
          </p:txBody>
        </p:sp>
        <p:sp>
          <p:nvSpPr>
            <p:cNvPr id="57369" name="Rectangle 25"/>
            <p:cNvSpPr>
              <a:spLocks noChangeArrowheads="1"/>
            </p:cNvSpPr>
            <p:nvPr/>
          </p:nvSpPr>
          <p:spPr bwMode="auto">
            <a:xfrm>
              <a:off x="2352" y="3696"/>
              <a:ext cx="1639" cy="4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>
                  <a:solidFill>
                    <a:srgbClr val="000000"/>
                  </a:solidFill>
                  <a:latin typeface="Arial" panose="020B0604020202020204" pitchFamily="34" charset="0"/>
                </a:rPr>
                <a:t>Модели</a:t>
              </a:r>
              <a:endParaRPr lang="en-US" sz="1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7370" name="Line 26"/>
          <p:cNvSpPr>
            <a:spLocks noChangeShapeType="1"/>
          </p:cNvSpPr>
          <p:nvPr/>
        </p:nvSpPr>
        <p:spPr bwMode="auto">
          <a:xfrm flipH="1" flipV="1">
            <a:off x="3752850" y="2227263"/>
            <a:ext cx="590550" cy="152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3366CC"/>
              </a:solidFill>
            </a:endParaRPr>
          </a:p>
        </p:txBody>
      </p:sp>
      <p:sp>
        <p:nvSpPr>
          <p:cNvPr id="57371" name="Line 27"/>
          <p:cNvSpPr>
            <a:spLocks noChangeShapeType="1"/>
          </p:cNvSpPr>
          <p:nvPr/>
        </p:nvSpPr>
        <p:spPr bwMode="auto">
          <a:xfrm flipH="1">
            <a:off x="3609976" y="2398714"/>
            <a:ext cx="733425" cy="857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3366CC"/>
              </a:solidFill>
            </a:endParaRPr>
          </a:p>
        </p:txBody>
      </p:sp>
      <p:sp>
        <p:nvSpPr>
          <p:cNvPr id="57372" name="Line 28"/>
          <p:cNvSpPr>
            <a:spLocks noChangeShapeType="1"/>
          </p:cNvSpPr>
          <p:nvPr/>
        </p:nvSpPr>
        <p:spPr bwMode="auto">
          <a:xfrm>
            <a:off x="5562600" y="3160713"/>
            <a:ext cx="2057400" cy="533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3366CC"/>
              </a:solidFill>
            </a:endParaRPr>
          </a:p>
        </p:txBody>
      </p:sp>
      <p:graphicFrame>
        <p:nvGraphicFramePr>
          <p:cNvPr id="57373" name="Object 29"/>
          <p:cNvGraphicFramePr>
            <a:graphicFrameLocks noChangeAspect="1"/>
          </p:cNvGraphicFramePr>
          <p:nvPr/>
        </p:nvGraphicFramePr>
        <p:xfrm>
          <a:off x="4267200" y="4151314"/>
          <a:ext cx="19812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Точечный рисунок" r:id="rId5" imgW="1980952" imgH="809738" progId="Paint.Picture">
                  <p:embed/>
                </p:oleObj>
              </mc:Choice>
              <mc:Fallback>
                <p:oleObj name="Точечный рисунок" r:id="rId5" imgW="1980952" imgH="8097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151314"/>
                        <a:ext cx="19812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4" name="Line 30"/>
          <p:cNvSpPr>
            <a:spLocks noChangeShapeType="1"/>
          </p:cNvSpPr>
          <p:nvPr/>
        </p:nvSpPr>
        <p:spPr bwMode="auto">
          <a:xfrm flipH="1" flipV="1">
            <a:off x="6096001" y="4837114"/>
            <a:ext cx="487363" cy="5238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1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7DD4-94F9-4D02-B9EE-F27961BB6E85}" type="slidenum">
              <a:rPr lang="ru-RU" smtClean="0">
                <a:solidFill>
                  <a:srgbClr val="000000"/>
                </a:solidFill>
              </a:rPr>
              <a:pPr/>
              <a:t>5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697" y="0"/>
            <a:ext cx="8720050" cy="632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FDA6-0F49-43F2-B6AC-05F2171D4517}" type="slidenum">
              <a:rPr lang="ru-RU" smtClean="0">
                <a:solidFill>
                  <a:srgbClr val="000000"/>
                </a:solidFill>
              </a:rPr>
              <a:pPr/>
              <a:t>6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87" y="130939"/>
            <a:ext cx="9145459" cy="66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2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FDA6-0F49-43F2-B6AC-05F2171D4517}" type="slidenum">
              <a:rPr lang="ru-RU" smtClean="0">
                <a:solidFill>
                  <a:srgbClr val="000000"/>
                </a:solidFill>
              </a:rPr>
              <a:pPr/>
              <a:t>7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10006295" cy="677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4732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sbi-red">
  <a:themeElements>
    <a:clrScheme name="hsbi-r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sbi-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3366CC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3366CC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hsbi-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bi-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bi-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bi-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bi-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bi-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bi-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bi-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bi-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bi-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bi-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bi-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sbi-red">
  <a:themeElements>
    <a:clrScheme name="hsbi-r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sbi-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3366CC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3366CC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hsbi-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bi-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bi-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bi-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bi-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bi-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bi-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bi-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bi-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bi-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bi-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bi-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92</Words>
  <Application>Microsoft Office PowerPoint</Application>
  <PresentationFormat>Широкоэкранный</PresentationFormat>
  <Paragraphs>25</Paragraphs>
  <Slides>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Microsoft YaHei</vt:lpstr>
      <vt:lpstr>Arial</vt:lpstr>
      <vt:lpstr>Arial Narrow</vt:lpstr>
      <vt:lpstr>Calibri</vt:lpstr>
      <vt:lpstr>Times New Roman</vt:lpstr>
      <vt:lpstr>1_Тема Office</vt:lpstr>
      <vt:lpstr>hsbi-red</vt:lpstr>
      <vt:lpstr>1_hsbi-red</vt:lpstr>
      <vt:lpstr>Adobe Photoshop Image</vt:lpstr>
      <vt:lpstr>CorelDRAW 10.0 Graphic</vt:lpstr>
      <vt:lpstr>Точечный рисунок</vt:lpstr>
      <vt:lpstr>Презентация PowerPoint</vt:lpstr>
      <vt:lpstr>Распределенная работа и публикация моделей в Inranet/Internet</vt:lpstr>
      <vt:lpstr>Презентация PowerPoint</vt:lpstr>
      <vt:lpstr>ARIS Explorer - Проводник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Инструментальная система ARIS для моделирования бизнеса</dc:title>
  <dc:creator>Ярослав Горчаков</dc:creator>
  <cp:lastModifiedBy>Ярослав Горчаков</cp:lastModifiedBy>
  <cp:revision>7</cp:revision>
  <dcterms:created xsi:type="dcterms:W3CDTF">2016-08-04T11:08:58Z</dcterms:created>
  <dcterms:modified xsi:type="dcterms:W3CDTF">2016-08-04T13:23:30Z</dcterms:modified>
</cp:coreProperties>
</file>