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2" r:id="rId1"/>
  </p:sldMasterIdLst>
  <p:notesMasterIdLst>
    <p:notesMasterId r:id="rId20"/>
  </p:notesMasterIdLst>
  <p:sldIdLst>
    <p:sldId id="256" r:id="rId2"/>
    <p:sldId id="273" r:id="rId3"/>
    <p:sldId id="284" r:id="rId4"/>
    <p:sldId id="285" r:id="rId5"/>
    <p:sldId id="286" r:id="rId6"/>
    <p:sldId id="287" r:id="rId7"/>
    <p:sldId id="288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7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8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15F72E-AD00-43A6-94E1-87C5D9C64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2980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99BF9-B07C-490E-8B30-F673EE4198C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5F72E-AD00-43A6-94E1-87C5D9C6498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91D0B5-C11D-4175-BAAC-0E7244BA82F8}" type="datetime1">
              <a:rPr lang="ru-RU" smtClean="0"/>
              <a:pPr>
                <a:defRPr/>
              </a:pPr>
              <a:t>26.09.2011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BA574-175E-48B7-83AE-8F98B71C1B80}" type="datetime1">
              <a:rPr lang="ru-RU" smtClean="0"/>
              <a:pPr>
                <a:defRPr/>
              </a:pPr>
              <a:t>26.09.2011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5DB8D9-06C0-4C23-8BDE-381542C77FB7}" type="datetime1">
              <a:rPr lang="ru-RU" smtClean="0"/>
              <a:pPr>
                <a:defRPr/>
              </a:pPr>
              <a:t>26.09.2011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E6245-D6C1-4CDD-9C4D-8B8169B6378C}" type="datetime1">
              <a:rPr lang="ru-RU" smtClean="0"/>
              <a:pPr>
                <a:defRPr/>
              </a:pPr>
              <a:t>26.09.2011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2E814E-95DE-4E74-8465-4D5AE3080424}" type="datetime1">
              <a:rPr lang="ru-RU" smtClean="0"/>
              <a:pPr>
                <a:defRPr/>
              </a:pPr>
              <a:t>26.09.2011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1CB3D-D7B0-43C3-86BA-20253172B122}" type="datetime1">
              <a:rPr lang="ru-RU" smtClean="0"/>
              <a:pPr>
                <a:defRPr/>
              </a:pPr>
              <a:t>26.09.2011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E21B9A-A491-4138-BF1A-E36A09180D30}" type="datetime1">
              <a:rPr lang="ru-RU" smtClean="0"/>
              <a:pPr>
                <a:defRPr/>
              </a:pPr>
              <a:t>26.09.2011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A6FFB-EBB1-4440-A43D-565579EA0516}" type="datetime1">
              <a:rPr lang="ru-RU" smtClean="0"/>
              <a:pPr>
                <a:defRPr/>
              </a:pPr>
              <a:t>26.09.2011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C73E7-5DD7-45F4-AB47-5E19EB95E51D}" type="datetime1">
              <a:rPr lang="ru-RU" smtClean="0"/>
              <a:pPr>
                <a:defRPr/>
              </a:pPr>
              <a:t>26.09.2011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D75FF4-7C1A-4D6D-9F5D-289F52871AA7}" type="datetime1">
              <a:rPr lang="ru-RU" smtClean="0"/>
              <a:pPr>
                <a:defRPr/>
              </a:pPr>
              <a:t>26.09.2011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55698A-D97E-4F47-B43F-8F70D770B749}" type="datetime1">
              <a:rPr lang="ru-RU" smtClean="0"/>
              <a:pPr>
                <a:defRPr/>
              </a:pPr>
              <a:t>26.09.2011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7B62E47-F023-4E7A-8FE7-8B9F2925EAFF}" type="datetime1">
              <a:rPr lang="ru-RU" smtClean="0"/>
              <a:pPr>
                <a:defRPr/>
              </a:pPr>
              <a:t>26.09.2011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290"/>
            <a:ext cx="8029604" cy="32147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/>
              <a:t>Архитектура, возможности и методы использования платформы облачных вычислений </a:t>
            </a:r>
            <a:r>
              <a:rPr lang="en-US" sz="3600" b="1" dirty="0"/>
              <a:t>Microsoft Windows </a:t>
            </a:r>
            <a:r>
              <a:rPr lang="en-US" sz="3600" b="1" dirty="0" smtClean="0"/>
              <a:t>Azure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ru-RU" sz="2800" i="1" dirty="0"/>
              <a:t>Лекция </a:t>
            </a:r>
            <a:r>
              <a:rPr lang="en-US" sz="2800" i="1" dirty="0" smtClean="0"/>
              <a:t>6</a:t>
            </a: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en-US" sz="3100" i="1" dirty="0" smtClean="0"/>
              <a:t>Windows Azure Storage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500438"/>
            <a:ext cx="7529264" cy="187277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b="1" i="1" dirty="0" smtClean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/>
              <a:t>Сафонов </a:t>
            </a:r>
            <a:r>
              <a:rPr lang="ru-RU" sz="2800" b="1" i="1" dirty="0"/>
              <a:t>Владимир </a:t>
            </a:r>
            <a:r>
              <a:rPr lang="ru-RU" sz="2800" b="1" i="1" dirty="0" smtClean="0"/>
              <a:t>Олегович</a:t>
            </a:r>
            <a:endParaRPr lang="ru-RU" sz="2800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Профессор кафедры информатики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Заведующий лабораторией </a:t>
            </a:r>
            <a:r>
              <a:rPr lang="en-US" sz="2400" dirty="0"/>
              <a:t>Java-</a:t>
            </a:r>
            <a:r>
              <a:rPr lang="ru-RU" sz="2400" dirty="0" smtClean="0"/>
              <a:t>технологии</a:t>
            </a:r>
            <a:endParaRPr lang="en-US" sz="2400" i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Санкт-Петербургский государственный университет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400" i="1" dirty="0"/>
              <a:t>Email: </a:t>
            </a:r>
            <a:r>
              <a:rPr lang="en-US" sz="2400" dirty="0" smtClean="0"/>
              <a:t>vosafonov@gmail.com</a:t>
            </a:r>
            <a:endParaRPr lang="ru-RU" sz="2400" b="1" dirty="0">
              <a:latin typeface="Courier New" pitchFamily="49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400" b="1" i="1" dirty="0">
                <a:latin typeface="Courier New" pitchFamily="49" charset="0"/>
              </a:rPr>
              <a:t>WWW: </a:t>
            </a:r>
            <a:r>
              <a:rPr lang="en-US" sz="2400" b="1" dirty="0">
                <a:latin typeface="Courier New" pitchFamily="49" charset="0"/>
              </a:rPr>
              <a:t>http</a:t>
            </a:r>
            <a:r>
              <a:rPr lang="en-US" sz="2400" b="1" dirty="0" smtClean="0">
                <a:latin typeface="Courier New" pitchFamily="49" charset="0"/>
              </a:rPr>
              <a:t>://www.vladimirsafonov.org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6.3_subscript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857364"/>
            <a:ext cx="6977432" cy="419736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сведений о подписке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6.4_create_storage_account_using_subscript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928802"/>
            <a:ext cx="6977432" cy="419736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</a:t>
            </a:r>
            <a:r>
              <a:rPr lang="en-US" dirty="0" smtClean="0"/>
              <a:t>Storage account </a:t>
            </a:r>
            <a:r>
              <a:rPr lang="ru-RU" dirty="0" smtClean="0"/>
              <a:t>по выбранной подписке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6.5_creating_storage_accoun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418" y="2071678"/>
            <a:ext cx="6739924" cy="405448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новой учетной записи хранения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6.7_creating_storage_accoun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000240"/>
            <a:ext cx="7096186" cy="426879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URL-</a:t>
            </a:r>
            <a:r>
              <a:rPr lang="ru-RU" dirty="0" smtClean="0"/>
              <a:t>адрес учетной записи хранения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6.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989" y="1714488"/>
            <a:ext cx="7058680" cy="441167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URL-</a:t>
            </a:r>
            <a:r>
              <a:rPr lang="ru-RU" dirty="0" smtClean="0"/>
              <a:t>адрес учетной записи хранения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6.9_creating_saf2_storage_acc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988" y="2000240"/>
            <a:ext cx="6601477" cy="412592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</a:t>
            </a:r>
            <a:r>
              <a:rPr lang="en-US" dirty="0" smtClean="0"/>
              <a:t>Storage account </a:t>
            </a:r>
            <a:r>
              <a:rPr lang="en-US" i="1" dirty="0" smtClean="0"/>
              <a:t>saf2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6.10_creating_a_domain_in_storage_acc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989" y="1857364"/>
            <a:ext cx="6830078" cy="426879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Регистрация доменного имени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6.11_domain_in_storage_acct_crea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989" y="2071678"/>
            <a:ext cx="6487176" cy="405448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Доменное имя создано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18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Домашнее задание к лекции </a:t>
            </a:r>
            <a:r>
              <a:rPr lang="en-US" sz="4000" dirty="0" smtClean="0"/>
              <a:t>6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 marL="182880" indent="-457200">
              <a:buAutoNum type="arabicPeriod"/>
            </a:pPr>
            <a:r>
              <a:rPr lang="ru-RU" dirty="0" smtClean="0"/>
              <a:t>Войдите в облако </a:t>
            </a:r>
            <a:r>
              <a:rPr lang="en-US" dirty="0" smtClean="0"/>
              <a:t>Azure</a:t>
            </a:r>
            <a:r>
              <a:rPr lang="ru-RU" dirty="0" smtClean="0"/>
              <a:t>, создайте </a:t>
            </a:r>
            <a:r>
              <a:rPr lang="en-US" dirty="0" smtClean="0"/>
              <a:t>Storage account </a:t>
            </a:r>
            <a:r>
              <a:rPr lang="ru-RU" dirty="0" smtClean="0"/>
              <a:t>и в нем – домен.</a:t>
            </a:r>
          </a:p>
          <a:p>
            <a:pPr marL="182880" indent="-457200">
              <a:buAutoNum type="arabicPeriod"/>
            </a:pPr>
            <a:r>
              <a:rPr lang="ru-RU" dirty="0" smtClean="0"/>
              <a:t>В домене создайте бинарный объект и таблицу и поэкспериментируйте с ними.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57364"/>
            <a:ext cx="7486147" cy="4268799"/>
          </a:xfrm>
        </p:spPr>
        <p:txBody>
          <a:bodyPr>
            <a:normAutofit/>
          </a:bodyPr>
          <a:lstStyle/>
          <a:p>
            <a:r>
              <a:rPr lang="en-US" dirty="0" smtClean="0"/>
              <a:t>Windows Azure Storage</a:t>
            </a:r>
            <a:r>
              <a:rPr lang="ru-RU" dirty="0" smtClean="0"/>
              <a:t>– основная компонента </a:t>
            </a:r>
            <a:r>
              <a:rPr lang="en-US" dirty="0" smtClean="0"/>
              <a:t>Azure</a:t>
            </a:r>
            <a:r>
              <a:rPr lang="ru-RU" dirty="0" smtClean="0"/>
              <a:t>, предназначенная для управления памятью в “облаке”.</a:t>
            </a:r>
            <a:endParaRPr lang="en-US" dirty="0" smtClean="0"/>
          </a:p>
          <a:p>
            <a:r>
              <a:rPr lang="ru-RU" dirty="0" smtClean="0"/>
              <a:t>По классу ПО (см. лекцию 1) </a:t>
            </a:r>
            <a:r>
              <a:rPr lang="en-US" dirty="0" smtClean="0"/>
              <a:t>Azure Storage </a:t>
            </a:r>
            <a:r>
              <a:rPr lang="ru-RU" dirty="0" smtClean="0"/>
              <a:t>относится к </a:t>
            </a:r>
            <a:r>
              <a:rPr lang="ru-RU" i="1" dirty="0" smtClean="0"/>
              <a:t>промежуточному ПО (</a:t>
            </a:r>
            <a:r>
              <a:rPr lang="en-US" i="1" dirty="0" smtClean="0"/>
              <a:t>middleware</a:t>
            </a:r>
            <a:r>
              <a:rPr lang="ru-RU" i="1" dirty="0" smtClean="0"/>
              <a:t>)</a:t>
            </a:r>
            <a:endParaRPr lang="en-US" i="1" dirty="0" smtClean="0"/>
          </a:p>
          <a:p>
            <a:r>
              <a:rPr lang="ru-RU" dirty="0" smtClean="0"/>
              <a:t> </a:t>
            </a:r>
            <a:r>
              <a:rPr lang="en-US" dirty="0" smtClean="0"/>
              <a:t>Azure Storage </a:t>
            </a:r>
            <a:r>
              <a:rPr lang="ru-RU" dirty="0" smtClean="0"/>
              <a:t>предназначена для поддержки хранения информации в </a:t>
            </a:r>
            <a:r>
              <a:rPr lang="en-US" dirty="0" smtClean="0"/>
              <a:t>Azure Platform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 в </a:t>
            </a:r>
            <a:r>
              <a:rPr lang="en-US" dirty="0" smtClean="0"/>
              <a:t>Azure Storage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Сервис </a:t>
            </a:r>
            <a:r>
              <a:rPr lang="en-US" dirty="0" smtClean="0"/>
              <a:t>Blob</a:t>
            </a:r>
            <a:r>
              <a:rPr lang="ru-RU" dirty="0" smtClean="0"/>
              <a:t> (</a:t>
            </a:r>
            <a:r>
              <a:rPr lang="en-US" dirty="0" smtClean="0"/>
              <a:t>Binary Large </a:t>
            </a:r>
            <a:r>
              <a:rPr lang="en-US" dirty="0" err="1" smtClean="0"/>
              <a:t>OBjects</a:t>
            </a:r>
            <a:r>
              <a:rPr lang="ru-RU" dirty="0" smtClean="0"/>
              <a:t>) для хранения текста или бинарных данных</a:t>
            </a:r>
          </a:p>
          <a:p>
            <a:r>
              <a:rPr lang="ru-RU" dirty="0" smtClean="0"/>
              <a:t>- Сервис </a:t>
            </a:r>
            <a:r>
              <a:rPr lang="en-US" dirty="0" smtClean="0"/>
              <a:t>Queue </a:t>
            </a:r>
            <a:r>
              <a:rPr lang="ru-RU" dirty="0" smtClean="0"/>
              <a:t>для надежного сохраняемого обмена сообщениями между сервисами</a:t>
            </a:r>
          </a:p>
          <a:p>
            <a:r>
              <a:rPr lang="ru-RU" dirty="0" smtClean="0"/>
              <a:t>- Сервис </a:t>
            </a:r>
            <a:r>
              <a:rPr lang="en-US" dirty="0" smtClean="0"/>
              <a:t>Table </a:t>
            </a:r>
            <a:r>
              <a:rPr lang="ru-RU" dirty="0" smtClean="0"/>
              <a:t>для работы со структурированной памятью, к которой можно обращаться по запросам.</a:t>
            </a:r>
          </a:p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сервисы </a:t>
            </a:r>
            <a:r>
              <a:rPr lang="en-US" dirty="0" smtClean="0"/>
              <a:t>Storage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Троекратное дублирование данных</a:t>
            </a:r>
            <a:r>
              <a:rPr lang="en-US" dirty="0" smtClean="0"/>
              <a:t>; </a:t>
            </a:r>
            <a:r>
              <a:rPr lang="ru-RU" dirty="0" smtClean="0"/>
              <a:t>устойчивость к ошибкам</a:t>
            </a:r>
          </a:p>
          <a:p>
            <a:r>
              <a:rPr lang="ru-RU" dirty="0" smtClean="0"/>
              <a:t>Поддержка </a:t>
            </a:r>
            <a:r>
              <a:rPr lang="en-US" dirty="0" smtClean="0"/>
              <a:t>REST (Representational State Transfer) – </a:t>
            </a:r>
            <a:r>
              <a:rPr lang="ru-RU" dirty="0" smtClean="0"/>
              <a:t>наиболее оптимального асинхронного протокола взаимодействия с </a:t>
            </a:r>
            <a:r>
              <a:rPr lang="en-US" dirty="0" smtClean="0"/>
              <a:t>Web-</a:t>
            </a:r>
            <a:r>
              <a:rPr lang="ru-RU" dirty="0" smtClean="0"/>
              <a:t>сервисами</a:t>
            </a:r>
          </a:p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Преимущества </a:t>
            </a:r>
            <a:r>
              <a:rPr lang="en-US" b="1" dirty="0" smtClean="0"/>
              <a:t>Windows Azure Storage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 </a:t>
            </a:r>
            <a:r>
              <a:rPr lang="en-US" dirty="0" smtClean="0"/>
              <a:t>Azure </a:t>
            </a:r>
            <a:r>
              <a:rPr lang="en-US" dirty="0" smtClean="0"/>
              <a:t>CTP </a:t>
            </a:r>
            <a:r>
              <a:rPr lang="ru-RU" dirty="0" smtClean="0"/>
              <a:t>предоставляются </a:t>
            </a:r>
            <a:r>
              <a:rPr lang="ru-RU" dirty="0" smtClean="0"/>
              <a:t>три сервиса Памяти - </a:t>
            </a:r>
            <a:r>
              <a:rPr lang="ru-RU" i="1" dirty="0" smtClean="0"/>
              <a:t>таблицы (</a:t>
            </a:r>
            <a:r>
              <a:rPr lang="en-US" i="1" dirty="0" smtClean="0"/>
              <a:t>tables</a:t>
            </a:r>
            <a:r>
              <a:rPr lang="ru-RU" i="1" dirty="0" smtClean="0"/>
              <a:t>)</a:t>
            </a:r>
            <a:r>
              <a:rPr lang="ru-RU" dirty="0" smtClean="0"/>
              <a:t>, </a:t>
            </a:r>
            <a:r>
              <a:rPr lang="ru-RU" i="1" dirty="0" smtClean="0"/>
              <a:t>очереди (</a:t>
            </a:r>
            <a:r>
              <a:rPr lang="en-US" i="1" dirty="0" smtClean="0"/>
              <a:t>queues</a:t>
            </a:r>
            <a:r>
              <a:rPr lang="ru-RU" dirty="0" smtClean="0"/>
              <a:t>) и </a:t>
            </a:r>
            <a:r>
              <a:rPr lang="ru-RU" i="1" dirty="0" smtClean="0"/>
              <a:t>бинарные объекты (</a:t>
            </a:r>
            <a:r>
              <a:rPr lang="en-US" i="1" dirty="0" smtClean="0"/>
              <a:t>blobs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В коммерческой версии они объединены под </a:t>
            </a:r>
            <a:r>
              <a:rPr lang="ru-RU" i="1" dirty="0" smtClean="0"/>
              <a:t>сервисами блокировки и кэширования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Они </a:t>
            </a:r>
            <a:r>
              <a:rPr lang="ru-RU" dirty="0" smtClean="0"/>
              <a:t>функционируют под управлением </a:t>
            </a:r>
            <a:r>
              <a:rPr lang="en-US" dirty="0" smtClean="0"/>
              <a:t>Azure Fabric.</a:t>
            </a:r>
            <a:endParaRPr lang="ru-RU" dirty="0" smtClean="0"/>
          </a:p>
          <a:p>
            <a:r>
              <a:rPr lang="ru-RU" dirty="0" smtClean="0"/>
              <a:t>Каждый сервис имеет программный .</a:t>
            </a:r>
            <a:r>
              <a:rPr lang="en-US" dirty="0" smtClean="0"/>
              <a:t>NET API </a:t>
            </a:r>
            <a:r>
              <a:rPr lang="ru-RU" dirty="0" smtClean="0"/>
              <a:t>и </a:t>
            </a:r>
            <a:r>
              <a:rPr lang="en-US" dirty="0" smtClean="0"/>
              <a:t>HTTP REST API</a:t>
            </a:r>
            <a:r>
              <a:rPr lang="ru-RU" dirty="0" smtClean="0"/>
              <a:t>. </a:t>
            </a:r>
            <a:r>
              <a:rPr lang="en-US" dirty="0" smtClean="0"/>
              <a:t>REST-</a:t>
            </a:r>
            <a:r>
              <a:rPr lang="ru-RU" dirty="0" smtClean="0"/>
              <a:t>узлы сети имеют следующий формат имен</a:t>
            </a:r>
            <a:r>
              <a:rPr lang="en-US" dirty="0" smtClean="0"/>
              <a:t>: </a:t>
            </a:r>
            <a:endParaRPr lang="ru-RU" dirty="0" smtClean="0"/>
          </a:p>
          <a:p>
            <a:pPr>
              <a:buNone/>
            </a:pPr>
            <a:r>
              <a:rPr lang="en-US" b="1" dirty="0" smtClean="0"/>
              <a:t>      .[</a:t>
            </a:r>
            <a:r>
              <a:rPr lang="en-US" b="1" dirty="0" err="1" smtClean="0"/>
              <a:t>storage,blob,queue</a:t>
            </a:r>
            <a:r>
              <a:rPr lang="en-US" b="1" dirty="0" smtClean="0"/>
              <a:t>].</a:t>
            </a:r>
            <a:r>
              <a:rPr lang="en-US" b="1" dirty="0" err="1" smtClean="0"/>
              <a:t>core.windows.net</a:t>
            </a:r>
            <a:r>
              <a:rPr lang="en-US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Формат доменых имен элементов Памяти </a:t>
            </a:r>
            <a:r>
              <a:rPr lang="en-US" dirty="0" smtClean="0"/>
              <a:t>Azure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071546"/>
            <a:ext cx="7629023" cy="51435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Структурированные</a:t>
            </a:r>
            <a:r>
              <a:rPr lang="ru-RU" b="1" dirty="0" smtClean="0"/>
              <a:t>, </a:t>
            </a:r>
            <a:r>
              <a:rPr lang="ru-RU" dirty="0" smtClean="0"/>
              <a:t>не требующие описаний в виде схем, масштабируемые хранилища </a:t>
            </a:r>
            <a:r>
              <a:rPr lang="ru-RU" dirty="0" smtClean="0"/>
              <a:t>данных</a:t>
            </a:r>
          </a:p>
          <a:p>
            <a:r>
              <a:rPr lang="ru-RU" dirty="0" smtClean="0"/>
              <a:t>Каждый объект имеет </a:t>
            </a:r>
            <a:r>
              <a:rPr lang="ru-RU" i="1" dirty="0" smtClean="0"/>
              <a:t>имя</a:t>
            </a:r>
            <a:r>
              <a:rPr lang="ru-RU" dirty="0" smtClean="0"/>
              <a:t> таблицы и набор </a:t>
            </a:r>
            <a:r>
              <a:rPr lang="ru-RU" i="1" dirty="0" smtClean="0"/>
              <a:t>свойств</a:t>
            </a:r>
            <a:r>
              <a:rPr lang="ru-RU" dirty="0" smtClean="0"/>
              <a:t> вида </a:t>
            </a:r>
            <a:r>
              <a:rPr lang="ru-RU" i="1" dirty="0" smtClean="0"/>
              <a:t>ключ / </a:t>
            </a:r>
            <a:r>
              <a:rPr lang="ru-RU" i="1" dirty="0" smtClean="0"/>
              <a:t>значение</a:t>
            </a:r>
          </a:p>
          <a:p>
            <a:r>
              <a:rPr lang="ru-RU" dirty="0" smtClean="0"/>
              <a:t>Ограничения </a:t>
            </a:r>
            <a:r>
              <a:rPr lang="ru-RU" dirty="0" smtClean="0"/>
              <a:t>на объекты: максимальный объем – 1 МБайт, максимальное число свойств – 255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Поддерживаются следующие типы свойств:</a:t>
            </a:r>
          </a:p>
          <a:p>
            <a:r>
              <a:rPr lang="ru-RU" dirty="0" smtClean="0"/>
              <a:t>- строка (</a:t>
            </a:r>
            <a:r>
              <a:rPr lang="en-US" dirty="0" smtClean="0"/>
              <a:t>string</a:t>
            </a:r>
            <a:r>
              <a:rPr lang="ru-RU" dirty="0" smtClean="0"/>
              <a:t>)</a:t>
            </a:r>
          </a:p>
          <a:p>
            <a:r>
              <a:rPr lang="ru-RU" dirty="0" smtClean="0"/>
              <a:t>- двоичный объект (</a:t>
            </a:r>
            <a:r>
              <a:rPr lang="en-US" dirty="0" smtClean="0"/>
              <a:t>binary</a:t>
            </a:r>
            <a:r>
              <a:rPr lang="ru-RU" dirty="0" smtClean="0"/>
              <a:t>)</a:t>
            </a:r>
          </a:p>
          <a:p>
            <a:r>
              <a:rPr lang="ru-RU" dirty="0" smtClean="0"/>
              <a:t>- целое число (</a:t>
            </a:r>
            <a:r>
              <a:rPr lang="en-US" dirty="0" err="1" smtClean="0"/>
              <a:t>int</a:t>
            </a:r>
            <a:r>
              <a:rPr lang="ru-RU" dirty="0" smtClean="0"/>
              <a:t>)</a:t>
            </a:r>
          </a:p>
          <a:p>
            <a:r>
              <a:rPr lang="ru-RU" dirty="0" smtClean="0"/>
              <a:t>- длинное целое (</a:t>
            </a:r>
            <a:r>
              <a:rPr lang="en-US" dirty="0" smtClean="0"/>
              <a:t>long</a:t>
            </a:r>
            <a:r>
              <a:rPr lang="ru-RU" dirty="0" smtClean="0"/>
              <a:t>)</a:t>
            </a:r>
          </a:p>
          <a:p>
            <a:r>
              <a:rPr lang="ru-RU" dirty="0" smtClean="0"/>
              <a:t>- булевское значение (</a:t>
            </a:r>
            <a:r>
              <a:rPr lang="en-US" dirty="0" err="1" smtClean="0"/>
              <a:t>bool</a:t>
            </a:r>
            <a:r>
              <a:rPr lang="ru-RU" dirty="0" smtClean="0"/>
              <a:t>)</a:t>
            </a:r>
          </a:p>
          <a:p>
            <a:r>
              <a:rPr lang="ru-RU" dirty="0" smtClean="0"/>
              <a:t>- вещественное двойтой точности (</a:t>
            </a:r>
            <a:r>
              <a:rPr lang="en-US" dirty="0" smtClean="0"/>
              <a:t>double</a:t>
            </a:r>
            <a:r>
              <a:rPr lang="ru-RU" dirty="0" smtClean="0"/>
              <a:t>)</a:t>
            </a:r>
          </a:p>
          <a:p>
            <a:r>
              <a:rPr lang="ru-RU" dirty="0" smtClean="0"/>
              <a:t>- глобальный идентификатор объекта (</a:t>
            </a:r>
            <a:r>
              <a:rPr lang="en-US" dirty="0" err="1" smtClean="0"/>
              <a:t>guid</a:t>
            </a:r>
            <a:r>
              <a:rPr lang="ru-RU" dirty="0" smtClean="0"/>
              <a:t>)</a:t>
            </a:r>
          </a:p>
          <a:p>
            <a:r>
              <a:rPr lang="ru-RU" dirty="0" smtClean="0"/>
              <a:t>Имеется три специальных свойства: </a:t>
            </a:r>
            <a:r>
              <a:rPr lang="ru-RU" i="1" dirty="0" smtClean="0"/>
              <a:t>ключ раздела (</a:t>
            </a:r>
            <a:r>
              <a:rPr lang="en-US" i="1" dirty="0" smtClean="0"/>
              <a:t>partition key</a:t>
            </a:r>
            <a:r>
              <a:rPr lang="ru-RU" i="1" dirty="0" smtClean="0"/>
              <a:t>),</a:t>
            </a:r>
            <a:r>
              <a:rPr lang="ru-RU" dirty="0" smtClean="0"/>
              <a:t> </a:t>
            </a:r>
            <a:r>
              <a:rPr lang="ru-RU" i="1" dirty="0" smtClean="0"/>
              <a:t>ключ строки в таблице (</a:t>
            </a:r>
            <a:r>
              <a:rPr lang="en-US" i="1" dirty="0" smtClean="0"/>
              <a:t>row</a:t>
            </a:r>
            <a:r>
              <a:rPr lang="en-US" dirty="0" smtClean="0"/>
              <a:t> </a:t>
            </a:r>
            <a:r>
              <a:rPr lang="en-US" i="1" dirty="0" smtClean="0"/>
              <a:t>key</a:t>
            </a:r>
            <a:r>
              <a:rPr lang="ru-RU" dirty="0" smtClean="0"/>
              <a:t>), и </a:t>
            </a:r>
            <a:r>
              <a:rPr lang="ru-RU" i="1" dirty="0" smtClean="0"/>
              <a:t>версия (</a:t>
            </a:r>
            <a:r>
              <a:rPr lang="en-US" i="1" dirty="0" smtClean="0"/>
              <a:t>version</a:t>
            </a:r>
            <a:r>
              <a:rPr lang="ru-RU" i="1" dirty="0" smtClean="0"/>
              <a:t>)</a:t>
            </a:r>
          </a:p>
          <a:p>
            <a:r>
              <a:rPr lang="ru-RU" dirty="0" smtClean="0"/>
              <a:t>К таблицам поддерживаются </a:t>
            </a:r>
            <a:r>
              <a:rPr lang="ru-RU" i="1" dirty="0" smtClean="0"/>
              <a:t>очереди сообщений</a:t>
            </a:r>
          </a:p>
          <a:p>
            <a:r>
              <a:rPr lang="ru-RU" dirty="0" smtClean="0"/>
              <a:t>Таблица делится на разделы (</a:t>
            </a:r>
            <a:r>
              <a:rPr lang="en-US" dirty="0" smtClean="0"/>
              <a:t>partitions)</a:t>
            </a:r>
          </a:p>
          <a:p>
            <a:r>
              <a:rPr lang="ru-RU" dirty="0" smtClean="0"/>
              <a:t>Запросы к таблицам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58204" cy="804656"/>
          </a:xfrm>
        </p:spPr>
        <p:txBody>
          <a:bodyPr/>
          <a:lstStyle/>
          <a:p>
            <a:r>
              <a:rPr lang="ru-RU" dirty="0" smtClean="0"/>
              <a:t>Таблицы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43116"/>
            <a:ext cx="7343271" cy="398304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Бинарные объекты могут создаваться и обрабатываться программным путем. </a:t>
            </a:r>
            <a:endParaRPr lang="ru-RU" dirty="0" smtClean="0"/>
          </a:p>
          <a:p>
            <a:r>
              <a:rPr lang="ru-RU" dirty="0" smtClean="0"/>
              <a:t>Бинарные </a:t>
            </a:r>
            <a:r>
              <a:rPr lang="ru-RU" dirty="0" smtClean="0"/>
              <a:t>объекты идентифицируются уникальными, мнемоничными путями доступа в виде </a:t>
            </a:r>
            <a:r>
              <a:rPr lang="en-US" dirty="0" smtClean="0"/>
              <a:t>URL</a:t>
            </a:r>
            <a:r>
              <a:rPr lang="ru-RU" dirty="0" smtClean="0"/>
              <a:t>-адресов типа:</a:t>
            </a:r>
          </a:p>
          <a:p>
            <a:r>
              <a:rPr lang="ru-RU" b="1" dirty="0" smtClean="0"/>
              <a:t>  </a:t>
            </a:r>
            <a:r>
              <a:rPr lang="en-US" b="1" dirty="0" smtClean="0"/>
              <a:t>&lt;account&gt;.</a:t>
            </a:r>
            <a:r>
              <a:rPr lang="en-US" b="1" dirty="0" err="1" smtClean="0"/>
              <a:t>blob.core.windows.net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ru-RU" dirty="0" smtClean="0"/>
              <a:t>Размер бинарных объектов можнт быть до 50 ГБайт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Блоки </a:t>
            </a:r>
            <a:r>
              <a:rPr lang="ru-RU" dirty="0" smtClean="0"/>
              <a:t>до 64 МБайт могут обрабатываться непосредственно, большей длины – должны быть разделены на </a:t>
            </a:r>
            <a:r>
              <a:rPr lang="ru-RU" i="1" dirty="0" smtClean="0"/>
              <a:t>блоки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Каждый </a:t>
            </a:r>
            <a:r>
              <a:rPr lang="ru-RU" dirty="0" smtClean="0"/>
              <a:t>блок закачивается на сайт отдельно. В конце операции проверяется, все ли блоки закачаны.</a:t>
            </a:r>
          </a:p>
          <a:p>
            <a:r>
              <a:rPr lang="ru-RU" dirty="0" smtClean="0"/>
              <a:t>Пространство имен для бинарных объектов – это иерархический </a:t>
            </a:r>
            <a:r>
              <a:rPr lang="en-US" dirty="0" smtClean="0"/>
              <a:t>IURL</a:t>
            </a:r>
            <a:r>
              <a:rPr lang="ru-RU" dirty="0" smtClean="0"/>
              <a:t>-путь вида:</a:t>
            </a:r>
          </a:p>
          <a:p>
            <a:r>
              <a:rPr lang="en-US" b="1" dirty="0" smtClean="0"/>
              <a:t>&lt;account&gt;.blob. core.windows.net</a:t>
            </a:r>
            <a:endParaRPr lang="ru-RU" dirty="0" smtClean="0"/>
          </a:p>
          <a:p>
            <a:r>
              <a:rPr lang="ru-RU" dirty="0" smtClean="0"/>
              <a:t>Бинарные объекты можно изменять </a:t>
            </a: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Бинарные объекты (</a:t>
            </a:r>
            <a:r>
              <a:rPr lang="en-US" dirty="0" smtClean="0"/>
              <a:t>blobs)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6.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71612"/>
            <a:ext cx="7571201" cy="455455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нового </a:t>
            </a:r>
            <a:r>
              <a:rPr lang="en-US" dirty="0" smtClean="0"/>
              <a:t>Storage Account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6.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000240"/>
            <a:ext cx="6858678" cy="412592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территориальной группы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3639</TotalTime>
  <Words>664</Words>
  <Application>Microsoft Office PowerPoint</Application>
  <PresentationFormat>On-screen Show (4:3)</PresentationFormat>
  <Paragraphs>100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Волна</vt:lpstr>
      <vt:lpstr>Архитектура, возможности и методы использования платформы облачных вычислений Microsoft Windows Azure Лекция 6 Windows Azure Storage</vt:lpstr>
      <vt:lpstr>Введение в Azure Storage</vt:lpstr>
      <vt:lpstr>Основные сервисы Storage</vt:lpstr>
      <vt:lpstr>Преимущества Windows Azure Storage</vt:lpstr>
      <vt:lpstr>Формат доменых имен элементов Памяти Azure</vt:lpstr>
      <vt:lpstr>Таблицы</vt:lpstr>
      <vt:lpstr>Бинарные объекты (blobs)</vt:lpstr>
      <vt:lpstr>Создание нового Storage Account</vt:lpstr>
      <vt:lpstr>Создание территориальной группы </vt:lpstr>
      <vt:lpstr>Выбор сведений о подписке</vt:lpstr>
      <vt:lpstr>Создание Storage account по выбранной подписке</vt:lpstr>
      <vt:lpstr>Создание новой учетной записи хранения</vt:lpstr>
      <vt:lpstr>URL-адрес учетной записи хранения</vt:lpstr>
      <vt:lpstr>URL-адрес учетной записи хранения</vt:lpstr>
      <vt:lpstr>Создание Storage account saf2</vt:lpstr>
      <vt:lpstr>Регистрация доменного имени</vt:lpstr>
      <vt:lpstr>Доменное имя создано</vt:lpstr>
      <vt:lpstr>Домашнее задание к лекции 6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Архитектуры и модели программ и знаний. Лекция 2</dc:title>
  <dc:creator>Vladimir O. Safonov</dc:creator>
  <cp:lastModifiedBy>Пользователь Windows</cp:lastModifiedBy>
  <cp:revision>197</cp:revision>
  <dcterms:created xsi:type="dcterms:W3CDTF">2001-09-03T03:38:43Z</dcterms:created>
  <dcterms:modified xsi:type="dcterms:W3CDTF">2011-09-26T17:18:42Z</dcterms:modified>
</cp:coreProperties>
</file>