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2" r:id="rId1"/>
  </p:sldMasterIdLst>
  <p:notesMasterIdLst>
    <p:notesMasterId r:id="rId14"/>
  </p:notesMasterIdLst>
  <p:sldIdLst>
    <p:sldId id="256" r:id="rId2"/>
    <p:sldId id="277" r:id="rId3"/>
    <p:sldId id="273" r:id="rId4"/>
    <p:sldId id="278" r:id="rId5"/>
    <p:sldId id="274" r:id="rId6"/>
    <p:sldId id="279" r:id="rId7"/>
    <p:sldId id="283" r:id="rId8"/>
    <p:sldId id="280" r:id="rId9"/>
    <p:sldId id="281" r:id="rId10"/>
    <p:sldId id="282" r:id="rId11"/>
    <p:sldId id="276" r:id="rId12"/>
    <p:sldId id="272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15F72E-AD00-43A6-94E1-87C5D9C649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2980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99BF9-B07C-490E-8B30-F673EE4198C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Вопросы</a:t>
            </a:r>
            <a:r>
              <a:rPr lang="ru-RU" baseline="0" dirty="0" smtClean="0"/>
              <a:t> и задания к данной лекции помогут студентам</a:t>
            </a:r>
          </a:p>
          <a:p>
            <a:r>
              <a:rPr lang="ru-RU" baseline="0" dirty="0" smtClean="0"/>
              <a:t>лучше практически освоить концепцию облачных вычислений.</a:t>
            </a:r>
            <a:endParaRPr lang="ru-RU" baseline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5F72E-AD00-43A6-94E1-87C5D9C649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indows.azur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4290"/>
            <a:ext cx="8029604" cy="32147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dirty="0"/>
              <a:t>Архитектура, возможности и методы использования платформы облачных вычислений </a:t>
            </a:r>
            <a:r>
              <a:rPr lang="en-US" sz="3600" b="1" dirty="0"/>
              <a:t>Microsoft Windows </a:t>
            </a:r>
            <a:r>
              <a:rPr lang="en-US" sz="3600" b="1" dirty="0" smtClean="0"/>
              <a:t>Azure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ru-RU" sz="2800" i="1" dirty="0"/>
              <a:t>Лекция </a:t>
            </a:r>
            <a:r>
              <a:rPr lang="en-US" sz="2800" i="1" dirty="0" smtClean="0"/>
              <a:t>3</a:t>
            </a: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3100" i="1" dirty="0" smtClean="0"/>
              <a:t>Основные концепции и архитектура </a:t>
            </a:r>
            <a:r>
              <a:rPr lang="en-US" sz="3100" i="1" dirty="0" smtClean="0"/>
              <a:t>Microsoft Windows Azure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500438"/>
            <a:ext cx="7529264" cy="187277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b="1" i="1" dirty="0" smtClean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b="1" i="1" dirty="0" smtClean="0"/>
              <a:t>Сафонов </a:t>
            </a:r>
            <a:r>
              <a:rPr lang="ru-RU" sz="2800" b="1" i="1" dirty="0"/>
              <a:t>Владимир </a:t>
            </a:r>
            <a:r>
              <a:rPr lang="ru-RU" sz="2800" b="1" i="1" dirty="0" smtClean="0"/>
              <a:t>Олегович</a:t>
            </a:r>
            <a:endParaRPr lang="ru-RU" sz="2800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Профессор кафедры информатики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Заведующий лабораторией </a:t>
            </a:r>
            <a:r>
              <a:rPr lang="en-US" sz="2400" dirty="0"/>
              <a:t>Java-</a:t>
            </a:r>
            <a:r>
              <a:rPr lang="ru-RU" sz="2400" dirty="0" smtClean="0"/>
              <a:t>технологии</a:t>
            </a:r>
            <a:endParaRPr lang="en-US" sz="2400" i="1" dirty="0"/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Санкт-Петербургский государственный университет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i="1" dirty="0"/>
              <a:t>Email: </a:t>
            </a:r>
            <a:r>
              <a:rPr lang="en-US" sz="2400" dirty="0" smtClean="0"/>
              <a:t>vosafonov@gmail.com</a:t>
            </a:r>
            <a:endParaRPr lang="ru-RU" sz="2400" b="1" dirty="0">
              <a:latin typeface="Courier New" pitchFamily="49" charset="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400" b="1" i="1" dirty="0">
                <a:latin typeface="Courier New" pitchFamily="49" charset="0"/>
              </a:rPr>
              <a:t>WWW: </a:t>
            </a:r>
            <a:r>
              <a:rPr lang="en-US" sz="2400" b="1" dirty="0">
                <a:latin typeface="Courier New" pitchFamily="49" charset="0"/>
              </a:rPr>
              <a:t>http</a:t>
            </a:r>
            <a:r>
              <a:rPr lang="en-US" sz="2400" b="1" dirty="0" smtClean="0">
                <a:latin typeface="Courier New" pitchFamily="49" charset="0"/>
              </a:rPr>
              <a:t>://www.vladimirsafonov.org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85926"/>
            <a:ext cx="7771899" cy="434023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Сервис </a:t>
            </a:r>
            <a:r>
              <a:rPr lang="ru-RU" i="1" dirty="0" smtClean="0"/>
              <a:t>интерфейс</a:t>
            </a:r>
            <a:r>
              <a:rPr lang="ru-RU" dirty="0" smtClean="0"/>
              <a:t> реализован как большая группа машин, на каждой из которых работает приложение – </a:t>
            </a:r>
            <a:r>
              <a:rPr lang="ru-RU" b="1" i="1" dirty="0" smtClean="0"/>
              <a:t>агент интерфейса (</a:t>
            </a:r>
            <a:r>
              <a:rPr lang="en-US" b="1" i="1" dirty="0" smtClean="0"/>
              <a:t>fabric agent</a:t>
            </a:r>
            <a:r>
              <a:rPr lang="ru-RU" b="1" i="1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Сервис </a:t>
            </a:r>
            <a:r>
              <a:rPr lang="ru-RU" i="1" dirty="0" smtClean="0"/>
              <a:t>интерфейс</a:t>
            </a:r>
            <a:r>
              <a:rPr lang="ru-RU" dirty="0" smtClean="0"/>
              <a:t> в целом управляется программным обеспечением, называемым </a:t>
            </a:r>
            <a:r>
              <a:rPr lang="ru-RU" b="1" i="1" dirty="0" smtClean="0"/>
              <a:t>контроллер интерфейса (</a:t>
            </a:r>
            <a:r>
              <a:rPr lang="en-US" b="1" i="1" dirty="0" smtClean="0"/>
              <a:t>fabric controller</a:t>
            </a:r>
            <a:r>
              <a:rPr lang="ru-RU" b="1" i="1" dirty="0" smtClean="0"/>
              <a:t>)</a:t>
            </a:r>
          </a:p>
          <a:p>
            <a:r>
              <a:rPr lang="ru-RU" dirty="0" smtClean="0"/>
              <a:t>Контроллер </a:t>
            </a:r>
            <a:r>
              <a:rPr lang="ru-RU" dirty="0" smtClean="0"/>
              <a:t>интерфейса взаимодействует с агентами интерфейса, а также с сервисом </a:t>
            </a:r>
            <a:r>
              <a:rPr lang="ru-RU" i="1" dirty="0" smtClean="0"/>
              <a:t>память</a:t>
            </a:r>
            <a:r>
              <a:rPr lang="ru-RU" dirty="0" smtClean="0"/>
              <a:t> как с обычными приложениями (поэтому детали представления данных от контроллера интерфейса скрыты</a:t>
            </a:r>
            <a:r>
              <a:rPr lang="ru-RU" dirty="0" smtClean="0"/>
              <a:t>)</a:t>
            </a:r>
          </a:p>
          <a:p>
            <a:r>
              <a:rPr lang="ru-RU" dirty="0" smtClean="0"/>
              <a:t> </a:t>
            </a:r>
            <a:r>
              <a:rPr lang="ru-RU" dirty="0" smtClean="0"/>
              <a:t>Контроллер интерфейса управляет каждым облачным приложением  с помощью </a:t>
            </a:r>
            <a:r>
              <a:rPr lang="ru-RU" i="1" dirty="0" smtClean="0"/>
              <a:t>конфигурационного файла </a:t>
            </a:r>
            <a:r>
              <a:rPr lang="ru-RU" dirty="0" smtClean="0"/>
              <a:t>в формате </a:t>
            </a:r>
            <a:r>
              <a:rPr lang="en-US" dirty="0" smtClean="0"/>
              <a:t>XML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Сервис </a:t>
            </a:r>
            <a:r>
              <a:rPr lang="en-US" dirty="0" smtClean="0"/>
              <a:t>Fabric (</a:t>
            </a:r>
            <a:r>
              <a:rPr lang="ru-RU" dirty="0" smtClean="0"/>
              <a:t>Интерфейс)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401080" cy="984235"/>
          </a:xfrm>
        </p:spPr>
        <p:txBody>
          <a:bodyPr/>
          <a:lstStyle/>
          <a:p>
            <a:r>
              <a:rPr lang="ru-RU" sz="3200" dirty="0" smtClean="0"/>
              <a:t>Сервисы </a:t>
            </a:r>
            <a:r>
              <a:rPr lang="en-US" sz="3200" dirty="0" smtClean="0"/>
              <a:t>.NET </a:t>
            </a:r>
            <a:r>
              <a:rPr lang="ru-RU" sz="3200" dirty="0" smtClean="0"/>
              <a:t>как основа </a:t>
            </a:r>
            <a:r>
              <a:rPr lang="en-US" sz="3200" dirty="0" smtClean="0"/>
              <a:t>Windows Azure</a:t>
            </a:r>
            <a:endParaRPr lang="en-US" sz="3200" dirty="0"/>
          </a:p>
        </p:txBody>
      </p:sp>
      <p:pic>
        <p:nvPicPr>
          <p:cNvPr id="6" name="Content Placeholder 5" descr="Fig_31.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643050"/>
            <a:ext cx="7602004" cy="408576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8381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Домашнее задание к лекции </a:t>
            </a:r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229600" cy="4525963"/>
          </a:xfrm>
        </p:spPr>
        <p:txBody>
          <a:bodyPr>
            <a:normAutofit/>
          </a:bodyPr>
          <a:lstStyle/>
          <a:p>
            <a:pPr marL="182880" indent="-457200">
              <a:buAutoNum type="arabicPeriod"/>
            </a:pPr>
            <a:r>
              <a:rPr lang="ru-RU" sz="2400" dirty="0" smtClean="0"/>
              <a:t>В чем</a:t>
            </a:r>
            <a:r>
              <a:rPr lang="ru-RU" sz="2400" dirty="0" smtClean="0"/>
              <a:t>, по-Вашему, достоинства и недостатки платформы </a:t>
            </a:r>
            <a:r>
              <a:rPr lang="en-US" sz="2400" dirty="0" smtClean="0"/>
              <a:t>Windows Azure?</a:t>
            </a:r>
          </a:p>
          <a:p>
            <a:pPr marL="182880" indent="-457200">
              <a:buAutoNum type="arabicPeriod"/>
            </a:pPr>
            <a:r>
              <a:rPr lang="ru-RU" dirty="0" smtClean="0"/>
              <a:t>Войдите в </a:t>
            </a:r>
            <a:r>
              <a:rPr lang="en-US" dirty="0" smtClean="0"/>
              <a:t>Azure (</a:t>
            </a:r>
            <a:r>
              <a:rPr lang="en-US" dirty="0" smtClean="0">
                <a:hlinkClick r:id="rId3"/>
              </a:rPr>
              <a:t>http://windows.azure.com</a:t>
            </a:r>
            <a:r>
              <a:rPr lang="en-US" dirty="0" smtClean="0"/>
              <a:t>) , </a:t>
            </a:r>
            <a:r>
              <a:rPr lang="ru-RU" dirty="0" smtClean="0"/>
              <a:t>найдите </a:t>
            </a:r>
            <a:r>
              <a:rPr lang="en-US" dirty="0" smtClean="0"/>
              <a:t>GUI </a:t>
            </a:r>
            <a:r>
              <a:rPr lang="ru-RU" dirty="0" smtClean="0"/>
              <a:t>компонент </a:t>
            </a:r>
            <a:r>
              <a:rPr lang="en-US" dirty="0" smtClean="0"/>
              <a:t>Fabric</a:t>
            </a:r>
            <a:r>
              <a:rPr lang="ru-RU" sz="2400" dirty="0" smtClean="0"/>
              <a:t> , </a:t>
            </a:r>
            <a:r>
              <a:rPr lang="en-US" sz="2400" dirty="0" smtClean="0"/>
              <a:t>Compute, Storage </a:t>
            </a:r>
            <a:r>
              <a:rPr lang="ru-RU" sz="2400" dirty="0" smtClean="0"/>
              <a:t>и проанализируйте их основные возможности. Для выполнения упражнения необходим доступ к </a:t>
            </a:r>
            <a:r>
              <a:rPr lang="en-US" sz="2400" dirty="0" smtClean="0"/>
              <a:t>Azure.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857364"/>
            <a:ext cx="7557585" cy="4268799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Windows Azure</a:t>
            </a:r>
            <a:r>
              <a:rPr lang="ru-RU" dirty="0" smtClean="0"/>
              <a:t> – облачная платформа, разработанная фирмой </a:t>
            </a:r>
            <a:r>
              <a:rPr lang="en-US" dirty="0" smtClean="0"/>
              <a:t>Microsoft</a:t>
            </a:r>
            <a:r>
              <a:rPr lang="ru-RU" dirty="0" smtClean="0"/>
              <a:t> (по существу, операционная система и набор инструментов “в облаке</a:t>
            </a:r>
            <a:r>
              <a:rPr lang="ru-RU" dirty="0" smtClean="0"/>
              <a:t>”).</a:t>
            </a:r>
            <a:endParaRPr lang="en-US" dirty="0" smtClean="0"/>
          </a:p>
          <a:p>
            <a:r>
              <a:rPr lang="ru-RU" dirty="0" smtClean="0"/>
              <a:t>На следующем слайде иллюстрируется роль </a:t>
            </a:r>
            <a:r>
              <a:rPr lang="en-US" dirty="0" smtClean="0"/>
              <a:t>Windows Azure </a:t>
            </a:r>
            <a:r>
              <a:rPr lang="ru-RU" dirty="0" smtClean="0"/>
              <a:t>в организации использования облачных сервисов, предоставляемых центром обработки данных </a:t>
            </a:r>
            <a:r>
              <a:rPr lang="en-US" dirty="0" smtClean="0"/>
              <a:t>Microsoft</a:t>
            </a:r>
            <a:r>
              <a:rPr lang="ru-RU" dirty="0" smtClean="0"/>
              <a:t>, фирмами и индивидуальными </a:t>
            </a:r>
            <a:r>
              <a:rPr lang="ru-RU" dirty="0" smtClean="0"/>
              <a:t>заказчиками</a:t>
            </a:r>
          </a:p>
          <a:p>
            <a:r>
              <a:rPr lang="en-US" dirty="0" smtClean="0"/>
              <a:t>Windows Azure </a:t>
            </a:r>
            <a:r>
              <a:rPr lang="ru-RU" dirty="0" smtClean="0"/>
              <a:t>обеспечивает хранение, использование и модификацию данных и запуск программ только на компьютерах центров обработки данных </a:t>
            </a:r>
            <a:r>
              <a:rPr lang="en-US" dirty="0" smtClean="0"/>
              <a:t>Microsoft</a:t>
            </a:r>
            <a:r>
              <a:rPr lang="ru-RU" dirty="0" smtClean="0"/>
              <a:t>. Никакого программного обеспечения, кроме веб-браузера, на пользовательских компьютерах не требуется</a:t>
            </a: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Архитектура </a:t>
            </a:r>
            <a:r>
              <a:rPr lang="en-US" dirty="0" smtClean="0"/>
              <a:t>Windows Azure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Windows Azure </a:t>
            </a:r>
            <a:r>
              <a:rPr lang="ru-RU" dirty="0" smtClean="0"/>
              <a:t>и центры обработки данных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80763" y="1981200"/>
            <a:ext cx="4182474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000240"/>
            <a:ext cx="7486147" cy="4125923"/>
          </a:xfrm>
        </p:spPr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С точки зрения пользователя, существуют две категории приложений 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ru-RU" b="1" i="1" dirty="0" smtClean="0"/>
              <a:t>внутренние </a:t>
            </a:r>
            <a:r>
              <a:rPr lang="ru-RU" b="1" i="1" dirty="0" smtClean="0"/>
              <a:t>(</a:t>
            </a:r>
            <a:r>
              <a:rPr lang="en-US" b="1" i="1" dirty="0" smtClean="0"/>
              <a:t>on</a:t>
            </a:r>
            <a:r>
              <a:rPr lang="ru-RU" b="1" i="1" dirty="0" smtClean="0"/>
              <a:t>-</a:t>
            </a:r>
            <a:r>
              <a:rPr lang="en-US" b="1" i="1" dirty="0" smtClean="0"/>
              <a:t>premises applications</a:t>
            </a:r>
            <a:r>
              <a:rPr lang="ru-RU" b="1" i="1" dirty="0" smtClean="0"/>
              <a:t>)</a:t>
            </a:r>
            <a:r>
              <a:rPr lang="ru-RU" dirty="0" smtClean="0"/>
              <a:t>, исполняемые на компьютере </a:t>
            </a:r>
            <a:r>
              <a:rPr lang="ru-RU" dirty="0" smtClean="0"/>
              <a:t>пользователя</a:t>
            </a:r>
            <a:endParaRPr lang="en-US" dirty="0" smtClean="0"/>
          </a:p>
          <a:p>
            <a:pPr>
              <a:buFontTx/>
              <a:buChar char="-"/>
            </a:pPr>
            <a:r>
              <a:rPr lang="ru-RU" b="1" i="1" dirty="0" smtClean="0"/>
              <a:t>облачные </a:t>
            </a:r>
            <a:r>
              <a:rPr lang="ru-RU" b="1" i="1" dirty="0" smtClean="0"/>
              <a:t>(</a:t>
            </a:r>
            <a:r>
              <a:rPr lang="en-US" b="1" i="1" dirty="0" smtClean="0"/>
              <a:t>cloud applications</a:t>
            </a:r>
            <a:r>
              <a:rPr lang="ru-RU" b="1" i="1" dirty="0" smtClean="0"/>
              <a:t>)</a:t>
            </a:r>
            <a:r>
              <a:rPr lang="ru-RU" dirty="0" smtClean="0"/>
              <a:t>, фактически исполняемые в среде </a:t>
            </a:r>
            <a:r>
              <a:rPr lang="en-US" dirty="0" smtClean="0"/>
              <a:t>Windows Azure </a:t>
            </a:r>
            <a:r>
              <a:rPr lang="ru-RU" dirty="0" smtClean="0"/>
              <a:t>на компьютерах центра обработки </a:t>
            </a:r>
            <a:r>
              <a:rPr lang="ru-RU" dirty="0" smtClean="0"/>
              <a:t>данных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На пользовательском компьютере могут быть установлены ОС </a:t>
            </a:r>
            <a:r>
              <a:rPr lang="en-US" dirty="0" smtClean="0"/>
              <a:t>Windows </a:t>
            </a:r>
            <a:r>
              <a:rPr lang="ru-RU" dirty="0" smtClean="0"/>
              <a:t>и, возможно, другие </a:t>
            </a:r>
            <a:r>
              <a:rPr lang="ru-RU" dirty="0" smtClean="0"/>
              <a:t>ОС.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Независимо </a:t>
            </a:r>
            <a:r>
              <a:rPr lang="ru-RU" dirty="0" smtClean="0"/>
              <a:t>от этого, через </a:t>
            </a:r>
            <a:r>
              <a:rPr lang="en-US" dirty="0" smtClean="0"/>
              <a:t>Web</a:t>
            </a:r>
            <a:r>
              <a:rPr lang="ru-RU" dirty="0" smtClean="0"/>
              <a:t>-браузер пользователь получает доступ к “</a:t>
            </a:r>
            <a:r>
              <a:rPr lang="en-US" dirty="0" smtClean="0"/>
              <a:t>Windows </a:t>
            </a:r>
            <a:r>
              <a:rPr lang="ru-RU" dirty="0" smtClean="0"/>
              <a:t>в облаке” – </a:t>
            </a:r>
            <a:r>
              <a:rPr lang="en-US" dirty="0" smtClean="0"/>
              <a:t>Windows Azure</a:t>
            </a:r>
            <a:r>
              <a:rPr lang="ru-RU" dirty="0" smtClean="0"/>
              <a:t>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Функционирование </a:t>
            </a:r>
            <a:r>
              <a:rPr lang="en-US" dirty="0" smtClean="0"/>
              <a:t>Windows Azure </a:t>
            </a:r>
            <a:r>
              <a:rPr lang="ru-RU" dirty="0" smtClean="0"/>
              <a:t>основано на </a:t>
            </a:r>
            <a:r>
              <a:rPr lang="en-US" dirty="0" smtClean="0"/>
              <a:t>Web</a:t>
            </a:r>
            <a:r>
              <a:rPr lang="ru-RU" dirty="0" smtClean="0"/>
              <a:t>-сервисах .</a:t>
            </a:r>
            <a:r>
              <a:rPr lang="en-US" dirty="0" smtClean="0"/>
              <a:t>NET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en-US" dirty="0" smtClean="0"/>
              <a:t>Windows Azure </a:t>
            </a:r>
            <a:r>
              <a:rPr lang="ru-RU" dirty="0" smtClean="0"/>
              <a:t>для хранения </a:t>
            </a:r>
            <a:r>
              <a:rPr lang="ru-RU" dirty="0" smtClean="0"/>
              <a:t>данных </a:t>
            </a:r>
            <a:r>
              <a:rPr lang="ru-RU" dirty="0" smtClean="0"/>
              <a:t>обеспечивает доступ к аналогу СУБД </a:t>
            </a:r>
            <a:r>
              <a:rPr lang="en-US" dirty="0" smtClean="0"/>
              <a:t>Microsoft SQL Server</a:t>
            </a:r>
            <a:r>
              <a:rPr lang="ru-RU" dirty="0" smtClean="0"/>
              <a:t> “в облаке” – </a:t>
            </a:r>
            <a:r>
              <a:rPr lang="en-US" b="1" i="1" dirty="0" smtClean="0"/>
              <a:t>SQL Azure</a:t>
            </a:r>
            <a:r>
              <a:rPr lang="ru-RU" b="1" dirty="0" smtClean="0"/>
              <a:t>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Организация работы пользователя в </a:t>
            </a:r>
            <a:r>
              <a:rPr lang="en-US" dirty="0" smtClean="0"/>
              <a:t>Windows Azure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472518" cy="1198549"/>
          </a:xfrm>
        </p:spPr>
        <p:txBody>
          <a:bodyPr/>
          <a:lstStyle/>
          <a:p>
            <a:r>
              <a:rPr lang="ru-RU" sz="3200" dirty="0" smtClean="0"/>
              <a:t>Организация работы в </a:t>
            </a:r>
            <a:r>
              <a:rPr lang="en-US" sz="3200" dirty="0" smtClean="0"/>
              <a:t>Windows Azure</a:t>
            </a:r>
            <a:endParaRPr lang="en-US" sz="3200" dirty="0"/>
          </a:p>
        </p:txBody>
      </p:sp>
      <p:pic>
        <p:nvPicPr>
          <p:cNvPr id="6" name="Content Placeholder 5" descr="Fig_31.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43050"/>
            <a:ext cx="7339103" cy="402755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928802"/>
            <a:ext cx="7629023" cy="4197361"/>
          </a:xfrm>
        </p:spPr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Основные компоненты </a:t>
            </a:r>
            <a:r>
              <a:rPr lang="en-US" dirty="0" smtClean="0"/>
              <a:t>Windows Azure</a:t>
            </a:r>
            <a:r>
              <a:rPr lang="ru-RU" dirty="0" smtClean="0"/>
              <a:t> 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ru-RU" dirty="0" smtClean="0"/>
              <a:t>–</a:t>
            </a:r>
            <a:r>
              <a:rPr lang="en-US" dirty="0" smtClean="0"/>
              <a:t> </a:t>
            </a:r>
            <a:r>
              <a:rPr lang="en-US" b="1" i="1" dirty="0" smtClean="0"/>
              <a:t>Fabric</a:t>
            </a:r>
            <a:r>
              <a:rPr lang="ru-RU" dirty="0" smtClean="0"/>
              <a:t> </a:t>
            </a:r>
            <a:r>
              <a:rPr lang="ru-RU" b="1" i="1" dirty="0" smtClean="0"/>
              <a:t> </a:t>
            </a:r>
            <a:r>
              <a:rPr lang="en-US" b="1" i="1" dirty="0" smtClean="0"/>
              <a:t>(</a:t>
            </a:r>
            <a:r>
              <a:rPr lang="ru-RU" b="1" i="1" dirty="0" smtClean="0"/>
              <a:t>интерфейс</a:t>
            </a:r>
            <a:r>
              <a:rPr lang="en-US" b="1" i="1" dirty="0" smtClean="0"/>
              <a:t>)</a:t>
            </a:r>
          </a:p>
          <a:p>
            <a:pPr>
              <a:buFontTx/>
              <a:buChar char="-"/>
            </a:pPr>
            <a:r>
              <a:rPr lang="en-US" b="1" i="1" dirty="0" smtClean="0"/>
              <a:t>Compute (</a:t>
            </a:r>
            <a:r>
              <a:rPr lang="ru-RU" b="1" i="1" dirty="0" smtClean="0"/>
              <a:t>вычисления)</a:t>
            </a:r>
          </a:p>
          <a:p>
            <a:pPr>
              <a:buFontTx/>
              <a:buChar char="-"/>
            </a:pPr>
            <a:r>
              <a:rPr lang="en-US" b="1" i="1" dirty="0" smtClean="0"/>
              <a:t>Storage</a:t>
            </a:r>
            <a:r>
              <a:rPr lang="ru-RU" b="1" i="1" dirty="0" smtClean="0"/>
              <a:t> (память)</a:t>
            </a:r>
          </a:p>
          <a:p>
            <a:pPr>
              <a:buFontTx/>
              <a:buChar char="-"/>
            </a:pPr>
            <a:r>
              <a:rPr lang="en-US" b="1" i="1" dirty="0" err="1" smtClean="0"/>
              <a:t>Config</a:t>
            </a:r>
            <a:r>
              <a:rPr lang="en-US" b="1" i="1" dirty="0" smtClean="0"/>
              <a:t> (</a:t>
            </a:r>
            <a:r>
              <a:rPr lang="ru-RU" b="1" i="1" dirty="0" smtClean="0"/>
              <a:t>конфигурация</a:t>
            </a:r>
            <a:r>
              <a:rPr lang="en-US" b="1" i="1" dirty="0" smtClean="0"/>
              <a:t>)</a:t>
            </a:r>
            <a:endParaRPr lang="en-US" b="1" i="1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Все </a:t>
            </a:r>
            <a:r>
              <a:rPr lang="ru-RU" dirty="0" smtClean="0"/>
              <a:t>компоненты – </a:t>
            </a:r>
            <a:r>
              <a:rPr lang="ru-RU" i="1" dirty="0" smtClean="0"/>
              <a:t>вычисления, память</a:t>
            </a:r>
            <a:r>
              <a:rPr lang="ru-RU" dirty="0" smtClean="0"/>
              <a:t> и </a:t>
            </a:r>
            <a:r>
              <a:rPr lang="ru-RU" i="1" dirty="0" smtClean="0"/>
              <a:t>интерфейс</a:t>
            </a:r>
            <a:r>
              <a:rPr lang="ru-RU" dirty="0" smtClean="0"/>
              <a:t> – являются </a:t>
            </a:r>
            <a:r>
              <a:rPr lang="en-US" dirty="0" smtClean="0"/>
              <a:t>Web</a:t>
            </a:r>
            <a:r>
              <a:rPr lang="ru-RU" dirty="0" smtClean="0"/>
              <a:t>-сервисами </a:t>
            </a:r>
            <a:r>
              <a:rPr lang="en-US" dirty="0" smtClean="0"/>
              <a:t> </a:t>
            </a:r>
            <a:r>
              <a:rPr lang="ru-RU" dirty="0" smtClean="0"/>
              <a:t>.</a:t>
            </a:r>
            <a:r>
              <a:rPr lang="en-US" dirty="0" smtClean="0"/>
              <a:t>NET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Сервис </a:t>
            </a:r>
            <a:r>
              <a:rPr lang="ru-RU" b="1" i="1" dirty="0" smtClean="0"/>
              <a:t>вычисления</a:t>
            </a:r>
            <a:r>
              <a:rPr lang="ru-RU" dirty="0" smtClean="0"/>
              <a:t> выполняет пользовательские облачные приложения, сервис </a:t>
            </a:r>
            <a:r>
              <a:rPr lang="ru-RU" b="1" i="1" dirty="0" smtClean="0"/>
              <a:t>память</a:t>
            </a:r>
            <a:r>
              <a:rPr lang="ru-RU" dirty="0" smtClean="0"/>
              <a:t> хранит пользовательские данные, сервис </a:t>
            </a:r>
            <a:r>
              <a:rPr lang="ru-RU" b="1" i="1" dirty="0" smtClean="0"/>
              <a:t>интерфейс</a:t>
            </a:r>
            <a:r>
              <a:rPr lang="ru-RU" dirty="0" smtClean="0"/>
              <a:t> обеспечивает общие средства управления приложениями, использующими облачную платформу</a:t>
            </a: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Компоненты </a:t>
            </a:r>
            <a:r>
              <a:rPr lang="en-US" dirty="0" smtClean="0"/>
              <a:t>Windows Azure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1625"/>
            <a:ext cx="8258204" cy="984235"/>
          </a:xfrm>
        </p:spPr>
        <p:txBody>
          <a:bodyPr/>
          <a:lstStyle/>
          <a:p>
            <a:r>
              <a:rPr lang="ru-RU" dirty="0" smtClean="0"/>
              <a:t>Компоненты </a:t>
            </a:r>
            <a:r>
              <a:rPr lang="en-US" dirty="0" smtClean="0"/>
              <a:t>Windows Azure</a:t>
            </a:r>
            <a:endParaRPr lang="en-US" dirty="0"/>
          </a:p>
        </p:txBody>
      </p:sp>
      <p:pic>
        <p:nvPicPr>
          <p:cNvPr id="6" name="Content Placeholder 5" descr="Fig_31.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249" y="1571613"/>
            <a:ext cx="7090971" cy="453122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(C)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43F9-EC8F-44F2-B79C-79B59D3208A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85926"/>
            <a:ext cx="7771899" cy="4340237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Сервис </a:t>
            </a:r>
            <a:r>
              <a:rPr lang="ru-RU" b="1" i="1" dirty="0" smtClean="0"/>
              <a:t>вычисления </a:t>
            </a:r>
            <a:r>
              <a:rPr lang="ru-RU" dirty="0" smtClean="0"/>
              <a:t>решает задачи исполнения </a:t>
            </a:r>
            <a:r>
              <a:rPr lang="ru-RU" dirty="0" smtClean="0"/>
              <a:t>огромного числа (возможно, миллионов) пользовательских приложений самого разного вида и назначения в едином </a:t>
            </a:r>
            <a:r>
              <a:rPr lang="ru-RU" dirty="0" smtClean="0"/>
              <a:t>облаке</a:t>
            </a:r>
          </a:p>
          <a:p>
            <a:r>
              <a:rPr lang="ru-RU" dirty="0" smtClean="0"/>
              <a:t>Основная </a:t>
            </a:r>
            <a:r>
              <a:rPr lang="ru-RU" dirty="0" smtClean="0"/>
              <a:t>проблема сервиса </a:t>
            </a:r>
            <a:r>
              <a:rPr lang="ru-RU" b="1" i="1" dirty="0" smtClean="0"/>
              <a:t>вычисления</a:t>
            </a:r>
            <a:r>
              <a:rPr lang="ru-RU" dirty="0" smtClean="0"/>
              <a:t> и облачных вычислений в целом – </a:t>
            </a:r>
            <a:r>
              <a:rPr lang="ru-RU" b="1" i="1" dirty="0" smtClean="0"/>
              <a:t>масштабирование</a:t>
            </a:r>
          </a:p>
          <a:p>
            <a:r>
              <a:rPr lang="ru-RU" dirty="0" smtClean="0"/>
              <a:t> </a:t>
            </a:r>
            <a:r>
              <a:rPr lang="ru-RU" dirty="0" smtClean="0"/>
              <a:t>Данная проблема решается путем выполнения каждого экземпляра пользовательского облачного приложения в своей </a:t>
            </a:r>
            <a:r>
              <a:rPr lang="ru-RU" i="1" dirty="0" smtClean="0"/>
              <a:t>отдельной виртуальной </a:t>
            </a:r>
            <a:r>
              <a:rPr lang="ru-RU" i="1" dirty="0" smtClean="0"/>
              <a:t>машине</a:t>
            </a:r>
          </a:p>
          <a:p>
            <a:r>
              <a:rPr lang="ru-RU" dirty="0" smtClean="0"/>
              <a:t>Данные </a:t>
            </a:r>
            <a:r>
              <a:rPr lang="ru-RU" dirty="0" smtClean="0"/>
              <a:t>виртуальные машины исполняются в среде 64-битовой ОС </a:t>
            </a:r>
            <a:r>
              <a:rPr lang="en-US" dirty="0" smtClean="0"/>
              <a:t>Windows</a:t>
            </a:r>
            <a:r>
              <a:rPr lang="ru-RU" dirty="0" smtClean="0"/>
              <a:t> 2008 </a:t>
            </a:r>
            <a:r>
              <a:rPr lang="en-US" dirty="0" smtClean="0"/>
              <a:t>Server</a:t>
            </a:r>
            <a:r>
              <a:rPr lang="ru-RU" dirty="0" smtClean="0"/>
              <a:t> - наиболее мощной серверной ОС фирмы </a:t>
            </a:r>
            <a:r>
              <a:rPr lang="en-US" dirty="0" smtClean="0"/>
              <a:t>Microsoft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Сервис </a:t>
            </a:r>
            <a:r>
              <a:rPr lang="en-US" b="1" i="1" dirty="0" smtClean="0"/>
              <a:t>Compute (</a:t>
            </a:r>
            <a:r>
              <a:rPr lang="ru-RU" b="1" i="1" dirty="0" smtClean="0"/>
              <a:t>Вычисления)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85926"/>
            <a:ext cx="7557585" cy="4340237"/>
          </a:xfrm>
        </p:spPr>
        <p:txBody>
          <a:bodyPr/>
          <a:lstStyle/>
          <a:p>
            <a:r>
              <a:rPr lang="ru-RU" dirty="0" smtClean="0"/>
              <a:t>Сервис </a:t>
            </a:r>
            <a:r>
              <a:rPr lang="ru-RU" b="1" i="1" dirty="0" smtClean="0"/>
              <a:t>память</a:t>
            </a:r>
            <a:r>
              <a:rPr lang="ru-RU" dirty="0" smtClean="0"/>
              <a:t> предоставляет пользователю средства работы с данными различной структуры – </a:t>
            </a:r>
            <a:r>
              <a:rPr lang="ru-RU" i="1" dirty="0" smtClean="0"/>
              <a:t>большими бинарными объектами (</a:t>
            </a:r>
            <a:r>
              <a:rPr lang="en-US" b="1" i="1" dirty="0" smtClean="0"/>
              <a:t>blobs</a:t>
            </a:r>
            <a:r>
              <a:rPr lang="ru-RU" i="1" dirty="0" smtClean="0"/>
              <a:t>)</a:t>
            </a:r>
            <a:r>
              <a:rPr lang="ru-RU" dirty="0" smtClean="0"/>
              <a:t>, размером до 50 Гб, хранящимися в </a:t>
            </a:r>
            <a:r>
              <a:rPr lang="ru-RU" b="1" i="1" dirty="0" smtClean="0"/>
              <a:t>контейнерах</a:t>
            </a:r>
            <a:r>
              <a:rPr lang="ru-RU" dirty="0" smtClean="0"/>
              <a:t>, </a:t>
            </a:r>
            <a:r>
              <a:rPr lang="ru-RU" b="1" i="1" dirty="0" smtClean="0"/>
              <a:t>таблицами</a:t>
            </a:r>
            <a:r>
              <a:rPr lang="ru-RU" i="1" dirty="0" smtClean="0"/>
              <a:t> (</a:t>
            </a:r>
            <a:r>
              <a:rPr lang="en-US" b="1" i="1" dirty="0" smtClean="0"/>
              <a:t>tables</a:t>
            </a:r>
            <a:r>
              <a:rPr lang="ru-RU" i="1" dirty="0" smtClean="0"/>
              <a:t>)</a:t>
            </a:r>
            <a:r>
              <a:rPr lang="ru-RU" dirty="0" smtClean="0"/>
              <a:t> и </a:t>
            </a:r>
            <a:r>
              <a:rPr lang="ru-RU" b="1" i="1" dirty="0" smtClean="0"/>
              <a:t>очередями</a:t>
            </a:r>
            <a:r>
              <a:rPr lang="ru-RU" i="1" dirty="0" smtClean="0"/>
              <a:t> (</a:t>
            </a:r>
            <a:r>
              <a:rPr lang="en-US" b="1" i="1" dirty="0" smtClean="0"/>
              <a:t>queues</a:t>
            </a:r>
            <a:r>
              <a:rPr lang="ru-RU" i="1" dirty="0" smtClean="0"/>
              <a:t>)</a:t>
            </a:r>
          </a:p>
          <a:p>
            <a:r>
              <a:rPr lang="ru-RU" dirty="0" smtClean="0"/>
              <a:t>Работа </a:t>
            </a:r>
            <a:r>
              <a:rPr lang="ru-RU" dirty="0" smtClean="0"/>
              <a:t>со структурами данных реализована на основе </a:t>
            </a:r>
            <a:r>
              <a:rPr lang="en-US" b="1" i="1" dirty="0" smtClean="0"/>
              <a:t>ADO</a:t>
            </a:r>
            <a:r>
              <a:rPr lang="ru-RU" b="1" i="1" dirty="0" smtClean="0"/>
              <a:t>.</a:t>
            </a:r>
            <a:r>
              <a:rPr lang="en-US" b="1" i="1" dirty="0" smtClean="0"/>
              <a:t>NET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dirty="0" smtClean="0"/>
              <a:t>библиотек </a:t>
            </a:r>
            <a:r>
              <a:rPr lang="ru-RU" dirty="0" smtClean="0"/>
              <a:t>поддержки обработки структурированных данных в .</a:t>
            </a:r>
            <a:r>
              <a:rPr lang="en-US" dirty="0" smtClean="0"/>
              <a:t>NET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</a:t>
            </a:r>
            <a:r>
              <a:rPr lang="ru-RU" smtClean="0"/>
              <a:t>Сафонов В.О.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04326E-020D-40CD-B78C-F8E813F057C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Сервис </a:t>
            </a:r>
            <a:r>
              <a:rPr lang="en-US" i="1" dirty="0" smtClean="0"/>
              <a:t>Storage (</a:t>
            </a:r>
            <a:r>
              <a:rPr lang="ru-RU" i="1" dirty="0" smtClean="0"/>
              <a:t>Память)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2800</TotalTime>
  <Words>675</Words>
  <Application>Microsoft Office PowerPoint</Application>
  <PresentationFormat>On-screen Show (4:3)</PresentationFormat>
  <Paragraphs>74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Волна</vt:lpstr>
      <vt:lpstr>Архитектура, возможности и методы использования платформы облачных вычислений Microsoft Windows Azure Лекция 3 Основные концепции и архитектура Microsoft Windows Azure</vt:lpstr>
      <vt:lpstr>Архитектура Windows Azure</vt:lpstr>
      <vt:lpstr>Windows Azure и центры обработки данных</vt:lpstr>
      <vt:lpstr>Организация работы пользователя в Windows Azure</vt:lpstr>
      <vt:lpstr>Организация работы в Windows Azure</vt:lpstr>
      <vt:lpstr> Компоненты Windows Azure</vt:lpstr>
      <vt:lpstr>Компоненты Windows Azure</vt:lpstr>
      <vt:lpstr>Сервис Compute (Вычисления)</vt:lpstr>
      <vt:lpstr>Сервис Storage (Память)</vt:lpstr>
      <vt:lpstr>Сервис Fabric (Интерфейс)</vt:lpstr>
      <vt:lpstr>Сервисы .NET как основа Windows Azure</vt:lpstr>
      <vt:lpstr>Домашнее задание к лекции 3</vt:lpstr>
    </vt:vector>
  </TitlesOfParts>
  <Company>St.Petersburg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Архитектуры и модели программ и знаний. Лекция 2</dc:title>
  <dc:creator>Vladimir O. Safonov</dc:creator>
  <cp:lastModifiedBy>Пользователь Windows</cp:lastModifiedBy>
  <cp:revision>161</cp:revision>
  <dcterms:created xsi:type="dcterms:W3CDTF">2001-09-03T03:38:43Z</dcterms:created>
  <dcterms:modified xsi:type="dcterms:W3CDTF">2011-08-29T16:26:11Z</dcterms:modified>
</cp:coreProperties>
</file>