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460" r:id="rId3"/>
    <p:sldId id="497" r:id="rId4"/>
    <p:sldId id="499" r:id="rId5"/>
    <p:sldId id="498" r:id="rId6"/>
    <p:sldId id="501" r:id="rId7"/>
    <p:sldId id="502" r:id="rId8"/>
    <p:sldId id="481" r:id="rId9"/>
    <p:sldId id="500" r:id="rId10"/>
    <p:sldId id="504" r:id="rId11"/>
    <p:sldId id="506" r:id="rId12"/>
    <p:sldId id="507" r:id="rId13"/>
    <p:sldId id="511" r:id="rId14"/>
    <p:sldId id="521" r:id="rId15"/>
    <p:sldId id="522" r:id="rId16"/>
    <p:sldId id="524" r:id="rId17"/>
    <p:sldId id="525" r:id="rId18"/>
    <p:sldId id="535" r:id="rId19"/>
    <p:sldId id="508" r:id="rId20"/>
    <p:sldId id="512" r:id="rId21"/>
    <p:sldId id="509" r:id="rId22"/>
    <p:sldId id="510" r:id="rId23"/>
    <p:sldId id="513" r:id="rId24"/>
    <p:sldId id="514" r:id="rId25"/>
    <p:sldId id="515" r:id="rId26"/>
    <p:sldId id="519" r:id="rId27"/>
    <p:sldId id="527" r:id="rId28"/>
    <p:sldId id="528" r:id="rId29"/>
    <p:sldId id="530" r:id="rId30"/>
    <p:sldId id="529" r:id="rId31"/>
    <p:sldId id="531" r:id="rId32"/>
    <p:sldId id="518" r:id="rId33"/>
    <p:sldId id="532" r:id="rId34"/>
    <p:sldId id="534" r:id="rId35"/>
    <p:sldId id="516" r:id="rId36"/>
    <p:sldId id="520" r:id="rId37"/>
    <p:sldId id="517" r:id="rId38"/>
    <p:sldId id="533" r:id="rId3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  <a:srgbClr val="660066"/>
    <a:srgbClr val="006600"/>
    <a:srgbClr val="3333FF"/>
    <a:srgbClr val="990033"/>
    <a:srgbClr val="0066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57" autoAdjust="0"/>
    <p:restoredTop sz="96780" autoAdjust="0"/>
  </p:normalViewPr>
  <p:slideViewPr>
    <p:cSldViewPr>
      <p:cViewPr varScale="1">
        <p:scale>
          <a:sx n="76" d="100"/>
          <a:sy n="76" d="100"/>
        </p:scale>
        <p:origin x="-12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0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49F29C2-ED2E-4943-B75F-214CC88D4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154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0A467F-BD9F-4F81-8FB7-21B0C42F816D}" type="slidenum">
              <a:rPr lang="ru-RU" sz="1200" b="0" smtClean="0"/>
              <a:pPr eaLnBrk="1" hangingPunct="1"/>
              <a:t>1</a:t>
            </a:fld>
            <a:endParaRPr lang="ru-RU" sz="1200" b="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8CE05-B0D1-4790-BDB5-1012ECF43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5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85CA7-ED2A-4F81-BB26-27175D4AC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3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3B80C-BE6E-46A6-9284-7299ECED2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91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7AADB-431A-4E4B-A4A5-E750356B3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50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B02AB-2E4B-4E2C-B620-F22262977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69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19853-54D4-4118-9CF0-A931CD680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7EEF8-954B-4980-B601-01283D83D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3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B038E-1575-4BC4-BCA9-D063DF2BD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39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2E195-545E-439C-9B2D-039B3F0C5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38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63DCA-60BF-496D-9645-9080E9F2A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41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2A3C7-9782-4BF5-8E83-261485048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63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812C4-6868-4892-A526-8F4A5010F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2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8D97F6F1-BF6C-4D68-9D2E-789D42765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1295400"/>
            <a:ext cx="9144000" cy="3505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80" rIns="0" bIns="0" anchor="ctr" anchorCtr="1"/>
          <a:lstStyle/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Лекция 5</a:t>
            </a: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ФАЙЛЫ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Open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3825875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Создает устройство ввода/вывода с номером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u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подсоединяет к нему внешний файл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name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4953000"/>
            <a:ext cx="9144000" cy="838200"/>
          </a:xfrm>
          <a:prstGeom prst="rect">
            <a:avLst/>
          </a:prstGeom>
          <a:noFill/>
          <a:ln w="25400" cap="rnd">
            <a:noFill/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FF"/>
                </a:solidFill>
                <a:latin typeface="Courier New" pitchFamily="49" charset="0"/>
              </a:rPr>
              <a:t>open </a:t>
            </a:r>
            <a:r>
              <a:rPr lang="en-US" sz="2600" dirty="0">
                <a:latin typeface="Courier New" pitchFamily="49" charset="0"/>
              </a:rPr>
              <a:t>(unit = 1, file = "data.txt")</a:t>
            </a:r>
          </a:p>
          <a:p>
            <a:pPr algn="l" eaLnBrk="1" hangingPunct="1"/>
            <a:r>
              <a:rPr lang="en-US" sz="2600" dirty="0">
                <a:solidFill>
                  <a:srgbClr val="0066CC"/>
                </a:solidFill>
                <a:latin typeface="Courier New" pitchFamily="49" charset="0"/>
              </a:rPr>
              <a:t>open</a:t>
            </a:r>
            <a:r>
              <a:rPr lang="en-US" sz="2600" dirty="0">
                <a:latin typeface="Courier New" pitchFamily="49" charset="0"/>
              </a:rPr>
              <a:t> (unit = 2, file = "D:\DOCUM\price.inf")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05000" y="1219200"/>
            <a:ext cx="5334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open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(unit  = u       , &amp;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file  = name    , &amp;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err   = label   , &amp;</a:t>
            </a:r>
          </a:p>
          <a:p>
            <a:pPr algn="l" eaLnBrk="1" hangingPunct="1"/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iostat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=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i-var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, &amp;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  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Параметры оператора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Open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0" y="1438275"/>
            <a:ext cx="9144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uint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номер устройства </a:t>
            </a:r>
          </a:p>
          <a:p>
            <a:pPr algn="l" eaLnBrk="1" hangingPunct="1"/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file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имя файла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err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метка на оператор обработки ошибки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iostat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номер ошибки (0 – отсутствие).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...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один или несколько спецификаторов (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Symbol" pitchFamily="18" charset="2"/>
              </a:rPr>
              <a:t>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Symbol" pitchFamily="18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40 )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65"/>
          <p:cNvSpPr>
            <a:spLocks noChangeArrowheads="1"/>
          </p:cNvSpPr>
          <p:nvPr/>
        </p:nvSpPr>
        <p:spPr bwMode="auto">
          <a:xfrm>
            <a:off x="228600" y="1295400"/>
            <a:ext cx="3429000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ACCESS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ACTION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ASSOCIATEVARIABLE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endParaRPr lang="en-US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ASYNCHRONOUS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endParaRPr lang="en-US" sz="2400" b="0" dirty="0">
              <a:solidFill>
                <a:srgbClr val="0070C0"/>
              </a:solidFill>
              <a:latin typeface="Verdana" pitchFamily="34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BLANK</a:t>
            </a:r>
            <a:endParaRPr lang="en-US" sz="2400" b="0" dirty="0">
              <a:solidFill>
                <a:srgbClr val="0070C0"/>
              </a:solidFill>
              <a:latin typeface="Verdana" pitchFamily="34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BLOCKSIZE</a:t>
            </a:r>
            <a:endParaRPr lang="en-US" sz="2400" b="0" dirty="0">
              <a:solidFill>
                <a:srgbClr val="0070C0"/>
              </a:solidFill>
              <a:latin typeface="Verdana" pitchFamily="34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BUFFERCOUNT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BUFFERED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endParaRPr lang="en-US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CARRIAGECONTROL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CONVERT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DECIMAL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DEFAULTFILE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DELIM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DISPOSE</a:t>
            </a:r>
          </a:p>
        </p:txBody>
      </p:sp>
      <p:sp>
        <p:nvSpPr>
          <p:cNvPr id="13316" name="Rectangle 266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СПЕЦИФИКАТОРЫ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3317" name="Rectangle 267"/>
          <p:cNvSpPr>
            <a:spLocks noChangeArrowheads="1"/>
          </p:cNvSpPr>
          <p:nvPr/>
        </p:nvSpPr>
        <p:spPr bwMode="auto">
          <a:xfrm>
            <a:off x="3733800" y="1295400"/>
            <a:ext cx="25908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ENCODING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FORM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IOFOCUS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MAXREC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MODE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NAME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NEWUNIT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NOSHARED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ORGANIZATION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PAD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POSITION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READONLY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RECL</a:t>
            </a:r>
            <a:endParaRPr lang="en-US" sz="2400" b="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3318" name="Rectangle 268"/>
          <p:cNvSpPr>
            <a:spLocks noChangeArrowheads="1"/>
          </p:cNvSpPr>
          <p:nvPr/>
        </p:nvSpPr>
        <p:spPr bwMode="auto">
          <a:xfrm>
            <a:off x="6400800" y="1295400"/>
            <a:ext cx="25908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RECORDSIZE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RECORDTYPE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ROUND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SHARE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SHARED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SIGN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STATUS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TITLE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TYPE</a:t>
            </a:r>
          </a:p>
          <a:p>
            <a:pPr algn="l">
              <a:spcBef>
                <a:spcPct val="5000"/>
              </a:spcBef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USEROPEN</a:t>
            </a:r>
          </a:p>
        </p:txBody>
      </p:sp>
      <p:sp>
        <p:nvSpPr>
          <p:cNvPr id="13319" name="Text Box 269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Параметры оператора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Open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Примеры оператора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Open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638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двоичный файл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backup.bin"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,form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'binary'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добавление записей в конец файла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history.txt"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,access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'append'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только для чтения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(3,file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"data.txt"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action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'read'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файл должен существовать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(4,file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"geometry.dat"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status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'old'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асинхронный ввод/вывод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(5,file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"tornado.dat"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asynchronous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'yes'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файл доступен другим приложениям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(6,file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"base.dat"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share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denynone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файл недоступен другим приложениям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(7,file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"base2.dat"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share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denyrw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Файловый ввод/вывод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чтение данных из файла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1295400"/>
            <a:ext cx="9144000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Последовательный доступ </a:t>
            </a:r>
            <a:endParaRPr lang="en-US" sz="2400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(unit, format, ...)</a:t>
            </a:r>
          </a:p>
          <a:p>
            <a:pPr algn="l" eaLnBrk="1" hangingPunct="1"/>
            <a:r>
              <a:rPr lang="en-US" sz="240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неформатные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(unit, ...)</a:t>
            </a:r>
          </a:p>
          <a:p>
            <a:pPr algn="l" eaLnBrk="1" hangingPunct="1"/>
            <a:endParaRPr lang="en-US" sz="2400" dirty="0">
              <a:latin typeface="Courier New" pitchFamily="49" charset="0"/>
            </a:endParaRPr>
          </a:p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Прямой доступ </a:t>
            </a:r>
            <a:endParaRPr lang="en-US" sz="2400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(unit, format, rec, ...)</a:t>
            </a:r>
          </a:p>
          <a:p>
            <a:pPr algn="l" eaLnBrk="1" hangingPunct="1"/>
            <a:r>
              <a:rPr lang="en-US" sz="240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неформатные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(unit, rec, ...)</a:t>
            </a:r>
          </a:p>
          <a:p>
            <a:pPr algn="l" eaLnBrk="1" hangingPunct="1"/>
            <a:endParaRPr lang="en-US" sz="2400" dirty="0">
              <a:latin typeface="Courier New" pitchFamily="49" charset="0"/>
            </a:endParaRPr>
          </a:p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Внутренние файлы</a:t>
            </a:r>
          </a:p>
          <a:p>
            <a:pPr algn="l" eaLnBrk="1" hangingPunct="1"/>
            <a:r>
              <a:rPr lang="ru-RU" sz="2400" dirty="0">
                <a:latin typeface="Courier New" pitchFamily="49" charset="0"/>
              </a:rPr>
              <a:t>	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(unit, format, ...)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Ввод/вывод в файлы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 данных в файл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0" y="1295400"/>
            <a:ext cx="9144000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Последовательный доступ </a:t>
            </a:r>
            <a:endParaRPr lang="en-US" sz="2400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 smtClean="0">
                <a:latin typeface="Courier New" pitchFamily="49" charset="0"/>
              </a:rPr>
              <a:t>(unit</a:t>
            </a:r>
            <a:r>
              <a:rPr lang="en-US" sz="2600" dirty="0">
                <a:latin typeface="Courier New" pitchFamily="49" charset="0"/>
              </a:rPr>
              <a:t>, format, ...)</a:t>
            </a:r>
          </a:p>
          <a:p>
            <a:pPr algn="l" eaLnBrk="1" hangingPunct="1"/>
            <a:r>
              <a:rPr lang="en-US" sz="240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неформатные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 smtClean="0">
                <a:latin typeface="Courier New" pitchFamily="49" charset="0"/>
              </a:rPr>
              <a:t>(unit</a:t>
            </a:r>
            <a:r>
              <a:rPr lang="en-US" sz="2600" dirty="0">
                <a:latin typeface="Courier New" pitchFamily="49" charset="0"/>
              </a:rPr>
              <a:t>, ...)</a:t>
            </a:r>
          </a:p>
          <a:p>
            <a:pPr algn="l" eaLnBrk="1" hangingPunct="1"/>
            <a:endParaRPr lang="en-US" sz="2400" dirty="0">
              <a:latin typeface="Courier New" pitchFamily="49" charset="0"/>
            </a:endParaRPr>
          </a:p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Прямой доступ </a:t>
            </a:r>
            <a:endParaRPr lang="en-US" sz="2400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 smtClean="0">
                <a:latin typeface="Courier New" pitchFamily="49" charset="0"/>
              </a:rPr>
              <a:t>(unit</a:t>
            </a:r>
            <a:r>
              <a:rPr lang="en-US" sz="2600" dirty="0">
                <a:latin typeface="Courier New" pitchFamily="49" charset="0"/>
              </a:rPr>
              <a:t>, format, rec, ...)</a:t>
            </a:r>
          </a:p>
          <a:p>
            <a:pPr algn="l" eaLnBrk="1" hangingPunct="1"/>
            <a:r>
              <a:rPr lang="en-US" sz="2400" dirty="0">
                <a:solidFill>
                  <a:srgbClr val="0066CC"/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неформатные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 smtClean="0">
                <a:latin typeface="Courier New" pitchFamily="49" charset="0"/>
              </a:rPr>
              <a:t>(unit</a:t>
            </a:r>
            <a:r>
              <a:rPr lang="en-US" sz="2600" dirty="0">
                <a:latin typeface="Courier New" pitchFamily="49" charset="0"/>
              </a:rPr>
              <a:t>, rec, ...)</a:t>
            </a:r>
          </a:p>
          <a:p>
            <a:pPr algn="l" eaLnBrk="1" hangingPunct="1"/>
            <a:endParaRPr lang="en-US" sz="2400" dirty="0">
              <a:latin typeface="Courier New" pitchFamily="49" charset="0"/>
            </a:endParaRPr>
          </a:p>
          <a:p>
            <a:pPr algn="l"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Внутренние файлы</a:t>
            </a:r>
          </a:p>
          <a:p>
            <a:pPr algn="l" eaLnBrk="1" hangingPunct="1"/>
            <a:r>
              <a:rPr lang="ru-RU" sz="2400" dirty="0">
                <a:latin typeface="Courier New" pitchFamily="49" charset="0"/>
              </a:rPr>
              <a:t>		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 smtClean="0">
                <a:latin typeface="Courier New" pitchFamily="49" charset="0"/>
              </a:rPr>
              <a:t>(unit</a:t>
            </a:r>
            <a:r>
              <a:rPr lang="en-US" sz="2600" dirty="0">
                <a:latin typeface="Courier New" pitchFamily="49" charset="0"/>
              </a:rPr>
              <a:t>, format, ...)</a:t>
            </a:r>
            <a:endParaRPr lang="ru-RU" sz="2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ПРИМЕРЫ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638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ЗАПИСЬ ДАННЫХ ВО ВНТУРЕННИЙ ФАЙЛ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buffer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(20)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a,b,c,d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 читаем формулу в символьную строку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"Enter expression......."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"(A)"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во внутренний файл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 заменяем все плюсы на пробелы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1,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k:k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==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'+'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k:k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a,b,c,d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a+b+c+d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ПРИМЕРЫ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638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ЗАПИСЬ ДАННЫХ ВО ВНЕШНИЙ ФАЙЛ ПОСЛЕДОВАТЕЛЬНОГО ДОСТУПА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buffer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(20)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a,b,c,d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 читаем формулу в символьную строку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"(A,\)"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"Enter expression......."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"(A)"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во внутренний файл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 заменяем все плюсы на пробелы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1,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k:k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==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'+'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k:k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a,b,c,d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a+b+c+d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ПРИМЕРЫ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449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ЗАПИСЬ ДАННЫХ ВО ВНЕШНИЙ ФАЙЛ ПРЯМОГО ДОСТУПА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random_file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x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(1, file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"C:\numbers.txt"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access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'direct'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recl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10, form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'formatted'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random_number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k+1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 = x-0.78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"(f10.4)"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rec = k) x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abs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(x)&lt;0.0001)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exit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"(i10)"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rec = 1) k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close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277813" y="5410200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>
                <a:latin typeface="Verdana" pitchFamily="34" charset="0"/>
              </a:rPr>
              <a:t>Данные записанные в файл</a:t>
            </a:r>
            <a:endParaRPr lang="ru-RU" sz="2400">
              <a:latin typeface="Courier New" pitchFamily="49" charset="0"/>
            </a:endParaRP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0" y="5867400"/>
            <a:ext cx="9143999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4644</a:t>
            </a:r>
            <a:r>
              <a:rPr lang="en-US" sz="1800" b="0" dirty="0">
                <a:latin typeface="Courier New" pitchFamily="49" charset="0"/>
              </a:rPr>
              <a:t>   -0.7545   -0.4275   -0.1131    0.1831    0.0583...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Backspace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228600" y="1524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endParaRPr lang="en-US" sz="2400">
              <a:latin typeface="Courier New" pitchFamily="49" charset="0"/>
            </a:endParaRP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0" y="3733800"/>
            <a:ext cx="9144000" cy="1600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backspace</a:t>
            </a:r>
            <a:r>
              <a:rPr lang="en-US" sz="1800">
                <a:latin typeface="Courier New" pitchFamily="49" charset="0"/>
              </a:rPr>
              <a:t>(1)</a:t>
            </a:r>
          </a:p>
          <a:p>
            <a:pPr algn="just" eaLnBrk="1" hangingPunct="1"/>
            <a:endParaRPr lang="en-US" sz="1800">
              <a:latin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backspace</a:t>
            </a:r>
            <a:r>
              <a:rPr lang="en-US" sz="1800">
                <a:latin typeface="Courier New" pitchFamily="49" charset="0"/>
              </a:rPr>
              <a:t>(2, err = 200)</a:t>
            </a:r>
          </a:p>
          <a:p>
            <a:pPr algn="just" eaLnBrk="1" hangingPunct="1"/>
            <a:endParaRPr lang="en-US" sz="1800">
              <a:latin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backspace</a:t>
            </a:r>
            <a:r>
              <a:rPr lang="en-US" sz="1800">
                <a:latin typeface="Courier New" pitchFamily="49" charset="0"/>
              </a:rPr>
              <a:t>(3, err = 200, iostat = ios)</a:t>
            </a:r>
            <a:endParaRPr lang="en-US" sz="1800" b="0">
              <a:latin typeface="Consolas" pitchFamily="49" charset="0"/>
            </a:endParaRP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1524000" y="2133600"/>
            <a:ext cx="5943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backspace</a:t>
            </a:r>
            <a:r>
              <a:rPr lang="en-US" sz="2600" dirty="0">
                <a:latin typeface="Courier New" pitchFamily="49" charset="0"/>
              </a:rPr>
              <a:t> (unit  = u     , 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     err   = label , 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</a:t>
            </a:r>
            <a:r>
              <a:rPr lang="ru-RU" sz="2600" dirty="0">
                <a:latin typeface="Courier New" pitchFamily="49" charset="0"/>
              </a:rPr>
              <a:t>      </a:t>
            </a:r>
            <a:r>
              <a:rPr lang="en-US" sz="2600" dirty="0" err="1">
                <a:latin typeface="Courier New" pitchFamily="49" charset="0"/>
              </a:rPr>
              <a:t>iostat</a:t>
            </a:r>
            <a:r>
              <a:rPr lang="en-US" sz="2600" dirty="0">
                <a:latin typeface="Courier New" pitchFamily="49" charset="0"/>
              </a:rPr>
              <a:t> = </a:t>
            </a:r>
            <a:r>
              <a:rPr lang="en-US" sz="2600" dirty="0" err="1">
                <a:latin typeface="Courier New" pitchFamily="49" charset="0"/>
              </a:rPr>
              <a:t>i-var</a:t>
            </a:r>
            <a:r>
              <a:rPr lang="en-US" sz="2600" dirty="0">
                <a:latin typeface="Courier New" pitchFamily="49" charset="0"/>
              </a:rPr>
              <a:t>)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0" y="854075"/>
            <a:ext cx="914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Перемещает файловый указатель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на одну запись назад в файлах последовательного доступа.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Назначение файлов</a:t>
            </a:r>
          </a:p>
        </p:txBody>
      </p:sp>
      <p:sp>
        <p:nvSpPr>
          <p:cNvPr id="3076" name="Text Box 26"/>
          <p:cNvSpPr txBox="1">
            <a:spLocks noChangeArrowheads="1"/>
          </p:cNvSpPr>
          <p:nvPr/>
        </p:nvSpPr>
        <p:spPr bwMode="auto">
          <a:xfrm>
            <a:off x="0" y="1803400"/>
            <a:ext cx="9144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Исходные данные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Промежуточные вычисления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Результаты вычислений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Конвертация данных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Обмен данными с другими программами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Rewind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228600" y="1524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endParaRPr lang="en-US" sz="2400">
              <a:latin typeface="Courier New" pitchFamily="49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0" y="8540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Перемещает файловый указатель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 начало первой записи.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0" y="3733800"/>
            <a:ext cx="9144000" cy="1600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en-US" sz="1800" dirty="0">
                <a:latin typeface="Courier New" pitchFamily="49" charset="0"/>
              </a:rPr>
              <a:t>(1)</a:t>
            </a:r>
          </a:p>
          <a:p>
            <a:pPr algn="just" eaLnBrk="1" hangingPunct="1"/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en-US" sz="1800" dirty="0">
                <a:latin typeface="Courier New" pitchFamily="49" charset="0"/>
              </a:rPr>
              <a:t>(2, err = 200)</a:t>
            </a:r>
          </a:p>
          <a:p>
            <a:pPr algn="just" eaLnBrk="1" hangingPunct="1"/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en-US" sz="1800" dirty="0">
                <a:latin typeface="Courier New" pitchFamily="49" charset="0"/>
              </a:rPr>
              <a:t>(3, err = 200, </a:t>
            </a:r>
            <a:r>
              <a:rPr lang="en-US" sz="1800" dirty="0" err="1">
                <a:latin typeface="Courier New" pitchFamily="49" charset="0"/>
              </a:rPr>
              <a:t>iostat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ios</a:t>
            </a:r>
            <a:r>
              <a:rPr lang="en-US" sz="1800" dirty="0">
                <a:latin typeface="Courier New" pitchFamily="49" charset="0"/>
              </a:rPr>
              <a:t>)</a:t>
            </a:r>
            <a:endParaRPr lang="en-US" sz="1800" dirty="0">
              <a:latin typeface="Consolas" pitchFamily="49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1524000" y="1981200"/>
            <a:ext cx="5943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rewind</a:t>
            </a:r>
            <a:r>
              <a:rPr lang="en-US" sz="2400" dirty="0">
                <a:latin typeface="Courier New" pitchFamily="49" charset="0"/>
              </a:rPr>
              <a:t> (unit  = u     ,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err   = label ,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</a:t>
            </a:r>
            <a:r>
              <a:rPr lang="ru-RU" sz="2400" dirty="0">
                <a:latin typeface="Courier New" pitchFamily="49" charset="0"/>
              </a:rPr>
              <a:t>  </a:t>
            </a:r>
            <a:r>
              <a:rPr lang="en-US" sz="2400" dirty="0" err="1">
                <a:latin typeface="Courier New" pitchFamily="49" charset="0"/>
              </a:rPr>
              <a:t>iostat</a:t>
            </a:r>
            <a:r>
              <a:rPr lang="en-US" sz="2400" dirty="0">
                <a:latin typeface="Courier New" pitchFamily="49" charset="0"/>
              </a:rPr>
              <a:t> = </a:t>
            </a:r>
            <a:r>
              <a:rPr lang="en-US" sz="2400" dirty="0" err="1">
                <a:latin typeface="Courier New" pitchFamily="49" charset="0"/>
              </a:rPr>
              <a:t>i-var</a:t>
            </a:r>
            <a:r>
              <a:rPr lang="en-US" sz="2400" dirty="0">
                <a:latin typeface="Courier New" pitchFamily="49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Функция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EOF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0" y="1279525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Возвращает 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.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TRUE.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если файловый указатель установлен на запись "конец файла".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 противном случае результат 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.FALSE.</a:t>
            </a:r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0" y="28194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Часто используется для чтения</a:t>
            </a:r>
            <a:endParaRPr lang="en-US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всех данных из файла</a:t>
            </a:r>
            <a:endParaRPr lang="ru-RU" sz="24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1981200" y="4114800"/>
            <a:ext cx="5257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do while </a:t>
            </a:r>
            <a:r>
              <a:rPr lang="en-US" sz="2600" dirty="0">
                <a:latin typeface="Courier New" pitchFamily="49" charset="0"/>
              </a:rPr>
              <a:t>( .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NOT</a:t>
            </a:r>
            <a:r>
              <a:rPr lang="en-US" sz="2600" dirty="0" err="1">
                <a:latin typeface="Courier New" pitchFamily="49" charset="0"/>
              </a:rPr>
              <a:t>.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eof</a:t>
            </a:r>
            <a:r>
              <a:rPr lang="en-US" sz="2600" dirty="0">
                <a:latin typeface="Courier New" pitchFamily="49" charset="0"/>
              </a:rPr>
              <a:t>(1) )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600" dirty="0">
                <a:latin typeface="Courier New" pitchFamily="49" charset="0"/>
              </a:rPr>
              <a:t>(1,*) </a:t>
            </a:r>
            <a:r>
              <a:rPr lang="en-US" sz="2600" dirty="0" err="1">
                <a:latin typeface="Courier New" pitchFamily="49" charset="0"/>
              </a:rPr>
              <a:t>param</a:t>
            </a:r>
            <a:endParaRPr lang="en-US" sz="2600" dirty="0"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...</a:t>
            </a: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end 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5410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read_file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allocatable</a:t>
            </a:r>
            <a:r>
              <a:rPr lang="en-US" sz="1800" dirty="0">
                <a:latin typeface="Courier New" pitchFamily="49" charset="0"/>
              </a:rPr>
              <a:t> :: A(:)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en-US" sz="1800" dirty="0">
                <a:latin typeface="Courier New" pitchFamily="49" charset="0"/>
              </a:rPr>
              <a:t> AT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integer(8)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k = 0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800" dirty="0" smtClean="0">
                <a:latin typeface="Courier New" pitchFamily="49" charset="0"/>
              </a:rPr>
              <a:t>(1,file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C:\data.txt"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ru-RU" sz="1800" dirty="0">
                <a:latin typeface="Courier New" pitchFamily="49" charset="0"/>
              </a:rPr>
              <a:t> (.NOT.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EOF</a:t>
            </a:r>
            <a:r>
              <a:rPr lang="ru-RU" sz="1800" dirty="0">
                <a:latin typeface="Courier New" pitchFamily="49" charset="0"/>
              </a:rPr>
              <a:t>(1))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подсчёт элементов массива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(1,*)  AT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k = k+1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allocate</a:t>
            </a:r>
            <a:r>
              <a:rPr lang="ru-RU" sz="1800" dirty="0">
                <a:latin typeface="Courier New" pitchFamily="49" charset="0"/>
              </a:rPr>
              <a:t>(A(k))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размещение массива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ru-RU" sz="1800" dirty="0">
                <a:latin typeface="Courier New" pitchFamily="49" charset="0"/>
              </a:rPr>
              <a:t>(1) </a:t>
            </a:r>
          </a:p>
          <a:p>
            <a:pPr algn="just" eaLnBrk="1" hangingPunct="1"/>
            <a:r>
              <a:rPr lang="ru-RU" sz="1800" dirty="0" smtClean="0">
                <a:latin typeface="Courier New" pitchFamily="49" charset="0"/>
              </a:rPr>
              <a:t>k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ru-RU" sz="1800" dirty="0">
                <a:latin typeface="Courier New" pitchFamily="49" charset="0"/>
              </a:rPr>
              <a:t> (.NOT.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EOF</a:t>
            </a:r>
            <a:r>
              <a:rPr lang="ru-RU" sz="1800" dirty="0">
                <a:latin typeface="Courier New" pitchFamily="49" charset="0"/>
              </a:rPr>
              <a:t>(1))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чтение элементов массива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ru-RU" sz="1800" dirty="0">
                <a:latin typeface="Courier New" pitchFamily="49" charset="0"/>
              </a:rPr>
              <a:t>(1,*)  A(k)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k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k+1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do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Функция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EOF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Inquire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Возвращает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свойства устройства, файла или папки.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1447800"/>
            <a:ext cx="8915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INQUIRE</a:t>
            </a:r>
            <a:r>
              <a:rPr lang="en-US" sz="2400" dirty="0">
                <a:latin typeface="Courier New" pitchFamily="49" charset="0"/>
              </a:rPr>
              <a:t> (FILE=name, ERR=label, ID=</a:t>
            </a:r>
            <a:r>
              <a:rPr lang="en-US" sz="2400" dirty="0" err="1">
                <a:latin typeface="Courier New" pitchFamily="49" charset="0"/>
              </a:rPr>
              <a:t>idvar</a:t>
            </a:r>
            <a:r>
              <a:rPr lang="en-US" sz="2400" dirty="0">
                <a:latin typeface="Courier New" pitchFamily="49" charset="0"/>
              </a:rPr>
              <a:t>,   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IOMSG=</a:t>
            </a:r>
            <a:r>
              <a:rPr lang="en-US" sz="2400" dirty="0" err="1">
                <a:latin typeface="Courier New" pitchFamily="49" charset="0"/>
              </a:rPr>
              <a:t>msgvar</a:t>
            </a:r>
            <a:r>
              <a:rPr lang="en-US" sz="2400" dirty="0">
                <a:latin typeface="Courier New" pitchFamily="49" charset="0"/>
              </a:rPr>
              <a:t>, SIZE=</a:t>
            </a:r>
            <a:r>
              <a:rPr lang="en-US" sz="2400" dirty="0" err="1">
                <a:latin typeface="Courier New" pitchFamily="49" charset="0"/>
              </a:rPr>
              <a:t>sz</a:t>
            </a:r>
            <a:r>
              <a:rPr lang="en-US" sz="2400" dirty="0">
                <a:latin typeface="Courier New" pitchFamily="49" charset="0"/>
              </a:rPr>
              <a:t>, IOSTAT=</a:t>
            </a:r>
            <a:r>
              <a:rPr lang="en-US" sz="2400" dirty="0" err="1">
                <a:latin typeface="Courier New" pitchFamily="49" charset="0"/>
              </a:rPr>
              <a:t>ivar</a:t>
            </a:r>
            <a:r>
              <a:rPr lang="en-US" sz="2400" dirty="0">
                <a:latin typeface="Courier New" pitchFamily="49" charset="0"/>
              </a:rPr>
              <a:t>, &amp;  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DEFAULTFILE=</a:t>
            </a:r>
            <a:r>
              <a:rPr lang="en-US" sz="2400" dirty="0" err="1">
                <a:latin typeface="Courier New" pitchFamily="49" charset="0"/>
              </a:rPr>
              <a:t>def</a:t>
            </a:r>
            <a:r>
              <a:rPr lang="ru-RU" sz="2400" dirty="0">
                <a:latin typeface="Courier New" pitchFamily="49" charset="0"/>
              </a:rPr>
              <a:t>,</a:t>
            </a:r>
            <a:r>
              <a:rPr lang="en-US" sz="2400" dirty="0">
                <a:latin typeface="Courier New" pitchFamily="49" charset="0"/>
              </a:rPr>
              <a:t> </a:t>
            </a:r>
            <a:r>
              <a:rPr lang="en-US" sz="2400" dirty="0" err="1">
                <a:latin typeface="Courier New" pitchFamily="49" charset="0"/>
              </a:rPr>
              <a:t>slist</a:t>
            </a:r>
            <a:r>
              <a:rPr lang="en-US" sz="2400" dirty="0">
                <a:latin typeface="Courier New" pitchFamily="49" charset="0"/>
              </a:rPr>
              <a:t>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2819400"/>
            <a:ext cx="8915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INQUIRE</a:t>
            </a:r>
            <a:r>
              <a:rPr lang="en-US" sz="2400" dirty="0">
                <a:latin typeface="Courier New" pitchFamily="49" charset="0"/>
              </a:rPr>
              <a:t> (UNIT=</a:t>
            </a:r>
            <a:r>
              <a:rPr lang="en-US" sz="2400" dirty="0" err="1">
                <a:latin typeface="Courier New" pitchFamily="49" charset="0"/>
              </a:rPr>
              <a:t>iounit</a:t>
            </a:r>
            <a:r>
              <a:rPr lang="en-US" sz="2400" dirty="0">
                <a:latin typeface="Courier New" pitchFamily="49" charset="0"/>
              </a:rPr>
              <a:t>,  ERR=label, ID=</a:t>
            </a:r>
            <a:r>
              <a:rPr lang="en-US" sz="2400" dirty="0" err="1">
                <a:latin typeface="Courier New" pitchFamily="49" charset="0"/>
              </a:rPr>
              <a:t>idvar</a:t>
            </a:r>
            <a:r>
              <a:rPr lang="en-US" sz="2400" dirty="0">
                <a:latin typeface="Courier New" pitchFamily="49" charset="0"/>
              </a:rPr>
              <a:t>,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IOMSG=</a:t>
            </a:r>
            <a:r>
              <a:rPr lang="en-US" sz="2400" dirty="0" err="1">
                <a:latin typeface="Courier New" pitchFamily="49" charset="0"/>
              </a:rPr>
              <a:t>msgvar</a:t>
            </a:r>
            <a:r>
              <a:rPr lang="en-US" sz="2400" dirty="0">
                <a:latin typeface="Courier New" pitchFamily="49" charset="0"/>
              </a:rPr>
              <a:t>, SIZE=</a:t>
            </a:r>
            <a:r>
              <a:rPr lang="en-US" sz="2400" dirty="0" err="1">
                <a:latin typeface="Courier New" pitchFamily="49" charset="0"/>
              </a:rPr>
              <a:t>sz</a:t>
            </a:r>
            <a:r>
              <a:rPr lang="en-US" sz="2400" dirty="0">
                <a:latin typeface="Courier New" pitchFamily="49" charset="0"/>
              </a:rPr>
              <a:t>,            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IOSTAT=</a:t>
            </a:r>
            <a:r>
              <a:rPr lang="en-US" sz="2400" dirty="0" err="1">
                <a:latin typeface="Courier New" pitchFamily="49" charset="0"/>
              </a:rPr>
              <a:t>ivar</a:t>
            </a:r>
            <a:r>
              <a:rPr lang="en-US" sz="2400" dirty="0">
                <a:latin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</a:rPr>
              <a:t>slist</a:t>
            </a:r>
            <a:r>
              <a:rPr lang="en-US" sz="2400" dirty="0">
                <a:latin typeface="Courier New" pitchFamily="49" charset="0"/>
              </a:rPr>
              <a:t>)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0" y="4191000"/>
            <a:ext cx="8915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INQUIRE</a:t>
            </a:r>
            <a:r>
              <a:rPr lang="en-US" sz="2400" dirty="0">
                <a:latin typeface="Courier New" pitchFamily="49" charset="0"/>
              </a:rPr>
              <a:t> (DIRECTORY=</a:t>
            </a:r>
            <a:r>
              <a:rPr lang="en-US" sz="2400" dirty="0" err="1">
                <a:latin typeface="Courier New" pitchFamily="49" charset="0"/>
              </a:rPr>
              <a:t>dir</a:t>
            </a:r>
            <a:r>
              <a:rPr lang="en-US" sz="2400" dirty="0">
                <a:latin typeface="Courier New" pitchFamily="49" charset="0"/>
              </a:rPr>
              <a:t>, EXIST=ex,          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DIRSPEC=</a:t>
            </a:r>
            <a:r>
              <a:rPr lang="en-US" sz="2400" dirty="0" err="1">
                <a:latin typeface="Courier New" pitchFamily="49" charset="0"/>
              </a:rPr>
              <a:t>dirspec</a:t>
            </a:r>
            <a:r>
              <a:rPr lang="en-US" sz="2400" dirty="0">
                <a:latin typeface="Courier New" pitchFamily="49" charset="0"/>
              </a:rPr>
              <a:t>, ERR=label,       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ID=</a:t>
            </a:r>
            <a:r>
              <a:rPr lang="en-US" sz="2400" dirty="0" err="1">
                <a:latin typeface="Courier New" pitchFamily="49" charset="0"/>
              </a:rPr>
              <a:t>idvar</a:t>
            </a:r>
            <a:r>
              <a:rPr lang="en-US" sz="2400" dirty="0">
                <a:latin typeface="Courier New" pitchFamily="49" charset="0"/>
              </a:rPr>
              <a:t>, IOMSG=</a:t>
            </a:r>
            <a:r>
              <a:rPr lang="en-US" sz="2400" dirty="0" err="1">
                <a:latin typeface="Courier New" pitchFamily="49" charset="0"/>
              </a:rPr>
              <a:t>msgvar</a:t>
            </a:r>
            <a:r>
              <a:rPr lang="en-US" sz="2400" dirty="0">
                <a:latin typeface="Courier New" pitchFamily="49" charset="0"/>
              </a:rPr>
              <a:t>,             &amp;</a:t>
            </a:r>
          </a:p>
          <a:p>
            <a:pPr algn="l" eaLnBrk="1" hangingPunct="1"/>
            <a:r>
              <a:rPr lang="en-US" sz="2400" dirty="0">
                <a:latin typeface="Courier New" pitchFamily="49" charset="0"/>
              </a:rPr>
              <a:t>         SIZE=</a:t>
            </a:r>
            <a:r>
              <a:rPr lang="en-US" sz="2400" dirty="0" err="1">
                <a:latin typeface="Courier New" pitchFamily="49" charset="0"/>
              </a:rPr>
              <a:t>sz</a:t>
            </a:r>
            <a:r>
              <a:rPr lang="en-US" sz="2400" dirty="0">
                <a:latin typeface="Courier New" pitchFamily="49" charset="0"/>
              </a:rPr>
              <a:t>, IOSTAT=</a:t>
            </a:r>
            <a:r>
              <a:rPr lang="en-US" sz="2400" dirty="0" err="1">
                <a:latin typeface="Courier New" pitchFamily="49" charset="0"/>
              </a:rPr>
              <a:t>ivar</a:t>
            </a:r>
            <a:r>
              <a:rPr lang="en-US" sz="2400" dirty="0">
                <a:latin typeface="Courier New" pitchFamily="49" charset="0"/>
              </a:rPr>
              <a:t>)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0" y="5943600"/>
            <a:ext cx="8915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INQUIRE</a:t>
            </a:r>
            <a:r>
              <a:rPr lang="en-US" sz="2400" dirty="0">
                <a:latin typeface="Courier New" pitchFamily="49" charset="0"/>
              </a:rPr>
              <a:t> (IOLENGTH=</a:t>
            </a:r>
            <a:r>
              <a:rPr lang="en-US" sz="2400" dirty="0" err="1">
                <a:latin typeface="Courier New" pitchFamily="49" charset="0"/>
              </a:rPr>
              <a:t>len</a:t>
            </a:r>
            <a:r>
              <a:rPr lang="en-US" sz="2400" dirty="0">
                <a:latin typeface="Courier New" pitchFamily="49" charset="0"/>
              </a:rPr>
              <a:t>) </a:t>
            </a:r>
            <a:r>
              <a:rPr lang="en-US" sz="2400" dirty="0" err="1">
                <a:latin typeface="Courier New" pitchFamily="49" charset="0"/>
              </a:rPr>
              <a:t>out_item_list</a:t>
            </a:r>
            <a:endParaRPr lang="en-US" sz="24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0" y="838200"/>
            <a:ext cx="91440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inquire_list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*****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 Вычисление размера списка вывода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(8)</a:t>
            </a:r>
            <a:r>
              <a:rPr lang="ru-RU" sz="1800" dirty="0">
                <a:latin typeface="Courier New" pitchFamily="49" charset="0"/>
              </a:rPr>
              <a:t> A(100)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complex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(16)</a:t>
            </a:r>
            <a:r>
              <a:rPr lang="ru-RU" sz="1800" dirty="0">
                <a:latin typeface="Courier New" pitchFamily="49" charset="0"/>
              </a:rPr>
              <a:t> S(20)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ioL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endParaRPr lang="en-US" sz="1000" dirty="0">
              <a:solidFill>
                <a:srgbClr val="0000FF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 smtClean="0">
                <a:solidFill>
                  <a:srgbClr val="0000FF"/>
                </a:solidFill>
                <a:latin typeface="Courier New" pitchFamily="49" charset="0"/>
              </a:rPr>
              <a:t>inquire</a:t>
            </a:r>
            <a:r>
              <a:rPr lang="ru-RU" sz="1800" dirty="0" smtClean="0">
                <a:latin typeface="Courier New" pitchFamily="49" charset="0"/>
              </a:rPr>
              <a:t>(</a:t>
            </a:r>
            <a:r>
              <a:rPr lang="ru-RU" sz="1800" dirty="0" err="1" smtClean="0">
                <a:latin typeface="Courier New" pitchFamily="49" charset="0"/>
              </a:rPr>
              <a:t>iolength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err="1" smtClean="0">
                <a:latin typeface="Courier New" pitchFamily="49" charset="0"/>
              </a:rPr>
              <a:t>ioL</a:t>
            </a:r>
            <a:r>
              <a:rPr lang="ru-RU" sz="1800" dirty="0">
                <a:latin typeface="Courier New" pitchFamily="49" charset="0"/>
              </a:rPr>
              <a:t>) A,S,B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размер списка вывода = 3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61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endParaRPr lang="en-US" sz="1000" dirty="0">
              <a:solidFill>
                <a:srgbClr val="0000FF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0" y="3124200"/>
            <a:ext cx="9144000" cy="312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800">
                <a:latin typeface="Courier New" pitchFamily="49" charset="0"/>
              </a:rPr>
              <a:t> </a:t>
            </a:r>
            <a:r>
              <a:rPr lang="en-US" sz="1800">
                <a:latin typeface="Courier New" pitchFamily="49" charset="0"/>
              </a:rPr>
              <a:t>if_exist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>
                <a:solidFill>
                  <a:srgbClr val="008000"/>
                </a:solidFill>
                <a:latin typeface="Courier New" pitchFamily="49" charset="0"/>
              </a:rPr>
              <a:t>***** </a:t>
            </a:r>
            <a:r>
              <a:rPr lang="ru-RU" sz="1800">
                <a:solidFill>
                  <a:srgbClr val="008000"/>
                </a:solidFill>
                <a:latin typeface="Courier New" pitchFamily="49" charset="0"/>
              </a:rPr>
              <a:t>Проверка существования файла</a:t>
            </a:r>
            <a:endParaRPr lang="ru-RU" sz="1800">
              <a:solidFill>
                <a:srgbClr val="0000FF"/>
              </a:solidFill>
              <a:latin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>
                <a:latin typeface="Courier New" pitchFamily="49" charset="0"/>
              </a:rPr>
              <a:t>(100) fname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en-US" sz="1800">
                <a:latin typeface="Courier New" pitchFamily="49" charset="0"/>
              </a:rPr>
              <a:t> exists</a:t>
            </a:r>
          </a:p>
          <a:p>
            <a:pPr algn="just" eaLnBrk="1" hangingPunct="1"/>
            <a:r>
              <a:rPr lang="en-US" sz="1800">
                <a:latin typeface="Courier New" pitchFamily="49" charset="0"/>
              </a:rPr>
              <a:t> 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>
                <a:latin typeface="Courier New" pitchFamily="49" charset="0"/>
              </a:rPr>
              <a:t> (*, *)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</a:rPr>
              <a:t>'Enter the file name: '</a:t>
            </a:r>
            <a:endParaRPr lang="en-US" sz="1800">
              <a:latin typeface="Courier New" pitchFamily="49" charset="0"/>
            </a:endParaRP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>
                <a:latin typeface="Courier New" pitchFamily="49" charset="0"/>
              </a:rPr>
              <a:t> (*,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</a:rPr>
              <a:t>'(a)'</a:t>
            </a:r>
            <a:r>
              <a:rPr lang="en-US" sz="1800">
                <a:latin typeface="Courier New" pitchFamily="49" charset="0"/>
              </a:rPr>
              <a:t>) fname</a:t>
            </a:r>
          </a:p>
          <a:p>
            <a:pPr algn="just" eaLnBrk="1" hangingPunct="1"/>
            <a:r>
              <a:rPr lang="en-US" sz="1800">
                <a:latin typeface="Courier New" pitchFamily="49" charset="0"/>
              </a:rPr>
              <a:t> 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inquire</a:t>
            </a:r>
            <a:r>
              <a:rPr lang="en-US" sz="1800">
                <a:latin typeface="Courier New" pitchFamily="49" charset="0"/>
              </a:rPr>
              <a:t> (file = fname, exist = exists)</a:t>
            </a:r>
          </a:p>
          <a:p>
            <a:pPr algn="just" eaLnBrk="1" hangingPunct="1"/>
            <a:r>
              <a:rPr lang="en-US" sz="1800">
                <a:latin typeface="Courier New" pitchFamily="49" charset="0"/>
              </a:rPr>
              <a:t> </a:t>
            </a:r>
          </a:p>
          <a:p>
            <a:pPr algn="just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800">
                <a:latin typeface="Courier New" pitchFamily="49" charset="0"/>
              </a:rPr>
              <a:t> (.not. exists)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>
                <a:latin typeface="Courier New" pitchFamily="49" charset="0"/>
              </a:rPr>
              <a:t> (*,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</a:rPr>
              <a:t>'(2a/)'</a:t>
            </a:r>
            <a:r>
              <a:rPr lang="en-US" sz="1800">
                <a:latin typeface="Courier New" pitchFamily="49" charset="0"/>
              </a:rPr>
              <a:t>) </a:t>
            </a:r>
            <a:r>
              <a:rPr lang="en-US" sz="1800">
                <a:solidFill>
                  <a:srgbClr val="800000"/>
                </a:solidFill>
                <a:latin typeface="Courier New" pitchFamily="49" charset="0"/>
              </a:rPr>
              <a:t>'Cannot find '</a:t>
            </a:r>
            <a:r>
              <a:rPr lang="en-US" sz="1800">
                <a:latin typeface="Courier New" pitchFamily="49" charset="0"/>
              </a:rPr>
              <a:t>, fname</a:t>
            </a:r>
          </a:p>
          <a:p>
            <a:pPr algn="just" eaLnBrk="1" hangingPunct="1"/>
            <a:r>
              <a:rPr lang="ru-RU" sz="1800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</p:txBody>
      </p:sp>
      <p:sp>
        <p:nvSpPr>
          <p:cNvPr id="25605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Inquire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Close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28600" y="1524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endParaRPr lang="en-US" sz="2400">
              <a:latin typeface="Courier New" pitchFamily="49" charset="0"/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Отсоединяет файл от устройства ввода/вывода и закрывает это устройство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0" y="4648200"/>
            <a:ext cx="9144000" cy="1447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delete_file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*****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Удаление файла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800" dirty="0" smtClean="0">
                <a:latin typeface="Courier New" pitchFamily="49" charset="0"/>
              </a:rPr>
              <a:t>(1,file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C:\data.txt"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(1,*) </a:t>
            </a:r>
            <a:r>
              <a:rPr lang="en-US" sz="1800" dirty="0" err="1">
                <a:latin typeface="Courier New" pitchFamily="49" charset="0"/>
              </a:rPr>
              <a:t>a,b,c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800" dirty="0" smtClean="0">
                <a:latin typeface="Courier New" pitchFamily="49" charset="0"/>
              </a:rPr>
              <a:t>(1,status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'delete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1524000" y="1905000"/>
            <a:ext cx="5943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close</a:t>
            </a:r>
            <a:r>
              <a:rPr lang="en-US" sz="2600" dirty="0">
                <a:latin typeface="Courier New" pitchFamily="49" charset="0"/>
              </a:rPr>
              <a:t> (unit  = u     , 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 err   = label , 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</a:t>
            </a:r>
            <a:r>
              <a:rPr lang="ru-RU" sz="2600" dirty="0">
                <a:latin typeface="Courier New" pitchFamily="49" charset="0"/>
              </a:rPr>
              <a:t>     </a:t>
            </a:r>
            <a:r>
              <a:rPr lang="en-US" sz="2600" dirty="0" err="1">
                <a:latin typeface="Courier New" pitchFamily="49" charset="0"/>
              </a:rPr>
              <a:t>iostat</a:t>
            </a:r>
            <a:r>
              <a:rPr lang="en-US" sz="2600" dirty="0">
                <a:latin typeface="Courier New" pitchFamily="49" charset="0"/>
              </a:rPr>
              <a:t> = </a:t>
            </a:r>
            <a:r>
              <a:rPr lang="en-US" sz="2600" dirty="0" err="1">
                <a:latin typeface="Courier New" pitchFamily="49" charset="0"/>
              </a:rPr>
              <a:t>ivar</a:t>
            </a:r>
            <a:r>
              <a:rPr lang="en-US" sz="2600" dirty="0">
                <a:latin typeface="Courier New" pitchFamily="49" charset="0"/>
              </a:rPr>
              <a:t>  , 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</a:rPr>
              <a:t>      status = stat)</a:t>
            </a:r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0" y="3673475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status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символьное выражение принимающее значения: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keep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или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delete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0" y="990600"/>
            <a:ext cx="9144000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Параллельное выполнение файлового ввода/вывода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других операторов программы.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Спецификатор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asynchronous='yes'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 операторах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open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3276600"/>
            <a:ext cx="9144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open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(1, </a:t>
            </a:r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asynchronous = 'YES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'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! синхронный вывод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(1,*, </a:t>
            </a:r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asynchronous = 'NO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'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A, B, C</a:t>
            </a:r>
          </a:p>
          <a:p>
            <a:pPr algn="l" eaLnBrk="1" hangingPunct="1"/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!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асинхронный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вывод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(1,*, </a:t>
            </a:r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asynchronous = 'YES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'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D, E, 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0" y="1111250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Переменные участвующие в асинхронном вводе/выводе получают атрибут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asynchronous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243840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Явное задание атрибута при объявлении.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real, asynchronous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::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MS, NV</a:t>
            </a:r>
          </a:p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complex, asynchronous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:: TN(100,100)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0" y="4191000"/>
            <a:ext cx="91440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wait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ожидает окончание асинхронной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работы с файлом.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Неаккуратное использование асинхронной работы с файлом может приводить к гонкам данных.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0" y="1905000"/>
            <a:ext cx="9144000" cy="396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pt-BR" sz="1800" dirty="0">
                <a:latin typeface="Courier New" pitchFamily="49" charset="0"/>
              </a:rPr>
              <a:t> asyn_data_races</a:t>
            </a:r>
          </a:p>
          <a:p>
            <a:pPr algn="just" eaLnBrk="1" hangingPunct="1"/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pt-BR" sz="1800" dirty="0">
                <a:latin typeface="Courier New" pitchFamily="49" charset="0"/>
              </a:rPr>
              <a:t> :: A(100,100) = 1.0</a:t>
            </a: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 </a:t>
            </a: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800" dirty="0" smtClean="0">
                <a:latin typeface="Courier New" pitchFamily="49" charset="0"/>
              </a:rPr>
              <a:t>(1,file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C:\AS.txt"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asynchronous </a:t>
            </a:r>
            <a:r>
              <a:rPr lang="en-US" sz="1800" dirty="0" smtClean="0">
                <a:latin typeface="Courier New" pitchFamily="49" charset="0"/>
              </a:rPr>
              <a:t>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'YES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k = 1,10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en-US" sz="1800" dirty="0">
                <a:latin typeface="Courier New" pitchFamily="49" charset="0"/>
              </a:rPr>
              <a:t>(1)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 (1,*,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asynchronous </a:t>
            </a:r>
            <a:r>
              <a:rPr lang="en-US" sz="1800" dirty="0" smtClean="0">
                <a:latin typeface="Courier New" pitchFamily="49" charset="0"/>
              </a:rPr>
              <a:t>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'YES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 A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smtClean="0">
                <a:latin typeface="Courier New" pitchFamily="49" charset="0"/>
              </a:rPr>
              <a:t>A =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 smtClean="0">
                <a:latin typeface="Courier New" pitchFamily="49" charset="0"/>
              </a:rPr>
              <a:t>(k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800" dirty="0">
                <a:latin typeface="Courier New" pitchFamily="49" charset="0"/>
              </a:rPr>
              <a:t>(1)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9702" name="Line 8"/>
          <p:cNvSpPr>
            <a:spLocks noChangeShapeType="1"/>
          </p:cNvSpPr>
          <p:nvPr/>
        </p:nvSpPr>
        <p:spPr bwMode="auto">
          <a:xfrm flipH="1" flipV="1">
            <a:off x="4419600" y="4572000"/>
            <a:ext cx="1447800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AutoShape 9"/>
          <p:cNvSpPr>
            <a:spLocks noChangeArrowheads="1"/>
          </p:cNvSpPr>
          <p:nvPr/>
        </p:nvSpPr>
        <p:spPr bwMode="auto">
          <a:xfrm>
            <a:off x="6019800" y="4572000"/>
            <a:ext cx="2667000" cy="1143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800" b="0">
                <a:solidFill>
                  <a:srgbClr val="FF0000"/>
                </a:solidFill>
              </a:rPr>
              <a:t>Массив А </a:t>
            </a:r>
          </a:p>
          <a:p>
            <a:r>
              <a:rPr lang="ru-RU" sz="1800" b="0">
                <a:solidFill>
                  <a:srgbClr val="FF0000"/>
                </a:solidFill>
              </a:rPr>
              <a:t>записывается в файл</a:t>
            </a:r>
          </a:p>
          <a:p>
            <a:r>
              <a:rPr lang="ru-RU" sz="1800" b="0">
                <a:solidFill>
                  <a:srgbClr val="FF0000"/>
                </a:solidFill>
              </a:rPr>
              <a:t>и одновременно </a:t>
            </a:r>
          </a:p>
          <a:p>
            <a:r>
              <a:rPr lang="ru-RU" sz="1800" b="0">
                <a:solidFill>
                  <a:srgbClr val="FF0000"/>
                </a:solidFill>
              </a:rPr>
              <a:t>изменяется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0" y="990600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Содержимое файла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C:\AS.txt</a:t>
            </a:r>
            <a:r>
              <a:rPr lang="en-US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26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содержит разные данные !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0" y="2057400"/>
            <a:ext cx="9144000" cy="3581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1800" dirty="0">
                <a:latin typeface="Courier New" pitchFamily="49" charset="0"/>
              </a:rPr>
              <a:t>   ...    </a:t>
            </a:r>
          </a:p>
          <a:p>
            <a:pPr algn="just" eaLnBrk="1" hangingPunct="1"/>
            <a:r>
              <a:rPr lang="ru-RU" sz="1800" dirty="0">
                <a:solidFill>
                  <a:srgbClr val="FF0000"/>
                </a:solidFill>
                <a:latin typeface="Courier New" pitchFamily="49" charset="0"/>
              </a:rPr>
              <a:t>   9.000000       9.000000       9.000000       9.000000</a:t>
            </a:r>
          </a:p>
          <a:p>
            <a:pPr algn="just" eaLnBrk="1" hangingPunct="1"/>
            <a:r>
              <a:rPr lang="ru-RU" sz="1800" dirty="0">
                <a:solidFill>
                  <a:srgbClr val="FF0000"/>
                </a:solidFill>
                <a:latin typeface="Courier New" pitchFamily="49" charset="0"/>
              </a:rPr>
              <a:t>   9.000000       9.000000       9.000000       9.000000</a:t>
            </a:r>
          </a:p>
          <a:p>
            <a:pPr algn="just" eaLnBrk="1" hangingPunct="1"/>
            <a:r>
              <a:rPr lang="ru-RU" sz="1800" dirty="0">
                <a:solidFill>
                  <a:srgbClr val="FF0000"/>
                </a:solidFill>
                <a:latin typeface="Courier New" pitchFamily="49" charset="0"/>
              </a:rPr>
              <a:t>   9.000000       9.000000       9.000000       9.000000</a:t>
            </a:r>
          </a:p>
          <a:p>
            <a:pPr algn="just" eaLnBrk="1" hangingPunct="1"/>
            <a:r>
              <a:rPr lang="ru-RU" sz="1800" dirty="0">
                <a:solidFill>
                  <a:srgbClr val="FF0000"/>
                </a:solidFill>
                <a:latin typeface="Courier New" pitchFamily="49" charset="0"/>
              </a:rPr>
              <a:t>   9.000000       9.000000       9.000000       9.000000</a:t>
            </a:r>
          </a:p>
          <a:p>
            <a:pPr algn="just" eaLnBrk="1" hangingPunct="1"/>
            <a:r>
              <a:rPr lang="ru-RU" sz="1800" dirty="0">
                <a:solidFill>
                  <a:srgbClr val="FF0000"/>
                </a:solidFill>
                <a:latin typeface="Courier New" pitchFamily="49" charset="0"/>
              </a:rPr>
              <a:t>   9.000000       9.000000       9.000000</a:t>
            </a:r>
            <a:r>
              <a:rPr lang="ru-RU" sz="1800" dirty="0">
                <a:latin typeface="Courier New" pitchFamily="49" charset="0"/>
              </a:rPr>
              <a:t>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10.00000       10.00000       10.00000       10.00000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10.00000       10.00000       10.00000       10.00000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10.00000       10.00000       10.00000       10.00000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10.00000       10.00000       10.00000       10.00000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10.00000       10.00000       10.00000       10.00000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Внешние и внутренние файлы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0" y="1600200"/>
            <a:ext cx="91440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Внешний файл –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именованная область на внешнем носителе. </a:t>
            </a:r>
          </a:p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C:\docum.inf</a:t>
            </a:r>
            <a:endParaRPr lang="ru-RU" sz="2600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en-US" sz="2600" b="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D:\DATA\results.txt</a:t>
            </a: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E:\geometry.dat</a:t>
            </a:r>
            <a:endParaRPr lang="ru-RU" sz="2600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4070350"/>
            <a:ext cx="9144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Внутренний файл –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символьная строка или массив.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	character(100)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buffer</a:t>
            </a: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	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characrer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(1000) temp(10)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Анализ программы 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asyn_data_races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 помощью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Intel Inspector XE 2011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указывает на гонки данных в программе.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038350"/>
            <a:ext cx="8810625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0" name="Line 6"/>
          <p:cNvSpPr>
            <a:spLocks noChangeShapeType="1"/>
          </p:cNvSpPr>
          <p:nvPr/>
        </p:nvSpPr>
        <p:spPr bwMode="auto">
          <a:xfrm flipH="1" flipV="1">
            <a:off x="2209800" y="5410200"/>
            <a:ext cx="15240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 flipV="1">
            <a:off x="2362200" y="4038600"/>
            <a:ext cx="1371600" cy="2438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Асинхронный ввод/вывод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Используем 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wait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чтобы дождаться завершения записи данных в файл.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0" y="1905000"/>
            <a:ext cx="9144000" cy="426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pt-BR" sz="1800" dirty="0">
                <a:latin typeface="Courier New" pitchFamily="49" charset="0"/>
              </a:rPr>
              <a:t> asyn_data_races</a:t>
            </a:r>
          </a:p>
          <a:p>
            <a:pPr algn="just" eaLnBrk="1" hangingPunct="1"/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pt-BR" sz="1800" dirty="0">
                <a:latin typeface="Courier New" pitchFamily="49" charset="0"/>
              </a:rPr>
              <a:t> :: A(100,100) = 1.0</a:t>
            </a: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 </a:t>
            </a: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800" dirty="0" smtClean="0">
                <a:latin typeface="Courier New" pitchFamily="49" charset="0"/>
              </a:rPr>
              <a:t>(1,file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C:\AS.txt"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asynchronous </a:t>
            </a:r>
            <a:r>
              <a:rPr lang="en-US" sz="1800" dirty="0" smtClean="0">
                <a:latin typeface="Courier New" pitchFamily="49" charset="0"/>
              </a:rPr>
              <a:t>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'YES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k = 1,10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rewind</a:t>
            </a:r>
            <a:r>
              <a:rPr lang="en-US" sz="1800" dirty="0">
                <a:latin typeface="Courier New" pitchFamily="49" charset="0"/>
              </a:rPr>
              <a:t>(1)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 (1</a:t>
            </a:r>
            <a:r>
              <a:rPr lang="en-US" sz="1800">
                <a:latin typeface="Courier New" pitchFamily="49" charset="0"/>
              </a:rPr>
              <a:t>,*,</a:t>
            </a:r>
            <a:r>
              <a:rPr lang="en-US" sz="1800" smtClean="0">
                <a:solidFill>
                  <a:srgbClr val="0000FF"/>
                </a:solidFill>
                <a:latin typeface="Courier New" pitchFamily="49" charset="0"/>
              </a:rPr>
              <a:t>asynchronous </a:t>
            </a:r>
            <a:r>
              <a:rPr lang="en-US" sz="1800" smtClean="0">
                <a:latin typeface="Courier New" pitchFamily="49" charset="0"/>
              </a:rPr>
              <a:t>= </a:t>
            </a:r>
            <a:r>
              <a:rPr lang="en-US" sz="1800" smtClean="0">
                <a:solidFill>
                  <a:srgbClr val="800000"/>
                </a:solidFill>
                <a:latin typeface="Courier New" pitchFamily="49" charset="0"/>
              </a:rPr>
              <a:t>'YES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 A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3333FF"/>
                </a:solidFill>
                <a:latin typeface="Courier New" pitchFamily="49" charset="0"/>
              </a:rPr>
              <a:t>wait</a:t>
            </a:r>
            <a:r>
              <a:rPr lang="en-US" sz="1800" dirty="0">
                <a:latin typeface="Courier New" pitchFamily="49" charset="0"/>
              </a:rPr>
              <a:t>(1) </a:t>
            </a:r>
            <a:r>
              <a:rPr lang="en-US" sz="1800" dirty="0">
                <a:solidFill>
                  <a:srgbClr val="33CC33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33CC33"/>
                </a:solidFill>
                <a:latin typeface="Courier New" pitchFamily="49" charset="0"/>
              </a:rPr>
              <a:t>дожидаемся, когда завершится поток,</a:t>
            </a:r>
            <a:r>
              <a:rPr lang="ru-RU" sz="1800" dirty="0">
                <a:latin typeface="Courier New" pitchFamily="49" charset="0"/>
              </a:rPr>
              <a:t> </a:t>
            </a:r>
          </a:p>
          <a:p>
            <a:pPr algn="just" eaLnBrk="1" hangingPunct="1"/>
            <a:r>
              <a:rPr lang="ru-RU" sz="1800" dirty="0">
                <a:latin typeface="Courier New" pitchFamily="49" charset="0"/>
              </a:rPr>
              <a:t>            </a:t>
            </a:r>
            <a:r>
              <a:rPr lang="ru-RU" sz="1800" dirty="0">
                <a:solidFill>
                  <a:srgbClr val="33CC33"/>
                </a:solidFill>
                <a:latin typeface="Courier New" pitchFamily="49" charset="0"/>
              </a:rPr>
              <a:t>! отвечающий за запись данных в файл</a:t>
            </a:r>
            <a:endParaRPr lang="en-US" sz="1800" dirty="0">
              <a:solidFill>
                <a:srgbClr val="33CC33"/>
              </a:solidFill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smtClean="0">
                <a:latin typeface="Courier New" pitchFamily="49" charset="0"/>
              </a:rPr>
              <a:t>A =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 smtClean="0">
                <a:latin typeface="Courier New" pitchFamily="49" charset="0"/>
              </a:rPr>
              <a:t>(k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800" dirty="0">
                <a:latin typeface="Courier New" pitchFamily="49" charset="0"/>
              </a:rPr>
              <a:t>(1)</a:t>
            </a: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Оператор</a:t>
            </a:r>
            <a:r>
              <a:rPr lang="ru-RU" dirty="0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Flush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0" y="4800600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 буферизации, логически записанные данные могут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физически не успеть попасть на диск,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что вызовет ошибку чтения данных.</a:t>
            </a:r>
          </a:p>
        </p:txBody>
      </p:sp>
      <p:sp>
        <p:nvSpPr>
          <p:cNvPr id="33797" name="Text Box 9"/>
          <p:cNvSpPr txBox="1">
            <a:spLocks noChangeArrowheads="1"/>
          </p:cNvSpPr>
          <p:nvPr/>
        </p:nvSpPr>
        <p:spPr bwMode="auto">
          <a:xfrm>
            <a:off x="0" y="7620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Сброс логических буферов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 буферизованном выводе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0" y="1752600"/>
            <a:ext cx="9144000" cy="2819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pt-BR" sz="1800" dirty="0">
                <a:latin typeface="Courier New" pitchFamily="49" charset="0"/>
              </a:rPr>
              <a:t> prog</a:t>
            </a:r>
          </a:p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800" dirty="0">
                <a:latin typeface="Courier New" pitchFamily="49" charset="0"/>
              </a:rPr>
              <a:t> :: </a:t>
            </a:r>
            <a:r>
              <a:rPr lang="pt-BR" sz="1800" dirty="0" smtClean="0">
                <a:latin typeface="Courier New" pitchFamily="49" charset="0"/>
              </a:rPr>
              <a:t>N = 100</a:t>
            </a:r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 A(N)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800" dirty="0">
                <a:latin typeface="Courier New" pitchFamily="49" charset="0"/>
              </a:rPr>
              <a:t>(1, </a:t>
            </a:r>
            <a:r>
              <a:rPr lang="en-US" sz="1800" dirty="0" smtClean="0">
                <a:latin typeface="Courier New" pitchFamily="49" charset="0"/>
              </a:rPr>
              <a:t>buffered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'yes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smtClean="0">
                <a:latin typeface="Courier New" pitchFamily="49" charset="0"/>
              </a:rPr>
              <a:t>file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 err="1" smtClean="0">
                <a:solidFill>
                  <a:srgbClr val="800000"/>
                </a:solidFill>
                <a:latin typeface="Courier New" pitchFamily="49" charset="0"/>
              </a:rPr>
              <a:t>dat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(1, *) A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flush</a:t>
            </a:r>
            <a:r>
              <a:rPr lang="en-US" sz="1800" dirty="0">
                <a:latin typeface="Courier New" pitchFamily="49" charset="0"/>
              </a:rPr>
              <a:t>(1) </a:t>
            </a:r>
          </a:p>
          <a:p>
            <a:pPr algn="just" eaLnBrk="1" hangingPunct="1"/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C_subroutine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</a:rPr>
              <a:t>dat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</a:rPr>
              <a:t>)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6600"/>
                </a:solidFill>
                <a:latin typeface="Courier New" pitchFamily="49" charset="0"/>
              </a:rPr>
              <a:t>! читает данные из файла</a:t>
            </a:r>
            <a:r>
              <a:rPr lang="en-US" sz="1800" dirty="0">
                <a:solidFill>
                  <a:srgbClr val="006600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6600"/>
                </a:solidFill>
                <a:latin typeface="Courier New" pitchFamily="49" charset="0"/>
              </a:rPr>
              <a:t>dat</a:t>
            </a:r>
            <a:endParaRPr lang="en-US" sz="1800" dirty="0">
              <a:solidFill>
                <a:srgbClr val="006600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----- некоторый код</a:t>
            </a:r>
            <a:endParaRPr lang="ru-RU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Процедуры модуля </a:t>
            </a: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ifport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4820" name="Text Box 238"/>
          <p:cNvSpPr txBox="1">
            <a:spLocks noChangeArrowheads="1"/>
          </p:cNvSpPr>
          <p:nvPr/>
        </p:nvSpPr>
        <p:spPr bwMode="auto">
          <a:xfrm>
            <a:off x="0" y="838200"/>
            <a:ext cx="9144000" cy="5583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ACCESS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Определение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доступа к файлу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CHANGEDIRQQ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Установка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директории текущей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CHANGEDRIVEQQ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Установка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диска текущим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CHDIR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Смена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рабочей директории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CHMOD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Смена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атрибутов файла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DELDIRQQ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Удаление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директории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DELFILESQQ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Удаление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файлов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FINDFILEQQ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Поиск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файлов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FULLPATHQQ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Полное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имя файла или директории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GETDRIVEDIRQQ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Путь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текущей рабочей директории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GETDRIVESIZEQQ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Размер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текущего диска и 					доступного	пространства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Процедуры модуля </a:t>
            </a: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ifport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518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GETDRIVESQQ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Имена имеющихся дисков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GETFILEINFOQQ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Информация о файле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PACKTIMEQQ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Упаковывает время для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использования в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SETFILETIMEQQ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RENAMEFILEQQ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Переименование файла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SETFILEACCESSQQ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Способ доступа к файлу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SETFILETIMEQQ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Установка даты изменения файла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SPLITPATHQQ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Выделяет в полном имени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4 компоненты файла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(диск, папки, имя, расширение)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UNPACKTIMEQQ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Распаковка упакованного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Промежуточное сохранение вычислений.</a:t>
            </a:r>
          </a:p>
          <a:p>
            <a:pPr lvl="1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В программе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  <a:sym typeface="Wingdings" pitchFamily="2" charset="2"/>
              </a:rPr>
              <a:t>save_results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организовать промежуточное 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автосохранение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 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массива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sym typeface="Wingdings" pitchFamily="2" charset="2"/>
              </a:rPr>
              <a:t>A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через каждые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sym typeface="Wingdings" pitchFamily="2" charset="2"/>
              </a:rPr>
              <a:t>auto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итераций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в файл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  <a:sym typeface="Wingdings" pitchFamily="2" charset="2"/>
              </a:rPr>
              <a:t>numerical.save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.</a:t>
            </a:r>
          </a:p>
          <a:p>
            <a:pPr lvl="1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Предусмотреть:</a:t>
            </a:r>
          </a:p>
          <a:p>
            <a:pPr lvl="1" algn="just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1) возможность продолжения вычислений при повторном запуске программы;</a:t>
            </a:r>
          </a:p>
          <a:p>
            <a:pPr lvl="1" algn="just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2) обработку ошибок;</a:t>
            </a:r>
          </a:p>
        </p:txBody>
      </p:sp>
      <p:sp>
        <p:nvSpPr>
          <p:cNvPr id="36869" name="Rectangle 19"/>
          <p:cNvSpPr>
            <a:spLocks noChangeArrowheads="1"/>
          </p:cNvSpPr>
          <p:nvPr/>
        </p:nvSpPr>
        <p:spPr bwMode="auto">
          <a:xfrm>
            <a:off x="0" y="0"/>
            <a:ext cx="227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1200" b="0">
                <a:ea typeface="Times New Roman" pitchFamily="18" charset="0"/>
                <a:cs typeface="Consolas" pitchFamily="49" charset="0"/>
              </a:rPr>
              <a:t> </a:t>
            </a:r>
            <a:endParaRPr lang="en-US" sz="1800" b="0">
              <a:ea typeface="Times New Roman" pitchFamily="18" charset="0"/>
              <a:cs typeface="Consolas" pitchFamily="49" charset="0"/>
            </a:endParaRPr>
          </a:p>
        </p:txBody>
      </p:sp>
      <p:sp>
        <p:nvSpPr>
          <p:cNvPr id="36870" name="Rectangle 20"/>
          <p:cNvSpPr>
            <a:spLocks noChangeArrowheads="1"/>
          </p:cNvSpPr>
          <p:nvPr/>
        </p:nvSpPr>
        <p:spPr bwMode="auto">
          <a:xfrm>
            <a:off x="0" y="0"/>
            <a:ext cx="227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1200" b="0">
                <a:ea typeface="Times New Roman" pitchFamily="18" charset="0"/>
                <a:cs typeface="Consolas" pitchFamily="49" charset="0"/>
              </a:rPr>
              <a:t> </a:t>
            </a:r>
            <a:endParaRPr lang="en-US" sz="1800" b="0">
              <a:ea typeface="Times New Roman" pitchFamily="18" charset="0"/>
              <a:cs typeface="Consolas" pitchFamily="49" charset="0"/>
            </a:endParaRPr>
          </a:p>
        </p:txBody>
      </p:sp>
      <p:sp>
        <p:nvSpPr>
          <p:cNvPr id="36871" name="Rectangle 21"/>
          <p:cNvSpPr>
            <a:spLocks noChangeArrowheads="1"/>
          </p:cNvSpPr>
          <p:nvPr/>
        </p:nvSpPr>
        <p:spPr bwMode="auto">
          <a:xfrm>
            <a:off x="0" y="0"/>
            <a:ext cx="2587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1200" b="0">
                <a:ea typeface="Times New Roman" pitchFamily="18" charset="0"/>
                <a:cs typeface="Consolas" pitchFamily="49" charset="0"/>
              </a:rPr>
              <a:t> </a:t>
            </a:r>
            <a:r>
              <a:rPr lang="ru-RU" sz="900" b="0">
                <a:ea typeface="Times New Roman" pitchFamily="18" charset="0"/>
                <a:cs typeface="Consolas" pitchFamily="49" charset="0"/>
              </a:rPr>
              <a:t> </a:t>
            </a:r>
            <a:endParaRPr lang="ru-RU" sz="1800" b="0">
              <a:ea typeface="Times New Roman" pitchFamily="18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0" y="685800"/>
            <a:ext cx="9144000" cy="5791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SAVE_DATA</a:t>
            </a: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use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ifport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implicit none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800" dirty="0">
                <a:latin typeface="Courier New" pitchFamily="49" charset="0"/>
              </a:rPr>
              <a:t> :: </a:t>
            </a:r>
            <a:r>
              <a:rPr lang="pt-BR" sz="1800" dirty="0" smtClean="0">
                <a:latin typeface="Courier New" pitchFamily="49" charset="0"/>
              </a:rPr>
              <a:t>M = 150 </a:t>
            </a:r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real(16)</a:t>
            </a:r>
            <a:r>
              <a:rPr lang="pt-BR" sz="1800" dirty="0">
                <a:latin typeface="Courier New" pitchFamily="49" charset="0"/>
              </a:rPr>
              <a:t> A(M,M,M), B(M,M,M), C(M,M,M) </a:t>
            </a:r>
          </a:p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800" dirty="0">
                <a:latin typeface="Courier New" pitchFamily="49" charset="0"/>
              </a:rPr>
              <a:t> :: N = 1000  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кол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-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во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итераций</a:t>
            </a:r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800" dirty="0">
                <a:latin typeface="Courier New" pitchFamily="49" charset="0"/>
              </a:rPr>
              <a:t> i,j,k,it</a:t>
            </a:r>
          </a:p>
          <a:p>
            <a:pPr algn="just" eaLnBrk="1" hangingPunct="1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en-US" sz="1800" dirty="0" smtClean="0">
                <a:latin typeface="Courier New" pitchFamily="49" charset="0"/>
              </a:rPr>
              <a:t> it = 1,N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"Current iteration = "</a:t>
            </a:r>
            <a:r>
              <a:rPr lang="en-US" sz="1800" dirty="0">
                <a:latin typeface="Courier New" pitchFamily="49" charset="0"/>
              </a:rPr>
              <a:t>,it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800" dirty="0">
                <a:latin typeface="Courier New" pitchFamily="49" charset="0"/>
              </a:rPr>
              <a:t>(A)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800" dirty="0">
                <a:latin typeface="Courier New" pitchFamily="49" charset="0"/>
              </a:rPr>
              <a:t>(B)</a:t>
            </a: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800" dirty="0">
                <a:latin typeface="Courier New" pitchFamily="49" charset="0"/>
              </a:rPr>
              <a:t>(C)</a:t>
            </a:r>
          </a:p>
          <a:p>
            <a:pPr algn="just" eaLnBrk="1" hangingPunct="1"/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1,M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800" dirty="0">
                <a:latin typeface="Courier New" pitchFamily="49" charset="0"/>
              </a:rPr>
              <a:t> </a:t>
            </a:r>
            <a:r>
              <a:rPr lang="pt-BR" sz="1800" dirty="0" smtClean="0">
                <a:latin typeface="Courier New" pitchFamily="49" charset="0"/>
              </a:rPr>
              <a:t>j = 1,M</a:t>
            </a:r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800" dirty="0">
                <a:latin typeface="Courier New" pitchFamily="49" charset="0"/>
              </a:rPr>
              <a:t> </a:t>
            </a:r>
            <a:r>
              <a:rPr lang="pt-BR" sz="1800" dirty="0" smtClean="0">
                <a:latin typeface="Courier New" pitchFamily="49" charset="0"/>
              </a:rPr>
              <a:t>k = 1,M</a:t>
            </a:r>
            <a:endParaRPr lang="pt-BR" sz="1800" dirty="0">
              <a:latin typeface="Courier New" pitchFamily="49" charset="0"/>
            </a:endParaRP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  A(i,j,k</a:t>
            </a:r>
            <a:r>
              <a:rPr lang="pt-BR" sz="1800" dirty="0" smtClean="0">
                <a:latin typeface="Courier New" pitchFamily="49" charset="0"/>
              </a:rPr>
              <a:t>) = </a:t>
            </a:r>
            <a:r>
              <a:rPr lang="pt-BR" sz="1800" dirty="0" smtClean="0">
                <a:solidFill>
                  <a:srgbClr val="0000FF"/>
                </a:solidFill>
                <a:latin typeface="Courier New" pitchFamily="49" charset="0"/>
              </a:rPr>
              <a:t>exp</a:t>
            </a:r>
            <a:r>
              <a:rPr lang="pt-BR" sz="1800" dirty="0" smtClean="0">
                <a:latin typeface="Courier New" pitchFamily="49" charset="0"/>
              </a:rPr>
              <a:t>(B(k,j,i</a:t>
            </a:r>
            <a:r>
              <a:rPr lang="pt-BR" sz="1800" dirty="0">
                <a:latin typeface="Courier New" pitchFamily="49" charset="0"/>
              </a:rPr>
              <a:t>))*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cos</a:t>
            </a:r>
            <a:r>
              <a:rPr lang="pt-BR" sz="1800" dirty="0">
                <a:latin typeface="Courier New" pitchFamily="49" charset="0"/>
              </a:rPr>
              <a:t>(C(j,k,i)**A(i,k,j))</a:t>
            </a:r>
          </a:p>
          <a:p>
            <a:pPr algn="just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800" dirty="0">
              <a:latin typeface="Courier New" pitchFamily="49" charset="0"/>
            </a:endParaRPr>
          </a:p>
          <a:p>
            <a:pPr algn="just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do</a:t>
            </a:r>
            <a:endParaRPr lang="en-US" sz="1800" dirty="0">
              <a:solidFill>
                <a:srgbClr val="0000FF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0" y="685800"/>
            <a:ext cx="9144000" cy="5943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save_data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use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ifport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implicit none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000" b="0" dirty="0">
                <a:latin typeface="Courier New" pitchFamily="49" charset="0"/>
              </a:rPr>
              <a:t>,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000" b="0" dirty="0">
                <a:latin typeface="Courier New" pitchFamily="49" charset="0"/>
              </a:rPr>
              <a:t> :: M=150 </a:t>
            </a: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real(16)</a:t>
            </a:r>
            <a:r>
              <a:rPr lang="pt-BR" sz="1000" b="0" dirty="0">
                <a:latin typeface="Courier New" pitchFamily="49" charset="0"/>
              </a:rPr>
              <a:t> A(M,M,M), B(M,M,M), C(M,M,M) </a:t>
            </a: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000" b="0" dirty="0">
                <a:latin typeface="Courier New" pitchFamily="49" charset="0"/>
              </a:rPr>
              <a:t>,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000" b="0" dirty="0">
                <a:latin typeface="Courier New" pitchFamily="49" charset="0"/>
              </a:rPr>
              <a:t> :: N = 1000  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кол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-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во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итераций</a:t>
            </a:r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pt-BR" sz="1000" b="0" dirty="0">
                <a:latin typeface="Courier New" pitchFamily="49" charset="0"/>
              </a:rPr>
              <a:t>(20) ::    name = </a:t>
            </a:r>
            <a:r>
              <a:rPr lang="pt-BR" sz="1000" b="0" dirty="0">
                <a:solidFill>
                  <a:srgbClr val="800000"/>
                </a:solidFill>
                <a:latin typeface="Courier New" pitchFamily="49" charset="0"/>
              </a:rPr>
              <a:t>'C:\numerical.save'</a:t>
            </a:r>
            <a:r>
              <a:rPr lang="pt-BR" sz="1000" b="0" dirty="0">
                <a:latin typeface="Courier New" pitchFamily="49" charset="0"/>
              </a:rPr>
              <a:t>, &amp; 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файл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r>
              <a:rPr lang="pt-BR" sz="1000" b="0" dirty="0">
                <a:latin typeface="Courier New" pitchFamily="49" charset="0"/>
              </a:rPr>
              <a:t>                 tmpname = </a:t>
            </a:r>
            <a:r>
              <a:rPr lang="pt-BR" sz="1000" b="0" dirty="0">
                <a:solidFill>
                  <a:srgbClr val="800000"/>
                </a:solidFill>
                <a:latin typeface="Courier New" pitchFamily="49" charset="0"/>
              </a:rPr>
              <a:t>'C:\numerical.tmp'</a:t>
            </a:r>
            <a:r>
              <a:rPr lang="pt-BR" sz="1000" b="0" dirty="0">
                <a:latin typeface="Courier New" pitchFamily="49" charset="0"/>
              </a:rPr>
              <a:t>     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файл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временной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копии</a:t>
            </a:r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000" b="0" dirty="0">
                <a:latin typeface="Courier New" pitchFamily="49" charset="0"/>
              </a:rPr>
              <a:t>,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pt-BR" sz="1000" b="0" dirty="0">
                <a:latin typeface="Courier New" pitchFamily="49" charset="0"/>
              </a:rPr>
              <a:t> :: auto = 10 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интервал</a:t>
            </a:r>
            <a:r>
              <a:rPr lang="pt-BR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endParaRPr lang="pt-BR" sz="1000" b="0" dirty="0">
              <a:latin typeface="Courier New" pitchFamily="49" charset="0"/>
            </a:endParaRPr>
          </a:p>
          <a:p>
            <a:pPr algn="l" eaLnBrk="1" hangingPunct="1"/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000" b="0" dirty="0">
                <a:latin typeface="Courier New" pitchFamily="49" charset="0"/>
              </a:rPr>
              <a:t> i,j,k,it, itstart, ires</a:t>
            </a: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en-US" sz="1000" b="0" dirty="0">
                <a:latin typeface="Courier New" pitchFamily="49" charset="0"/>
              </a:rPr>
              <a:t> ex, </a:t>
            </a:r>
            <a:r>
              <a:rPr lang="en-US" sz="1000" b="0" dirty="0" err="1">
                <a:latin typeface="Courier New" pitchFamily="49" charset="0"/>
              </a:rPr>
              <a:t>ext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inquire</a:t>
            </a:r>
            <a:r>
              <a:rPr lang="en-US" sz="1000" b="0" dirty="0">
                <a:latin typeface="Courier New" pitchFamily="49" charset="0"/>
              </a:rPr>
              <a:t>(file=name,    exist = ex)  </a:t>
            </a: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inquire</a:t>
            </a:r>
            <a:r>
              <a:rPr lang="en-US" sz="1000" b="0" dirty="0">
                <a:latin typeface="Courier New" pitchFamily="49" charset="0"/>
              </a:rPr>
              <a:t>(file=</a:t>
            </a:r>
            <a:r>
              <a:rPr lang="en-US" sz="1000" b="0" dirty="0" err="1">
                <a:latin typeface="Courier New" pitchFamily="49" charset="0"/>
              </a:rPr>
              <a:t>tmpname</a:t>
            </a:r>
            <a:r>
              <a:rPr lang="en-US" sz="1000" b="0" dirty="0">
                <a:latin typeface="Courier New" pitchFamily="49" charset="0"/>
              </a:rPr>
              <a:t>, exist = </a:t>
            </a:r>
            <a:r>
              <a:rPr lang="en-US" sz="1000" b="0" dirty="0" err="1">
                <a:latin typeface="Courier New" pitchFamily="49" charset="0"/>
              </a:rPr>
              <a:t>ext</a:t>
            </a:r>
            <a:r>
              <a:rPr lang="en-US" sz="1000" b="0" dirty="0">
                <a:latin typeface="Courier New" pitchFamily="49" charset="0"/>
              </a:rPr>
              <a:t>) </a:t>
            </a: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000" b="0" dirty="0">
                <a:latin typeface="Courier New" pitchFamily="49" charset="0"/>
              </a:rPr>
              <a:t> (.NOT. ex)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если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нет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файла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ru-RU" sz="1000" b="0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ru-RU" sz="1000" b="0" dirty="0">
                <a:latin typeface="Courier New" pitchFamily="49" charset="0"/>
              </a:rPr>
              <a:t> (.NOT. </a:t>
            </a:r>
            <a:r>
              <a:rPr lang="ru-RU" sz="1000" b="0" dirty="0" err="1">
                <a:latin typeface="Courier New" pitchFamily="49" charset="0"/>
              </a:rPr>
              <a:t>ext</a:t>
            </a:r>
            <a:r>
              <a:rPr lang="ru-RU" sz="1000" b="0" dirty="0">
                <a:latin typeface="Courier New" pitchFamily="49" charset="0"/>
              </a:rPr>
              <a:t>) </a:t>
            </a:r>
            <a:r>
              <a:rPr lang="ru-RU" sz="1000" b="0" dirty="0" err="1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ru-RU" sz="1000" b="0" dirty="0"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если нет временной копии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"No data saved. Starting at iteration = 1"</a:t>
            </a:r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1)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тогда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новый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расчет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 err="1">
                <a:latin typeface="Courier New" pitchFamily="49" charset="0"/>
              </a:rPr>
              <a:t>itstart</a:t>
            </a:r>
            <a:r>
              <a:rPr lang="en-US" sz="1000" b="0" dirty="0">
                <a:latin typeface="Courier New" pitchFamily="49" charset="0"/>
              </a:rPr>
              <a:t>=1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else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000" b="0" dirty="0">
                <a:latin typeface="Courier New" pitchFamily="49" charset="0"/>
              </a:rPr>
              <a:t>(1,file=</a:t>
            </a:r>
            <a:r>
              <a:rPr lang="en-US" sz="1000" b="0" dirty="0" err="1">
                <a:latin typeface="Courier New" pitchFamily="49" charset="0"/>
              </a:rPr>
              <a:t>tmpname</a:t>
            </a:r>
            <a:r>
              <a:rPr lang="en-US" sz="1000" b="0" dirty="0">
                <a:latin typeface="Courier New" pitchFamily="49" charset="0"/>
              </a:rPr>
              <a:t>, status=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'OLD'</a:t>
            </a:r>
            <a:r>
              <a:rPr lang="en-US" sz="1000" b="0" dirty="0">
                <a:latin typeface="Courier New" pitchFamily="49" charset="0"/>
              </a:rPr>
              <a:t>, form=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'binary'</a:t>
            </a:r>
            <a:r>
              <a:rPr lang="en-US" sz="1000" b="0" dirty="0">
                <a:latin typeface="Courier New" pitchFamily="49" charset="0"/>
              </a:rPr>
              <a:t>)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2) иначе данные могут быть во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временой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 копии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000" b="0" dirty="0">
                <a:latin typeface="Courier New" pitchFamily="49" charset="0"/>
              </a:rPr>
              <a:t>(1, ERR=100,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1000" b="0" dirty="0">
                <a:latin typeface="Courier New" pitchFamily="49" charset="0"/>
              </a:rPr>
              <a:t>=101) </a:t>
            </a:r>
            <a:r>
              <a:rPr lang="en-US" sz="1000" b="0" dirty="0" err="1">
                <a:latin typeface="Courier New" pitchFamily="49" charset="0"/>
              </a:rPr>
              <a:t>itstart</a:t>
            </a:r>
            <a:r>
              <a:rPr lang="en-US" sz="1000" b="0" dirty="0">
                <a:latin typeface="Courier New" pitchFamily="49" charset="0"/>
              </a:rPr>
              <a:t>, A 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"Data was saved at iteration = "</a:t>
            </a:r>
            <a:r>
              <a:rPr lang="en-US" sz="1000" b="0" dirty="0">
                <a:latin typeface="Courier New" pitchFamily="49" charset="0"/>
              </a:rPr>
              <a:t>, </a:t>
            </a:r>
            <a:r>
              <a:rPr lang="en-US" sz="1000" b="0" dirty="0" err="1">
                <a:latin typeface="Courier New" pitchFamily="49" charset="0"/>
              </a:rPr>
              <a:t>itstart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000" b="0" dirty="0">
                <a:latin typeface="Courier New" pitchFamily="49" charset="0"/>
              </a:rPr>
              <a:t>(1)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else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"Reading saved data from file....."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3) данные могут быть в файле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en-US" sz="1000" b="0" dirty="0">
                <a:latin typeface="Courier New" pitchFamily="49" charset="0"/>
              </a:rPr>
              <a:t>(1,file=name, status=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'OLD'</a:t>
            </a:r>
            <a:r>
              <a:rPr lang="en-US" sz="1000" b="0" dirty="0">
                <a:latin typeface="Courier New" pitchFamily="49" charset="0"/>
              </a:rPr>
              <a:t>, form=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'binary'</a:t>
            </a:r>
            <a:r>
              <a:rPr lang="en-US" sz="1000" b="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000" b="0" dirty="0">
                <a:latin typeface="Courier New" pitchFamily="49" charset="0"/>
              </a:rPr>
              <a:t>(1, ERR=100,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1000" b="0" dirty="0">
                <a:latin typeface="Courier New" pitchFamily="49" charset="0"/>
              </a:rPr>
              <a:t>=101) </a:t>
            </a:r>
            <a:r>
              <a:rPr lang="en-US" sz="1000" b="0" dirty="0" err="1">
                <a:latin typeface="Courier New" pitchFamily="49" charset="0"/>
              </a:rPr>
              <a:t>itstart</a:t>
            </a:r>
            <a:r>
              <a:rPr lang="en-US" sz="1000" b="0" dirty="0">
                <a:latin typeface="Courier New" pitchFamily="49" charset="0"/>
              </a:rPr>
              <a:t>, A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000" b="0" dirty="0">
                <a:latin typeface="Courier New" pitchFamily="49" charset="0"/>
              </a:rPr>
              <a:t>(1)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ru-RU" sz="1000" b="0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ru-RU" sz="1000" b="0" dirty="0">
                <a:latin typeface="Courier New" pitchFamily="49" charset="0"/>
              </a:rPr>
              <a:t> (</a:t>
            </a:r>
            <a:r>
              <a:rPr lang="ru-RU" sz="1000" b="0" dirty="0" err="1">
                <a:latin typeface="Courier New" pitchFamily="49" charset="0"/>
              </a:rPr>
              <a:t>ext</a:t>
            </a:r>
            <a:r>
              <a:rPr lang="ru-RU" sz="1000" b="0" dirty="0">
                <a:latin typeface="Courier New" pitchFamily="49" charset="0"/>
              </a:rPr>
              <a:t>) </a:t>
            </a:r>
            <a:r>
              <a:rPr lang="ru-RU" sz="1000" b="0" dirty="0" err="1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ru-RU" sz="1000" b="0" dirty="0"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4) если есть файл и временная копия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"Finding more than one copy. Deleted..."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r>
              <a:rPr lang="en-US" sz="1000" b="0" dirty="0">
                <a:latin typeface="Courier New" pitchFamily="49" charset="0"/>
              </a:rPr>
              <a:t>=</a:t>
            </a:r>
            <a:r>
              <a:rPr lang="en-US" sz="1000" b="0" dirty="0" err="1">
                <a:latin typeface="Courier New" pitchFamily="49" charset="0"/>
              </a:rPr>
              <a:t>DelFilesQQ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tmpname</a:t>
            </a:r>
            <a:r>
              <a:rPr lang="en-US" sz="1000" b="0" dirty="0">
                <a:latin typeface="Courier New" pitchFamily="49" charset="0"/>
              </a:rPr>
              <a:t>) 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en-US" sz="1000" b="0" dirty="0">
              <a:latin typeface="Courier New" pitchFamily="49" charset="0"/>
            </a:endParaRP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Вариант  программы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0" y="685800"/>
            <a:ext cx="9144000" cy="5105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en-US" sz="1000" b="0" dirty="0">
                <a:latin typeface="Courier New" pitchFamily="49" charset="0"/>
              </a:rPr>
              <a:t> it=</a:t>
            </a:r>
            <a:r>
              <a:rPr lang="en-US" sz="1000" b="0" dirty="0" err="1">
                <a:latin typeface="Courier New" pitchFamily="49" charset="0"/>
              </a:rPr>
              <a:t>itstart,N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"Current iteration = "</a:t>
            </a:r>
            <a:r>
              <a:rPr lang="en-US" sz="1000" b="0" dirty="0">
                <a:latin typeface="Courier New" pitchFamily="49" charset="0"/>
              </a:rPr>
              <a:t>,it</a:t>
            </a: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000" b="0" dirty="0">
                <a:latin typeface="Courier New" pitchFamily="49" charset="0"/>
              </a:rPr>
              <a:t> (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mod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it,auto</a:t>
            </a:r>
            <a:r>
              <a:rPr lang="en-US" sz="1000" b="0" dirty="0">
                <a:latin typeface="Courier New" pitchFamily="49" charset="0"/>
              </a:rPr>
              <a:t>)==0)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1000" b="0" dirty="0">
                <a:latin typeface="Courier New" pitchFamily="49" charset="0"/>
              </a:rPr>
              <a:t>  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автосохранение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промежуточных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вычислений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ru-RU" sz="1000" b="0" dirty="0" err="1">
                <a:solidFill>
                  <a:srgbClr val="0000FF"/>
                </a:solidFill>
                <a:latin typeface="Courier New" pitchFamily="49" charset="0"/>
              </a:rPr>
              <a:t>open</a:t>
            </a:r>
            <a:r>
              <a:rPr lang="ru-RU" sz="1000" b="0" dirty="0">
                <a:latin typeface="Courier New" pitchFamily="49" charset="0"/>
              </a:rPr>
              <a:t>(2, </a:t>
            </a:r>
            <a:r>
              <a:rPr lang="ru-RU" sz="1000" b="0" dirty="0" err="1">
                <a:latin typeface="Courier New" pitchFamily="49" charset="0"/>
              </a:rPr>
              <a:t>file</a:t>
            </a:r>
            <a:r>
              <a:rPr lang="ru-RU" sz="1000" b="0" dirty="0">
                <a:latin typeface="Courier New" pitchFamily="49" charset="0"/>
              </a:rPr>
              <a:t>=</a:t>
            </a:r>
            <a:r>
              <a:rPr lang="ru-RU" sz="1000" b="0" dirty="0" err="1">
                <a:latin typeface="Courier New" pitchFamily="49" charset="0"/>
              </a:rPr>
              <a:t>tmpname</a:t>
            </a:r>
            <a:r>
              <a:rPr lang="ru-RU" sz="1000" b="0" dirty="0">
                <a:latin typeface="Courier New" pitchFamily="49" charset="0"/>
              </a:rPr>
              <a:t>, </a:t>
            </a:r>
            <a:r>
              <a:rPr lang="ru-RU" sz="1000" b="0" dirty="0" err="1">
                <a:latin typeface="Courier New" pitchFamily="49" charset="0"/>
              </a:rPr>
              <a:t>form</a:t>
            </a:r>
            <a:r>
              <a:rPr lang="ru-RU" sz="1000" b="0" dirty="0">
                <a:latin typeface="Courier New" pitchFamily="49" charset="0"/>
              </a:rPr>
              <a:t>=</a:t>
            </a:r>
            <a:r>
              <a:rPr lang="ru-RU" sz="1000" b="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ru-RU" sz="1000" b="0" dirty="0" err="1">
                <a:solidFill>
                  <a:srgbClr val="800000"/>
                </a:solidFill>
                <a:latin typeface="Courier New" pitchFamily="49" charset="0"/>
              </a:rPr>
              <a:t>binary</a:t>
            </a:r>
            <a:r>
              <a:rPr lang="ru-RU" sz="1000" b="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ru-RU" sz="1000" b="0" dirty="0">
                <a:latin typeface="Courier New" pitchFamily="49" charset="0"/>
              </a:rPr>
              <a:t>)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сначала сохраняем во временный файл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(2,ERR=102) it, A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close</a:t>
            </a:r>
            <a:r>
              <a:rPr lang="en-US" sz="1000" b="0" dirty="0">
                <a:latin typeface="Courier New" pitchFamily="49" charset="0"/>
              </a:rPr>
              <a:t>(2)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r>
              <a:rPr lang="en-US" sz="1000" b="0" dirty="0">
                <a:latin typeface="Courier New" pitchFamily="49" charset="0"/>
              </a:rPr>
              <a:t>=</a:t>
            </a:r>
            <a:r>
              <a:rPr lang="en-US" sz="1000" b="0" dirty="0" err="1">
                <a:latin typeface="Courier New" pitchFamily="49" charset="0"/>
              </a:rPr>
              <a:t>DelFilesQQ</a:t>
            </a:r>
            <a:r>
              <a:rPr lang="en-US" sz="1000" b="0" dirty="0">
                <a:latin typeface="Courier New" pitchFamily="49" charset="0"/>
              </a:rPr>
              <a:t>(name)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удаляем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предыдущий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файл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ru-RU" sz="1000" b="0" dirty="0" err="1">
                <a:latin typeface="Courier New" pitchFamily="49" charset="0"/>
              </a:rPr>
              <a:t>ires</a:t>
            </a:r>
            <a:r>
              <a:rPr lang="ru-RU" sz="1000" b="0" dirty="0">
                <a:latin typeface="Courier New" pitchFamily="49" charset="0"/>
              </a:rPr>
              <a:t>=</a:t>
            </a:r>
            <a:r>
              <a:rPr lang="ru-RU" sz="1000" b="0" dirty="0" err="1">
                <a:latin typeface="Courier New" pitchFamily="49" charset="0"/>
              </a:rPr>
              <a:t>RenameFileQQ</a:t>
            </a:r>
            <a:r>
              <a:rPr lang="ru-RU" sz="1000" b="0" dirty="0">
                <a:latin typeface="Courier New" pitchFamily="49" charset="0"/>
              </a:rPr>
              <a:t> (</a:t>
            </a:r>
            <a:r>
              <a:rPr lang="ru-RU" sz="1000" b="0" dirty="0" err="1">
                <a:latin typeface="Courier New" pitchFamily="49" charset="0"/>
              </a:rPr>
              <a:t>tmpname</a:t>
            </a:r>
            <a:r>
              <a:rPr lang="ru-RU" sz="1000" b="0" dirty="0">
                <a:latin typeface="Courier New" pitchFamily="49" charset="0"/>
              </a:rPr>
              <a:t>, </a:t>
            </a:r>
            <a:r>
              <a:rPr lang="ru-RU" sz="1000" b="0" dirty="0" err="1">
                <a:latin typeface="Courier New" pitchFamily="49" charset="0"/>
              </a:rPr>
              <a:t>name</a:t>
            </a:r>
            <a:r>
              <a:rPr lang="ru-RU" sz="1000" b="0" dirty="0">
                <a:latin typeface="Courier New" pitchFamily="49" charset="0"/>
              </a:rPr>
              <a:t>)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файлом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автосохранения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 становится временная копия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b="0" dirty="0">
                <a:latin typeface="Courier New" pitchFamily="49" charset="0"/>
              </a:rPr>
              <a:t>(*,*)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"Data </a:t>
            </a:r>
            <a:r>
              <a:rPr lang="en-US" sz="1000" b="0" dirty="0" err="1">
                <a:solidFill>
                  <a:srgbClr val="800000"/>
                </a:solidFill>
                <a:latin typeface="Courier New" pitchFamily="49" charset="0"/>
              </a:rPr>
              <a:t>succesfully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 saved at iteration = "</a:t>
            </a:r>
            <a:r>
              <a:rPr lang="en-US" sz="1000" b="0" dirty="0">
                <a:latin typeface="Courier New" pitchFamily="49" charset="0"/>
              </a:rPr>
              <a:t>, it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if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000" b="0" dirty="0">
                <a:latin typeface="Courier New" pitchFamily="49" charset="0"/>
              </a:rPr>
              <a:t>(A)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000" b="0" dirty="0">
                <a:latin typeface="Courier New" pitchFamily="49" charset="0"/>
              </a:rPr>
              <a:t>(B)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solidFill>
                  <a:srgbClr val="0000FF"/>
                </a:solidFill>
                <a:latin typeface="Courier New" pitchFamily="49" charset="0"/>
              </a:rPr>
              <a:t>random_number</a:t>
            </a:r>
            <a:r>
              <a:rPr lang="en-US" sz="1000" b="0" dirty="0">
                <a:latin typeface="Courier New" pitchFamily="49" charset="0"/>
              </a:rPr>
              <a:t>(C)</a:t>
            </a: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000" b="0" dirty="0">
                <a:latin typeface="Courier New" pitchFamily="49" charset="0"/>
              </a:rPr>
              <a:t> i=1,M</a:t>
            </a:r>
          </a:p>
          <a:p>
            <a:pPr algn="l" eaLnBrk="1" hangingPunct="1"/>
            <a:r>
              <a:rPr lang="pt-BR" sz="1000" b="0" dirty="0">
                <a:latin typeface="Courier New" pitchFamily="49" charset="0"/>
              </a:rPr>
              <a:t> 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000" b="0" dirty="0">
                <a:latin typeface="Courier New" pitchFamily="49" charset="0"/>
              </a:rPr>
              <a:t> j=1,M</a:t>
            </a:r>
          </a:p>
          <a:p>
            <a:pPr algn="l" eaLnBrk="1" hangingPunct="1"/>
            <a:r>
              <a:rPr lang="pt-BR" sz="1000" b="0" dirty="0">
                <a:latin typeface="Courier New" pitchFamily="49" charset="0"/>
              </a:rPr>
              <a:t>  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do</a:t>
            </a:r>
            <a:r>
              <a:rPr lang="pt-BR" sz="1000" b="0" dirty="0">
                <a:latin typeface="Courier New" pitchFamily="49" charset="0"/>
              </a:rPr>
              <a:t> k=1,M</a:t>
            </a:r>
          </a:p>
          <a:p>
            <a:pPr algn="l" eaLnBrk="1" hangingPunct="1"/>
            <a:r>
              <a:rPr lang="pt-BR" sz="1000" b="0" dirty="0">
                <a:latin typeface="Courier New" pitchFamily="49" charset="0"/>
              </a:rPr>
              <a:t>    A(i,j,k)=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exp</a:t>
            </a:r>
            <a:r>
              <a:rPr lang="pt-BR" sz="1000" b="0" dirty="0">
                <a:latin typeface="Courier New" pitchFamily="49" charset="0"/>
              </a:rPr>
              <a:t>(B(k,j,i))*</a:t>
            </a:r>
            <a:r>
              <a:rPr lang="pt-BR" sz="1000" b="0" dirty="0">
                <a:solidFill>
                  <a:srgbClr val="0000FF"/>
                </a:solidFill>
                <a:latin typeface="Courier New" pitchFamily="49" charset="0"/>
              </a:rPr>
              <a:t>cos</a:t>
            </a:r>
            <a:r>
              <a:rPr lang="pt-BR" sz="1000" b="0" dirty="0">
                <a:latin typeface="Courier New" pitchFamily="49" charset="0"/>
              </a:rPr>
              <a:t>(C(j,k,i)**A(i,k,j))</a:t>
            </a:r>
          </a:p>
          <a:p>
            <a:pPr algn="l" eaLnBrk="1" hangingPunct="1"/>
            <a:r>
              <a:rPr lang="pt-BR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end do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-----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обработка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ошибок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------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FF0000"/>
                </a:solidFill>
                <a:latin typeface="Courier New" pitchFamily="49" charset="0"/>
              </a:rPr>
              <a:t>100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"Error while reading data file !"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FF0000"/>
                </a:solidFill>
                <a:latin typeface="Courier New" pitchFamily="49" charset="0"/>
              </a:rPr>
              <a:t>101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"End of data file encountered !"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solidFill>
                  <a:srgbClr val="FF0000"/>
                </a:solidFill>
                <a:latin typeface="Courier New" pitchFamily="49" charset="0"/>
              </a:rPr>
              <a:t>102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"Error while writing data file !"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000" b="0" dirty="0">
              <a:latin typeface="Courier New" pitchFamily="49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Вариант  программы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Файловые записи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0" y="29114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Форматные записи</a:t>
            </a:r>
            <a:endParaRPr lang="en-US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внутреннее </a:t>
            </a: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n-US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внешнее представление </a:t>
            </a:r>
            <a:endParaRPr lang="ru-RU" sz="24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0" y="41306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Неформатные записи</a:t>
            </a:r>
            <a:endParaRPr lang="en-US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внутренне представление</a:t>
            </a:r>
            <a:endParaRPr lang="ru-RU" sz="24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0" y="52578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 конец файла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последняя запись в файле.</a:t>
            </a:r>
            <a:endParaRPr lang="ru-RU" sz="24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0" y="9906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 – единица обмена данными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между программой и внешней памятью.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0" y="2133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Расположены в файле последовательно.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Форматные файлы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0" y="1219200"/>
            <a:ext cx="9144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Содержат форматные записи.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Каждая запись оканчивается управляющими символами (возврат каретки, перевод строки).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Возможность "ручного" редактирования.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Скорость обработки файлов низкая.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Больший объём файлов.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Внешние и внутренние файлы.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Неформатные файлы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1676400"/>
            <a:ext cx="9144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Содержат неформатные записи.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Отсутствует возможность "ручного" редактирования.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Скорость обработки файлов высокая.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Меньший объём файлов.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Внешние файлы.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Двоичные файлы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0" y="1676400"/>
            <a:ext cx="914400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Содержат данные в двоичном представлении.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Длина записи равна 1 байту.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Отсутствует возможность "ручного" редактирования.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Эффективны для хранения больших объёмов данных (хранение промежуточных вычислений).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Внешние файлы.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Последовательный доступ</a:t>
            </a:r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533400" y="914400"/>
            <a:ext cx="23622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9221" name="Line 21"/>
          <p:cNvSpPr>
            <a:spLocks noChangeShapeType="1"/>
          </p:cNvSpPr>
          <p:nvPr/>
        </p:nvSpPr>
        <p:spPr bwMode="auto">
          <a:xfrm flipV="1">
            <a:off x="1676400" y="1600200"/>
            <a:ext cx="1588" cy="685800"/>
          </a:xfrm>
          <a:prstGeom prst="line">
            <a:avLst/>
          </a:prstGeom>
          <a:noFill/>
          <a:ln w="50800">
            <a:solidFill>
              <a:schemeClr val="accent2">
                <a:lumMod val="50000"/>
              </a:schemeClr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Text Box 23"/>
          <p:cNvSpPr txBox="1">
            <a:spLocks noChangeArrowheads="1"/>
          </p:cNvSpPr>
          <p:nvPr/>
        </p:nvSpPr>
        <p:spPr bwMode="auto">
          <a:xfrm>
            <a:off x="762000" y="2286000"/>
            <a:ext cx="1828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файловый указатель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9223" name="Rectangle 24"/>
          <p:cNvSpPr>
            <a:spLocks noChangeArrowheads="1"/>
          </p:cNvSpPr>
          <p:nvPr/>
        </p:nvSpPr>
        <p:spPr bwMode="auto">
          <a:xfrm>
            <a:off x="2895600" y="914400"/>
            <a:ext cx="12192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9224" name="Rectangle 25"/>
          <p:cNvSpPr>
            <a:spLocks noChangeArrowheads="1"/>
          </p:cNvSpPr>
          <p:nvPr/>
        </p:nvSpPr>
        <p:spPr bwMode="auto">
          <a:xfrm>
            <a:off x="4114800" y="914400"/>
            <a:ext cx="12192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9225" name="Rectangle 26"/>
          <p:cNvSpPr>
            <a:spLocks noChangeArrowheads="1"/>
          </p:cNvSpPr>
          <p:nvPr/>
        </p:nvSpPr>
        <p:spPr bwMode="auto">
          <a:xfrm>
            <a:off x="5334000" y="914400"/>
            <a:ext cx="34290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9226" name="Text Box 27"/>
          <p:cNvSpPr txBox="1">
            <a:spLocks noChangeArrowheads="1"/>
          </p:cNvSpPr>
          <p:nvPr/>
        </p:nvSpPr>
        <p:spPr bwMode="auto">
          <a:xfrm>
            <a:off x="0" y="3568700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Доступ к данным по порядку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</a:p>
          <a:p>
            <a:pPr eaLnBrk="1" hangingPunct="1"/>
            <a:endParaRPr lang="ru-RU" sz="2400" b="0" dirty="0">
              <a:solidFill>
                <a:srgbClr val="0066CC"/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Записи переменной длины</a:t>
            </a:r>
          </a:p>
          <a:p>
            <a:pPr eaLnBrk="1" hangingPunct="1"/>
            <a:endParaRPr lang="ru-RU" sz="2400" dirty="0">
              <a:latin typeface="Courier New" pitchFamily="49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Добавление новой записи – в конец файла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Прямой доступ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0" y="45720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Внешний файл 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может быть прямого и последовательного доступа</a:t>
            </a:r>
            <a:endParaRPr lang="ru-RU" sz="24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55626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Внутренний файл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только последовательного доступа </a:t>
            </a:r>
            <a:endParaRPr lang="en-US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5334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 flipV="1">
            <a:off x="5105400" y="1600200"/>
            <a:ext cx="1588" cy="685800"/>
          </a:xfrm>
          <a:prstGeom prst="line">
            <a:avLst/>
          </a:prstGeom>
          <a:noFill/>
          <a:ln w="50800">
            <a:solidFill>
              <a:schemeClr val="accent2">
                <a:lumMod val="50000"/>
              </a:schemeClr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4191000" y="2286000"/>
            <a:ext cx="1828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файловый указатель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0" y="3200400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FF0000"/>
                </a:solidFill>
                <a:latin typeface="Verdana" pitchFamily="34" charset="0"/>
              </a:rPr>
              <a:t>Доступ к данным произвольный</a:t>
            </a:r>
          </a:p>
          <a:p>
            <a:pPr eaLnBrk="1" hangingPunct="1"/>
            <a:endParaRPr lang="ru-RU" sz="2400" b="0">
              <a:solidFill>
                <a:srgbClr val="FF0000"/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rgbClr val="FF0000"/>
                </a:solidFill>
                <a:latin typeface="Verdana" pitchFamily="34" charset="0"/>
              </a:rPr>
              <a:t>Записи одинаковой длины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18288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10251" name="Rectangle 13"/>
          <p:cNvSpPr>
            <a:spLocks noChangeArrowheads="1"/>
          </p:cNvSpPr>
          <p:nvPr/>
        </p:nvSpPr>
        <p:spPr bwMode="auto">
          <a:xfrm>
            <a:off x="31242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10252" name="Rectangle 14"/>
          <p:cNvSpPr>
            <a:spLocks noChangeArrowheads="1"/>
          </p:cNvSpPr>
          <p:nvPr/>
        </p:nvSpPr>
        <p:spPr bwMode="auto">
          <a:xfrm>
            <a:off x="44196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10253" name="Rectangle 15"/>
          <p:cNvSpPr>
            <a:spLocks noChangeArrowheads="1"/>
          </p:cNvSpPr>
          <p:nvPr/>
        </p:nvSpPr>
        <p:spPr bwMode="auto">
          <a:xfrm>
            <a:off x="57150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  <p:sp>
        <p:nvSpPr>
          <p:cNvPr id="10254" name="Rectangle 16"/>
          <p:cNvSpPr>
            <a:spLocks noChangeArrowheads="1"/>
          </p:cNvSpPr>
          <p:nvPr/>
        </p:nvSpPr>
        <p:spPr bwMode="auto">
          <a:xfrm>
            <a:off x="7010400" y="914400"/>
            <a:ext cx="1295400" cy="685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4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запись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9975</TotalTime>
  <Words>2209</Words>
  <Application>Microsoft Office PowerPoint</Application>
  <PresentationFormat>Экран (4:3)</PresentationFormat>
  <Paragraphs>586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1484</cp:revision>
  <cp:lastPrinted>1601-01-01T00:00:00Z</cp:lastPrinted>
  <dcterms:created xsi:type="dcterms:W3CDTF">1601-01-01T00:00:00Z</dcterms:created>
  <dcterms:modified xsi:type="dcterms:W3CDTF">2012-09-12T18:03:57Z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