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91"/>
  </p:notesMasterIdLst>
  <p:handoutMasterIdLst>
    <p:handoutMasterId r:id="rId92"/>
  </p:handoutMasterIdLst>
  <p:sldIdLst>
    <p:sldId id="256" r:id="rId12"/>
    <p:sldId id="257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95" r:id="rId43"/>
    <p:sldId id="453" r:id="rId44"/>
    <p:sldId id="454" r:id="rId45"/>
    <p:sldId id="455" r:id="rId46"/>
    <p:sldId id="456" r:id="rId47"/>
    <p:sldId id="496" r:id="rId48"/>
    <p:sldId id="458" r:id="rId49"/>
    <p:sldId id="497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98" r:id="rId59"/>
    <p:sldId id="468" r:id="rId60"/>
    <p:sldId id="469" r:id="rId61"/>
    <p:sldId id="470" r:id="rId62"/>
    <p:sldId id="471" r:id="rId63"/>
    <p:sldId id="472" r:id="rId64"/>
    <p:sldId id="473" r:id="rId65"/>
    <p:sldId id="474" r:id="rId66"/>
    <p:sldId id="475" r:id="rId67"/>
    <p:sldId id="499" r:id="rId68"/>
    <p:sldId id="476" r:id="rId69"/>
    <p:sldId id="500" r:id="rId70"/>
    <p:sldId id="477" r:id="rId71"/>
    <p:sldId id="478" r:id="rId72"/>
    <p:sldId id="479" r:id="rId73"/>
    <p:sldId id="480" r:id="rId74"/>
    <p:sldId id="481" r:id="rId75"/>
    <p:sldId id="501" r:id="rId76"/>
    <p:sldId id="482" r:id="rId77"/>
    <p:sldId id="484" r:id="rId78"/>
    <p:sldId id="485" r:id="rId79"/>
    <p:sldId id="486" r:id="rId80"/>
    <p:sldId id="487" r:id="rId81"/>
    <p:sldId id="488" r:id="rId82"/>
    <p:sldId id="489" r:id="rId83"/>
    <p:sldId id="490" r:id="rId84"/>
    <p:sldId id="502" r:id="rId85"/>
    <p:sldId id="491" r:id="rId86"/>
    <p:sldId id="492" r:id="rId87"/>
    <p:sldId id="493" r:id="rId88"/>
    <p:sldId id="503" r:id="rId89"/>
    <p:sldId id="494" r:id="rId9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Verdana" panose="020B0604030504040204" pitchFamily="34" charset="0"/>
        <a:cs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E10"/>
    <a:srgbClr val="EDAF0A"/>
    <a:srgbClr val="177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2308" autoAdjust="0"/>
  </p:normalViewPr>
  <p:slideViewPr>
    <p:cSldViewPr>
      <p:cViewPr varScale="1">
        <p:scale>
          <a:sx n="67" d="100"/>
          <a:sy n="67" d="100"/>
        </p:scale>
        <p:origin x="81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theme" Target="theme/theme1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E8532-7610-4B0D-BBFA-FDA9AAC3B62F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C875F9-C71C-4E91-8595-E9AAC4E0F4C2}">
      <dgm:prSet phldrT="[Текст]" custT="1"/>
      <dgm:spPr/>
      <dgm:t>
        <a:bodyPr/>
        <a:lstStyle/>
        <a:p>
          <a:r>
            <a:rPr lang="ru-RU" sz="2000" b="1" dirty="0" smtClean="0"/>
            <a:t>Вычисли-</a:t>
          </a:r>
          <a:r>
            <a:rPr lang="ru-RU" sz="2000" b="1" dirty="0" err="1" smtClean="0"/>
            <a:t>тель</a:t>
          </a:r>
          <a:endParaRPr lang="ru-RU" sz="2000" b="1" dirty="0"/>
        </a:p>
      </dgm:t>
    </dgm:pt>
    <dgm:pt modelId="{91BAB3D8-4E71-47DF-9B05-E1043645B134}" type="parTrans" cxnId="{7DC150E1-3925-407F-BF48-06960DAD7831}">
      <dgm:prSet/>
      <dgm:spPr/>
      <dgm:t>
        <a:bodyPr/>
        <a:lstStyle/>
        <a:p>
          <a:endParaRPr lang="ru-RU" sz="3600" b="1"/>
        </a:p>
      </dgm:t>
    </dgm:pt>
    <dgm:pt modelId="{B88F8547-B777-4135-B1F4-E124DA913079}" type="sibTrans" cxnId="{7DC150E1-3925-407F-BF48-06960DAD7831}">
      <dgm:prSet/>
      <dgm:spPr/>
      <dgm:t>
        <a:bodyPr/>
        <a:lstStyle/>
        <a:p>
          <a:endParaRPr lang="ru-RU" sz="3600" b="1"/>
        </a:p>
      </dgm:t>
    </dgm:pt>
    <dgm:pt modelId="{F9A8DC35-21A1-4B78-B21E-867E5412B9B8}">
      <dgm:prSet phldrT="[Текст]" custT="1"/>
      <dgm:spPr/>
      <dgm:t>
        <a:bodyPr/>
        <a:lstStyle/>
        <a:p>
          <a:r>
            <a:rPr lang="ru-RU" sz="2000" b="1" dirty="0" smtClean="0"/>
            <a:t>процессор</a:t>
          </a:r>
          <a:endParaRPr lang="ru-RU" sz="1200" b="1" dirty="0"/>
        </a:p>
      </dgm:t>
    </dgm:pt>
    <dgm:pt modelId="{8DDEAFE5-2538-4898-A24A-8F48717D44DD}" type="parTrans" cxnId="{1E5C3C7A-12E3-4885-895E-BDA612DA2F95}">
      <dgm:prSet/>
      <dgm:spPr/>
      <dgm:t>
        <a:bodyPr/>
        <a:lstStyle/>
        <a:p>
          <a:endParaRPr lang="ru-RU" sz="3600" b="1"/>
        </a:p>
      </dgm:t>
    </dgm:pt>
    <dgm:pt modelId="{78A46099-ACE7-4225-9630-7FB1825FCE3A}" type="sibTrans" cxnId="{1E5C3C7A-12E3-4885-895E-BDA612DA2F95}">
      <dgm:prSet/>
      <dgm:spPr/>
      <dgm:t>
        <a:bodyPr/>
        <a:lstStyle/>
        <a:p>
          <a:endParaRPr lang="ru-RU" sz="3600" b="1"/>
        </a:p>
      </dgm:t>
    </dgm:pt>
    <dgm:pt modelId="{36908C15-246B-44A7-B26F-2B4082E24CBF}">
      <dgm:prSet phldrT="[Текст]" custT="1"/>
      <dgm:spPr/>
      <dgm:t>
        <a:bodyPr/>
        <a:lstStyle/>
        <a:p>
          <a:r>
            <a:rPr lang="ru-RU" sz="2800" b="1" dirty="0" smtClean="0"/>
            <a:t>ЗУ</a:t>
          </a:r>
          <a:endParaRPr lang="ru-RU" sz="2800" b="1" dirty="0"/>
        </a:p>
      </dgm:t>
    </dgm:pt>
    <dgm:pt modelId="{EF2632E5-9565-4FBD-A8E5-E6141D6BDD66}" type="parTrans" cxnId="{E629D166-6107-467C-AF5A-3B0340342B96}">
      <dgm:prSet/>
      <dgm:spPr/>
      <dgm:t>
        <a:bodyPr/>
        <a:lstStyle/>
        <a:p>
          <a:endParaRPr lang="ru-RU" sz="3600" b="1"/>
        </a:p>
      </dgm:t>
    </dgm:pt>
    <dgm:pt modelId="{0C4E4F00-19B1-47F9-89D6-51600FDE7907}" type="sibTrans" cxnId="{E629D166-6107-467C-AF5A-3B0340342B96}">
      <dgm:prSet/>
      <dgm:spPr/>
      <dgm:t>
        <a:bodyPr/>
        <a:lstStyle/>
        <a:p>
          <a:endParaRPr lang="ru-RU" sz="3600" b="1"/>
        </a:p>
      </dgm:t>
    </dgm:pt>
    <dgm:pt modelId="{FD8446B1-2430-4539-8090-73A2843FAD22}">
      <dgm:prSet phldrT="[Текст]" custT="1"/>
      <dgm:spPr/>
      <dgm:t>
        <a:bodyPr/>
        <a:lstStyle/>
        <a:p>
          <a:r>
            <a:rPr lang="en-US" sz="2000" b="1" dirty="0" smtClean="0"/>
            <a:t>I/O </a:t>
          </a:r>
          <a:r>
            <a:rPr lang="ru-RU" sz="2000" b="1" dirty="0" err="1" smtClean="0"/>
            <a:t>устр-ва</a:t>
          </a:r>
          <a:endParaRPr lang="ru-RU" sz="2000" b="1" dirty="0"/>
        </a:p>
      </dgm:t>
    </dgm:pt>
    <dgm:pt modelId="{F10F8579-E95B-45A2-84A2-ADDFE79F61CC}" type="parTrans" cxnId="{C72C8618-2470-45DD-AB3E-FC069383EAB8}">
      <dgm:prSet/>
      <dgm:spPr/>
      <dgm:t>
        <a:bodyPr/>
        <a:lstStyle/>
        <a:p>
          <a:endParaRPr lang="ru-RU" sz="3600" b="1"/>
        </a:p>
      </dgm:t>
    </dgm:pt>
    <dgm:pt modelId="{57AA7A9D-B4B2-4C65-A2AD-191EB646E8CC}" type="sibTrans" cxnId="{C72C8618-2470-45DD-AB3E-FC069383EAB8}">
      <dgm:prSet/>
      <dgm:spPr/>
      <dgm:t>
        <a:bodyPr/>
        <a:lstStyle/>
        <a:p>
          <a:endParaRPr lang="ru-RU" sz="3600" b="1"/>
        </a:p>
      </dgm:t>
    </dgm:pt>
    <dgm:pt modelId="{BC0E5815-98ED-49D2-80AE-00C444DCA602}">
      <dgm:prSet phldrT="[Текст]" custT="1"/>
      <dgm:spPr/>
      <dgm:t>
        <a:bodyPr/>
        <a:lstStyle/>
        <a:p>
          <a:r>
            <a:rPr lang="ru-RU" sz="1800" b="1" dirty="0" smtClean="0"/>
            <a:t>межмодульные </a:t>
          </a:r>
          <a:r>
            <a:rPr lang="ru-RU" sz="2000" b="1" dirty="0" smtClean="0"/>
            <a:t>магистрали</a:t>
          </a:r>
          <a:endParaRPr lang="ru-RU" sz="1800" b="1" dirty="0"/>
        </a:p>
      </dgm:t>
    </dgm:pt>
    <dgm:pt modelId="{158F7159-5E54-4120-AD6E-58E38AA0DE81}" type="parTrans" cxnId="{9EFD48CD-87F3-4D63-90BF-7F805C828531}">
      <dgm:prSet/>
      <dgm:spPr/>
      <dgm:t>
        <a:bodyPr/>
        <a:lstStyle/>
        <a:p>
          <a:endParaRPr lang="ru-RU" sz="3600" b="1"/>
        </a:p>
      </dgm:t>
    </dgm:pt>
    <dgm:pt modelId="{E20AF30B-EEFE-4CB7-A9D6-03A17B86B35F}" type="sibTrans" cxnId="{9EFD48CD-87F3-4D63-90BF-7F805C828531}">
      <dgm:prSet/>
      <dgm:spPr/>
      <dgm:t>
        <a:bodyPr/>
        <a:lstStyle/>
        <a:p>
          <a:endParaRPr lang="ru-RU" sz="3600" b="1"/>
        </a:p>
      </dgm:t>
    </dgm:pt>
    <dgm:pt modelId="{C48E723A-7533-4D0A-80BD-895AA6E2F047}" type="pres">
      <dgm:prSet presAssocID="{0E6E8532-7610-4B0D-BBFA-FDA9AAC3B6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DCBD2-88AB-4A90-947C-D9913C38307F}" type="pres">
      <dgm:prSet presAssocID="{4BC875F9-C71C-4E91-8595-E9AAC4E0F4C2}" presName="centerShape" presStyleLbl="node0" presStyleIdx="0" presStyleCnt="1"/>
      <dgm:spPr/>
      <dgm:t>
        <a:bodyPr/>
        <a:lstStyle/>
        <a:p>
          <a:endParaRPr lang="ru-RU"/>
        </a:p>
      </dgm:t>
    </dgm:pt>
    <dgm:pt modelId="{BC96935A-E54A-4851-82B5-999B6510CD4B}" type="pres">
      <dgm:prSet presAssocID="{8DDEAFE5-2538-4898-A24A-8F48717D44DD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31F8AAA-F847-43A1-8B07-86CD13EB85A9}" type="pres">
      <dgm:prSet presAssocID="{F9A8DC35-21A1-4B78-B21E-867E5412B9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9916-CE20-4F2C-91D2-9DFBC4B92913}" type="pres">
      <dgm:prSet presAssocID="{EF2632E5-9565-4FBD-A8E5-E6141D6BDD66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4F9CE02-9CFA-46D8-A211-F31BCB7C6C3C}" type="pres">
      <dgm:prSet presAssocID="{36908C15-246B-44A7-B26F-2B4082E24C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8C165-C0F6-476A-9ADF-5EC4D6021F05}" type="pres">
      <dgm:prSet presAssocID="{F10F8579-E95B-45A2-84A2-ADDFE79F61C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AC1AA339-59CD-4CC6-A5A7-674336E8AB6E}" type="pres">
      <dgm:prSet presAssocID="{FD8446B1-2430-4539-8090-73A2843FAD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5C504-9057-488A-92CA-D14F92206188}" type="pres">
      <dgm:prSet presAssocID="{158F7159-5E54-4120-AD6E-58E38AA0DE81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F874D30-4727-4DCF-8FED-09D10AF23596}" type="pres">
      <dgm:prSet presAssocID="{BC0E5815-98ED-49D2-80AE-00C444DCA602}" presName="node" presStyleLbl="node1" presStyleIdx="3" presStyleCnt="4" custScaleX="122779" custScaleY="9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3C7A-12E3-4885-895E-BDA612DA2F95}" srcId="{4BC875F9-C71C-4E91-8595-E9AAC4E0F4C2}" destId="{F9A8DC35-21A1-4B78-B21E-867E5412B9B8}" srcOrd="0" destOrd="0" parTransId="{8DDEAFE5-2538-4898-A24A-8F48717D44DD}" sibTransId="{78A46099-ACE7-4225-9630-7FB1825FCE3A}"/>
    <dgm:cxn modelId="{18F51F34-AD53-4F79-BDF2-20F9A889525D}" type="presOf" srcId="{8DDEAFE5-2538-4898-A24A-8F48717D44DD}" destId="{BC96935A-E54A-4851-82B5-999B6510CD4B}" srcOrd="0" destOrd="0" presId="urn:microsoft.com/office/officeart/2005/8/layout/radial4"/>
    <dgm:cxn modelId="{2B6243DF-91F5-41E1-8DFA-8FDBED1B080D}" type="presOf" srcId="{36908C15-246B-44A7-B26F-2B4082E24CBF}" destId="{D4F9CE02-9CFA-46D8-A211-F31BCB7C6C3C}" srcOrd="0" destOrd="0" presId="urn:microsoft.com/office/officeart/2005/8/layout/radial4"/>
    <dgm:cxn modelId="{7DC150E1-3925-407F-BF48-06960DAD7831}" srcId="{0E6E8532-7610-4B0D-BBFA-FDA9AAC3B62F}" destId="{4BC875F9-C71C-4E91-8595-E9AAC4E0F4C2}" srcOrd="0" destOrd="0" parTransId="{91BAB3D8-4E71-47DF-9B05-E1043645B134}" sibTransId="{B88F8547-B777-4135-B1F4-E124DA913079}"/>
    <dgm:cxn modelId="{9FA73F37-169F-4ACF-BDB1-689275587598}" type="presOf" srcId="{FD8446B1-2430-4539-8090-73A2843FAD22}" destId="{AC1AA339-59CD-4CC6-A5A7-674336E8AB6E}" srcOrd="0" destOrd="0" presId="urn:microsoft.com/office/officeart/2005/8/layout/radial4"/>
    <dgm:cxn modelId="{0EEBB4BE-4A40-4B0D-BDD5-136E0FEBA27A}" type="presOf" srcId="{F9A8DC35-21A1-4B78-B21E-867E5412B9B8}" destId="{E31F8AAA-F847-43A1-8B07-86CD13EB85A9}" srcOrd="0" destOrd="0" presId="urn:microsoft.com/office/officeart/2005/8/layout/radial4"/>
    <dgm:cxn modelId="{6178F094-7E28-498E-866C-11C7080B77CB}" type="presOf" srcId="{0E6E8532-7610-4B0D-BBFA-FDA9AAC3B62F}" destId="{C48E723A-7533-4D0A-80BD-895AA6E2F047}" srcOrd="0" destOrd="0" presId="urn:microsoft.com/office/officeart/2005/8/layout/radial4"/>
    <dgm:cxn modelId="{C72C8618-2470-45DD-AB3E-FC069383EAB8}" srcId="{4BC875F9-C71C-4E91-8595-E9AAC4E0F4C2}" destId="{FD8446B1-2430-4539-8090-73A2843FAD22}" srcOrd="2" destOrd="0" parTransId="{F10F8579-E95B-45A2-84A2-ADDFE79F61CC}" sibTransId="{57AA7A9D-B4B2-4C65-A2AD-191EB646E8CC}"/>
    <dgm:cxn modelId="{617D172B-1A32-4D33-BF11-882B9977C6E8}" type="presOf" srcId="{EF2632E5-9565-4FBD-A8E5-E6141D6BDD66}" destId="{39409916-CE20-4F2C-91D2-9DFBC4B92913}" srcOrd="0" destOrd="0" presId="urn:microsoft.com/office/officeart/2005/8/layout/radial4"/>
    <dgm:cxn modelId="{1840ADDA-DB88-4C70-ACD6-8B14B1237C34}" type="presOf" srcId="{BC0E5815-98ED-49D2-80AE-00C444DCA602}" destId="{2F874D30-4727-4DCF-8FED-09D10AF23596}" srcOrd="0" destOrd="0" presId="urn:microsoft.com/office/officeart/2005/8/layout/radial4"/>
    <dgm:cxn modelId="{9EFD48CD-87F3-4D63-90BF-7F805C828531}" srcId="{4BC875F9-C71C-4E91-8595-E9AAC4E0F4C2}" destId="{BC0E5815-98ED-49D2-80AE-00C444DCA602}" srcOrd="3" destOrd="0" parTransId="{158F7159-5E54-4120-AD6E-58E38AA0DE81}" sibTransId="{E20AF30B-EEFE-4CB7-A9D6-03A17B86B35F}"/>
    <dgm:cxn modelId="{32D510A7-BE55-48A4-87F4-6A145614EE5B}" type="presOf" srcId="{4BC875F9-C71C-4E91-8595-E9AAC4E0F4C2}" destId="{350DCBD2-88AB-4A90-947C-D9913C38307F}" srcOrd="0" destOrd="0" presId="urn:microsoft.com/office/officeart/2005/8/layout/radial4"/>
    <dgm:cxn modelId="{03659EB4-7DC4-4140-960B-54C88E021B6F}" type="presOf" srcId="{158F7159-5E54-4120-AD6E-58E38AA0DE81}" destId="{3785C504-9057-488A-92CA-D14F92206188}" srcOrd="0" destOrd="0" presId="urn:microsoft.com/office/officeart/2005/8/layout/radial4"/>
    <dgm:cxn modelId="{E629D166-6107-467C-AF5A-3B0340342B96}" srcId="{4BC875F9-C71C-4E91-8595-E9AAC4E0F4C2}" destId="{36908C15-246B-44A7-B26F-2B4082E24CBF}" srcOrd="1" destOrd="0" parTransId="{EF2632E5-9565-4FBD-A8E5-E6141D6BDD66}" sibTransId="{0C4E4F00-19B1-47F9-89D6-51600FDE7907}"/>
    <dgm:cxn modelId="{66F35480-4DE2-4A24-AA72-BFD990D3455B}" type="presOf" srcId="{F10F8579-E95B-45A2-84A2-ADDFE79F61CC}" destId="{E5F8C165-C0F6-476A-9ADF-5EC4D6021F05}" srcOrd="0" destOrd="0" presId="urn:microsoft.com/office/officeart/2005/8/layout/radial4"/>
    <dgm:cxn modelId="{4AC5A56A-C315-4165-AFAD-D672FF56A091}" type="presParOf" srcId="{C48E723A-7533-4D0A-80BD-895AA6E2F047}" destId="{350DCBD2-88AB-4A90-947C-D9913C38307F}" srcOrd="0" destOrd="0" presId="urn:microsoft.com/office/officeart/2005/8/layout/radial4"/>
    <dgm:cxn modelId="{B986C01D-BC52-4AE4-93E7-645B39CA8EC8}" type="presParOf" srcId="{C48E723A-7533-4D0A-80BD-895AA6E2F047}" destId="{BC96935A-E54A-4851-82B5-999B6510CD4B}" srcOrd="1" destOrd="0" presId="urn:microsoft.com/office/officeart/2005/8/layout/radial4"/>
    <dgm:cxn modelId="{6A4BC84A-8427-447E-8F97-45D5B206B0E2}" type="presParOf" srcId="{C48E723A-7533-4D0A-80BD-895AA6E2F047}" destId="{E31F8AAA-F847-43A1-8B07-86CD13EB85A9}" srcOrd="2" destOrd="0" presId="urn:microsoft.com/office/officeart/2005/8/layout/radial4"/>
    <dgm:cxn modelId="{30E36F3D-19FF-43B4-9FDA-5E3C2AB50A4E}" type="presParOf" srcId="{C48E723A-7533-4D0A-80BD-895AA6E2F047}" destId="{39409916-CE20-4F2C-91D2-9DFBC4B92913}" srcOrd="3" destOrd="0" presId="urn:microsoft.com/office/officeart/2005/8/layout/radial4"/>
    <dgm:cxn modelId="{A2AB5A0A-0782-4BFA-AFBC-596912939249}" type="presParOf" srcId="{C48E723A-7533-4D0A-80BD-895AA6E2F047}" destId="{D4F9CE02-9CFA-46D8-A211-F31BCB7C6C3C}" srcOrd="4" destOrd="0" presId="urn:microsoft.com/office/officeart/2005/8/layout/radial4"/>
    <dgm:cxn modelId="{910D18D3-4E1D-4F4E-B9B9-83DF8292BEC5}" type="presParOf" srcId="{C48E723A-7533-4D0A-80BD-895AA6E2F047}" destId="{E5F8C165-C0F6-476A-9ADF-5EC4D6021F05}" srcOrd="5" destOrd="0" presId="urn:microsoft.com/office/officeart/2005/8/layout/radial4"/>
    <dgm:cxn modelId="{880965F4-A681-451B-A07E-4B669783B9D5}" type="presParOf" srcId="{C48E723A-7533-4D0A-80BD-895AA6E2F047}" destId="{AC1AA339-59CD-4CC6-A5A7-674336E8AB6E}" srcOrd="6" destOrd="0" presId="urn:microsoft.com/office/officeart/2005/8/layout/radial4"/>
    <dgm:cxn modelId="{797F8440-DB1B-48FF-B38C-1721386981FB}" type="presParOf" srcId="{C48E723A-7533-4D0A-80BD-895AA6E2F047}" destId="{3785C504-9057-488A-92CA-D14F92206188}" srcOrd="7" destOrd="0" presId="urn:microsoft.com/office/officeart/2005/8/layout/radial4"/>
    <dgm:cxn modelId="{4E6AF554-0380-46A5-BC41-44C847B4D2C5}" type="presParOf" srcId="{C48E723A-7533-4D0A-80BD-895AA6E2F047}" destId="{2F874D30-4727-4DCF-8FED-09D10AF2359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54FCB-A1AE-4E3E-BA24-EAEAADD27C60}" type="doc">
      <dgm:prSet loTypeId="urn:microsoft.com/office/officeart/2005/8/layout/hProcess7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AFD6C6-A02A-45D9-B5A1-49212BE8CFF3}">
      <dgm:prSet phldrT="[Текст]"/>
      <dgm:spPr/>
      <dgm:t>
        <a:bodyPr/>
        <a:lstStyle/>
        <a:p>
          <a:r>
            <a:rPr lang="ru-RU" b="1" smtClean="0"/>
            <a:t>Проводные:</a:t>
          </a:r>
          <a:endParaRPr lang="ru-RU" dirty="0"/>
        </a:p>
      </dgm:t>
    </dgm:pt>
    <dgm:pt modelId="{69937528-FE05-4C2C-8FFB-337DB77E157B}" type="parTrans" cxnId="{29E17941-9AAB-4E44-A2E3-4D4AF9DEBCA9}">
      <dgm:prSet/>
      <dgm:spPr/>
      <dgm:t>
        <a:bodyPr/>
        <a:lstStyle/>
        <a:p>
          <a:endParaRPr lang="ru-RU"/>
        </a:p>
      </dgm:t>
    </dgm:pt>
    <dgm:pt modelId="{E79AAB7F-3C43-4202-92EB-91A021042E19}" type="sibTrans" cxnId="{29E17941-9AAB-4E44-A2E3-4D4AF9DEBCA9}">
      <dgm:prSet/>
      <dgm:spPr/>
      <dgm:t>
        <a:bodyPr/>
        <a:lstStyle/>
        <a:p>
          <a:endParaRPr lang="ru-RU"/>
        </a:p>
      </dgm:t>
    </dgm:pt>
    <dgm:pt modelId="{D4D041DD-C6AD-4D54-AAB1-81CF5F9399D0}">
      <dgm:prSet phldrT="[Текст]"/>
      <dgm:spPr/>
      <dgm:t>
        <a:bodyPr/>
        <a:lstStyle/>
        <a:p>
          <a:r>
            <a:rPr lang="ru-RU" b="1" smtClean="0"/>
            <a:t>Беспроводные:</a:t>
          </a:r>
          <a:endParaRPr lang="ru-RU" dirty="0"/>
        </a:p>
      </dgm:t>
    </dgm:pt>
    <dgm:pt modelId="{6BF14F06-A5C0-4354-A0C5-F95DD15A4738}" type="parTrans" cxnId="{0075592B-2200-4702-A898-BB88E8F3A722}">
      <dgm:prSet/>
      <dgm:spPr/>
      <dgm:t>
        <a:bodyPr/>
        <a:lstStyle/>
        <a:p>
          <a:endParaRPr lang="ru-RU"/>
        </a:p>
      </dgm:t>
    </dgm:pt>
    <dgm:pt modelId="{5D32397C-C110-4613-906D-EAF15D512BF6}" type="sibTrans" cxnId="{0075592B-2200-4702-A898-BB88E8F3A722}">
      <dgm:prSet/>
      <dgm:spPr/>
      <dgm:t>
        <a:bodyPr/>
        <a:lstStyle/>
        <a:p>
          <a:endParaRPr lang="ru-RU"/>
        </a:p>
      </dgm:t>
    </dgm:pt>
    <dgm:pt modelId="{D505975D-E9DF-4479-8C48-94B0152201D4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Ethernet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E2DD54-3E4A-4F0B-ABC3-D5C5349A1511}" type="parTrans" cxnId="{A02F8238-FB77-4019-97BD-04A16DC62420}">
      <dgm:prSet/>
      <dgm:spPr/>
      <dgm:t>
        <a:bodyPr/>
        <a:lstStyle/>
        <a:p>
          <a:endParaRPr lang="ru-RU"/>
        </a:p>
      </dgm:t>
    </dgm:pt>
    <dgm:pt modelId="{5554CFCE-DFD0-453B-9D49-1125B63628D5}" type="sibTrans" cxnId="{A02F8238-FB77-4019-97BD-04A16DC62420}">
      <dgm:prSet/>
      <dgm:spPr/>
      <dgm:t>
        <a:bodyPr/>
        <a:lstStyle/>
        <a:p>
          <a:endParaRPr lang="ru-RU"/>
        </a:p>
      </dgm:t>
    </dgm:pt>
    <dgm:pt modelId="{F7DC342E-FE7C-4544-AFBE-DBC40FABF027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X10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EFC26C-6C4A-467B-86E1-9D1422A1E311}" type="parTrans" cxnId="{DB9375B7-0454-401B-B1BA-8A0E64FC8049}">
      <dgm:prSet/>
      <dgm:spPr/>
      <dgm:t>
        <a:bodyPr/>
        <a:lstStyle/>
        <a:p>
          <a:endParaRPr lang="ru-RU"/>
        </a:p>
      </dgm:t>
    </dgm:pt>
    <dgm:pt modelId="{15EBD969-ABD3-4A4F-BFE5-AD3920FA3C49}" type="sibTrans" cxnId="{DB9375B7-0454-401B-B1BA-8A0E64FC8049}">
      <dgm:prSet/>
      <dgm:spPr/>
      <dgm:t>
        <a:bodyPr/>
        <a:lstStyle/>
        <a:p>
          <a:endParaRPr lang="ru-RU"/>
        </a:p>
      </dgm:t>
    </dgm:pt>
    <dgm:pt modelId="{F5807AA2-F5E8-49E8-B2D4-17FAAC716D9E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1-Wire </a:t>
          </a:r>
          <a:endParaRPr lang="ru-RU"/>
        </a:p>
      </dgm:t>
    </dgm:pt>
    <dgm:pt modelId="{3F21045C-8545-43A0-AFC6-A6AA13ADFCA5}" type="parTrans" cxnId="{63F85A13-84B4-4D3F-9AB3-E454D7E00EB5}">
      <dgm:prSet/>
      <dgm:spPr/>
      <dgm:t>
        <a:bodyPr/>
        <a:lstStyle/>
        <a:p>
          <a:endParaRPr lang="ru-RU"/>
        </a:p>
      </dgm:t>
    </dgm:pt>
    <dgm:pt modelId="{CFCA2E41-BCC6-4EAF-8482-63DB1F93F0D5}" type="sibTrans" cxnId="{63F85A13-84B4-4D3F-9AB3-E454D7E00EB5}">
      <dgm:prSet/>
      <dgm:spPr/>
      <dgm:t>
        <a:bodyPr/>
        <a:lstStyle/>
        <a:p>
          <a:endParaRPr lang="ru-RU"/>
        </a:p>
      </dgm:t>
    </dgm:pt>
    <dgm:pt modelId="{C0B29D4F-B0AA-4634-BFFA-C9AA3D4BB845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Bluetooth с низким энергопотреблением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ED83E0-762E-474E-8249-88EBE0DA7175}" type="parTrans" cxnId="{A464A05E-3699-448A-BCBC-9E33D59E4256}">
      <dgm:prSet/>
      <dgm:spPr/>
      <dgm:t>
        <a:bodyPr/>
        <a:lstStyle/>
        <a:p>
          <a:endParaRPr lang="ru-RU"/>
        </a:p>
      </dgm:t>
    </dgm:pt>
    <dgm:pt modelId="{A58D1462-D39C-4A94-881D-9043AAC0E498}" type="sibTrans" cxnId="{A464A05E-3699-448A-BCBC-9E33D59E4256}">
      <dgm:prSet/>
      <dgm:spPr/>
      <dgm:t>
        <a:bodyPr/>
        <a:lstStyle/>
        <a:p>
          <a:endParaRPr lang="ru-RU"/>
        </a:p>
      </dgm:t>
    </dgm:pt>
    <dgm:pt modelId="{165AA65D-60B8-405E-9340-A68EF46855A8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Wi-Fi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3B743F-AB67-4ECF-96E4-63F5B4A1E3C7}" type="parTrans" cxnId="{FBBE4FA9-70D6-4092-8ED9-0485316C389B}">
      <dgm:prSet/>
      <dgm:spPr/>
      <dgm:t>
        <a:bodyPr/>
        <a:lstStyle/>
        <a:p>
          <a:endParaRPr lang="ru-RU"/>
        </a:p>
      </dgm:t>
    </dgm:pt>
    <dgm:pt modelId="{ACC912C5-F825-4B9B-9EFD-AAAB1EB43A4F}" type="sibTrans" cxnId="{FBBE4FA9-70D6-4092-8ED9-0485316C389B}">
      <dgm:prSet/>
      <dgm:spPr/>
      <dgm:t>
        <a:bodyPr/>
        <a:lstStyle/>
        <a:p>
          <a:endParaRPr lang="ru-RU"/>
        </a:p>
      </dgm:t>
    </dgm:pt>
    <dgm:pt modelId="{9115768F-A2E4-488F-8C7D-31B0B6CFC6EF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IrDA (Infra red Data Assotiation).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7571E3-A698-4E3E-8C0E-C0329191B2B5}" type="parTrans" cxnId="{6219B2FC-E4B2-4100-9178-F79FD0EF9AC2}">
      <dgm:prSet/>
      <dgm:spPr/>
      <dgm:t>
        <a:bodyPr/>
        <a:lstStyle/>
        <a:p>
          <a:endParaRPr lang="ru-RU"/>
        </a:p>
      </dgm:t>
    </dgm:pt>
    <dgm:pt modelId="{2C1C4680-801D-4BDD-8820-3F1066304656}" type="sibTrans" cxnId="{6219B2FC-E4B2-4100-9178-F79FD0EF9AC2}">
      <dgm:prSet/>
      <dgm:spPr/>
      <dgm:t>
        <a:bodyPr/>
        <a:lstStyle/>
        <a:p>
          <a:endParaRPr lang="ru-RU"/>
        </a:p>
      </dgm:t>
    </dgm:pt>
    <dgm:pt modelId="{456D825B-EA4E-4F5E-B002-AC933D304B6E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Zigbee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D29B0D-AA34-4D98-B12F-0D28AE102CD7}" type="parTrans" cxnId="{C472231B-78AE-4B30-958B-89323848FD65}">
      <dgm:prSet/>
      <dgm:spPr/>
      <dgm:t>
        <a:bodyPr/>
        <a:lstStyle/>
        <a:p>
          <a:endParaRPr lang="ru-RU"/>
        </a:p>
      </dgm:t>
    </dgm:pt>
    <dgm:pt modelId="{F4B1C377-6E74-4A2B-9F31-962C23640634}" type="sibTrans" cxnId="{C472231B-78AE-4B30-958B-89323848FD65}">
      <dgm:prSet/>
      <dgm:spPr/>
      <dgm:t>
        <a:bodyPr/>
        <a:lstStyle/>
        <a:p>
          <a:endParaRPr lang="ru-RU"/>
        </a:p>
      </dgm:t>
    </dgm:pt>
    <dgm:pt modelId="{40030E72-0A6B-43E0-AF9B-1EC0AF453002}">
      <dgm:prSet/>
      <dgm:spPr/>
      <dgm:t>
        <a:bodyPr/>
        <a:lstStyle/>
        <a:p>
          <a:r>
            <a:rPr lang="en-US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Z</a:t>
          </a:r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-</a:t>
          </a:r>
          <a:r>
            <a:rPr lang="en-US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Wave</a:t>
          </a:r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3D1E090-C7D1-4252-B1FE-EA220FA5CC6B}" type="parTrans" cxnId="{9CA82751-4AD0-4FEA-A32F-644692241E11}">
      <dgm:prSet/>
      <dgm:spPr/>
      <dgm:t>
        <a:bodyPr/>
        <a:lstStyle/>
        <a:p>
          <a:endParaRPr lang="ru-RU"/>
        </a:p>
      </dgm:t>
    </dgm:pt>
    <dgm:pt modelId="{847591AE-DCF8-4623-89C4-F4733EFAA156}" type="sibTrans" cxnId="{9CA82751-4AD0-4FEA-A32F-644692241E11}">
      <dgm:prSet/>
      <dgm:spPr/>
      <dgm:t>
        <a:bodyPr/>
        <a:lstStyle/>
        <a:p>
          <a:endParaRPr lang="ru-RU"/>
        </a:p>
      </dgm:t>
    </dgm:pt>
    <dgm:pt modelId="{9A174B19-DA13-4813-8E84-7381665D4DD9}" type="pres">
      <dgm:prSet presAssocID="{46754FCB-A1AE-4E3E-BA24-EAEAADD27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C9BDF-0A53-4F82-B5B0-5F8AA59BE8AD}" type="pres">
      <dgm:prSet presAssocID="{94AFD6C6-A02A-45D9-B5A1-49212BE8CFF3}" presName="compositeNode" presStyleCnt="0">
        <dgm:presLayoutVars>
          <dgm:bulletEnabled val="1"/>
        </dgm:presLayoutVars>
      </dgm:prSet>
      <dgm:spPr/>
    </dgm:pt>
    <dgm:pt modelId="{16AFF86E-D340-4613-BE36-8F7605A71B6C}" type="pres">
      <dgm:prSet presAssocID="{94AFD6C6-A02A-45D9-B5A1-49212BE8CFF3}" presName="bgRect" presStyleLbl="node1" presStyleIdx="0" presStyleCnt="2"/>
      <dgm:spPr/>
      <dgm:t>
        <a:bodyPr/>
        <a:lstStyle/>
        <a:p>
          <a:endParaRPr lang="ru-RU"/>
        </a:p>
      </dgm:t>
    </dgm:pt>
    <dgm:pt modelId="{E66CA85A-B5DC-4BC1-A44A-33A61D294BCE}" type="pres">
      <dgm:prSet presAssocID="{94AFD6C6-A02A-45D9-B5A1-49212BE8CFF3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3E66C-30DA-47B5-9DED-25D444C3F59A}" type="pres">
      <dgm:prSet presAssocID="{94AFD6C6-A02A-45D9-B5A1-49212BE8CFF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48D21-E9FC-4B6C-B473-F9A006F05D52}" type="pres">
      <dgm:prSet presAssocID="{E79AAB7F-3C43-4202-92EB-91A021042E19}" presName="hSp" presStyleCnt="0"/>
      <dgm:spPr/>
    </dgm:pt>
    <dgm:pt modelId="{21D7FDF2-253B-4076-ABC0-E9246F8B32C4}" type="pres">
      <dgm:prSet presAssocID="{E79AAB7F-3C43-4202-92EB-91A021042E19}" presName="vProcSp" presStyleCnt="0"/>
      <dgm:spPr/>
    </dgm:pt>
    <dgm:pt modelId="{952BA423-64E9-475D-9AC1-2DB651A37913}" type="pres">
      <dgm:prSet presAssocID="{E79AAB7F-3C43-4202-92EB-91A021042E19}" presName="vSp1" presStyleCnt="0"/>
      <dgm:spPr/>
    </dgm:pt>
    <dgm:pt modelId="{B108A45F-97A5-452A-868A-047410D3D331}" type="pres">
      <dgm:prSet presAssocID="{E79AAB7F-3C43-4202-92EB-91A021042E19}" presName="simulatedConn" presStyleLbl="solidFgAcc1" presStyleIdx="0" presStyleCnt="1"/>
      <dgm:spPr/>
    </dgm:pt>
    <dgm:pt modelId="{E1FF7794-3E5C-46F5-9413-6E62BA87637A}" type="pres">
      <dgm:prSet presAssocID="{E79AAB7F-3C43-4202-92EB-91A021042E19}" presName="vSp2" presStyleCnt="0"/>
      <dgm:spPr/>
    </dgm:pt>
    <dgm:pt modelId="{224F9219-20AD-4CD6-9FC6-75E73B931A98}" type="pres">
      <dgm:prSet presAssocID="{E79AAB7F-3C43-4202-92EB-91A021042E19}" presName="sibTrans" presStyleCnt="0"/>
      <dgm:spPr/>
    </dgm:pt>
    <dgm:pt modelId="{C427B9D2-CF79-43B7-ACD0-E2D8DF3BCEEE}" type="pres">
      <dgm:prSet presAssocID="{D4D041DD-C6AD-4D54-AAB1-81CF5F9399D0}" presName="compositeNode" presStyleCnt="0">
        <dgm:presLayoutVars>
          <dgm:bulletEnabled val="1"/>
        </dgm:presLayoutVars>
      </dgm:prSet>
      <dgm:spPr/>
    </dgm:pt>
    <dgm:pt modelId="{03A77CC1-3282-4EAB-A49F-2F40512EEBF7}" type="pres">
      <dgm:prSet presAssocID="{D4D041DD-C6AD-4D54-AAB1-81CF5F9399D0}" presName="bgRect" presStyleLbl="node1" presStyleIdx="1" presStyleCnt="2"/>
      <dgm:spPr/>
      <dgm:t>
        <a:bodyPr/>
        <a:lstStyle/>
        <a:p>
          <a:endParaRPr lang="ru-RU"/>
        </a:p>
      </dgm:t>
    </dgm:pt>
    <dgm:pt modelId="{11211E2D-A063-4E49-9940-921AD308997C}" type="pres">
      <dgm:prSet presAssocID="{D4D041DD-C6AD-4D54-AAB1-81CF5F9399D0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40CBD-DE26-4808-9D98-A734BC3ADC1F}" type="pres">
      <dgm:prSet presAssocID="{D4D041DD-C6AD-4D54-AAB1-81CF5F9399D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B261B-C953-4C45-9938-926616B6B36B}" type="presOf" srcId="{456D825B-EA4E-4F5E-B002-AC933D304B6E}" destId="{A9E40CBD-DE26-4808-9D98-A734BC3ADC1F}" srcOrd="0" destOrd="3" presId="urn:microsoft.com/office/officeart/2005/8/layout/hProcess7#1"/>
    <dgm:cxn modelId="{32889748-1026-433A-B9F7-02A482DE0869}" type="presOf" srcId="{F7DC342E-FE7C-4544-AFBE-DBC40FABF027}" destId="{C0C3E66C-30DA-47B5-9DED-25D444C3F59A}" srcOrd="0" destOrd="1" presId="urn:microsoft.com/office/officeart/2005/8/layout/hProcess7#1"/>
    <dgm:cxn modelId="{A3A185F2-E89C-4F7D-99B7-8086ADCD3CF2}" type="presOf" srcId="{94AFD6C6-A02A-45D9-B5A1-49212BE8CFF3}" destId="{16AFF86E-D340-4613-BE36-8F7605A71B6C}" srcOrd="0" destOrd="0" presId="urn:microsoft.com/office/officeart/2005/8/layout/hProcess7#1"/>
    <dgm:cxn modelId="{5987ED07-B796-4030-A783-91E48F3E2B11}" type="presOf" srcId="{D505975D-E9DF-4479-8C48-94B0152201D4}" destId="{C0C3E66C-30DA-47B5-9DED-25D444C3F59A}" srcOrd="0" destOrd="0" presId="urn:microsoft.com/office/officeart/2005/8/layout/hProcess7#1"/>
    <dgm:cxn modelId="{C472231B-78AE-4B30-958B-89323848FD65}" srcId="{D4D041DD-C6AD-4D54-AAB1-81CF5F9399D0}" destId="{456D825B-EA4E-4F5E-B002-AC933D304B6E}" srcOrd="3" destOrd="0" parTransId="{C0D29B0D-AA34-4D98-B12F-0D28AE102CD7}" sibTransId="{F4B1C377-6E74-4A2B-9F31-962C23640634}"/>
    <dgm:cxn modelId="{5EF51B06-B269-437B-A2C1-871FA0E22E2C}" type="presOf" srcId="{165AA65D-60B8-405E-9340-A68EF46855A8}" destId="{A9E40CBD-DE26-4808-9D98-A734BC3ADC1F}" srcOrd="0" destOrd="1" presId="urn:microsoft.com/office/officeart/2005/8/layout/hProcess7#1"/>
    <dgm:cxn modelId="{29E17941-9AAB-4E44-A2E3-4D4AF9DEBCA9}" srcId="{46754FCB-A1AE-4E3E-BA24-EAEAADD27C60}" destId="{94AFD6C6-A02A-45D9-B5A1-49212BE8CFF3}" srcOrd="0" destOrd="0" parTransId="{69937528-FE05-4C2C-8FFB-337DB77E157B}" sibTransId="{E79AAB7F-3C43-4202-92EB-91A021042E19}"/>
    <dgm:cxn modelId="{FBBE4FA9-70D6-4092-8ED9-0485316C389B}" srcId="{D4D041DD-C6AD-4D54-AAB1-81CF5F9399D0}" destId="{165AA65D-60B8-405E-9340-A68EF46855A8}" srcOrd="1" destOrd="0" parTransId="{8C3B743F-AB67-4ECF-96E4-63F5B4A1E3C7}" sibTransId="{ACC912C5-F825-4B9B-9EFD-AAAB1EB43A4F}"/>
    <dgm:cxn modelId="{1EC33F9C-FCB6-496C-9CC0-8EF46C6093D6}" type="presOf" srcId="{D4D041DD-C6AD-4D54-AAB1-81CF5F9399D0}" destId="{03A77CC1-3282-4EAB-A49F-2F40512EEBF7}" srcOrd="0" destOrd="0" presId="urn:microsoft.com/office/officeart/2005/8/layout/hProcess7#1"/>
    <dgm:cxn modelId="{F66A9154-2947-4A77-BA13-B77B9ACD9448}" type="presOf" srcId="{46754FCB-A1AE-4E3E-BA24-EAEAADD27C60}" destId="{9A174B19-DA13-4813-8E84-7381665D4DD9}" srcOrd="0" destOrd="0" presId="urn:microsoft.com/office/officeart/2005/8/layout/hProcess7#1"/>
    <dgm:cxn modelId="{0A026D5C-5C31-426B-8210-85456F6BCFC6}" type="presOf" srcId="{94AFD6C6-A02A-45D9-B5A1-49212BE8CFF3}" destId="{E66CA85A-B5DC-4BC1-A44A-33A61D294BCE}" srcOrd="1" destOrd="0" presId="urn:microsoft.com/office/officeart/2005/8/layout/hProcess7#1"/>
    <dgm:cxn modelId="{A464A05E-3699-448A-BCBC-9E33D59E4256}" srcId="{D4D041DD-C6AD-4D54-AAB1-81CF5F9399D0}" destId="{C0B29D4F-B0AA-4634-BFFA-C9AA3D4BB845}" srcOrd="0" destOrd="0" parTransId="{C0ED83E0-762E-474E-8249-88EBE0DA7175}" sibTransId="{A58D1462-D39C-4A94-881D-9043AAC0E498}"/>
    <dgm:cxn modelId="{BE8BCBE9-DDE6-423B-8F34-8E05A4D0640D}" type="presOf" srcId="{9115768F-A2E4-488F-8C7D-31B0B6CFC6EF}" destId="{A9E40CBD-DE26-4808-9D98-A734BC3ADC1F}" srcOrd="0" destOrd="2" presId="urn:microsoft.com/office/officeart/2005/8/layout/hProcess7#1"/>
    <dgm:cxn modelId="{8F02A5F6-0693-4DEE-8098-8870323B75B7}" type="presOf" srcId="{F5807AA2-F5E8-49E8-B2D4-17FAAC716D9E}" destId="{C0C3E66C-30DA-47B5-9DED-25D444C3F59A}" srcOrd="0" destOrd="2" presId="urn:microsoft.com/office/officeart/2005/8/layout/hProcess7#1"/>
    <dgm:cxn modelId="{1DCCB6EE-3571-45EF-94C1-4DFD363D5817}" type="presOf" srcId="{40030E72-0A6B-43E0-AF9B-1EC0AF453002}" destId="{A9E40CBD-DE26-4808-9D98-A734BC3ADC1F}" srcOrd="0" destOrd="4" presId="urn:microsoft.com/office/officeart/2005/8/layout/hProcess7#1"/>
    <dgm:cxn modelId="{8C01230A-059A-4793-B9BC-3FCFBDB9DDD3}" type="presOf" srcId="{C0B29D4F-B0AA-4634-BFFA-C9AA3D4BB845}" destId="{A9E40CBD-DE26-4808-9D98-A734BC3ADC1F}" srcOrd="0" destOrd="0" presId="urn:microsoft.com/office/officeart/2005/8/layout/hProcess7#1"/>
    <dgm:cxn modelId="{6219B2FC-E4B2-4100-9178-F79FD0EF9AC2}" srcId="{D4D041DD-C6AD-4D54-AAB1-81CF5F9399D0}" destId="{9115768F-A2E4-488F-8C7D-31B0B6CFC6EF}" srcOrd="2" destOrd="0" parTransId="{F47571E3-A698-4E3E-8C0E-C0329191B2B5}" sibTransId="{2C1C4680-801D-4BDD-8820-3F1066304656}"/>
    <dgm:cxn modelId="{9CA82751-4AD0-4FEA-A32F-644692241E11}" srcId="{D4D041DD-C6AD-4D54-AAB1-81CF5F9399D0}" destId="{40030E72-0A6B-43E0-AF9B-1EC0AF453002}" srcOrd="4" destOrd="0" parTransId="{93D1E090-C7D1-4252-B1FE-EA220FA5CC6B}" sibTransId="{847591AE-DCF8-4623-89C4-F4733EFAA156}"/>
    <dgm:cxn modelId="{B9C1E54F-07BB-4ACB-AD9D-F75037B95E74}" type="presOf" srcId="{D4D041DD-C6AD-4D54-AAB1-81CF5F9399D0}" destId="{11211E2D-A063-4E49-9940-921AD308997C}" srcOrd="1" destOrd="0" presId="urn:microsoft.com/office/officeart/2005/8/layout/hProcess7#1"/>
    <dgm:cxn modelId="{0075592B-2200-4702-A898-BB88E8F3A722}" srcId="{46754FCB-A1AE-4E3E-BA24-EAEAADD27C60}" destId="{D4D041DD-C6AD-4D54-AAB1-81CF5F9399D0}" srcOrd="1" destOrd="0" parTransId="{6BF14F06-A5C0-4354-A0C5-F95DD15A4738}" sibTransId="{5D32397C-C110-4613-906D-EAF15D512BF6}"/>
    <dgm:cxn modelId="{DB9375B7-0454-401B-B1BA-8A0E64FC8049}" srcId="{94AFD6C6-A02A-45D9-B5A1-49212BE8CFF3}" destId="{F7DC342E-FE7C-4544-AFBE-DBC40FABF027}" srcOrd="1" destOrd="0" parTransId="{3BEFC26C-6C4A-467B-86E1-9D1422A1E311}" sibTransId="{15EBD969-ABD3-4A4F-BFE5-AD3920FA3C49}"/>
    <dgm:cxn modelId="{A02F8238-FB77-4019-97BD-04A16DC62420}" srcId="{94AFD6C6-A02A-45D9-B5A1-49212BE8CFF3}" destId="{D505975D-E9DF-4479-8C48-94B0152201D4}" srcOrd="0" destOrd="0" parTransId="{8EE2DD54-3E4A-4F0B-ABC3-D5C5349A1511}" sibTransId="{5554CFCE-DFD0-453B-9D49-1125B63628D5}"/>
    <dgm:cxn modelId="{63F85A13-84B4-4D3F-9AB3-E454D7E00EB5}" srcId="{94AFD6C6-A02A-45D9-B5A1-49212BE8CFF3}" destId="{F5807AA2-F5E8-49E8-B2D4-17FAAC716D9E}" srcOrd="2" destOrd="0" parTransId="{3F21045C-8545-43A0-AFC6-A6AA13ADFCA5}" sibTransId="{CFCA2E41-BCC6-4EAF-8482-63DB1F93F0D5}"/>
    <dgm:cxn modelId="{A8E1B4E4-4C65-4CD6-A63C-6B3CA0F3E52B}" type="presParOf" srcId="{9A174B19-DA13-4813-8E84-7381665D4DD9}" destId="{254C9BDF-0A53-4F82-B5B0-5F8AA59BE8AD}" srcOrd="0" destOrd="0" presId="urn:microsoft.com/office/officeart/2005/8/layout/hProcess7#1"/>
    <dgm:cxn modelId="{E8002D20-5006-4BFE-88D0-A5261727BEDE}" type="presParOf" srcId="{254C9BDF-0A53-4F82-B5B0-5F8AA59BE8AD}" destId="{16AFF86E-D340-4613-BE36-8F7605A71B6C}" srcOrd="0" destOrd="0" presId="urn:microsoft.com/office/officeart/2005/8/layout/hProcess7#1"/>
    <dgm:cxn modelId="{157A00A5-15F0-451E-8DBF-ABB529DD53F7}" type="presParOf" srcId="{254C9BDF-0A53-4F82-B5B0-5F8AA59BE8AD}" destId="{E66CA85A-B5DC-4BC1-A44A-33A61D294BCE}" srcOrd="1" destOrd="0" presId="urn:microsoft.com/office/officeart/2005/8/layout/hProcess7#1"/>
    <dgm:cxn modelId="{7D46DCE9-195D-4CFD-A5B6-84921A8369F8}" type="presParOf" srcId="{254C9BDF-0A53-4F82-B5B0-5F8AA59BE8AD}" destId="{C0C3E66C-30DA-47B5-9DED-25D444C3F59A}" srcOrd="2" destOrd="0" presId="urn:microsoft.com/office/officeart/2005/8/layout/hProcess7#1"/>
    <dgm:cxn modelId="{E0B7E424-F265-4618-9E50-7F50EBF5711D}" type="presParOf" srcId="{9A174B19-DA13-4813-8E84-7381665D4DD9}" destId="{B7E48D21-E9FC-4B6C-B473-F9A006F05D52}" srcOrd="1" destOrd="0" presId="urn:microsoft.com/office/officeart/2005/8/layout/hProcess7#1"/>
    <dgm:cxn modelId="{EAC867AA-998E-470D-A2F7-842442F7D444}" type="presParOf" srcId="{9A174B19-DA13-4813-8E84-7381665D4DD9}" destId="{21D7FDF2-253B-4076-ABC0-E9246F8B32C4}" srcOrd="2" destOrd="0" presId="urn:microsoft.com/office/officeart/2005/8/layout/hProcess7#1"/>
    <dgm:cxn modelId="{3F43BE6A-EE6A-457A-B5BA-D85FFD7DAC84}" type="presParOf" srcId="{21D7FDF2-253B-4076-ABC0-E9246F8B32C4}" destId="{952BA423-64E9-475D-9AC1-2DB651A37913}" srcOrd="0" destOrd="0" presId="urn:microsoft.com/office/officeart/2005/8/layout/hProcess7#1"/>
    <dgm:cxn modelId="{AA415590-0730-484D-8B89-15B0CE7221A2}" type="presParOf" srcId="{21D7FDF2-253B-4076-ABC0-E9246F8B32C4}" destId="{B108A45F-97A5-452A-868A-047410D3D331}" srcOrd="1" destOrd="0" presId="urn:microsoft.com/office/officeart/2005/8/layout/hProcess7#1"/>
    <dgm:cxn modelId="{DF353AE9-79B4-4B14-AA69-03F9B97BE757}" type="presParOf" srcId="{21D7FDF2-253B-4076-ABC0-E9246F8B32C4}" destId="{E1FF7794-3E5C-46F5-9413-6E62BA87637A}" srcOrd="2" destOrd="0" presId="urn:microsoft.com/office/officeart/2005/8/layout/hProcess7#1"/>
    <dgm:cxn modelId="{B8D6C457-2CCE-40D7-BC0D-CDB0D5D0DE8D}" type="presParOf" srcId="{9A174B19-DA13-4813-8E84-7381665D4DD9}" destId="{224F9219-20AD-4CD6-9FC6-75E73B931A98}" srcOrd="3" destOrd="0" presId="urn:microsoft.com/office/officeart/2005/8/layout/hProcess7#1"/>
    <dgm:cxn modelId="{EAFBA998-C719-4162-91B1-97F2D67E09E9}" type="presParOf" srcId="{9A174B19-DA13-4813-8E84-7381665D4DD9}" destId="{C427B9D2-CF79-43B7-ACD0-E2D8DF3BCEEE}" srcOrd="4" destOrd="0" presId="urn:microsoft.com/office/officeart/2005/8/layout/hProcess7#1"/>
    <dgm:cxn modelId="{683C14EC-6FE8-4005-BF0A-C1EE19384589}" type="presParOf" srcId="{C427B9D2-CF79-43B7-ACD0-E2D8DF3BCEEE}" destId="{03A77CC1-3282-4EAB-A49F-2F40512EEBF7}" srcOrd="0" destOrd="0" presId="urn:microsoft.com/office/officeart/2005/8/layout/hProcess7#1"/>
    <dgm:cxn modelId="{91BC4229-D4A3-4DE9-92FC-FC0A01D5AE06}" type="presParOf" srcId="{C427B9D2-CF79-43B7-ACD0-E2D8DF3BCEEE}" destId="{11211E2D-A063-4E49-9940-921AD308997C}" srcOrd="1" destOrd="0" presId="urn:microsoft.com/office/officeart/2005/8/layout/hProcess7#1"/>
    <dgm:cxn modelId="{3CA24E96-2952-463C-9A7F-E802445A3AF2}" type="presParOf" srcId="{C427B9D2-CF79-43B7-ACD0-E2D8DF3BCEEE}" destId="{A9E40CBD-DE26-4808-9D98-A734BC3ADC1F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B4FDC-C76A-4BC6-8767-1324DC18024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7A9D39-DA8F-4CAA-8AE3-A9AF88BFF25C}">
      <dgm:prSet phldrT="[Текст]"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Домашние развлечения и контроль  </a:t>
          </a:r>
          <a:endParaRPr lang="ru-RU" dirty="0"/>
        </a:p>
      </dgm:t>
    </dgm:pt>
    <dgm:pt modelId="{05322084-DFFA-4B23-80AC-D9938B55C738}" type="parTrans" cxnId="{33D26468-D92D-46C1-808B-498EB920CF7C}">
      <dgm:prSet/>
      <dgm:spPr/>
      <dgm:t>
        <a:bodyPr/>
        <a:lstStyle/>
        <a:p>
          <a:endParaRPr lang="ru-RU"/>
        </a:p>
      </dgm:t>
    </dgm:pt>
    <dgm:pt modelId="{6753D560-AF40-4FE2-B2C9-E0017E1054FE}" type="sibTrans" cxnId="{33D26468-D92D-46C1-808B-498EB920CF7C}">
      <dgm:prSet/>
      <dgm:spPr/>
      <dgm:t>
        <a:bodyPr/>
        <a:lstStyle/>
        <a:p>
          <a:endParaRPr lang="ru-RU"/>
        </a:p>
      </dgm:t>
    </dgm:pt>
    <dgm:pt modelId="{B65307F7-20FF-4B0E-852A-F0385D09FE93}">
      <dgm:prSet/>
      <dgm:spPr/>
      <dgm:t>
        <a:bodyPr/>
        <a:lstStyle/>
        <a:p>
          <a:r>
            <a:rPr lang="ru-RU" smtClean="0"/>
            <a:t>рациональное освещение, </a:t>
          </a:r>
          <a:endParaRPr lang="ru-RU" dirty="0"/>
        </a:p>
      </dgm:t>
    </dgm:pt>
    <dgm:pt modelId="{3ABDE8A9-F8BC-4C8B-905A-B37C88E189AB}" type="parTrans" cxnId="{2600C68D-D2B8-4FAC-A2C4-4E69AF9D9FB6}">
      <dgm:prSet/>
      <dgm:spPr/>
      <dgm:t>
        <a:bodyPr/>
        <a:lstStyle/>
        <a:p>
          <a:endParaRPr lang="ru-RU"/>
        </a:p>
      </dgm:t>
    </dgm:pt>
    <dgm:pt modelId="{A096BB65-CAAD-4D52-A4CD-5FDA25364BEB}" type="sibTrans" cxnId="{2600C68D-D2B8-4FAC-A2C4-4E69AF9D9FB6}">
      <dgm:prSet/>
      <dgm:spPr/>
      <dgm:t>
        <a:bodyPr/>
        <a:lstStyle/>
        <a:p>
          <a:endParaRPr lang="ru-RU"/>
        </a:p>
      </dgm:t>
    </dgm:pt>
    <dgm:pt modelId="{99001D4D-81E8-4E17-8F4B-0683783E5639}">
      <dgm:prSet/>
      <dgm:spPr/>
      <dgm:t>
        <a:bodyPr/>
        <a:lstStyle/>
        <a:p>
          <a:r>
            <a:rPr lang="ru-RU" smtClean="0"/>
            <a:t>продвинутый температурный контроль, </a:t>
          </a:r>
          <a:endParaRPr lang="ru-RU" dirty="0"/>
        </a:p>
      </dgm:t>
    </dgm:pt>
    <dgm:pt modelId="{4347911D-B911-477B-B013-4ECDB7CB63B2}" type="parTrans" cxnId="{9E242030-719E-4711-85DF-6F69A028DBF6}">
      <dgm:prSet/>
      <dgm:spPr/>
      <dgm:t>
        <a:bodyPr/>
        <a:lstStyle/>
        <a:p>
          <a:endParaRPr lang="ru-RU"/>
        </a:p>
      </dgm:t>
    </dgm:pt>
    <dgm:pt modelId="{4AF4259D-579E-452A-AA7E-58D51610A46E}" type="sibTrans" cxnId="{9E242030-719E-4711-85DF-6F69A028DBF6}">
      <dgm:prSet/>
      <dgm:spPr/>
      <dgm:t>
        <a:bodyPr/>
        <a:lstStyle/>
        <a:p>
          <a:endParaRPr lang="ru-RU"/>
        </a:p>
      </dgm:t>
    </dgm:pt>
    <dgm:pt modelId="{F2F22C52-6015-4E27-82B0-C604800E2491}">
      <dgm:prSet/>
      <dgm:spPr/>
      <dgm:t>
        <a:bodyPr/>
        <a:lstStyle/>
        <a:p>
          <a:r>
            <a:rPr lang="ru-RU" smtClean="0"/>
            <a:t>охрана и безопасность, </a:t>
          </a:r>
          <a:endParaRPr lang="ru-RU" dirty="0"/>
        </a:p>
      </dgm:t>
    </dgm:pt>
    <dgm:pt modelId="{FBAD24ED-E43A-4A36-AD9E-4D055696DFDC}" type="parTrans" cxnId="{B66FE4AB-9AFF-468D-963C-4E22826A9503}">
      <dgm:prSet/>
      <dgm:spPr/>
      <dgm:t>
        <a:bodyPr/>
        <a:lstStyle/>
        <a:p>
          <a:endParaRPr lang="ru-RU"/>
        </a:p>
      </dgm:t>
    </dgm:pt>
    <dgm:pt modelId="{B73240E5-6C0D-4F57-9B53-E8390ADDA949}" type="sibTrans" cxnId="{B66FE4AB-9AFF-468D-963C-4E22826A9503}">
      <dgm:prSet/>
      <dgm:spPr/>
      <dgm:t>
        <a:bodyPr/>
        <a:lstStyle/>
        <a:p>
          <a:endParaRPr lang="ru-RU"/>
        </a:p>
      </dgm:t>
    </dgm:pt>
    <dgm:pt modelId="{85E5DFAE-3746-4AD1-AFBA-0881C8FD531F}">
      <dgm:prSet/>
      <dgm:spPr/>
      <dgm:t>
        <a:bodyPr/>
        <a:lstStyle/>
        <a:p>
          <a:r>
            <a:rPr lang="ru-RU" smtClean="0"/>
            <a:t>фильмы и музыка.</a:t>
          </a:r>
          <a:endParaRPr lang="ru-RU" dirty="0"/>
        </a:p>
      </dgm:t>
    </dgm:pt>
    <dgm:pt modelId="{734E031C-2ACE-4EE1-9014-8B56A43701B7}" type="parTrans" cxnId="{E8209130-CC13-455F-868D-C8451BEC1A80}">
      <dgm:prSet/>
      <dgm:spPr/>
      <dgm:t>
        <a:bodyPr/>
        <a:lstStyle/>
        <a:p>
          <a:endParaRPr lang="ru-RU"/>
        </a:p>
      </dgm:t>
    </dgm:pt>
    <dgm:pt modelId="{8CCDD4C5-0146-47AB-9036-A85B7189312C}" type="sibTrans" cxnId="{E8209130-CC13-455F-868D-C8451BEC1A80}">
      <dgm:prSet/>
      <dgm:spPr/>
      <dgm:t>
        <a:bodyPr/>
        <a:lstStyle/>
        <a:p>
          <a:endParaRPr lang="ru-RU"/>
        </a:p>
      </dgm:t>
    </dgm:pt>
    <dgm:pt modelId="{F2077997-786E-424D-9762-D76F9A3864C8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Домашнее оповещение 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D96AC6-5EF5-4880-91B7-2E5D5794B91D}" type="parTrans" cxnId="{60E651C0-1D7C-426B-934B-56AAF2C7D2CC}">
      <dgm:prSet/>
      <dgm:spPr/>
      <dgm:t>
        <a:bodyPr/>
        <a:lstStyle/>
        <a:p>
          <a:endParaRPr lang="ru-RU"/>
        </a:p>
      </dgm:t>
    </dgm:pt>
    <dgm:pt modelId="{77F07859-60A8-4E6C-87BB-485DFC49867D}" type="sibTrans" cxnId="{60E651C0-1D7C-426B-934B-56AAF2C7D2CC}">
      <dgm:prSet/>
      <dgm:spPr/>
      <dgm:t>
        <a:bodyPr/>
        <a:lstStyle/>
        <a:p>
          <a:endParaRPr lang="ru-RU"/>
        </a:p>
      </dgm:t>
    </dgm:pt>
    <dgm:pt modelId="{352338D2-00B2-4AC8-BDFA-40425964BC7D}">
      <dgm:prSet/>
      <dgm:spPr/>
      <dgm:t>
        <a:bodyPr/>
        <a:lstStyle/>
        <a:p>
          <a:r>
            <a:rPr lang="ru-RU" smtClean="0"/>
            <a:t>датчики воды и энергии, </a:t>
          </a:r>
          <a:endParaRPr lang="ru-RU" dirty="0"/>
        </a:p>
      </dgm:t>
    </dgm:pt>
    <dgm:pt modelId="{865F96A6-E6BC-4286-B450-69C6133DB03F}" type="parTrans" cxnId="{20738BCC-FB89-4334-8801-18ABEA1C6529}">
      <dgm:prSet/>
      <dgm:spPr/>
      <dgm:t>
        <a:bodyPr/>
        <a:lstStyle/>
        <a:p>
          <a:endParaRPr lang="ru-RU"/>
        </a:p>
      </dgm:t>
    </dgm:pt>
    <dgm:pt modelId="{51750990-0491-4CE1-911B-5E842D0C8029}" type="sibTrans" cxnId="{20738BCC-FB89-4334-8801-18ABEA1C6529}">
      <dgm:prSet/>
      <dgm:spPr/>
      <dgm:t>
        <a:bodyPr/>
        <a:lstStyle/>
        <a:p>
          <a:endParaRPr lang="ru-RU"/>
        </a:p>
      </dgm:t>
    </dgm:pt>
    <dgm:pt modelId="{210396B0-0A18-486E-8963-59C480A8E8FA}">
      <dgm:prSet/>
      <dgm:spPr/>
      <dgm:t>
        <a:bodyPr/>
        <a:lstStyle/>
        <a:p>
          <a:r>
            <a:rPr lang="ru-RU" smtClean="0"/>
            <a:t>мониторинг энергии, </a:t>
          </a:r>
          <a:endParaRPr lang="ru-RU" dirty="0"/>
        </a:p>
      </dgm:t>
    </dgm:pt>
    <dgm:pt modelId="{E0F734CD-3221-4A43-8012-F3CAF556DDEF}" type="parTrans" cxnId="{7D7DDC0D-7C8B-48D4-9C91-D0E4FC41A2BD}">
      <dgm:prSet/>
      <dgm:spPr/>
      <dgm:t>
        <a:bodyPr/>
        <a:lstStyle/>
        <a:p>
          <a:endParaRPr lang="ru-RU"/>
        </a:p>
      </dgm:t>
    </dgm:pt>
    <dgm:pt modelId="{6B2372CC-89AF-49E2-861D-4CA2C8EA8445}" type="sibTrans" cxnId="{7D7DDC0D-7C8B-48D4-9C91-D0E4FC41A2BD}">
      <dgm:prSet/>
      <dgm:spPr/>
      <dgm:t>
        <a:bodyPr/>
        <a:lstStyle/>
        <a:p>
          <a:endParaRPr lang="ru-RU"/>
        </a:p>
      </dgm:t>
    </dgm:pt>
    <dgm:pt modelId="{F5549461-807E-48C9-9892-7348F2CE7F7D}">
      <dgm:prSet/>
      <dgm:spPr/>
      <dgm:t>
        <a:bodyPr/>
        <a:lstStyle/>
        <a:p>
          <a:r>
            <a:rPr lang="ru-RU" smtClean="0"/>
            <a:t>датчики задымления и пожара, </a:t>
          </a:r>
          <a:endParaRPr lang="ru-RU" dirty="0"/>
        </a:p>
      </dgm:t>
    </dgm:pt>
    <dgm:pt modelId="{B1DB5878-D36B-4ECD-9A03-C2A0D288FC86}" type="parTrans" cxnId="{4F8CF430-9415-49C4-933F-4478640C82C9}">
      <dgm:prSet/>
      <dgm:spPr/>
      <dgm:t>
        <a:bodyPr/>
        <a:lstStyle/>
        <a:p>
          <a:endParaRPr lang="ru-RU"/>
        </a:p>
      </dgm:t>
    </dgm:pt>
    <dgm:pt modelId="{4C591ABB-BD43-41B2-BBCE-C707F082FBF1}" type="sibTrans" cxnId="{4F8CF430-9415-49C4-933F-4478640C82C9}">
      <dgm:prSet/>
      <dgm:spPr/>
      <dgm:t>
        <a:bodyPr/>
        <a:lstStyle/>
        <a:p>
          <a:endParaRPr lang="ru-RU"/>
        </a:p>
      </dgm:t>
    </dgm:pt>
    <dgm:pt modelId="{76856E19-D92C-4A4F-927B-A9B0F6A0DE35}">
      <dgm:prSet/>
      <dgm:spPr/>
      <dgm:t>
        <a:bodyPr/>
        <a:lstStyle/>
        <a:p>
          <a:r>
            <a:rPr lang="ru-RU" smtClean="0"/>
            <a:t>рациональные датчики доступа и переговоров.</a:t>
          </a:r>
          <a:endParaRPr lang="ru-RU" dirty="0"/>
        </a:p>
      </dgm:t>
    </dgm:pt>
    <dgm:pt modelId="{2EDD8975-9ABD-477F-8D5E-2565AFFD505A}" type="parTrans" cxnId="{EDFA5EDD-FB18-4059-A8F1-F34645A34EC1}">
      <dgm:prSet/>
      <dgm:spPr/>
      <dgm:t>
        <a:bodyPr/>
        <a:lstStyle/>
        <a:p>
          <a:endParaRPr lang="ru-RU"/>
        </a:p>
      </dgm:t>
    </dgm:pt>
    <dgm:pt modelId="{3D85E86B-1394-46CD-9A02-BB51D3C96BB3}" type="sibTrans" cxnId="{EDFA5EDD-FB18-4059-A8F1-F34645A34EC1}">
      <dgm:prSet/>
      <dgm:spPr/>
      <dgm:t>
        <a:bodyPr/>
        <a:lstStyle/>
        <a:p>
          <a:endParaRPr lang="ru-RU"/>
        </a:p>
      </dgm:t>
    </dgm:pt>
    <dgm:pt modelId="{2553F66C-31BB-43B0-B090-BF4F59F94AEE}" type="pres">
      <dgm:prSet presAssocID="{8CCB4FDC-C76A-4BC6-8767-1324DC1802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4FE2E-2537-44D8-A2A5-C133E14E7DA4}" type="pres">
      <dgm:prSet presAssocID="{747A9D39-DA8F-4CAA-8AE3-A9AF88BFF25C}" presName="linNode" presStyleCnt="0"/>
      <dgm:spPr/>
    </dgm:pt>
    <dgm:pt modelId="{5F76E5AB-BD95-4007-BA0C-43DF8C88908B}" type="pres">
      <dgm:prSet presAssocID="{747A9D39-DA8F-4CAA-8AE3-A9AF88BFF25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53EA-3E27-4792-AEE2-F47B71FA49D0}" type="pres">
      <dgm:prSet presAssocID="{747A9D39-DA8F-4CAA-8AE3-A9AF88BFF25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E535-0A38-4711-92E0-7FCCD74CCC46}" type="pres">
      <dgm:prSet presAssocID="{6753D560-AF40-4FE2-B2C9-E0017E1054FE}" presName="sp" presStyleCnt="0"/>
      <dgm:spPr/>
    </dgm:pt>
    <dgm:pt modelId="{CAE7BD80-DA0C-4151-9DF6-A26873487CC0}" type="pres">
      <dgm:prSet presAssocID="{F2077997-786E-424D-9762-D76F9A3864C8}" presName="linNode" presStyleCnt="0"/>
      <dgm:spPr/>
    </dgm:pt>
    <dgm:pt modelId="{2FF79E44-BE03-4A8F-9D90-202DC4625A1B}" type="pres">
      <dgm:prSet presAssocID="{F2077997-786E-424D-9762-D76F9A3864C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50D30-A555-40C7-85A4-D3405D96DE9E}" type="pres">
      <dgm:prSet presAssocID="{F2077997-786E-424D-9762-D76F9A3864C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0C68D-D2B8-4FAC-A2C4-4E69AF9D9FB6}" srcId="{747A9D39-DA8F-4CAA-8AE3-A9AF88BFF25C}" destId="{B65307F7-20FF-4B0E-852A-F0385D09FE93}" srcOrd="0" destOrd="0" parTransId="{3ABDE8A9-F8BC-4C8B-905A-B37C88E189AB}" sibTransId="{A096BB65-CAAD-4D52-A4CD-5FDA25364BEB}"/>
    <dgm:cxn modelId="{20738BCC-FB89-4334-8801-18ABEA1C6529}" srcId="{F2077997-786E-424D-9762-D76F9A3864C8}" destId="{352338D2-00B2-4AC8-BDFA-40425964BC7D}" srcOrd="0" destOrd="0" parTransId="{865F96A6-E6BC-4286-B450-69C6133DB03F}" sibTransId="{51750990-0491-4CE1-911B-5E842D0C8029}"/>
    <dgm:cxn modelId="{4F8CF430-9415-49C4-933F-4478640C82C9}" srcId="{F2077997-786E-424D-9762-D76F9A3864C8}" destId="{F5549461-807E-48C9-9892-7348F2CE7F7D}" srcOrd="2" destOrd="0" parTransId="{B1DB5878-D36B-4ECD-9A03-C2A0D288FC86}" sibTransId="{4C591ABB-BD43-41B2-BBCE-C707F082FBF1}"/>
    <dgm:cxn modelId="{96BD100A-14E0-4AA1-83E6-C9845BFACF3F}" type="presOf" srcId="{F5549461-807E-48C9-9892-7348F2CE7F7D}" destId="{B2750D30-A555-40C7-85A4-D3405D96DE9E}" srcOrd="0" destOrd="2" presId="urn:microsoft.com/office/officeart/2005/8/layout/vList5"/>
    <dgm:cxn modelId="{E8209130-CC13-455F-868D-C8451BEC1A80}" srcId="{747A9D39-DA8F-4CAA-8AE3-A9AF88BFF25C}" destId="{85E5DFAE-3746-4AD1-AFBA-0881C8FD531F}" srcOrd="3" destOrd="0" parTransId="{734E031C-2ACE-4EE1-9014-8B56A43701B7}" sibTransId="{8CCDD4C5-0146-47AB-9036-A85B7189312C}"/>
    <dgm:cxn modelId="{60E651C0-1D7C-426B-934B-56AAF2C7D2CC}" srcId="{8CCB4FDC-C76A-4BC6-8767-1324DC18024B}" destId="{F2077997-786E-424D-9762-D76F9A3864C8}" srcOrd="1" destOrd="0" parTransId="{C8D96AC6-5EF5-4880-91B7-2E5D5794B91D}" sibTransId="{77F07859-60A8-4E6C-87BB-485DFC49867D}"/>
    <dgm:cxn modelId="{AF310847-AAB8-435C-AC68-550F515ABDB9}" type="presOf" srcId="{F2F22C52-6015-4E27-82B0-C604800E2491}" destId="{426953EA-3E27-4792-AEE2-F47B71FA49D0}" srcOrd="0" destOrd="2" presId="urn:microsoft.com/office/officeart/2005/8/layout/vList5"/>
    <dgm:cxn modelId="{021E9070-C662-4A34-A6B5-E5758682431E}" type="presOf" srcId="{85E5DFAE-3746-4AD1-AFBA-0881C8FD531F}" destId="{426953EA-3E27-4792-AEE2-F47B71FA49D0}" srcOrd="0" destOrd="3" presId="urn:microsoft.com/office/officeart/2005/8/layout/vList5"/>
    <dgm:cxn modelId="{4C4189FB-0C98-48B5-B7BA-A2105883FB6F}" type="presOf" srcId="{99001D4D-81E8-4E17-8F4B-0683783E5639}" destId="{426953EA-3E27-4792-AEE2-F47B71FA49D0}" srcOrd="0" destOrd="1" presId="urn:microsoft.com/office/officeart/2005/8/layout/vList5"/>
    <dgm:cxn modelId="{7D7DDC0D-7C8B-48D4-9C91-D0E4FC41A2BD}" srcId="{F2077997-786E-424D-9762-D76F9A3864C8}" destId="{210396B0-0A18-486E-8963-59C480A8E8FA}" srcOrd="1" destOrd="0" parTransId="{E0F734CD-3221-4A43-8012-F3CAF556DDEF}" sibTransId="{6B2372CC-89AF-49E2-861D-4CA2C8EA8445}"/>
    <dgm:cxn modelId="{15BD10C2-CD63-4AC0-A8DD-E67C90F79D9A}" type="presOf" srcId="{747A9D39-DA8F-4CAA-8AE3-A9AF88BFF25C}" destId="{5F76E5AB-BD95-4007-BA0C-43DF8C88908B}" srcOrd="0" destOrd="0" presId="urn:microsoft.com/office/officeart/2005/8/layout/vList5"/>
    <dgm:cxn modelId="{25B674A7-85DF-468C-88B9-C0CCF745DE90}" type="presOf" srcId="{F2077997-786E-424D-9762-D76F9A3864C8}" destId="{2FF79E44-BE03-4A8F-9D90-202DC4625A1B}" srcOrd="0" destOrd="0" presId="urn:microsoft.com/office/officeart/2005/8/layout/vList5"/>
    <dgm:cxn modelId="{9E242030-719E-4711-85DF-6F69A028DBF6}" srcId="{747A9D39-DA8F-4CAA-8AE3-A9AF88BFF25C}" destId="{99001D4D-81E8-4E17-8F4B-0683783E5639}" srcOrd="1" destOrd="0" parTransId="{4347911D-B911-477B-B013-4ECDB7CB63B2}" sibTransId="{4AF4259D-579E-452A-AA7E-58D51610A46E}"/>
    <dgm:cxn modelId="{9BDAFCA8-28B8-4271-B1B8-EB1AE7C74544}" type="presOf" srcId="{76856E19-D92C-4A4F-927B-A9B0F6A0DE35}" destId="{B2750D30-A555-40C7-85A4-D3405D96DE9E}" srcOrd="0" destOrd="3" presId="urn:microsoft.com/office/officeart/2005/8/layout/vList5"/>
    <dgm:cxn modelId="{A340DE0E-0F0E-465D-BF87-F7EDB03D3137}" type="presOf" srcId="{8CCB4FDC-C76A-4BC6-8767-1324DC18024B}" destId="{2553F66C-31BB-43B0-B090-BF4F59F94AEE}" srcOrd="0" destOrd="0" presId="urn:microsoft.com/office/officeart/2005/8/layout/vList5"/>
    <dgm:cxn modelId="{99C8ACC6-38EA-4127-A018-9F857A1650D6}" type="presOf" srcId="{210396B0-0A18-486E-8963-59C480A8E8FA}" destId="{B2750D30-A555-40C7-85A4-D3405D96DE9E}" srcOrd="0" destOrd="1" presId="urn:microsoft.com/office/officeart/2005/8/layout/vList5"/>
    <dgm:cxn modelId="{6D4D50F2-527F-43A6-961E-38C0E2635B78}" type="presOf" srcId="{B65307F7-20FF-4B0E-852A-F0385D09FE93}" destId="{426953EA-3E27-4792-AEE2-F47B71FA49D0}" srcOrd="0" destOrd="0" presId="urn:microsoft.com/office/officeart/2005/8/layout/vList5"/>
    <dgm:cxn modelId="{33D26468-D92D-46C1-808B-498EB920CF7C}" srcId="{8CCB4FDC-C76A-4BC6-8767-1324DC18024B}" destId="{747A9D39-DA8F-4CAA-8AE3-A9AF88BFF25C}" srcOrd="0" destOrd="0" parTransId="{05322084-DFFA-4B23-80AC-D9938B55C738}" sibTransId="{6753D560-AF40-4FE2-B2C9-E0017E1054FE}"/>
    <dgm:cxn modelId="{B66FE4AB-9AFF-468D-963C-4E22826A9503}" srcId="{747A9D39-DA8F-4CAA-8AE3-A9AF88BFF25C}" destId="{F2F22C52-6015-4E27-82B0-C604800E2491}" srcOrd="2" destOrd="0" parTransId="{FBAD24ED-E43A-4A36-AD9E-4D055696DFDC}" sibTransId="{B73240E5-6C0D-4F57-9B53-E8390ADDA949}"/>
    <dgm:cxn modelId="{EDFA5EDD-FB18-4059-A8F1-F34645A34EC1}" srcId="{F2077997-786E-424D-9762-D76F9A3864C8}" destId="{76856E19-D92C-4A4F-927B-A9B0F6A0DE35}" srcOrd="3" destOrd="0" parTransId="{2EDD8975-9ABD-477F-8D5E-2565AFFD505A}" sibTransId="{3D85E86B-1394-46CD-9A02-BB51D3C96BB3}"/>
    <dgm:cxn modelId="{6FFCAB04-BEBF-4B96-9616-C3DE6E8EFC7B}" type="presOf" srcId="{352338D2-00B2-4AC8-BDFA-40425964BC7D}" destId="{B2750D30-A555-40C7-85A4-D3405D96DE9E}" srcOrd="0" destOrd="0" presId="urn:microsoft.com/office/officeart/2005/8/layout/vList5"/>
    <dgm:cxn modelId="{0732DD42-E859-4E02-9426-A4FCB8BDA2D7}" type="presParOf" srcId="{2553F66C-31BB-43B0-B090-BF4F59F94AEE}" destId="{1634FE2E-2537-44D8-A2A5-C133E14E7DA4}" srcOrd="0" destOrd="0" presId="urn:microsoft.com/office/officeart/2005/8/layout/vList5"/>
    <dgm:cxn modelId="{09906C10-ABA9-4EC6-9B9C-4E6C2DD536CB}" type="presParOf" srcId="{1634FE2E-2537-44D8-A2A5-C133E14E7DA4}" destId="{5F76E5AB-BD95-4007-BA0C-43DF8C88908B}" srcOrd="0" destOrd="0" presId="urn:microsoft.com/office/officeart/2005/8/layout/vList5"/>
    <dgm:cxn modelId="{DE6E8424-0901-45D9-AFED-AD62A7E6419C}" type="presParOf" srcId="{1634FE2E-2537-44D8-A2A5-C133E14E7DA4}" destId="{426953EA-3E27-4792-AEE2-F47B71FA49D0}" srcOrd="1" destOrd="0" presId="urn:microsoft.com/office/officeart/2005/8/layout/vList5"/>
    <dgm:cxn modelId="{E208C2F5-3674-45D4-B14A-49B28585093A}" type="presParOf" srcId="{2553F66C-31BB-43B0-B090-BF4F59F94AEE}" destId="{716CE535-0A38-4711-92E0-7FCCD74CCC46}" srcOrd="1" destOrd="0" presId="urn:microsoft.com/office/officeart/2005/8/layout/vList5"/>
    <dgm:cxn modelId="{29764FC9-7585-4515-837F-699C3D0E1853}" type="presParOf" srcId="{2553F66C-31BB-43B0-B090-BF4F59F94AEE}" destId="{CAE7BD80-DA0C-4151-9DF6-A26873487CC0}" srcOrd="2" destOrd="0" presId="urn:microsoft.com/office/officeart/2005/8/layout/vList5"/>
    <dgm:cxn modelId="{09938E23-609E-4EA9-B77E-E8690547EA5C}" type="presParOf" srcId="{CAE7BD80-DA0C-4151-9DF6-A26873487CC0}" destId="{2FF79E44-BE03-4A8F-9D90-202DC4625A1B}" srcOrd="0" destOrd="0" presId="urn:microsoft.com/office/officeart/2005/8/layout/vList5"/>
    <dgm:cxn modelId="{C69C3F5A-25D7-4D6A-A60B-DE05074C7FB0}" type="presParOf" srcId="{CAE7BD80-DA0C-4151-9DF6-A26873487CC0}" destId="{B2750D30-A555-40C7-85A4-D3405D96DE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B4FDC-C76A-4BC6-8767-1324DC18024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7A9D39-DA8F-4CAA-8AE3-A9AF88BFF25C}">
      <dgm:prSet phldrT="[Текст]"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Мобильные службы  </a:t>
          </a:r>
          <a:endParaRPr lang="ru-RU" dirty="0"/>
        </a:p>
      </dgm:t>
    </dgm:pt>
    <dgm:pt modelId="{05322084-DFFA-4B23-80AC-D9938B55C738}" type="parTrans" cxnId="{33D26468-D92D-46C1-808B-498EB920CF7C}">
      <dgm:prSet/>
      <dgm:spPr/>
      <dgm:t>
        <a:bodyPr/>
        <a:lstStyle/>
        <a:p>
          <a:endParaRPr lang="ru-RU"/>
        </a:p>
      </dgm:t>
    </dgm:pt>
    <dgm:pt modelId="{6753D560-AF40-4FE2-B2C9-E0017E1054FE}" type="sibTrans" cxnId="{33D26468-D92D-46C1-808B-498EB920CF7C}">
      <dgm:prSet/>
      <dgm:spPr/>
      <dgm:t>
        <a:bodyPr/>
        <a:lstStyle/>
        <a:p>
          <a:endParaRPr lang="ru-RU"/>
        </a:p>
      </dgm:t>
    </dgm:pt>
    <dgm:pt modelId="{19508EA2-6B5E-421A-91E2-1E20D033FCAA}">
      <dgm:prSet/>
      <dgm:spPr/>
      <dgm:t>
        <a:bodyPr/>
        <a:lstStyle/>
        <a:p>
          <a:r>
            <a:rPr lang="ru-RU" smtClean="0"/>
            <a:t>мобильная оплата, </a:t>
          </a:r>
          <a:endParaRPr lang="ru-RU" dirty="0"/>
        </a:p>
      </dgm:t>
    </dgm:pt>
    <dgm:pt modelId="{24BD8484-CF52-4736-9841-3EFBCA60140C}" type="parTrans" cxnId="{86E5C2FD-A241-414E-ABC3-B6B0F756AEF9}">
      <dgm:prSet/>
      <dgm:spPr/>
      <dgm:t>
        <a:bodyPr/>
        <a:lstStyle/>
        <a:p>
          <a:endParaRPr lang="ru-RU"/>
        </a:p>
      </dgm:t>
    </dgm:pt>
    <dgm:pt modelId="{E4BD9E40-55B0-4C14-B949-336FE7261B74}" type="sibTrans" cxnId="{86E5C2FD-A241-414E-ABC3-B6B0F756AEF9}">
      <dgm:prSet/>
      <dgm:spPr/>
      <dgm:t>
        <a:bodyPr/>
        <a:lstStyle/>
        <a:p>
          <a:endParaRPr lang="ru-RU"/>
        </a:p>
      </dgm:t>
    </dgm:pt>
    <dgm:pt modelId="{7C589BD6-69FF-4B11-9F73-2CE3F979AB29}">
      <dgm:prSet/>
      <dgm:spPr/>
      <dgm:t>
        <a:bodyPr/>
        <a:lstStyle/>
        <a:p>
          <a:r>
            <a:rPr lang="ru-RU" smtClean="0"/>
            <a:t>мобильный мониторинг и контроль, </a:t>
          </a:r>
          <a:endParaRPr lang="ru-RU" dirty="0"/>
        </a:p>
      </dgm:t>
    </dgm:pt>
    <dgm:pt modelId="{4FDF92D1-B42F-40C2-B00A-82DE57767DBA}" type="parTrans" cxnId="{306611E6-A83A-4DE9-9F71-4A8600031632}">
      <dgm:prSet/>
      <dgm:spPr/>
      <dgm:t>
        <a:bodyPr/>
        <a:lstStyle/>
        <a:p>
          <a:endParaRPr lang="ru-RU"/>
        </a:p>
      </dgm:t>
    </dgm:pt>
    <dgm:pt modelId="{26375981-ECA1-40C3-8690-6B269115B501}" type="sibTrans" cxnId="{306611E6-A83A-4DE9-9F71-4A8600031632}">
      <dgm:prSet/>
      <dgm:spPr/>
      <dgm:t>
        <a:bodyPr/>
        <a:lstStyle/>
        <a:p>
          <a:endParaRPr lang="ru-RU"/>
        </a:p>
      </dgm:t>
    </dgm:pt>
    <dgm:pt modelId="{0A5BBCEC-9CE9-4E5B-AD01-81232D322BB1}">
      <dgm:prSet/>
      <dgm:spPr/>
      <dgm:t>
        <a:bodyPr/>
        <a:lstStyle/>
        <a:p>
          <a:r>
            <a:rPr lang="ru-RU" smtClean="0"/>
            <a:t>охрана и контроль доступа, </a:t>
          </a:r>
          <a:endParaRPr lang="ru-RU" dirty="0"/>
        </a:p>
      </dgm:t>
    </dgm:pt>
    <dgm:pt modelId="{719F0B01-BE9B-44B8-99C1-4A9A23652FBC}" type="parTrans" cxnId="{79D0722C-B35F-411B-95D3-38D0BFBA3324}">
      <dgm:prSet/>
      <dgm:spPr/>
      <dgm:t>
        <a:bodyPr/>
        <a:lstStyle/>
        <a:p>
          <a:endParaRPr lang="ru-RU"/>
        </a:p>
      </dgm:t>
    </dgm:pt>
    <dgm:pt modelId="{19CAAFF7-0DD1-4C04-9EB9-E4AADDF926B1}" type="sibTrans" cxnId="{79D0722C-B35F-411B-95D3-38D0BFBA3324}">
      <dgm:prSet/>
      <dgm:spPr/>
      <dgm:t>
        <a:bodyPr/>
        <a:lstStyle/>
        <a:p>
          <a:endParaRPr lang="ru-RU"/>
        </a:p>
      </dgm:t>
    </dgm:pt>
    <dgm:pt modelId="{F1C97F73-2C5F-42B7-9411-B8382383A1CA}">
      <dgm:prSet/>
      <dgm:spPr/>
      <dgm:t>
        <a:bodyPr/>
        <a:lstStyle/>
        <a:p>
          <a:r>
            <a:rPr lang="ru-RU" smtClean="0"/>
            <a:t>охрана здоровья .</a:t>
          </a:r>
          <a:endParaRPr lang="ru-RU" dirty="0"/>
        </a:p>
      </dgm:t>
    </dgm:pt>
    <dgm:pt modelId="{74CD351C-FAA5-47B2-9EDB-A7A4824003F1}" type="parTrans" cxnId="{2AFB7440-FFC6-4871-8BC8-896F5D49A913}">
      <dgm:prSet/>
      <dgm:spPr/>
      <dgm:t>
        <a:bodyPr/>
        <a:lstStyle/>
        <a:p>
          <a:endParaRPr lang="ru-RU"/>
        </a:p>
      </dgm:t>
    </dgm:pt>
    <dgm:pt modelId="{083050B6-0773-4768-B8EA-21039357914D}" type="sibTrans" cxnId="{2AFB7440-FFC6-4871-8BC8-896F5D49A913}">
      <dgm:prSet/>
      <dgm:spPr/>
      <dgm:t>
        <a:bodyPr/>
        <a:lstStyle/>
        <a:p>
          <a:endParaRPr lang="ru-RU"/>
        </a:p>
      </dgm:t>
    </dgm:pt>
    <dgm:pt modelId="{8E64A95A-9004-4312-8FD4-18E72D1D226D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Коммерческое строительство 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E5D1094-C4E4-43C2-9A06-A1200917FAB3}" type="parTrans" cxnId="{D469CF64-39F5-45C8-B92C-48F8D56F2864}">
      <dgm:prSet/>
      <dgm:spPr/>
      <dgm:t>
        <a:bodyPr/>
        <a:lstStyle/>
        <a:p>
          <a:endParaRPr lang="ru-RU"/>
        </a:p>
      </dgm:t>
    </dgm:pt>
    <dgm:pt modelId="{DC73AF4B-5280-4CF1-9E8F-334856A08DB9}" type="sibTrans" cxnId="{D469CF64-39F5-45C8-B92C-48F8D56F2864}">
      <dgm:prSet/>
      <dgm:spPr/>
      <dgm:t>
        <a:bodyPr/>
        <a:lstStyle/>
        <a:p>
          <a:endParaRPr lang="ru-RU"/>
        </a:p>
      </dgm:t>
    </dgm:pt>
    <dgm:pt modelId="{8E61326A-4B86-4316-B3A8-C3A225665B7D}">
      <dgm:prSet/>
      <dgm:spPr/>
      <dgm:t>
        <a:bodyPr/>
        <a:lstStyle/>
        <a:p>
          <a:r>
            <a:rPr lang="ru-RU" smtClean="0"/>
            <a:t>мониторинг энергии, </a:t>
          </a:r>
          <a:r>
            <a:rPr lang="en-US" smtClean="0"/>
            <a:t>HVAC</a:t>
          </a:r>
          <a:r>
            <a:rPr lang="ru-RU" smtClean="0"/>
            <a:t>, света, </a:t>
          </a:r>
          <a:endParaRPr lang="ru-RU" dirty="0"/>
        </a:p>
      </dgm:t>
    </dgm:pt>
    <dgm:pt modelId="{BC704F14-A585-4E48-A8F6-CB33BC0FE7FA}" type="parTrans" cxnId="{47DB5341-D8B5-4D2A-A2E4-31DFF095910A}">
      <dgm:prSet/>
      <dgm:spPr/>
      <dgm:t>
        <a:bodyPr/>
        <a:lstStyle/>
        <a:p>
          <a:endParaRPr lang="ru-RU"/>
        </a:p>
      </dgm:t>
    </dgm:pt>
    <dgm:pt modelId="{F80DA2BB-4BC5-4B47-A34D-0E5DC6F62E50}" type="sibTrans" cxnId="{47DB5341-D8B5-4D2A-A2E4-31DFF095910A}">
      <dgm:prSet/>
      <dgm:spPr/>
      <dgm:t>
        <a:bodyPr/>
        <a:lstStyle/>
        <a:p>
          <a:endParaRPr lang="ru-RU"/>
        </a:p>
      </dgm:t>
    </dgm:pt>
    <dgm:pt modelId="{05477936-BB79-4B80-B49B-8637406AFAEB}">
      <dgm:prSet/>
      <dgm:spPr/>
      <dgm:t>
        <a:bodyPr/>
        <a:lstStyle/>
        <a:p>
          <a:r>
            <a:rPr lang="ru-RU" smtClean="0"/>
            <a:t>контроль доступа.</a:t>
          </a:r>
          <a:endParaRPr lang="ru-RU" dirty="0"/>
        </a:p>
      </dgm:t>
    </dgm:pt>
    <dgm:pt modelId="{EF2DBCC3-5A8F-46CB-A095-1B985A8BA09D}" type="parTrans" cxnId="{DE90114A-6A19-4504-B10F-06027F3AD24A}">
      <dgm:prSet/>
      <dgm:spPr/>
      <dgm:t>
        <a:bodyPr/>
        <a:lstStyle/>
        <a:p>
          <a:endParaRPr lang="ru-RU"/>
        </a:p>
      </dgm:t>
    </dgm:pt>
    <dgm:pt modelId="{7457662D-7655-4EA1-B9BC-3A8893DEE73F}" type="sibTrans" cxnId="{DE90114A-6A19-4504-B10F-06027F3AD24A}">
      <dgm:prSet/>
      <dgm:spPr/>
      <dgm:t>
        <a:bodyPr/>
        <a:lstStyle/>
        <a:p>
          <a:endParaRPr lang="ru-RU"/>
        </a:p>
      </dgm:t>
    </dgm:pt>
    <dgm:pt modelId="{AFC6908A-021F-4608-AFCF-67A1B3DA7FC0}">
      <dgm:prSet/>
      <dgm:spPr/>
      <dgm:t>
        <a:bodyPr/>
        <a:lstStyle/>
        <a:p>
          <a:r>
            <a:rPr lang="ru-RU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Промышленное оборудование  </a:t>
          </a:r>
          <a:endParaRPr lang="ru-RU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42106A-E3E7-4DDC-B716-1B91026D13AD}" type="parTrans" cxnId="{CD74613B-D7A7-48D2-B8E2-51D5114756C3}">
      <dgm:prSet/>
      <dgm:spPr/>
      <dgm:t>
        <a:bodyPr/>
        <a:lstStyle/>
        <a:p>
          <a:endParaRPr lang="ru-RU"/>
        </a:p>
      </dgm:t>
    </dgm:pt>
    <dgm:pt modelId="{8C800E97-3C23-40B1-9384-D728E218BFB8}" type="sibTrans" cxnId="{CD74613B-D7A7-48D2-B8E2-51D5114756C3}">
      <dgm:prSet/>
      <dgm:spPr/>
      <dgm:t>
        <a:bodyPr/>
        <a:lstStyle/>
        <a:p>
          <a:endParaRPr lang="ru-RU"/>
        </a:p>
      </dgm:t>
    </dgm:pt>
    <dgm:pt modelId="{E51C2B91-6B24-4DED-B140-E4F91F4790A7}">
      <dgm:prSet/>
      <dgm:spPr/>
      <dgm:t>
        <a:bodyPr/>
        <a:lstStyle/>
        <a:p>
          <a:r>
            <a:rPr lang="ru-RU" smtClean="0"/>
            <a:t>контроль процессов, промышленных устройств,</a:t>
          </a:r>
          <a:endParaRPr lang="ru-RU" dirty="0"/>
        </a:p>
      </dgm:t>
    </dgm:pt>
    <dgm:pt modelId="{CD92DDCF-F637-493A-9D7E-B2FF9E603787}" type="parTrans" cxnId="{052ADFD2-3807-41AD-9B2C-8E49FF91DCD3}">
      <dgm:prSet/>
      <dgm:spPr/>
      <dgm:t>
        <a:bodyPr/>
        <a:lstStyle/>
        <a:p>
          <a:endParaRPr lang="ru-RU"/>
        </a:p>
      </dgm:t>
    </dgm:pt>
    <dgm:pt modelId="{C0921D7A-832D-4564-92DB-57FBD1B25C7B}" type="sibTrans" cxnId="{052ADFD2-3807-41AD-9B2C-8E49FF91DCD3}">
      <dgm:prSet/>
      <dgm:spPr/>
      <dgm:t>
        <a:bodyPr/>
        <a:lstStyle/>
        <a:p>
          <a:endParaRPr lang="ru-RU"/>
        </a:p>
      </dgm:t>
    </dgm:pt>
    <dgm:pt modelId="{08D7918E-A870-4D65-9EB2-30D7484D58CE}">
      <dgm:prSet/>
      <dgm:spPr/>
      <dgm:t>
        <a:bodyPr/>
        <a:lstStyle/>
        <a:p>
          <a:r>
            <a:rPr lang="ru-RU" smtClean="0"/>
            <a:t>управление энергией и имуществом.</a:t>
          </a:r>
          <a:endParaRPr lang="ru-RU" dirty="0"/>
        </a:p>
      </dgm:t>
    </dgm:pt>
    <dgm:pt modelId="{F98AABB5-FC5C-4CC9-A356-9F3FAF6F4A72}" type="parTrans" cxnId="{B9CD5FC7-4F12-4F04-9D35-335786340541}">
      <dgm:prSet/>
      <dgm:spPr/>
      <dgm:t>
        <a:bodyPr/>
        <a:lstStyle/>
        <a:p>
          <a:endParaRPr lang="ru-RU"/>
        </a:p>
      </dgm:t>
    </dgm:pt>
    <dgm:pt modelId="{F44BF405-D3AD-40B3-B578-3EA103D7D25D}" type="sibTrans" cxnId="{B9CD5FC7-4F12-4F04-9D35-335786340541}">
      <dgm:prSet/>
      <dgm:spPr/>
      <dgm:t>
        <a:bodyPr/>
        <a:lstStyle/>
        <a:p>
          <a:endParaRPr lang="ru-RU"/>
        </a:p>
      </dgm:t>
    </dgm:pt>
    <dgm:pt modelId="{2553F66C-31BB-43B0-B090-BF4F59F94AEE}" type="pres">
      <dgm:prSet presAssocID="{8CCB4FDC-C76A-4BC6-8767-1324DC1802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4FE2E-2537-44D8-A2A5-C133E14E7DA4}" type="pres">
      <dgm:prSet presAssocID="{747A9D39-DA8F-4CAA-8AE3-A9AF88BFF25C}" presName="linNode" presStyleCnt="0"/>
      <dgm:spPr/>
    </dgm:pt>
    <dgm:pt modelId="{5F76E5AB-BD95-4007-BA0C-43DF8C88908B}" type="pres">
      <dgm:prSet presAssocID="{747A9D39-DA8F-4CAA-8AE3-A9AF88BFF2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53EA-3E27-4792-AEE2-F47B71FA49D0}" type="pres">
      <dgm:prSet presAssocID="{747A9D39-DA8F-4CAA-8AE3-A9AF88BFF2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E535-0A38-4711-92E0-7FCCD74CCC46}" type="pres">
      <dgm:prSet presAssocID="{6753D560-AF40-4FE2-B2C9-E0017E1054FE}" presName="sp" presStyleCnt="0"/>
      <dgm:spPr/>
    </dgm:pt>
    <dgm:pt modelId="{9709A5F7-F384-483B-98DD-32006A0CBBBD}" type="pres">
      <dgm:prSet presAssocID="{8E64A95A-9004-4312-8FD4-18E72D1D226D}" presName="linNode" presStyleCnt="0"/>
      <dgm:spPr/>
    </dgm:pt>
    <dgm:pt modelId="{B7A14F73-C028-4BE8-A70A-479144034146}" type="pres">
      <dgm:prSet presAssocID="{8E64A95A-9004-4312-8FD4-18E72D1D22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3DC5C-7351-4643-9217-F29D426872FD}" type="pres">
      <dgm:prSet presAssocID="{8E64A95A-9004-4312-8FD4-18E72D1D22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51F1-F66E-4BFB-BECC-6A355D672E3E}" type="pres">
      <dgm:prSet presAssocID="{DC73AF4B-5280-4CF1-9E8F-334856A08DB9}" presName="sp" presStyleCnt="0"/>
      <dgm:spPr/>
    </dgm:pt>
    <dgm:pt modelId="{850025D1-4A73-4C10-AEA2-693CBF1A8DBF}" type="pres">
      <dgm:prSet presAssocID="{AFC6908A-021F-4608-AFCF-67A1B3DA7FC0}" presName="linNode" presStyleCnt="0"/>
      <dgm:spPr/>
    </dgm:pt>
    <dgm:pt modelId="{5B6BBA6D-08F7-4044-AC10-0E0C23366C72}" type="pres">
      <dgm:prSet presAssocID="{AFC6908A-021F-4608-AFCF-67A1B3DA7F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EE59-E9F4-4A30-8BEB-945A8F3ECED3}" type="pres">
      <dgm:prSet presAssocID="{AFC6908A-021F-4608-AFCF-67A1B3DA7FC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9CF64-39F5-45C8-B92C-48F8D56F2864}" srcId="{8CCB4FDC-C76A-4BC6-8767-1324DC18024B}" destId="{8E64A95A-9004-4312-8FD4-18E72D1D226D}" srcOrd="1" destOrd="0" parTransId="{EE5D1094-C4E4-43C2-9A06-A1200917FAB3}" sibTransId="{DC73AF4B-5280-4CF1-9E8F-334856A08DB9}"/>
    <dgm:cxn modelId="{DE90114A-6A19-4504-B10F-06027F3AD24A}" srcId="{8E64A95A-9004-4312-8FD4-18E72D1D226D}" destId="{05477936-BB79-4B80-B49B-8637406AFAEB}" srcOrd="1" destOrd="0" parTransId="{EF2DBCC3-5A8F-46CB-A095-1B985A8BA09D}" sibTransId="{7457662D-7655-4EA1-B9BC-3A8893DEE73F}"/>
    <dgm:cxn modelId="{306611E6-A83A-4DE9-9F71-4A8600031632}" srcId="{747A9D39-DA8F-4CAA-8AE3-A9AF88BFF25C}" destId="{7C589BD6-69FF-4B11-9F73-2CE3F979AB29}" srcOrd="1" destOrd="0" parTransId="{4FDF92D1-B42F-40C2-B00A-82DE57767DBA}" sibTransId="{26375981-ECA1-40C3-8690-6B269115B501}"/>
    <dgm:cxn modelId="{3CBAC531-127E-469E-99AD-1757BB9AB598}" type="presOf" srcId="{747A9D39-DA8F-4CAA-8AE3-A9AF88BFF25C}" destId="{5F76E5AB-BD95-4007-BA0C-43DF8C88908B}" srcOrd="0" destOrd="0" presId="urn:microsoft.com/office/officeart/2005/8/layout/vList5"/>
    <dgm:cxn modelId="{A3C80936-C6E8-4B93-809D-2F75CF6FD4B7}" type="presOf" srcId="{19508EA2-6B5E-421A-91E2-1E20D033FCAA}" destId="{426953EA-3E27-4792-AEE2-F47B71FA49D0}" srcOrd="0" destOrd="0" presId="urn:microsoft.com/office/officeart/2005/8/layout/vList5"/>
    <dgm:cxn modelId="{86E5C2FD-A241-414E-ABC3-B6B0F756AEF9}" srcId="{747A9D39-DA8F-4CAA-8AE3-A9AF88BFF25C}" destId="{19508EA2-6B5E-421A-91E2-1E20D033FCAA}" srcOrd="0" destOrd="0" parTransId="{24BD8484-CF52-4736-9841-3EFBCA60140C}" sibTransId="{E4BD9E40-55B0-4C14-B949-336FE7261B74}"/>
    <dgm:cxn modelId="{52293A96-8D8D-4DED-BB68-FCB490B5BA7E}" type="presOf" srcId="{8CCB4FDC-C76A-4BC6-8767-1324DC18024B}" destId="{2553F66C-31BB-43B0-B090-BF4F59F94AEE}" srcOrd="0" destOrd="0" presId="urn:microsoft.com/office/officeart/2005/8/layout/vList5"/>
    <dgm:cxn modelId="{3F5F866E-4046-4AE5-B551-D4BFFE25378A}" type="presOf" srcId="{8E64A95A-9004-4312-8FD4-18E72D1D226D}" destId="{B7A14F73-C028-4BE8-A70A-479144034146}" srcOrd="0" destOrd="0" presId="urn:microsoft.com/office/officeart/2005/8/layout/vList5"/>
    <dgm:cxn modelId="{CB242295-8A86-4AD2-9D37-4DBBF2CE28C2}" type="presOf" srcId="{7C589BD6-69FF-4B11-9F73-2CE3F979AB29}" destId="{426953EA-3E27-4792-AEE2-F47B71FA49D0}" srcOrd="0" destOrd="1" presId="urn:microsoft.com/office/officeart/2005/8/layout/vList5"/>
    <dgm:cxn modelId="{106E8842-6520-4D6D-BD1E-014DC4580EB6}" type="presOf" srcId="{AFC6908A-021F-4608-AFCF-67A1B3DA7FC0}" destId="{5B6BBA6D-08F7-4044-AC10-0E0C23366C72}" srcOrd="0" destOrd="0" presId="urn:microsoft.com/office/officeart/2005/8/layout/vList5"/>
    <dgm:cxn modelId="{60E9C09B-98F7-4B25-806B-B4D3A5CEC9DC}" type="presOf" srcId="{0A5BBCEC-9CE9-4E5B-AD01-81232D322BB1}" destId="{426953EA-3E27-4792-AEE2-F47B71FA49D0}" srcOrd="0" destOrd="2" presId="urn:microsoft.com/office/officeart/2005/8/layout/vList5"/>
    <dgm:cxn modelId="{052ADFD2-3807-41AD-9B2C-8E49FF91DCD3}" srcId="{AFC6908A-021F-4608-AFCF-67A1B3DA7FC0}" destId="{E51C2B91-6B24-4DED-B140-E4F91F4790A7}" srcOrd="0" destOrd="0" parTransId="{CD92DDCF-F637-493A-9D7E-B2FF9E603787}" sibTransId="{C0921D7A-832D-4564-92DB-57FBD1B25C7B}"/>
    <dgm:cxn modelId="{A7D9B044-8689-4A84-A611-30CC92275263}" type="presOf" srcId="{05477936-BB79-4B80-B49B-8637406AFAEB}" destId="{99E3DC5C-7351-4643-9217-F29D426872FD}" srcOrd="0" destOrd="1" presId="urn:microsoft.com/office/officeart/2005/8/layout/vList5"/>
    <dgm:cxn modelId="{CD74613B-D7A7-48D2-B8E2-51D5114756C3}" srcId="{8CCB4FDC-C76A-4BC6-8767-1324DC18024B}" destId="{AFC6908A-021F-4608-AFCF-67A1B3DA7FC0}" srcOrd="2" destOrd="0" parTransId="{7642106A-E3E7-4DDC-B716-1B91026D13AD}" sibTransId="{8C800E97-3C23-40B1-9384-D728E218BFB8}"/>
    <dgm:cxn modelId="{79D0722C-B35F-411B-95D3-38D0BFBA3324}" srcId="{747A9D39-DA8F-4CAA-8AE3-A9AF88BFF25C}" destId="{0A5BBCEC-9CE9-4E5B-AD01-81232D322BB1}" srcOrd="2" destOrd="0" parTransId="{719F0B01-BE9B-44B8-99C1-4A9A23652FBC}" sibTransId="{19CAAFF7-0DD1-4C04-9EB9-E4AADDF926B1}"/>
    <dgm:cxn modelId="{2AFB7440-FFC6-4871-8BC8-896F5D49A913}" srcId="{747A9D39-DA8F-4CAA-8AE3-A9AF88BFF25C}" destId="{F1C97F73-2C5F-42B7-9411-B8382383A1CA}" srcOrd="3" destOrd="0" parTransId="{74CD351C-FAA5-47B2-9EDB-A7A4824003F1}" sibTransId="{083050B6-0773-4768-B8EA-21039357914D}"/>
    <dgm:cxn modelId="{4DD78EF1-2D20-464E-93A9-EFCD847A3300}" type="presOf" srcId="{F1C97F73-2C5F-42B7-9411-B8382383A1CA}" destId="{426953EA-3E27-4792-AEE2-F47B71FA49D0}" srcOrd="0" destOrd="3" presId="urn:microsoft.com/office/officeart/2005/8/layout/vList5"/>
    <dgm:cxn modelId="{3FDB2521-1E79-4F91-B642-89DB44BE4C10}" type="presOf" srcId="{8E61326A-4B86-4316-B3A8-C3A225665B7D}" destId="{99E3DC5C-7351-4643-9217-F29D426872FD}" srcOrd="0" destOrd="0" presId="urn:microsoft.com/office/officeart/2005/8/layout/vList5"/>
    <dgm:cxn modelId="{149E07AF-132D-4043-9BEA-4A24963AF02B}" type="presOf" srcId="{08D7918E-A870-4D65-9EB2-30D7484D58CE}" destId="{13F4EE59-E9F4-4A30-8BEB-945A8F3ECED3}" srcOrd="0" destOrd="1" presId="urn:microsoft.com/office/officeart/2005/8/layout/vList5"/>
    <dgm:cxn modelId="{1F8EBE89-3D8C-49BB-9510-8E026F45C839}" type="presOf" srcId="{E51C2B91-6B24-4DED-B140-E4F91F4790A7}" destId="{13F4EE59-E9F4-4A30-8BEB-945A8F3ECED3}" srcOrd="0" destOrd="0" presId="urn:microsoft.com/office/officeart/2005/8/layout/vList5"/>
    <dgm:cxn modelId="{33D26468-D92D-46C1-808B-498EB920CF7C}" srcId="{8CCB4FDC-C76A-4BC6-8767-1324DC18024B}" destId="{747A9D39-DA8F-4CAA-8AE3-A9AF88BFF25C}" srcOrd="0" destOrd="0" parTransId="{05322084-DFFA-4B23-80AC-D9938B55C738}" sibTransId="{6753D560-AF40-4FE2-B2C9-E0017E1054FE}"/>
    <dgm:cxn modelId="{47DB5341-D8B5-4D2A-A2E4-31DFF095910A}" srcId="{8E64A95A-9004-4312-8FD4-18E72D1D226D}" destId="{8E61326A-4B86-4316-B3A8-C3A225665B7D}" srcOrd="0" destOrd="0" parTransId="{BC704F14-A585-4E48-A8F6-CB33BC0FE7FA}" sibTransId="{F80DA2BB-4BC5-4B47-A34D-0E5DC6F62E50}"/>
    <dgm:cxn modelId="{B9CD5FC7-4F12-4F04-9D35-335786340541}" srcId="{AFC6908A-021F-4608-AFCF-67A1B3DA7FC0}" destId="{08D7918E-A870-4D65-9EB2-30D7484D58CE}" srcOrd="1" destOrd="0" parTransId="{F98AABB5-FC5C-4CC9-A356-9F3FAF6F4A72}" sibTransId="{F44BF405-D3AD-40B3-B578-3EA103D7D25D}"/>
    <dgm:cxn modelId="{75C85C3B-B0E1-4071-B44F-7FAF38292829}" type="presParOf" srcId="{2553F66C-31BB-43B0-B090-BF4F59F94AEE}" destId="{1634FE2E-2537-44D8-A2A5-C133E14E7DA4}" srcOrd="0" destOrd="0" presId="urn:microsoft.com/office/officeart/2005/8/layout/vList5"/>
    <dgm:cxn modelId="{2219745C-112A-4EBD-98A3-629C95BB5B71}" type="presParOf" srcId="{1634FE2E-2537-44D8-A2A5-C133E14E7DA4}" destId="{5F76E5AB-BD95-4007-BA0C-43DF8C88908B}" srcOrd="0" destOrd="0" presId="urn:microsoft.com/office/officeart/2005/8/layout/vList5"/>
    <dgm:cxn modelId="{4B22795B-F79A-4EBF-B8DE-5A214D286F32}" type="presParOf" srcId="{1634FE2E-2537-44D8-A2A5-C133E14E7DA4}" destId="{426953EA-3E27-4792-AEE2-F47B71FA49D0}" srcOrd="1" destOrd="0" presId="urn:microsoft.com/office/officeart/2005/8/layout/vList5"/>
    <dgm:cxn modelId="{70254B60-FD93-4386-90EC-773ACD79FF1C}" type="presParOf" srcId="{2553F66C-31BB-43B0-B090-BF4F59F94AEE}" destId="{716CE535-0A38-4711-92E0-7FCCD74CCC46}" srcOrd="1" destOrd="0" presId="urn:microsoft.com/office/officeart/2005/8/layout/vList5"/>
    <dgm:cxn modelId="{E3C9BA4C-DCB3-4AAF-9A68-14C9986E2A70}" type="presParOf" srcId="{2553F66C-31BB-43B0-B090-BF4F59F94AEE}" destId="{9709A5F7-F384-483B-98DD-32006A0CBBBD}" srcOrd="2" destOrd="0" presId="urn:microsoft.com/office/officeart/2005/8/layout/vList5"/>
    <dgm:cxn modelId="{8BC1130A-4A2D-4D2C-A3FD-D69E3A2A18F6}" type="presParOf" srcId="{9709A5F7-F384-483B-98DD-32006A0CBBBD}" destId="{B7A14F73-C028-4BE8-A70A-479144034146}" srcOrd="0" destOrd="0" presId="urn:microsoft.com/office/officeart/2005/8/layout/vList5"/>
    <dgm:cxn modelId="{126B8BF9-C508-4AD8-9446-6801AB60AB29}" type="presParOf" srcId="{9709A5F7-F384-483B-98DD-32006A0CBBBD}" destId="{99E3DC5C-7351-4643-9217-F29D426872FD}" srcOrd="1" destOrd="0" presId="urn:microsoft.com/office/officeart/2005/8/layout/vList5"/>
    <dgm:cxn modelId="{3138E530-528A-4BB1-A60D-04EEBA5AE61E}" type="presParOf" srcId="{2553F66C-31BB-43B0-B090-BF4F59F94AEE}" destId="{837D51F1-F66E-4BFB-BECC-6A355D672E3E}" srcOrd="3" destOrd="0" presId="urn:microsoft.com/office/officeart/2005/8/layout/vList5"/>
    <dgm:cxn modelId="{7E0522A5-C399-4620-A7A4-8684F3AB036D}" type="presParOf" srcId="{2553F66C-31BB-43B0-B090-BF4F59F94AEE}" destId="{850025D1-4A73-4C10-AEA2-693CBF1A8DBF}" srcOrd="4" destOrd="0" presId="urn:microsoft.com/office/officeart/2005/8/layout/vList5"/>
    <dgm:cxn modelId="{896C6109-FCC0-40D6-865F-A3363169997B}" type="presParOf" srcId="{850025D1-4A73-4C10-AEA2-693CBF1A8DBF}" destId="{5B6BBA6D-08F7-4044-AC10-0E0C23366C72}" srcOrd="0" destOrd="0" presId="urn:microsoft.com/office/officeart/2005/8/layout/vList5"/>
    <dgm:cxn modelId="{C37BAB64-93AD-4FFC-B0E7-1676D4AE7030}" type="presParOf" srcId="{850025D1-4A73-4C10-AEA2-693CBF1A8DBF}" destId="{13F4EE59-E9F4-4A30-8BEB-945A8F3ECE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DCBD2-88AB-4A90-947C-D9913C38307F}">
      <dsp:nvSpPr>
        <dsp:cNvPr id="0" name=""/>
        <dsp:cNvSpPr/>
      </dsp:nvSpPr>
      <dsp:spPr>
        <a:xfrm>
          <a:off x="2035071" y="1950278"/>
          <a:ext cx="1568151" cy="15681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Вычисли-</a:t>
          </a:r>
          <a:r>
            <a:rPr lang="ru-RU" sz="2000" b="1" kern="1200" dirty="0" err="1" smtClean="0"/>
            <a:t>тель</a:t>
          </a:r>
          <a:endParaRPr lang="ru-RU" sz="2000" b="1" kern="1200" dirty="0"/>
        </a:p>
      </dsp:txBody>
      <dsp:txXfrm>
        <a:off x="2264721" y="2179928"/>
        <a:ext cx="1108851" cy="1108851"/>
      </dsp:txXfrm>
    </dsp:sp>
    <dsp:sp modelId="{BC96935A-E54A-4851-82B5-999B6510CD4B}">
      <dsp:nvSpPr>
        <dsp:cNvPr id="0" name=""/>
        <dsp:cNvSpPr/>
      </dsp:nvSpPr>
      <dsp:spPr>
        <a:xfrm rot="11700000">
          <a:off x="637662" y="2109968"/>
          <a:ext cx="1370431" cy="446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F8AAA-F847-43A1-8B07-86CD13EB85A9}">
      <dsp:nvSpPr>
        <dsp:cNvPr id="0" name=""/>
        <dsp:cNvSpPr/>
      </dsp:nvSpPr>
      <dsp:spPr>
        <a:xfrm>
          <a:off x="-83861" y="1560185"/>
          <a:ext cx="1489743" cy="1191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процессор</a:t>
          </a:r>
          <a:endParaRPr lang="ru-RU" sz="1200" b="1" kern="1200" dirty="0"/>
        </a:p>
      </dsp:txBody>
      <dsp:txXfrm>
        <a:off x="-48955" y="1595091"/>
        <a:ext cx="1419931" cy="1121983"/>
      </dsp:txXfrm>
    </dsp:sp>
    <dsp:sp modelId="{39409916-CE20-4F2C-91D2-9DFBC4B92913}">
      <dsp:nvSpPr>
        <dsp:cNvPr id="0" name=""/>
        <dsp:cNvSpPr/>
      </dsp:nvSpPr>
      <dsp:spPr>
        <a:xfrm rot="14700000">
          <a:off x="1479273" y="1106974"/>
          <a:ext cx="1370431" cy="446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9CE02-9CFA-46D8-A211-F31BCB7C6C3C}">
      <dsp:nvSpPr>
        <dsp:cNvPr id="0" name=""/>
        <dsp:cNvSpPr/>
      </dsp:nvSpPr>
      <dsp:spPr>
        <a:xfrm>
          <a:off x="1130032" y="113522"/>
          <a:ext cx="1489743" cy="1191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ЗУ</a:t>
          </a:r>
          <a:endParaRPr lang="ru-RU" sz="2800" b="1" kern="1200" dirty="0"/>
        </a:p>
      </dsp:txBody>
      <dsp:txXfrm>
        <a:off x="1164938" y="148428"/>
        <a:ext cx="1419931" cy="1121983"/>
      </dsp:txXfrm>
    </dsp:sp>
    <dsp:sp modelId="{E5F8C165-C0F6-476A-9ADF-5EC4D6021F05}">
      <dsp:nvSpPr>
        <dsp:cNvPr id="0" name=""/>
        <dsp:cNvSpPr/>
      </dsp:nvSpPr>
      <dsp:spPr>
        <a:xfrm rot="17700000">
          <a:off x="2788588" y="1106974"/>
          <a:ext cx="1370431" cy="446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AA339-59CD-4CC6-A5A7-674336E8AB6E}">
      <dsp:nvSpPr>
        <dsp:cNvPr id="0" name=""/>
        <dsp:cNvSpPr/>
      </dsp:nvSpPr>
      <dsp:spPr>
        <a:xfrm>
          <a:off x="3018517" y="113522"/>
          <a:ext cx="1489743" cy="1191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I/O </a:t>
          </a:r>
          <a:r>
            <a:rPr lang="ru-RU" sz="2000" b="1" kern="1200" dirty="0" err="1" smtClean="0"/>
            <a:t>устр-ва</a:t>
          </a:r>
          <a:endParaRPr lang="ru-RU" sz="2000" b="1" kern="1200" dirty="0"/>
        </a:p>
      </dsp:txBody>
      <dsp:txXfrm>
        <a:off x="3053423" y="148428"/>
        <a:ext cx="1419931" cy="1121983"/>
      </dsp:txXfrm>
    </dsp:sp>
    <dsp:sp modelId="{3785C504-9057-488A-92CA-D14F92206188}">
      <dsp:nvSpPr>
        <dsp:cNvPr id="0" name=""/>
        <dsp:cNvSpPr/>
      </dsp:nvSpPr>
      <dsp:spPr>
        <a:xfrm rot="20700000">
          <a:off x="3630200" y="2109968"/>
          <a:ext cx="1370431" cy="44692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74D30-4727-4DCF-8FED-09D10AF23596}">
      <dsp:nvSpPr>
        <dsp:cNvPr id="0" name=""/>
        <dsp:cNvSpPr/>
      </dsp:nvSpPr>
      <dsp:spPr>
        <a:xfrm>
          <a:off x="4062737" y="1575863"/>
          <a:ext cx="1829092" cy="1160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межмодульные </a:t>
          </a:r>
          <a:r>
            <a:rPr lang="ru-RU" sz="2000" b="1" kern="1200" dirty="0" smtClean="0"/>
            <a:t>магистрали</a:t>
          </a:r>
          <a:endParaRPr lang="ru-RU" sz="1800" b="1" kern="1200" dirty="0"/>
        </a:p>
      </dsp:txBody>
      <dsp:txXfrm>
        <a:off x="4096725" y="1609851"/>
        <a:ext cx="1761116" cy="1092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FF86E-D340-4613-BE36-8F7605A71B6C}">
      <dsp:nvSpPr>
        <dsp:cNvPr id="0" name=""/>
        <dsp:cNvSpPr/>
      </dsp:nvSpPr>
      <dsp:spPr>
        <a:xfrm>
          <a:off x="1555" y="0"/>
          <a:ext cx="3961565" cy="302433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Проводные:</a:t>
          </a:r>
          <a:endParaRPr lang="ru-RU" sz="2700" kern="1200" dirty="0"/>
        </a:p>
      </dsp:txBody>
      <dsp:txXfrm rot="16200000">
        <a:off x="-842265" y="843821"/>
        <a:ext cx="2479955" cy="792313"/>
      </dsp:txXfrm>
    </dsp:sp>
    <dsp:sp modelId="{C0C3E66C-30DA-47B5-9DED-25D444C3F59A}">
      <dsp:nvSpPr>
        <dsp:cNvPr id="0" name=""/>
        <dsp:cNvSpPr/>
      </dsp:nvSpPr>
      <dsp:spPr>
        <a:xfrm>
          <a:off x="793868" y="0"/>
          <a:ext cx="2951366" cy="30243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Ethernet 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X10 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1-Wire </a:t>
          </a:r>
          <a:endParaRPr lang="ru-RU" sz="2400" kern="1200"/>
        </a:p>
      </dsp:txBody>
      <dsp:txXfrm>
        <a:off x="793868" y="0"/>
        <a:ext cx="2951366" cy="3024336"/>
      </dsp:txXfrm>
    </dsp:sp>
    <dsp:sp modelId="{03A77CC1-3282-4EAB-A49F-2F40512EEBF7}">
      <dsp:nvSpPr>
        <dsp:cNvPr id="0" name=""/>
        <dsp:cNvSpPr/>
      </dsp:nvSpPr>
      <dsp:spPr>
        <a:xfrm>
          <a:off x="4101775" y="0"/>
          <a:ext cx="3961565" cy="3024336"/>
        </a:xfrm>
        <a:prstGeom prst="roundRect">
          <a:avLst>
            <a:gd name="adj" fmla="val 5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Беспроводные:</a:t>
          </a:r>
          <a:endParaRPr lang="ru-RU" sz="2700" kern="1200" dirty="0"/>
        </a:p>
      </dsp:txBody>
      <dsp:txXfrm rot="16200000">
        <a:off x="3257954" y="843821"/>
        <a:ext cx="2479955" cy="792313"/>
      </dsp:txXfrm>
    </dsp:sp>
    <dsp:sp modelId="{B108A45F-97A5-452A-868A-047410D3D331}">
      <dsp:nvSpPr>
        <dsp:cNvPr id="0" name=""/>
        <dsp:cNvSpPr/>
      </dsp:nvSpPr>
      <dsp:spPr>
        <a:xfrm rot="5400000">
          <a:off x="3899483" y="2294045"/>
          <a:ext cx="444199" cy="5942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40CBD-DE26-4808-9D98-A734BC3ADC1F}">
      <dsp:nvSpPr>
        <dsp:cNvPr id="0" name=""/>
        <dsp:cNvSpPr/>
      </dsp:nvSpPr>
      <dsp:spPr>
        <a:xfrm>
          <a:off x="4894088" y="0"/>
          <a:ext cx="2951366" cy="30243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Bluetooth с низким энергопотреблением 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Wi-Fi 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IrDA (Infra red Data Assotiation). 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Zigbee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Z</a:t>
          </a: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-</a:t>
          </a:r>
          <a:r>
            <a:rPr lang="en-US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Wave</a:t>
          </a:r>
          <a:r>
            <a:rPr lang="ru-RU" sz="2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ru-RU" sz="2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94088" y="0"/>
        <a:ext cx="2951366" cy="3024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53EA-3E27-4792-AEE2-F47B71FA49D0}">
      <dsp:nvSpPr>
        <dsp:cNvPr id="0" name=""/>
        <dsp:cNvSpPr/>
      </dsp:nvSpPr>
      <dsp:spPr>
        <a:xfrm rot="5400000">
          <a:off x="4696910" y="-1520359"/>
          <a:ext cx="1770299" cy="52537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рациональное освещение,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продвинутый температурный контроль,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охрана и безопасность,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фильмы и музыка.</a:t>
          </a:r>
          <a:endParaRPr lang="ru-RU" sz="1900" kern="1200" dirty="0"/>
        </a:p>
      </dsp:txBody>
      <dsp:txXfrm rot="-5400000">
        <a:off x="2955209" y="307761"/>
        <a:ext cx="5167284" cy="1597461"/>
      </dsp:txXfrm>
    </dsp:sp>
    <dsp:sp modelId="{5F76E5AB-BD95-4007-BA0C-43DF8C88908B}">
      <dsp:nvSpPr>
        <dsp:cNvPr id="0" name=""/>
        <dsp:cNvSpPr/>
      </dsp:nvSpPr>
      <dsp:spPr>
        <a:xfrm>
          <a:off x="0" y="55"/>
          <a:ext cx="2955208" cy="22128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Домашние развлечения и контроль  </a:t>
          </a:r>
          <a:endParaRPr lang="ru-RU" sz="3400" kern="1200" dirty="0"/>
        </a:p>
      </dsp:txBody>
      <dsp:txXfrm>
        <a:off x="108024" y="108079"/>
        <a:ext cx="2739160" cy="1996826"/>
      </dsp:txXfrm>
    </dsp:sp>
    <dsp:sp modelId="{B2750D30-A555-40C7-85A4-D3405D96DE9E}">
      <dsp:nvSpPr>
        <dsp:cNvPr id="0" name=""/>
        <dsp:cNvSpPr/>
      </dsp:nvSpPr>
      <dsp:spPr>
        <a:xfrm rot="5400000">
          <a:off x="4696910" y="803159"/>
          <a:ext cx="1770299" cy="5253703"/>
        </a:xfrm>
        <a:prstGeom prst="round2SameRect">
          <a:avLst/>
        </a:prstGeom>
        <a:solidFill>
          <a:schemeClr val="accent2">
            <a:tint val="40000"/>
            <a:alpha val="90000"/>
            <a:hueOff val="887755"/>
            <a:satOff val="-13107"/>
            <a:lumOff val="-13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датчики воды и энергии,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мониторинг энергии,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датчики задымления и пожара,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рациональные датчики доступа и переговоров.</a:t>
          </a:r>
          <a:endParaRPr lang="ru-RU" sz="1900" kern="1200" dirty="0"/>
        </a:p>
      </dsp:txBody>
      <dsp:txXfrm rot="-5400000">
        <a:off x="2955209" y="2631280"/>
        <a:ext cx="5167284" cy="1597461"/>
      </dsp:txXfrm>
    </dsp:sp>
    <dsp:sp modelId="{2FF79E44-BE03-4A8F-9D90-202DC4625A1B}">
      <dsp:nvSpPr>
        <dsp:cNvPr id="0" name=""/>
        <dsp:cNvSpPr/>
      </dsp:nvSpPr>
      <dsp:spPr>
        <a:xfrm>
          <a:off x="0" y="2323573"/>
          <a:ext cx="2955208" cy="2212874"/>
        </a:xfrm>
        <a:prstGeom prst="roundRect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Домашнее оповещение  </a:t>
          </a:r>
          <a:endParaRPr lang="ru-RU" sz="34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8024" y="2431597"/>
        <a:ext cx="2739160" cy="1996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53EA-3E27-4792-AEE2-F47B71FA49D0}">
      <dsp:nvSpPr>
        <dsp:cNvPr id="0" name=""/>
        <dsp:cNvSpPr/>
      </dsp:nvSpPr>
      <dsp:spPr>
        <a:xfrm rot="5400000">
          <a:off x="4997276" y="-1893657"/>
          <a:ext cx="1169567" cy="52537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мобильная оплата,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мобильный мониторинг и контроль,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охрана и контроль доступа,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охрана здоровья .</a:t>
          </a:r>
          <a:endParaRPr lang="ru-RU" sz="1500" kern="1200" dirty="0"/>
        </a:p>
      </dsp:txBody>
      <dsp:txXfrm rot="-5400000">
        <a:off x="2955208" y="205505"/>
        <a:ext cx="5196609" cy="1055379"/>
      </dsp:txXfrm>
    </dsp:sp>
    <dsp:sp modelId="{5F76E5AB-BD95-4007-BA0C-43DF8C88908B}">
      <dsp:nvSpPr>
        <dsp:cNvPr id="0" name=""/>
        <dsp:cNvSpPr/>
      </dsp:nvSpPr>
      <dsp:spPr>
        <a:xfrm>
          <a:off x="0" y="2215"/>
          <a:ext cx="2955208" cy="1461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Мобильные службы  </a:t>
          </a:r>
          <a:endParaRPr lang="ru-RU" sz="2800" kern="1200" dirty="0"/>
        </a:p>
      </dsp:txBody>
      <dsp:txXfrm>
        <a:off x="71367" y="73582"/>
        <a:ext cx="2812474" cy="1319225"/>
      </dsp:txXfrm>
    </dsp:sp>
    <dsp:sp modelId="{99E3DC5C-7351-4643-9217-F29D426872FD}">
      <dsp:nvSpPr>
        <dsp:cNvPr id="0" name=""/>
        <dsp:cNvSpPr/>
      </dsp:nvSpPr>
      <dsp:spPr>
        <a:xfrm rot="5400000">
          <a:off x="4997276" y="-358599"/>
          <a:ext cx="1169567" cy="5253703"/>
        </a:xfrm>
        <a:prstGeom prst="round2SameRect">
          <a:avLst/>
        </a:prstGeom>
        <a:solidFill>
          <a:schemeClr val="accent2">
            <a:tint val="40000"/>
            <a:alpha val="90000"/>
            <a:hueOff val="443878"/>
            <a:satOff val="-6554"/>
            <a:lumOff val="-6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3878"/>
              <a:satOff val="-6554"/>
              <a:lumOff val="-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мониторинг энергии, </a:t>
          </a:r>
          <a:r>
            <a:rPr lang="en-US" sz="1500" kern="1200" smtClean="0"/>
            <a:t>HVAC</a:t>
          </a:r>
          <a:r>
            <a:rPr lang="ru-RU" sz="1500" kern="1200" smtClean="0"/>
            <a:t>, света,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контроль доступа.</a:t>
          </a:r>
          <a:endParaRPr lang="ru-RU" sz="1500" kern="1200" dirty="0"/>
        </a:p>
      </dsp:txBody>
      <dsp:txXfrm rot="-5400000">
        <a:off x="2955208" y="1740563"/>
        <a:ext cx="5196609" cy="1055379"/>
      </dsp:txXfrm>
    </dsp:sp>
    <dsp:sp modelId="{B7A14F73-C028-4BE8-A70A-479144034146}">
      <dsp:nvSpPr>
        <dsp:cNvPr id="0" name=""/>
        <dsp:cNvSpPr/>
      </dsp:nvSpPr>
      <dsp:spPr>
        <a:xfrm>
          <a:off x="0" y="1537272"/>
          <a:ext cx="2955208" cy="1461959"/>
        </a:xfrm>
        <a:prstGeom prst="roundRect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Коммерческое строительство  </a:t>
          </a:r>
          <a:endParaRPr lang="ru-RU" sz="28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1367" y="1608639"/>
        <a:ext cx="2812474" cy="1319225"/>
      </dsp:txXfrm>
    </dsp:sp>
    <dsp:sp modelId="{13F4EE59-E9F4-4A30-8BEB-945A8F3ECED3}">
      <dsp:nvSpPr>
        <dsp:cNvPr id="0" name=""/>
        <dsp:cNvSpPr/>
      </dsp:nvSpPr>
      <dsp:spPr>
        <a:xfrm rot="5400000">
          <a:off x="4997276" y="1176457"/>
          <a:ext cx="1169567" cy="5253703"/>
        </a:xfrm>
        <a:prstGeom prst="round2SameRect">
          <a:avLst/>
        </a:prstGeom>
        <a:solidFill>
          <a:schemeClr val="accent2">
            <a:tint val="40000"/>
            <a:alpha val="90000"/>
            <a:hueOff val="887755"/>
            <a:satOff val="-13107"/>
            <a:lumOff val="-13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87755"/>
              <a:satOff val="-13107"/>
              <a:lumOff val="-1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контроль процессов, промышленных устройств,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/>
            <a:t>управление энергией и имуществом.</a:t>
          </a:r>
          <a:endParaRPr lang="ru-RU" sz="1500" kern="1200" dirty="0"/>
        </a:p>
      </dsp:txBody>
      <dsp:txXfrm rot="-5400000">
        <a:off x="2955208" y="3275619"/>
        <a:ext cx="5196609" cy="1055379"/>
      </dsp:txXfrm>
    </dsp:sp>
    <dsp:sp modelId="{5B6BBA6D-08F7-4044-AC10-0E0C23366C72}">
      <dsp:nvSpPr>
        <dsp:cNvPr id="0" name=""/>
        <dsp:cNvSpPr/>
      </dsp:nvSpPr>
      <dsp:spPr>
        <a:xfrm>
          <a:off x="0" y="3072329"/>
          <a:ext cx="2955208" cy="1461959"/>
        </a:xfrm>
        <a:prstGeom prst="roundRect">
          <a:avLst/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Промышленное оборудование  </a:t>
          </a:r>
          <a:endParaRPr lang="ru-RU" sz="2800" kern="1200" dirty="0" smtClean="0">
            <a:latin typeface="Calibri" panose="020F0502020204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1367" y="3143696"/>
        <a:ext cx="2812474" cy="131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2" charset="0"/>
                <a:ea typeface="Verdana" pitchFamily="32" charset="0"/>
                <a:cs typeface="Verdan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2" charset="0"/>
                <a:ea typeface="Verdana" pitchFamily="32" charset="0"/>
                <a:cs typeface="Verdana" pitchFamily="32" charset="0"/>
              </a:defRPr>
            </a:lvl1pPr>
          </a:lstStyle>
          <a:p>
            <a:pPr>
              <a:defRPr/>
            </a:pPr>
            <a:fld id="{F92632C5-C9C8-47B4-AD4E-971A382D0AC9}" type="datetimeFigureOut">
              <a:rPr lang="ru-RU"/>
              <a:pPr>
                <a:defRPr/>
              </a:pPr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2" charset="0"/>
                <a:ea typeface="Verdana" pitchFamily="32" charset="0"/>
                <a:cs typeface="Verdana" pitchFamily="32" charset="0"/>
              </a:defRPr>
            </a:lvl1pPr>
          </a:lstStyle>
          <a:p>
            <a:pPr>
              <a:defRPr/>
            </a:pPr>
            <a:r>
              <a:rPr lang="ru-RU"/>
              <a:t>111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A34418-16C6-43B1-8067-46F4A67B2C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0825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7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8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6139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4012" cy="1247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1953800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10_(industry_standard)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32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9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3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242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1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764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Рисунок: </a:t>
            </a:r>
            <a:r>
              <a:rPr lang="ru-RU">
                <a:hlinkClick r:id="rId3"/>
              </a:rPr>
              <a:t>http://en.wikipedia.org/wiki/X10_(industry_standard)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00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5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3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0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61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613F34-9FE0-4ECC-8DDD-F9BB96697B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130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98B563-1900-4F22-9E51-8A89AD567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0937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690538-783A-458B-A980-F38B9DC65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3114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84E862-9A6B-4991-8CFA-926609DA5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2460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B80A3C-1EB0-4938-8E6B-6730ABDBD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33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1CBF5D-C5B4-4DF2-854A-06B57547A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620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72E0EE-158B-4D04-9F6F-A6B763E01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2708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3B8693-51F2-4287-A19B-5ED0A1D54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4053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03A8F4-8812-475A-B4D7-6FD914510C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3935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67CF18-FC03-47B6-9299-59501E1C20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8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84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DB6A4A-803D-4459-9D80-E209B7A99A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4182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F16FE8-50FF-4E8D-91A5-B511570C86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438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A84E5B-F3B1-4756-8094-26CE9BCBC1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8254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4AF430-F8C2-41F6-A8A3-0CBB2141F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1294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AA52C5-3B1D-46B8-8A1F-565FF6AFC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4261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D82ACF-0BAF-4838-99EE-39575ECAED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6492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9C2CE6-37D5-4B54-9CA8-F562FA340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4150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DF428A-EB67-49A3-A671-3348D66215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61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14F05F-30BF-426F-B8CE-CF60C88E1C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2235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0A0AC1-5F52-4449-B424-6508F8AB2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9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F782F9-620B-47AB-BB6B-6A324A95A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6510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F087B-AD09-4123-A7C3-9723F4E30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7657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B9AAE-BE05-47EE-9C53-D4EC8CCB0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58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7C2A6-47A1-4EF3-9E6C-F13A5B962B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32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83041D-3BF6-446A-A56C-AE7A0246A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53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6F6042-D7A8-43AA-BA85-437AF9119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5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AA6669-B958-45C3-A1BF-33AA13C444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93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84B165-9C89-4635-A6F4-674CCC00F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71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D9ED56-CE82-4BF9-84BA-6CFF427C7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320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3C02BD-01C5-470C-B0A8-01DA347E7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8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26488D-3326-4EED-B7C0-BA5C1E572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323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32F9F4-5056-4812-B129-0E43C8D8A3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31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8C019C-F140-4EB7-B5DF-D55E7EF09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9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E6123F-ADF2-44CC-B4F8-FCDD025A9A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70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F71254-716C-4A81-974F-C0573FBBD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729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B60F1C-E044-4045-BACE-AE080AA5FA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848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40019C-CA48-459C-B4A0-8861D08088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50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B569D7-4D6F-4D7C-A721-11B70875C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760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653B2E-C62A-493E-868E-DF55F082CA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538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12DCD9-8135-46AC-8081-A4E62C824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66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128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FCB358-21A9-4B7C-8213-6D97FE45C5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333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FD11AF-0D25-4476-A4AD-FF655C012A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23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63A835-83AD-4B23-8864-DB75808C71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71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4500E3-4AE5-45DF-ABFF-CD195777D8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44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BB5901-93E4-4079-A066-7A30A1A98B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460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D06F11-0C0F-4A41-AE0B-3CBDEC690E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551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7FA391-BDFC-457C-83AA-4DFB42A31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304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513E42-91A1-4E4D-A4DB-FBF9932F1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57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C11F32-033A-4D2F-B37E-3A070834C5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582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62A030-3F17-4AA9-BF6C-4B186EDC02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9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12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F85D02-3D8B-4BEF-80C3-2240D21BF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954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B69227-0CFF-4574-B0A9-72EA3BBCC1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9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A8E71A-2283-42F3-AF65-DC5158249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847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65DDA3-91EC-4B40-B0F3-E442708A7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25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89FA79-1C53-4781-BA63-27D43401A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343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B98B06-E393-44D3-B84C-3F27C7316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949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249102-DD4A-41DF-BE1C-E266400D64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531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75235-46BD-45F7-80FD-8A9512A16E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531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90EFC2-E3E5-4D13-BB89-6F68F778C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7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E2D847-7955-4638-95A1-C7936C2CA0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15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00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F434E3-7505-435E-BBA0-51D8F0E2D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890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BF3D99-98D6-44AD-9FAF-E3642DC55A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394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40E4D2-2F76-4986-9B52-01CF07FB0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886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C27EFB-90CC-45E6-B314-9F1A38449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130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A9FAD9-B7CE-4A93-AEC4-0376D1D29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94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047F7C-87C7-4290-B6EC-18A4092F2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955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EE58FB-0047-41FB-A50F-0F83164BBF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004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A6F542-F7B8-4511-9D1A-EC611537B3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798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295AAC-0F99-4FA8-AEE9-851D24B156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075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1B3D84-4533-4C37-B2C9-A633C38C31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78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95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FBC856-6808-4A7C-AF2C-F1905BE9CD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9411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981CA8-9CDD-4389-83ED-73C0C3EA1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77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BBCE5F-1C64-4309-867B-4126E0E3D9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960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48DCA0-CED1-4C78-AC21-91A08DA1DC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455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8B9CDC-4491-465F-9490-08F5234E6F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961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016CFF-943B-4273-BCBA-02C2626411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928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264208-4355-4A4B-BB41-29403141EA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967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6534FD-8C6A-4758-BCC8-4C8C71B7B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363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BD1C7F-6E93-4729-9847-37F416483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601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C5168E-7248-4828-9492-ED7B310E0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4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662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3DB4F9-A588-4217-850C-797222955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966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42B2E4-B288-4C0F-9C87-F80F42DABB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77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E6B0DC-15AF-4E43-A075-EF9214216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125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1E374A-B135-4301-8128-AE3CADEC49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17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7169E5-7C3D-47D2-90FB-0B7BBC15E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618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A44E84-4FAB-4FFE-92AB-DC9A831A4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2108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367949-0A1F-4DA9-A8EA-BC72CC512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253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4A4743-6015-425C-A5E1-659E8CE07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448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C2B1B6-C627-4AB7-A65D-BA78A3703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184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5351AB-A300-428A-BDF2-9B891C78BE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0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453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CF4E7-AAF3-49ED-A613-C8B065A0CB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2696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D200B6-F433-4778-9591-1B244F5B8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208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51917B-6E8D-4D89-9291-1B44C3E4D8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818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0EEB6C-8C4C-4CF3-9632-B1C2822ED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923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3483F1-D99B-417D-AD67-497DD0C8A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652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2A30D9-C681-4096-BD91-0613F53BA3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157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FA5A37-A0EE-40DF-BFA3-EC193DB5C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600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094992-4213-4651-B144-655B4AA93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037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AA651D-C8BA-4991-9055-E74CF978CF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305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FF4A4F-3C30-4D1A-8EB0-B93E53E1D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75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4647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D739DC-2E8C-40D0-9568-54B5088ABE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575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C20267-A959-4B08-83DD-2C137E4667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6704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0663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125538"/>
            <a:ext cx="4030662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678A88-454D-446F-9B22-511D5F7B0C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865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944688-DC47-4003-84B3-48BA0C2AC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3943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455836-5652-4821-8283-32CBDA5800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238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FC0020-5E7E-43FF-97A6-CCCD5A799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8908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74FFCE-B8AF-4E39-90F2-1584A58ED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5367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C68224-BE35-4A65-805E-18AB97DDA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462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C678CD-ABC3-4BBC-80C8-68B0AED08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499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93663"/>
            <a:ext cx="2052637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08688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79BBD5-72F0-4652-AF8E-D763D95D1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7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30D66B8-3B31-41C5-BBD5-D43CE76AAF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F967F3E-7FC3-4E00-A5C9-68FE3D5904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DF8C893-A186-497B-B360-40452D5D4A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DEB68EC-F2BE-4757-9BAF-25A35A5F9C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57A352C-88D3-4B6D-9146-C97582FD6F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AE9D2B6-EB4E-4F0C-BFDA-230AC4B7E8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51EFCED-E2B5-4AA5-81C9-996225BF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E026EA1-0263-4B74-AE67-1C3C812127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7E8BBDF-3D29-4A86-B30C-7AEB0DDCCE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265A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4200"/>
            <a:ext cx="1800225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13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137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-6350" y="6489700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77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4500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88DFE2B-25CA-4A01-B8D2-CC0AEEA360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468313" y="1557338"/>
            <a:ext cx="75596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FDDE10"/>
                </a:solidFill>
              </a:rPr>
              <a:t>Новые возможности </a:t>
            </a:r>
            <a:r>
              <a:rPr lang="en-US" altLang="ru-RU" sz="3200" b="1">
                <a:solidFill>
                  <a:srgbClr val="FDDE10"/>
                </a:solidFill>
              </a:rPr>
              <a:t/>
            </a:r>
            <a:br>
              <a:rPr lang="en-US" altLang="ru-RU" sz="3200" b="1">
                <a:solidFill>
                  <a:srgbClr val="FDDE10"/>
                </a:solidFill>
              </a:rPr>
            </a:br>
            <a:r>
              <a:rPr lang="ru-RU" altLang="ru-RU" sz="3200" b="1">
                <a:solidFill>
                  <a:srgbClr val="FDDE10"/>
                </a:solidFill>
              </a:rPr>
              <a:t>человеко-машинного интерфейса</a:t>
            </a:r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2123728" y="3212976"/>
            <a:ext cx="59690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r" eaLnBrk="1" hangingPunct="1">
              <a:spcBef>
                <a:spcPts val="550"/>
              </a:spcBef>
              <a:buClrTx/>
              <a:buFontTx/>
              <a:buNone/>
            </a:pPr>
            <a:r>
              <a:rPr lang="ru-RU" altLang="ru-RU" sz="2200" dirty="0"/>
              <a:t>Лекция </a:t>
            </a:r>
            <a:r>
              <a:rPr lang="ru-RU" altLang="ru-RU" sz="2200" dirty="0" smtClean="0"/>
              <a:t>7.</a:t>
            </a:r>
            <a:endParaRPr lang="ru-RU" altLang="ru-RU" sz="2200" dirty="0"/>
          </a:p>
          <a:p>
            <a:pPr algn="r" eaLnBrk="1" hangingPunct="1">
              <a:spcBef>
                <a:spcPts val="550"/>
              </a:spcBef>
              <a:buClrTx/>
            </a:pPr>
            <a:r>
              <a:rPr lang="ru-RU" altLang="ru-RU" sz="2400" dirty="0" smtClean="0"/>
              <a:t>Управление встраиваемыми системами </a:t>
            </a:r>
            <a:br>
              <a:rPr lang="ru-RU" altLang="ru-RU" sz="2400" dirty="0" smtClean="0"/>
            </a:br>
            <a:r>
              <a:rPr lang="ru-RU" altLang="ru-RU" sz="2400" dirty="0" smtClean="0"/>
              <a:t>с использованием возможностей </a:t>
            </a:r>
            <a:br>
              <a:rPr lang="ru-RU" altLang="ru-RU" sz="2400" dirty="0" smtClean="0"/>
            </a:br>
            <a:r>
              <a:rPr lang="ru-RU" altLang="ru-RU" sz="2400" dirty="0" err="1" smtClean="0"/>
              <a:t>Intel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Perceptual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Computing</a:t>
            </a:r>
            <a:r>
              <a:rPr lang="ru-RU" altLang="ru-RU" sz="2400" dirty="0" smtClean="0"/>
              <a:t> SDK</a:t>
            </a:r>
          </a:p>
          <a:p>
            <a:pPr algn="r" eaLnBrk="1" hangingPunct="1">
              <a:spcBef>
                <a:spcPts val="550"/>
              </a:spcBef>
              <a:buClrTx/>
            </a:pPr>
            <a:r>
              <a:rPr lang="ru-RU" altLang="ru-RU" sz="2200" dirty="0" smtClean="0"/>
              <a:t>                                           </a:t>
            </a:r>
            <a:endParaRPr lang="ru-RU" altLang="ru-RU" sz="2200" dirty="0"/>
          </a:p>
          <a:p>
            <a:pPr algn="r" eaLnBrk="1" hangingPunct="1">
              <a:spcBef>
                <a:spcPts val="550"/>
              </a:spcBef>
              <a:buClrTx/>
              <a:buFontTx/>
              <a:buNone/>
            </a:pPr>
            <a:r>
              <a:rPr lang="ru-RU" altLang="ru-RU" sz="2200" dirty="0"/>
              <a:t>                                         </a:t>
            </a:r>
          </a:p>
          <a:p>
            <a:pPr algn="r" eaLnBrk="1" hangingPunct="1">
              <a:spcBef>
                <a:spcPts val="550"/>
              </a:spcBef>
              <a:buClrTx/>
              <a:buFontTx/>
              <a:buNone/>
            </a:pPr>
            <a:endParaRPr lang="ru-RU" altLang="ru-RU" sz="2200" dirty="0"/>
          </a:p>
          <a:p>
            <a:pPr algn="r" eaLnBrk="1" hangingPunct="1">
              <a:spcBef>
                <a:spcPts val="550"/>
              </a:spcBef>
              <a:buClrTx/>
              <a:buFontTx/>
              <a:buNone/>
            </a:pPr>
            <a:endParaRPr lang="ru-RU" alt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Миниатюризация размеров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Миниатюризация - одна из проблем разработчика современных встраиваемых систем.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Геометрия определяется корпусом того устройства, для которого она предназначается (чаще всего миниатюрного): </a:t>
            </a:r>
          </a:p>
          <a:p>
            <a:pPr marL="1962150" lvl="1">
              <a:buFont typeface="Times New Roman" pitchFamily="18" charset="0"/>
              <a:buChar char="–"/>
            </a:pPr>
            <a:r>
              <a:rPr lang="ru-RU" dirty="0"/>
              <a:t>мобильный телефон, </a:t>
            </a:r>
          </a:p>
          <a:p>
            <a:pPr marL="1962150" lvl="1">
              <a:buFont typeface="Times New Roman" pitchFamily="18" charset="0"/>
              <a:buChar char="–"/>
            </a:pPr>
            <a:r>
              <a:rPr lang="ru-RU" dirty="0"/>
              <a:t>пульт управления телевизором, </a:t>
            </a:r>
          </a:p>
          <a:p>
            <a:pPr marL="1962150" lvl="1">
              <a:buFont typeface="Times New Roman" pitchFamily="18" charset="0"/>
              <a:buChar char="–"/>
            </a:pPr>
            <a:r>
              <a:rPr lang="ru-RU" dirty="0"/>
              <a:t>датчик расхода воды и т.д. </a:t>
            </a:r>
          </a:p>
          <a:p>
            <a:pPr>
              <a:buFont typeface="Times New Roman" pitchFamily="18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Минимизация потребления энергии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Компьютеры общего назначения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исключением ноутбуков) уделяют значительно меньше внимания вопросам энергопотребления устройства:</a:t>
            </a:r>
          </a:p>
          <a:p>
            <a:pPr marL="2511425" lvl="1">
              <a:buFont typeface="Times New Roman" pitchFamily="18" charset="0"/>
              <a:buChar char="–"/>
            </a:pPr>
            <a:r>
              <a:rPr lang="ru-RU" dirty="0"/>
              <a:t>ПК питаются от централизованной сети, которая не накладывает существенных ограничений </a:t>
            </a:r>
            <a:r>
              <a:rPr lang="ru-RU" dirty="0" smtClean="0"/>
              <a:t>на </a:t>
            </a:r>
            <a:r>
              <a:rPr lang="ru-RU" dirty="0"/>
              <a:t>энергию потребления, </a:t>
            </a:r>
          </a:p>
          <a:p>
            <a:pPr marL="2511425" lvl="1">
              <a:buFont typeface="Times New Roman" pitchFamily="18" charset="0"/>
              <a:buChar char="–"/>
            </a:pPr>
            <a:r>
              <a:rPr lang="ru-RU" dirty="0"/>
              <a:t>объем корпуса ПК достаточно велик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размещения </a:t>
            </a:r>
            <a:r>
              <a:rPr lang="ru-RU" dirty="0" smtClean="0"/>
              <a:t>в </a:t>
            </a:r>
            <a:r>
              <a:rPr lang="ru-RU" dirty="0"/>
              <a:t>нем устройства принудительного охлаждения.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Минимизация потребления энергии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Современные встраиваемые системы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должны работать в условиях резкого ограничения потребляемой энергии - встраиваемые систем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автономным питанием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отвечать требованиям миниатюризации систем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15313" cy="1390650"/>
          </a:xfrm>
        </p:spPr>
        <p:txBody>
          <a:bodyPr/>
          <a:lstStyle/>
          <a:p>
            <a:r>
              <a:rPr lang="ru-RU"/>
              <a:t>Способы минимизации потребления энергии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15313" cy="4810125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частоты тактирования МК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НО! для любой задачи реального времени имеется ограничение снизу по вычислительной производительности.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временное отключение питания не используемых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данный момент периферийных модулей МК</a:t>
            </a:r>
          </a:p>
          <a:p>
            <a:pPr marL="2332038" lvl="1" indent="-563563">
              <a:buFont typeface="Times New Roman" pitchFamily="18" charset="0"/>
              <a:buChar char="–"/>
            </a:pPr>
            <a:r>
              <a:rPr lang="ru-RU" dirty="0"/>
              <a:t>НО! отключение какого–либо модуля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составе системы может привести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изменению электрических характеристик ее входов и выходов, и сказаться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на работоспособности </a:t>
            </a:r>
            <a:r>
              <a:rPr lang="ru-RU" dirty="0"/>
              <a:t>системы в целом.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Интерфейс пользователя и интерфейс сопряжения с объектом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встраиваемая система должна взаимодействовать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пользователем или с окружающей средой.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перемещающийся в пространстве робот должен </a:t>
            </a:r>
            <a:br>
              <a:rPr lang="ru-RU" dirty="0"/>
            </a:br>
            <a:r>
              <a:rPr lang="ru-RU" dirty="0"/>
              <a:t>с помощью инфракрасных датчиков обнаруживать препятствия и обходить их.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микроволновая печь должна взаимодействовать </a:t>
            </a:r>
            <a:br>
              <a:rPr lang="ru-RU" dirty="0"/>
            </a:br>
            <a:r>
              <a:rPr lang="ru-RU" dirty="0"/>
              <a:t>с человеком посредством кнопок режимов, установленных на передней панели прибора. </a:t>
            </a:r>
          </a:p>
          <a:p>
            <a:pPr marL="2693988" lvl="1">
              <a:buFont typeface="Times New Roman" pitchFamily="18" charset="0"/>
              <a:buChar char="–"/>
            </a:pPr>
            <a:r>
              <a:rPr lang="ru-RU" dirty="0"/>
              <a:t>система охранной сигнализации должна взаимодействовать как с датчиками сохранности помещения, так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органами управления человеком.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Интерфейс пользователя и интерфейс сопряжения с объектом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Возможные решения лежат на стыке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выбора типа датчиков (включая принцип действия датчика),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дизайн–проекта,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конструктивного исполнения,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аппаратного решения электронных блоков,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 алгоритмов обработки информации.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Многозадачность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Большинство встраиваемых систем должно обслуживать в реальном времени сразу несколько внешних устройств. 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Периоды повторения алгоритмов вычисления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реальном времени для каждого из устройств различаются. </a:t>
            </a:r>
          </a:p>
          <a:p>
            <a:pPr marL="2325688" indent="-328613">
              <a:lnSpc>
                <a:spcPct val="90000"/>
              </a:lnSpc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b="1" dirty="0">
                <a:solidFill>
                  <a:srgbClr val="FDDE10"/>
                </a:solidFill>
              </a:rPr>
              <a:t>Дилемма: </a:t>
            </a:r>
          </a:p>
          <a:p>
            <a:pPr marL="2325688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solidFill>
                  <a:srgbClr val="FDDE1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использовать для решения задачи один высокоскоростной МК, </a:t>
            </a:r>
          </a:p>
          <a:p>
            <a:pPr marL="2422525" indent="-425450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solidFill>
                  <a:srgbClr val="FDDE1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сделать мультипроцессорную систему, где </a:t>
            </a:r>
            <a:br>
              <a:rPr lang="ru-RU" sz="2400" dirty="0" smtClean="0">
                <a:solidFill>
                  <a:srgbClr val="FDDE1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solidFill>
                  <a:srgbClr val="FDDE1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каждой задачи будет использован собственный микропроцессор или   микроконтроллер?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Минимизация стоимости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Каждая встраиваемая система имеет множество возможных решений: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уровне способа реализации (микроконтроллер или программируемая логическая матрица, вариации интерфейсных схем к тому и другому решениям),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уровне выбора конкретной элементной базы.</a:t>
            </a:r>
          </a:p>
          <a:p>
            <a:pPr marL="2697163" indent="0"/>
            <a:r>
              <a:rPr lang="ru-RU" sz="2400" b="1" dirty="0">
                <a:solidFill>
                  <a:srgbClr val="FDDE10"/>
                </a:solidFill>
              </a:rPr>
              <a:t>Выбор правильной стратегии </a:t>
            </a:r>
            <a:r>
              <a:rPr lang="ru-RU" sz="2400" b="1" dirty="0" smtClean="0">
                <a:solidFill>
                  <a:srgbClr val="FDDE10"/>
                </a:solidFill>
              </a:rPr>
              <a:t>проектирования с </a:t>
            </a:r>
            <a:r>
              <a:rPr lang="ru-RU" sz="2400" b="1" dirty="0">
                <a:solidFill>
                  <a:srgbClr val="FDDE10"/>
                </a:solidFill>
              </a:rPr>
              <a:t>целью минимизации стоимости — одна </a:t>
            </a:r>
            <a:br>
              <a:rPr lang="ru-RU" sz="2400" b="1" dirty="0">
                <a:solidFill>
                  <a:srgbClr val="FDDE10"/>
                </a:solidFill>
              </a:rPr>
            </a:br>
            <a:r>
              <a:rPr lang="ru-RU" sz="2400" b="1" dirty="0">
                <a:solidFill>
                  <a:srgbClr val="FDDE10"/>
                </a:solidFill>
              </a:rPr>
              <a:t>из основных проблем проектирования встраиваемой </a:t>
            </a:r>
            <a:r>
              <a:rPr lang="ru-RU" sz="2400" b="1" dirty="0" smtClean="0">
                <a:solidFill>
                  <a:srgbClr val="FDDE10"/>
                </a:solidFill>
              </a:rPr>
              <a:t>системы. </a:t>
            </a:r>
            <a:endParaRPr lang="ru-RU" sz="2400" b="1" dirty="0">
              <a:solidFill>
                <a:srgbClr val="FDDE1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Техническая реализация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Встраиваемые системы подразделяются на</a:t>
            </a:r>
            <a:r>
              <a:rPr lang="ru-RU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решения уровня плат (одноплатные компьютеры);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аппаратные платформы (полностью скомпонованная аппаратная часть, но без наполнения программным обеспечением);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системные платформы (аппаратная платформа </a:t>
            </a:r>
            <a:br>
              <a:rPr lang="ru-RU" sz="2600" dirty="0"/>
            </a:br>
            <a:r>
              <a:rPr lang="ru-RU" sz="2600" dirty="0" smtClean="0"/>
              <a:t>с </a:t>
            </a:r>
            <a:r>
              <a:rPr lang="ru-RU" sz="2600" dirty="0"/>
              <a:t>ОС и системным ПО)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Управляющие устройства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Будем рассматривать: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Системные платформы 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 PerC</a:t>
            </a:r>
            <a:endParaRPr lang="ru-RU" sz="26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ОС: 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7, 8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миниатюрные компьютеры, построенные на базе одной системной платы</a:t>
            </a:r>
          </a:p>
        </p:txBody>
      </p:sp>
      <p:pic>
        <p:nvPicPr>
          <p:cNvPr id="165892" name="Рисунок 3" descr="Серия REC54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365104"/>
            <a:ext cx="21605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477838" y="260350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/>
              <a:t>Содержание лекции</a:t>
            </a: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539750" y="1125538"/>
            <a:ext cx="7777163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27025" indent="-3270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8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Встраиваемые системы и их особенности</a:t>
            </a:r>
          </a:p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Техническая реализация</a:t>
            </a:r>
          </a:p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Протоколы связи</a:t>
            </a:r>
          </a:p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Система «Умный дом» и примеры использования естественно-интуитивных интерфейсов для ее управления</a:t>
            </a:r>
          </a:p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Возможности </a:t>
            </a:r>
            <a:r>
              <a:rPr lang="ru-RU" sz="1800" dirty="0" err="1" smtClean="0"/>
              <a:t>Intel</a:t>
            </a:r>
            <a:r>
              <a:rPr lang="ru-RU" sz="1800" dirty="0" smtClean="0"/>
              <a:t> </a:t>
            </a:r>
            <a:r>
              <a:rPr lang="ru-RU" sz="1800" dirty="0" err="1" smtClean="0"/>
              <a:t>PerC</a:t>
            </a:r>
            <a:r>
              <a:rPr lang="ru-RU" sz="1800" dirty="0" smtClean="0"/>
              <a:t> для управления встраиваемыми системами</a:t>
            </a:r>
          </a:p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Заключение</a:t>
            </a:r>
          </a:p>
          <a:p>
            <a:pPr marL="328613" indent="-328613">
              <a:spcBef>
                <a:spcPts val="625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1800" dirty="0" smtClean="0"/>
              <a:t>Контрольные вопросы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Одноплатные миниатюрные компьютеры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686800" cy="5095875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производительность (практически не уступающая обычному домашнему компьютеру)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компактные размеры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богатый набор периферии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нескольких ОС,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и энергопотребление в несколько раз меньше,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шума, создаваемого системой охлаждения, равен 0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131840" y="4797152"/>
            <a:ext cx="568863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700"/>
              </a:spcBef>
            </a:pPr>
            <a:r>
              <a:rPr lang="ru-RU" sz="2500" b="1" dirty="0">
                <a:solidFill>
                  <a:srgbClr val="FFFFFF"/>
                </a:solidFill>
              </a:rPr>
              <a:t>Идеальное решение для создания встраиваемых систем, разработки ПО </a:t>
            </a:r>
            <a:br>
              <a:rPr lang="ru-RU" sz="2500" b="1" dirty="0">
                <a:solidFill>
                  <a:srgbClr val="FFFFFF"/>
                </a:solidFill>
              </a:rPr>
            </a:br>
            <a:r>
              <a:rPr lang="ru-RU" sz="2500" b="1" dirty="0">
                <a:solidFill>
                  <a:srgbClr val="FFFFFF"/>
                </a:solidFill>
              </a:rPr>
              <a:t>под ОС </a:t>
            </a:r>
            <a:r>
              <a:rPr lang="ru-RU" sz="2500" b="1" dirty="0" err="1">
                <a:solidFill>
                  <a:srgbClr val="FFFFFF"/>
                </a:solidFill>
              </a:rPr>
              <a:t>Windows</a:t>
            </a:r>
            <a:r>
              <a:rPr lang="ru-RU" sz="2500" b="1" dirty="0">
                <a:solidFill>
                  <a:srgbClr val="FFFFFF"/>
                </a:solidFill>
              </a:rPr>
              <a:t>, </a:t>
            </a:r>
            <a:r>
              <a:rPr lang="ru-RU" sz="2500" b="1" dirty="0" err="1">
                <a:solidFill>
                  <a:srgbClr val="FFFFFF"/>
                </a:solidFill>
              </a:rPr>
              <a:t>Linux</a:t>
            </a:r>
            <a:r>
              <a:rPr lang="ru-RU" sz="2500" b="1" dirty="0">
                <a:solidFill>
                  <a:srgbClr val="FFFFFF"/>
                </a:solidFill>
              </a:rPr>
              <a:t> и </a:t>
            </a:r>
            <a:r>
              <a:rPr lang="ru-RU" sz="2500" b="1" dirty="0" err="1">
                <a:solidFill>
                  <a:srgbClr val="FFFFFF"/>
                </a:solidFill>
              </a:rPr>
              <a:t>Android</a:t>
            </a:r>
            <a:r>
              <a:rPr lang="ru-RU" sz="2500" b="1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4572000" y="422108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Одноплатные миниатюрные компьютеры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Класс одноплатных компьютеров, работающих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современных ОС, довольно широк. </a:t>
            </a:r>
            <a:endParaRPr lang="ru-RU" dirty="0" smtClean="0"/>
          </a:p>
          <a:p>
            <a:r>
              <a:rPr lang="ru-RU" dirty="0" smtClean="0"/>
              <a:t>Самые </a:t>
            </a:r>
            <a:r>
              <a:rPr lang="ru-RU" dirty="0"/>
              <a:t>популярные из них: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NUC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RUGGCORE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iROBO-6000 </a:t>
            </a:r>
          </a:p>
          <a:p>
            <a:endParaRPr lang="ru-RU" dirty="0"/>
          </a:p>
        </p:txBody>
      </p:sp>
      <p:pic>
        <p:nvPicPr>
          <p:cNvPr id="167940" name="Рисунок 3" descr="Серия REC54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869160"/>
            <a:ext cx="21605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Рисунок 1"/>
          <p:cNvPicPr>
            <a:picLocks noChangeAspect="1" noChangeArrowheads="1"/>
          </p:cNvPicPr>
          <p:nvPr/>
        </p:nvPicPr>
        <p:blipFill>
          <a:blip r:embed="rId3" cstate="print"/>
          <a:srcRect l="35" t="29361" r="47768" b="18594"/>
          <a:stretch>
            <a:fillRect/>
          </a:stretch>
        </p:blipFill>
        <p:spPr bwMode="auto">
          <a:xfrm>
            <a:off x="3059832" y="4725144"/>
            <a:ext cx="17272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Рисунок 2" descr="http://ipc2u.ru/files/ipc2U/news/news2013/irobo6000_prev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653136"/>
            <a:ext cx="1511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Intel NUC  (Next Unit of Computing)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3970784" cy="3167062"/>
          </a:xfrm>
        </p:spPr>
        <p:txBody>
          <a:bodyPr/>
          <a:lstStyle/>
          <a:p>
            <a:pPr marL="0" indent="174625">
              <a:lnSpc>
                <a:spcPct val="80000"/>
              </a:lnSpc>
            </a:pPr>
            <a:r>
              <a:rPr lang="en-US" sz="2400" dirty="0"/>
              <a:t>Intel NUC </a:t>
            </a:r>
            <a:r>
              <a:rPr lang="ru-RU" sz="2400" dirty="0"/>
              <a:t>- это гибкое встраиваемое решение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возможностью индивидуальной настройки для выполнения интеллектуальных вычислений в рабочих средах с ограниченным пространством. </a:t>
            </a:r>
          </a:p>
        </p:txBody>
      </p:sp>
      <p:pic>
        <p:nvPicPr>
          <p:cNvPr id="16896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087" y="1052513"/>
            <a:ext cx="4218351" cy="29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915816" y="4061971"/>
            <a:ext cx="62281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FFFFFF"/>
                </a:solidFill>
              </a:rPr>
              <a:t>Оснащены достаточным объемом оперативной памяти и средствами коммуникаций. </a:t>
            </a:r>
          </a:p>
          <a:p>
            <a:endParaRPr lang="ru-RU" sz="2100" dirty="0">
              <a:solidFill>
                <a:srgbClr val="FFFFFF"/>
              </a:solidFill>
            </a:endParaRPr>
          </a:p>
          <a:p>
            <a:r>
              <a:rPr lang="ru-RU" sz="2100" b="1" dirty="0">
                <a:solidFill>
                  <a:srgbClr val="FFFFFF"/>
                </a:solidFill>
              </a:rPr>
              <a:t>Процессоры: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ru-RU" sz="2100" dirty="0" err="1">
                <a:solidFill>
                  <a:srgbClr val="FFFFFF"/>
                </a:solidFill>
              </a:rPr>
              <a:t>Intel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ru-RU" sz="2100" dirty="0" err="1">
                <a:solidFill>
                  <a:srgbClr val="FFFFFF"/>
                </a:solidFill>
              </a:rPr>
              <a:t>Core</a:t>
            </a:r>
            <a:r>
              <a:rPr lang="ru-RU" sz="2100" dirty="0">
                <a:solidFill>
                  <a:srgbClr val="FFFFFF"/>
                </a:solidFill>
              </a:rPr>
              <a:t> i5 </a:t>
            </a:r>
            <a:r>
              <a:rPr lang="ru-RU" sz="2100" dirty="0" err="1">
                <a:solidFill>
                  <a:srgbClr val="FFFFFF"/>
                </a:solidFill>
              </a:rPr>
              <a:t>vPro</a:t>
            </a:r>
            <a:r>
              <a:rPr lang="ru-RU" sz="2100" dirty="0">
                <a:solidFill>
                  <a:srgbClr val="FFFFFF"/>
                </a:solidFill>
              </a:rPr>
              <a:t>, </a:t>
            </a:r>
            <a:r>
              <a:rPr lang="en-US" sz="2100" dirty="0">
                <a:solidFill>
                  <a:srgbClr val="FFFFFF"/>
                </a:solidFill>
              </a:rPr>
              <a:t>Core i</a:t>
            </a:r>
            <a:r>
              <a:rPr lang="ru-RU" sz="2100" dirty="0">
                <a:solidFill>
                  <a:srgbClr val="FFFFFF"/>
                </a:solidFill>
              </a:rPr>
              <a:t>3 или </a:t>
            </a:r>
            <a:r>
              <a:rPr lang="en-US" sz="2100" dirty="0">
                <a:solidFill>
                  <a:srgbClr val="FFFFFF"/>
                </a:solidFill>
              </a:rPr>
              <a:t>Celerone</a:t>
            </a:r>
            <a:endParaRPr lang="ru-RU" sz="2100" dirty="0">
              <a:solidFill>
                <a:srgbClr val="FFFFFF"/>
              </a:solidFill>
            </a:endParaRPr>
          </a:p>
          <a:p>
            <a:r>
              <a:rPr lang="ru-RU" sz="2100" b="1" dirty="0">
                <a:solidFill>
                  <a:srgbClr val="FFFFFF"/>
                </a:solidFill>
              </a:rPr>
              <a:t>Поддерживаемые ОС:</a:t>
            </a:r>
            <a:r>
              <a:rPr lang="ru-RU" sz="2100" dirty="0">
                <a:solidFill>
                  <a:srgbClr val="FFFFFF"/>
                </a:solidFill>
              </a:rPr>
              <a:t> </a:t>
            </a:r>
            <a:r>
              <a:rPr lang="en-US" sz="2100" dirty="0">
                <a:solidFill>
                  <a:srgbClr val="FFFFFF"/>
                </a:solidFill>
              </a:rPr>
              <a:t>Windows</a:t>
            </a:r>
            <a:r>
              <a:rPr lang="ru-RU" sz="2100" dirty="0">
                <a:solidFill>
                  <a:srgbClr val="FFFFFF"/>
                </a:solidFill>
              </a:rPr>
              <a:t> 8 (8.1), 7, </a:t>
            </a:r>
            <a:r>
              <a:rPr lang="en-US" sz="2100" dirty="0">
                <a:solidFill>
                  <a:srgbClr val="FFFFFF"/>
                </a:solidFill>
              </a:rPr>
              <a:t>XP</a:t>
            </a:r>
            <a:endParaRPr lang="ru-RU" sz="2100" dirty="0">
              <a:solidFill>
                <a:srgbClr val="FFFFFF"/>
              </a:solidFill>
            </a:endParaRPr>
          </a:p>
          <a:p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RUGGCORE</a:t>
            </a:r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5400402" cy="2087562"/>
          </a:xfrm>
        </p:spPr>
        <p:txBody>
          <a:bodyPr/>
          <a:lstStyle/>
          <a:p>
            <a:pPr marL="0" indent="261938">
              <a:lnSpc>
                <a:spcPct val="90000"/>
              </a:lnSpc>
            </a:pPr>
            <a:r>
              <a:rPr lang="en-US" dirty="0"/>
              <a:t>RUGGCORE</a:t>
            </a:r>
            <a:r>
              <a:rPr lang="ru-RU" dirty="0"/>
              <a:t> – это новая серия встраиваемых компьютеров, которая выпускается компанией </a:t>
            </a:r>
            <a:r>
              <a:rPr lang="en-US" dirty="0"/>
              <a:t>LITEMAX</a:t>
            </a:r>
            <a:r>
              <a:rPr lang="ru-RU" dirty="0"/>
              <a:t>. </a:t>
            </a:r>
          </a:p>
        </p:txBody>
      </p:sp>
      <p:pic>
        <p:nvPicPr>
          <p:cNvPr id="169989" name="Рисунок 3" descr="Серия REC54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268413"/>
            <a:ext cx="2650257" cy="125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2843808" y="2708920"/>
            <a:ext cx="6443638" cy="242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1938" eaLnBrk="0" hangingPunct="0">
              <a:lnSpc>
                <a:spcPct val="80000"/>
              </a:lnSpc>
              <a:spcBef>
                <a:spcPts val="700"/>
              </a:spcBef>
            </a:pPr>
            <a:r>
              <a:rPr lang="ru-RU" sz="2400" dirty="0">
                <a:solidFill>
                  <a:srgbClr val="FFFFFF"/>
                </a:solidFill>
              </a:rPr>
              <a:t>Характеризуются </a:t>
            </a:r>
          </a:p>
          <a:p>
            <a:pPr indent="261938" eaLnBrk="0" hangingPunct="0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высокой эффективностью,  </a:t>
            </a:r>
          </a:p>
          <a:p>
            <a:pPr indent="261938" eaLnBrk="0" hangingPunct="0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очень компактными алюминиевыми корпусами, обеспечивающими защиту от механических ударов и проникновения пыли.</a:t>
            </a:r>
          </a:p>
          <a:p>
            <a:pPr indent="261938" eaLnBrk="0" hangingPunct="0">
              <a:lnSpc>
                <a:spcPct val="80000"/>
              </a:lnSpc>
              <a:spcBef>
                <a:spcPts val="7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применимы для промышленной автоматизации. </a:t>
            </a:r>
            <a:endParaRPr lang="ru-RU" sz="2400" dirty="0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2915816" y="5157192"/>
            <a:ext cx="6048672" cy="77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700"/>
              </a:spcBef>
            </a:pPr>
            <a:r>
              <a:rPr lang="ru-RU" sz="2400" b="1" dirty="0">
                <a:solidFill>
                  <a:srgbClr val="FFFFFF"/>
                </a:solidFill>
              </a:rPr>
              <a:t>Процессоры: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Intel Core</a:t>
            </a:r>
            <a:r>
              <a:rPr lang="ru-RU" sz="2400" dirty="0">
                <a:solidFill>
                  <a:srgbClr val="FFFFFF"/>
                </a:solidFill>
              </a:rPr>
              <a:t> 2 </a:t>
            </a:r>
            <a:r>
              <a:rPr lang="en-US" sz="2400" dirty="0">
                <a:solidFill>
                  <a:srgbClr val="FFFFFF"/>
                </a:solidFill>
              </a:rPr>
              <a:t>Duo</a:t>
            </a:r>
            <a:endParaRPr lang="ru-RU" sz="2400" dirty="0">
              <a:solidFill>
                <a:srgbClr val="FFFFFF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ts val="700"/>
              </a:spcBef>
            </a:pPr>
            <a:r>
              <a:rPr lang="ru-RU" sz="2400" b="1" dirty="0">
                <a:solidFill>
                  <a:srgbClr val="FFFFFF"/>
                </a:solidFill>
              </a:rPr>
              <a:t>Поддерживаемые ОС: </a:t>
            </a:r>
            <a:r>
              <a:rPr lang="ru-RU" sz="2400" dirty="0">
                <a:solidFill>
                  <a:srgbClr val="FFFFFF"/>
                </a:solidFill>
              </a:rPr>
              <a:t>стандартный набор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iROBO-6000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5698976" cy="2159000"/>
          </a:xfrm>
        </p:spPr>
        <p:txBody>
          <a:bodyPr/>
          <a:lstStyle/>
          <a:p>
            <a:pPr marL="0" indent="261938"/>
            <a:r>
              <a:rPr lang="ru-RU" dirty="0"/>
              <a:t>iROBO-6000 – это высокотехнологичные </a:t>
            </a:r>
            <a:br>
              <a:rPr lang="ru-RU" dirty="0"/>
            </a:br>
            <a:r>
              <a:rPr lang="ru-RU" dirty="0"/>
              <a:t>PC-совместимые платформы </a:t>
            </a:r>
            <a:br>
              <a:rPr lang="ru-RU" dirty="0"/>
            </a:br>
            <a:r>
              <a:rPr lang="ru-RU" dirty="0"/>
              <a:t>в специальном исполнении. </a:t>
            </a:r>
          </a:p>
        </p:txBody>
      </p:sp>
      <p:pic>
        <p:nvPicPr>
          <p:cNvPr id="171012" name="Рисунок 2" descr="http://ipc2u.ru/files/ipc2U/news/news2013/irobo6000_pre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23527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059832" y="4005064"/>
            <a:ext cx="5502945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700"/>
              </a:spcBef>
            </a:pPr>
            <a:r>
              <a:rPr lang="ru-RU" sz="2400" b="1" dirty="0">
                <a:solidFill>
                  <a:srgbClr val="FFFFFF"/>
                </a:solidFill>
              </a:rPr>
              <a:t>Порты  ввода-вывода:</a:t>
            </a:r>
            <a:r>
              <a:rPr lang="ru-RU" sz="2400" dirty="0">
                <a:solidFill>
                  <a:srgbClr val="FFFFFF"/>
                </a:solidFill>
              </a:rPr>
              <a:t> VGA, DVI, </a:t>
            </a:r>
            <a:r>
              <a:rPr lang="ru-RU" sz="2400" dirty="0" err="1">
                <a:solidFill>
                  <a:srgbClr val="FFFFFF"/>
                </a:solidFill>
              </a:rPr>
              <a:t>DisplayPort</a:t>
            </a:r>
            <a:r>
              <a:rPr lang="ru-RU" sz="2400" dirty="0">
                <a:solidFill>
                  <a:srgbClr val="FFFFFF"/>
                </a:solidFill>
              </a:rPr>
              <a:t>, </a:t>
            </a:r>
            <a:r>
              <a:rPr lang="ru-RU" sz="2400" dirty="0" err="1">
                <a:solidFill>
                  <a:srgbClr val="FFFFFF"/>
                </a:solidFill>
              </a:rPr>
              <a:t>Gb</a:t>
            </a:r>
            <a:r>
              <a:rPr lang="ru-RU" sz="2400" dirty="0">
                <a:solidFill>
                  <a:srgbClr val="FFFFFF"/>
                </a:solidFill>
              </a:rPr>
              <a:t> LAN, COM, USB, DIO и т.д. 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Процессоры: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Intel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Atom</a:t>
            </a:r>
            <a:r>
              <a:rPr lang="ru-RU" sz="2400" dirty="0">
                <a:solidFill>
                  <a:srgbClr val="FFFFFF"/>
                </a:solidFill>
              </a:rPr>
              <a:t>, </a:t>
            </a:r>
            <a:r>
              <a:rPr lang="ru-RU" sz="2400" dirty="0" err="1">
                <a:solidFill>
                  <a:srgbClr val="FFFFFF"/>
                </a:solidFill>
              </a:rPr>
              <a:t>Intel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Core</a:t>
            </a:r>
            <a:r>
              <a:rPr lang="ru-RU" sz="2400" dirty="0">
                <a:solidFill>
                  <a:srgbClr val="FFFFFF"/>
                </a:solidFill>
              </a:rPr>
              <a:t> i3/i5</a:t>
            </a:r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Поддерживаемые ОС: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Windows</a:t>
            </a:r>
            <a:r>
              <a:rPr lang="ru-RU" sz="2400" dirty="0">
                <a:solidFill>
                  <a:srgbClr val="FFFFFF"/>
                </a:solidFill>
              </a:rPr>
              <a:t> 7, </a:t>
            </a:r>
            <a:r>
              <a:rPr lang="ru-RU" sz="2400" dirty="0" err="1">
                <a:solidFill>
                  <a:srgbClr val="FFFFFF"/>
                </a:solidFill>
              </a:rPr>
              <a:t>Windows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Embedded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2400" dirty="0" err="1">
                <a:solidFill>
                  <a:srgbClr val="FFFFFF"/>
                </a:solidFill>
              </a:rPr>
              <a:t>Standart</a:t>
            </a:r>
            <a:r>
              <a:rPr lang="ru-RU" sz="2400" dirty="0">
                <a:solidFill>
                  <a:srgbClr val="FFFFFF"/>
                </a:solidFill>
              </a:rPr>
              <a:t> 2009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539552" y="3284984"/>
            <a:ext cx="8064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700"/>
              </a:spcBef>
            </a:pPr>
            <a:r>
              <a:rPr lang="ru-RU" sz="2400" dirty="0">
                <a:solidFill>
                  <a:srgbClr val="FFFFFF"/>
                </a:solidFill>
              </a:rPr>
              <a:t>Выполнены исключительно в </a:t>
            </a:r>
            <a:r>
              <a:rPr lang="ru-RU" sz="2400" dirty="0" err="1">
                <a:solidFill>
                  <a:srgbClr val="FFFFFF"/>
                </a:solidFill>
              </a:rPr>
              <a:t>безвентиляторном</a:t>
            </a:r>
            <a:r>
              <a:rPr lang="ru-RU" sz="2400" dirty="0">
                <a:solidFill>
                  <a:srgbClr val="FFFFFF"/>
                </a:solidFill>
              </a:rPr>
              <a:t> исполнении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Протоколы связи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256212"/>
          </a:xfrm>
        </p:spPr>
        <p:txBody>
          <a:bodyPr/>
          <a:lstStyle/>
          <a:p>
            <a:endParaRPr lang="ru-RU" sz="26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124744"/>
          <a:ext cx="80648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Проводные протоколы связи. Ethernet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7210425" cy="1727200"/>
          </a:xfrm>
        </p:spPr>
        <p:txBody>
          <a:bodyPr/>
          <a:lstStyle/>
          <a:p>
            <a:pPr marL="0" indent="261938">
              <a:lnSpc>
                <a:spcPct val="90000"/>
              </a:lnSpc>
            </a:pPr>
            <a:r>
              <a:rPr lang="ru-RU" dirty="0" err="1"/>
              <a:t>Ethernet</a:t>
            </a:r>
            <a:r>
              <a:rPr lang="ru-RU" dirty="0"/>
              <a:t>  - основной стандарт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организации высокоскоростного обмена информацией между различными устройствами</a:t>
            </a:r>
          </a:p>
        </p:txBody>
      </p:sp>
      <p:pic>
        <p:nvPicPr>
          <p:cNvPr id="173061" name="Picture 5" descr="220px-Ethernet_RJ45_connector_p116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125538"/>
            <a:ext cx="1303337" cy="1203325"/>
          </a:xfrm>
          <a:prstGeom prst="rect">
            <a:avLst/>
          </a:prstGeom>
          <a:noFill/>
        </p:spPr>
      </p:pic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684213" y="2708920"/>
            <a:ext cx="84597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хорошо документирован</a:t>
            </a:r>
          </a:p>
          <a:p>
            <a:pPr indent="457200"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встроен в огромное количество контроллеров, микропроцессоров, отдельных чипов, готовых устройств</a:t>
            </a:r>
          </a:p>
          <a:p>
            <a:pPr marL="2149475" indent="-260350"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порт </a:t>
            </a:r>
            <a:r>
              <a:rPr lang="ru-RU" sz="2400" dirty="0" err="1">
                <a:solidFill>
                  <a:srgbClr val="FFFFFF"/>
                </a:solidFill>
              </a:rPr>
              <a:t>Ethernet</a:t>
            </a:r>
            <a:r>
              <a:rPr lang="ru-RU" sz="2400" dirty="0">
                <a:solidFill>
                  <a:srgbClr val="FFFFFF"/>
                </a:solidFill>
              </a:rPr>
              <a:t> интегрируется в бытовую технику, телевизоры, плееры, ресиверы, </a:t>
            </a:r>
            <a:r>
              <a:rPr lang="ru-RU" sz="2400" dirty="0" smtClean="0">
                <a:solidFill>
                  <a:srgbClr val="FFFFFF"/>
                </a:solidFill>
              </a:rPr>
              <a:t>ПК. </a:t>
            </a:r>
            <a:endParaRPr lang="ru-RU" sz="2400" dirty="0">
              <a:solidFill>
                <a:srgbClr val="FFFFFF"/>
              </a:solidFill>
            </a:endParaRPr>
          </a:p>
          <a:p>
            <a:pPr marL="2149475" indent="-260350"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обладает хорошей помехозащищенностью</a:t>
            </a:r>
          </a:p>
          <a:p>
            <a:pPr marL="2149475" indent="-260350"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Мин. скорость передачи данных  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10/100 Мбит/с  - достаточно для любых задач 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    автоматизации</a:t>
            </a:r>
            <a:r>
              <a:rPr lang="ru-RU" sz="2400" dirty="0">
                <a:solidFill>
                  <a:srgbClr val="FFFFFF"/>
                </a:solidFill>
              </a:rPr>
              <a:t>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Проводные протоколы связи. X10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1366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X10 – разработанная в 1975 году </a:t>
            </a:r>
            <a:br>
              <a:rPr lang="ru-RU"/>
            </a:br>
            <a:r>
              <a:rPr lang="ru-RU"/>
              <a:t>технология по-прежнему находит </a:t>
            </a:r>
            <a:br>
              <a:rPr lang="ru-RU"/>
            </a:br>
            <a:r>
              <a:rPr lang="ru-RU"/>
              <a:t>применение в различных системах автоматизации. 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915816" y="2708920"/>
            <a:ext cx="6228184" cy="35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1938" eaLnBrk="0" hangingPunct="0">
              <a:spcBef>
                <a:spcPts val="7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передача по электросети. </a:t>
            </a:r>
          </a:p>
          <a:p>
            <a:pPr indent="261938" eaLnBrk="0" hangingPunct="0">
              <a:spcBef>
                <a:spcPts val="7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Данные передаются короткими импульсами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 высокой частоты и синхронизированы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 с моментом прохождения тока нуля.</a:t>
            </a:r>
          </a:p>
          <a:p>
            <a:pPr indent="261938" eaLnBrk="0" hangingPunct="0">
              <a:spcBef>
                <a:spcPts val="700"/>
              </a:spcBef>
              <a:buFont typeface="Times New Roman" pitchFamily="18" charset="0"/>
              <a:buChar char="•"/>
            </a:pPr>
            <a:r>
              <a:rPr lang="ru-RU" sz="2400" dirty="0">
                <a:solidFill>
                  <a:srgbClr val="FFFFFF"/>
                </a:solidFill>
              </a:rPr>
              <a:t> За один такой переход передается 1 бит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 =</a:t>
            </a:r>
            <a:r>
              <a:rPr lang="en-US" sz="2400" dirty="0">
                <a:solidFill>
                  <a:srgbClr val="FFFFFF"/>
                </a:solidFill>
              </a:rPr>
              <a:t>&gt; </a:t>
            </a:r>
            <a:r>
              <a:rPr lang="ru-RU" sz="2400" dirty="0">
                <a:solidFill>
                  <a:srgbClr val="FFFFFF"/>
                </a:solidFill>
              </a:rPr>
              <a:t>скорость передачи в сети X10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 является крайне низкой [7]. </a:t>
            </a:r>
          </a:p>
          <a:p>
            <a:pPr indent="261938"/>
            <a:endParaRPr lang="ru-RU" sz="2400" dirty="0"/>
          </a:p>
        </p:txBody>
      </p:sp>
      <p:pic>
        <p:nvPicPr>
          <p:cNvPr id="174086" name="Picture 6" descr="220px-X1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125538"/>
            <a:ext cx="1800225" cy="134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Проводные протоколы связи. 1-Wire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457200"/>
            <a:r>
              <a:rPr lang="ru-RU" b="1" dirty="0"/>
              <a:t>1-Wire</a:t>
            </a:r>
            <a:r>
              <a:rPr lang="ru-RU" dirty="0"/>
              <a:t> (англ. один провод) </a:t>
            </a:r>
          </a:p>
          <a:p>
            <a:pPr marL="0" indent="457200">
              <a:buFont typeface="Times New Roman" pitchFamily="18" charset="0"/>
              <a:buChar char="•"/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двунаправленная шина связи для устройств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низкоскоростной передачей данных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(обычно 15,4 Кбит/с, максимум 125 Кбит/с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</a:t>
            </a:r>
            <a:r>
              <a:rPr lang="ru-RU" i="1" dirty="0"/>
              <a:t>режиме </a:t>
            </a:r>
            <a:r>
              <a:rPr lang="ru-RU" i="1" dirty="0" err="1"/>
              <a:t>overdrive</a:t>
            </a:r>
            <a:r>
              <a:rPr lang="ru-RU" i="1" dirty="0"/>
              <a:t>)</a:t>
            </a:r>
          </a:p>
          <a:p>
            <a:pPr marL="0" indent="457200">
              <a:buFont typeface="Times New Roman" pitchFamily="18" charset="0"/>
              <a:buChar char="•"/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передаются по цепи питания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</a:t>
            </a:r>
            <a:r>
              <a:rPr lang="ru-RU" i="1" dirty="0" smtClean="0"/>
              <a:t>(используются </a:t>
            </a:r>
            <a:r>
              <a:rPr lang="ru-RU" i="1" dirty="0"/>
              <a:t>два провода — </a:t>
            </a:r>
            <a:br>
              <a:rPr lang="ru-RU" i="1" dirty="0"/>
            </a:br>
            <a:r>
              <a:rPr lang="ru-RU" i="1" dirty="0" smtClean="0"/>
              <a:t>                   один </a:t>
            </a:r>
            <a:r>
              <a:rPr lang="ru-RU" i="1" dirty="0"/>
              <a:t>для заземления, а второй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для питания </a:t>
            </a:r>
            <a:r>
              <a:rPr lang="ru-RU" i="1" dirty="0"/>
              <a:t>и данных; в некоторых 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                             случаях </a:t>
            </a:r>
            <a:r>
              <a:rPr lang="ru-RU" i="1" dirty="0"/>
              <a:t>используют и отдельный 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                                провод </a:t>
            </a:r>
            <a:r>
              <a:rPr lang="ru-RU" i="1" dirty="0"/>
              <a:t>питания) [8].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Беспроводные протоколы связи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беспроводная связь характеризуется периодической передачей небольшого количества информации между датчиком и центральным устройством.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Отвечает требованиям: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сверхмалое энергопотребление,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низкая стоимость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/>
              <a:t>компактные размеры [9].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FFFF"/>
                </a:solidFill>
              </a:rPr>
              <a:t>Встраиваемая (встроенная) система </a:t>
            </a:r>
            <a:r>
              <a:rPr lang="ru-RU" sz="2800" b="1" dirty="0" smtClean="0">
                <a:solidFill>
                  <a:srgbClr val="FFFFFF"/>
                </a:solidFill>
              </a:rPr>
              <a:t/>
            </a:r>
            <a:br>
              <a:rPr lang="ru-RU" sz="28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(</a:t>
            </a:r>
            <a:r>
              <a:rPr lang="ru-RU" sz="2400" b="1" dirty="0" err="1">
                <a:solidFill>
                  <a:srgbClr val="FFFFFF"/>
                </a:solidFill>
              </a:rPr>
              <a:t>Embedded</a:t>
            </a:r>
            <a:r>
              <a:rPr lang="ru-RU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 err="1">
                <a:solidFill>
                  <a:srgbClr val="FFFFFF"/>
                </a:solidFill>
              </a:rPr>
              <a:t>System</a:t>
            </a:r>
            <a:r>
              <a:rPr lang="ru-RU" sz="24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>
                <a:solidFill>
                  <a:srgbClr val="FFFFFF"/>
                </a:solidFill>
              </a:rPr>
              <a:t>Любая механическая или электрическая система, которая имеет в своем составе устройство управления, выполненное на основе вычислителя.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Беспроводные протоколы связи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Применяется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бытовых приборах,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устройствах автоматики,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дистанционном управлении,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человеко-машинных интерфейсах (HID),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интеллектуальных счетчиках,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платежных системах  и др.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Bluetooth с низким энергопотреблением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472112"/>
          </a:xfrm>
        </p:spPr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декабре 2009 года выпущена версия спецификации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сверхмалым пиковым, средним  и энергопотреблением в режиме простоя.  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 многих случаях устройства смогут работать более года на одной миниатюрной батарейке типа таблетка без подзарядки. </a:t>
            </a:r>
          </a:p>
        </p:txBody>
      </p:sp>
      <p:pic>
        <p:nvPicPr>
          <p:cNvPr id="179205" name="Picture 5" descr="ANd9GcSv7Wf-vtTBK23Cd7xxGooynh850KXUix8h-1E5zTJffYjoQM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053" y="214928"/>
            <a:ext cx="473515" cy="72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Bluetooth с низким энергопотреблением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472112"/>
          </a:xfrm>
        </p:spPr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Применимо для небольших датчиков, работающих непрерывно (например, датчик температуры), общающиеся с другими устройствами, такими как сотовый телефон или КПК </a:t>
            </a:r>
          </a:p>
          <a:p>
            <a:pPr indent="114300">
              <a:lnSpc>
                <a:spcPct val="90000"/>
              </a:lnSpc>
            </a:pPr>
            <a:endParaRPr lang="ru-RU" sz="2400" dirty="0"/>
          </a:p>
          <a:p>
            <a:pPr indent="114300">
              <a:lnSpc>
                <a:spcPct val="90000"/>
              </a:lnSpc>
            </a:pPr>
            <a:r>
              <a:rPr lang="ru-RU" sz="2400" dirty="0"/>
              <a:t>приложения для удаленного управления, медицинского наблюдения, спортивных датчиков </a:t>
            </a:r>
            <a:r>
              <a:rPr lang="ru-RU" sz="2400" dirty="0" smtClean="0"/>
              <a:t>и </a:t>
            </a:r>
            <a:r>
              <a:rPr lang="ru-RU" sz="2400" dirty="0"/>
              <a:t>других устройств[10]. </a:t>
            </a:r>
          </a:p>
        </p:txBody>
      </p:sp>
      <p:sp>
        <p:nvSpPr>
          <p:cNvPr id="179204" name="AutoShape 4"/>
          <p:cNvSpPr>
            <a:spLocks noChangeArrowheads="1"/>
          </p:cNvSpPr>
          <p:nvPr/>
        </p:nvSpPr>
        <p:spPr bwMode="auto">
          <a:xfrm>
            <a:off x="5508104" y="2636912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ANd9GcSv7Wf-vtTBK23Cd7xxGooynh850KXUix8h-1E5zTJffYjoQM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053" y="214928"/>
            <a:ext cx="473515" cy="720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Wi-Fi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15313" cy="5399087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стандарт IEEE 802.11 (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Wi-Fi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был введен ряд усовершенствований, которые позволили снизить мощность потребления.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 оптимизирована для передачи большого объема данных с высокой скоростью.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26908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подходит для работы от батарейного питания. </a:t>
            </a:r>
          </a:p>
          <a:p>
            <a:pPr marL="26908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требуется специальные программные драйвера,</a:t>
            </a:r>
          </a:p>
          <a:p>
            <a:pPr marL="26908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4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функциональность таких устройств ограничена [9].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4572000" y="3140969"/>
            <a:ext cx="576263" cy="504056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0232" name="Picture 8" descr="343265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34" y="188913"/>
            <a:ext cx="791815" cy="791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IrDA (Infra red Data Assotiation)</a:t>
            </a:r>
            <a:endParaRPr lang="ru-RU" b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IrDA 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позволяет соединяться при помощи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ИК-излучения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ИК-диапазон (850–900 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880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"пиком") с малой мощностью потребления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связь на коротком расстоянии до 1 метра в режиме точка-точка.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низкое потребление и экономичность. </a:t>
            </a:r>
          </a:p>
          <a:p>
            <a:pPr marL="2514600" indent="-365125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требует сертификации 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(Федеральной Комиссии по Связи) [11].</a:t>
            </a:r>
          </a:p>
        </p:txBody>
      </p:sp>
      <p:pic>
        <p:nvPicPr>
          <p:cNvPr id="181253" name="Picture 5" descr="irda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952500" cy="78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Zigbee</a:t>
            </a:r>
            <a:endParaRPr lang="ru-RU" b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13725" cy="509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/>
              <a:t>Протоколы </a:t>
            </a:r>
            <a:r>
              <a:rPr lang="en-US" sz="2600" dirty="0"/>
              <a:t>ZigBee</a:t>
            </a:r>
            <a:r>
              <a:rPr lang="ru-RU" sz="2600" dirty="0"/>
              <a:t> разработаны </a:t>
            </a:r>
            <a:br>
              <a:rPr lang="ru-RU" sz="2600" dirty="0"/>
            </a:br>
            <a:r>
              <a:rPr lang="ru-RU" sz="2600" dirty="0"/>
              <a:t>для использования во встроенных </a:t>
            </a:r>
            <a:br>
              <a:rPr lang="ru-RU" sz="2600" dirty="0"/>
            </a:br>
            <a:r>
              <a:rPr lang="ru-RU" sz="2600" dirty="0"/>
              <a:t>приложениях, требующих низкую </a:t>
            </a:r>
            <a:br>
              <a:rPr lang="ru-RU" sz="2600" dirty="0"/>
            </a:br>
            <a:r>
              <a:rPr lang="ru-RU" sz="2600" dirty="0"/>
              <a:t>скорость передачи данных и низкое энергопотребление. </a:t>
            </a:r>
          </a:p>
          <a:p>
            <a:pPr>
              <a:lnSpc>
                <a:spcPct val="90000"/>
              </a:lnSpc>
            </a:pPr>
            <a:r>
              <a:rPr lang="ru-RU" sz="2600" dirty="0"/>
              <a:t>Цель </a:t>
            </a:r>
            <a:r>
              <a:rPr lang="en-US" sz="2600" dirty="0"/>
              <a:t>ZigBee</a:t>
            </a:r>
            <a:r>
              <a:rPr lang="ru-RU" sz="2600" dirty="0"/>
              <a:t> — это создание недорогой, самоорганизующейся сети с ячеистой топологией, предназначенной для решения широкого круга задач. </a:t>
            </a:r>
          </a:p>
          <a:p>
            <a:pPr marL="2606675" indent="-457200" defTabSz="2606675">
              <a:lnSpc>
                <a:spcPct val="90000"/>
              </a:lnSpc>
            </a:pPr>
            <a:r>
              <a:rPr lang="ru-RU" sz="2600" dirty="0"/>
              <a:t>Созданная в итоге сеть потребляет очень мало энергии — индивидуальные устройства согласно данным сертификации </a:t>
            </a:r>
            <a:r>
              <a:rPr lang="en-US" sz="2600" dirty="0"/>
              <a:t>ZigBee</a:t>
            </a:r>
            <a:r>
              <a:rPr lang="ru-RU" sz="2600" dirty="0"/>
              <a:t> позволяют </a:t>
            </a:r>
            <a:r>
              <a:rPr lang="ru-RU" sz="2600" dirty="0" err="1"/>
              <a:t>энергобатареям</a:t>
            </a:r>
            <a:r>
              <a:rPr lang="ru-RU" sz="2600" dirty="0"/>
              <a:t> работать </a:t>
            </a:r>
            <a:r>
              <a:rPr lang="ru-RU" sz="2600" dirty="0" smtClean="0"/>
              <a:t>2 </a:t>
            </a:r>
            <a:r>
              <a:rPr lang="ru-RU" sz="2600" dirty="0"/>
              <a:t>года [12].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182277" name="Picture 5" descr="Digi-XBee-PRO-Z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24744"/>
            <a:ext cx="1411288" cy="1766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Типовые области приложения </a:t>
            </a:r>
            <a:r>
              <a:rPr lang="en-US" b="0"/>
              <a:t>Zigbee</a:t>
            </a:r>
            <a:r>
              <a:rPr lang="ru-RU"/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196752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Типовые области приложения </a:t>
            </a:r>
            <a:r>
              <a:rPr lang="en-US" b="0"/>
              <a:t>Zigbee</a:t>
            </a:r>
            <a:r>
              <a:rPr lang="ru-RU"/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196752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Z</a:t>
            </a:r>
            <a:r>
              <a:rPr lang="ru-RU" b="0"/>
              <a:t>-</a:t>
            </a:r>
            <a:r>
              <a:rPr lang="en-US" b="0"/>
              <a:t>Wave</a:t>
            </a:r>
            <a:endParaRPr lang="ru-RU" b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Wave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представляет собой полностью беспроводную технологию, в основе которой лежит ячеистая сеть (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сеть). 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Каждое устройство и приемник и передатчик: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повышается надежность сети (при выходе из строя одного устройства, сигнал пойдет через соседнее)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 зона покрытия расширяется простым добавлением новых устройств - повторителей сигнала. </a:t>
            </a:r>
          </a:p>
          <a:p>
            <a:pPr marL="2603500"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не нужны дополнительные репитеры и усилители сигнала</a:t>
            </a:r>
          </a:p>
          <a:p>
            <a:pPr marL="2603500"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при мизерной излучаемой мощности одного </a:t>
            </a:r>
            <a:r>
              <a:rPr lang="en-US" dirty="0"/>
              <a:t>Z</a:t>
            </a:r>
            <a:r>
              <a:rPr lang="ru-RU" dirty="0"/>
              <a:t>-</a:t>
            </a:r>
            <a:r>
              <a:rPr lang="en-US" dirty="0"/>
              <a:t>Wave</a:t>
            </a:r>
            <a:r>
              <a:rPr lang="ru-RU" dirty="0"/>
              <a:t> устройства, можно покрыть </a:t>
            </a:r>
            <a:r>
              <a:rPr lang="en-US" dirty="0"/>
              <a:t>Z</a:t>
            </a:r>
            <a:r>
              <a:rPr lang="ru-RU" dirty="0"/>
              <a:t>-</a:t>
            </a:r>
            <a:r>
              <a:rPr lang="en-US" dirty="0"/>
              <a:t>Wave</a:t>
            </a:r>
            <a:r>
              <a:rPr lang="ru-RU" dirty="0"/>
              <a:t> сетью большие площади помещений, домов [13].</a:t>
            </a:r>
          </a:p>
        </p:txBody>
      </p:sp>
      <p:sp>
        <p:nvSpPr>
          <p:cNvPr id="185349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5351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85353" name="Picture 9" descr="z-wave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246063" cy="807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Сравнительные характеристики беспроводных протоколов связи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205"/>
          <p:cNvGraphicFramePr>
            <a:graphicFrameLocks/>
          </p:cNvGraphicFramePr>
          <p:nvPr/>
        </p:nvGraphicFramePr>
        <p:xfrm>
          <a:off x="179512" y="1125539"/>
          <a:ext cx="8964488" cy="4863342"/>
        </p:xfrm>
        <a:graphic>
          <a:graphicData uri="http://schemas.openxmlformats.org/drawingml/2006/table">
            <a:tbl>
              <a:tblPr/>
              <a:tblGrid>
                <a:gridCol w="1375800"/>
                <a:gridCol w="1646602"/>
                <a:gridCol w="1725976"/>
                <a:gridCol w="1325997"/>
                <a:gridCol w="1462955"/>
                <a:gridCol w="1427158"/>
              </a:tblGrid>
              <a:tr h="857826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Диапазон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Частота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Скорость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Открытый стандарт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7205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Zigbee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868МГц/915МГц/2.4ГГц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AES-128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250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Кбит/сек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911026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Z-Wave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 м. в помещении/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 м. на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откр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местности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868МГц/869МГц/920МГц/908МГц/921МГц/950МГц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Triple DES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20Кбит/сек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00478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Bluetooth 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150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2.4 ГГЦ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128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Мбит/сек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7205"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IrDA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1-3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100Мбит/сек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Микро-ЭВМ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Микро-ЭВМ</a:t>
            </a:r>
            <a:r>
              <a:rPr lang="ru-RU" sz="3200" dirty="0" smtClean="0"/>
              <a:t> </a:t>
            </a:r>
            <a:r>
              <a:rPr lang="ru-RU" sz="2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вычислитель, центральный процессор которого выполнен на основе одной большой интегральной схемы (ИС), именуемой микропроцессором (МП).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Самый известный пример микро-ЭВМ —персональный компьютер (ПК)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Умный дом»</a:t>
            </a: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структура и компоненты встраиваемых систем управления </a:t>
            </a:r>
            <a:br>
              <a:rPr lang="ru-RU" dirty="0"/>
            </a:br>
            <a:r>
              <a:rPr lang="ru-RU" dirty="0"/>
              <a:t>на примере «Умного </a:t>
            </a:r>
            <a:r>
              <a:rPr lang="ru-RU" dirty="0" smtClean="0"/>
              <a:t>дома»</a:t>
            </a:r>
            <a:endParaRPr lang="ru-RU" dirty="0"/>
          </a:p>
        </p:txBody>
      </p:sp>
      <p:pic>
        <p:nvPicPr>
          <p:cNvPr id="188422" name="Picture 6" descr="kfm_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«Умный дом»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686800" cy="5399087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«Умный дом» (англ.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— жилой дом современного типа, организованный для удобства проживания людей при помощи высокотехнологичных устройств.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Электронные бытовые приборы могут быть объединены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домашнюю сеть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Plug’n’Play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возможностью выхода в сети общего пользования. </a:t>
            </a:r>
          </a:p>
          <a:p>
            <a:pPr marL="2520950">
              <a:buFont typeface="Times New Roman" pitchFamily="18" charset="0"/>
              <a:buChar char="•"/>
            </a:pPr>
            <a:r>
              <a:rPr lang="ru-RU" sz="2200" b="1" dirty="0">
                <a:solidFill>
                  <a:srgbClr val="FDDE10"/>
                </a:solidFill>
              </a:rPr>
              <a:t>Умный дом - система, которая должна уметь распознавать конкретные ситуации, происходящие в здании, и соответствующим образом на них реагировать: одна из систем может управлять поведением других по заранее выработанным алгоритмам [14]. </a:t>
            </a:r>
          </a:p>
        </p:txBody>
      </p:sp>
      <p:pic>
        <p:nvPicPr>
          <p:cNvPr id="190468" name="Picture 4" descr="kfm_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120650"/>
            <a:ext cx="931863" cy="93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Возможная автоматизация управления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Оборудованием отопления, вентиляции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кондиционирования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Светильниками и их группами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Жалюзи и автоматическими воротами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Оборудованием, обеспечивающим безопасность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Бытовыми приборами, аудио- и видеотехникой и  т.п.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Инфраструктура и компоненты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Умного дома»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251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03313"/>
            <a:ext cx="64087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Управление «Умным домом»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732462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Доминирующее устройство ввода 20-го века - клавиатура.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первые годы 21-го века клавиатура остается доминирующим устройством ввода, но развитие науки стимулирует интерес к самым естественным методам человеческой коммуникации - разговорный язык и жесты.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Предпосылки использования </a:t>
            </a:r>
            <a:br>
              <a:rPr lang="ru-RU" sz="2800" dirty="0"/>
            </a:br>
            <a:r>
              <a:rPr lang="ru-RU" sz="2800" dirty="0"/>
              <a:t>естественно-интуитивных интерфейсов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732462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Большая часть базовой технологии уже существует – многие цифровые устройства и электроприборы, информационно-развлекательные системы, датчики достаточно «умны», чтобы быть объединены в сеть.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Домашние беспроводные сети также широко распространены </a:t>
            </a:r>
          </a:p>
          <a:p>
            <a:pPr marL="2416175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431925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встроенные системы производительны и относительно недороги и уже проникли почти во все части современного дома.</a:t>
            </a:r>
          </a:p>
          <a:p>
            <a:pPr>
              <a:buFont typeface="Times New Roman" pitchFamily="18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Предпосылки использования </a:t>
            </a:r>
            <a:br>
              <a:rPr lang="ru-RU" sz="2800" dirty="0"/>
            </a:br>
            <a:r>
              <a:rPr lang="ru-RU" sz="2800" dirty="0"/>
              <a:t>голосовых интерфейсов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732462"/>
          </a:xfrm>
        </p:spPr>
        <p:txBody>
          <a:bodyPr/>
          <a:lstStyle/>
          <a:p>
            <a:pPr algn="just"/>
            <a:r>
              <a:rPr lang="ru-RU" b="1" dirty="0"/>
              <a:t>Разговорный язык</a:t>
            </a:r>
            <a:r>
              <a:rPr lang="ru-RU" dirty="0"/>
              <a:t> - естественный, и во многих случаях более эффективный способ ввода, чем клавиатура и мышь, </a:t>
            </a:r>
          </a:p>
          <a:p>
            <a:pPr algn="just"/>
            <a:r>
              <a:rPr lang="ru-RU" b="1" dirty="0"/>
              <a:t>Разговорный язык</a:t>
            </a:r>
            <a:r>
              <a:rPr lang="ru-RU" dirty="0"/>
              <a:t> доступен в то время и в тех местах, где другие устройства по некоторым причинам не могут быть применены. </a:t>
            </a:r>
          </a:p>
          <a:p>
            <a:pPr marL="2606675" indent="-457200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1965325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Технологии синтеза речи совершенствуются</a:t>
            </a:r>
          </a:p>
          <a:p>
            <a:pPr marL="2606675" indent="-457200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1965325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микрофоны и динамики встроены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карманные устройства, компьютеры</a:t>
            </a:r>
          </a:p>
          <a:p>
            <a:pPr algn="just"/>
            <a:endParaRPr lang="ru-RU" dirty="0"/>
          </a:p>
        </p:txBody>
      </p:sp>
      <p:pic>
        <p:nvPicPr>
          <p:cNvPr id="195588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13725" cy="1066800"/>
          </a:xfrm>
        </p:spPr>
        <p:txBody>
          <a:bodyPr/>
          <a:lstStyle/>
          <a:p>
            <a:r>
              <a:rPr lang="ru-RU" sz="2800" dirty="0"/>
              <a:t>Использование голосового управления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Умным </a:t>
            </a:r>
            <a:r>
              <a:rPr lang="ru-RU" sz="2800" dirty="0"/>
              <a:t>домом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2400" dirty="0"/>
              <a:t>Узким местом в реализации домашних интеллектуальных систем остается автоматическое распознавание речи и аспекты понимания естественного языка.</a:t>
            </a:r>
          </a:p>
          <a:p>
            <a:pPr algn="just"/>
            <a:r>
              <a:rPr lang="ru-RU" sz="2400" dirty="0"/>
              <a:t>Исследования в данном направлении: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голосового управления домашней автоматизации низкой мощностью на основе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ZigBee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[15] 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5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13725" cy="1066800"/>
          </a:xfrm>
        </p:spPr>
        <p:txBody>
          <a:bodyPr/>
          <a:lstStyle/>
          <a:p>
            <a:r>
              <a:rPr lang="ru-RU" sz="2800" dirty="0"/>
              <a:t>Использование голосового управления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Умным </a:t>
            </a:r>
            <a:r>
              <a:rPr lang="ru-RU" sz="2800" dirty="0"/>
              <a:t>домом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5538"/>
            <a:ext cx="8686800" cy="5095875"/>
          </a:xfrm>
        </p:spPr>
        <p:txBody>
          <a:bodyPr/>
          <a:lstStyle/>
          <a:p>
            <a:pPr algn="just"/>
            <a:r>
              <a:rPr lang="ru-RU" sz="2400" dirty="0" smtClean="0"/>
              <a:t>Исследования </a:t>
            </a:r>
            <a:r>
              <a:rPr lang="ru-RU" sz="2400" dirty="0"/>
              <a:t>в данном направлении: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клиент-серверная система голосового управления бытовыми приборами по беспроводному интерфейсу [16]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голосового управления и мониторинга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мобильных устройств [17]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Беспроводная система автоматизации дома (</a:t>
            </a:r>
            <a:r>
              <a:rPr lang="en-US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WHAS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[18] 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5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18488" cy="1319212"/>
          </a:xfrm>
        </p:spPr>
        <p:txBody>
          <a:bodyPr/>
          <a:lstStyle/>
          <a:p>
            <a:r>
              <a:rPr lang="ru-RU" sz="2400" dirty="0"/>
              <a:t>Система голосового управления </a:t>
            </a:r>
            <a:br>
              <a:rPr lang="ru-RU" sz="2400" dirty="0"/>
            </a:br>
            <a:r>
              <a:rPr lang="ru-RU" sz="2400" dirty="0"/>
              <a:t>домашней автоматизации низкой мощностью </a:t>
            </a:r>
            <a:br>
              <a:rPr lang="ru-RU" sz="2400" dirty="0"/>
            </a:br>
            <a:r>
              <a:rPr lang="ru-RU" sz="2400" dirty="0"/>
              <a:t>на основе </a:t>
            </a:r>
            <a:r>
              <a:rPr lang="ru-RU" sz="2400" dirty="0" err="1" smtClean="0"/>
              <a:t>ZigBee</a:t>
            </a:r>
            <a:r>
              <a:rPr lang="ru-RU" sz="24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ZigBee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приемник получает голосовую команду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качестве входных данных, а затем пересылает эти данные на ARM9 контроллер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ARM9 контроллер преобразует входные данные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требуемый формат и отправляет данные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микроконтроллер через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ZigBee</a:t>
            </a:r>
            <a:endParaRPr lang="ru-RU" sz="26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микроконтроллеру присоединены управляемые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устройства. </a:t>
            </a:r>
          </a:p>
          <a:p>
            <a:pPr marL="533400" indent="-533400"/>
            <a:endParaRPr lang="ru-RU" dirty="0"/>
          </a:p>
          <a:p>
            <a:pPr marL="533400" indent="-533400"/>
            <a:r>
              <a:rPr lang="ru-RU" dirty="0"/>
              <a:t>	</a:t>
            </a:r>
          </a:p>
          <a:p>
            <a:pPr marL="533400" indent="-533400"/>
            <a:endParaRPr lang="ru-RU" dirty="0"/>
          </a:p>
        </p:txBody>
      </p:sp>
      <p:pic>
        <p:nvPicPr>
          <p:cNvPr id="5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Микроконтроллер (МК)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интегральная схема, которая объединяет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одном полупроводниковом кристалле все основные функциональные блоки вычислителя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7398367"/>
              </p:ext>
            </p:extLst>
          </p:nvPr>
        </p:nvGraphicFramePr>
        <p:xfrm>
          <a:off x="2915816" y="2564904"/>
          <a:ext cx="5807968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18488" cy="1319212"/>
          </a:xfrm>
        </p:spPr>
        <p:txBody>
          <a:bodyPr/>
          <a:lstStyle/>
          <a:p>
            <a:r>
              <a:rPr lang="ru-RU" sz="2400" dirty="0"/>
              <a:t>Система голосового управления </a:t>
            </a:r>
            <a:br>
              <a:rPr lang="ru-RU" sz="2400" dirty="0"/>
            </a:br>
            <a:r>
              <a:rPr lang="ru-RU" sz="2400" dirty="0"/>
              <a:t>домашней автоматизации низкой мощностью </a:t>
            </a:r>
            <a:br>
              <a:rPr lang="ru-RU" sz="2400" dirty="0"/>
            </a:br>
            <a:r>
              <a:rPr lang="ru-RU" sz="2400" dirty="0"/>
              <a:t>на основе </a:t>
            </a:r>
            <a:r>
              <a:rPr lang="ru-RU" sz="2400" dirty="0" err="1" smtClean="0"/>
              <a:t>ZigBee</a:t>
            </a:r>
            <a:r>
              <a:rPr lang="ru-RU" sz="24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голосовые команды преобразуются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цифровые данные и отправляются последовательно в виде пакета двоичных данных.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приемнике цифровые данные снова конвертируются в голос и передаются на компьютер через звуковую карту. 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Speech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API используется для распознавания голоса. </a:t>
            </a:r>
          </a:p>
          <a:p>
            <a:pPr marL="2416175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16075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распознавания голоса, система генерирует управляющие символы, которые используемые включения и выключения приборов.</a:t>
            </a:r>
          </a:p>
          <a:p>
            <a:pPr>
              <a:lnSpc>
                <a:spcPct val="90000"/>
              </a:lnSpc>
            </a:pPr>
            <a:r>
              <a:rPr lang="ru-RU" dirty="0"/>
              <a:t>	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5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51837" cy="1412875"/>
          </a:xfrm>
        </p:spPr>
        <p:txBody>
          <a:bodyPr/>
          <a:lstStyle/>
          <a:p>
            <a:r>
              <a:rPr lang="ru-RU" sz="2800"/>
              <a:t>Клиент-серверная система голосового управления </a:t>
            </a:r>
            <a:br>
              <a:rPr lang="ru-RU" sz="2800"/>
            </a:br>
            <a:r>
              <a:rPr lang="ru-RU" sz="2800"/>
              <a:t>бытовыми приборами по беспроводному интерфейсу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15313" cy="5111750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dirty="0"/>
              <a:t>	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 используется для захвата голосовых команд и отправки данных на сервер по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Wi-Fi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Серверная часть оснащена системой распознавания речи с использованием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Speech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(SAPI).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Сервер преобразует входящие голосовые команды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форму, которая может использоваться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управления бытовыми приборами. </a:t>
            </a:r>
          </a:p>
        </p:txBody>
      </p:sp>
      <p:pic>
        <p:nvPicPr>
          <p:cNvPr id="5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44115"/>
            <a:ext cx="8351837" cy="1412875"/>
          </a:xfrm>
        </p:spPr>
        <p:txBody>
          <a:bodyPr/>
          <a:lstStyle/>
          <a:p>
            <a:r>
              <a:rPr lang="ru-RU" sz="2400" dirty="0"/>
              <a:t>Клиент-серверная система голосового управления </a:t>
            </a:r>
            <a:br>
              <a:rPr lang="ru-RU" sz="2400" dirty="0"/>
            </a:br>
            <a:r>
              <a:rPr lang="ru-RU" sz="2400" dirty="0"/>
              <a:t>бытовыми приборами по беспроводному интерфейсу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15313" cy="5111750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Производительность системы в значительной степени зависит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sz="2600" dirty="0"/>
              <a:t>от зоны покрытия беспроводной сети,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sz="2600" dirty="0"/>
              <a:t>расстояния до воспринимающих устройств,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sz="2600" dirty="0"/>
              <a:t>типа голосового ввода и т.д.</a:t>
            </a:r>
          </a:p>
          <a:p>
            <a:endParaRPr lang="ru-RU" sz="3200" dirty="0"/>
          </a:p>
        </p:txBody>
      </p:sp>
      <p:pic>
        <p:nvPicPr>
          <p:cNvPr id="5" name="Picture 4" descr="preferences_desktop_text_to_sp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597" y="260648"/>
            <a:ext cx="650875" cy="65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13725" cy="1066800"/>
          </a:xfrm>
        </p:spPr>
        <p:txBody>
          <a:bodyPr/>
          <a:lstStyle/>
          <a:p>
            <a:r>
              <a:rPr lang="ru-RU" sz="2800" dirty="0"/>
              <a:t>Система голосового управления и мониторинга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базе мобильных устройств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основе авторский [17] алгоритм, который преобразует устную речь в текстовом сообщении после извлечения некоторых специальных коэффициентов. 	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выделения и распознавания определенных слов используется нейронная сеть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показали, что точность предложенной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системы составляла 84%.</a:t>
            </a:r>
          </a:p>
          <a:p>
            <a:r>
              <a:rPr lang="ru-RU" dirty="0"/>
              <a:t>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Беспроводная система автоматизации дома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47663"/>
            <a:r>
              <a:rPr lang="ru-RU"/>
              <a:t>	 Wireless Home Automation System (</a:t>
            </a:r>
            <a:r>
              <a:rPr lang="en-US"/>
              <a:t>WHAS</a:t>
            </a:r>
            <a:r>
              <a:rPr lang="ru-RU"/>
              <a:t>) - интегрированная система домашней автоматизации для престарелых и инвалидов, в которой управление осуществляется на основе речевых команд. </a:t>
            </a:r>
          </a:p>
          <a:p>
            <a:pPr marL="0" indent="347663"/>
            <a:r>
              <a:rPr lang="ru-RU"/>
              <a:t>Система легко настраиваема и интегрируема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Функциональная блок-схема </a:t>
            </a:r>
            <a:r>
              <a:rPr lang="en-US"/>
              <a:t>WHAS</a:t>
            </a:r>
            <a:r>
              <a:rPr lang="ru-RU"/>
              <a:t> </a:t>
            </a:r>
            <a:br>
              <a:rPr lang="ru-RU"/>
            </a:br>
            <a:r>
              <a:rPr lang="ru-RU"/>
              <a:t>(</a:t>
            </a:r>
            <a:r>
              <a:rPr lang="en-US"/>
              <a:t>A</a:t>
            </a:r>
            <a:r>
              <a:rPr lang="ru-RU"/>
              <a:t> – аналоговые, </a:t>
            </a:r>
            <a:r>
              <a:rPr lang="en-US"/>
              <a:t>D</a:t>
            </a:r>
            <a:r>
              <a:rPr lang="ru-RU"/>
              <a:t> – цифровые).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2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582937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Беспроводная система автоматизации дома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91513" cy="5399087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 захватывается с помощью микрофона,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сэмплируется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фильтруется и преобразуется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цифровой вид при помощи аналого-цифрового преобразователя.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сжимаются и последовательно отправляются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виде пакетов двоичных данных. </a:t>
            </a:r>
          </a:p>
          <a:p>
            <a:pPr marL="2416175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центральном модуле управления двоичные данные преобразуются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аналоговый вид, фильтруются и поступают на компьютер через звуковую карту.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Беспроводная система автоматизации дома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91513" cy="5399087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Программная часть использует библиотеку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Speech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API и распознает голос.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распознания голосовой команды, управляющие символы отправляются по беспроводной сети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адрес управляемого устройства для его включения или отключения.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Предпосылки использования жестов </a:t>
            </a:r>
            <a:br>
              <a:rPr lang="ru-RU" sz="2800" dirty="0"/>
            </a:br>
            <a:r>
              <a:rPr lang="ru-RU" sz="2800" dirty="0"/>
              <a:t>для управления Умным домом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327650"/>
          </a:xfrm>
        </p:spPr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 не задумываясь используют жесты для общения. 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используют жесты для общения, прежде чем начать говорить. 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Жест, выполненный какой-либо частью тела, используется в сочетании с вербальной коммуникацией или вместо нее.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ru-RU" sz="2400" dirty="0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 cstate="print"/>
          <a:srcRect t="389" r="50742"/>
          <a:stretch>
            <a:fillRect/>
          </a:stretch>
        </p:blipFill>
        <p:spPr bwMode="auto">
          <a:xfrm>
            <a:off x="8172400" y="188640"/>
            <a:ext cx="741362" cy="836612"/>
          </a:xfrm>
          <a:prstGeom prst="rect">
            <a:avLst/>
          </a:prstGeom>
          <a:blipFill dpi="0" rotWithShape="0">
            <a:blip r:embed="rId3" cstate="print"/>
            <a:srcRect t="389" r="50742"/>
            <a:tile tx="0" ty="0" sx="100000" sy="100000" flip="none" algn="tl"/>
          </a:blipFill>
          <a:ln w="9360">
            <a:solidFill>
              <a:srgbClr val="4F81B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Предпосылки использования жестов </a:t>
            </a:r>
            <a:br>
              <a:rPr lang="ru-RU" sz="2800" dirty="0"/>
            </a:br>
            <a:r>
              <a:rPr lang="ru-RU" sz="2800" dirty="0"/>
              <a:t>для управления Умным домом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327650"/>
          </a:xfrm>
        </p:spPr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Используя жесты, человек способен взаимодействовать с машиной без каких-либо механических устройств.		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DDE10"/>
                </a:solidFill>
              </a:rPr>
              <a:t>Естественные и интуитивные движения тела и жесты могут быть использованы в качестве команды или интерфейса для управления приборами, бытовой техники, подсистемами умного дома и т.д. 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 cstate="print"/>
          <a:srcRect t="389" r="50742"/>
          <a:stretch>
            <a:fillRect/>
          </a:stretch>
        </p:blipFill>
        <p:spPr bwMode="auto">
          <a:xfrm>
            <a:off x="8172400" y="188640"/>
            <a:ext cx="741362" cy="836612"/>
          </a:xfrm>
          <a:prstGeom prst="rect">
            <a:avLst/>
          </a:prstGeom>
          <a:blipFill dpi="0" rotWithShape="0">
            <a:blip r:embed="rId3" cstate="print"/>
            <a:srcRect t="389" r="50742"/>
            <a:tile tx="0" ty="0" sx="100000" sy="100000" flip="none" algn="tl"/>
          </a:blipFill>
          <a:ln w="9360">
            <a:solidFill>
              <a:srgbClr val="4F81BD"/>
            </a:solidFill>
            <a:miter lim="800000"/>
            <a:headEnd/>
            <a:tailEnd/>
          </a:ln>
          <a:effectLst/>
        </p:spPr>
      </p:pic>
      <p:sp>
        <p:nvSpPr>
          <p:cNvPr id="208901" name="AutoShape 5"/>
          <p:cNvSpPr>
            <a:spLocks noChangeArrowheads="1"/>
          </p:cNvSpPr>
          <p:nvPr/>
        </p:nvSpPr>
        <p:spPr bwMode="auto">
          <a:xfrm>
            <a:off x="4860032" y="2420888"/>
            <a:ext cx="576262" cy="5048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Виды вычислителей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вычислители общего применения (компьютеры): 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могут выполнять множество программ, начиная от текстового редактора, заканчивая сложными расчетными задачами моделирования механических конструкций и электронных схем.</a:t>
            </a:r>
          </a:p>
          <a:p>
            <a:pPr marL="328613" indent="-328613" algn="just">
              <a:lnSpc>
                <a:spcPct val="90000"/>
              </a:lnSpc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вычислители встраиваемых систем (в будильнике, телефоне и карманном компьютере, автомобиле): </a:t>
            </a:r>
          </a:p>
          <a:p>
            <a:pPr marL="2693988"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выполняют только специальную программу управления, </a:t>
            </a:r>
          </a:p>
          <a:p>
            <a:pPr marL="2693988" lvl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ru-RU" dirty="0"/>
              <a:t>могут иметь дополнительные аппаратные средства, которые будут отличать его от компьютера общего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Предпосылки использования жестов </a:t>
            </a:r>
            <a:br>
              <a:rPr lang="ru-RU" sz="2800" dirty="0"/>
            </a:br>
            <a:r>
              <a:rPr lang="ru-RU" sz="2800" dirty="0"/>
              <a:t>для управления Умным домом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Техники захвата жестов могут включать в себя: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инфракрасных лучей,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цифровые или не цифровые перчатки,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видео камеры высокого разрешения,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датчики движения и т.д.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 t="389" r="50742"/>
          <a:stretch>
            <a:fillRect/>
          </a:stretch>
        </p:blipFill>
        <p:spPr bwMode="auto">
          <a:xfrm>
            <a:off x="8027988" y="188913"/>
            <a:ext cx="741362" cy="836612"/>
          </a:xfrm>
          <a:prstGeom prst="rect">
            <a:avLst/>
          </a:prstGeom>
          <a:blipFill dpi="0" rotWithShape="0">
            <a:blip r:embed="rId3" cstate="print"/>
            <a:srcRect t="389" r="50742"/>
            <a:tile tx="0" ty="0" sx="100000" sy="100000" flip="none" algn="tl"/>
          </a:blipFill>
          <a:ln w="9360">
            <a:solidFill>
              <a:srgbClr val="4F81B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Предпосылки использования жестов </a:t>
            </a:r>
            <a:br>
              <a:rPr lang="ru-RU"/>
            </a:br>
            <a:r>
              <a:rPr lang="ru-RU"/>
              <a:t>для управления Умным домом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Ограничения жестового взаимодействия:</a:t>
            </a:r>
          </a:p>
          <a:p>
            <a:pPr lvl="1">
              <a:buFont typeface="Times New Roman" pitchFamily="18" charset="0"/>
              <a:buChar char="–"/>
            </a:pPr>
            <a:r>
              <a:rPr lang="ru-RU" sz="2800" dirty="0"/>
              <a:t>набор жестов для управления системами должен быть легко запоминающимся,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sz="2800" dirty="0"/>
              <a:t>жест должен быть простым и его выполнение не должно требовать особых усилий. </a:t>
            </a:r>
          </a:p>
          <a:p>
            <a:pPr lvl="1">
              <a:buFont typeface="Times New Roman" pitchFamily="18" charset="0"/>
              <a:buChar char="–"/>
            </a:pPr>
            <a:r>
              <a:rPr lang="ru-RU" sz="2800" dirty="0"/>
              <a:t>Особенно важно для пожилых людей и людей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когнитивными нарушениями (сложно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            запомнить </a:t>
            </a:r>
            <a:r>
              <a:rPr lang="ru-RU" sz="2800" dirty="0"/>
              <a:t>или сложно исполнить)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 t="389" r="50742"/>
          <a:stretch>
            <a:fillRect/>
          </a:stretch>
        </p:blipFill>
        <p:spPr bwMode="auto">
          <a:xfrm>
            <a:off x="8027988" y="188913"/>
            <a:ext cx="741362" cy="836612"/>
          </a:xfrm>
          <a:prstGeom prst="rect">
            <a:avLst/>
          </a:prstGeom>
          <a:blipFill dpi="0" rotWithShape="0">
            <a:blip r:embed="rId3" cstate="print"/>
            <a:srcRect t="389" r="50742"/>
            <a:tile tx="0" ty="0" sx="100000" sy="100000" flip="none" algn="tl"/>
          </a:blipFill>
          <a:ln w="9360">
            <a:solidFill>
              <a:srgbClr val="4F81B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13725" cy="1066800"/>
          </a:xfrm>
        </p:spPr>
        <p:txBody>
          <a:bodyPr/>
          <a:lstStyle/>
          <a:p>
            <a:r>
              <a:rPr lang="ru-RU" sz="2800" dirty="0"/>
              <a:t>Исследования в использовании жестов </a:t>
            </a:r>
            <a:br>
              <a:rPr lang="ru-RU" sz="2800" dirty="0"/>
            </a:br>
            <a:r>
              <a:rPr lang="ru-RU" sz="2800" dirty="0"/>
              <a:t>для управления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15313" cy="5399087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жестового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трекинга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управления </a:t>
            </a:r>
            <a:r>
              <a:rPr lang="ru-RU" sz="26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мультимедийной</a:t>
            </a: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системой интуитивно понятным способом  [19] 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разработчики проекта </a:t>
            </a:r>
            <a:r>
              <a:rPr lang="ru-RU" dirty="0"/>
              <a:t>поставили перед собой задачу заставить бытовую технику предугадывать намерения пользователя. 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контроля домашними приборами, такими как освещение и жалюзи, при помощи жестов тела[20] </a:t>
            </a:r>
          </a:p>
          <a:p>
            <a:pPr marL="27670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0480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 одновременно сегментирует и распознает жесты с высокой точностью.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1340768"/>
            <a:ext cx="6858000" cy="2387600"/>
          </a:xfrm>
        </p:spPr>
        <p:txBody>
          <a:bodyPr/>
          <a:lstStyle/>
          <a:p>
            <a:r>
              <a:rPr lang="ru-RU" b="0" dirty="0"/>
              <a:t>Возможности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Intel</a:t>
            </a:r>
            <a:r>
              <a:rPr lang="ru-RU" b="0" dirty="0" smtClean="0"/>
              <a:t> </a:t>
            </a:r>
            <a:r>
              <a:rPr lang="ru-RU" b="0" dirty="0" err="1"/>
              <a:t>Per</a:t>
            </a:r>
            <a:r>
              <a:rPr lang="en-US" b="0" dirty="0"/>
              <a:t>ceptual 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C</a:t>
            </a:r>
            <a:r>
              <a:rPr lang="en-US" b="0" dirty="0"/>
              <a:t>omputing SDK</a:t>
            </a:r>
            <a:endParaRPr lang="ru-RU" b="0" dirty="0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/>
              <a:t>для управления встраиваемыми системами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Возможности Intel Per</a:t>
            </a:r>
            <a:r>
              <a:rPr lang="en-US"/>
              <a:t>ceptual </a:t>
            </a:r>
            <a:r>
              <a:rPr lang="ru-RU"/>
              <a:t/>
            </a:r>
            <a:br>
              <a:rPr lang="ru-RU"/>
            </a:br>
            <a:r>
              <a:rPr lang="ru-RU"/>
              <a:t>C</a:t>
            </a:r>
            <a:r>
              <a:rPr lang="en-US"/>
              <a:t>omputing SDK</a:t>
            </a:r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модули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Perceptual</a:t>
            </a:r>
            <a:r>
              <a:rPr lang="ru-RU" dirty="0"/>
              <a:t> </a:t>
            </a:r>
            <a:r>
              <a:rPr lang="ru-RU" dirty="0" err="1"/>
              <a:t>Computing</a:t>
            </a:r>
            <a:r>
              <a:rPr lang="ru-RU" dirty="0"/>
              <a:t> SDK:</a:t>
            </a:r>
          </a:p>
          <a:p>
            <a:pPr>
              <a:buFont typeface="Times New Roman" pitchFamily="18" charset="0"/>
              <a:buChar char="•"/>
            </a:pPr>
            <a:r>
              <a:rPr lang="ru-RU" dirty="0"/>
              <a:t>модуль распознавания жестов, </a:t>
            </a:r>
          </a:p>
          <a:p>
            <a:pPr>
              <a:buFont typeface="Times New Roman" pitchFamily="18" charset="0"/>
              <a:buChar char="•"/>
            </a:pPr>
            <a:r>
              <a:rPr lang="ru-RU" dirty="0"/>
              <a:t>модуль распознавания лица</a:t>
            </a:r>
          </a:p>
          <a:p>
            <a:pPr>
              <a:buFont typeface="Times New Roman" pitchFamily="18" charset="0"/>
              <a:buChar char="•"/>
            </a:pPr>
            <a:r>
              <a:rPr lang="ru-RU" dirty="0"/>
              <a:t>модуль голосового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3276600" y="6092825"/>
            <a:ext cx="647700" cy="5048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Возможности Intel Per</a:t>
            </a:r>
            <a:r>
              <a:rPr lang="en-US"/>
              <a:t>ceptual </a:t>
            </a:r>
            <a:r>
              <a:rPr lang="ru-RU"/>
              <a:t/>
            </a:r>
            <a:br>
              <a:rPr lang="ru-RU"/>
            </a:br>
            <a:r>
              <a:rPr lang="ru-RU"/>
              <a:t>C</a:t>
            </a:r>
            <a:r>
              <a:rPr lang="en-US"/>
              <a:t>omputing SDK</a:t>
            </a:r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Технические </a:t>
            </a:r>
            <a:r>
              <a:rPr lang="ru-RU" dirty="0"/>
              <a:t>особенности </a:t>
            </a:r>
            <a:r>
              <a:rPr lang="en-US" dirty="0"/>
              <a:t>Creative Interactive Gesture Cam</a:t>
            </a:r>
            <a:r>
              <a:rPr lang="ru-RU" dirty="0"/>
              <a:t>:</a:t>
            </a:r>
          </a:p>
          <a:p>
            <a:pPr>
              <a:buFont typeface="Times New Roman" pitchFamily="18" charset="0"/>
              <a:buChar char="•"/>
            </a:pPr>
            <a:r>
              <a:rPr lang="ru-RU" dirty="0"/>
              <a:t>камеры со встроенными микрофонами </a:t>
            </a:r>
          </a:p>
          <a:p>
            <a:pPr>
              <a:buFont typeface="Times New Roman" pitchFamily="18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подключения их к единой системе программного управления, написанной </a:t>
            </a:r>
            <a:br>
              <a:rPr lang="ru-RU" dirty="0"/>
            </a:br>
            <a:r>
              <a:rPr lang="ru-RU" dirty="0"/>
              <a:t>с использованием библиотек </a:t>
            </a:r>
            <a:r>
              <a:rPr lang="en-US" dirty="0"/>
              <a:t>Intel PerC</a:t>
            </a:r>
            <a:endParaRPr lang="ru-RU" dirty="0"/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3276600" y="6092825"/>
            <a:ext cx="647700" cy="5048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13725" cy="5095875"/>
          </a:xfrm>
        </p:spPr>
        <p:txBody>
          <a:bodyPr/>
          <a:lstStyle/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домашней среды в реальном времени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отслеживание присутствия человека в помещении 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адекватная реакция на команды человека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и отключение бытовых приборов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регулировка освещения, громкости аудио и видео системы</a:t>
            </a:r>
          </a:p>
          <a:p>
            <a:pPr marL="328613" lvl="1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систем безопасности и т.д.</a:t>
            </a:r>
          </a:p>
          <a:p>
            <a:endParaRPr lang="ru-RU" dirty="0"/>
          </a:p>
        </p:txBody>
      </p:sp>
      <p:sp>
        <p:nvSpPr>
          <p:cNvPr id="219140" name="AutoShape 4"/>
          <p:cNvSpPr>
            <a:spLocks noChangeArrowheads="1"/>
          </p:cNvSpPr>
          <p:nvPr/>
        </p:nvSpPr>
        <p:spPr bwMode="auto">
          <a:xfrm>
            <a:off x="3851275" y="332656"/>
            <a:ext cx="647700" cy="5048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 algn="just">
              <a:spcBef>
                <a:spcPts val="550"/>
              </a:spcBef>
              <a:buClr>
                <a:srgbClr val="FFFFFF"/>
              </a:buClr>
              <a:buFont typeface="Arial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ru-RU" sz="3000">
                <a:solidFill>
                  <a:srgbClr val="FFFFFF"/>
                </a:solidFill>
              </a:rPr>
              <a:t>Диммирование освещения</a:t>
            </a:r>
            <a:endParaRPr lang="ru-RU" sz="3800">
              <a:solidFill>
                <a:srgbClr val="FFFFFF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3612729" cy="2016224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360">
            <a:solidFill>
              <a:srgbClr val="4F81B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 algn="just">
              <a:spcBef>
                <a:spcPts val="1350"/>
              </a:spcBef>
              <a:buClr>
                <a:srgbClr val="FFFFFF"/>
              </a:buClr>
              <a:buFont typeface="Arial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ru-RU" sz="2400">
                <a:solidFill>
                  <a:srgbClr val="FFFFFF"/>
                </a:solidFill>
              </a:rPr>
              <a:t>Ответить на звонок по громкой связи</a:t>
            </a:r>
            <a:endParaRPr lang="ru-RU" sz="5400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6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400" b="1" i="1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6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400" b="1" i="1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6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400" b="1" i="1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6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400" b="1" i="1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ru-RU" sz="2400">
                <a:solidFill>
                  <a:srgbClr val="FFFFFF"/>
                </a:solidFill>
              </a:rPr>
              <a:t>Включить/выключить аудио систему</a:t>
            </a:r>
            <a:endParaRPr lang="ru-RU" sz="2000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5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marL="330200" indent="-330200" algn="just">
              <a:spcBef>
                <a:spcPts val="5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marL="330200" indent="-330200">
              <a:spcBef>
                <a:spcPts val="5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marL="330200" indent="-330200">
              <a:spcBef>
                <a:spcPts val="500"/>
              </a:spcBef>
              <a:buClrTx/>
              <a:buFontTx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716338"/>
            <a:ext cx="1511300" cy="174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268413"/>
            <a:ext cx="1458913" cy="175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02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800">
                <a:solidFill>
                  <a:srgbClr val="FFFFFF"/>
                </a:solidFill>
              </a:rPr>
              <a:t>Открыть/Закрыть жалюзи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5987678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Особенности встраиваемых систем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13725" cy="5095875"/>
          </a:xfrm>
        </p:spPr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в реальном времени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Миниатюризация размеров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Минимизация потребления энергии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 пользователя и интерфейс сопряжения с объектом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Многозадачность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Минимизация стоимости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27025" algn="just">
              <a:spcBef>
                <a:spcPts val="6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>
                <a:solidFill>
                  <a:srgbClr val="FFFFFF"/>
                </a:solidFill>
              </a:rPr>
              <a:t>Включить/выключить систему кондиционирования</a:t>
            </a:r>
            <a:endParaRPr lang="ru-RU" sz="2000">
              <a:solidFill>
                <a:srgbClr val="FFFFFF"/>
              </a:solidFill>
            </a:endParaRPr>
          </a:p>
          <a:p>
            <a:pPr marL="341313" indent="-327025" algn="just">
              <a:spcBef>
                <a:spcPts val="5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marL="341313" indent="-327025">
              <a:spcBef>
                <a:spcPts val="5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marL="341313" indent="-327025">
              <a:spcBef>
                <a:spcPts val="5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7697091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0200" algn="just">
              <a:spcBef>
                <a:spcPts val="6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>
                <a:solidFill>
                  <a:srgbClr val="FFFFFF"/>
                </a:solidFill>
              </a:rPr>
              <a:t>Начать разогрев еды в СВЧ печи </a:t>
            </a:r>
            <a:endParaRPr lang="ru-RU" sz="2000">
              <a:solidFill>
                <a:srgbClr val="FFFFFF"/>
              </a:solidFill>
            </a:endParaRPr>
          </a:p>
          <a:p>
            <a:pPr marL="341313" indent="-330200">
              <a:spcBef>
                <a:spcPts val="5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>
              <a:solidFill>
                <a:srgbClr val="FFFFFF"/>
              </a:solidFill>
            </a:endParaRPr>
          </a:p>
          <a:p>
            <a:pPr marL="341313" indent="-330200">
              <a:spcBef>
                <a:spcPts val="5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00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7775575" cy="195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“</a:t>
            </a:r>
            <a:r>
              <a:rPr lang="en-US"/>
              <a:t>TV ON</a:t>
            </a:r>
            <a:r>
              <a:rPr lang="ru-RU"/>
              <a:t>”/”</a:t>
            </a:r>
            <a:r>
              <a:rPr lang="en-US"/>
              <a:t>TV OFF</a:t>
            </a:r>
            <a:r>
              <a:rPr lang="ru-RU"/>
              <a:t>”</a:t>
            </a:r>
          </a:p>
          <a:p>
            <a:r>
              <a:rPr lang="ru-RU"/>
              <a:t>“</a:t>
            </a:r>
            <a:r>
              <a:rPr lang="en-US"/>
              <a:t>LIGHT ON</a:t>
            </a:r>
            <a:r>
              <a:rPr lang="ru-RU"/>
              <a:t>”/”</a:t>
            </a:r>
            <a:r>
              <a:rPr lang="en-US"/>
              <a:t>LIGHT OFF</a:t>
            </a:r>
            <a:r>
              <a:rPr lang="ru-RU"/>
              <a:t>”</a:t>
            </a:r>
            <a:endParaRPr lang="en-US"/>
          </a:p>
          <a:p>
            <a:r>
              <a:rPr lang="en-US"/>
              <a:t>“EMERGENCY CALL”</a:t>
            </a:r>
            <a:r>
              <a:rPr lang="ru-RU"/>
              <a:t> </a:t>
            </a:r>
          </a:p>
        </p:txBody>
      </p:sp>
      <p:pic>
        <p:nvPicPr>
          <p:cNvPr id="221188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376264" cy="152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Автоматическое открытие дверей </a:t>
            </a:r>
          </a:p>
        </p:txBody>
      </p:sp>
      <p:pic>
        <p:nvPicPr>
          <p:cNvPr id="222212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9616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FF"/>
                </a:solidFill>
              </a:rPr>
              <a:t>Пример </a:t>
            </a:r>
            <a:r>
              <a:rPr lang="ru-RU" sz="2800" b="1" dirty="0">
                <a:solidFill>
                  <a:srgbClr val="FFFFFF"/>
                </a:solidFill>
              </a:rPr>
              <a:t>одного из возможных сценариев домашней автоматизации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FFFF"/>
                </a:solidFill>
              </a:rPr>
              <a:t>Контрольные вопросы</a:t>
            </a: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Расскажите про особенности архитектуры встраиваемых систем.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Приведите примеры компьютеров на базе одной платы и примеры их использования.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Какие вы знаете беспроводные и проводные протоколы связи? В чем их особенности?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Что такое система Умный дом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FFFF"/>
                </a:solidFill>
              </a:rPr>
              <a:t>Контрольные вопросы</a:t>
            </a: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82296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buFont typeface="+mj-lt"/>
              <a:buAutoNum type="arabi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/>
              <a:t>Из </a:t>
            </a:r>
            <a:r>
              <a:rPr lang="ru-RU" sz="2800" dirty="0"/>
              <a:t>каких компонент состоит система Умный дом?</a:t>
            </a:r>
          </a:p>
          <a:p>
            <a:pPr marL="514350" indent="-514350">
              <a:buFont typeface="+mj-lt"/>
              <a:buAutoNum type="arabi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Какие модули </a:t>
            </a:r>
            <a:r>
              <a:rPr lang="ru-RU" sz="2800" dirty="0" err="1"/>
              <a:t>Intel</a:t>
            </a:r>
            <a:r>
              <a:rPr lang="ru-RU" sz="2800" dirty="0"/>
              <a:t> </a:t>
            </a:r>
            <a:r>
              <a:rPr lang="ru-RU" sz="2800" dirty="0" err="1"/>
              <a:t>Perceptual</a:t>
            </a:r>
            <a:r>
              <a:rPr lang="ru-RU" sz="2800" dirty="0"/>
              <a:t> </a:t>
            </a:r>
            <a:r>
              <a:rPr lang="ru-RU" sz="2800" dirty="0" err="1"/>
              <a:t>Computing</a:t>
            </a:r>
            <a:r>
              <a:rPr lang="ru-RU" sz="2800" dirty="0"/>
              <a:t> SDK могут быть использованы для управления встраиваемыми системами домашней автоматизации.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FFFFF"/>
                </a:solidFill>
              </a:rPr>
              <a:t>Контрольные вопросы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457200" y="1125538"/>
            <a:ext cx="82296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Times New Roman" pitchFamily="18" charset="0"/>
              <a:buAutoNum type="arabicPeriod" startAt="7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Придумайте сценарий использования возможностей </a:t>
            </a:r>
            <a:r>
              <a:rPr lang="ru-RU" sz="2800" dirty="0" err="1"/>
              <a:t>Intel</a:t>
            </a:r>
            <a:r>
              <a:rPr lang="ru-RU" sz="2800" dirty="0"/>
              <a:t> </a:t>
            </a:r>
            <a:r>
              <a:rPr lang="ru-RU" sz="2800" dirty="0" err="1"/>
              <a:t>Perceptual</a:t>
            </a:r>
            <a:r>
              <a:rPr lang="ru-RU" sz="2800" dirty="0"/>
              <a:t> </a:t>
            </a:r>
            <a:r>
              <a:rPr lang="ru-RU" sz="2800" dirty="0" err="1"/>
              <a:t>Computing</a:t>
            </a:r>
            <a:r>
              <a:rPr lang="ru-RU" sz="2800" dirty="0"/>
              <a:t> SDK для управления встраиваемыми системами управления домашней автоматизации.</a:t>
            </a:r>
          </a:p>
          <a:p>
            <a:pPr marL="342900" indent="-342900">
              <a:buFont typeface="Times New Roman" pitchFamily="18" charset="0"/>
              <a:buAutoNum type="arabicPeriod" startAt="7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/>
              <a:t>Где еще, помимо Умного дома, могу быть применены возможности </a:t>
            </a:r>
            <a:r>
              <a:rPr lang="ru-RU" sz="2800" dirty="0" err="1"/>
              <a:t>Intel</a:t>
            </a:r>
            <a:r>
              <a:rPr lang="ru-RU" sz="2800" dirty="0"/>
              <a:t> </a:t>
            </a:r>
            <a:r>
              <a:rPr lang="ru-RU" sz="2800" dirty="0" err="1"/>
              <a:t>Perceptual</a:t>
            </a:r>
            <a:r>
              <a:rPr lang="ru-RU" sz="2800" dirty="0"/>
              <a:t> </a:t>
            </a:r>
            <a:r>
              <a:rPr lang="ru-RU" sz="2800" dirty="0" err="1"/>
              <a:t>Computing</a:t>
            </a:r>
            <a:r>
              <a:rPr lang="ru-RU" sz="2800" dirty="0"/>
              <a:t> SDK для естественно-интуитивного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управления</a:t>
            </a:r>
            <a:r>
              <a:rPr lang="ru-RU" sz="2800"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Список источников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399087"/>
          </a:xfrm>
        </p:spPr>
        <p:txBody>
          <a:bodyPr/>
          <a:lstStyle/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1800" dirty="0"/>
              <a:t>Встраиваемые системы. Проектирование приложений на микроконтроллерах семейства 68HC12/HCS12 с применением языка </a:t>
            </a:r>
            <a:r>
              <a:rPr lang="en-US" sz="1800" dirty="0"/>
              <a:t>C</a:t>
            </a:r>
            <a:r>
              <a:rPr lang="ru-RU" sz="1800" dirty="0"/>
              <a:t> (пер. </a:t>
            </a:r>
            <a:r>
              <a:rPr lang="ru-RU" sz="1800" dirty="0" err="1"/>
              <a:t>Ремизевич</a:t>
            </a:r>
            <a:r>
              <a:rPr lang="ru-RU" sz="1800" dirty="0"/>
              <a:t>) - Стивен Ф. </a:t>
            </a:r>
            <a:r>
              <a:rPr lang="ru-RU" sz="1800" dirty="0" err="1"/>
              <a:t>Барретт</a:t>
            </a:r>
            <a:r>
              <a:rPr lang="ru-RU" sz="1800" dirty="0"/>
              <a:t> - </a:t>
            </a:r>
            <a:r>
              <a:rPr lang="ru-RU" sz="1800" dirty="0" err="1"/>
              <a:t>Дэниэл</a:t>
            </a:r>
            <a:r>
              <a:rPr lang="ru-RU" sz="1800" dirty="0"/>
              <a:t> Дж Пак - http://lib.rus.ec/b/265220/read.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1800" dirty="0"/>
              <a:t> Встраиваемые системы.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www</a:t>
            </a:r>
            <a:r>
              <a:rPr lang="ru-RU" sz="1800" dirty="0"/>
              <a:t>.</a:t>
            </a:r>
            <a:r>
              <a:rPr lang="en-US" sz="1800" dirty="0"/>
              <a:t>rodnik</a:t>
            </a:r>
            <a:r>
              <a:rPr lang="ru-RU" sz="1800" dirty="0"/>
              <a:t>.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r>
              <a:rPr lang="en-US" sz="1800" dirty="0"/>
              <a:t>product</a:t>
            </a:r>
            <a:r>
              <a:rPr lang="ru-RU" sz="1800" dirty="0"/>
              <a:t>/</a:t>
            </a:r>
            <a:r>
              <a:rPr lang="en-US" sz="1800" dirty="0"/>
              <a:t>spa</a:t>
            </a:r>
            <a:r>
              <a:rPr lang="ru-RU" sz="1800" dirty="0"/>
              <a:t>/</a:t>
            </a:r>
            <a:r>
              <a:rPr lang="en-US" sz="1800" dirty="0"/>
              <a:t>embedded</a:t>
            </a:r>
            <a:r>
              <a:rPr lang="ru-RU" sz="1800" dirty="0"/>
              <a:t>-</a:t>
            </a:r>
            <a:r>
              <a:rPr lang="en-US" sz="1800" dirty="0"/>
              <a:t>solutions</a:t>
            </a:r>
            <a:r>
              <a:rPr lang="ru-RU" sz="1800" dirty="0"/>
              <a:t>/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1800" dirty="0"/>
              <a:t>Обзор встраиваемых одноплатных мини компьютеров на современных процессорах. http://www.terraelectronica.ru/news_postup.php?ID=2726.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1800" dirty="0"/>
              <a:t>Семейство </a:t>
            </a:r>
            <a:r>
              <a:rPr lang="en-US" sz="1800" dirty="0"/>
              <a:t>Intel NUC</a:t>
            </a:r>
            <a:r>
              <a:rPr lang="ru-RU" sz="1800" dirty="0"/>
              <a:t>:Характеристики.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www</a:t>
            </a:r>
            <a:r>
              <a:rPr lang="ru-RU" sz="1800" dirty="0"/>
              <a:t>.</a:t>
            </a:r>
            <a:r>
              <a:rPr lang="en-US" sz="1800" dirty="0"/>
              <a:t>intel</a:t>
            </a:r>
            <a:r>
              <a:rPr lang="ru-RU" sz="1800" dirty="0"/>
              <a:t>.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r>
              <a:rPr lang="en-US" sz="1800" dirty="0"/>
              <a:t>content</a:t>
            </a:r>
            <a:r>
              <a:rPr lang="ru-RU" sz="1800" dirty="0"/>
              <a:t>/</a:t>
            </a:r>
            <a:r>
              <a:rPr lang="en-US" sz="1800" dirty="0"/>
              <a:t>www</a:t>
            </a:r>
            <a:r>
              <a:rPr lang="ru-RU" sz="1800" dirty="0"/>
              <a:t>/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r>
              <a:rPr lang="en-US" sz="1800" dirty="0"/>
              <a:t>motherboards</a:t>
            </a:r>
            <a:r>
              <a:rPr lang="ru-RU" sz="1800" dirty="0"/>
              <a:t>/</a:t>
            </a:r>
            <a:r>
              <a:rPr lang="en-US" sz="1800" dirty="0"/>
              <a:t>desktop</a:t>
            </a:r>
            <a:r>
              <a:rPr lang="ru-RU" sz="1800" dirty="0"/>
              <a:t>-</a:t>
            </a:r>
            <a:r>
              <a:rPr lang="en-US" sz="1800" dirty="0"/>
              <a:t>motherboards</a:t>
            </a:r>
            <a:r>
              <a:rPr lang="ru-RU" sz="1800" dirty="0"/>
              <a:t>/</a:t>
            </a:r>
            <a:r>
              <a:rPr lang="en-US" sz="1800" dirty="0"/>
              <a:t>nuc</a:t>
            </a:r>
            <a:r>
              <a:rPr lang="ru-RU" sz="1800" dirty="0"/>
              <a:t>-</a:t>
            </a:r>
            <a:r>
              <a:rPr lang="en-US" sz="1800" dirty="0"/>
              <a:t>family</a:t>
            </a:r>
            <a:r>
              <a:rPr lang="ru-RU" sz="1800" dirty="0"/>
              <a:t>-</a:t>
            </a:r>
            <a:r>
              <a:rPr lang="en-US" sz="1800" dirty="0"/>
              <a:t>features</a:t>
            </a:r>
            <a:r>
              <a:rPr lang="ru-RU" sz="1800" dirty="0"/>
              <a:t>.</a:t>
            </a:r>
            <a:r>
              <a:rPr lang="en-US" sz="1800" dirty="0"/>
              <a:t>html</a:t>
            </a:r>
            <a:endParaRPr lang="ru-RU" sz="1800" dirty="0"/>
          </a:p>
          <a:p>
            <a:pPr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ru-RU" sz="1800" dirty="0"/>
              <a:t> Встраиваемые компьютеры серии </a:t>
            </a:r>
            <a:r>
              <a:rPr lang="en-US" sz="1800" dirty="0"/>
              <a:t>RUGGCORE</a:t>
            </a:r>
            <a:r>
              <a:rPr lang="ru-RU" sz="1800" dirty="0"/>
              <a:t> - Продукция </a:t>
            </a:r>
            <a:r>
              <a:rPr lang="en-US" sz="1800" dirty="0"/>
              <a:t>LITEMAX Electronics</a:t>
            </a:r>
            <a:r>
              <a:rPr lang="ru-RU" sz="1800" dirty="0"/>
              <a:t>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embedded</a:t>
            </a:r>
            <a:r>
              <a:rPr lang="ru-RU" sz="1800" dirty="0"/>
              <a:t>.</a:t>
            </a:r>
            <a:r>
              <a:rPr lang="en-US" sz="1800" dirty="0"/>
              <a:t>prosoft</a:t>
            </a:r>
            <a:r>
              <a:rPr lang="ru-RU" sz="1800" dirty="0"/>
              <a:t>.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r>
              <a:rPr lang="en-US" sz="1800" dirty="0"/>
              <a:t>products</a:t>
            </a:r>
            <a:r>
              <a:rPr lang="ru-RU" sz="1800" dirty="0"/>
              <a:t>/</a:t>
            </a:r>
            <a:r>
              <a:rPr lang="en-US" sz="1800" dirty="0"/>
              <a:t>brands</a:t>
            </a:r>
            <a:r>
              <a:rPr lang="ru-RU" sz="1800" dirty="0"/>
              <a:t>/</a:t>
            </a:r>
            <a:r>
              <a:rPr lang="en-US" sz="1800" dirty="0"/>
              <a:t>litemax</a:t>
            </a:r>
            <a:r>
              <a:rPr lang="ru-RU" sz="1800" dirty="0"/>
              <a:t>/382800</a:t>
            </a:r>
            <a:r>
              <a:rPr lang="ru-RU" sz="1800" dirty="0" smtClean="0"/>
              <a:t>/</a:t>
            </a:r>
            <a:endParaRPr lang="ru-RU" sz="1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Список источников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435280" cy="5399087"/>
          </a:xfrm>
        </p:spPr>
        <p:txBody>
          <a:bodyPr/>
          <a:lstStyle/>
          <a:p>
            <a:pPr>
              <a:lnSpc>
                <a:spcPct val="80000"/>
              </a:lnSpc>
              <a:buFont typeface="+mj-lt"/>
              <a:buAutoNum type="arabicPeriod" startAt="6"/>
            </a:pPr>
            <a:r>
              <a:rPr lang="en-US" sz="1800" dirty="0" smtClean="0"/>
              <a:t>iROBO </a:t>
            </a:r>
            <a:r>
              <a:rPr lang="en-US" sz="1800" dirty="0"/>
              <a:t>Embedded</a:t>
            </a:r>
            <a:r>
              <a:rPr lang="ru-RU" sz="1800" dirty="0"/>
              <a:t> Промышленные компьютеры от </a:t>
            </a:r>
            <a:r>
              <a:rPr lang="en-US" sz="1800" dirty="0"/>
              <a:t>IPC</a:t>
            </a:r>
            <a:r>
              <a:rPr lang="ru-RU" sz="1800" dirty="0"/>
              <a:t>2</a:t>
            </a:r>
            <a:r>
              <a:rPr lang="en-US" sz="1800" dirty="0"/>
              <a:t>U</a:t>
            </a:r>
            <a:r>
              <a:rPr lang="ru-RU" sz="1800" dirty="0"/>
              <a:t> | Системы промышленной автоматизации.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ipc</a:t>
            </a:r>
            <a:r>
              <a:rPr lang="ru-RU" sz="1800" dirty="0"/>
              <a:t>2</a:t>
            </a:r>
            <a:r>
              <a:rPr lang="en-US" sz="1800" dirty="0"/>
              <a:t>u</a:t>
            </a:r>
            <a:r>
              <a:rPr lang="ru-RU" sz="1800" dirty="0"/>
              <a:t>.</a:t>
            </a:r>
            <a:r>
              <a:rPr lang="en-US" sz="1800" dirty="0"/>
              <a:t>ru</a:t>
            </a:r>
            <a:r>
              <a:rPr lang="ru-RU" sz="1800" dirty="0"/>
              <a:t>/</a:t>
            </a:r>
          </a:p>
          <a:p>
            <a:pPr>
              <a:lnSpc>
                <a:spcPct val="80000"/>
              </a:lnSpc>
              <a:buFont typeface="+mj-lt"/>
              <a:buAutoNum type="arabicPeriod" startAt="6"/>
            </a:pPr>
            <a:r>
              <a:rPr lang="ru-RU" sz="1800" dirty="0"/>
              <a:t>Умный дом своими руками.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ab</a:t>
            </a:r>
            <a:r>
              <a:rPr lang="ru-RU" sz="1800" dirty="0"/>
              <a:t>-</a:t>
            </a:r>
            <a:r>
              <a:rPr lang="en-US" sz="1800" dirty="0"/>
              <a:t>log</a:t>
            </a:r>
            <a:r>
              <a:rPr lang="ru-RU" sz="1800" dirty="0"/>
              <a:t>.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endParaRPr lang="en-US" sz="1800" dirty="0"/>
          </a:p>
          <a:p>
            <a:pPr>
              <a:lnSpc>
                <a:spcPct val="80000"/>
              </a:lnSpc>
              <a:buFont typeface="+mj-lt"/>
              <a:buAutoNum type="arabicPeriod" startAt="6"/>
            </a:pPr>
            <a:r>
              <a:rPr lang="en-US" sz="1800" dirty="0"/>
              <a:t>1-Wire. http://ru.wikipedia.org/wiki/1-Wire</a:t>
            </a:r>
            <a:endParaRPr lang="ru-RU" sz="1800" dirty="0"/>
          </a:p>
          <a:p>
            <a:pPr>
              <a:lnSpc>
                <a:spcPct val="80000"/>
              </a:lnSpc>
              <a:buFont typeface="+mj-lt"/>
              <a:buAutoNum type="arabicPeriod" startAt="6"/>
            </a:pPr>
            <a:r>
              <a:rPr lang="ru-RU" sz="1800" dirty="0"/>
              <a:t>Беспроводные технологии с низким энергопотреблением.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www</a:t>
            </a:r>
            <a:r>
              <a:rPr lang="ru-RU" sz="1800" dirty="0"/>
              <a:t>.</a:t>
            </a:r>
            <a:r>
              <a:rPr lang="en-US" sz="1800" dirty="0"/>
              <a:t>russianelectronics</a:t>
            </a:r>
            <a:r>
              <a:rPr lang="ru-RU" sz="1800" dirty="0"/>
              <a:t>.</a:t>
            </a:r>
            <a:r>
              <a:rPr lang="en-US" sz="1800" dirty="0"/>
              <a:t>ru</a:t>
            </a:r>
            <a:r>
              <a:rPr lang="ru-RU" sz="1800" dirty="0"/>
              <a:t>/</a:t>
            </a:r>
            <a:r>
              <a:rPr lang="en-US" sz="1800" dirty="0"/>
              <a:t>leader</a:t>
            </a:r>
            <a:r>
              <a:rPr lang="ru-RU" sz="1800" dirty="0"/>
              <a:t>-</a:t>
            </a:r>
            <a:r>
              <a:rPr lang="en-US" sz="1800" dirty="0"/>
              <a:t>r</a:t>
            </a:r>
            <a:r>
              <a:rPr lang="ru-RU" sz="1800" dirty="0"/>
              <a:t>/</a:t>
            </a:r>
            <a:r>
              <a:rPr lang="en-US" sz="1800" dirty="0"/>
              <a:t>review</a:t>
            </a:r>
            <a:r>
              <a:rPr lang="ru-RU" sz="1800" dirty="0"/>
              <a:t>/2187/</a:t>
            </a:r>
            <a:r>
              <a:rPr lang="en-US" sz="1800" dirty="0"/>
              <a:t>doc</a:t>
            </a:r>
            <a:r>
              <a:rPr lang="ru-RU" sz="1800" dirty="0"/>
              <a:t>/58627/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 startAt="11"/>
            </a:pPr>
            <a:r>
              <a:rPr lang="en-US" sz="1800" dirty="0"/>
              <a:t>Bluetooth</a:t>
            </a:r>
            <a:r>
              <a:rPr lang="ru-RU" sz="1800" dirty="0"/>
              <a:t> с низким энергопотреблением. </a:t>
            </a:r>
            <a:r>
              <a:rPr lang="en-US" sz="1800" dirty="0"/>
              <a:t>http</a:t>
            </a:r>
            <a:r>
              <a:rPr lang="ru-RU" sz="1800" dirty="0"/>
              <a:t>://</a:t>
            </a:r>
            <a:r>
              <a:rPr lang="en-US" sz="1800" dirty="0"/>
              <a:t>ru</a:t>
            </a:r>
            <a:r>
              <a:rPr lang="ru-RU" sz="1800" dirty="0"/>
              <a:t>.</a:t>
            </a:r>
            <a:r>
              <a:rPr lang="en-US" sz="1800" dirty="0"/>
              <a:t>wikipedia</a:t>
            </a:r>
            <a:r>
              <a:rPr lang="ru-RU" sz="1800" dirty="0"/>
              <a:t>.</a:t>
            </a:r>
            <a:r>
              <a:rPr lang="en-US" sz="1800" dirty="0"/>
              <a:t>org</a:t>
            </a:r>
            <a:r>
              <a:rPr lang="ru-RU" sz="1800" dirty="0"/>
              <a:t>/</a:t>
            </a:r>
            <a:r>
              <a:rPr lang="en-US" sz="1800" dirty="0"/>
              <a:t>wiki</a:t>
            </a:r>
            <a:r>
              <a:rPr lang="ru-RU" sz="1800" dirty="0"/>
              <a:t>/</a:t>
            </a:r>
            <a:r>
              <a:rPr lang="en-US" sz="1800" dirty="0"/>
              <a:t>Bluetooth</a:t>
            </a:r>
            <a:r>
              <a:rPr lang="ru-RU" sz="1800" dirty="0" err="1" smtClean="0"/>
              <a:t>_с_низким_энергопотреблением</a:t>
            </a:r>
            <a:endParaRPr lang="ru-RU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AutoNum type="arabicPeriod" startAt="11"/>
            </a:pPr>
            <a:r>
              <a:rPr lang="ru-RU" sz="1800" dirty="0" smtClean="0"/>
              <a:t>Инфракрасный протокол связи – </a:t>
            </a:r>
            <a:r>
              <a:rPr lang="ru-RU" sz="1800" dirty="0" err="1" smtClean="0"/>
              <a:t>IrDA</a:t>
            </a:r>
            <a:r>
              <a:rPr lang="ru-RU" sz="1800" dirty="0" smtClean="0"/>
              <a:t>. http://www.ixbt.com/peripheral/irda.html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 startAt="11"/>
            </a:pPr>
            <a:r>
              <a:rPr lang="ru-RU" sz="1800" dirty="0" smtClean="0"/>
              <a:t>. </a:t>
            </a:r>
            <a:r>
              <a:rPr lang="ru-RU" sz="1800" dirty="0" err="1" smtClean="0"/>
              <a:t>What's</a:t>
            </a:r>
            <a:r>
              <a:rPr lang="ru-RU" sz="1800" dirty="0" smtClean="0"/>
              <a:t> </a:t>
            </a:r>
            <a:r>
              <a:rPr lang="ru-RU" sz="1800" dirty="0" err="1" smtClean="0"/>
              <a:t>so</a:t>
            </a:r>
            <a:r>
              <a:rPr lang="ru-RU" sz="1800" dirty="0" smtClean="0"/>
              <a:t> </a:t>
            </a:r>
            <a:r>
              <a:rPr lang="ru-RU" sz="1800" dirty="0" err="1" smtClean="0"/>
              <a:t>good</a:t>
            </a:r>
            <a:r>
              <a:rPr lang="ru-RU" sz="1800" dirty="0" smtClean="0"/>
              <a:t> </a:t>
            </a:r>
            <a:r>
              <a:rPr lang="ru-RU" sz="1800" dirty="0" err="1" smtClean="0"/>
              <a:t>about</a:t>
            </a:r>
            <a:r>
              <a:rPr lang="ru-RU" sz="1800" dirty="0" smtClean="0"/>
              <a:t> </a:t>
            </a:r>
            <a:r>
              <a:rPr lang="ru-RU" sz="1800" dirty="0" err="1" smtClean="0"/>
              <a:t>ZigBee</a:t>
            </a:r>
            <a:r>
              <a:rPr lang="ru-RU" sz="1800" dirty="0" smtClean="0"/>
              <a:t> </a:t>
            </a:r>
            <a:r>
              <a:rPr lang="ru-RU" sz="1800" dirty="0" err="1" smtClean="0"/>
              <a:t>networks</a:t>
            </a:r>
            <a:r>
              <a:rPr lang="ru-RU" sz="1800" dirty="0" smtClean="0"/>
              <a:t>?. </a:t>
            </a:r>
            <a:r>
              <a:rPr lang="ru-RU" sz="1800" dirty="0" err="1" smtClean="0"/>
              <a:t>Daintree</a:t>
            </a:r>
            <a:r>
              <a:rPr lang="ru-RU" sz="1800" dirty="0" smtClean="0"/>
              <a:t> </a:t>
            </a:r>
            <a:r>
              <a:rPr lang="ru-RU" sz="1800" dirty="0" err="1" smtClean="0"/>
              <a:t>Networks</a:t>
            </a:r>
            <a:r>
              <a:rPr lang="ru-RU" sz="1800" dirty="0" smtClean="0"/>
              <a:t>. http://www.daintree.net/downloads/whitepapers/mesh-networking.pdf</a:t>
            </a:r>
          </a:p>
          <a:p>
            <a:pPr marL="2520950">
              <a:lnSpc>
                <a:spcPct val="80000"/>
              </a:lnSpc>
              <a:buFont typeface="Times New Roman" pitchFamily="18" charset="0"/>
              <a:buAutoNum type="arabicPeriod" startAt="11"/>
            </a:pPr>
            <a:r>
              <a:rPr lang="ru-RU" sz="1800" dirty="0" smtClean="0"/>
              <a:t> </a:t>
            </a:r>
            <a:r>
              <a:rPr lang="ru-RU" sz="1800" dirty="0" err="1" smtClean="0"/>
              <a:t>Z-Wave</a:t>
            </a:r>
            <a:r>
              <a:rPr lang="ru-RU" sz="1800" dirty="0" smtClean="0"/>
              <a:t> - новый стандарт в беспроводном дистанционном управлении. </a:t>
            </a:r>
            <a:r>
              <a:rPr lang="ru-RU" sz="1800" dirty="0" err="1" smtClean="0"/>
              <a:t>Z-Wave</a:t>
            </a:r>
            <a:r>
              <a:rPr lang="ru-RU" sz="1800" dirty="0" smtClean="0"/>
              <a:t> </a:t>
            </a:r>
            <a:r>
              <a:rPr lang="ru-RU" sz="1800" dirty="0" err="1" smtClean="0"/>
              <a:t>Russia</a:t>
            </a:r>
            <a:r>
              <a:rPr lang="ru-RU" sz="1800" dirty="0" smtClean="0"/>
              <a:t>. http://www.z-wave.ru/chto-takoe-z-wave/z-wave-novyj-standart.html</a:t>
            </a:r>
          </a:p>
          <a:p>
            <a:pPr marL="2520950">
              <a:lnSpc>
                <a:spcPct val="80000"/>
              </a:lnSpc>
              <a:buFont typeface="Times New Roman" pitchFamily="18" charset="0"/>
              <a:buAutoNum type="arabicPeriod" startAt="11"/>
            </a:pPr>
            <a:r>
              <a:rPr lang="ru-RU" sz="1800" dirty="0" smtClean="0"/>
              <a:t>Умный дом. http://ru.wikipedia.org/wiki/Умный_дом</a:t>
            </a:r>
          </a:p>
          <a:p>
            <a:pPr>
              <a:lnSpc>
                <a:spcPct val="80000"/>
              </a:lnSpc>
              <a:buFont typeface="Times New Roman" pitchFamily="18" charset="0"/>
              <a:buAutoNum type="arabicPeriod" startAt="11"/>
            </a:pPr>
            <a:endParaRPr lang="ru-RU" sz="1800" dirty="0" smtClean="0"/>
          </a:p>
          <a:p>
            <a:pPr>
              <a:lnSpc>
                <a:spcPct val="80000"/>
              </a:lnSpc>
              <a:buFont typeface="Times New Roman" pitchFamily="18" charset="0"/>
              <a:buAutoNum type="arabicPeriod" startAt="11"/>
            </a:pPr>
            <a:endParaRPr lang="ru-RU" sz="1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Список источников 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15313" cy="5399087"/>
          </a:xfrm>
        </p:spPr>
        <p:txBody>
          <a:bodyPr/>
          <a:lstStyle/>
          <a:p>
            <a:pPr>
              <a:lnSpc>
                <a:spcPct val="80000"/>
              </a:lnSpc>
              <a:buFont typeface="+mj-lt"/>
              <a:buAutoNum type="arabicPeriod" startAt="16"/>
            </a:pPr>
            <a:r>
              <a:rPr lang="ru-RU" sz="1600" dirty="0" smtClean="0"/>
              <a:t>Y</a:t>
            </a:r>
            <a:r>
              <a:rPr lang="ru-RU" sz="1600" dirty="0"/>
              <a:t>. B. </a:t>
            </a:r>
            <a:r>
              <a:rPr lang="ru-RU" sz="1600" dirty="0" err="1"/>
              <a:t>Krishna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S. </a:t>
            </a:r>
            <a:r>
              <a:rPr lang="ru-RU" sz="1600" dirty="0" err="1"/>
              <a:t>Nagendram</a:t>
            </a:r>
            <a:r>
              <a:rPr lang="ru-RU" sz="1600" dirty="0"/>
              <a:t>, “</a:t>
            </a:r>
            <a:r>
              <a:rPr lang="ru-RU" sz="1600" dirty="0" err="1"/>
              <a:t>Zigbee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Voice</a:t>
            </a:r>
            <a:r>
              <a:rPr lang="ru-RU" sz="1600" dirty="0"/>
              <a:t> </a:t>
            </a:r>
            <a:r>
              <a:rPr lang="ru-RU" sz="1600" dirty="0" err="1"/>
              <a:t>Control</a:t>
            </a:r>
            <a:r>
              <a:rPr lang="ru-RU" sz="1600" dirty="0"/>
              <a:t> </a:t>
            </a:r>
            <a:r>
              <a:rPr lang="ru-RU" sz="1600" dirty="0" err="1"/>
              <a:t>System</a:t>
            </a:r>
            <a:r>
              <a:rPr lang="ru-RU" sz="1600" dirty="0"/>
              <a:t> </a:t>
            </a:r>
            <a:r>
              <a:rPr lang="ru-RU" sz="1600" dirty="0" err="1"/>
              <a:t>for</a:t>
            </a:r>
            <a:r>
              <a:rPr lang="ru-RU" sz="1600" dirty="0"/>
              <a:t> </a:t>
            </a:r>
            <a:r>
              <a:rPr lang="ru-RU" sz="1600" dirty="0" err="1"/>
              <a:t>Smart</a:t>
            </a:r>
            <a:r>
              <a:rPr lang="ru-RU" sz="1600" dirty="0"/>
              <a:t> </a:t>
            </a:r>
            <a:r>
              <a:rPr lang="ru-RU" sz="1600" dirty="0" err="1"/>
              <a:t>Home</a:t>
            </a:r>
            <a:r>
              <a:rPr lang="ru-RU" sz="1600" dirty="0"/>
              <a:t>”,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Journal</a:t>
            </a:r>
            <a:r>
              <a:rPr lang="ru-RU" sz="1600" dirty="0"/>
              <a:t> </a:t>
            </a:r>
            <a:r>
              <a:rPr lang="ru-RU" sz="1600" dirty="0" err="1"/>
              <a:t>Computer</a:t>
            </a:r>
            <a:r>
              <a:rPr lang="ru-RU" sz="1600" dirty="0"/>
              <a:t> </a:t>
            </a:r>
            <a:r>
              <a:rPr lang="ru-RU" sz="1600" dirty="0" err="1"/>
              <a:t>Techology</a:t>
            </a:r>
            <a:r>
              <a:rPr lang="ru-RU" sz="1600" dirty="0"/>
              <a:t> &amp; </a:t>
            </a:r>
            <a:r>
              <a:rPr lang="ru-RU" sz="1600" dirty="0" err="1"/>
              <a:t>Applications</a:t>
            </a:r>
            <a:r>
              <a:rPr lang="ru-RU" sz="1600" dirty="0"/>
              <a:t>, </a:t>
            </a:r>
            <a:r>
              <a:rPr lang="ru-RU" sz="1600" dirty="0" err="1"/>
              <a:t>vol</a:t>
            </a:r>
            <a:r>
              <a:rPr lang="ru-RU" sz="1600" dirty="0"/>
              <a:t>. 3, </a:t>
            </a:r>
            <a:r>
              <a:rPr lang="ru-RU" sz="1600" dirty="0" err="1"/>
              <a:t>no</a:t>
            </a:r>
            <a:r>
              <a:rPr lang="ru-RU" sz="1600" dirty="0"/>
              <a:t>. 1, (2012), pp.163-168.</a:t>
            </a:r>
          </a:p>
          <a:p>
            <a:pPr>
              <a:lnSpc>
                <a:spcPct val="80000"/>
              </a:lnSpc>
              <a:buFont typeface="+mj-lt"/>
              <a:buAutoNum type="arabicPeriod" startAt="16"/>
            </a:pPr>
            <a:r>
              <a:rPr lang="ru-RU" sz="1600" dirty="0"/>
              <a:t>B. </a:t>
            </a:r>
            <a:r>
              <a:rPr lang="ru-RU" sz="1600" dirty="0" err="1"/>
              <a:t>Mardiana</a:t>
            </a:r>
            <a:r>
              <a:rPr lang="ru-RU" sz="1600" dirty="0"/>
              <a:t>, H. </a:t>
            </a:r>
            <a:r>
              <a:rPr lang="ru-RU" sz="1600" dirty="0" err="1"/>
              <a:t>Hazura</a:t>
            </a:r>
            <a:r>
              <a:rPr lang="ru-RU" sz="1600" dirty="0"/>
              <a:t>, S. </a:t>
            </a:r>
            <a:r>
              <a:rPr lang="ru-RU" sz="1600" dirty="0" err="1"/>
              <a:t>Fauziyah</a:t>
            </a:r>
            <a:r>
              <a:rPr lang="ru-RU" sz="1600" dirty="0"/>
              <a:t>, M. </a:t>
            </a:r>
            <a:r>
              <a:rPr lang="ru-RU" sz="1600" dirty="0" err="1"/>
              <a:t>Zahariah</a:t>
            </a:r>
            <a:r>
              <a:rPr lang="ru-RU" sz="1600" dirty="0"/>
              <a:t>, A. R. </a:t>
            </a:r>
            <a:r>
              <a:rPr lang="ru-RU" sz="1600" dirty="0" err="1"/>
              <a:t>Hanim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M. K. </a:t>
            </a:r>
            <a:r>
              <a:rPr lang="ru-RU" sz="1600" dirty="0" err="1"/>
              <a:t>Noor</a:t>
            </a:r>
            <a:r>
              <a:rPr lang="ru-RU" sz="1600" dirty="0"/>
              <a:t> </a:t>
            </a:r>
            <a:r>
              <a:rPr lang="ru-RU" sz="1600" dirty="0" err="1"/>
              <a:t>Shahida</a:t>
            </a:r>
            <a:r>
              <a:rPr lang="ru-RU" sz="1600" dirty="0"/>
              <a:t>, "</a:t>
            </a:r>
            <a:r>
              <a:rPr lang="ru-RU" sz="1600" dirty="0" err="1"/>
              <a:t>Homes</a:t>
            </a:r>
            <a:r>
              <a:rPr lang="ru-RU" sz="1600" dirty="0"/>
              <a:t> </a:t>
            </a:r>
            <a:r>
              <a:rPr lang="ru-RU" sz="1600" dirty="0" err="1"/>
              <a:t>Appliances</a:t>
            </a:r>
            <a:r>
              <a:rPr lang="ru-RU" sz="1600" dirty="0"/>
              <a:t> </a:t>
            </a:r>
            <a:r>
              <a:rPr lang="ru-RU" sz="1600" dirty="0" err="1"/>
              <a:t>Controlled</a:t>
            </a:r>
            <a:r>
              <a:rPr lang="ru-RU" sz="1600" dirty="0"/>
              <a:t> </a:t>
            </a:r>
            <a:r>
              <a:rPr lang="ru-RU" sz="1600" dirty="0" err="1"/>
              <a:t>Using</a:t>
            </a:r>
            <a:r>
              <a:rPr lang="ru-RU" sz="1600" dirty="0"/>
              <a:t> </a:t>
            </a:r>
            <a:r>
              <a:rPr lang="ru-RU" sz="1600" dirty="0" err="1"/>
              <a:t>Speech</a:t>
            </a:r>
            <a:r>
              <a:rPr lang="ru-RU" sz="1600" dirty="0"/>
              <a:t> </a:t>
            </a:r>
            <a:r>
              <a:rPr lang="ru-RU" sz="1600" dirty="0" err="1"/>
              <a:t>Recognition</a:t>
            </a:r>
            <a:r>
              <a:rPr lang="ru-RU" sz="1600" dirty="0"/>
              <a:t>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Wireless</a:t>
            </a:r>
            <a:r>
              <a:rPr lang="ru-RU" sz="1600" dirty="0"/>
              <a:t> </a:t>
            </a:r>
            <a:r>
              <a:rPr lang="ru-RU" sz="1600" dirty="0" err="1"/>
              <a:t>Network</a:t>
            </a:r>
            <a:r>
              <a:rPr lang="ru-RU" sz="1600" dirty="0"/>
              <a:t> </a:t>
            </a:r>
            <a:r>
              <a:rPr lang="ru-RU" sz="1600" dirty="0" err="1"/>
              <a:t>Environment</a:t>
            </a:r>
            <a:r>
              <a:rPr lang="ru-RU" sz="1600" dirty="0"/>
              <a:t>",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Conference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Computer</a:t>
            </a:r>
            <a:r>
              <a:rPr lang="ru-RU" sz="1600" dirty="0"/>
              <a:t> </a:t>
            </a:r>
            <a:r>
              <a:rPr lang="ru-RU" sz="1600" dirty="0" err="1"/>
              <a:t>Technology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Development</a:t>
            </a:r>
            <a:r>
              <a:rPr lang="ru-RU" sz="1600" dirty="0"/>
              <a:t> (ICCTD), (2009), </a:t>
            </a:r>
            <a:r>
              <a:rPr lang="ru-RU" sz="1600" dirty="0" err="1"/>
              <a:t>pp</a:t>
            </a:r>
            <a:r>
              <a:rPr lang="ru-RU" sz="1600" dirty="0"/>
              <a:t>. 285- 288.</a:t>
            </a:r>
          </a:p>
          <a:p>
            <a:pPr>
              <a:lnSpc>
                <a:spcPct val="80000"/>
              </a:lnSpc>
              <a:buFont typeface="+mj-lt"/>
              <a:buAutoNum type="arabicPeriod" startAt="16"/>
            </a:pPr>
            <a:r>
              <a:rPr lang="ru-RU" sz="1600" dirty="0"/>
              <a:t>N. P. </a:t>
            </a:r>
            <a:r>
              <a:rPr lang="ru-RU" sz="1600" dirty="0" err="1"/>
              <a:t>Jawarkar</a:t>
            </a:r>
            <a:r>
              <a:rPr lang="ru-RU" sz="1600" dirty="0"/>
              <a:t>, V. </a:t>
            </a:r>
            <a:r>
              <a:rPr lang="ru-RU" sz="1600" dirty="0" err="1"/>
              <a:t>Ahmed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R. D. </a:t>
            </a:r>
            <a:r>
              <a:rPr lang="ru-RU" sz="1600" dirty="0" err="1"/>
              <a:t>Thakare</a:t>
            </a:r>
            <a:r>
              <a:rPr lang="ru-RU" sz="1600" dirty="0"/>
              <a:t>, “</a:t>
            </a:r>
            <a:r>
              <a:rPr lang="ru-RU" sz="1600" dirty="0" err="1"/>
              <a:t>Remote</a:t>
            </a:r>
            <a:r>
              <a:rPr lang="ru-RU" sz="1600" dirty="0"/>
              <a:t> </a:t>
            </a:r>
            <a:r>
              <a:rPr lang="ru-RU" sz="1600" dirty="0" err="1"/>
              <a:t>Control</a:t>
            </a:r>
            <a:r>
              <a:rPr lang="ru-RU" sz="1600" dirty="0"/>
              <a:t> </a:t>
            </a:r>
            <a:r>
              <a:rPr lang="ru-RU" sz="1600" dirty="0" err="1"/>
              <a:t>using</a:t>
            </a:r>
            <a:r>
              <a:rPr lang="ru-RU" sz="1600" dirty="0"/>
              <a:t> </a:t>
            </a:r>
            <a:r>
              <a:rPr lang="ru-RU" sz="1600" dirty="0" err="1"/>
              <a:t>Mobile</a:t>
            </a:r>
            <a:r>
              <a:rPr lang="ru-RU" sz="1600" dirty="0"/>
              <a:t> </a:t>
            </a:r>
            <a:r>
              <a:rPr lang="ru-RU" sz="1600" dirty="0" err="1"/>
              <a:t>through</a:t>
            </a:r>
            <a:r>
              <a:rPr lang="ru-RU" sz="1600" dirty="0"/>
              <a:t> </a:t>
            </a:r>
            <a:r>
              <a:rPr lang="ru-RU" sz="1600" dirty="0" err="1"/>
              <a:t>Spoken</a:t>
            </a:r>
            <a:r>
              <a:rPr lang="ru-RU" sz="1600" dirty="0"/>
              <a:t> </a:t>
            </a:r>
            <a:r>
              <a:rPr lang="ru-RU" sz="1600" dirty="0" err="1"/>
              <a:t>Commands</a:t>
            </a:r>
            <a:r>
              <a:rPr lang="ru-RU" sz="1600" dirty="0"/>
              <a:t>”, IEEE -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Consortium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Stem</a:t>
            </a:r>
            <a:r>
              <a:rPr lang="ru-RU" sz="1600" dirty="0"/>
              <a:t> </a:t>
            </a:r>
            <a:r>
              <a:rPr lang="ru-RU" sz="1600" dirty="0" err="1"/>
              <a:t>Cell</a:t>
            </a:r>
            <a:r>
              <a:rPr lang="ru-RU" sz="1600" dirty="0"/>
              <a:t> </a:t>
            </a:r>
            <a:r>
              <a:rPr lang="ru-RU" sz="1600" dirty="0" err="1"/>
              <a:t>Networks</a:t>
            </a:r>
            <a:r>
              <a:rPr lang="ru-RU" sz="1600" dirty="0"/>
              <a:t> (ICSCN) 2007, (2007), </a:t>
            </a:r>
            <a:r>
              <a:rPr lang="ru-RU" sz="1600" dirty="0" err="1"/>
              <a:t>pp</a:t>
            </a:r>
            <a:r>
              <a:rPr lang="ru-RU" sz="1600" dirty="0"/>
              <a:t>. 622-625.</a:t>
            </a:r>
          </a:p>
          <a:p>
            <a:pPr>
              <a:lnSpc>
                <a:spcPct val="80000"/>
              </a:lnSpc>
              <a:buFont typeface="+mj-lt"/>
              <a:buAutoNum type="arabicPeriod" startAt="16"/>
            </a:pPr>
            <a:r>
              <a:rPr lang="ru-RU" sz="1600" dirty="0"/>
              <a:t>Y. </a:t>
            </a:r>
            <a:r>
              <a:rPr lang="ru-RU" sz="1600" dirty="0" err="1"/>
              <a:t>Bala</a:t>
            </a:r>
            <a:r>
              <a:rPr lang="ru-RU" sz="1600" dirty="0"/>
              <a:t> Krishna1, S. </a:t>
            </a:r>
            <a:r>
              <a:rPr lang="ru-RU" sz="1600" dirty="0" err="1"/>
              <a:t>Nagendram</a:t>
            </a:r>
            <a:r>
              <a:rPr lang="ru-RU" sz="1600" dirty="0"/>
              <a:t>. “ZIGBEE BASED VOICE CONTROL SYSTEM FOR SMART HOME”. </a:t>
            </a:r>
            <a:r>
              <a:rPr lang="ru-RU" sz="1600" dirty="0" err="1"/>
              <a:t>Computer</a:t>
            </a:r>
            <a:r>
              <a:rPr lang="ru-RU" sz="1600" dirty="0"/>
              <a:t> </a:t>
            </a:r>
            <a:r>
              <a:rPr lang="ru-RU" sz="1600" dirty="0" err="1"/>
              <a:t>Techology</a:t>
            </a:r>
            <a:r>
              <a:rPr lang="ru-RU" sz="1600" dirty="0"/>
              <a:t> &amp; </a:t>
            </a:r>
            <a:r>
              <a:rPr lang="ru-RU" sz="1600" dirty="0" err="1"/>
              <a:t>Applications,Vol</a:t>
            </a:r>
            <a:r>
              <a:rPr lang="ru-RU" sz="1600" dirty="0"/>
              <a:t> 3 (1),163-168.</a:t>
            </a:r>
          </a:p>
          <a:p>
            <a:pPr>
              <a:lnSpc>
                <a:spcPct val="80000"/>
              </a:lnSpc>
              <a:buFont typeface="+mj-lt"/>
              <a:buAutoNum type="arabicPeriod" startAt="16"/>
            </a:pPr>
            <a:r>
              <a:rPr lang="ru-RU" sz="1600" dirty="0" err="1"/>
              <a:t>Shih-Yao</a:t>
            </a:r>
            <a:r>
              <a:rPr lang="ru-RU" sz="1600" dirty="0"/>
              <a:t> </a:t>
            </a:r>
            <a:r>
              <a:rPr lang="ru-RU" sz="1600" dirty="0" err="1"/>
              <a:t>Lin</a:t>
            </a:r>
            <a:r>
              <a:rPr lang="ru-RU" sz="1600" dirty="0"/>
              <a:t>, </a:t>
            </a:r>
            <a:r>
              <a:rPr lang="ru-RU" sz="1600" dirty="0" err="1"/>
              <a:t>Yun-Chien</a:t>
            </a:r>
            <a:r>
              <a:rPr lang="ru-RU" sz="1600" dirty="0"/>
              <a:t> </a:t>
            </a:r>
            <a:r>
              <a:rPr lang="ru-RU" sz="1600" dirty="0" err="1"/>
              <a:t>Lai</a:t>
            </a:r>
            <a:r>
              <a:rPr lang="ru-RU" sz="1600" dirty="0"/>
              <a:t>, </a:t>
            </a:r>
            <a:r>
              <a:rPr lang="ru-RU" sz="1600" dirty="0" err="1"/>
              <a:t>Li-Wei</a:t>
            </a:r>
            <a:r>
              <a:rPr lang="ru-RU" sz="1600" dirty="0"/>
              <a:t> </a:t>
            </a:r>
            <a:r>
              <a:rPr lang="ru-RU" sz="1600" dirty="0" err="1"/>
              <a:t>Chan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Yi</a:t>
            </a:r>
            <a:r>
              <a:rPr lang="ru-RU" sz="1600" dirty="0"/>
              <a:t>- </a:t>
            </a:r>
            <a:r>
              <a:rPr lang="ru-RU" sz="1600" dirty="0" err="1"/>
              <a:t>environment</a:t>
            </a:r>
            <a:r>
              <a:rPr lang="ru-RU" sz="1600" dirty="0"/>
              <a:t>. </a:t>
            </a:r>
            <a:r>
              <a:rPr lang="ru-RU" sz="1600" dirty="0" err="1"/>
              <a:t>Ping</a:t>
            </a:r>
            <a:r>
              <a:rPr lang="ru-RU" sz="1600" dirty="0"/>
              <a:t> </a:t>
            </a:r>
            <a:r>
              <a:rPr lang="ru-RU" sz="1600" dirty="0" err="1"/>
              <a:t>Hung</a:t>
            </a:r>
            <a:r>
              <a:rPr lang="ru-RU" sz="1600" dirty="0"/>
              <a:t> ”</a:t>
            </a:r>
            <a:r>
              <a:rPr lang="ru-RU" sz="1600" dirty="0" err="1"/>
              <a:t>Real</a:t>
            </a:r>
            <a:r>
              <a:rPr lang="ru-RU" sz="1600" dirty="0"/>
              <a:t> </a:t>
            </a:r>
            <a:r>
              <a:rPr lang="ru-RU" sz="1600" dirty="0" err="1"/>
              <a:t>Time</a:t>
            </a:r>
            <a:r>
              <a:rPr lang="ru-RU" sz="1600" dirty="0"/>
              <a:t> 3D </a:t>
            </a:r>
            <a:r>
              <a:rPr lang="ru-RU" sz="1600" dirty="0" err="1"/>
              <a:t>Model</a:t>
            </a:r>
            <a:r>
              <a:rPr lang="ru-RU" sz="1600" dirty="0"/>
              <a:t> </a:t>
            </a:r>
            <a:r>
              <a:rPr lang="ru-RU" sz="1600" dirty="0" err="1"/>
              <a:t>Based</a:t>
            </a:r>
            <a:r>
              <a:rPr lang="ru-RU" sz="1600" dirty="0"/>
              <a:t> </a:t>
            </a:r>
            <a:r>
              <a:rPr lang="ru-RU" sz="1600" dirty="0" err="1"/>
              <a:t>Tracking</a:t>
            </a:r>
            <a:r>
              <a:rPr lang="ru-RU" sz="1600" dirty="0"/>
              <a:t> </a:t>
            </a:r>
            <a:r>
              <a:rPr lang="ru-RU" sz="1600" dirty="0" err="1"/>
              <a:t>forMultimedia</a:t>
            </a:r>
            <a:r>
              <a:rPr lang="ru-RU" sz="1600" dirty="0"/>
              <a:t> </a:t>
            </a:r>
            <a:r>
              <a:rPr lang="ru-RU" sz="1600" dirty="0" err="1"/>
              <a:t>Control</a:t>
            </a:r>
            <a:r>
              <a:rPr lang="ru-RU" sz="1600" dirty="0"/>
              <a:t>”.2010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Conference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Pattern</a:t>
            </a:r>
            <a:r>
              <a:rPr lang="ru-RU" sz="1600" dirty="0"/>
              <a:t> </a:t>
            </a:r>
            <a:r>
              <a:rPr lang="ru-RU" sz="1600" dirty="0" err="1"/>
              <a:t>recognition,IEEE</a:t>
            </a:r>
            <a:r>
              <a:rPr lang="ru-RU" sz="1600" dirty="0"/>
              <a:t>.</a:t>
            </a:r>
          </a:p>
          <a:p>
            <a:pPr marL="2520950">
              <a:lnSpc>
                <a:spcPct val="80000"/>
              </a:lnSpc>
              <a:buFont typeface="+mj-lt"/>
              <a:buAutoNum type="arabicPeriod" startAt="16"/>
            </a:pPr>
            <a:r>
              <a:rPr lang="ru-RU" sz="1600" dirty="0" err="1"/>
              <a:t>Daehwan</a:t>
            </a:r>
            <a:r>
              <a:rPr lang="ru-RU" sz="1600" dirty="0"/>
              <a:t> </a:t>
            </a:r>
            <a:r>
              <a:rPr lang="ru-RU" sz="1600" dirty="0" err="1"/>
              <a:t>Kim</a:t>
            </a:r>
            <a:r>
              <a:rPr lang="ru-RU" sz="1600" dirty="0"/>
              <a:t> </a:t>
            </a:r>
            <a:r>
              <a:rPr lang="ru-RU" sz="1600" dirty="0" err="1"/>
              <a:t>and</a:t>
            </a:r>
            <a:r>
              <a:rPr lang="ru-RU" sz="1600" dirty="0"/>
              <a:t> </a:t>
            </a:r>
            <a:r>
              <a:rPr lang="ru-RU" sz="1600" dirty="0" err="1"/>
              <a:t>Daijin</a:t>
            </a:r>
            <a:r>
              <a:rPr lang="ru-RU" sz="1600" dirty="0"/>
              <a:t> </a:t>
            </a:r>
            <a:r>
              <a:rPr lang="ru-RU" sz="1600" dirty="0" err="1"/>
              <a:t>Kim</a:t>
            </a:r>
            <a:r>
              <a:rPr lang="ru-RU" sz="1600" dirty="0"/>
              <a:t>. 2006. “</a:t>
            </a:r>
            <a:r>
              <a:rPr lang="ru-RU" sz="1600" dirty="0" err="1"/>
              <a:t>An</a:t>
            </a:r>
            <a:r>
              <a:rPr lang="ru-RU" sz="1600" dirty="0"/>
              <a:t> </a:t>
            </a:r>
            <a:r>
              <a:rPr lang="ru-RU" sz="1600" dirty="0" err="1"/>
              <a:t>Intelligent</a:t>
            </a:r>
            <a:r>
              <a:rPr lang="ru-RU" sz="1600" dirty="0"/>
              <a:t> </a:t>
            </a:r>
            <a:r>
              <a:rPr lang="ru-RU" sz="1600" dirty="0" err="1"/>
              <a:t>Smart</a:t>
            </a:r>
            <a:r>
              <a:rPr lang="ru-RU" sz="1600" dirty="0"/>
              <a:t> </a:t>
            </a:r>
            <a:r>
              <a:rPr lang="ru-RU" sz="1600" dirty="0" err="1"/>
              <a:t>Home</a:t>
            </a:r>
            <a:r>
              <a:rPr lang="ru-RU" sz="1600" dirty="0"/>
              <a:t> </a:t>
            </a:r>
            <a:r>
              <a:rPr lang="ru-RU" sz="1600" dirty="0" err="1"/>
              <a:t>Control</a:t>
            </a:r>
            <a:r>
              <a:rPr lang="ru-RU" sz="1600" dirty="0"/>
              <a:t> </a:t>
            </a:r>
            <a:r>
              <a:rPr lang="ru-RU" sz="1600" dirty="0" err="1"/>
              <a:t>Using</a:t>
            </a:r>
            <a:r>
              <a:rPr lang="ru-RU" sz="1600" dirty="0"/>
              <a:t> </a:t>
            </a:r>
            <a:r>
              <a:rPr lang="ru-RU" sz="1600" dirty="0" err="1"/>
              <a:t>Body</a:t>
            </a:r>
            <a:r>
              <a:rPr lang="ru-RU" sz="1600" dirty="0"/>
              <a:t> </a:t>
            </a:r>
            <a:r>
              <a:rPr lang="ru-RU" sz="1600" dirty="0" err="1"/>
              <a:t>Gesture</a:t>
            </a:r>
            <a:r>
              <a:rPr lang="ru-RU" sz="1600" dirty="0"/>
              <a:t>”. </a:t>
            </a:r>
            <a:r>
              <a:rPr lang="ru-RU" sz="1600" dirty="0" err="1"/>
              <a:t>International</a:t>
            </a:r>
            <a:r>
              <a:rPr lang="ru-RU" sz="1600" dirty="0"/>
              <a:t> </a:t>
            </a:r>
            <a:r>
              <a:rPr lang="ru-RU" sz="1600" dirty="0" err="1"/>
              <a:t>Conference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Information</a:t>
            </a:r>
            <a:r>
              <a:rPr lang="ru-RU" sz="1600" dirty="0"/>
              <a:t> </a:t>
            </a:r>
            <a:r>
              <a:rPr lang="ru-RU" sz="1600" dirty="0" err="1"/>
              <a:t>Technology</a:t>
            </a:r>
            <a:r>
              <a:rPr lang="ru-RU" sz="1600" dirty="0"/>
              <a:t>. IEEE.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Работа в реальном времени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должна производить определенные вычисления за строго определенные временные интервалы.</a:t>
            </a:r>
          </a:p>
          <a:p>
            <a:pPr lvl="1">
              <a:buFont typeface="Times New Roman" pitchFamily="18" charset="0"/>
              <a:buChar char="–"/>
            </a:pPr>
            <a:r>
              <a:rPr lang="ru-RU" dirty="0" smtClean="0"/>
              <a:t>Например, </a:t>
            </a:r>
            <a:r>
              <a:rPr lang="ru-RU" dirty="0"/>
              <a:t>система антиблокировки колес автомобиля должна опросить датчики состояния каждого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четырех колес (колесо скользит или катится)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выработать необходимые сигналы для приводов тормозов </a:t>
            </a:r>
            <a:r>
              <a:rPr lang="ru-RU" b="1" dirty="0"/>
              <a:t>в течение нескольких миллисекунд</a:t>
            </a:r>
            <a:r>
              <a:rPr lang="ru-RU" dirty="0"/>
              <a:t>  </a:t>
            </a:r>
          </a:p>
          <a:p>
            <a:pPr>
              <a:buFont typeface="Times New Roman" pitchFamily="18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Работа в реальном времени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необходимый цикл вычислений должен укладываться в отведенный временной интервал </a:t>
            </a:r>
          </a:p>
          <a:p>
            <a:pPr marL="328613" indent="-328613" algn="just">
              <a:spcBef>
                <a:spcPts val="650"/>
              </a:spcBef>
              <a:buClr>
                <a:srgbClr val="FFFFFF"/>
              </a:buClr>
              <a:buFont typeface="Arial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должна быть устойчивой по отношению </a:t>
            </a:r>
            <a:b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внешним данным (например, данные не пришли вовремя)</a:t>
            </a:r>
          </a:p>
          <a:p>
            <a:pPr marL="2514600" lvl="1" indent="-457200">
              <a:buFont typeface="Times New Roman" pitchFamily="18" charset="0"/>
              <a:buChar char="–"/>
            </a:pPr>
            <a:r>
              <a:rPr lang="ru-RU" dirty="0"/>
              <a:t>не должна «зависнуть</a:t>
            </a:r>
            <a:r>
              <a:rPr lang="ru-RU" dirty="0" smtClean="0"/>
              <a:t>» </a:t>
            </a:r>
            <a:endParaRPr lang="ru-RU" dirty="0"/>
          </a:p>
          <a:p>
            <a:pPr marL="2514600" lvl="1" indent="-457200">
              <a:buFont typeface="Times New Roman" pitchFamily="18" charset="0"/>
              <a:buChar char="–"/>
            </a:pPr>
            <a:r>
              <a:rPr lang="ru-RU" dirty="0"/>
              <a:t>должна продолжить поставлять </a:t>
            </a:r>
            <a:r>
              <a:rPr lang="ru-RU" dirty="0" smtClean="0"/>
              <a:t>результаты в </a:t>
            </a:r>
            <a:r>
              <a:rPr lang="ru-RU" dirty="0"/>
              <a:t>реальном времени,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</a:t>
            </a:r>
            <a:r>
              <a:rPr lang="ru-RU" dirty="0"/>
              <a:t>в ином, возможно сокращенном виде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>
          <a:defRPr b="1" dirty="0">
            <a:solidFill>
              <a:srgbClr val="1777A7"/>
            </a:solidFill>
          </a:defRPr>
        </a:defPPr>
      </a:lstStyle>
    </a:tx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Verdana"/>
        <a:cs typeface="Verdana"/>
      </a:majorFont>
      <a:minorFont>
        <a:latin typeface="Calibri"/>
        <a:ea typeface="Verdana"/>
        <a:cs typeface="Verdan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2576</Words>
  <Application>Microsoft Office PowerPoint</Application>
  <PresentationFormat>Экран (4:3)</PresentationFormat>
  <Paragraphs>424</Paragraphs>
  <Slides>79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79</vt:i4>
      </vt:variant>
    </vt:vector>
  </HeadingPairs>
  <TitlesOfParts>
    <vt:vector size="94" baseType="lpstr">
      <vt:lpstr>Arial</vt:lpstr>
      <vt:lpstr>Calibri</vt:lpstr>
      <vt:lpstr>Times New Roman</vt:lpstr>
      <vt:lpstr>Verdana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Микро-ЭВМ</vt:lpstr>
      <vt:lpstr>Микроконтроллер (МК)</vt:lpstr>
      <vt:lpstr>Виды вычислителей</vt:lpstr>
      <vt:lpstr>Особенности встраиваемых систем</vt:lpstr>
      <vt:lpstr>Работа в реальном времени </vt:lpstr>
      <vt:lpstr>Работа в реальном времени </vt:lpstr>
      <vt:lpstr>Миниатюризация размеров </vt:lpstr>
      <vt:lpstr>Минимизация потребления энергии </vt:lpstr>
      <vt:lpstr>Минимизация потребления энергии</vt:lpstr>
      <vt:lpstr>Способы минимизации потребления энергии</vt:lpstr>
      <vt:lpstr>Интерфейс пользователя и интерфейс сопряжения с объектом </vt:lpstr>
      <vt:lpstr>Интерфейс пользователя и интерфейс сопряжения с объектом </vt:lpstr>
      <vt:lpstr>Многозадачность </vt:lpstr>
      <vt:lpstr>Минимизация стоимости </vt:lpstr>
      <vt:lpstr>Техническая реализация</vt:lpstr>
      <vt:lpstr>Управляющие устройства</vt:lpstr>
      <vt:lpstr>Одноплатные миниатюрные компьютеры</vt:lpstr>
      <vt:lpstr>Одноплатные миниатюрные компьютеры</vt:lpstr>
      <vt:lpstr>Intel NUC  (Next Unit of Computing)</vt:lpstr>
      <vt:lpstr>RUGGCORE</vt:lpstr>
      <vt:lpstr>iROBO-6000</vt:lpstr>
      <vt:lpstr>Протоколы связи</vt:lpstr>
      <vt:lpstr>Проводные протоколы связи. Ethernet</vt:lpstr>
      <vt:lpstr>Проводные протоколы связи. X10</vt:lpstr>
      <vt:lpstr>Проводные протоколы связи. 1-Wire</vt:lpstr>
      <vt:lpstr>Беспроводные протоколы связи</vt:lpstr>
      <vt:lpstr>Беспроводные протоколы связи</vt:lpstr>
      <vt:lpstr>Bluetooth с низким энергопотреблением</vt:lpstr>
      <vt:lpstr>Bluetooth с низким энергопотреблением</vt:lpstr>
      <vt:lpstr>Wi-Fi</vt:lpstr>
      <vt:lpstr>IrDA (Infra red Data Assotiation)</vt:lpstr>
      <vt:lpstr>Zigbee</vt:lpstr>
      <vt:lpstr>Типовые области приложения Zigbee </vt:lpstr>
      <vt:lpstr>Типовые области приложения Zigbee </vt:lpstr>
      <vt:lpstr>Z-Wave</vt:lpstr>
      <vt:lpstr>Сравнительные характеристики беспроводных протоколов связи </vt:lpstr>
      <vt:lpstr>Система  «Умный дом»</vt:lpstr>
      <vt:lpstr>«Умный дом»</vt:lpstr>
      <vt:lpstr>Возможная автоматизация управления</vt:lpstr>
      <vt:lpstr>Инфраструктура и компоненты  «Умного дома»</vt:lpstr>
      <vt:lpstr>Управление «Умным домом»</vt:lpstr>
      <vt:lpstr>Предпосылки использования  естественно-интуитивных интерфейсов </vt:lpstr>
      <vt:lpstr>Предпосылки использования  голосовых интерфейсов </vt:lpstr>
      <vt:lpstr>Использование голосового управления  Умным домом</vt:lpstr>
      <vt:lpstr>Использование голосового управления  Умным домом</vt:lpstr>
      <vt:lpstr>Система голосового управления  домашней автоматизации низкой мощностью  на основе ZigBee  </vt:lpstr>
      <vt:lpstr>Система голосового управления  домашней автоматизации низкой мощностью  на основе ZigBee  </vt:lpstr>
      <vt:lpstr>Клиент-серверная система голосового управления  бытовыми приборами по беспроводному интерфейсу</vt:lpstr>
      <vt:lpstr>Клиент-серверная система голосового управления  бытовыми приборами по беспроводному интерфейсу</vt:lpstr>
      <vt:lpstr>Система голосового управления и мониторинга  на базе мобильных устройств</vt:lpstr>
      <vt:lpstr>Беспроводная система автоматизации дома</vt:lpstr>
      <vt:lpstr>Функциональная блок-схема WHAS  (A – аналоговые, D – цифровые).</vt:lpstr>
      <vt:lpstr>Беспроводная система автоматизации дома</vt:lpstr>
      <vt:lpstr>Беспроводная система автоматизации дома</vt:lpstr>
      <vt:lpstr>Предпосылки использования жестов  для управления Умным домом</vt:lpstr>
      <vt:lpstr>Предпосылки использования жестов  для управления Умным домом</vt:lpstr>
      <vt:lpstr>Предпосылки использования жестов  для управления Умным домом</vt:lpstr>
      <vt:lpstr>Предпосылки использования жестов  для управления Умным домом</vt:lpstr>
      <vt:lpstr>Исследования в использовании жестов  для управления</vt:lpstr>
      <vt:lpstr>Возможности  Intel Perceptual  Computing SDK</vt:lpstr>
      <vt:lpstr>Возможности Intel Perceptual  Computing SDK</vt:lpstr>
      <vt:lpstr>Возможности Intel Perceptual  Computing SDK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 </vt:lpstr>
      <vt:lpstr>Список источников </vt:lpstr>
      <vt:lpstr>Список источников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Носов Константин Александрович</dc:creator>
  <cp:lastModifiedBy>800941</cp:lastModifiedBy>
  <cp:revision>89</cp:revision>
  <cp:lastPrinted>1601-01-01T00:00:00Z</cp:lastPrinted>
  <dcterms:created xsi:type="dcterms:W3CDTF">2013-04-29T10:13:47Z</dcterms:created>
  <dcterms:modified xsi:type="dcterms:W3CDTF">2014-08-01T14:51:59Z</dcterms:modified>
</cp:coreProperties>
</file>