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8"/>
  </p:notesMasterIdLst>
  <p:handoutMasterIdLst>
    <p:handoutMasterId r:id="rId19"/>
  </p:handoutMasterIdLst>
  <p:sldIdLst>
    <p:sldId id="382" r:id="rId6"/>
    <p:sldId id="385" r:id="rId7"/>
    <p:sldId id="387" r:id="rId8"/>
    <p:sldId id="388" r:id="rId9"/>
    <p:sldId id="389" r:id="rId10"/>
    <p:sldId id="390" r:id="rId11"/>
    <p:sldId id="393" r:id="rId12"/>
    <p:sldId id="394" r:id="rId13"/>
    <p:sldId id="395" r:id="rId14"/>
    <p:sldId id="391" r:id="rId15"/>
    <p:sldId id="396" r:id="rId16"/>
    <p:sldId id="384" r:id="rId17"/>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4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4/24/2013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4/24/2013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kern="1200" dirty="0" smtClean="0">
                <a:solidFill>
                  <a:schemeClr val="tx1"/>
                </a:solidFill>
                <a:effectLst/>
                <a:latin typeface="Segoe UI" pitchFamily="34" charset="0"/>
                <a:ea typeface="+mn-ea"/>
                <a:cs typeface="+mn-cs"/>
              </a:rPr>
              <a:t>SUB</a:t>
            </a:r>
            <a:r>
              <a:rPr lang="en-US" sz="900" b="0" kern="1200" baseline="0" dirty="0" smtClean="0">
                <a:solidFill>
                  <a:schemeClr val="tx1"/>
                </a:solidFill>
                <a:effectLst/>
                <a:latin typeface="Segoe UI" pitchFamily="34" charset="0"/>
                <a:ea typeface="+mn-ea"/>
                <a:cs typeface="+mn-cs"/>
              </a:rPr>
              <a:t> UNITS</a:t>
            </a:r>
            <a:endParaRPr lang="en-US" sz="900" b="0" kern="1200" dirty="0" smtClean="0">
              <a:solidFill>
                <a:schemeClr val="tx1"/>
              </a:solidFill>
              <a:effectLst/>
              <a:latin typeface="Segoe UI" pitchFamily="34" charset="0"/>
              <a:ea typeface="+mn-ea"/>
              <a:cs typeface="+mn-cs"/>
            </a:endParaRP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endParaRPr lang="en-US" sz="900"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Windows scales automatically in regards to pixel density.</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a:t>
            </a:r>
          </a:p>
          <a:p>
            <a:r>
              <a:rPr lang="en-US" sz="900" kern="1200" dirty="0" smtClean="0">
                <a:solidFill>
                  <a:schemeClr val="tx1"/>
                </a:solidFill>
                <a:effectLst/>
                <a:latin typeface="Segoe UI" pitchFamily="34" charset="0"/>
                <a:ea typeface="+mn-ea"/>
                <a:cs typeface="+mn-cs"/>
              </a:rPr>
              <a:t>High-pixel</a:t>
            </a:r>
            <a:r>
              <a:rPr lang="en-US" sz="900" kern="1200" baseline="0" dirty="0" smtClean="0">
                <a:solidFill>
                  <a:schemeClr val="tx1"/>
                </a:solidFill>
                <a:effectLst/>
                <a:latin typeface="Segoe UI" pitchFamily="34" charset="0"/>
                <a:ea typeface="+mn-ea"/>
                <a:cs typeface="+mn-cs"/>
              </a:rPr>
              <a:t> density monitors can create an amazing experience, but there is a problem. As pixel density increases, elements on the screen get smaller which is not only more difficult to read, its even hard to use as a touch target. [click]</a:t>
            </a:r>
          </a:p>
          <a:p>
            <a:endParaRPr lang="en-US" sz="900" kern="1200" baseline="0" dirty="0" smtClean="0">
              <a:solidFill>
                <a:schemeClr val="tx1"/>
              </a:solidFill>
              <a:effectLst/>
              <a:latin typeface="Segoe UI" pitchFamily="34" charset="0"/>
              <a:ea typeface="+mn-ea"/>
              <a:cs typeface="+mn-cs"/>
            </a:endParaRPr>
          </a:p>
          <a:p>
            <a:r>
              <a:rPr lang="en-US" sz="900" kern="1200" baseline="0" dirty="0" smtClean="0">
                <a:solidFill>
                  <a:schemeClr val="tx1"/>
                </a:solidFill>
                <a:effectLst/>
                <a:latin typeface="Segoe UI" pitchFamily="34" charset="0"/>
                <a:ea typeface="+mn-ea"/>
                <a:cs typeface="+mn-cs"/>
              </a:rPr>
              <a:t>Windows 8 addresses this issue by scaling automatically [click].</a:t>
            </a:r>
          </a:p>
          <a:p>
            <a:endParaRPr lang="en-US" sz="900" kern="1200" baseline="0" dirty="0" smtClean="0">
              <a:solidFill>
                <a:schemeClr val="tx1"/>
              </a:solidFill>
              <a:effectLst/>
              <a:latin typeface="Segoe UI" pitchFamily="34" charset="0"/>
              <a:ea typeface="+mn-ea"/>
              <a:cs typeface="+mn-cs"/>
            </a:endParaRPr>
          </a:p>
          <a:p>
            <a:r>
              <a:rPr lang="en-US" sz="900" kern="1200" baseline="0" dirty="0" smtClean="0">
                <a:solidFill>
                  <a:schemeClr val="tx1"/>
                </a:solidFill>
                <a:effectLst/>
                <a:latin typeface="Segoe UI" pitchFamily="34" charset="0"/>
                <a:ea typeface="+mn-ea"/>
                <a:cs typeface="+mn-cs"/>
              </a:rPr>
              <a:t>Touch targets are maintained and [click] things get crisper on screen.</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Scaling</a:t>
            </a:r>
            <a:r>
              <a:rPr lang="en-US" sz="900" b="0" kern="1200" baseline="0" dirty="0" smtClean="0">
                <a:solidFill>
                  <a:schemeClr val="tx1"/>
                </a:solidFill>
                <a:effectLst/>
                <a:latin typeface="Segoe UI" pitchFamily="34" charset="0"/>
                <a:ea typeface="+mn-ea"/>
                <a:cs typeface="+mn-cs"/>
              </a:rPr>
              <a:t> happens</a:t>
            </a:r>
            <a:r>
              <a:rPr lang="en-US" sz="900" b="0" kern="1200" dirty="0" smtClean="0">
                <a:solidFill>
                  <a:schemeClr val="tx1"/>
                </a:solidFill>
                <a:effectLst/>
                <a:latin typeface="Segoe UI" pitchFamily="34" charset="0"/>
                <a:ea typeface="+mn-ea"/>
                <a:cs typeface="+mn-cs"/>
              </a:rPr>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591449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There are three scale percentages 100/140/180%</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a:t>
            </a:r>
          </a:p>
          <a:p>
            <a:r>
              <a:rPr lang="en-US" sz="900" kern="1200" dirty="0" smtClean="0">
                <a:solidFill>
                  <a:schemeClr val="tx1"/>
                </a:solidFill>
                <a:effectLst/>
                <a:latin typeface="Segoe UI" pitchFamily="34" charset="0"/>
                <a:ea typeface="+mn-ea"/>
                <a:cs typeface="+mn-cs"/>
              </a:rPr>
              <a:t>There are three scale percentages; 100, 140 and 180%. These numbers are not arbitrary, they are</a:t>
            </a:r>
            <a:r>
              <a:rPr lang="en-US" sz="900" kern="1200" baseline="0" dirty="0" smtClean="0">
                <a:solidFill>
                  <a:schemeClr val="tx1"/>
                </a:solidFill>
                <a:effectLst/>
                <a:latin typeface="Segoe UI" pitchFamily="34" charset="0"/>
                <a:ea typeface="+mn-ea"/>
                <a:cs typeface="+mn-cs"/>
              </a:rPr>
              <a:t> based on common resolutions and pixel densities and they line up well for scaling without rounding.</a:t>
            </a:r>
            <a:endParaRPr lang="en-US" sz="900" kern="1200" dirty="0" smtClean="0">
              <a:solidFill>
                <a:schemeClr val="tx1"/>
              </a:solidFill>
              <a:effectLst/>
              <a:latin typeface="Segoe UI" pitchFamily="34" charset="0"/>
              <a:ea typeface="+mn-ea"/>
              <a:cs typeface="+mn-cs"/>
            </a:endParaRPr>
          </a:p>
          <a:p>
            <a:endParaRPr lang="en-US" sz="900" kern="120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When planning</a:t>
            </a:r>
            <a:r>
              <a:rPr lang="en-US" sz="900" b="0" kern="1200" baseline="0" dirty="0" smtClean="0">
                <a:solidFill>
                  <a:schemeClr val="tx1"/>
                </a:solidFill>
                <a:effectLst/>
                <a:latin typeface="Segoe UI" pitchFamily="34" charset="0"/>
                <a:ea typeface="+mn-ea"/>
                <a:cs typeface="+mn-cs"/>
              </a:rPr>
              <a:t> for scaling</a:t>
            </a:r>
            <a:r>
              <a:rPr lang="en-US" sz="900" b="0" kern="1200" dirty="0" smtClean="0">
                <a:solidFill>
                  <a:schemeClr val="tx1"/>
                </a:solidFill>
                <a:effectLst/>
                <a:latin typeface="Segoe UI" pitchFamily="34" charset="0"/>
                <a:ea typeface="+mn-ea"/>
                <a:cs typeface="+mn-cs"/>
              </a:rPr>
              <a:t>…</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532933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Layouts are scaled automatically</a:t>
            </a: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Care</a:t>
            </a:r>
            <a:r>
              <a:rPr lang="en-US" sz="900" b="0" kern="1200" baseline="0" dirty="0" smtClean="0">
                <a:solidFill>
                  <a:schemeClr val="tx1"/>
                </a:solidFill>
                <a:effectLst/>
                <a:latin typeface="Segoe UI" pitchFamily="34" charset="0"/>
                <a:ea typeface="+mn-ea"/>
                <a:cs typeface="+mn-cs"/>
              </a:rPr>
              <a:t> should be taken for raster-based images</a:t>
            </a:r>
          </a:p>
          <a:p>
            <a:pPr marL="171450" indent="-171450">
              <a:buFont typeface="Arial" pitchFamily="34" charset="0"/>
              <a:buChar char="•"/>
            </a:pPr>
            <a:r>
              <a:rPr lang="en-US" sz="900" b="0" kern="1200" baseline="0" dirty="0" smtClean="0">
                <a:solidFill>
                  <a:schemeClr val="tx1"/>
                </a:solidFill>
                <a:effectLst/>
                <a:latin typeface="Segoe UI" pitchFamily="34" charset="0"/>
                <a:ea typeface="+mn-ea"/>
                <a:cs typeface="+mn-cs"/>
              </a:rPr>
              <a:t>CSS and SVG (Vector) primitives are perfect</a:t>
            </a:r>
            <a:endParaRPr lang="en-US" sz="900" b="0" kern="1200" dirty="0" smtClean="0">
              <a:solidFill>
                <a:schemeClr val="tx1"/>
              </a:solidFill>
              <a:effectLst/>
              <a:latin typeface="Segoe UI" pitchFamily="34" charset="0"/>
              <a:ea typeface="+mn-ea"/>
              <a:cs typeface="+mn-cs"/>
            </a:endParaRP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a:t>
            </a:r>
          </a:p>
          <a:p>
            <a:r>
              <a:rPr lang="en-US" sz="900" b="0" kern="1200" dirty="0" smtClean="0">
                <a:solidFill>
                  <a:schemeClr val="tx1"/>
                </a:solidFill>
                <a:effectLst/>
                <a:latin typeface="Segoe UI" pitchFamily="34" charset="0"/>
                <a:ea typeface="+mn-ea"/>
                <a:cs typeface="+mn-cs"/>
              </a:rPr>
              <a:t>When planning</a:t>
            </a:r>
            <a:r>
              <a:rPr lang="en-US" sz="900" b="0" kern="1200" baseline="0" dirty="0" smtClean="0">
                <a:solidFill>
                  <a:schemeClr val="tx1"/>
                </a:solidFill>
                <a:effectLst/>
                <a:latin typeface="Segoe UI" pitchFamily="34" charset="0"/>
                <a:ea typeface="+mn-ea"/>
                <a:cs typeface="+mn-cs"/>
              </a:rPr>
              <a:t> for scaling you should think about:</a:t>
            </a:r>
          </a:p>
          <a:p>
            <a:pPr marL="171450" indent="-171450">
              <a:buFont typeface="Arial" pitchFamily="34" charset="0"/>
              <a:buChar char="•"/>
            </a:pPr>
            <a:r>
              <a:rPr lang="en-US" sz="900" b="0" kern="1200" baseline="0" dirty="0" smtClean="0">
                <a:solidFill>
                  <a:schemeClr val="tx1"/>
                </a:solidFill>
                <a:effectLst/>
                <a:latin typeface="Segoe UI" pitchFamily="34" charset="0"/>
                <a:ea typeface="+mn-ea"/>
                <a:cs typeface="+mn-cs"/>
              </a:rPr>
              <a:t>Layouts are scaled automatically based on pixel density</a:t>
            </a:r>
          </a:p>
          <a:p>
            <a:pPr marL="171450" indent="-171450">
              <a:buFont typeface="Arial" pitchFamily="34" charset="0"/>
              <a:buChar char="•"/>
            </a:pPr>
            <a:r>
              <a:rPr lang="en-US" sz="900" b="0" kern="1200" baseline="0" dirty="0" smtClean="0">
                <a:solidFill>
                  <a:schemeClr val="tx1"/>
                </a:solidFill>
                <a:effectLst/>
                <a:latin typeface="Segoe UI" pitchFamily="34" charset="0"/>
                <a:ea typeface="+mn-ea"/>
                <a:cs typeface="+mn-cs"/>
              </a:rPr>
              <a:t>Ensure image rendering is as crisp as possible</a:t>
            </a:r>
          </a:p>
          <a:p>
            <a:pPr marL="171450" indent="-171450">
              <a:buFont typeface="Arial" pitchFamily="34" charset="0"/>
              <a:buChar char="•"/>
            </a:pPr>
            <a:r>
              <a:rPr lang="en-US" sz="900" b="0" kern="1200" baseline="0" dirty="0" smtClean="0">
                <a:solidFill>
                  <a:schemeClr val="tx1"/>
                </a:solidFill>
                <a:effectLst/>
                <a:latin typeface="Segoe UI" pitchFamily="34" charset="0"/>
                <a:ea typeface="+mn-ea"/>
                <a:cs typeface="+mn-cs"/>
              </a:rPr>
              <a:t>Use of CSS primitives or SVG is a great solution where possible</a:t>
            </a:r>
          </a:p>
          <a:p>
            <a:pPr marL="171450" indent="-171450">
              <a:buFont typeface="Arial" pitchFamily="34" charset="0"/>
              <a:buChar char="•"/>
            </a:pPr>
            <a:r>
              <a:rPr lang="en-US" sz="900" b="0" kern="1200" baseline="0" dirty="0" smtClean="0">
                <a:solidFill>
                  <a:schemeClr val="tx1"/>
                </a:solidFill>
                <a:effectLst/>
                <a:latin typeface="Segoe UI" pitchFamily="34" charset="0"/>
                <a:ea typeface="+mn-ea"/>
                <a:cs typeface="+mn-cs"/>
              </a:rPr>
              <a:t>For bitmaps, use resource loading</a:t>
            </a:r>
          </a:p>
          <a:p>
            <a:endParaRPr lang="en-US" sz="900" b="0" kern="1200" baseline="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Resource loading…</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438623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2 minutes</a:t>
            </a: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Resource loading is automatic</a:t>
            </a:r>
            <a:r>
              <a:rPr lang="en-US" sz="900" b="0" kern="1200" baseline="0" dirty="0" smtClean="0">
                <a:solidFill>
                  <a:schemeClr val="tx1"/>
                </a:solidFill>
                <a:effectLst/>
                <a:latin typeface="Segoe UI" pitchFamily="34" charset="0"/>
                <a:ea typeface="+mn-ea"/>
                <a:cs typeface="+mn-cs"/>
              </a:rPr>
              <a:t> and based on file names.</a:t>
            </a:r>
            <a:endParaRPr lang="en-US" sz="900" b="0" kern="1200" dirty="0" smtClean="0">
              <a:solidFill>
                <a:schemeClr val="tx1"/>
              </a:solidFill>
              <a:effectLst/>
              <a:latin typeface="Segoe UI" pitchFamily="34" charset="0"/>
              <a:ea typeface="+mn-ea"/>
              <a:cs typeface="+mn-cs"/>
            </a:endParaRP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a:t>
            </a:r>
          </a:p>
          <a:p>
            <a:r>
              <a:rPr lang="en-US" sz="900" b="0" kern="1200" baseline="0" dirty="0" smtClean="0">
                <a:solidFill>
                  <a:schemeClr val="tx1"/>
                </a:solidFill>
                <a:effectLst/>
                <a:latin typeface="Segoe UI" pitchFamily="34" charset="0"/>
                <a:ea typeface="+mn-ea"/>
                <a:cs typeface="+mn-cs"/>
              </a:rPr>
              <a:t>To ensure images look crisp at each scale level, you can provide multiple versions that will be loaded automatically based on the current scale.</a:t>
            </a:r>
          </a:p>
          <a:p>
            <a:endParaRPr lang="en-US" sz="900" b="0" kern="1200" baseline="0" dirty="0" smtClean="0">
              <a:solidFill>
                <a:schemeClr val="tx1"/>
              </a:solidFill>
              <a:effectLst/>
              <a:latin typeface="Segoe UI" pitchFamily="34" charset="0"/>
              <a:ea typeface="+mn-ea"/>
              <a:cs typeface="+mn-cs"/>
            </a:endParaRPr>
          </a:p>
          <a:p>
            <a:r>
              <a:rPr lang="en-US" sz="900" b="0" kern="1200" baseline="0" dirty="0" smtClean="0">
                <a:solidFill>
                  <a:schemeClr val="tx1"/>
                </a:solidFill>
                <a:effectLst/>
                <a:latin typeface="Segoe UI" pitchFamily="34" charset="0"/>
                <a:ea typeface="+mn-ea"/>
                <a:cs typeface="+mn-cs"/>
              </a:rPr>
              <a:t>For example, the source for the image is set to “projector.jpg” and if your app was scaled up to 140% [click], Windows would automatically look for “projector.scale-140.jpg”.  The original file is 100 pixels, but the second file is 140 pixels wide - resulting in a crisp, non-scaled look at 140% scaling.</a:t>
            </a:r>
          </a:p>
          <a:p>
            <a:endParaRPr lang="en-US" sz="900" b="0" kern="1200" baseline="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What about text?</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711182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1" kern="1200" dirty="0" smtClean="0">
                <a:solidFill>
                  <a:schemeClr val="tx1"/>
                </a:solidFill>
                <a:effectLst/>
                <a:latin typeface="Segoe UI" pitchFamily="34" charset="0"/>
                <a:ea typeface="+mn-ea"/>
                <a:cs typeface="+mn-cs"/>
              </a:rPr>
              <a:t>Estimated Time:</a:t>
            </a:r>
            <a:r>
              <a:rPr lang="en-US" sz="900" kern="1200" dirty="0" smtClean="0">
                <a:solidFill>
                  <a:schemeClr val="tx1"/>
                </a:solidFill>
                <a:effectLst/>
                <a:latin typeface="Segoe UI" pitchFamily="34" charset="0"/>
                <a:ea typeface="+mn-ea"/>
                <a:cs typeface="+mn-cs"/>
              </a:rPr>
              <a:t> 1 minute</a:t>
            </a:r>
          </a:p>
          <a:p>
            <a:r>
              <a:rPr lang="en-US" sz="900" b="1" kern="1200" dirty="0" smtClean="0">
                <a:solidFill>
                  <a:schemeClr val="tx1"/>
                </a:solidFill>
                <a:effectLst/>
                <a:latin typeface="Segoe UI" pitchFamily="34" charset="0"/>
                <a:ea typeface="+mn-ea"/>
                <a:cs typeface="+mn-cs"/>
              </a:rPr>
              <a:t>Key Messages:</a:t>
            </a:r>
            <a:endParaRPr lang="en-US" sz="900" kern="1200" dirty="0" smtClean="0">
              <a:solidFill>
                <a:schemeClr val="tx1"/>
              </a:solidFill>
              <a:effectLst/>
              <a:latin typeface="Segoe UI" pitchFamily="34" charset="0"/>
              <a:ea typeface="+mn-ea"/>
              <a:cs typeface="+mn-cs"/>
            </a:endParaRPr>
          </a:p>
          <a:p>
            <a:pPr marL="171450" indent="-171450">
              <a:buFont typeface="Arial" pitchFamily="34" charset="0"/>
              <a:buChar char="•"/>
            </a:pPr>
            <a:r>
              <a:rPr lang="en-US" sz="900" b="0" kern="1200" dirty="0" smtClean="0">
                <a:solidFill>
                  <a:schemeClr val="tx1"/>
                </a:solidFill>
                <a:effectLst/>
                <a:latin typeface="Segoe UI" pitchFamily="34" charset="0"/>
                <a:ea typeface="+mn-ea"/>
                <a:cs typeface="+mn-cs"/>
              </a:rPr>
              <a:t>Font scaling is automatic and crisp</a:t>
            </a:r>
          </a:p>
          <a:p>
            <a:endParaRPr lang="en-US" sz="900" b="1" kern="1200" dirty="0" smtClean="0">
              <a:solidFill>
                <a:schemeClr val="tx1"/>
              </a:solidFill>
              <a:effectLst/>
              <a:latin typeface="Segoe UI" pitchFamily="34" charset="0"/>
              <a:ea typeface="+mn-ea"/>
              <a:cs typeface="+mn-cs"/>
            </a:endParaRPr>
          </a:p>
          <a:p>
            <a:r>
              <a:rPr lang="en-US" sz="900" b="1" kern="1200" dirty="0" smtClean="0">
                <a:solidFill>
                  <a:schemeClr val="tx1"/>
                </a:solidFill>
                <a:effectLst/>
                <a:latin typeface="Segoe UI" pitchFamily="34" charset="0"/>
                <a:ea typeface="+mn-ea"/>
                <a:cs typeface="+mn-cs"/>
              </a:rPr>
              <a:t>Script:</a:t>
            </a:r>
          </a:p>
          <a:p>
            <a:r>
              <a:rPr lang="en-US" sz="900" b="0" kern="1200" baseline="0" dirty="0" smtClean="0">
                <a:solidFill>
                  <a:schemeClr val="tx1"/>
                </a:solidFill>
                <a:effectLst/>
                <a:latin typeface="Segoe UI" pitchFamily="34" charset="0"/>
                <a:ea typeface="+mn-ea"/>
                <a:cs typeface="+mn-cs"/>
              </a:rPr>
              <a:t>Font scaling is also automatic. As an example of the beauty of the scaling proportions, here is a chart of the font sizes as they are scaled. In the basic 20px/5px grid, there is no rounding. Avoiding rounding allows for crisper text and more exact spacing.</a:t>
            </a:r>
          </a:p>
          <a:p>
            <a:endParaRPr lang="en-US" sz="900" b="0" kern="1200" baseline="0" dirty="0" smtClean="0">
              <a:solidFill>
                <a:schemeClr val="tx1"/>
              </a:solidFill>
              <a:effectLst/>
              <a:latin typeface="Segoe UI" pitchFamily="34" charset="0"/>
              <a:ea typeface="+mn-ea"/>
              <a:cs typeface="+mn-cs"/>
            </a:endParaRPr>
          </a:p>
          <a:p>
            <a:pPr marL="0" marR="0" indent="0" algn="l" defTabSz="914363" rtl="0" eaLnBrk="1" fontAlgn="auto" latinLnBrk="0" hangingPunct="1">
              <a:lnSpc>
                <a:spcPct val="90000"/>
              </a:lnSpc>
              <a:spcBef>
                <a:spcPts val="0"/>
              </a:spcBef>
              <a:spcAft>
                <a:spcPts val="333"/>
              </a:spcAft>
              <a:buClrTx/>
              <a:buSzTx/>
              <a:buFontTx/>
              <a:buNone/>
              <a:tabLst/>
              <a:defRPr/>
            </a:pPr>
            <a:r>
              <a:rPr lang="en-US" sz="900" b="1" kern="1200" dirty="0" smtClean="0">
                <a:solidFill>
                  <a:schemeClr val="tx1"/>
                </a:solidFill>
                <a:effectLst/>
                <a:latin typeface="Segoe UI" pitchFamily="34" charset="0"/>
                <a:ea typeface="+mn-ea"/>
                <a:cs typeface="+mn-cs"/>
              </a:rPr>
              <a:t>Transition: [</a:t>
            </a:r>
            <a:r>
              <a:rPr lang="en-US" sz="900" b="0" kern="1200" dirty="0" smtClean="0">
                <a:solidFill>
                  <a:schemeClr val="tx1"/>
                </a:solidFill>
                <a:effectLst/>
                <a:latin typeface="Segoe UI" pitchFamily="34" charset="0"/>
                <a:ea typeface="+mn-ea"/>
                <a:cs typeface="+mn-cs"/>
              </a:rPr>
              <a:t>Recap]</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445509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4/24/2013 7:48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12</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67676320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0261349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theme" Target="../theme/theme2.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 id="2147483791" r:id="rId14"/>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Масштабирование шрифта</a:t>
            </a:r>
            <a:endParaRPr lang="en-US" dirty="0"/>
          </a:p>
        </p:txBody>
      </p:sp>
      <p:sp>
        <p:nvSpPr>
          <p:cNvPr id="3" name="Text Placeholder 2"/>
          <p:cNvSpPr>
            <a:spLocks noGrp="1"/>
          </p:cNvSpPr>
          <p:nvPr>
            <p:ph type="body" sz="quarter" idx="10"/>
          </p:nvPr>
        </p:nvSpPr>
        <p:spPr>
          <a:xfrm>
            <a:off x="519112" y="1447799"/>
            <a:ext cx="11149013" cy="2169825"/>
          </a:xfrm>
        </p:spPr>
        <p:txBody>
          <a:bodyPr/>
          <a:lstStyle/>
          <a:p>
            <a:pPr marL="0" indent="0">
              <a:buNone/>
            </a:pPr>
            <a:r>
              <a:rPr lang="ru-RU" dirty="0" smtClean="0"/>
              <a:t>Используйте сетку</a:t>
            </a:r>
            <a:endParaRPr lang="en-US" dirty="0" smtClean="0"/>
          </a:p>
          <a:p>
            <a:pPr marL="0" indent="0">
              <a:buNone/>
            </a:pPr>
            <a:endParaRPr lang="en-US" sz="2000" dirty="0" smtClean="0"/>
          </a:p>
          <a:p>
            <a:pPr marL="0" indent="0">
              <a:buNone/>
            </a:pPr>
            <a:r>
              <a:rPr lang="ru-RU" dirty="0" smtClean="0"/>
              <a:t>Сетка </a:t>
            </a:r>
            <a:r>
              <a:rPr lang="en-US" dirty="0" smtClean="0"/>
              <a:t>20px/5px </a:t>
            </a:r>
            <a:r>
              <a:rPr lang="ru-RU" dirty="0" smtClean="0"/>
              <a:t>спроектирована для масштабирования без округлений</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81845157"/>
              </p:ext>
            </p:extLst>
          </p:nvPr>
        </p:nvGraphicFramePr>
        <p:xfrm>
          <a:off x="600716" y="3991874"/>
          <a:ext cx="10807893" cy="1827900"/>
        </p:xfrm>
        <a:graphic>
          <a:graphicData uri="http://schemas.openxmlformats.org/drawingml/2006/table">
            <a:tbl>
              <a:tblPr firstRow="1" bandRow="1">
                <a:tableStyleId>{93296810-A885-4BE3-A3E7-6D5BEEA58F35}</a:tableStyleId>
              </a:tblPr>
              <a:tblGrid>
                <a:gridCol w="3602631"/>
                <a:gridCol w="3602631"/>
                <a:gridCol w="3602631"/>
              </a:tblGrid>
              <a:tr h="608102">
                <a:tc>
                  <a:txBody>
                    <a:bodyPr/>
                    <a:lstStyle/>
                    <a:p>
                      <a:r>
                        <a:rPr lang="en-US" sz="3200" dirty="0" smtClean="0"/>
                        <a:t>1x</a:t>
                      </a:r>
                      <a:endParaRPr lang="en-US" sz="3200" dirty="0"/>
                    </a:p>
                  </a:txBody>
                  <a:tcPr marL="121620" marR="121620" marT="60810" marB="60810"/>
                </a:tc>
                <a:tc>
                  <a:txBody>
                    <a:bodyPr/>
                    <a:lstStyle/>
                    <a:p>
                      <a:r>
                        <a:rPr lang="en-US" sz="3200" dirty="0" smtClean="0"/>
                        <a:t>1.4x</a:t>
                      </a:r>
                      <a:endParaRPr lang="en-US" sz="3200" dirty="0"/>
                    </a:p>
                  </a:txBody>
                  <a:tcPr marL="121620" marR="121620" marT="60810" marB="60810"/>
                </a:tc>
                <a:tc>
                  <a:txBody>
                    <a:bodyPr/>
                    <a:lstStyle/>
                    <a:p>
                      <a:r>
                        <a:rPr lang="en-US" sz="3200" dirty="0" smtClean="0"/>
                        <a:t>1.8x</a:t>
                      </a:r>
                      <a:endParaRPr lang="en-US" sz="3200" dirty="0"/>
                    </a:p>
                  </a:txBody>
                  <a:tcPr marL="121620" marR="121620" marT="60810" marB="60810"/>
                </a:tc>
              </a:tr>
              <a:tr h="608102">
                <a:tc>
                  <a:txBody>
                    <a:bodyPr/>
                    <a:lstStyle/>
                    <a:p>
                      <a:r>
                        <a:rPr lang="en-US" sz="3200" dirty="0" smtClean="0">
                          <a:solidFill>
                            <a:schemeClr val="tx1">
                              <a:lumMod val="75000"/>
                              <a:lumOff val="25000"/>
                            </a:schemeClr>
                          </a:solidFill>
                        </a:rPr>
                        <a:t>20px</a:t>
                      </a:r>
                      <a:endParaRPr lang="en-US" sz="3200" dirty="0">
                        <a:solidFill>
                          <a:schemeClr val="tx1">
                            <a:lumMod val="75000"/>
                            <a:lumOff val="25000"/>
                          </a:schemeClr>
                        </a:solidFill>
                      </a:endParaRPr>
                    </a:p>
                  </a:txBody>
                  <a:tcPr marL="121620" marR="121620" marT="60810" marB="60810"/>
                </a:tc>
                <a:tc>
                  <a:txBody>
                    <a:bodyPr/>
                    <a:lstStyle/>
                    <a:p>
                      <a:r>
                        <a:rPr lang="en-US" sz="3200" dirty="0" smtClean="0">
                          <a:solidFill>
                            <a:schemeClr val="tx1">
                              <a:lumMod val="75000"/>
                              <a:lumOff val="25000"/>
                            </a:schemeClr>
                          </a:solidFill>
                        </a:rPr>
                        <a:t>28px</a:t>
                      </a:r>
                      <a:endParaRPr lang="en-US" sz="3200" dirty="0">
                        <a:solidFill>
                          <a:schemeClr val="tx1">
                            <a:lumMod val="75000"/>
                            <a:lumOff val="25000"/>
                          </a:schemeClr>
                        </a:solidFill>
                      </a:endParaRPr>
                    </a:p>
                  </a:txBody>
                  <a:tcPr marL="121620" marR="121620" marT="60810" marB="60810"/>
                </a:tc>
                <a:tc>
                  <a:txBody>
                    <a:bodyPr/>
                    <a:lstStyle/>
                    <a:p>
                      <a:r>
                        <a:rPr lang="en-US" sz="3200" dirty="0" smtClean="0">
                          <a:solidFill>
                            <a:schemeClr val="tx1">
                              <a:lumMod val="75000"/>
                              <a:lumOff val="25000"/>
                            </a:schemeClr>
                          </a:solidFill>
                        </a:rPr>
                        <a:t>36px</a:t>
                      </a:r>
                      <a:endParaRPr lang="en-US" sz="3200" dirty="0">
                        <a:solidFill>
                          <a:schemeClr val="tx1">
                            <a:lumMod val="75000"/>
                            <a:lumOff val="25000"/>
                          </a:schemeClr>
                        </a:solidFill>
                      </a:endParaRPr>
                    </a:p>
                  </a:txBody>
                  <a:tcPr marL="121620" marR="121620" marT="60810" marB="60810"/>
                </a:tc>
              </a:tr>
              <a:tr h="608102">
                <a:tc>
                  <a:txBody>
                    <a:bodyPr/>
                    <a:lstStyle/>
                    <a:p>
                      <a:r>
                        <a:rPr lang="en-US" sz="3200" dirty="0" smtClean="0">
                          <a:solidFill>
                            <a:schemeClr val="tx1">
                              <a:lumMod val="75000"/>
                              <a:lumOff val="25000"/>
                            </a:schemeClr>
                          </a:solidFill>
                        </a:rPr>
                        <a:t>5px</a:t>
                      </a:r>
                      <a:endParaRPr lang="en-US" sz="3200" dirty="0">
                        <a:solidFill>
                          <a:schemeClr val="tx1">
                            <a:lumMod val="75000"/>
                            <a:lumOff val="25000"/>
                          </a:schemeClr>
                        </a:solidFill>
                      </a:endParaRPr>
                    </a:p>
                  </a:txBody>
                  <a:tcPr marL="121620" marR="121620" marT="60810" marB="60810"/>
                </a:tc>
                <a:tc>
                  <a:txBody>
                    <a:bodyPr/>
                    <a:lstStyle/>
                    <a:p>
                      <a:r>
                        <a:rPr lang="en-US" sz="3200" dirty="0" smtClean="0">
                          <a:solidFill>
                            <a:schemeClr val="tx1">
                              <a:lumMod val="75000"/>
                              <a:lumOff val="25000"/>
                            </a:schemeClr>
                          </a:solidFill>
                        </a:rPr>
                        <a:t>7px</a:t>
                      </a:r>
                      <a:endParaRPr lang="en-US" sz="3200" dirty="0">
                        <a:solidFill>
                          <a:schemeClr val="tx1">
                            <a:lumMod val="75000"/>
                            <a:lumOff val="25000"/>
                          </a:schemeClr>
                        </a:solidFill>
                      </a:endParaRPr>
                    </a:p>
                  </a:txBody>
                  <a:tcPr marL="121620" marR="121620" marT="60810" marB="60810"/>
                </a:tc>
                <a:tc>
                  <a:txBody>
                    <a:bodyPr/>
                    <a:lstStyle/>
                    <a:p>
                      <a:r>
                        <a:rPr lang="en-US" sz="3200" dirty="0" smtClean="0">
                          <a:solidFill>
                            <a:schemeClr val="tx1">
                              <a:lumMod val="75000"/>
                              <a:lumOff val="25000"/>
                            </a:schemeClr>
                          </a:solidFill>
                        </a:rPr>
                        <a:t>9px</a:t>
                      </a:r>
                      <a:endParaRPr lang="en-US" sz="3200" dirty="0">
                        <a:solidFill>
                          <a:schemeClr val="tx1">
                            <a:lumMod val="75000"/>
                            <a:lumOff val="25000"/>
                          </a:schemeClr>
                        </a:solidFill>
                      </a:endParaRPr>
                    </a:p>
                  </a:txBody>
                  <a:tcPr marL="121620" marR="121620" marT="60810" marB="60810"/>
                </a:tc>
              </a:tr>
            </a:tbl>
          </a:graphicData>
        </a:graphic>
      </p:graphicFrame>
    </p:spTree>
    <p:extLst>
      <p:ext uri="{BB962C8B-B14F-4D97-AF65-F5344CB8AC3E}">
        <p14:creationId xmlns:p14="http://schemas.microsoft.com/office/powerpoint/2010/main" val="3644768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Плитки</a:t>
            </a:r>
            <a:endParaRPr lang="ru-RU" dirty="0"/>
          </a:p>
        </p:txBody>
      </p:sp>
      <p:pic>
        <p:nvPicPr>
          <p:cNvPr id="4" name="Рисунок 3"/>
          <p:cNvPicPr>
            <a:picLocks noChangeAspect="1"/>
          </p:cNvPicPr>
          <p:nvPr/>
        </p:nvPicPr>
        <p:blipFill>
          <a:blip r:embed="rId2"/>
          <a:stretch>
            <a:fillRect/>
          </a:stretch>
        </p:blipFill>
        <p:spPr>
          <a:xfrm>
            <a:off x="519113" y="1148618"/>
            <a:ext cx="9756774" cy="5256944"/>
          </a:xfrm>
          <a:prstGeom prst="rect">
            <a:avLst/>
          </a:prstGeom>
        </p:spPr>
      </p:pic>
    </p:spTree>
    <p:extLst>
      <p:ext uri="{BB962C8B-B14F-4D97-AF65-F5344CB8AC3E}">
        <p14:creationId xmlns:p14="http://schemas.microsoft.com/office/powerpoint/2010/main" val="1661796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ru-RU" sz="7000" dirty="0" smtClean="0"/>
              <a:t>Масштабирование графики</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Константин </a:t>
            </a:r>
            <a:r>
              <a:rPr lang="ru-RU" dirty="0" err="1" smtClean="0"/>
              <a:t>Кичинский</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kichinsky</a:t>
            </a:r>
            <a:endParaRPr dirty="0"/>
          </a:p>
        </p:txBody>
      </p:sp>
    </p:spTree>
    <p:extLst>
      <p:ext uri="{BB962C8B-B14F-4D97-AF65-F5344CB8AC3E}">
        <p14:creationId xmlns:p14="http://schemas.microsoft.com/office/powerpoint/2010/main" val="3324403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Плотность пикселей</a:t>
            </a:r>
            <a:endParaRPr lang="en-US" dirty="0"/>
          </a:p>
        </p:txBody>
      </p:sp>
      <p:sp>
        <p:nvSpPr>
          <p:cNvPr id="3" name="Content Placeholder 2"/>
          <p:cNvSpPr>
            <a:spLocks noGrp="1"/>
          </p:cNvSpPr>
          <p:nvPr>
            <p:ph type="body" sz="quarter" idx="10"/>
          </p:nvPr>
        </p:nvSpPr>
        <p:spPr>
          <a:xfrm>
            <a:off x="519112" y="1447799"/>
            <a:ext cx="11149013" cy="3218830"/>
          </a:xfrm>
        </p:spPr>
        <p:txBody>
          <a:bodyPr/>
          <a:lstStyle/>
          <a:p>
            <a:r>
              <a:rPr lang="ru-RU" dirty="0"/>
              <a:t>Проблема: плотность пикселей увеличивается</a:t>
            </a:r>
          </a:p>
          <a:p>
            <a:pPr lvl="1"/>
            <a:r>
              <a:rPr lang="ru-RU" dirty="0"/>
              <a:t>Объекты становятся слишком мелкими для </a:t>
            </a:r>
            <a:r>
              <a:rPr lang="ru-RU" dirty="0" smtClean="0"/>
              <a:t>нажатия</a:t>
            </a:r>
          </a:p>
          <a:p>
            <a:pPr lvl="1"/>
            <a:r>
              <a:rPr lang="ru-RU" dirty="0" smtClean="0"/>
              <a:t>При масштабировании цели для нажатия остаются того же размера и становятся более четкими</a:t>
            </a:r>
            <a:endParaRPr lang="en-US" dirty="0"/>
          </a:p>
          <a:p>
            <a:endParaRPr lang="en-US" dirty="0"/>
          </a:p>
          <a:p>
            <a:endParaRPr lang="en-US" dirty="0"/>
          </a:p>
          <a:p>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52129" y="3295368"/>
            <a:ext cx="4990019" cy="28014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 name="Picture 3" descr="\\windesign\Shared\zachshal\Assets\Hands\Ha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288564" y="4317146"/>
            <a:ext cx="3102757" cy="711822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761644" y="3292633"/>
            <a:ext cx="4990019" cy="280688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2" name="Rectangle 11"/>
          <p:cNvSpPr/>
          <p:nvPr/>
        </p:nvSpPr>
        <p:spPr>
          <a:xfrm>
            <a:off x="1834161" y="6238110"/>
            <a:ext cx="2260555" cy="461665"/>
          </a:xfrm>
          <a:prstGeom prst="rect">
            <a:avLst/>
          </a:prstGeom>
        </p:spPr>
        <p:txBody>
          <a:bodyPr wrap="none">
            <a:spAutoFit/>
          </a:bodyPr>
          <a:lstStyle/>
          <a:p>
            <a:r>
              <a:rPr lang="en-US" sz="2400" dirty="0" smtClean="0">
                <a:solidFill>
                  <a:schemeClr val="tx1">
                    <a:lumMod val="75000"/>
                    <a:lumOff val="25000"/>
                  </a:schemeClr>
                </a:solidFill>
              </a:rPr>
              <a:t>11.6” 1366x768</a:t>
            </a:r>
            <a:endParaRPr lang="en-US" sz="2400" dirty="0">
              <a:solidFill>
                <a:schemeClr val="tx1">
                  <a:lumMod val="75000"/>
                  <a:lumOff val="25000"/>
                </a:schemeClr>
              </a:solidFill>
            </a:endParaRPr>
          </a:p>
        </p:txBody>
      </p:sp>
      <p:sp>
        <p:nvSpPr>
          <p:cNvPr id="13" name="Rectangle 12"/>
          <p:cNvSpPr/>
          <p:nvPr/>
        </p:nvSpPr>
        <p:spPr>
          <a:xfrm>
            <a:off x="8164964" y="6238110"/>
            <a:ext cx="2427268" cy="461665"/>
          </a:xfrm>
          <a:prstGeom prst="rect">
            <a:avLst/>
          </a:prstGeom>
        </p:spPr>
        <p:txBody>
          <a:bodyPr wrap="none">
            <a:spAutoFit/>
          </a:bodyPr>
          <a:lstStyle/>
          <a:p>
            <a:r>
              <a:rPr lang="en-US" sz="2400" dirty="0" smtClean="0">
                <a:solidFill>
                  <a:schemeClr val="tx1">
                    <a:lumMod val="75000"/>
                    <a:lumOff val="25000"/>
                  </a:schemeClr>
                </a:solidFill>
              </a:rPr>
              <a:t>11.6” 1920x1080</a:t>
            </a:r>
            <a:endParaRPr lang="en-US" sz="2400" dirty="0">
              <a:solidFill>
                <a:schemeClr val="tx1">
                  <a:lumMod val="75000"/>
                  <a:lumOff val="25000"/>
                </a:schemeClr>
              </a:solidFill>
            </a:endParaRPr>
          </a:p>
        </p:txBody>
      </p:sp>
      <p:pic>
        <p:nvPicPr>
          <p:cNvPr id="14" name="Picture 2"/>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6763864" y="3285788"/>
            <a:ext cx="4984438" cy="280374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100432" y="2889982"/>
            <a:ext cx="2143003" cy="2143003"/>
          </a:xfrm>
          <a:prstGeom prst="ellipse">
            <a:avLst/>
          </a:prstGeom>
          <a:ln w="57150">
            <a:solidFill>
              <a:schemeClr val="bg1"/>
            </a:solidFill>
          </a:ln>
        </p:spPr>
      </p:pic>
      <p:pic>
        <p:nvPicPr>
          <p:cNvPr id="16"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r="-1653" b="-927"/>
          <a:stretch/>
        </p:blipFill>
        <p:spPr bwMode="auto">
          <a:xfrm>
            <a:off x="198507" y="2906768"/>
            <a:ext cx="2090057" cy="2109433"/>
          </a:xfrm>
          <a:prstGeom prst="ellipse">
            <a:avLst/>
          </a:prstGeom>
          <a:ln w="57150">
            <a:solidFill>
              <a:schemeClr val="bg1"/>
            </a:solidFill>
          </a:ln>
          <a:extLst>
            <a:ext uri="{909E8E84-426E-40DD-AFC4-6F175D3DCCD1}">
              <a14:hiddenFill xmlns:a14="http://schemas.microsoft.com/office/drawing/2010/main">
                <a:solidFill>
                  <a:srgbClr val="FFFFFF"/>
                </a:solidFill>
              </a14:hiddenFill>
            </a:ext>
          </a:extLst>
        </p:spPr>
      </p:pic>
      <p:pic>
        <p:nvPicPr>
          <p:cNvPr id="18" name="Picture 3" descr="\\windesign\Shared\zachshal\Assets\Hands\Ha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3189" y="4032593"/>
            <a:ext cx="3102757" cy="711822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windesign\Shared\zachshal\Assets\Hands\Han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8350" y="4318342"/>
            <a:ext cx="3102757" cy="7118227"/>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519112" y="2124978"/>
            <a:ext cx="11735433" cy="461665"/>
          </a:xfrm>
          <a:prstGeom prst="rect">
            <a:avLst/>
          </a:prstGeom>
        </p:spPr>
        <p:txBody>
          <a:bodyPr wrap="square">
            <a:spAutoFit/>
          </a:bodyPr>
          <a:lstStyle/>
          <a:p>
            <a:endParaRPr lang="en-US" sz="2400" dirty="0">
              <a:solidFill>
                <a:schemeClr val="tx1">
                  <a:lumMod val="75000"/>
                  <a:lumOff val="25000"/>
                </a:schemeClr>
              </a:solidFill>
            </a:endParaRPr>
          </a:p>
        </p:txBody>
      </p:sp>
    </p:spTree>
    <p:extLst>
      <p:ext uri="{BB962C8B-B14F-4D97-AF65-F5344CB8AC3E}">
        <p14:creationId xmlns:p14="http://schemas.microsoft.com/office/powerpoint/2010/main" val="32636636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nodePh="1">
                                  <p:stCondLst>
                                    <p:cond delay="0"/>
                                  </p:stCondLst>
                                  <p:endCondLst>
                                    <p:cond evt="begin" delay="0">
                                      <p:tn val="19"/>
                                    </p:cond>
                                  </p:end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xit" presetSubtype="0" fill="hold" nodeType="withEffect">
                                  <p:stCondLst>
                                    <p:cond delay="0"/>
                                  </p:stCondLst>
                                  <p:childTnLst>
                                    <p:animEffect transition="out" filter="fade">
                                      <p:cBhvr>
                                        <p:cTn id="23" dur="500"/>
                                        <p:tgtEl>
                                          <p:spTgt spid="18"/>
                                        </p:tgtEl>
                                      </p:cBhvr>
                                    </p:animEffect>
                                    <p:set>
                                      <p:cBhvr>
                                        <p:cTn id="24" dur="1" fill="hold">
                                          <p:stCondLst>
                                            <p:cond delay="499"/>
                                          </p:stCondLst>
                                        </p:cTn>
                                        <p:tgtEl>
                                          <p:spTgt spid="1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10"/>
                                        </p:tgtEl>
                                      </p:cBhvr>
                                    </p:animEffect>
                                    <p:set>
                                      <p:cBhvr>
                                        <p:cTn id="29" dur="1" fill="hold">
                                          <p:stCondLst>
                                            <p:cond delay="499"/>
                                          </p:stCondLst>
                                        </p:cTn>
                                        <p:tgtEl>
                                          <p:spTgt spid="10"/>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p>
            <a:r>
              <a:rPr lang="ru-RU" dirty="0" smtClean="0"/>
              <a:t>Масштабирование плотности</a:t>
            </a:r>
            <a:endParaRPr lang="en-US" dirty="0"/>
          </a:p>
        </p:txBody>
      </p:sp>
      <p:sp>
        <p:nvSpPr>
          <p:cNvPr id="6" name="Text Placeholder 5"/>
          <p:cNvSpPr>
            <a:spLocks noGrp="1"/>
          </p:cNvSpPr>
          <p:nvPr>
            <p:ph type="body" sz="quarter" idx="10"/>
          </p:nvPr>
        </p:nvSpPr>
        <p:spPr>
          <a:xfrm>
            <a:off x="519112" y="1447799"/>
            <a:ext cx="11149013" cy="2959785"/>
          </a:xfrm>
        </p:spPr>
        <p:txBody>
          <a:bodyPr/>
          <a:lstStyle/>
          <a:p>
            <a:pPr marL="0" indent="0">
              <a:spcBef>
                <a:spcPts val="2000"/>
              </a:spcBef>
              <a:buNone/>
            </a:pPr>
            <a:r>
              <a:rPr lang="en-US" dirty="0" smtClean="0"/>
              <a:t>Windows </a:t>
            </a:r>
            <a:r>
              <a:rPr lang="ru-RU" dirty="0" smtClean="0"/>
              <a:t>масштабирует плотность</a:t>
            </a:r>
            <a:endParaRPr lang="en-US" sz="1600" dirty="0"/>
          </a:p>
          <a:p>
            <a:pPr marL="0" indent="0">
              <a:spcBef>
                <a:spcPts val="2000"/>
              </a:spcBef>
              <a:buNone/>
            </a:pPr>
            <a:r>
              <a:rPr lang="ru-RU" dirty="0" smtClean="0"/>
              <a:t>Композиция, текст и изображения более четкие при более высокой плотности пикселей</a:t>
            </a:r>
            <a:endParaRPr lang="en-US" sz="1600" dirty="0"/>
          </a:p>
          <a:p>
            <a:pPr marL="0" indent="0">
              <a:spcBef>
                <a:spcPts val="2000"/>
              </a:spcBef>
              <a:buNone/>
            </a:pPr>
            <a:r>
              <a:rPr lang="ru-RU" dirty="0" smtClean="0"/>
              <a:t>Три уровня масштабирования</a:t>
            </a:r>
            <a:endParaRPr lang="en-US" dirty="0"/>
          </a:p>
        </p:txBody>
      </p:sp>
      <p:sp>
        <p:nvSpPr>
          <p:cNvPr id="30" name="Rectangle 29"/>
          <p:cNvSpPr/>
          <p:nvPr/>
        </p:nvSpPr>
        <p:spPr bwMode="auto">
          <a:xfrm>
            <a:off x="965412" y="4702671"/>
            <a:ext cx="2290322" cy="1145161"/>
          </a:xfrm>
          <a:prstGeom prst="rect">
            <a:avLst/>
          </a:prstGeom>
          <a:noFill/>
          <a:ln w="28575" cap="flat" cmpd="sng" algn="ctr">
            <a:solidFill>
              <a:srgbClr val="65BC46">
                <a:shade val="95000"/>
                <a:satMod val="105000"/>
              </a:srgbClr>
            </a:solidFill>
            <a:prstDash val="soli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a:ea typeface="+mn-ea"/>
              <a:cs typeface="+mn-cs"/>
            </a:endParaRPr>
          </a:p>
        </p:txBody>
      </p:sp>
      <p:sp>
        <p:nvSpPr>
          <p:cNvPr id="31" name="Rectangle 30"/>
          <p:cNvSpPr/>
          <p:nvPr/>
        </p:nvSpPr>
        <p:spPr bwMode="auto">
          <a:xfrm>
            <a:off x="4002578" y="4702671"/>
            <a:ext cx="2290322" cy="1145161"/>
          </a:xfrm>
          <a:prstGeom prst="rect">
            <a:avLst/>
          </a:prstGeom>
          <a:noFill/>
          <a:ln w="28575" cap="flat" cmpd="sng" algn="ctr">
            <a:solidFill>
              <a:srgbClr val="65BC46">
                <a:shade val="95000"/>
                <a:satMod val="105000"/>
              </a:srgbClr>
            </a:solidFill>
            <a:prstDash val="soli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a:ea typeface="+mn-ea"/>
              <a:cs typeface="+mn-cs"/>
            </a:endParaRPr>
          </a:p>
        </p:txBody>
      </p:sp>
      <p:sp>
        <p:nvSpPr>
          <p:cNvPr id="32" name="Rectangle 31"/>
          <p:cNvSpPr/>
          <p:nvPr/>
        </p:nvSpPr>
        <p:spPr bwMode="auto">
          <a:xfrm>
            <a:off x="7039745" y="4702671"/>
            <a:ext cx="2290322" cy="1145161"/>
          </a:xfrm>
          <a:prstGeom prst="rect">
            <a:avLst/>
          </a:prstGeom>
          <a:noFill/>
          <a:ln w="28575" cap="flat" cmpd="sng" algn="ctr">
            <a:solidFill>
              <a:srgbClr val="65BC46">
                <a:shade val="95000"/>
                <a:satMod val="105000"/>
              </a:srgbClr>
            </a:solidFill>
            <a:prstDash val="soli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Light"/>
              <a:ea typeface="+mn-ea"/>
              <a:cs typeface="+mn-cs"/>
            </a:endParaRPr>
          </a:p>
        </p:txBody>
      </p:sp>
      <p:sp>
        <p:nvSpPr>
          <p:cNvPr id="33" name="Rectangle 32"/>
          <p:cNvSpPr/>
          <p:nvPr/>
        </p:nvSpPr>
        <p:spPr>
          <a:xfrm>
            <a:off x="1596083" y="5898698"/>
            <a:ext cx="1028979" cy="5228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smtClean="0">
                <a:ln>
                  <a:noFill/>
                </a:ln>
                <a:solidFill>
                  <a:schemeClr val="tx1">
                    <a:lumMod val="75000"/>
                    <a:lumOff val="25000"/>
                  </a:schemeClr>
                </a:solidFill>
                <a:effectLst/>
                <a:uLnTx/>
                <a:uFillTx/>
                <a:latin typeface="Segoe UI Semibold"/>
              </a:rPr>
              <a:t>100%</a:t>
            </a:r>
            <a:endParaRPr kumimoji="0" lang="en-US" sz="2000" i="0" u="none" strike="noStrike" kern="0" cap="none" spc="0" normalizeH="0" baseline="0" noProof="0" dirty="0">
              <a:ln>
                <a:noFill/>
              </a:ln>
              <a:solidFill>
                <a:schemeClr val="tx1">
                  <a:lumMod val="75000"/>
                  <a:lumOff val="25000"/>
                </a:schemeClr>
              </a:solidFill>
              <a:effectLst/>
              <a:uLnTx/>
              <a:uFillTx/>
              <a:latin typeface="Segoe UI Semibold"/>
            </a:endParaRPr>
          </a:p>
        </p:txBody>
      </p:sp>
      <p:sp>
        <p:nvSpPr>
          <p:cNvPr id="34" name="Rectangle 33"/>
          <p:cNvSpPr/>
          <p:nvPr/>
        </p:nvSpPr>
        <p:spPr>
          <a:xfrm>
            <a:off x="4751637" y="5898698"/>
            <a:ext cx="792205"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chemeClr val="tx1">
                    <a:lumMod val="75000"/>
                    <a:lumOff val="25000"/>
                  </a:schemeClr>
                </a:solidFill>
                <a:effectLst/>
                <a:uLnTx/>
                <a:uFillTx/>
                <a:latin typeface="Segoe UI Semibold"/>
              </a:rPr>
              <a:t>140%</a:t>
            </a:r>
          </a:p>
        </p:txBody>
      </p:sp>
      <p:sp>
        <p:nvSpPr>
          <p:cNvPr id="35" name="Rectangle 34"/>
          <p:cNvSpPr/>
          <p:nvPr/>
        </p:nvSpPr>
        <p:spPr>
          <a:xfrm>
            <a:off x="7791208" y="5898698"/>
            <a:ext cx="787395"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chemeClr val="tx1">
                    <a:lumMod val="75000"/>
                    <a:lumOff val="25000"/>
                  </a:schemeClr>
                </a:solidFill>
                <a:effectLst/>
                <a:uLnTx/>
                <a:uFillTx/>
                <a:latin typeface="Segoe UI Semibold"/>
              </a:rPr>
              <a:t>180%</a:t>
            </a:r>
          </a:p>
        </p:txBody>
      </p:sp>
      <p:sp>
        <p:nvSpPr>
          <p:cNvPr id="36" name="Rectangle 35"/>
          <p:cNvSpPr/>
          <p:nvPr/>
        </p:nvSpPr>
        <p:spPr>
          <a:xfrm>
            <a:off x="973919" y="4873680"/>
            <a:ext cx="2273306" cy="844634"/>
          </a:xfrm>
          <a:prstGeom prst="rect">
            <a:avLst/>
          </a:prstGeom>
        </p:spPr>
        <p:txBody>
          <a:bodyPr wrap="none">
            <a:spAutoFit/>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tx1">
                    <a:lumMod val="75000"/>
                    <a:lumOff val="25000"/>
                  </a:schemeClr>
                </a:solidFill>
                <a:effectLst/>
                <a:uLnTx/>
                <a:uFillTx/>
              </a:rPr>
              <a:t>11.6</a:t>
            </a:r>
            <a:r>
              <a:rPr kumimoji="0" lang="en-US" sz="1800" b="0" i="0" u="none" strike="noStrike" kern="0" cap="none" spc="0" normalizeH="0" baseline="0" noProof="0" dirty="0">
                <a:ln>
                  <a:noFill/>
                </a:ln>
                <a:solidFill>
                  <a:schemeClr val="tx1">
                    <a:lumMod val="75000"/>
                    <a:lumOff val="25000"/>
                  </a:schemeClr>
                </a:solidFill>
                <a:effectLst/>
                <a:uLnTx/>
                <a:uFillTx/>
              </a:rPr>
              <a:t>” </a:t>
            </a:r>
            <a:r>
              <a:rPr kumimoji="0" lang="en-US" sz="1800" b="0" i="0" u="none" strike="noStrike" kern="0" cap="none" spc="0" normalizeH="0" baseline="0" noProof="0" dirty="0" smtClean="0">
                <a:ln>
                  <a:noFill/>
                </a:ln>
                <a:solidFill>
                  <a:schemeClr val="tx1">
                    <a:lumMod val="75000"/>
                    <a:lumOff val="25000"/>
                  </a:schemeClr>
                </a:solidFill>
                <a:effectLst/>
                <a:uLnTx/>
                <a:uFillTx/>
              </a:rPr>
              <a:t>1366x768</a:t>
            </a:r>
            <a:br>
              <a:rPr kumimoji="0" lang="en-US" sz="1800" b="0" i="0" u="none" strike="noStrike" kern="0" cap="none" spc="0" normalizeH="0" baseline="0" noProof="0" dirty="0" smtClean="0">
                <a:ln>
                  <a:noFill/>
                </a:ln>
                <a:solidFill>
                  <a:schemeClr val="tx1">
                    <a:lumMod val="75000"/>
                    <a:lumOff val="25000"/>
                  </a:schemeClr>
                </a:solidFill>
                <a:effectLst/>
                <a:uLnTx/>
                <a:uFillTx/>
              </a:rPr>
            </a:br>
            <a:r>
              <a:rPr kumimoji="0" lang="en-US" sz="1800" b="0" i="0" u="none" strike="noStrike" kern="0" cap="none" spc="0" normalizeH="0" baseline="0" noProof="0" dirty="0" smtClean="0">
                <a:ln>
                  <a:noFill/>
                </a:ln>
                <a:solidFill>
                  <a:schemeClr val="tx1">
                    <a:lumMod val="75000"/>
                    <a:lumOff val="25000"/>
                  </a:schemeClr>
                </a:solidFill>
                <a:effectLst/>
                <a:uLnTx/>
                <a:uFillTx/>
              </a:rPr>
              <a:t>135 dpi</a:t>
            </a:r>
            <a:endParaRPr kumimoji="0" lang="en-US" sz="1800" b="0" i="0" u="none" strike="noStrike" kern="0" cap="none" spc="0" normalizeH="0" baseline="0" noProof="0" dirty="0">
              <a:ln>
                <a:noFill/>
              </a:ln>
              <a:solidFill>
                <a:schemeClr val="tx1">
                  <a:lumMod val="75000"/>
                  <a:lumOff val="25000"/>
                </a:schemeClr>
              </a:solidFill>
              <a:effectLst/>
              <a:uLnTx/>
              <a:uFillTx/>
            </a:endParaRPr>
          </a:p>
        </p:txBody>
      </p:sp>
      <p:sp>
        <p:nvSpPr>
          <p:cNvPr id="37" name="Rectangle 36"/>
          <p:cNvSpPr/>
          <p:nvPr/>
        </p:nvSpPr>
        <p:spPr>
          <a:xfrm>
            <a:off x="3929388" y="4873680"/>
            <a:ext cx="2436702" cy="844634"/>
          </a:xfrm>
          <a:prstGeom prst="rect">
            <a:avLst/>
          </a:prstGeom>
        </p:spPr>
        <p:txBody>
          <a:bodyPr wrap="none">
            <a:spAutoFit/>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tx1">
                    <a:lumMod val="75000"/>
                    <a:lumOff val="25000"/>
                  </a:schemeClr>
                </a:solidFill>
                <a:effectLst/>
                <a:uLnTx/>
                <a:uFillTx/>
              </a:rPr>
              <a:t>11.6</a:t>
            </a:r>
            <a:r>
              <a:rPr kumimoji="0" lang="en-US" sz="1800" b="0" i="0" u="none" strike="noStrike" kern="0" cap="none" spc="0" normalizeH="0" baseline="0" noProof="0" dirty="0">
                <a:ln>
                  <a:noFill/>
                </a:ln>
                <a:solidFill>
                  <a:schemeClr val="tx1">
                    <a:lumMod val="75000"/>
                    <a:lumOff val="25000"/>
                  </a:schemeClr>
                </a:solidFill>
                <a:effectLst/>
                <a:uLnTx/>
                <a:uFillTx/>
              </a:rPr>
              <a:t>” </a:t>
            </a:r>
            <a:r>
              <a:rPr kumimoji="0" lang="en-US" sz="1800" b="0" i="0" u="none" strike="noStrike" kern="0" cap="none" spc="0" normalizeH="0" baseline="0" noProof="0" dirty="0" smtClean="0">
                <a:ln>
                  <a:noFill/>
                </a:ln>
                <a:solidFill>
                  <a:schemeClr val="tx1">
                    <a:lumMod val="75000"/>
                    <a:lumOff val="25000"/>
                  </a:schemeClr>
                </a:solidFill>
                <a:effectLst/>
                <a:uLnTx/>
                <a:uFillTx/>
              </a:rPr>
              <a:t>1920x1080</a:t>
            </a:r>
          </a:p>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tx1">
                    <a:lumMod val="75000"/>
                    <a:lumOff val="25000"/>
                  </a:schemeClr>
                </a:solidFill>
                <a:effectLst/>
                <a:uLnTx/>
                <a:uFillTx/>
              </a:rPr>
              <a:t>190 dpi</a:t>
            </a:r>
            <a:endParaRPr kumimoji="0" lang="en-US" sz="1800" b="0" i="0" u="none" strike="noStrike" kern="0" cap="none" spc="0" normalizeH="0" baseline="0" noProof="0" dirty="0">
              <a:ln>
                <a:noFill/>
              </a:ln>
              <a:solidFill>
                <a:schemeClr val="tx1">
                  <a:lumMod val="75000"/>
                  <a:lumOff val="25000"/>
                </a:schemeClr>
              </a:solidFill>
              <a:effectLst/>
              <a:uLnTx/>
              <a:uFillTx/>
            </a:endParaRPr>
          </a:p>
        </p:txBody>
      </p:sp>
      <p:sp>
        <p:nvSpPr>
          <p:cNvPr id="38" name="Rectangle 37"/>
          <p:cNvSpPr/>
          <p:nvPr/>
        </p:nvSpPr>
        <p:spPr>
          <a:xfrm>
            <a:off x="6966553" y="4873680"/>
            <a:ext cx="2436702" cy="844634"/>
          </a:xfrm>
          <a:prstGeom prst="rect">
            <a:avLst/>
          </a:prstGeom>
        </p:spPr>
        <p:txBody>
          <a:bodyPr wrap="none">
            <a:spAutoFit/>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tx1">
                    <a:lumMod val="75000"/>
                    <a:lumOff val="25000"/>
                  </a:schemeClr>
                </a:solidFill>
                <a:effectLst/>
                <a:uLnTx/>
                <a:uFillTx/>
              </a:rPr>
              <a:t>11.6</a:t>
            </a:r>
            <a:r>
              <a:rPr kumimoji="0" lang="en-US" sz="1800" b="0" i="0" u="none" strike="noStrike" kern="0" cap="none" spc="0" normalizeH="0" baseline="0" noProof="0" dirty="0">
                <a:ln>
                  <a:noFill/>
                </a:ln>
                <a:solidFill>
                  <a:schemeClr val="tx1">
                    <a:lumMod val="75000"/>
                    <a:lumOff val="25000"/>
                  </a:schemeClr>
                </a:solidFill>
                <a:effectLst/>
                <a:uLnTx/>
                <a:uFillTx/>
              </a:rPr>
              <a:t>” </a:t>
            </a:r>
            <a:r>
              <a:rPr kumimoji="0" lang="en-US" sz="1800" b="0" i="0" u="none" strike="noStrike" kern="0" cap="none" spc="0" normalizeH="0" baseline="0" noProof="0" dirty="0" smtClean="0">
                <a:ln>
                  <a:noFill/>
                </a:ln>
                <a:solidFill>
                  <a:schemeClr val="tx1">
                    <a:lumMod val="75000"/>
                    <a:lumOff val="25000"/>
                  </a:schemeClr>
                </a:solidFill>
                <a:effectLst/>
                <a:uLnTx/>
                <a:uFillTx/>
              </a:rPr>
              <a:t>2560x1440</a:t>
            </a:r>
          </a:p>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chemeClr val="tx1">
                    <a:lumMod val="75000"/>
                    <a:lumOff val="25000"/>
                  </a:schemeClr>
                </a:solidFill>
                <a:effectLst/>
                <a:uLnTx/>
                <a:uFillTx/>
              </a:rPr>
              <a:t>253 dpi</a:t>
            </a:r>
            <a:endParaRPr kumimoji="0" lang="en-US" sz="1800" b="0" i="0" u="none" strike="noStrike" kern="0" cap="none" spc="0" normalizeH="0" baseline="0" noProof="0" dirty="0">
              <a:ln>
                <a:noFill/>
              </a:ln>
              <a:solidFill>
                <a:schemeClr val="tx1">
                  <a:lumMod val="75000"/>
                  <a:lumOff val="25000"/>
                </a:schemeClr>
              </a:solidFill>
              <a:effectLst/>
              <a:uLnTx/>
              <a:uFillTx/>
            </a:endParaRPr>
          </a:p>
        </p:txBody>
      </p:sp>
    </p:spTree>
    <p:extLst>
      <p:ext uri="{BB962C8B-B14F-4D97-AF65-F5344CB8AC3E}">
        <p14:creationId xmlns:p14="http://schemas.microsoft.com/office/powerpoint/2010/main" val="36093664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Дизайн с учетом плотности пикселей</a:t>
            </a:r>
            <a:endParaRPr lang="en-US" dirty="0"/>
          </a:p>
        </p:txBody>
      </p:sp>
      <p:sp>
        <p:nvSpPr>
          <p:cNvPr id="3" name="Text Placeholder 2"/>
          <p:cNvSpPr>
            <a:spLocks noGrp="1"/>
          </p:cNvSpPr>
          <p:nvPr>
            <p:ph type="body" sz="quarter" idx="10"/>
          </p:nvPr>
        </p:nvSpPr>
        <p:spPr>
          <a:xfrm>
            <a:off x="519112" y="1447799"/>
            <a:ext cx="11149013" cy="4016484"/>
          </a:xfrm>
        </p:spPr>
        <p:txBody>
          <a:bodyPr/>
          <a:lstStyle/>
          <a:p>
            <a:pPr marL="0" indent="0">
              <a:spcBef>
                <a:spcPts val="0"/>
              </a:spcBef>
              <a:spcAft>
                <a:spcPts val="900"/>
              </a:spcAft>
              <a:buNone/>
            </a:pPr>
            <a:r>
              <a:rPr lang="ru-RU" dirty="0" smtClean="0"/>
              <a:t>Композиция изменяется автоматически в зависимости от плотности пикселей</a:t>
            </a:r>
          </a:p>
          <a:p>
            <a:pPr marL="0" indent="0">
              <a:spcBef>
                <a:spcPts val="0"/>
              </a:spcBef>
              <a:spcAft>
                <a:spcPts val="900"/>
              </a:spcAft>
              <a:buNone/>
            </a:pPr>
            <a:endParaRPr lang="en-US" sz="2000" dirty="0" smtClean="0"/>
          </a:p>
          <a:p>
            <a:pPr marL="0" indent="0">
              <a:spcBef>
                <a:spcPts val="0"/>
              </a:spcBef>
              <a:spcAft>
                <a:spcPts val="900"/>
              </a:spcAft>
              <a:buNone/>
            </a:pPr>
            <a:r>
              <a:rPr lang="ru-RU" dirty="0" smtClean="0"/>
              <a:t>Убедитесь, что изображения остаются четкими</a:t>
            </a:r>
            <a:endParaRPr lang="en-US" dirty="0"/>
          </a:p>
          <a:p>
            <a:pPr marL="346075" lvl="1" indent="0">
              <a:spcBef>
                <a:spcPts val="0"/>
              </a:spcBef>
              <a:spcAft>
                <a:spcPts val="900"/>
              </a:spcAft>
              <a:buNone/>
            </a:pPr>
            <a:r>
              <a:rPr lang="ru-RU" dirty="0" smtClean="0"/>
              <a:t>Используйте примитивы </a:t>
            </a:r>
            <a:r>
              <a:rPr lang="en-US" dirty="0" smtClean="0"/>
              <a:t>CSS </a:t>
            </a:r>
            <a:r>
              <a:rPr lang="ru-RU" dirty="0" smtClean="0"/>
              <a:t>или </a:t>
            </a:r>
            <a:r>
              <a:rPr lang="en-US" dirty="0" smtClean="0"/>
              <a:t>SVG</a:t>
            </a:r>
            <a:r>
              <a:rPr lang="ru-RU" dirty="0" smtClean="0"/>
              <a:t> (или векторную графику в </a:t>
            </a:r>
            <a:r>
              <a:rPr lang="en-US" dirty="0" smtClean="0"/>
              <a:t>XAML)</a:t>
            </a:r>
            <a:endParaRPr lang="en-US" dirty="0"/>
          </a:p>
          <a:p>
            <a:pPr marL="346075" lvl="1" indent="0">
              <a:spcBef>
                <a:spcPts val="0"/>
              </a:spcBef>
              <a:spcAft>
                <a:spcPts val="900"/>
              </a:spcAft>
              <a:buNone/>
            </a:pPr>
            <a:r>
              <a:rPr lang="ru-RU" dirty="0" smtClean="0"/>
              <a:t>Используйте загрузку разных ресурсов для растровых изображений</a:t>
            </a:r>
            <a:endParaRPr lang="en-US" dirty="0" smtClean="0"/>
          </a:p>
          <a:p>
            <a:pPr marL="0" indent="0">
              <a:spcBef>
                <a:spcPts val="0"/>
              </a:spcBef>
              <a:spcAft>
                <a:spcPts val="900"/>
              </a:spcAft>
              <a:buNone/>
            </a:pPr>
            <a:endParaRPr lang="en-US" sz="2000" dirty="0" smtClean="0"/>
          </a:p>
          <a:p>
            <a:pPr marL="0" indent="0">
              <a:spcBef>
                <a:spcPts val="0"/>
              </a:spcBef>
              <a:spcAft>
                <a:spcPts val="900"/>
              </a:spcAft>
              <a:buNone/>
            </a:pPr>
            <a:r>
              <a:rPr lang="ru-RU" dirty="0" smtClean="0"/>
              <a:t>Шрифты масштабируются с типографической сеткой</a:t>
            </a:r>
            <a:endParaRPr lang="en-US" dirty="0"/>
          </a:p>
        </p:txBody>
      </p:sp>
    </p:spTree>
    <p:extLst>
      <p:ext uri="{BB962C8B-B14F-4D97-AF65-F5344CB8AC3E}">
        <p14:creationId xmlns:p14="http://schemas.microsoft.com/office/powerpoint/2010/main" val="1258170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Загрузка ресурсов</a:t>
            </a:r>
            <a:endParaRPr lang="en-US" dirty="0"/>
          </a:p>
        </p:txBody>
      </p:sp>
      <p:sp>
        <p:nvSpPr>
          <p:cNvPr id="3" name="Text Placeholder 2"/>
          <p:cNvSpPr>
            <a:spLocks noGrp="1"/>
          </p:cNvSpPr>
          <p:nvPr>
            <p:ph type="body" sz="quarter" idx="10"/>
          </p:nvPr>
        </p:nvSpPr>
        <p:spPr>
          <a:xfrm>
            <a:off x="519112" y="1249460"/>
            <a:ext cx="11149013" cy="6186309"/>
          </a:xfrm>
        </p:spPr>
        <p:txBody>
          <a:bodyPr/>
          <a:lstStyle/>
          <a:p>
            <a:pPr marL="0" indent="0">
              <a:buNone/>
            </a:pPr>
            <a:r>
              <a:rPr lang="ru-RU" dirty="0" smtClean="0"/>
              <a:t>Укажите ширину и высоту</a:t>
            </a:r>
            <a:r>
              <a:rPr lang="en-US" dirty="0" smtClean="0"/>
              <a:t>:</a:t>
            </a:r>
            <a:endParaRPr lang="en-US" dirty="0"/>
          </a:p>
          <a:p>
            <a:r>
              <a:rPr lang="en-US" sz="2800" dirty="0">
                <a:latin typeface="Consolas" pitchFamily="49" charset="0"/>
                <a:cs typeface="Consolas" pitchFamily="49" charset="0"/>
              </a:rPr>
              <a:t>&lt;</a:t>
            </a:r>
            <a:r>
              <a:rPr lang="en-US" sz="2800" dirty="0" err="1">
                <a:latin typeface="Consolas" pitchFamily="49" charset="0"/>
                <a:cs typeface="Consolas" pitchFamily="49" charset="0"/>
              </a:rPr>
              <a:t>img</a:t>
            </a:r>
            <a:r>
              <a:rPr lang="en-US" sz="2800" dirty="0">
                <a:latin typeface="Consolas" pitchFamily="49" charset="0"/>
                <a:cs typeface="Consolas" pitchFamily="49" charset="0"/>
              </a:rPr>
              <a:t> </a:t>
            </a:r>
            <a:r>
              <a:rPr lang="en-US" sz="2800" dirty="0" err="1" smtClean="0">
                <a:latin typeface="Consolas" pitchFamily="49" charset="0"/>
                <a:cs typeface="Consolas" pitchFamily="49" charset="0"/>
              </a:rPr>
              <a:t>src</a:t>
            </a:r>
            <a:r>
              <a:rPr lang="en-US" sz="2800" dirty="0" smtClean="0">
                <a:latin typeface="Consolas" pitchFamily="49" charset="0"/>
                <a:cs typeface="Consolas" pitchFamily="49" charset="0"/>
              </a:rPr>
              <a:t>=</a:t>
            </a:r>
            <a:r>
              <a:rPr lang="en-US" sz="2800" dirty="0" smtClean="0">
                <a:solidFill>
                  <a:schemeClr val="accent4"/>
                </a:solidFill>
                <a:latin typeface="Consolas" pitchFamily="49" charset="0"/>
                <a:cs typeface="Consolas" pitchFamily="49" charset="0"/>
              </a:rPr>
              <a:t>"</a:t>
            </a:r>
            <a:r>
              <a:rPr lang="en-US" sz="2800" dirty="0">
                <a:solidFill>
                  <a:schemeClr val="accent4"/>
                </a:solidFill>
                <a:latin typeface="Consolas" pitchFamily="49" charset="0"/>
                <a:cs typeface="Consolas" pitchFamily="49" charset="0"/>
              </a:rPr>
              <a:t>projector.jpg"</a:t>
            </a:r>
            <a:r>
              <a:rPr lang="en-US" sz="2800" dirty="0">
                <a:latin typeface="Consolas" pitchFamily="49" charset="0"/>
                <a:cs typeface="Consolas" pitchFamily="49" charset="0"/>
              </a:rPr>
              <a:t> width</a:t>
            </a:r>
            <a:r>
              <a:rPr lang="en-US" sz="2800">
                <a:latin typeface="Consolas" pitchFamily="49" charset="0"/>
                <a:cs typeface="Consolas" pitchFamily="49" charset="0"/>
              </a:rPr>
              <a:t>="</a:t>
            </a:r>
            <a:r>
              <a:rPr lang="en-US" sz="2800" smtClean="0">
                <a:latin typeface="Consolas" pitchFamily="49" charset="0"/>
                <a:cs typeface="Consolas" pitchFamily="49" charset="0"/>
              </a:rPr>
              <a:t>80" </a:t>
            </a:r>
            <a:r>
              <a:rPr lang="en-US" sz="2800" dirty="0">
                <a:latin typeface="Consolas" pitchFamily="49" charset="0"/>
                <a:cs typeface="Consolas" pitchFamily="49" charset="0"/>
              </a:rPr>
              <a:t>height</a:t>
            </a:r>
            <a:r>
              <a:rPr lang="en-US" sz="2800">
                <a:latin typeface="Consolas" pitchFamily="49" charset="0"/>
                <a:cs typeface="Consolas" pitchFamily="49" charset="0"/>
              </a:rPr>
              <a:t>="</a:t>
            </a:r>
            <a:r>
              <a:rPr lang="en-US" sz="2800" smtClean="0">
                <a:latin typeface="Consolas" pitchFamily="49" charset="0"/>
                <a:cs typeface="Consolas" pitchFamily="49" charset="0"/>
              </a:rPr>
              <a:t>80"/&gt;</a:t>
            </a:r>
            <a:endParaRPr lang="ru-RU" sz="2800" dirty="0" smtClean="0">
              <a:latin typeface="Consolas" pitchFamily="49" charset="0"/>
              <a:cs typeface="Consolas" pitchFamily="49" charset="0"/>
            </a:endParaRPr>
          </a:p>
          <a:p>
            <a:r>
              <a:rPr lang="en-US" sz="2800" dirty="0">
                <a:latin typeface="Consolas" panose="020B0609020204030204" pitchFamily="49" charset="0"/>
                <a:cs typeface="Consolas" panose="020B0609020204030204" pitchFamily="49" charset="0"/>
              </a:rPr>
              <a:t>&lt;Image </a:t>
            </a:r>
            <a:r>
              <a:rPr lang="en-US" sz="2800" dirty="0" err="1">
                <a:latin typeface="Consolas" panose="020B0609020204030204" pitchFamily="49" charset="0"/>
                <a:cs typeface="Consolas" panose="020B0609020204030204" pitchFamily="49" charset="0"/>
              </a:rPr>
              <a:t>Grid.Row</a:t>
            </a:r>
            <a:r>
              <a:rPr lang="en-US" sz="2800" dirty="0">
                <a:latin typeface="Consolas" panose="020B0609020204030204" pitchFamily="49" charset="0"/>
                <a:cs typeface="Consolas" panose="020B0609020204030204" pitchFamily="49" charset="0"/>
              </a:rPr>
              <a:t>="0" </a:t>
            </a:r>
            <a:r>
              <a:rPr lang="en-US" sz="2800" dirty="0" err="1">
                <a:latin typeface="Consolas" panose="020B0609020204030204" pitchFamily="49" charset="0"/>
                <a:cs typeface="Consolas" panose="020B0609020204030204" pitchFamily="49" charset="0"/>
              </a:rPr>
              <a:t>Grid.Column</a:t>
            </a:r>
            <a:r>
              <a:rPr lang="en-US" sz="2800" dirty="0">
                <a:latin typeface="Consolas" panose="020B0609020204030204" pitchFamily="49" charset="0"/>
                <a:cs typeface="Consolas" panose="020B0609020204030204" pitchFamily="49" charset="0"/>
              </a:rPr>
              <a:t>="1" x:Name="testImage" Source</a:t>
            </a:r>
            <a:r>
              <a:rPr lang="en-US" sz="2800" dirty="0" smtClean="0">
                <a:latin typeface="Consolas" panose="020B0609020204030204" pitchFamily="49" charset="0"/>
                <a:cs typeface="Consolas" panose="020B0609020204030204" pitchFamily="49" charset="0"/>
              </a:rPr>
              <a:t>=</a:t>
            </a:r>
            <a:r>
              <a:rPr lang="en-US" sz="2800" dirty="0" smtClean="0">
                <a:solidFill>
                  <a:schemeClr val="accent4"/>
                </a:solidFill>
                <a:latin typeface="Consolas" panose="020B0609020204030204" pitchFamily="49" charset="0"/>
                <a:cs typeface="Consolas" panose="020B0609020204030204" pitchFamily="49" charset="0"/>
              </a:rPr>
              <a:t>"</a:t>
            </a:r>
            <a:r>
              <a:rPr lang="en-US" sz="2800" dirty="0">
                <a:solidFill>
                  <a:schemeClr val="accent4"/>
                </a:solidFill>
                <a:latin typeface="Consolas" pitchFamily="49" charset="0"/>
                <a:cs typeface="Consolas" pitchFamily="49" charset="0"/>
              </a:rPr>
              <a:t>projector</a:t>
            </a:r>
            <a:r>
              <a:rPr lang="en-US" sz="2800" dirty="0" smtClean="0">
                <a:solidFill>
                  <a:schemeClr val="accent4"/>
                </a:solidFill>
                <a:latin typeface="Consolas" panose="020B0609020204030204" pitchFamily="49" charset="0"/>
                <a:cs typeface="Consolas" panose="020B0609020204030204" pitchFamily="49" charset="0"/>
              </a:rPr>
              <a:t>.jpg</a:t>
            </a:r>
            <a:r>
              <a:rPr lang="en-US" sz="2800" dirty="0">
                <a:solidFill>
                  <a:schemeClr val="accent4"/>
                </a:solidFill>
                <a:latin typeface="Consolas" panose="020B0609020204030204" pitchFamily="49" charset="0"/>
                <a:cs typeface="Consolas" panose="020B0609020204030204" pitchFamily="49" charset="0"/>
              </a:rPr>
              <a:t>"</a:t>
            </a:r>
            <a:r>
              <a:rPr lang="en-US" sz="2800" dirty="0">
                <a:latin typeface="Consolas" panose="020B0609020204030204" pitchFamily="49" charset="0"/>
                <a:cs typeface="Consolas" panose="020B0609020204030204" pitchFamily="49" charset="0"/>
              </a:rPr>
              <a:t> </a:t>
            </a:r>
            <a:r>
              <a:rPr lang="en-US" sz="2800" dirty="0" smtClean="0">
                <a:latin typeface="Consolas" panose="020B0609020204030204" pitchFamily="49" charset="0"/>
                <a:cs typeface="Consolas" panose="020B0609020204030204" pitchFamily="49" charset="0"/>
              </a:rPr>
              <a:t>Margin="2,2,2,2"/&gt; </a:t>
            </a:r>
          </a:p>
          <a:p>
            <a:pPr marL="0" indent="0">
              <a:buNone/>
            </a:pPr>
            <a:r>
              <a:rPr lang="ru-RU" dirty="0" smtClean="0"/>
              <a:t>Изображения загружаются автоматически, исходя из соглашения имен</a:t>
            </a:r>
            <a:endParaRPr lang="en-US" dirty="0"/>
          </a:p>
          <a:p>
            <a:pPr marL="0" indent="0">
              <a:buNone/>
            </a:pPr>
            <a:r>
              <a:rPr lang="en-US" sz="3200" dirty="0" smtClean="0">
                <a:latin typeface="Consolas" pitchFamily="49" charset="0"/>
                <a:cs typeface="Consolas" pitchFamily="49" charset="0"/>
              </a:rPr>
              <a:t>…\projector.scale-100.jpg</a:t>
            </a:r>
            <a:endParaRPr lang="en-US" sz="3200" dirty="0">
              <a:latin typeface="Consolas" pitchFamily="49" charset="0"/>
              <a:cs typeface="Consolas" pitchFamily="49" charset="0"/>
            </a:endParaRPr>
          </a:p>
          <a:p>
            <a:pPr marL="0" indent="0">
              <a:buNone/>
            </a:pPr>
            <a:r>
              <a:rPr lang="en-US" sz="3200" dirty="0">
                <a:latin typeface="Consolas" pitchFamily="49" charset="0"/>
                <a:cs typeface="Consolas" pitchFamily="49" charset="0"/>
              </a:rPr>
              <a:t> </a:t>
            </a:r>
            <a:r>
              <a:rPr lang="en-US" sz="3200" dirty="0" smtClean="0">
                <a:latin typeface="Consolas" pitchFamily="49" charset="0"/>
                <a:cs typeface="Consolas" pitchFamily="49" charset="0"/>
              </a:rPr>
              <a:t>\</a:t>
            </a:r>
            <a:r>
              <a:rPr lang="en-US" sz="3200" dirty="0">
                <a:latin typeface="Consolas" pitchFamily="49" charset="0"/>
                <a:cs typeface="Consolas" pitchFamily="49" charset="0"/>
              </a:rPr>
              <a:t>projector</a:t>
            </a:r>
            <a:r>
              <a:rPr lang="en-US" sz="3200" dirty="0" smtClean="0">
                <a:latin typeface="Consolas" pitchFamily="49" charset="0"/>
                <a:cs typeface="Consolas" pitchFamily="49" charset="0"/>
              </a:rPr>
              <a:t>.scale-140.jpg</a:t>
            </a:r>
            <a:endParaRPr lang="en-US" sz="3200" dirty="0">
              <a:latin typeface="Consolas" pitchFamily="49" charset="0"/>
              <a:cs typeface="Consolas" pitchFamily="49" charset="0"/>
            </a:endParaRPr>
          </a:p>
          <a:p>
            <a:pPr marL="0" indent="0">
              <a:buNone/>
            </a:pPr>
            <a:r>
              <a:rPr lang="en-US" sz="3200" dirty="0">
                <a:latin typeface="Consolas" pitchFamily="49" charset="0"/>
                <a:cs typeface="Consolas" pitchFamily="49" charset="0"/>
              </a:rPr>
              <a:t> </a:t>
            </a:r>
            <a:r>
              <a:rPr lang="en-US" sz="3200" dirty="0" smtClean="0">
                <a:latin typeface="Consolas" pitchFamily="49" charset="0"/>
                <a:cs typeface="Consolas" pitchFamily="49" charset="0"/>
              </a:rPr>
              <a:t>\</a:t>
            </a:r>
            <a:r>
              <a:rPr lang="en-US" sz="3200" dirty="0">
                <a:latin typeface="Consolas" pitchFamily="49" charset="0"/>
                <a:cs typeface="Consolas" pitchFamily="49" charset="0"/>
              </a:rPr>
              <a:t>projector</a:t>
            </a:r>
            <a:r>
              <a:rPr lang="en-US" sz="3200" dirty="0" smtClean="0">
                <a:latin typeface="Consolas" pitchFamily="49" charset="0"/>
                <a:cs typeface="Consolas" pitchFamily="49" charset="0"/>
              </a:rPr>
              <a:t>.scale-180.jpg</a:t>
            </a:r>
            <a:endParaRPr lang="en-US" sz="3200" dirty="0">
              <a:latin typeface="Consolas" pitchFamily="49" charset="0"/>
              <a:cs typeface="Consolas" pitchFamily="49" charset="0"/>
            </a:endParaRPr>
          </a:p>
          <a:p>
            <a:pPr marL="0" indent="0">
              <a:buNone/>
            </a:pPr>
            <a:endParaRPr lang="en-US" dirty="0" smtClean="0">
              <a:latin typeface="Consolas" pitchFamily="49" charset="0"/>
              <a:cs typeface="Consolas" pitchFamily="49" charset="0"/>
            </a:endParaRPr>
          </a:p>
          <a:p>
            <a:pPr marL="0" indent="0">
              <a:buNone/>
            </a:pPr>
            <a:endParaRPr lang="en-US" dirty="0"/>
          </a:p>
        </p:txBody>
      </p:sp>
      <p:grpSp>
        <p:nvGrpSpPr>
          <p:cNvPr id="15" name="Group 14"/>
          <p:cNvGrpSpPr/>
          <p:nvPr/>
        </p:nvGrpSpPr>
        <p:grpSpPr>
          <a:xfrm>
            <a:off x="6851312" y="5331476"/>
            <a:ext cx="787395" cy="1129565"/>
            <a:chOff x="6747737" y="5331935"/>
            <a:chExt cx="787395" cy="1129565"/>
          </a:xfrm>
        </p:grpSpPr>
        <p:sp>
          <p:nvSpPr>
            <p:cNvPr id="16" name="Rectangle 15"/>
            <p:cNvSpPr/>
            <p:nvPr/>
          </p:nvSpPr>
          <p:spPr>
            <a:xfrm>
              <a:off x="6747737" y="6061390"/>
              <a:ext cx="787395"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tx1">
                      <a:lumMod val="75000"/>
                      <a:lumOff val="25000"/>
                    </a:schemeClr>
                  </a:solidFill>
                  <a:effectLst/>
                  <a:uLnTx/>
                  <a:uFillTx/>
                  <a:latin typeface="Segoe UI Semibold"/>
                </a:rPr>
                <a:t>100%</a:t>
              </a:r>
            </a:p>
          </p:txBody>
        </p:sp>
        <p:pic>
          <p:nvPicPr>
            <p:cNvPr id="17" name="Picture 2" descr="C:\Users\dwashin\Downloads\Scaling sample\JavaScript\images\projector.scale-1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8899" y="5331935"/>
              <a:ext cx="762000" cy="76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17"/>
          <p:cNvGrpSpPr/>
          <p:nvPr/>
        </p:nvGrpSpPr>
        <p:grpSpPr>
          <a:xfrm>
            <a:off x="8109021" y="5084551"/>
            <a:ext cx="1066800" cy="1376490"/>
            <a:chOff x="8097879" y="5085010"/>
            <a:chExt cx="1066800" cy="1376490"/>
          </a:xfrm>
        </p:grpSpPr>
        <p:sp>
          <p:nvSpPr>
            <p:cNvPr id="19" name="Rectangle 18"/>
            <p:cNvSpPr/>
            <p:nvPr/>
          </p:nvSpPr>
          <p:spPr>
            <a:xfrm>
              <a:off x="8251112" y="6061390"/>
              <a:ext cx="792205"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tx1">
                      <a:lumMod val="75000"/>
                      <a:lumOff val="25000"/>
                    </a:schemeClr>
                  </a:solidFill>
                  <a:effectLst/>
                  <a:uLnTx/>
                  <a:uFillTx/>
                  <a:latin typeface="Segoe UI Semibold"/>
                </a:rPr>
                <a:t>140%</a:t>
              </a:r>
            </a:p>
          </p:txBody>
        </p:sp>
        <p:pic>
          <p:nvPicPr>
            <p:cNvPr id="20" name="Picture 3" descr="C:\Users\dwashin\Downloads\Scaling sample\JavaScript\images\projector.scale-14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7879" y="5085010"/>
              <a:ext cx="1066800" cy="1066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1" name="Group 20"/>
          <p:cNvGrpSpPr/>
          <p:nvPr/>
        </p:nvGrpSpPr>
        <p:grpSpPr>
          <a:xfrm>
            <a:off x="9731660" y="4849660"/>
            <a:ext cx="1371600" cy="1611381"/>
            <a:chOff x="9731660" y="4849660"/>
            <a:chExt cx="1371600" cy="1611381"/>
          </a:xfrm>
        </p:grpSpPr>
        <p:sp>
          <p:nvSpPr>
            <p:cNvPr id="22" name="Rectangle 21"/>
            <p:cNvSpPr/>
            <p:nvPr/>
          </p:nvSpPr>
          <p:spPr>
            <a:xfrm>
              <a:off x="10038449" y="6060931"/>
              <a:ext cx="787395"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schemeClr val="tx1">
                      <a:lumMod val="75000"/>
                      <a:lumOff val="25000"/>
                    </a:schemeClr>
                  </a:solidFill>
                  <a:effectLst/>
                  <a:uLnTx/>
                  <a:uFillTx/>
                  <a:latin typeface="Segoe UI Semibold"/>
                </a:rPr>
                <a:t>180%</a:t>
              </a:r>
            </a:p>
          </p:txBody>
        </p:sp>
        <p:pic>
          <p:nvPicPr>
            <p:cNvPr id="23" name="Picture 4" descr="C:\Users\dwashin\Downloads\Scaling sample\JavaScript\images\projector.scale-1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31660" y="4849660"/>
              <a:ext cx="1371600" cy="13716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804872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Соглашение об именах и папках</a:t>
            </a:r>
            <a:endParaRPr lang="ru-RU" dirty="0"/>
          </a:p>
        </p:txBody>
      </p:sp>
      <p:sp>
        <p:nvSpPr>
          <p:cNvPr id="3" name="Текст 2"/>
          <p:cNvSpPr>
            <a:spLocks noGrp="1"/>
          </p:cNvSpPr>
          <p:nvPr>
            <p:ph type="body" sz="quarter" idx="10"/>
          </p:nvPr>
        </p:nvSpPr>
        <p:spPr>
          <a:xfrm>
            <a:off x="754912" y="1447799"/>
            <a:ext cx="10913213" cy="3770263"/>
          </a:xfrm>
        </p:spPr>
        <p:txBody>
          <a:bodyPr/>
          <a:lstStyle/>
          <a:p>
            <a:r>
              <a:rPr lang="en-US" dirty="0"/>
              <a:t>Option #1 - File naming convention: </a:t>
            </a:r>
            <a:endParaRPr lang="ru-RU" dirty="0" smtClean="0"/>
          </a:p>
          <a:p>
            <a:r>
              <a:rPr lang="en-US" dirty="0" smtClean="0"/>
              <a:t>...\</a:t>
            </a:r>
            <a:r>
              <a:rPr lang="en-US" dirty="0"/>
              <a:t>test.scale-100.jpg </a:t>
            </a:r>
            <a:endParaRPr lang="ru-RU" dirty="0" smtClean="0"/>
          </a:p>
          <a:p>
            <a:r>
              <a:rPr lang="ru-RU" dirty="0"/>
              <a:t> </a:t>
            </a:r>
            <a:r>
              <a:rPr lang="ru-RU" dirty="0" smtClean="0"/>
              <a:t>  </a:t>
            </a:r>
            <a:r>
              <a:rPr lang="en-US" dirty="0" smtClean="0"/>
              <a:t>\</a:t>
            </a:r>
            <a:r>
              <a:rPr lang="en-US" dirty="0"/>
              <a:t>test.scale-140.jpg </a:t>
            </a:r>
            <a:endParaRPr lang="ru-RU" dirty="0" smtClean="0"/>
          </a:p>
          <a:p>
            <a:r>
              <a:rPr lang="ru-RU" dirty="0"/>
              <a:t> </a:t>
            </a:r>
            <a:r>
              <a:rPr lang="ru-RU" dirty="0" smtClean="0"/>
              <a:t>  </a:t>
            </a:r>
            <a:r>
              <a:rPr lang="en-US" dirty="0" smtClean="0"/>
              <a:t>\</a:t>
            </a:r>
            <a:r>
              <a:rPr lang="en-US" dirty="0"/>
              <a:t>test.scale-180.jpg </a:t>
            </a:r>
            <a:endParaRPr lang="ru-RU" dirty="0" smtClean="0"/>
          </a:p>
          <a:p>
            <a:endParaRPr lang="ru-RU" dirty="0"/>
          </a:p>
          <a:p>
            <a:endParaRPr lang="ru-RU" dirty="0" smtClean="0"/>
          </a:p>
          <a:p>
            <a:r>
              <a:rPr lang="en-US" dirty="0" smtClean="0"/>
              <a:t>Option </a:t>
            </a:r>
            <a:r>
              <a:rPr lang="en-US" dirty="0"/>
              <a:t>#2 - Folder naming convention: </a:t>
            </a:r>
            <a:endParaRPr lang="ru-RU" dirty="0" smtClean="0"/>
          </a:p>
          <a:p>
            <a:r>
              <a:rPr lang="en-US" dirty="0" smtClean="0"/>
              <a:t>...\</a:t>
            </a:r>
            <a:r>
              <a:rPr lang="en-US" dirty="0"/>
              <a:t>scale-100\test.jpg </a:t>
            </a:r>
            <a:endParaRPr lang="ru-RU" dirty="0" smtClean="0"/>
          </a:p>
          <a:p>
            <a:r>
              <a:rPr lang="ru-RU" dirty="0"/>
              <a:t> </a:t>
            </a:r>
            <a:r>
              <a:rPr lang="ru-RU" dirty="0" smtClean="0"/>
              <a:t>  </a:t>
            </a:r>
            <a:r>
              <a:rPr lang="en-US" dirty="0" smtClean="0"/>
              <a:t>\</a:t>
            </a:r>
            <a:r>
              <a:rPr lang="en-US" dirty="0"/>
              <a:t>scale-140\test.jpg </a:t>
            </a:r>
            <a:endParaRPr lang="ru-RU" dirty="0" smtClean="0"/>
          </a:p>
          <a:p>
            <a:r>
              <a:rPr lang="ru-RU" dirty="0"/>
              <a:t> </a:t>
            </a:r>
            <a:r>
              <a:rPr lang="ru-RU" dirty="0" smtClean="0"/>
              <a:t>  </a:t>
            </a:r>
            <a:r>
              <a:rPr lang="en-US" dirty="0" smtClean="0"/>
              <a:t>\</a:t>
            </a:r>
            <a:r>
              <a:rPr lang="en-US" dirty="0"/>
              <a:t>scale-180\test.jpg </a:t>
            </a:r>
            <a:endParaRPr lang="ru-RU" dirty="0"/>
          </a:p>
        </p:txBody>
      </p:sp>
    </p:spTree>
    <p:extLst>
      <p:ext uri="{BB962C8B-B14F-4D97-AF65-F5344CB8AC3E}">
        <p14:creationId xmlns:p14="http://schemas.microsoft.com/office/powerpoint/2010/main" val="797493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CSS Media Queries</a:t>
            </a:r>
            <a:endParaRPr lang="ru-RU" dirty="0"/>
          </a:p>
        </p:txBody>
      </p:sp>
      <p:sp>
        <p:nvSpPr>
          <p:cNvPr id="3" name="Текст 2"/>
          <p:cNvSpPr>
            <a:spLocks noGrp="1"/>
          </p:cNvSpPr>
          <p:nvPr>
            <p:ph type="body" sz="quarter" idx="10"/>
          </p:nvPr>
        </p:nvSpPr>
        <p:spPr>
          <a:xfrm>
            <a:off x="754912" y="1447799"/>
            <a:ext cx="10913213" cy="4539704"/>
          </a:xfrm>
        </p:spPr>
        <p:txBody>
          <a:bodyPr/>
          <a:lstStyle/>
          <a:p>
            <a:r>
              <a:rPr lang="en-US" dirty="0"/>
              <a:t>@media all and (</a:t>
            </a:r>
            <a:r>
              <a:rPr lang="en-US" dirty="0">
                <a:solidFill>
                  <a:schemeClr val="accent4"/>
                </a:solidFill>
              </a:rPr>
              <a:t>max-resolution: 134dpi</a:t>
            </a:r>
            <a:r>
              <a:rPr lang="en-US" dirty="0"/>
              <a:t>){ </a:t>
            </a:r>
            <a:endParaRPr lang="en-US" dirty="0" smtClean="0"/>
          </a:p>
          <a:p>
            <a:r>
              <a:rPr lang="en-US" dirty="0"/>
              <a:t>	</a:t>
            </a:r>
            <a:r>
              <a:rPr lang="en-US" dirty="0" smtClean="0"/>
              <a:t>/* </a:t>
            </a:r>
            <a:r>
              <a:rPr lang="en-US" dirty="0"/>
              <a:t>Load 100% image when scaled by 100% */ </a:t>
            </a:r>
            <a:endParaRPr lang="en-US" dirty="0" smtClean="0"/>
          </a:p>
          <a:p>
            <a:r>
              <a:rPr lang="en-US" dirty="0"/>
              <a:t>	</a:t>
            </a:r>
            <a:r>
              <a:rPr lang="en-US" dirty="0" smtClean="0"/>
              <a:t>.</a:t>
            </a:r>
            <a:r>
              <a:rPr lang="en-US" dirty="0" err="1"/>
              <a:t>imageBackground</a:t>
            </a:r>
            <a:r>
              <a:rPr lang="en-US" dirty="0"/>
              <a:t> { </a:t>
            </a:r>
            <a:r>
              <a:rPr lang="en-US" dirty="0" smtClean="0"/>
              <a:t>background-image</a:t>
            </a:r>
            <a:r>
              <a:rPr lang="en-US" dirty="0"/>
              <a:t>: </a:t>
            </a:r>
            <a:r>
              <a:rPr lang="en-US" dirty="0" err="1"/>
              <a:t>url</a:t>
            </a:r>
            <a:r>
              <a:rPr lang="en-US" dirty="0"/>
              <a:t>(</a:t>
            </a:r>
            <a:r>
              <a:rPr lang="en-US" dirty="0" smtClean="0"/>
              <a:t>'site.com/</a:t>
            </a:r>
            <a:r>
              <a:rPr lang="en-US" dirty="0" err="1" smtClean="0"/>
              <a:t>i.png?s</a:t>
            </a:r>
            <a:r>
              <a:rPr lang="en-US" dirty="0" smtClean="0"/>
              <a:t>=100</a:t>
            </a:r>
            <a:r>
              <a:rPr lang="en-US" dirty="0"/>
              <a:t>'); </a:t>
            </a:r>
            <a:r>
              <a:rPr lang="en-US" dirty="0" smtClean="0"/>
              <a:t>} </a:t>
            </a:r>
          </a:p>
          <a:p>
            <a:r>
              <a:rPr lang="en-US" dirty="0" smtClean="0"/>
              <a:t>} </a:t>
            </a:r>
          </a:p>
          <a:p>
            <a:r>
              <a:rPr lang="en-US" dirty="0" smtClean="0"/>
              <a:t>@</a:t>
            </a:r>
            <a:r>
              <a:rPr lang="en-US" dirty="0"/>
              <a:t>media all and (</a:t>
            </a:r>
            <a:r>
              <a:rPr lang="en-US" dirty="0">
                <a:solidFill>
                  <a:schemeClr val="accent4"/>
                </a:solidFill>
              </a:rPr>
              <a:t>min-resolution: 135dpi</a:t>
            </a:r>
            <a:r>
              <a:rPr lang="en-US" dirty="0"/>
              <a:t>) { </a:t>
            </a:r>
            <a:endParaRPr lang="en-US" dirty="0" smtClean="0"/>
          </a:p>
          <a:p>
            <a:r>
              <a:rPr lang="en-US" dirty="0"/>
              <a:t>	</a:t>
            </a:r>
            <a:r>
              <a:rPr lang="en-US" dirty="0" smtClean="0"/>
              <a:t>/* </a:t>
            </a:r>
            <a:r>
              <a:rPr lang="en-US" dirty="0"/>
              <a:t>Load 140% image when scaled by 140% */ </a:t>
            </a:r>
            <a:endParaRPr lang="en-US" dirty="0" smtClean="0"/>
          </a:p>
          <a:p>
            <a:r>
              <a:rPr lang="en-US" dirty="0"/>
              <a:t>	</a:t>
            </a:r>
            <a:r>
              <a:rPr lang="en-US" dirty="0" smtClean="0"/>
              <a:t>.</a:t>
            </a:r>
            <a:r>
              <a:rPr lang="en-US" dirty="0" err="1"/>
              <a:t>imageBackground</a:t>
            </a:r>
            <a:r>
              <a:rPr lang="en-US" dirty="0"/>
              <a:t> { </a:t>
            </a:r>
            <a:r>
              <a:rPr lang="en-US" dirty="0" smtClean="0"/>
              <a:t>background-image</a:t>
            </a:r>
            <a:r>
              <a:rPr lang="en-US" dirty="0"/>
              <a:t>: </a:t>
            </a:r>
            <a:r>
              <a:rPr lang="en-US" dirty="0" err="1"/>
              <a:t>url</a:t>
            </a:r>
            <a:r>
              <a:rPr lang="en-US" dirty="0"/>
              <a:t>(</a:t>
            </a:r>
            <a:r>
              <a:rPr lang="en-US" dirty="0" smtClean="0"/>
              <a:t>'</a:t>
            </a:r>
            <a:r>
              <a:rPr lang="en-US" dirty="0"/>
              <a:t>site.com/</a:t>
            </a:r>
            <a:r>
              <a:rPr lang="en-US" dirty="0" err="1"/>
              <a:t>i.png</a:t>
            </a:r>
            <a:r>
              <a:rPr lang="en-US" dirty="0" err="1" smtClean="0"/>
              <a:t>?s</a:t>
            </a:r>
            <a:r>
              <a:rPr lang="en-US" dirty="0" smtClean="0"/>
              <a:t>=140</a:t>
            </a:r>
            <a:r>
              <a:rPr lang="en-US" dirty="0"/>
              <a:t>'); </a:t>
            </a:r>
            <a:r>
              <a:rPr lang="en-US" dirty="0" smtClean="0"/>
              <a:t>} </a:t>
            </a:r>
          </a:p>
          <a:p>
            <a:r>
              <a:rPr lang="en-US" dirty="0" smtClean="0"/>
              <a:t>} </a:t>
            </a:r>
          </a:p>
          <a:p>
            <a:r>
              <a:rPr lang="en-US" dirty="0" smtClean="0"/>
              <a:t>@</a:t>
            </a:r>
            <a:r>
              <a:rPr lang="en-US" dirty="0"/>
              <a:t>media all and (</a:t>
            </a:r>
            <a:r>
              <a:rPr lang="en-US" dirty="0">
                <a:solidFill>
                  <a:schemeClr val="accent4"/>
                </a:solidFill>
              </a:rPr>
              <a:t>min-resolution: 174dpi</a:t>
            </a:r>
            <a:r>
              <a:rPr lang="en-US" dirty="0"/>
              <a:t>) { </a:t>
            </a:r>
            <a:endParaRPr lang="en-US" dirty="0" smtClean="0"/>
          </a:p>
          <a:p>
            <a:r>
              <a:rPr lang="en-US" dirty="0"/>
              <a:t>	</a:t>
            </a:r>
            <a:r>
              <a:rPr lang="en-US" dirty="0" smtClean="0"/>
              <a:t>/* </a:t>
            </a:r>
            <a:r>
              <a:rPr lang="en-US" dirty="0"/>
              <a:t>Load 180% image when scaled by 180% */ </a:t>
            </a:r>
            <a:endParaRPr lang="en-US" dirty="0" smtClean="0"/>
          </a:p>
          <a:p>
            <a:r>
              <a:rPr lang="en-US" dirty="0"/>
              <a:t>	</a:t>
            </a:r>
            <a:r>
              <a:rPr lang="en-US" dirty="0" smtClean="0"/>
              <a:t>.</a:t>
            </a:r>
            <a:r>
              <a:rPr lang="en-US" dirty="0" err="1"/>
              <a:t>imageBackground</a:t>
            </a:r>
            <a:r>
              <a:rPr lang="en-US" dirty="0"/>
              <a:t> { background-image: </a:t>
            </a:r>
            <a:r>
              <a:rPr lang="en-US" dirty="0" err="1"/>
              <a:t>url</a:t>
            </a:r>
            <a:r>
              <a:rPr lang="en-US" dirty="0"/>
              <a:t>(</a:t>
            </a:r>
            <a:r>
              <a:rPr lang="en-US" dirty="0" smtClean="0"/>
              <a:t>'</a:t>
            </a:r>
            <a:r>
              <a:rPr lang="en-US" dirty="0"/>
              <a:t>site.com/</a:t>
            </a:r>
            <a:r>
              <a:rPr lang="en-US" dirty="0" err="1"/>
              <a:t>i.png</a:t>
            </a:r>
            <a:r>
              <a:rPr lang="en-US" dirty="0" err="1" smtClean="0"/>
              <a:t>?s</a:t>
            </a:r>
            <a:r>
              <a:rPr lang="en-US" dirty="0" smtClean="0"/>
              <a:t>=180</a:t>
            </a:r>
            <a:r>
              <a:rPr lang="en-US" dirty="0"/>
              <a:t>'); } </a:t>
            </a:r>
            <a:endParaRPr lang="en-US" dirty="0" smtClean="0"/>
          </a:p>
          <a:p>
            <a:r>
              <a:rPr lang="en-US" dirty="0" smtClean="0"/>
              <a:t>} </a:t>
            </a:r>
            <a:endParaRPr lang="ru-RU" dirty="0"/>
          </a:p>
        </p:txBody>
      </p:sp>
    </p:spTree>
    <p:extLst>
      <p:ext uri="{BB962C8B-B14F-4D97-AF65-F5344CB8AC3E}">
        <p14:creationId xmlns:p14="http://schemas.microsoft.com/office/powerpoint/2010/main" val="8833912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a:t>
            </a:r>
            <a:endParaRPr lang="ru-RU" dirty="0"/>
          </a:p>
        </p:txBody>
      </p:sp>
      <p:sp>
        <p:nvSpPr>
          <p:cNvPr id="3" name="Текст 2"/>
          <p:cNvSpPr>
            <a:spLocks noGrp="1"/>
          </p:cNvSpPr>
          <p:nvPr>
            <p:ph type="body" sz="quarter" idx="10"/>
          </p:nvPr>
        </p:nvSpPr>
        <p:spPr>
          <a:xfrm>
            <a:off x="754912" y="1447799"/>
            <a:ext cx="10913213" cy="4770537"/>
          </a:xfrm>
        </p:spPr>
        <p:txBody>
          <a:bodyPr/>
          <a:lstStyle/>
          <a:p>
            <a:r>
              <a:rPr lang="en-US" sz="1600" dirty="0">
                <a:solidFill>
                  <a:srgbClr val="0000FF"/>
                </a:solidFill>
              </a:rPr>
              <a:t>void</a:t>
            </a:r>
            <a:r>
              <a:rPr lang="en-US" sz="1600" dirty="0">
                <a:solidFill>
                  <a:srgbClr val="000000"/>
                </a:solidFill>
              </a:rPr>
              <a:t> </a:t>
            </a:r>
            <a:r>
              <a:rPr lang="en-US" sz="1600" dirty="0" err="1">
                <a:solidFill>
                  <a:srgbClr val="000000"/>
                </a:solidFill>
              </a:rPr>
              <a:t>LoadRemoteWebImage</a:t>
            </a:r>
            <a:r>
              <a:rPr lang="en-US" sz="1600" dirty="0">
                <a:solidFill>
                  <a:srgbClr val="000000"/>
                </a:solidFill>
              </a:rPr>
              <a:t>() { </a:t>
            </a:r>
            <a:endParaRPr lang="en-US" sz="1600" dirty="0" smtClean="0">
              <a:solidFill>
                <a:srgbClr val="000000"/>
              </a:solidFill>
            </a:endParaRPr>
          </a:p>
          <a:p>
            <a:r>
              <a:rPr lang="en-US" sz="1600" dirty="0">
                <a:solidFill>
                  <a:srgbClr val="000000"/>
                </a:solidFill>
              </a:rPr>
              <a:t>	</a:t>
            </a:r>
            <a:r>
              <a:rPr lang="en-US" sz="1600" dirty="0" smtClean="0">
                <a:solidFill>
                  <a:srgbClr val="0000FF"/>
                </a:solidFill>
              </a:rPr>
              <a:t>switch</a:t>
            </a:r>
            <a:r>
              <a:rPr lang="en-US" sz="1600" dirty="0" smtClean="0">
                <a:solidFill>
                  <a:srgbClr val="000000"/>
                </a:solidFill>
              </a:rPr>
              <a:t> </a:t>
            </a:r>
            <a:r>
              <a:rPr lang="en-US" sz="1600" dirty="0">
                <a:solidFill>
                  <a:srgbClr val="000000"/>
                </a:solidFill>
              </a:rPr>
              <a:t>(</a:t>
            </a:r>
            <a:r>
              <a:rPr lang="en-US" sz="1600" dirty="0" err="1">
                <a:solidFill>
                  <a:srgbClr val="000000"/>
                </a:solidFill>
              </a:rPr>
              <a:t>DisplayProperties.ResolutionScale</a:t>
            </a:r>
            <a:r>
              <a:rPr lang="en-US" sz="1600" dirty="0">
                <a:solidFill>
                  <a:srgbClr val="000000"/>
                </a:solidFill>
              </a:rPr>
              <a:t>) {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smtClean="0">
                <a:solidFill>
                  <a:srgbClr val="0000FF"/>
                </a:solidFill>
              </a:rPr>
              <a:t>case</a:t>
            </a:r>
            <a:r>
              <a:rPr lang="en-US" sz="1600" dirty="0" smtClean="0">
                <a:solidFill>
                  <a:srgbClr val="000000"/>
                </a:solidFill>
              </a:rPr>
              <a:t> </a:t>
            </a:r>
            <a:r>
              <a:rPr lang="en-US" sz="1600" dirty="0">
                <a:solidFill>
                  <a:srgbClr val="000000"/>
                </a:solidFill>
              </a:rPr>
              <a:t>ResolutionScale.Scale100Percent: </a:t>
            </a:r>
            <a:endParaRPr lang="en-US" sz="1600" dirty="0" smtClean="0">
              <a:solidFill>
                <a:srgbClr val="000000"/>
              </a:solidFill>
            </a:endParaRPr>
          </a:p>
          <a:p>
            <a:r>
              <a:rPr lang="en-US" sz="1600" dirty="0" smtClean="0">
                <a:solidFill>
                  <a:srgbClr val="000000"/>
                </a:solidFill>
              </a:rPr>
              <a:t>			</a:t>
            </a:r>
            <a:r>
              <a:rPr lang="en-US" sz="1600" dirty="0" err="1" smtClean="0">
                <a:solidFill>
                  <a:srgbClr val="000000"/>
                </a:solidFill>
              </a:rPr>
              <a:t>myImage.Source</a:t>
            </a:r>
            <a:r>
              <a:rPr lang="en-US" sz="1600" dirty="0" smtClean="0">
                <a:solidFill>
                  <a:srgbClr val="000000"/>
                </a:solidFill>
              </a:rPr>
              <a:t> = </a:t>
            </a:r>
            <a:r>
              <a:rPr lang="en-US" sz="1600" dirty="0" smtClean="0">
                <a:solidFill>
                  <a:srgbClr val="0000FF"/>
                </a:solidFill>
              </a:rPr>
              <a:t>new</a:t>
            </a:r>
            <a:r>
              <a:rPr lang="en-US" sz="1600" dirty="0" smtClean="0">
                <a:solidFill>
                  <a:srgbClr val="000000"/>
                </a:solidFill>
              </a:rPr>
              <a:t> </a:t>
            </a:r>
            <a:r>
              <a:rPr lang="en-US" sz="1600" dirty="0" err="1" smtClean="0">
                <a:solidFill>
                  <a:srgbClr val="000000"/>
                </a:solidFill>
              </a:rPr>
              <a:t>BitmapImage</a:t>
            </a:r>
            <a:r>
              <a:rPr lang="en-US" sz="1600" dirty="0" smtClean="0">
                <a:solidFill>
                  <a:srgbClr val="000000"/>
                </a:solidFill>
              </a:rPr>
              <a:t>(</a:t>
            </a:r>
          </a:p>
          <a:p>
            <a:r>
              <a:rPr lang="en-US" sz="1600" dirty="0">
                <a:solidFill>
                  <a:srgbClr val="000000"/>
                </a:solidFill>
              </a:rPr>
              <a:t>	</a:t>
            </a:r>
            <a:r>
              <a:rPr lang="en-US" sz="1600" dirty="0" smtClean="0">
                <a:solidFill>
                  <a:srgbClr val="000000"/>
                </a:solidFill>
              </a:rPr>
              <a:t>			</a:t>
            </a:r>
            <a:r>
              <a:rPr lang="en-US" sz="1600" dirty="0" smtClean="0">
                <a:solidFill>
                  <a:srgbClr val="0000FF"/>
                </a:solidFill>
              </a:rPr>
              <a:t>new</a:t>
            </a:r>
            <a:r>
              <a:rPr lang="en-US" sz="1600" dirty="0" smtClean="0">
                <a:solidFill>
                  <a:srgbClr val="000000"/>
                </a:solidFill>
              </a:rPr>
              <a:t> Uri(</a:t>
            </a:r>
            <a:r>
              <a:rPr lang="en-US" sz="1600" dirty="0" err="1" smtClean="0">
                <a:solidFill>
                  <a:srgbClr val="000000"/>
                </a:solidFill>
              </a:rPr>
              <a:t>myImage.BaseUri</a:t>
            </a:r>
            <a:r>
              <a:rPr lang="en-US" sz="1600" dirty="0">
                <a:solidFill>
                  <a:srgbClr val="000000"/>
                </a:solidFill>
              </a:rPr>
              <a:t>, </a:t>
            </a:r>
            <a:r>
              <a:rPr lang="en-US" sz="1600" dirty="0">
                <a:solidFill>
                  <a:srgbClr val="A31515"/>
                </a:solidFill>
              </a:rPr>
              <a:t>"site.com/</a:t>
            </a:r>
            <a:r>
              <a:rPr lang="en-US" sz="1600" dirty="0" err="1">
                <a:solidFill>
                  <a:srgbClr val="A31515"/>
                </a:solidFill>
              </a:rPr>
              <a:t>i.png?s</a:t>
            </a:r>
            <a:r>
              <a:rPr lang="en-US" sz="1600" dirty="0">
                <a:solidFill>
                  <a:srgbClr val="A31515"/>
                </a:solidFill>
              </a:rPr>
              <a:t>=100</a:t>
            </a:r>
            <a:r>
              <a:rPr lang="en-US" sz="1600" dirty="0" smtClean="0">
                <a:solidFill>
                  <a:srgbClr val="A31515"/>
                </a:solidFill>
              </a:rPr>
              <a:t>"</a:t>
            </a:r>
            <a:r>
              <a:rPr lang="en-US" sz="1600" dirty="0" smtClean="0">
                <a:solidFill>
                  <a:srgbClr val="000000"/>
                </a:solidFill>
              </a:rPr>
              <a:t>));</a:t>
            </a:r>
          </a:p>
          <a:p>
            <a:r>
              <a:rPr lang="en-US" sz="1600" dirty="0">
                <a:solidFill>
                  <a:srgbClr val="000000"/>
                </a:solidFill>
              </a:rPr>
              <a:t>	</a:t>
            </a:r>
            <a:r>
              <a:rPr lang="en-US" sz="1600" dirty="0" smtClean="0">
                <a:solidFill>
                  <a:srgbClr val="000000"/>
                </a:solidFill>
              </a:rPr>
              <a:t>		 </a:t>
            </a:r>
            <a:r>
              <a:rPr lang="en-US" sz="1600" dirty="0">
                <a:solidFill>
                  <a:srgbClr val="0000FF"/>
                </a:solidFill>
              </a:rPr>
              <a:t>break</a:t>
            </a:r>
            <a:r>
              <a:rPr lang="en-US" sz="1600" dirty="0">
                <a:solidFill>
                  <a:srgbClr val="000000"/>
                </a:solidFill>
              </a:rPr>
              <a:t>;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smtClean="0">
                <a:solidFill>
                  <a:srgbClr val="0000FF"/>
                </a:solidFill>
              </a:rPr>
              <a:t>case</a:t>
            </a:r>
            <a:r>
              <a:rPr lang="en-US" sz="1600" dirty="0" smtClean="0">
                <a:solidFill>
                  <a:srgbClr val="000000"/>
                </a:solidFill>
              </a:rPr>
              <a:t> </a:t>
            </a:r>
            <a:r>
              <a:rPr lang="en-US" sz="1600" dirty="0">
                <a:solidFill>
                  <a:srgbClr val="000000"/>
                </a:solidFill>
              </a:rPr>
              <a:t>ResolutionScale.Scale140Percent: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err="1">
                <a:solidFill>
                  <a:srgbClr val="000000"/>
                </a:solidFill>
              </a:rPr>
              <a:t>myImage</a:t>
            </a:r>
            <a:r>
              <a:rPr lang="en-US" sz="1600" dirty="0" err="1" smtClean="0">
                <a:solidFill>
                  <a:srgbClr val="000000"/>
                </a:solidFill>
              </a:rPr>
              <a:t>.Source</a:t>
            </a:r>
            <a:r>
              <a:rPr lang="en-US" sz="1600" dirty="0" smtClean="0">
                <a:solidFill>
                  <a:srgbClr val="000000"/>
                </a:solidFill>
              </a:rPr>
              <a:t> </a:t>
            </a:r>
            <a:r>
              <a:rPr lang="en-US" sz="1600" dirty="0">
                <a:solidFill>
                  <a:srgbClr val="000000"/>
                </a:solidFill>
              </a:rPr>
              <a:t>= </a:t>
            </a:r>
            <a:r>
              <a:rPr lang="en-US" sz="1600" dirty="0">
                <a:solidFill>
                  <a:srgbClr val="0000FF"/>
                </a:solidFill>
              </a:rPr>
              <a:t>new</a:t>
            </a:r>
            <a:r>
              <a:rPr lang="en-US" sz="1600" dirty="0">
                <a:solidFill>
                  <a:srgbClr val="000000"/>
                </a:solidFill>
              </a:rPr>
              <a:t> </a:t>
            </a:r>
            <a:r>
              <a:rPr lang="en-US" sz="1600" dirty="0" err="1">
                <a:solidFill>
                  <a:srgbClr val="000000"/>
                </a:solidFill>
              </a:rPr>
              <a:t>BitmapImage</a:t>
            </a:r>
            <a:r>
              <a:rPr lang="en-US" sz="1600" dirty="0" smtClean="0">
                <a:solidFill>
                  <a:srgbClr val="000000"/>
                </a:solidFill>
              </a:rPr>
              <a:t>(</a:t>
            </a:r>
          </a:p>
          <a:p>
            <a:r>
              <a:rPr lang="en-US" sz="1600" dirty="0">
                <a:solidFill>
                  <a:srgbClr val="000000"/>
                </a:solidFill>
              </a:rPr>
              <a:t>	</a:t>
            </a:r>
            <a:r>
              <a:rPr lang="en-US" sz="1600" dirty="0" smtClean="0">
                <a:solidFill>
                  <a:srgbClr val="000000"/>
                </a:solidFill>
              </a:rPr>
              <a:t>			</a:t>
            </a:r>
            <a:r>
              <a:rPr lang="en-US" sz="1600" dirty="0" smtClean="0">
                <a:solidFill>
                  <a:srgbClr val="0000FF"/>
                </a:solidFill>
              </a:rPr>
              <a:t>new</a:t>
            </a:r>
            <a:r>
              <a:rPr lang="en-US" sz="1600" dirty="0" smtClean="0">
                <a:solidFill>
                  <a:srgbClr val="000000"/>
                </a:solidFill>
              </a:rPr>
              <a:t> Uri(</a:t>
            </a:r>
            <a:r>
              <a:rPr lang="en-US" sz="1600" dirty="0" err="1">
                <a:solidFill>
                  <a:srgbClr val="000000"/>
                </a:solidFill>
              </a:rPr>
              <a:t>myImage</a:t>
            </a:r>
            <a:r>
              <a:rPr lang="en-US" sz="1600" dirty="0" err="1" smtClean="0">
                <a:solidFill>
                  <a:srgbClr val="000000"/>
                </a:solidFill>
              </a:rPr>
              <a:t>.BaseUri</a:t>
            </a:r>
            <a:r>
              <a:rPr lang="en-US" sz="1600" dirty="0">
                <a:solidFill>
                  <a:srgbClr val="000000"/>
                </a:solidFill>
              </a:rPr>
              <a:t>, </a:t>
            </a:r>
            <a:r>
              <a:rPr lang="en-US" sz="1600" dirty="0" smtClean="0">
                <a:solidFill>
                  <a:srgbClr val="A31515"/>
                </a:solidFill>
              </a:rPr>
              <a:t>"</a:t>
            </a:r>
            <a:r>
              <a:rPr lang="en-US" sz="1600" dirty="0">
                <a:solidFill>
                  <a:srgbClr val="A31515"/>
                </a:solidFill>
              </a:rPr>
              <a:t>site.com/</a:t>
            </a:r>
            <a:r>
              <a:rPr lang="en-US" sz="1600" dirty="0" err="1">
                <a:solidFill>
                  <a:srgbClr val="A31515"/>
                </a:solidFill>
              </a:rPr>
              <a:t>i.png</a:t>
            </a:r>
            <a:r>
              <a:rPr lang="en-US" sz="1600" dirty="0" err="1" smtClean="0">
                <a:solidFill>
                  <a:srgbClr val="A31515"/>
                </a:solidFill>
              </a:rPr>
              <a:t>?s</a:t>
            </a:r>
            <a:r>
              <a:rPr lang="en-US" sz="1600" dirty="0" smtClean="0">
                <a:solidFill>
                  <a:srgbClr val="A31515"/>
                </a:solidFill>
              </a:rPr>
              <a:t>=140 </a:t>
            </a:r>
            <a:r>
              <a:rPr lang="en-US" sz="1600" dirty="0">
                <a:solidFill>
                  <a:srgbClr val="A31515"/>
                </a:solidFill>
              </a:rPr>
              <a:t>"</a:t>
            </a:r>
            <a:r>
              <a:rPr lang="en-US" sz="1600" dirty="0">
                <a:solidFill>
                  <a:srgbClr val="000000"/>
                </a:solidFill>
              </a:rPr>
              <a:t>));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smtClean="0">
                <a:solidFill>
                  <a:srgbClr val="0000FF"/>
                </a:solidFill>
              </a:rPr>
              <a:t>break</a:t>
            </a:r>
            <a:r>
              <a:rPr lang="en-US" sz="1600" dirty="0">
                <a:solidFill>
                  <a:srgbClr val="000000"/>
                </a:solidFill>
              </a:rPr>
              <a:t>;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smtClean="0">
                <a:solidFill>
                  <a:srgbClr val="0000FF"/>
                </a:solidFill>
              </a:rPr>
              <a:t>case</a:t>
            </a:r>
            <a:r>
              <a:rPr lang="en-US" sz="1600" dirty="0" smtClean="0">
                <a:solidFill>
                  <a:srgbClr val="000000"/>
                </a:solidFill>
              </a:rPr>
              <a:t> </a:t>
            </a:r>
            <a:r>
              <a:rPr lang="en-US" sz="1600" dirty="0">
                <a:solidFill>
                  <a:srgbClr val="000000"/>
                </a:solidFill>
              </a:rPr>
              <a:t>ResolutionScale.Scale180Percent: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err="1">
                <a:solidFill>
                  <a:srgbClr val="000000"/>
                </a:solidFill>
              </a:rPr>
              <a:t>myImage</a:t>
            </a:r>
            <a:r>
              <a:rPr lang="en-US" sz="1600" dirty="0" err="1" smtClean="0">
                <a:solidFill>
                  <a:srgbClr val="000000"/>
                </a:solidFill>
              </a:rPr>
              <a:t>.Source</a:t>
            </a:r>
            <a:r>
              <a:rPr lang="en-US" sz="1600" dirty="0" smtClean="0">
                <a:solidFill>
                  <a:srgbClr val="000000"/>
                </a:solidFill>
              </a:rPr>
              <a:t> </a:t>
            </a:r>
            <a:r>
              <a:rPr lang="en-US" sz="1600" dirty="0">
                <a:solidFill>
                  <a:srgbClr val="000000"/>
                </a:solidFill>
              </a:rPr>
              <a:t>= </a:t>
            </a:r>
            <a:r>
              <a:rPr lang="en-US" sz="1600" dirty="0">
                <a:solidFill>
                  <a:srgbClr val="0000FF"/>
                </a:solidFill>
              </a:rPr>
              <a:t>new</a:t>
            </a:r>
            <a:r>
              <a:rPr lang="en-US" sz="1600" dirty="0">
                <a:solidFill>
                  <a:srgbClr val="000000"/>
                </a:solidFill>
              </a:rPr>
              <a:t> </a:t>
            </a:r>
            <a:r>
              <a:rPr lang="en-US" sz="1600" dirty="0" err="1">
                <a:solidFill>
                  <a:srgbClr val="000000"/>
                </a:solidFill>
              </a:rPr>
              <a:t>BitmapImage</a:t>
            </a:r>
            <a:r>
              <a:rPr lang="en-US" sz="1600" dirty="0" smtClean="0">
                <a:solidFill>
                  <a:srgbClr val="000000"/>
                </a:solidFill>
              </a:rPr>
              <a:t>(</a:t>
            </a:r>
          </a:p>
          <a:p>
            <a:r>
              <a:rPr lang="en-US" sz="1600" dirty="0">
                <a:solidFill>
                  <a:srgbClr val="000000"/>
                </a:solidFill>
              </a:rPr>
              <a:t>	</a:t>
            </a:r>
            <a:r>
              <a:rPr lang="en-US" sz="1600" dirty="0" smtClean="0">
                <a:solidFill>
                  <a:srgbClr val="000000"/>
                </a:solidFill>
              </a:rPr>
              <a:t>			</a:t>
            </a:r>
            <a:r>
              <a:rPr lang="en-US" sz="1600" dirty="0" smtClean="0">
                <a:solidFill>
                  <a:srgbClr val="0000FF"/>
                </a:solidFill>
              </a:rPr>
              <a:t>new</a:t>
            </a:r>
            <a:r>
              <a:rPr lang="en-US" sz="1600" dirty="0" smtClean="0">
                <a:solidFill>
                  <a:srgbClr val="000000"/>
                </a:solidFill>
              </a:rPr>
              <a:t> Uri(</a:t>
            </a:r>
            <a:r>
              <a:rPr lang="en-US" sz="1600" dirty="0" err="1">
                <a:solidFill>
                  <a:srgbClr val="000000"/>
                </a:solidFill>
              </a:rPr>
              <a:t>myImage</a:t>
            </a:r>
            <a:r>
              <a:rPr lang="en-US" sz="1600" dirty="0" err="1" smtClean="0">
                <a:solidFill>
                  <a:srgbClr val="000000"/>
                </a:solidFill>
              </a:rPr>
              <a:t>.BaseUri</a:t>
            </a:r>
            <a:r>
              <a:rPr lang="en-US" sz="1600" dirty="0">
                <a:solidFill>
                  <a:srgbClr val="000000"/>
                </a:solidFill>
              </a:rPr>
              <a:t>, </a:t>
            </a:r>
            <a:r>
              <a:rPr lang="en-US" sz="1600" dirty="0" smtClean="0">
                <a:solidFill>
                  <a:srgbClr val="A31515"/>
                </a:solidFill>
              </a:rPr>
              <a:t>"</a:t>
            </a:r>
            <a:r>
              <a:rPr lang="en-US" sz="1600" dirty="0">
                <a:solidFill>
                  <a:srgbClr val="A31515"/>
                </a:solidFill>
              </a:rPr>
              <a:t>site.com/</a:t>
            </a:r>
            <a:r>
              <a:rPr lang="en-US" sz="1600" dirty="0" err="1">
                <a:solidFill>
                  <a:srgbClr val="A31515"/>
                </a:solidFill>
              </a:rPr>
              <a:t>i.png</a:t>
            </a:r>
            <a:r>
              <a:rPr lang="en-US" sz="1600" dirty="0" err="1" smtClean="0">
                <a:solidFill>
                  <a:srgbClr val="A31515"/>
                </a:solidFill>
              </a:rPr>
              <a:t>?s</a:t>
            </a:r>
            <a:r>
              <a:rPr lang="en-US" sz="1600" dirty="0" smtClean="0">
                <a:solidFill>
                  <a:srgbClr val="A31515"/>
                </a:solidFill>
              </a:rPr>
              <a:t>=180 "</a:t>
            </a:r>
            <a:r>
              <a:rPr lang="en-US" sz="1600" dirty="0" smtClean="0">
                <a:solidFill>
                  <a:srgbClr val="000000"/>
                </a:solidFill>
              </a:rPr>
              <a:t>));</a:t>
            </a:r>
          </a:p>
          <a:p>
            <a:r>
              <a:rPr lang="en-US" sz="1600" dirty="0">
                <a:solidFill>
                  <a:srgbClr val="000000"/>
                </a:solidFill>
              </a:rPr>
              <a:t>	</a:t>
            </a:r>
            <a:r>
              <a:rPr lang="en-US" sz="1600" dirty="0" smtClean="0">
                <a:solidFill>
                  <a:srgbClr val="000000"/>
                </a:solidFill>
              </a:rPr>
              <a:t>		</a:t>
            </a:r>
            <a:r>
              <a:rPr lang="en-US" sz="1600" dirty="0" smtClean="0">
                <a:solidFill>
                  <a:srgbClr val="0000FF"/>
                </a:solidFill>
              </a:rPr>
              <a:t>break</a:t>
            </a:r>
            <a:r>
              <a:rPr lang="en-US" sz="1600" dirty="0">
                <a:solidFill>
                  <a:srgbClr val="000000"/>
                </a:solidFill>
              </a:rPr>
              <a:t>; </a:t>
            </a:r>
            <a:endParaRPr lang="en-US" sz="1600" dirty="0" smtClean="0">
              <a:solidFill>
                <a:srgbClr val="000000"/>
              </a:solidFill>
            </a:endParaRPr>
          </a:p>
          <a:p>
            <a:r>
              <a:rPr lang="en-US" sz="1600" dirty="0">
                <a:solidFill>
                  <a:srgbClr val="000000"/>
                </a:solidFill>
              </a:rPr>
              <a:t>	</a:t>
            </a:r>
            <a:r>
              <a:rPr lang="en-US" sz="1600" dirty="0" smtClean="0">
                <a:solidFill>
                  <a:srgbClr val="000000"/>
                </a:solidFill>
              </a:rPr>
              <a:t>	</a:t>
            </a:r>
            <a:r>
              <a:rPr lang="en-US" sz="1600" dirty="0" smtClean="0">
                <a:solidFill>
                  <a:srgbClr val="0000FF"/>
                </a:solidFill>
              </a:rPr>
              <a:t>default</a:t>
            </a:r>
            <a:r>
              <a:rPr lang="en-US" sz="1600" dirty="0">
                <a:solidFill>
                  <a:srgbClr val="000000"/>
                </a:solidFill>
              </a:rPr>
              <a:t>: </a:t>
            </a:r>
            <a:r>
              <a:rPr lang="en-US" sz="1600" dirty="0">
                <a:solidFill>
                  <a:srgbClr val="0000FF"/>
                </a:solidFill>
              </a:rPr>
              <a:t>throw</a:t>
            </a:r>
            <a:r>
              <a:rPr lang="en-US" sz="1600" dirty="0">
                <a:solidFill>
                  <a:srgbClr val="000000"/>
                </a:solidFill>
              </a:rPr>
              <a:t> </a:t>
            </a:r>
            <a:r>
              <a:rPr lang="en-US" sz="1600" dirty="0">
                <a:solidFill>
                  <a:srgbClr val="0000FF"/>
                </a:solidFill>
              </a:rPr>
              <a:t>new</a:t>
            </a:r>
            <a:r>
              <a:rPr lang="en-US" sz="1600" dirty="0">
                <a:solidFill>
                  <a:srgbClr val="000000"/>
                </a:solidFill>
              </a:rPr>
              <a:t> Exception(</a:t>
            </a:r>
            <a:r>
              <a:rPr lang="en-US" sz="1600" dirty="0">
                <a:solidFill>
                  <a:srgbClr val="A31515"/>
                </a:solidFill>
              </a:rPr>
              <a:t>"Unknown Scaling Factor"</a:t>
            </a:r>
            <a:r>
              <a:rPr lang="en-US" sz="1600" dirty="0">
                <a:solidFill>
                  <a:srgbClr val="000000"/>
                </a:solidFill>
              </a:rPr>
              <a:t>); } } </a:t>
            </a:r>
            <a:endParaRPr lang="ru-RU" sz="1600" dirty="0"/>
          </a:p>
        </p:txBody>
      </p:sp>
    </p:spTree>
    <p:extLst>
      <p:ext uri="{BB962C8B-B14F-4D97-AF65-F5344CB8AC3E}">
        <p14:creationId xmlns:p14="http://schemas.microsoft.com/office/powerpoint/2010/main" val="34661289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378</TotalTime>
  <Words>923</Words>
  <Application>Microsoft Office PowerPoint</Application>
  <PresentationFormat>Произвольный</PresentationFormat>
  <Paragraphs>167</Paragraphs>
  <Slides>12</Slides>
  <Notes>6</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12</vt:i4>
      </vt:variant>
    </vt:vector>
  </HeadingPairs>
  <TitlesOfParts>
    <vt:vector size="21" baseType="lpstr">
      <vt:lpstr>Arial</vt:lpstr>
      <vt:lpstr>Calibri</vt:lpstr>
      <vt:lpstr>Consolas</vt:lpstr>
      <vt:lpstr>Segoe UI</vt:lpstr>
      <vt:lpstr>Segoe UI Light</vt:lpstr>
      <vt:lpstr>Segoe UI Semibold</vt:lpstr>
      <vt:lpstr>Wingdings</vt:lpstr>
      <vt:lpstr>Metro Template Light 16x9</vt:lpstr>
      <vt:lpstr>Metro Template Colored Titles Segoe UI 16x9</vt:lpstr>
      <vt:lpstr>Презентация PowerPoint</vt:lpstr>
      <vt:lpstr>Презентация PowerPoint</vt:lpstr>
      <vt:lpstr>Плотность пикселей</vt:lpstr>
      <vt:lpstr>Масштабирование плотности</vt:lpstr>
      <vt:lpstr>Дизайн с учетом плотности пикселей</vt:lpstr>
      <vt:lpstr>Загрузка ресурсов</vt:lpstr>
      <vt:lpstr>Соглашение об именах и папках</vt:lpstr>
      <vt:lpstr>CSS Media Queries</vt:lpstr>
      <vt:lpstr>C#</vt:lpstr>
      <vt:lpstr>Масштабирование шрифта</vt:lpstr>
      <vt:lpstr>Плитки</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72</cp:revision>
  <dcterms:created xsi:type="dcterms:W3CDTF">2012-01-14T00:09:53Z</dcterms:created>
  <dcterms:modified xsi:type="dcterms:W3CDTF">2013-04-24T03:48:55Z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