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10"/>
  </p:notesMasterIdLst>
  <p:handoutMasterIdLst>
    <p:handoutMasterId r:id="rId11"/>
  </p:handoutMasterIdLst>
  <p:sldIdLst>
    <p:sldId id="382" r:id="rId6"/>
    <p:sldId id="383" r:id="rId7"/>
    <p:sldId id="385" r:id="rId8"/>
    <p:sldId id="384" r:id="rId9"/>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434" autoAdjust="0"/>
  </p:normalViewPr>
  <p:slideViewPr>
    <p:cSldViewPr snapToGrid="0">
      <p:cViewPr varScale="1">
        <p:scale>
          <a:sx n="86" d="100"/>
          <a:sy n="86" d="100"/>
        </p:scale>
        <p:origin x="485" y="58"/>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3/27/2013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3/27/2013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Chakra</a:t>
            </a:r>
            <a:r>
              <a:rPr lang="en-US" baseline="0" dirty="0" smtClean="0"/>
              <a:t> – </a:t>
            </a:r>
            <a:r>
              <a:rPr lang="ru-RU" baseline="0" dirty="0" smtClean="0"/>
              <a:t>это если что движок </a:t>
            </a:r>
            <a:r>
              <a:rPr lang="en-US" baseline="0" dirty="0" smtClean="0"/>
              <a:t>JS </a:t>
            </a:r>
            <a:r>
              <a:rPr lang="ru-RU" baseline="0" dirty="0" smtClean="0"/>
              <a:t>такой :) Сам был удивлен, зачем они сюда конкретно его написали.</a:t>
            </a:r>
          </a:p>
          <a:p>
            <a:r>
              <a:rPr lang="ru-RU" baseline="0" dirty="0" smtClean="0"/>
              <a:t>Лев</a:t>
            </a:r>
            <a:endParaRPr lang="ru-RU" dirty="0"/>
          </a:p>
        </p:txBody>
      </p:sp>
      <p:sp>
        <p:nvSpPr>
          <p:cNvPr id="4" name="Slide Number Placeholder 3"/>
          <p:cNvSpPr>
            <a:spLocks noGrp="1"/>
          </p:cNvSpPr>
          <p:nvPr>
            <p:ph type="sldNum" sz="quarter" idx="10"/>
          </p:nvPr>
        </p:nvSpPr>
        <p:spPr/>
        <p:txBody>
          <a:bodyPr/>
          <a:lstStyle/>
          <a:p>
            <a:fld id="{27F51266-1138-4E03-8198-364650DC386A}" type="slidenum">
              <a:rPr lang="en-US" smtClean="0"/>
              <a:t>3</a:t>
            </a:fld>
            <a:endParaRPr lang="en-US"/>
          </a:p>
        </p:txBody>
      </p:sp>
    </p:spTree>
    <p:extLst>
      <p:ext uri="{BB962C8B-B14F-4D97-AF65-F5344CB8AC3E}">
        <p14:creationId xmlns:p14="http://schemas.microsoft.com/office/powerpoint/2010/main" val="839890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3/27/2013 10:10 AM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4</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mp; Only">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499404" y="503767"/>
            <a:ext cx="11200600" cy="728133"/>
          </a:xfrm>
        </p:spPr>
        <p:txBody>
          <a:bodyPr vert="horz" lIns="0" tIns="0" rIns="0" bIns="0" rtlCol="0">
            <a:noAutofit/>
          </a:bodyPr>
          <a:lstStyle>
            <a:lvl1pPr>
              <a:defRPr lang="en-US" sz="4799" dirty="0" smtClean="0"/>
            </a:lvl1pPr>
          </a:lstStyle>
          <a:p>
            <a:pPr lvl="0"/>
            <a:r>
              <a:rPr lang="en-US" smtClean="0"/>
              <a:t>Click to edit Master text styles</a:t>
            </a:r>
          </a:p>
        </p:txBody>
      </p:sp>
    </p:spTree>
    <p:extLst>
      <p:ext uri="{BB962C8B-B14F-4D97-AF65-F5344CB8AC3E}">
        <p14:creationId xmlns:p14="http://schemas.microsoft.com/office/powerpoint/2010/main" val="360222464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eaLnBrk="1" fontAlgn="base" hangingPunct="1">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eaLnBrk="1" fontAlgn="base" hangingPunct="1">
        <a:lnSpc>
          <a:spcPct val="90000"/>
        </a:lnSpc>
        <a:spcBef>
          <a:spcPct val="0"/>
        </a:spcBef>
        <a:spcAft>
          <a:spcPct val="0"/>
        </a:spcAft>
        <a:defRPr sz="5400">
          <a:solidFill>
            <a:schemeClr val="tx1"/>
          </a:solidFill>
          <a:latin typeface="Segoe UI Light" pitchFamily="34" charset="0"/>
        </a:defRPr>
      </a:lvl2pPr>
      <a:lvl3pPr algn="l" defTabSz="912813" rtl="0" eaLnBrk="1" fontAlgn="base" hangingPunct="1">
        <a:lnSpc>
          <a:spcPct val="90000"/>
        </a:lnSpc>
        <a:spcBef>
          <a:spcPct val="0"/>
        </a:spcBef>
        <a:spcAft>
          <a:spcPct val="0"/>
        </a:spcAft>
        <a:defRPr sz="5400">
          <a:solidFill>
            <a:schemeClr val="tx1"/>
          </a:solidFill>
          <a:latin typeface="Segoe UI Light" pitchFamily="34" charset="0"/>
        </a:defRPr>
      </a:lvl3pPr>
      <a:lvl4pPr algn="l" defTabSz="912813" rtl="0" eaLnBrk="1" fontAlgn="base" hangingPunct="1">
        <a:lnSpc>
          <a:spcPct val="90000"/>
        </a:lnSpc>
        <a:spcBef>
          <a:spcPct val="0"/>
        </a:spcBef>
        <a:spcAft>
          <a:spcPct val="0"/>
        </a:spcAft>
        <a:defRPr sz="5400">
          <a:solidFill>
            <a:schemeClr val="tx1"/>
          </a:solidFill>
          <a:latin typeface="Segoe UI Light" pitchFamily="34" charset="0"/>
        </a:defRPr>
      </a:lvl4pPr>
      <a:lvl5pPr algn="l" defTabSz="912813" rtl="0" eaLnBrk="1" fontAlgn="base" hangingPunct="1">
        <a:lnSpc>
          <a:spcPct val="90000"/>
        </a:lnSpc>
        <a:spcBef>
          <a:spcPct val="0"/>
        </a:spcBef>
        <a:spcAft>
          <a:spcPct val="0"/>
        </a:spcAft>
        <a:defRPr sz="5400">
          <a:solidFill>
            <a:schemeClr val="tx1"/>
          </a:solidFill>
          <a:latin typeface="Segoe UI Light" pitchFamily="34" charset="0"/>
        </a:defRPr>
      </a:lvl5pPr>
      <a:lvl6pPr marL="457200" algn="l" defTabSz="912813" rtl="0" eaLnBrk="1" fontAlgn="base" hangingPunct="1">
        <a:lnSpc>
          <a:spcPct val="90000"/>
        </a:lnSpc>
        <a:spcBef>
          <a:spcPct val="0"/>
        </a:spcBef>
        <a:spcAft>
          <a:spcPct val="0"/>
        </a:spcAft>
        <a:defRPr sz="5400">
          <a:solidFill>
            <a:schemeClr val="tx1"/>
          </a:solidFill>
          <a:latin typeface="Segoe UI Light" pitchFamily="34" charset="0"/>
        </a:defRPr>
      </a:lvl6pPr>
      <a:lvl7pPr marL="914400" algn="l" defTabSz="912813" rtl="0" eaLnBrk="1" fontAlgn="base" hangingPunct="1">
        <a:lnSpc>
          <a:spcPct val="90000"/>
        </a:lnSpc>
        <a:spcBef>
          <a:spcPct val="0"/>
        </a:spcBef>
        <a:spcAft>
          <a:spcPct val="0"/>
        </a:spcAft>
        <a:defRPr sz="5400">
          <a:solidFill>
            <a:schemeClr val="tx1"/>
          </a:solidFill>
          <a:latin typeface="Segoe UI Light" pitchFamily="34" charset="0"/>
        </a:defRPr>
      </a:lvl7pPr>
      <a:lvl8pPr marL="1371600" algn="l" defTabSz="912813" rtl="0" eaLnBrk="1" fontAlgn="base" hangingPunct="1">
        <a:lnSpc>
          <a:spcPct val="90000"/>
        </a:lnSpc>
        <a:spcBef>
          <a:spcPct val="0"/>
        </a:spcBef>
        <a:spcAft>
          <a:spcPct val="0"/>
        </a:spcAft>
        <a:defRPr sz="5400">
          <a:solidFill>
            <a:schemeClr val="tx1"/>
          </a:solidFill>
          <a:latin typeface="Segoe UI Light" pitchFamily="34" charset="0"/>
        </a:defRPr>
      </a:lvl8pPr>
      <a:lvl9pPr marL="1828800" algn="l" defTabSz="912813" rtl="0" eaLnBrk="1" fontAlgn="base" hangingPunct="1">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eaLnBrk="1" fontAlgn="base" hangingPunct="1">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eaLnBrk="1" fontAlgn="base" hangingPunct="1">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eaLnBrk="1" fontAlgn="base" hangingPunct="1">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eaLnBrk="1" fontAlgn="base" hangingPunct="1">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eaLnBrk="1" fontAlgn="base" hangingPunct="1">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 id="2147483790" r:id="rId13"/>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938992"/>
          </a:xfrm>
        </p:spPr>
        <p:txBody>
          <a:bodyPr/>
          <a:lstStyle/>
          <a:p>
            <a:pPr defTabSz="914363" fontAlgn="auto">
              <a:spcAft>
                <a:spcPts val="0"/>
              </a:spcAft>
              <a:defRPr/>
            </a:pPr>
            <a:r>
              <a:rPr lang="en-US" sz="7000" dirty="0" smtClean="0"/>
              <a:t>XAML/C#: </a:t>
            </a:r>
            <a:r>
              <a:rPr lang="ru-RU" sz="7000" dirty="0" smtClean="0"/>
              <a:t>введение </a:t>
            </a:r>
            <a:r>
              <a:rPr lang="ru-RU" sz="7000" dirty="0"/>
              <a:t>в </a:t>
            </a:r>
            <a:r>
              <a:rPr lang="ru-RU" sz="7000" dirty="0" smtClean="0"/>
              <a:t>разработку</a:t>
            </a:r>
            <a:r>
              <a:rPr lang="en-US" sz="7000" dirty="0" smtClean="0"/>
              <a:t> </a:t>
            </a:r>
            <a:r>
              <a:rPr lang="ru-RU" sz="7000" dirty="0" smtClean="0"/>
              <a:t>на </a:t>
            </a:r>
            <a:r>
              <a:rPr lang="en-US" sz="7000" dirty="0" smtClean="0"/>
              <a:t>Visual Studio</a:t>
            </a:r>
            <a:endParaRPr lang="en-US" sz="70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stasus</a:t>
            </a:r>
            <a:endParaRPr dirty="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p:txBody>
          <a:bodyPr/>
          <a:lstStyle/>
          <a:p>
            <a:pPr marL="0" indent="0">
              <a:buNone/>
            </a:pPr>
            <a:r>
              <a:rPr lang="ru-RU" dirty="0" smtClean="0"/>
              <a:t>Платформа </a:t>
            </a:r>
            <a:r>
              <a:rPr lang="en-US" dirty="0" smtClean="0"/>
              <a:t>Windows 8</a:t>
            </a:r>
            <a:endParaRPr lang="en-US" dirty="0"/>
          </a:p>
        </p:txBody>
      </p:sp>
      <p:grpSp>
        <p:nvGrpSpPr>
          <p:cNvPr id="99" name="Group 98"/>
          <p:cNvGrpSpPr/>
          <p:nvPr/>
        </p:nvGrpSpPr>
        <p:grpSpPr>
          <a:xfrm>
            <a:off x="499405" y="1232473"/>
            <a:ext cx="11384700" cy="5243734"/>
            <a:chOff x="1014694" y="1456316"/>
            <a:chExt cx="10159436" cy="4973709"/>
          </a:xfrm>
        </p:grpSpPr>
        <p:sp>
          <p:nvSpPr>
            <p:cNvPr id="67" name="Rectangle 66"/>
            <p:cNvSpPr/>
            <p:nvPr/>
          </p:nvSpPr>
          <p:spPr>
            <a:xfrm>
              <a:off x="1828354" y="1456316"/>
              <a:ext cx="6352282" cy="631772"/>
            </a:xfrm>
            <a:prstGeom prst="rect">
              <a:avLst/>
            </a:prstGeom>
            <a:solidFill>
              <a:srgbClr val="0072C6">
                <a:lumMod val="50000"/>
              </a:srgbClr>
            </a:solidFill>
            <a:ln w="1079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3199" kern="0" dirty="0">
                  <a:solidFill>
                    <a:srgbClr val="FFFFFF">
                      <a:alpha val="99000"/>
                    </a:srgbClr>
                  </a:solidFill>
                  <a:latin typeface="Segoe UI"/>
                </a:rPr>
                <a:t>Приложения </a:t>
              </a:r>
              <a:r>
                <a:rPr lang="en-US" sz="3199" kern="0" dirty="0">
                  <a:solidFill>
                    <a:srgbClr val="FFFFFF">
                      <a:alpha val="99000"/>
                    </a:srgbClr>
                  </a:solidFill>
                  <a:latin typeface="Segoe UI"/>
                </a:rPr>
                <a:t>Windows Store</a:t>
              </a:r>
            </a:p>
          </p:txBody>
        </p:sp>
        <p:grpSp>
          <p:nvGrpSpPr>
            <p:cNvPr id="68" name="Group 67"/>
            <p:cNvGrpSpPr/>
            <p:nvPr/>
          </p:nvGrpSpPr>
          <p:grpSpPr>
            <a:xfrm>
              <a:off x="8252771" y="1456316"/>
              <a:ext cx="2921359" cy="4232716"/>
              <a:chOff x="8252771" y="1456316"/>
              <a:chExt cx="2921359" cy="4232716"/>
            </a:xfrm>
          </p:grpSpPr>
          <p:sp>
            <p:nvSpPr>
              <p:cNvPr id="69" name="Rectangle 68"/>
              <p:cNvSpPr/>
              <p:nvPr/>
            </p:nvSpPr>
            <p:spPr>
              <a:xfrm>
                <a:off x="8252771" y="2171232"/>
                <a:ext cx="1066324" cy="2814029"/>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kern="0" dirty="0">
                    <a:solidFill>
                      <a:srgbClr val="FFFFFF">
                        <a:alpha val="99000"/>
                      </a:srgbClr>
                    </a:solidFill>
                    <a:latin typeface="Segoe UI"/>
                  </a:rPr>
                  <a:t>HTML</a:t>
                </a:r>
                <a:endParaRPr lang="en-US" sz="1600" kern="0" dirty="0">
                  <a:solidFill>
                    <a:srgbClr val="FFFFFF">
                      <a:alpha val="99000"/>
                    </a:srgbClr>
                  </a:solidFill>
                  <a:latin typeface="Segoe UI"/>
                </a:endParaRPr>
              </a:p>
              <a:p>
                <a:pPr algn="ctr" defTabSz="1218846" fontAlgn="auto">
                  <a:spcBef>
                    <a:spcPts val="0"/>
                  </a:spcBef>
                  <a:spcAft>
                    <a:spcPts val="0"/>
                  </a:spcAft>
                  <a:defRPr/>
                </a:pPr>
                <a:r>
                  <a:rPr lang="en-US" sz="1466" kern="0" dirty="0">
                    <a:solidFill>
                      <a:srgbClr val="FFFFFF">
                        <a:alpha val="99000"/>
                      </a:srgbClr>
                    </a:solidFill>
                    <a:latin typeface="Segoe UI"/>
                  </a:rPr>
                  <a:t>JavaScript</a:t>
                </a:r>
                <a:endParaRPr lang="en-US" sz="1333" kern="0" dirty="0">
                  <a:solidFill>
                    <a:srgbClr val="FFFFFF">
                      <a:alpha val="99000"/>
                    </a:srgbClr>
                  </a:solidFill>
                  <a:latin typeface="Segoe UI"/>
                </a:endParaRPr>
              </a:p>
            </p:txBody>
          </p:sp>
          <p:sp>
            <p:nvSpPr>
              <p:cNvPr id="70" name="Rectangle 69"/>
              <p:cNvSpPr/>
              <p:nvPr/>
            </p:nvSpPr>
            <p:spPr>
              <a:xfrm>
                <a:off x="10461461" y="2171232"/>
                <a:ext cx="707326" cy="2814028"/>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endParaRPr lang="en-US" sz="2666" kern="0" dirty="0">
                  <a:solidFill>
                    <a:srgbClr val="FFFFFF">
                      <a:alpha val="99000"/>
                    </a:srgbClr>
                  </a:solidFill>
                  <a:latin typeface="Segoe UI"/>
                </a:endParaRPr>
              </a:p>
            </p:txBody>
          </p:sp>
          <p:sp>
            <p:nvSpPr>
              <p:cNvPr id="71" name="Rectangle 70"/>
              <p:cNvSpPr/>
              <p:nvPr/>
            </p:nvSpPr>
            <p:spPr>
              <a:xfrm>
                <a:off x="9397076" y="2175777"/>
                <a:ext cx="996180" cy="2809483"/>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endParaRPr lang="en-US" sz="2666" kern="0" dirty="0">
                  <a:solidFill>
                    <a:srgbClr val="FFFFFF">
                      <a:alpha val="99000"/>
                    </a:srgbClr>
                  </a:solidFill>
                  <a:latin typeface="Segoe UI"/>
                </a:endParaRPr>
              </a:p>
            </p:txBody>
          </p:sp>
          <p:sp>
            <p:nvSpPr>
              <p:cNvPr id="72" name="TextBox 71"/>
              <p:cNvSpPr txBox="1"/>
              <p:nvPr/>
            </p:nvSpPr>
            <p:spPr>
              <a:xfrm>
                <a:off x="9499878" y="3272742"/>
                <a:ext cx="790576" cy="525470"/>
              </a:xfrm>
              <a:prstGeom prst="rect">
                <a:avLst/>
              </a:prstGeom>
              <a:noFill/>
            </p:spPr>
            <p:txBody>
              <a:bodyPr wrap="square" lIns="0" tIns="0" rIns="0" bIns="0" rtlCol="0">
                <a:spAutoFit/>
              </a:bodyPr>
              <a:lstStyle/>
              <a:p>
                <a:pPr algn="ctr" defTabSz="1218846" fontAlgn="auto">
                  <a:spcBef>
                    <a:spcPts val="0"/>
                  </a:spcBef>
                  <a:spcAft>
                    <a:spcPts val="0"/>
                  </a:spcAft>
                  <a:defRPr/>
                </a:pPr>
                <a:r>
                  <a:rPr lang="en-US" kern="0" dirty="0">
                    <a:solidFill>
                      <a:srgbClr val="FFFFFF">
                        <a:alpha val="99000"/>
                      </a:srgbClr>
                    </a:solidFill>
                  </a:rPr>
                  <a:t>C</a:t>
                </a:r>
              </a:p>
              <a:p>
                <a:pPr algn="ctr" defTabSz="1218846" fontAlgn="auto">
                  <a:spcBef>
                    <a:spcPts val="0"/>
                  </a:spcBef>
                  <a:spcAft>
                    <a:spcPts val="0"/>
                  </a:spcAft>
                  <a:defRPr/>
                </a:pPr>
                <a:r>
                  <a:rPr lang="en-US" kern="0" dirty="0">
                    <a:solidFill>
                      <a:srgbClr val="FFFFFF">
                        <a:alpha val="99000"/>
                      </a:srgbClr>
                    </a:solidFill>
                  </a:rPr>
                  <a:t>C++</a:t>
                </a:r>
              </a:p>
            </p:txBody>
          </p:sp>
          <p:sp>
            <p:nvSpPr>
              <p:cNvPr id="73" name="TextBox 72"/>
              <p:cNvSpPr txBox="1"/>
              <p:nvPr/>
            </p:nvSpPr>
            <p:spPr>
              <a:xfrm>
                <a:off x="10500416" y="3270470"/>
                <a:ext cx="629416" cy="525470"/>
              </a:xfrm>
              <a:prstGeom prst="rect">
                <a:avLst/>
              </a:prstGeom>
              <a:noFill/>
            </p:spPr>
            <p:txBody>
              <a:bodyPr wrap="square" lIns="0" tIns="0" rIns="0" bIns="0" rtlCol="0">
                <a:spAutoFit/>
              </a:bodyPr>
              <a:lstStyle/>
              <a:p>
                <a:pPr algn="ctr" defTabSz="1218846" fontAlgn="auto">
                  <a:spcBef>
                    <a:spcPts val="0"/>
                  </a:spcBef>
                  <a:spcAft>
                    <a:spcPts val="0"/>
                  </a:spcAft>
                  <a:defRPr/>
                </a:pPr>
                <a:r>
                  <a:rPr lang="en-US" kern="0" dirty="0">
                    <a:solidFill>
                      <a:srgbClr val="FFFFFF">
                        <a:alpha val="99000"/>
                      </a:srgbClr>
                    </a:solidFill>
                  </a:rPr>
                  <a:t>C#</a:t>
                </a:r>
              </a:p>
              <a:p>
                <a:pPr algn="ctr" defTabSz="1218846" fontAlgn="auto">
                  <a:spcBef>
                    <a:spcPts val="0"/>
                  </a:spcBef>
                  <a:spcAft>
                    <a:spcPts val="0"/>
                  </a:spcAft>
                  <a:defRPr/>
                </a:pPr>
                <a:r>
                  <a:rPr lang="en-US" kern="0" dirty="0">
                    <a:solidFill>
                      <a:srgbClr val="FFFFFF">
                        <a:alpha val="99000"/>
                      </a:srgbClr>
                    </a:solidFill>
                  </a:rPr>
                  <a:t>VB</a:t>
                </a:r>
              </a:p>
            </p:txBody>
          </p:sp>
          <p:sp>
            <p:nvSpPr>
              <p:cNvPr id="74" name="Rectangle 73"/>
              <p:cNvSpPr/>
              <p:nvPr/>
            </p:nvSpPr>
            <p:spPr>
              <a:xfrm>
                <a:off x="8252771" y="1456316"/>
                <a:ext cx="2921359" cy="631772"/>
              </a:xfrm>
              <a:prstGeom prst="rect">
                <a:avLst/>
              </a:prstGeom>
              <a:solidFill>
                <a:srgbClr val="0072C6">
                  <a:lumMod val="50000"/>
                </a:srgbClr>
              </a:solidFill>
              <a:ln w="1079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3199" kern="0" dirty="0">
                    <a:solidFill>
                      <a:srgbClr val="FFFFFF">
                        <a:alpha val="99000"/>
                      </a:srgbClr>
                    </a:solidFill>
                    <a:latin typeface="Segoe UI"/>
                  </a:rPr>
                  <a:t>Обычные</a:t>
                </a:r>
                <a:endParaRPr lang="en-US" sz="3199" kern="0" dirty="0">
                  <a:solidFill>
                    <a:srgbClr val="FFFFFF">
                      <a:alpha val="99000"/>
                    </a:srgbClr>
                  </a:solidFill>
                  <a:latin typeface="Segoe UI"/>
                </a:endParaRPr>
              </a:p>
            </p:txBody>
          </p:sp>
          <p:sp>
            <p:nvSpPr>
              <p:cNvPr id="75" name="Rectangle 74"/>
              <p:cNvSpPr/>
              <p:nvPr/>
            </p:nvSpPr>
            <p:spPr>
              <a:xfrm>
                <a:off x="9397076" y="5053654"/>
                <a:ext cx="996179" cy="635378"/>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sz="1600" kern="0" dirty="0">
                    <a:solidFill>
                      <a:srgbClr val="FFFFFF">
                        <a:alpha val="99000"/>
                      </a:srgbClr>
                    </a:solidFill>
                    <a:latin typeface="Segoe UI"/>
                  </a:rPr>
                  <a:t>Win32</a:t>
                </a:r>
              </a:p>
            </p:txBody>
          </p:sp>
          <p:sp>
            <p:nvSpPr>
              <p:cNvPr id="76" name="Rectangle 75"/>
              <p:cNvSpPr/>
              <p:nvPr/>
            </p:nvSpPr>
            <p:spPr>
              <a:xfrm>
                <a:off x="10461461" y="5053651"/>
                <a:ext cx="707326" cy="635378"/>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sz="1600" kern="0" dirty="0">
                    <a:solidFill>
                      <a:srgbClr val="FFFFFF">
                        <a:alpha val="99000"/>
                      </a:srgbClr>
                    </a:solidFill>
                    <a:latin typeface="Segoe UI"/>
                  </a:rPr>
                  <a:t>.NET / SL</a:t>
                </a:r>
              </a:p>
            </p:txBody>
          </p:sp>
          <p:sp>
            <p:nvSpPr>
              <p:cNvPr id="77" name="Rectangle 76"/>
              <p:cNvSpPr/>
              <p:nvPr/>
            </p:nvSpPr>
            <p:spPr>
              <a:xfrm>
                <a:off x="8252771" y="5053654"/>
                <a:ext cx="1066324" cy="635378"/>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sz="1600" kern="0" dirty="0">
                    <a:solidFill>
                      <a:srgbClr val="FFFFFF">
                        <a:alpha val="99000"/>
                      </a:srgbClr>
                    </a:solidFill>
                    <a:latin typeface="Segoe UI"/>
                  </a:rPr>
                  <a:t>Internet Explorer</a:t>
                </a:r>
              </a:p>
            </p:txBody>
          </p:sp>
        </p:grpSp>
        <p:grpSp>
          <p:nvGrpSpPr>
            <p:cNvPr id="78" name="Group 77"/>
            <p:cNvGrpSpPr/>
            <p:nvPr/>
          </p:nvGrpSpPr>
          <p:grpSpPr>
            <a:xfrm>
              <a:off x="1014696" y="3839230"/>
              <a:ext cx="7165940" cy="1849801"/>
              <a:chOff x="1014696" y="3839230"/>
              <a:chExt cx="7165940" cy="1849801"/>
            </a:xfrm>
          </p:grpSpPr>
          <p:sp>
            <p:nvSpPr>
              <p:cNvPr id="79" name="Rectangle 78"/>
              <p:cNvSpPr/>
              <p:nvPr/>
            </p:nvSpPr>
            <p:spPr>
              <a:xfrm>
                <a:off x="1828225" y="3839230"/>
                <a:ext cx="6352411" cy="1849799"/>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endParaRPr lang="en-US" sz="2666" kern="0" dirty="0">
                  <a:solidFill>
                    <a:srgbClr val="FFFFFF">
                      <a:alpha val="99000"/>
                    </a:srgbClr>
                  </a:solidFill>
                  <a:latin typeface="Segoe UI"/>
                </a:endParaRPr>
              </a:p>
            </p:txBody>
          </p:sp>
          <p:sp>
            <p:nvSpPr>
              <p:cNvPr id="80" name="Rectangle 79"/>
              <p:cNvSpPr/>
              <p:nvPr/>
            </p:nvSpPr>
            <p:spPr>
              <a:xfrm>
                <a:off x="1943530" y="4361730"/>
                <a:ext cx="2036218" cy="623531"/>
              </a:xfrm>
              <a:prstGeom prst="rect">
                <a:avLst/>
              </a:prstGeom>
              <a:solidFill>
                <a:srgbClr val="0072C6">
                  <a:lumMod val="75000"/>
                </a:srgbClr>
              </a:solidFill>
              <a:ln w="2857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1866" kern="0" dirty="0">
                    <a:solidFill>
                      <a:srgbClr val="FFFFFF">
                        <a:alpha val="99000"/>
                      </a:srgbClr>
                    </a:solidFill>
                    <a:latin typeface="Segoe UI"/>
                  </a:rPr>
                  <a:t>Связь</a:t>
                </a:r>
                <a:endParaRPr lang="en-US" sz="1866" kern="0" dirty="0">
                  <a:solidFill>
                    <a:srgbClr val="FFFFFF">
                      <a:alpha val="99000"/>
                    </a:srgbClr>
                  </a:solidFill>
                  <a:latin typeface="Segoe UI"/>
                </a:endParaRPr>
              </a:p>
              <a:p>
                <a:pPr algn="ctr" defTabSz="1218846" fontAlgn="auto">
                  <a:spcBef>
                    <a:spcPts val="0"/>
                  </a:spcBef>
                  <a:spcAft>
                    <a:spcPts val="0"/>
                  </a:spcAft>
                  <a:defRPr/>
                </a:pPr>
                <a:r>
                  <a:rPr lang="en-US" sz="1866" kern="0" dirty="0">
                    <a:solidFill>
                      <a:srgbClr val="FFFFFF">
                        <a:alpha val="99000"/>
                      </a:srgbClr>
                    </a:solidFill>
                    <a:latin typeface="Segoe UI"/>
                  </a:rPr>
                  <a:t> </a:t>
                </a:r>
                <a:r>
                  <a:rPr lang="ru-RU" sz="1866" kern="0" dirty="0">
                    <a:solidFill>
                      <a:srgbClr val="FFFFFF">
                        <a:alpha val="99000"/>
                      </a:srgbClr>
                    </a:solidFill>
                    <a:latin typeface="Segoe UI"/>
                  </a:rPr>
                  <a:t>и данные</a:t>
                </a:r>
                <a:endParaRPr lang="en-US" sz="1866" kern="0" dirty="0">
                  <a:solidFill>
                    <a:srgbClr val="FFFFFF">
                      <a:alpha val="99000"/>
                    </a:srgbClr>
                  </a:solidFill>
                  <a:latin typeface="Segoe UI"/>
                </a:endParaRPr>
              </a:p>
            </p:txBody>
          </p:sp>
          <p:sp>
            <p:nvSpPr>
              <p:cNvPr id="81" name="Rectangle 80"/>
              <p:cNvSpPr/>
              <p:nvPr/>
            </p:nvSpPr>
            <p:spPr>
              <a:xfrm>
                <a:off x="1943530" y="5101154"/>
                <a:ext cx="6122220" cy="476034"/>
              </a:xfrm>
              <a:prstGeom prst="rect">
                <a:avLst/>
              </a:prstGeom>
              <a:solidFill>
                <a:srgbClr val="0072C6">
                  <a:lumMod val="75000"/>
                </a:srgbClr>
              </a:solidFill>
              <a:ln w="2857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2133" kern="0" dirty="0">
                    <a:solidFill>
                      <a:srgbClr val="FFFFFF">
                        <a:alpha val="99000"/>
                      </a:srgbClr>
                    </a:solidFill>
                    <a:latin typeface="Segoe UI"/>
                  </a:rPr>
                  <a:t>Модель приложений</a:t>
                </a:r>
                <a:endParaRPr lang="en-US" sz="2133" kern="0" dirty="0">
                  <a:solidFill>
                    <a:srgbClr val="FFFFFF">
                      <a:alpha val="99000"/>
                    </a:srgbClr>
                  </a:solidFill>
                  <a:latin typeface="Segoe UI"/>
                </a:endParaRPr>
              </a:p>
            </p:txBody>
          </p:sp>
          <p:sp>
            <p:nvSpPr>
              <p:cNvPr id="82" name="Rectangle 81"/>
              <p:cNvSpPr/>
              <p:nvPr/>
            </p:nvSpPr>
            <p:spPr>
              <a:xfrm>
                <a:off x="6145509" y="4361729"/>
                <a:ext cx="1920240" cy="623532"/>
              </a:xfrm>
              <a:prstGeom prst="rect">
                <a:avLst/>
              </a:prstGeom>
              <a:solidFill>
                <a:srgbClr val="0072C6">
                  <a:lumMod val="75000"/>
                </a:srgbClr>
              </a:solidFill>
              <a:ln w="2857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1866" kern="0" dirty="0">
                    <a:solidFill>
                      <a:srgbClr val="FFFFFF">
                        <a:alpha val="99000"/>
                      </a:srgbClr>
                    </a:solidFill>
                    <a:latin typeface="Segoe UI"/>
                  </a:rPr>
                  <a:t>Устройства и печать</a:t>
                </a:r>
                <a:endParaRPr lang="en-US" sz="1866" kern="0" dirty="0">
                  <a:solidFill>
                    <a:srgbClr val="FFFFFF">
                      <a:alpha val="99000"/>
                    </a:srgbClr>
                  </a:solidFill>
                  <a:latin typeface="Segoe UI"/>
                </a:endParaRPr>
              </a:p>
            </p:txBody>
          </p:sp>
          <p:sp>
            <p:nvSpPr>
              <p:cNvPr id="83" name="Rectangle 82"/>
              <p:cNvSpPr/>
              <p:nvPr/>
            </p:nvSpPr>
            <p:spPr>
              <a:xfrm>
                <a:off x="2940615" y="3841580"/>
                <a:ext cx="3944958" cy="350313"/>
              </a:xfrm>
              <a:prstGeom prst="rect">
                <a:avLst/>
              </a:prstGeom>
            </p:spPr>
            <p:txBody>
              <a:bodyPr wrap="square">
                <a:spAutoFit/>
              </a:bodyPr>
              <a:lstStyle/>
              <a:p>
                <a:pPr algn="ctr" defTabSz="1218846" fontAlgn="auto">
                  <a:spcBef>
                    <a:spcPts val="0"/>
                  </a:spcBef>
                  <a:spcAft>
                    <a:spcPts val="0"/>
                  </a:spcAft>
                  <a:defRPr/>
                </a:pPr>
                <a:r>
                  <a:rPr lang="ru-RU" kern="0" dirty="0">
                    <a:solidFill>
                      <a:srgbClr val="FFFFFF">
                        <a:alpha val="99000"/>
                      </a:srgbClr>
                    </a:solidFill>
                  </a:rPr>
                  <a:t>Платформа </a:t>
                </a:r>
                <a:r>
                  <a:rPr lang="en-US" kern="0" dirty="0" err="1">
                    <a:solidFill>
                      <a:srgbClr val="FFFFFF">
                        <a:alpha val="99000"/>
                      </a:srgbClr>
                    </a:solidFill>
                  </a:rPr>
                  <a:t>WinRT</a:t>
                </a:r>
                <a:endParaRPr lang="en-US" kern="0" dirty="0">
                  <a:solidFill>
                    <a:srgbClr val="FFFFFF">
                      <a:alpha val="99000"/>
                    </a:srgbClr>
                  </a:solidFill>
                </a:endParaRPr>
              </a:p>
            </p:txBody>
          </p:sp>
          <p:sp>
            <p:nvSpPr>
              <p:cNvPr id="84" name="Rectangle 83"/>
              <p:cNvSpPr/>
              <p:nvPr/>
            </p:nvSpPr>
            <p:spPr>
              <a:xfrm>
                <a:off x="4098081" y="4361730"/>
                <a:ext cx="1922623" cy="623531"/>
              </a:xfrm>
              <a:prstGeom prst="rect">
                <a:avLst/>
              </a:prstGeom>
              <a:solidFill>
                <a:srgbClr val="0072C6">
                  <a:lumMod val="75000"/>
                </a:srgbClr>
              </a:solidFill>
              <a:ln w="2857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1866" kern="0" dirty="0">
                    <a:solidFill>
                      <a:srgbClr val="FFFFFF">
                        <a:alpha val="99000"/>
                      </a:srgbClr>
                    </a:solidFill>
                    <a:latin typeface="Segoe UI"/>
                  </a:rPr>
                  <a:t>Графика и мультимедиа</a:t>
                </a:r>
                <a:r>
                  <a:rPr lang="en-US" sz="1866" kern="0" dirty="0">
                    <a:solidFill>
                      <a:srgbClr val="FFFFFF">
                        <a:alpha val="99000"/>
                      </a:srgbClr>
                    </a:solidFill>
                    <a:latin typeface="Segoe UI"/>
                  </a:rPr>
                  <a:t> </a:t>
                </a:r>
              </a:p>
            </p:txBody>
          </p:sp>
          <p:sp>
            <p:nvSpPr>
              <p:cNvPr id="85" name="Rectangle 84"/>
              <p:cNvSpPr/>
              <p:nvPr/>
            </p:nvSpPr>
            <p:spPr>
              <a:xfrm rot="16200000">
                <a:off x="402736" y="4453539"/>
                <a:ext cx="1847452" cy="623531"/>
              </a:xfrm>
              <a:prstGeom prst="rect">
                <a:avLst/>
              </a:prstGeom>
              <a:solidFill>
                <a:srgbClr val="0072C6">
                  <a:lumMod val="20000"/>
                  <a:lumOff val="80000"/>
                </a:srgbClr>
              </a:solidFill>
              <a:ln w="28575" cap="flat" cmpd="sng" algn="ctr">
                <a:solidFill>
                  <a:srgbClr val="FFFFFF"/>
                </a:solidFill>
                <a:prstDash val="solid"/>
              </a:ln>
              <a:effectLst/>
            </p:spPr>
            <p:txBody>
              <a:bodyPr lIns="0" tIns="0" rIns="0" bIns="0" rtlCol="0" anchor="ctr"/>
              <a:lstStyle/>
              <a:p>
                <a:pPr algn="ctr" defTabSz="1218846" fontAlgn="auto">
                  <a:spcBef>
                    <a:spcPts val="0"/>
                  </a:spcBef>
                  <a:spcAft>
                    <a:spcPts val="0"/>
                  </a:spcAft>
                  <a:defRPr/>
                </a:pPr>
                <a:r>
                  <a:rPr lang="ru-RU" sz="1466" kern="0" dirty="0">
                    <a:solidFill>
                      <a:srgbClr val="000000">
                        <a:lumMod val="75000"/>
                        <a:lumOff val="25000"/>
                        <a:alpha val="99000"/>
                      </a:srgbClr>
                    </a:solidFill>
                    <a:latin typeface="Segoe UI"/>
                  </a:rPr>
                  <a:t>Системные службы</a:t>
                </a:r>
                <a:endParaRPr lang="en-US" sz="1466" kern="0" dirty="0">
                  <a:solidFill>
                    <a:srgbClr val="000000">
                      <a:lumMod val="75000"/>
                      <a:lumOff val="25000"/>
                      <a:alpha val="99000"/>
                    </a:srgbClr>
                  </a:solidFill>
                  <a:latin typeface="Segoe UI"/>
                </a:endParaRPr>
              </a:p>
            </p:txBody>
          </p:sp>
        </p:grpSp>
        <p:grpSp>
          <p:nvGrpSpPr>
            <p:cNvPr id="86" name="Group 85"/>
            <p:cNvGrpSpPr/>
            <p:nvPr/>
          </p:nvGrpSpPr>
          <p:grpSpPr>
            <a:xfrm>
              <a:off x="1014697" y="2175777"/>
              <a:ext cx="7170767" cy="1585251"/>
              <a:chOff x="1014697" y="2175777"/>
              <a:chExt cx="7170767" cy="1585251"/>
            </a:xfrm>
          </p:grpSpPr>
          <p:sp>
            <p:nvSpPr>
              <p:cNvPr id="87" name="Rectangle 86"/>
              <p:cNvSpPr/>
              <p:nvPr/>
            </p:nvSpPr>
            <p:spPr>
              <a:xfrm>
                <a:off x="5901351" y="2975039"/>
                <a:ext cx="2284113" cy="784727"/>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sz="2133" kern="0" dirty="0">
                    <a:solidFill>
                      <a:srgbClr val="FFFFFF">
                        <a:alpha val="99000"/>
                      </a:srgbClr>
                    </a:solidFill>
                    <a:latin typeface="Segoe UI"/>
                  </a:rPr>
                  <a:t>JavaScript</a:t>
                </a:r>
              </a:p>
              <a:p>
                <a:pPr algn="ctr" defTabSz="1218846" fontAlgn="auto">
                  <a:spcBef>
                    <a:spcPts val="0"/>
                  </a:spcBef>
                  <a:spcAft>
                    <a:spcPts val="0"/>
                  </a:spcAft>
                  <a:defRPr/>
                </a:pPr>
                <a:r>
                  <a:rPr lang="en-US" sz="2133" kern="0" dirty="0">
                    <a:solidFill>
                      <a:srgbClr val="FFFFFF">
                        <a:alpha val="99000"/>
                      </a:srgbClr>
                    </a:solidFill>
                    <a:latin typeface="Segoe UI"/>
                  </a:rPr>
                  <a:t>(Chakra)</a:t>
                </a:r>
              </a:p>
            </p:txBody>
          </p:sp>
          <p:sp>
            <p:nvSpPr>
              <p:cNvPr id="88" name="Rectangle 87"/>
              <p:cNvSpPr/>
              <p:nvPr/>
            </p:nvSpPr>
            <p:spPr>
              <a:xfrm>
                <a:off x="1828225" y="2975145"/>
                <a:ext cx="2048595" cy="785883"/>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sz="2133" kern="0" dirty="0">
                    <a:solidFill>
                      <a:srgbClr val="FFFFFF">
                        <a:alpha val="99000"/>
                      </a:srgbClr>
                    </a:solidFill>
                    <a:latin typeface="Segoe UI"/>
                  </a:rPr>
                  <a:t>C</a:t>
                </a:r>
              </a:p>
              <a:p>
                <a:pPr algn="ctr" defTabSz="1218846" fontAlgn="auto">
                  <a:spcBef>
                    <a:spcPts val="0"/>
                  </a:spcBef>
                  <a:spcAft>
                    <a:spcPts val="0"/>
                  </a:spcAft>
                  <a:defRPr/>
                </a:pPr>
                <a:r>
                  <a:rPr lang="en-US" sz="2133" kern="0" dirty="0">
                    <a:solidFill>
                      <a:srgbClr val="FFFFFF">
                        <a:alpha val="99000"/>
                      </a:srgbClr>
                    </a:solidFill>
                    <a:latin typeface="Segoe UI"/>
                  </a:rPr>
                  <a:t>C++</a:t>
                </a:r>
              </a:p>
            </p:txBody>
          </p:sp>
          <p:sp>
            <p:nvSpPr>
              <p:cNvPr id="89" name="Rectangle 88"/>
              <p:cNvSpPr/>
              <p:nvPr/>
            </p:nvSpPr>
            <p:spPr>
              <a:xfrm>
                <a:off x="3952448" y="2975145"/>
                <a:ext cx="1876939" cy="785883"/>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sz="2133" kern="0" dirty="0">
                    <a:solidFill>
                      <a:srgbClr val="FFFFFF">
                        <a:alpha val="99000"/>
                      </a:srgbClr>
                    </a:solidFill>
                    <a:latin typeface="Segoe UI"/>
                  </a:rPr>
                  <a:t>C#</a:t>
                </a:r>
              </a:p>
              <a:p>
                <a:pPr algn="ctr" defTabSz="1218846" fontAlgn="auto">
                  <a:spcBef>
                    <a:spcPts val="0"/>
                  </a:spcBef>
                  <a:spcAft>
                    <a:spcPts val="0"/>
                  </a:spcAft>
                  <a:defRPr/>
                </a:pPr>
                <a:r>
                  <a:rPr lang="en-US" sz="2133" kern="0" dirty="0">
                    <a:solidFill>
                      <a:srgbClr val="FFFFFF">
                        <a:alpha val="99000"/>
                      </a:srgbClr>
                    </a:solidFill>
                    <a:latin typeface="Segoe UI"/>
                  </a:rPr>
                  <a:t>VB</a:t>
                </a:r>
              </a:p>
            </p:txBody>
          </p:sp>
          <p:sp>
            <p:nvSpPr>
              <p:cNvPr id="90" name="Rectangle 89"/>
              <p:cNvSpPr/>
              <p:nvPr/>
            </p:nvSpPr>
            <p:spPr>
              <a:xfrm>
                <a:off x="2400330" y="2175778"/>
                <a:ext cx="2952980" cy="719190"/>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kern="0" dirty="0">
                    <a:solidFill>
                      <a:srgbClr val="FFFFFF">
                        <a:alpha val="99000"/>
                      </a:srgbClr>
                    </a:solidFill>
                    <a:latin typeface="Segoe UI"/>
                  </a:rPr>
                  <a:t>XAML</a:t>
                </a:r>
              </a:p>
            </p:txBody>
          </p:sp>
          <p:sp>
            <p:nvSpPr>
              <p:cNvPr id="91" name="Rectangle 90"/>
              <p:cNvSpPr/>
              <p:nvPr/>
            </p:nvSpPr>
            <p:spPr>
              <a:xfrm>
                <a:off x="5901479" y="2175777"/>
                <a:ext cx="2281602" cy="719191"/>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en-US" kern="0" dirty="0">
                    <a:solidFill>
                      <a:srgbClr val="FFFFFF">
                        <a:alpha val="99000"/>
                      </a:srgbClr>
                    </a:solidFill>
                    <a:latin typeface="Segoe UI"/>
                  </a:rPr>
                  <a:t>HTML / CSS</a:t>
                </a:r>
              </a:p>
            </p:txBody>
          </p:sp>
          <p:sp>
            <p:nvSpPr>
              <p:cNvPr id="92" name="Rectangle 91"/>
              <p:cNvSpPr/>
              <p:nvPr/>
            </p:nvSpPr>
            <p:spPr>
              <a:xfrm>
                <a:off x="1828225" y="2175778"/>
                <a:ext cx="486953" cy="801935"/>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endParaRPr lang="en-US" sz="2666" kern="0" dirty="0">
                  <a:solidFill>
                    <a:srgbClr val="FFFFFF">
                      <a:alpha val="99000"/>
                    </a:srgbClr>
                  </a:solidFill>
                  <a:latin typeface="Segoe UI"/>
                </a:endParaRPr>
              </a:p>
            </p:txBody>
          </p:sp>
          <p:sp>
            <p:nvSpPr>
              <p:cNvPr id="93" name="Rectangle 92"/>
              <p:cNvSpPr/>
              <p:nvPr/>
            </p:nvSpPr>
            <p:spPr>
              <a:xfrm>
                <a:off x="5436658" y="2175778"/>
                <a:ext cx="392730" cy="814442"/>
              </a:xfrm>
              <a:prstGeom prst="rect">
                <a:avLst/>
              </a:prstGeom>
              <a:solidFill>
                <a:srgbClr val="0072C6"/>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endParaRPr lang="en-US" sz="2666" kern="0" dirty="0">
                  <a:solidFill>
                    <a:srgbClr val="FFFFFF">
                      <a:alpha val="99000"/>
                    </a:srgbClr>
                  </a:solidFill>
                  <a:latin typeface="Segoe UI"/>
                </a:endParaRPr>
              </a:p>
            </p:txBody>
          </p:sp>
          <p:sp>
            <p:nvSpPr>
              <p:cNvPr id="94" name="Rectangle 93"/>
              <p:cNvSpPr/>
              <p:nvPr/>
            </p:nvSpPr>
            <p:spPr>
              <a:xfrm rot="16200000">
                <a:off x="1012141" y="2193309"/>
                <a:ext cx="628651" cy="623531"/>
              </a:xfrm>
              <a:prstGeom prst="rect">
                <a:avLst/>
              </a:prstGeom>
              <a:solidFill>
                <a:srgbClr val="0072C6">
                  <a:lumMod val="20000"/>
                  <a:lumOff val="80000"/>
                </a:srgbClr>
              </a:solidFill>
              <a:ln w="28575" cap="flat" cmpd="sng" algn="ctr">
                <a:solidFill>
                  <a:srgbClr val="FFFFFF"/>
                </a:solidFill>
                <a:prstDash val="solid"/>
              </a:ln>
              <a:effectLst/>
            </p:spPr>
            <p:txBody>
              <a:bodyPr lIns="0" tIns="0" rIns="0" bIns="0" rtlCol="0" anchor="ctr"/>
              <a:lstStyle/>
              <a:p>
                <a:pPr algn="ctr" defTabSz="1218846" fontAlgn="auto">
                  <a:spcBef>
                    <a:spcPts val="0"/>
                  </a:spcBef>
                  <a:spcAft>
                    <a:spcPts val="0"/>
                  </a:spcAft>
                  <a:defRPr/>
                </a:pPr>
                <a:r>
                  <a:rPr lang="en-US" sz="1466" kern="0" dirty="0">
                    <a:solidFill>
                      <a:srgbClr val="000000">
                        <a:lumMod val="75000"/>
                        <a:lumOff val="25000"/>
                        <a:alpha val="99000"/>
                      </a:srgbClr>
                    </a:solidFill>
                    <a:latin typeface="Segoe UI"/>
                  </a:rPr>
                  <a:t>View</a:t>
                </a:r>
              </a:p>
            </p:txBody>
          </p:sp>
          <p:sp>
            <p:nvSpPr>
              <p:cNvPr id="95" name="Rectangle 94"/>
              <p:cNvSpPr/>
              <p:nvPr/>
            </p:nvSpPr>
            <p:spPr>
              <a:xfrm rot="16200000">
                <a:off x="894066" y="3015600"/>
                <a:ext cx="864794" cy="623531"/>
              </a:xfrm>
              <a:prstGeom prst="rect">
                <a:avLst/>
              </a:prstGeom>
              <a:solidFill>
                <a:srgbClr val="0072C6">
                  <a:lumMod val="20000"/>
                  <a:lumOff val="80000"/>
                </a:srgbClr>
              </a:solidFill>
              <a:ln w="28575" cap="flat" cmpd="sng" algn="ctr">
                <a:solidFill>
                  <a:srgbClr val="FFFFFF"/>
                </a:solidFill>
                <a:prstDash val="solid"/>
              </a:ln>
              <a:effectLst/>
            </p:spPr>
            <p:txBody>
              <a:bodyPr lIns="0" tIns="0" rIns="0" bIns="0" rtlCol="0" anchor="ctr"/>
              <a:lstStyle/>
              <a:p>
                <a:pPr algn="ctr" defTabSz="1218846" fontAlgn="auto">
                  <a:spcBef>
                    <a:spcPts val="0"/>
                  </a:spcBef>
                  <a:spcAft>
                    <a:spcPts val="0"/>
                  </a:spcAft>
                  <a:defRPr/>
                </a:pPr>
                <a:r>
                  <a:rPr lang="en-US" sz="1466" kern="0" dirty="0">
                    <a:solidFill>
                      <a:srgbClr val="000000">
                        <a:lumMod val="75000"/>
                        <a:lumOff val="25000"/>
                        <a:alpha val="99000"/>
                      </a:srgbClr>
                    </a:solidFill>
                    <a:latin typeface="Segoe UI"/>
                  </a:rPr>
                  <a:t>Model Controller</a:t>
                </a:r>
              </a:p>
            </p:txBody>
          </p:sp>
        </p:grpSp>
        <p:grpSp>
          <p:nvGrpSpPr>
            <p:cNvPr id="96" name="Group 95"/>
            <p:cNvGrpSpPr/>
            <p:nvPr/>
          </p:nvGrpSpPr>
          <p:grpSpPr>
            <a:xfrm>
              <a:off x="1014694" y="5772690"/>
              <a:ext cx="10154094" cy="657335"/>
              <a:chOff x="1014694" y="5772690"/>
              <a:chExt cx="10154094" cy="657335"/>
            </a:xfrm>
          </p:grpSpPr>
          <p:sp>
            <p:nvSpPr>
              <p:cNvPr id="97" name="Rectangle 96"/>
              <p:cNvSpPr/>
              <p:nvPr/>
            </p:nvSpPr>
            <p:spPr>
              <a:xfrm>
                <a:off x="1828354" y="5772690"/>
                <a:ext cx="9340434" cy="645459"/>
              </a:xfrm>
              <a:prstGeom prst="rect">
                <a:avLst/>
              </a:prstGeom>
              <a:solidFill>
                <a:srgbClr val="7FBA00"/>
              </a:solidFill>
              <a:ln w="9525" cap="flat" cmpd="sng" algn="ctr">
                <a:noFill/>
                <a:prstDash val="solid"/>
              </a:ln>
              <a:effectLst/>
            </p:spPr>
            <p:txBody>
              <a:bodyPr lIns="162258" tIns="81128" rIns="162258" bIns="81128" rtlCol="0" anchor="ctr"/>
              <a:lstStyle/>
              <a:p>
                <a:pPr algn="ctr" defTabSz="1218846" fontAlgn="auto">
                  <a:spcBef>
                    <a:spcPts val="0"/>
                  </a:spcBef>
                  <a:spcAft>
                    <a:spcPts val="0"/>
                  </a:spcAft>
                  <a:defRPr/>
                </a:pPr>
                <a:r>
                  <a:rPr lang="ru-RU" sz="3199" kern="0" dirty="0">
                    <a:solidFill>
                      <a:srgbClr val="FFFFFF">
                        <a:alpha val="99000"/>
                      </a:srgbClr>
                    </a:solidFill>
                    <a:latin typeface="Segoe UI"/>
                  </a:rPr>
                  <a:t>Основные службы </a:t>
                </a:r>
                <a:r>
                  <a:rPr lang="en-US" sz="3199" kern="0" dirty="0">
                    <a:solidFill>
                      <a:srgbClr val="FFFFFF">
                        <a:alpha val="99000"/>
                      </a:srgbClr>
                    </a:solidFill>
                    <a:latin typeface="Segoe UI"/>
                  </a:rPr>
                  <a:t>Windows</a:t>
                </a:r>
              </a:p>
            </p:txBody>
          </p:sp>
          <p:sp>
            <p:nvSpPr>
              <p:cNvPr id="98" name="Rectangle 97"/>
              <p:cNvSpPr/>
              <p:nvPr/>
            </p:nvSpPr>
            <p:spPr>
              <a:xfrm rot="16200000">
                <a:off x="1003730" y="5795529"/>
                <a:ext cx="645460" cy="623531"/>
              </a:xfrm>
              <a:prstGeom prst="rect">
                <a:avLst/>
              </a:prstGeom>
              <a:solidFill>
                <a:srgbClr val="7FBA00">
                  <a:lumMod val="20000"/>
                  <a:lumOff val="80000"/>
                </a:srgbClr>
              </a:solidFill>
              <a:ln w="28575" cap="flat" cmpd="sng" algn="ctr">
                <a:solidFill>
                  <a:srgbClr val="FFFFFF"/>
                </a:solidFill>
                <a:prstDash val="solid"/>
              </a:ln>
              <a:effectLst/>
            </p:spPr>
            <p:txBody>
              <a:bodyPr lIns="0" tIns="0" rIns="0" bIns="0" rtlCol="0" anchor="ctr"/>
              <a:lstStyle/>
              <a:p>
                <a:pPr algn="ctr" defTabSz="1218846" fontAlgn="auto">
                  <a:spcBef>
                    <a:spcPts val="0"/>
                  </a:spcBef>
                  <a:spcAft>
                    <a:spcPts val="0"/>
                  </a:spcAft>
                  <a:defRPr/>
                </a:pPr>
                <a:r>
                  <a:rPr lang="ru-RU" sz="1466" kern="0" dirty="0">
                    <a:solidFill>
                      <a:srgbClr val="000000">
                        <a:lumMod val="75000"/>
                        <a:lumOff val="25000"/>
                        <a:alpha val="99000"/>
                      </a:srgbClr>
                    </a:solidFill>
                    <a:latin typeface="Segoe UI"/>
                  </a:rPr>
                  <a:t>Ядро</a:t>
                </a:r>
                <a:endParaRPr lang="en-US" sz="1466" kern="0" dirty="0">
                  <a:solidFill>
                    <a:srgbClr val="000000">
                      <a:lumMod val="75000"/>
                      <a:lumOff val="25000"/>
                      <a:alpha val="99000"/>
                    </a:srgbClr>
                  </a:solidFill>
                  <a:latin typeface="Segoe UI"/>
                </a:endParaRPr>
              </a:p>
            </p:txBody>
          </p:sp>
        </p:grpSp>
      </p:grpSp>
    </p:spTree>
    <p:extLst>
      <p:ext uri="{BB962C8B-B14F-4D97-AF65-F5344CB8AC3E}">
        <p14:creationId xmlns:p14="http://schemas.microsoft.com/office/powerpoint/2010/main" val="154007676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Online Course Template</Template>
  <TotalTime>5</TotalTime>
  <Words>324</Words>
  <Application>Microsoft Office PowerPoint</Application>
  <PresentationFormat>Custom</PresentationFormat>
  <Paragraphs>47</Paragraphs>
  <Slides>4</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4</vt:i4>
      </vt:variant>
    </vt:vector>
  </HeadingPairs>
  <TitlesOfParts>
    <vt:vector size="12" baseType="lpstr">
      <vt:lpstr>Arial</vt:lpstr>
      <vt:lpstr>Calibri</vt:lpstr>
      <vt:lpstr>Consolas</vt:lpstr>
      <vt:lpstr>Segoe UI</vt:lpstr>
      <vt:lpstr>Segoe UI Light</vt:lpstr>
      <vt:lpstr>Wingdings</vt:lpstr>
      <vt:lpstr>Metro Template Light 16x9</vt:lpstr>
      <vt:lpstr>Metro Template Colored Titles Segoe UI 16x9</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Stas Pavlov</dc:creator>
  <cp:keywords>&lt;Any Related Keywords&gt;</cp:keywords>
  <dc:description>Audience Type: Internal</dc:description>
  <cp:lastModifiedBy>Stas Pavlov</cp:lastModifiedBy>
  <cp:revision>3</cp:revision>
  <dcterms:created xsi:type="dcterms:W3CDTF">2013-03-27T06:02:45Z</dcterms:created>
  <dcterms:modified xsi:type="dcterms:W3CDTF">2013-03-27T06:10:31Z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