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comment1.xml" ContentType="application/vnd.openxmlformats-officedocument.presentationml.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2" r:id="rId4"/>
    <p:sldMasterId id="2147483756" r:id="rId5"/>
  </p:sldMasterIdLst>
  <p:notesMasterIdLst>
    <p:notesMasterId r:id="rId63"/>
  </p:notesMasterIdLst>
  <p:handoutMasterIdLst>
    <p:handoutMasterId r:id="rId64"/>
  </p:handoutMasterIdLst>
  <p:sldIdLst>
    <p:sldId id="382" r:id="rId6"/>
    <p:sldId id="383" r:id="rId7"/>
    <p:sldId id="385" r:id="rId8"/>
    <p:sldId id="386" r:id="rId9"/>
    <p:sldId id="387" r:id="rId10"/>
    <p:sldId id="388" r:id="rId11"/>
    <p:sldId id="389" r:id="rId12"/>
    <p:sldId id="392" r:id="rId13"/>
    <p:sldId id="393" r:id="rId14"/>
    <p:sldId id="394" r:id="rId15"/>
    <p:sldId id="395" r:id="rId16"/>
    <p:sldId id="396" r:id="rId17"/>
    <p:sldId id="397" r:id="rId18"/>
    <p:sldId id="398" r:id="rId19"/>
    <p:sldId id="399" r:id="rId20"/>
    <p:sldId id="400" r:id="rId21"/>
    <p:sldId id="401" r:id="rId22"/>
    <p:sldId id="402" r:id="rId23"/>
    <p:sldId id="403" r:id="rId24"/>
    <p:sldId id="404" r:id="rId25"/>
    <p:sldId id="405" r:id="rId26"/>
    <p:sldId id="408" r:id="rId27"/>
    <p:sldId id="411" r:id="rId28"/>
    <p:sldId id="412" r:id="rId29"/>
    <p:sldId id="413" r:id="rId30"/>
    <p:sldId id="414" r:id="rId31"/>
    <p:sldId id="415" r:id="rId32"/>
    <p:sldId id="416" r:id="rId33"/>
    <p:sldId id="417" r:id="rId34"/>
    <p:sldId id="418" r:id="rId35"/>
    <p:sldId id="419" r:id="rId36"/>
    <p:sldId id="420" r:id="rId37"/>
    <p:sldId id="421" r:id="rId38"/>
    <p:sldId id="422" r:id="rId39"/>
    <p:sldId id="423" r:id="rId40"/>
    <p:sldId id="424" r:id="rId41"/>
    <p:sldId id="425" r:id="rId42"/>
    <p:sldId id="426" r:id="rId43"/>
    <p:sldId id="427" r:id="rId44"/>
    <p:sldId id="430" r:id="rId45"/>
    <p:sldId id="433" r:id="rId46"/>
    <p:sldId id="434" r:id="rId47"/>
    <p:sldId id="435" r:id="rId48"/>
    <p:sldId id="436" r:id="rId49"/>
    <p:sldId id="437" r:id="rId50"/>
    <p:sldId id="438" r:id="rId51"/>
    <p:sldId id="439" r:id="rId52"/>
    <p:sldId id="442" r:id="rId53"/>
    <p:sldId id="443" r:id="rId54"/>
    <p:sldId id="444" r:id="rId55"/>
    <p:sldId id="445" r:id="rId56"/>
    <p:sldId id="446" r:id="rId57"/>
    <p:sldId id="447" r:id="rId58"/>
    <p:sldId id="450" r:id="rId59"/>
    <p:sldId id="451" r:id="rId60"/>
    <p:sldId id="452" r:id="rId61"/>
    <p:sldId id="384" r:id="rId62"/>
  </p:sldIdLst>
  <p:sldSz cx="12188825" cy="6858000"/>
  <p:notesSz cx="6858000" cy="9144000"/>
  <p:defaultTextStyle>
    <a:defPPr>
      <a:defRPr lang="en-US"/>
    </a:defPPr>
    <a:lvl1pPr algn="l" defTabSz="912813" rtl="0" fontAlgn="base">
      <a:spcBef>
        <a:spcPct val="0"/>
      </a:spcBef>
      <a:spcAft>
        <a:spcPct val="0"/>
      </a:spcAft>
      <a:defRPr kern="1200">
        <a:solidFill>
          <a:schemeClr val="tx1"/>
        </a:solidFill>
        <a:latin typeface="Arial" pitchFamily="34" charset="0"/>
        <a:ea typeface="+mn-ea"/>
        <a:cs typeface="Arial" pitchFamily="34" charset="0"/>
      </a:defRPr>
    </a:lvl1pPr>
    <a:lvl2pPr marL="455613" indent="1588" algn="l" defTabSz="912813" rtl="0" fontAlgn="base">
      <a:spcBef>
        <a:spcPct val="0"/>
      </a:spcBef>
      <a:spcAft>
        <a:spcPct val="0"/>
      </a:spcAft>
      <a:defRPr kern="1200">
        <a:solidFill>
          <a:schemeClr val="tx1"/>
        </a:solidFill>
        <a:latin typeface="Arial" pitchFamily="34" charset="0"/>
        <a:ea typeface="+mn-ea"/>
        <a:cs typeface="Arial" pitchFamily="34" charset="0"/>
      </a:defRPr>
    </a:lvl2pPr>
    <a:lvl3pPr marL="912813" indent="1588" algn="l" defTabSz="912813" rtl="0" fontAlgn="base">
      <a:spcBef>
        <a:spcPct val="0"/>
      </a:spcBef>
      <a:spcAft>
        <a:spcPct val="0"/>
      </a:spcAft>
      <a:defRPr kern="1200">
        <a:solidFill>
          <a:schemeClr val="tx1"/>
        </a:solidFill>
        <a:latin typeface="Arial" pitchFamily="34" charset="0"/>
        <a:ea typeface="+mn-ea"/>
        <a:cs typeface="Arial" pitchFamily="34" charset="0"/>
      </a:defRPr>
    </a:lvl3pPr>
    <a:lvl4pPr marL="1370013" indent="1588" algn="l" defTabSz="912813" rtl="0" fontAlgn="base">
      <a:spcBef>
        <a:spcPct val="0"/>
      </a:spcBef>
      <a:spcAft>
        <a:spcPct val="0"/>
      </a:spcAft>
      <a:defRPr kern="1200">
        <a:solidFill>
          <a:schemeClr val="tx1"/>
        </a:solidFill>
        <a:latin typeface="Arial" pitchFamily="34" charset="0"/>
        <a:ea typeface="+mn-ea"/>
        <a:cs typeface="Arial" pitchFamily="34" charset="0"/>
      </a:defRPr>
    </a:lvl4pPr>
    <a:lvl5pPr marL="1827213" indent="1588" algn="l" defTabSz="912813"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933">
          <p15:clr>
            <a:srgbClr val="A4A3A4"/>
          </p15:clr>
        </p15:guide>
        <p15:guide id="2" orient="horz" pos="4171">
          <p15:clr>
            <a:srgbClr val="A4A3A4"/>
          </p15:clr>
        </p15:guide>
        <p15:guide id="3" orient="horz" pos="2514">
          <p15:clr>
            <a:srgbClr val="A4A3A4"/>
          </p15:clr>
        </p15:guide>
        <p15:guide id="4" orient="horz" pos="3347">
          <p15:clr>
            <a:srgbClr val="A4A3A4"/>
          </p15:clr>
        </p15:guide>
        <p15:guide id="5" orient="horz" pos="3624">
          <p15:clr>
            <a:srgbClr val="A4A3A4"/>
          </p15:clr>
        </p15:guide>
        <p15:guide id="6" orient="horz" pos="492">
          <p15:clr>
            <a:srgbClr val="A4A3A4"/>
          </p15:clr>
        </p15:guide>
        <p15:guide id="7" orient="horz" pos="1057">
          <p15:clr>
            <a:srgbClr val="A4A3A4"/>
          </p15:clr>
        </p15:guide>
        <p15:guide id="8" orient="horz" pos="2375">
          <p15:clr>
            <a:srgbClr val="A4A3A4"/>
          </p15:clr>
        </p15:guide>
        <p15:guide id="9" pos="3646">
          <p15:clr>
            <a:srgbClr val="A4A3A4"/>
          </p15:clr>
        </p15:guide>
        <p15:guide id="10" pos="2557">
          <p15:clr>
            <a:srgbClr val="A4A3A4"/>
          </p15:clr>
        </p15:guide>
        <p15:guide id="11" pos="4710">
          <p15:clr>
            <a:srgbClr val="A4A3A4"/>
          </p15:clr>
        </p15:guide>
        <p15:guide id="12" pos="2260">
          <p15:clr>
            <a:srgbClr val="A4A3A4"/>
          </p15:clr>
        </p15:guide>
        <p15:guide id="13" pos="5123">
          <p15:clr>
            <a:srgbClr val="A4A3A4"/>
          </p15:clr>
        </p15:guide>
        <p15:guide id="14" pos="1379">
          <p15:clr>
            <a:srgbClr val="A4A3A4"/>
          </p15:clr>
        </p15:guide>
        <p15:guide id="15" pos="2626">
          <p15:clr>
            <a:srgbClr val="A4A3A4"/>
          </p15:clr>
        </p15:guide>
        <p15:guide id="16" pos="378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andy Porter" initials="BP" lastIdx="44" clrIdx="0">
    <p:extLst>
      <p:ext uri="{19B8F6BF-5375-455C-9EA6-DF929625EA0E}">
        <p15:presenceInfo xmlns:p15="http://schemas.microsoft.com/office/powerpoint/2012/main" userId="45c84dd25114717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B4F96"/>
    <a:srgbClr val="F472D0"/>
    <a:srgbClr val="00188F"/>
    <a:srgbClr val="7FBA00"/>
    <a:srgbClr val="E81123"/>
    <a:srgbClr val="BAD80A"/>
    <a:srgbClr val="68217A"/>
    <a:srgbClr val="EC00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88" autoAdjust="0"/>
    <p:restoredTop sz="66068" autoAdjust="0"/>
  </p:normalViewPr>
  <p:slideViewPr>
    <p:cSldViewPr snapToGrid="0">
      <p:cViewPr varScale="1">
        <p:scale>
          <a:sx n="45" d="100"/>
          <a:sy n="45" d="100"/>
        </p:scale>
        <p:origin x="1698" y="54"/>
      </p:cViewPr>
      <p:guideLst>
        <p:guide orient="horz" pos="933"/>
        <p:guide orient="horz" pos="4171"/>
        <p:guide orient="horz" pos="2514"/>
        <p:guide orient="horz" pos="3347"/>
        <p:guide orient="horz" pos="3624"/>
        <p:guide orient="horz" pos="492"/>
        <p:guide orient="horz" pos="1057"/>
        <p:guide orient="horz" pos="2375"/>
        <p:guide pos="3646"/>
        <p:guide pos="2557"/>
        <p:guide pos="4710"/>
        <p:guide pos="2260"/>
        <p:guide pos="5123"/>
        <p:guide pos="1379"/>
        <p:guide pos="2626"/>
        <p:guide pos="3784"/>
      </p:guideLst>
    </p:cSldViewPr>
  </p:slideViewPr>
  <p:outlineViewPr>
    <p:cViewPr>
      <p:scale>
        <a:sx n="33" d="100"/>
        <a:sy n="33" d="100"/>
      </p:scale>
      <p:origin x="0" y="-3162"/>
    </p:cViewPr>
  </p:outlineViewPr>
  <p:notesTextViewPr>
    <p:cViewPr>
      <p:scale>
        <a:sx n="100" d="100"/>
        <a:sy n="100" d="100"/>
      </p:scale>
      <p:origin x="0" y="0"/>
    </p:cViewPr>
  </p:notesTextViewPr>
  <p:sorterViewPr>
    <p:cViewPr>
      <p:scale>
        <a:sx n="100" d="100"/>
        <a:sy n="100" d="100"/>
      </p:scale>
      <p:origin x="0" y="12528"/>
    </p:cViewPr>
  </p:sorterViewPr>
  <p:notesViewPr>
    <p:cSldViewPr snapToGrid="0">
      <p:cViewPr varScale="1">
        <p:scale>
          <a:sx n="99" d="100"/>
          <a:sy n="99" d="100"/>
        </p:scale>
        <p:origin x="-349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3-04-01T15:26:35.589" idx="44">
    <p:pos x="10" y="10"/>
    <p:text>Check out this image and the next. Is this correct?</p:text>
    <p:extLst>
      <p:ext uri="{C676402C-5697-4E1C-873F-D02D1690AC5C}">
        <p15:threadingInfo xmlns:p15="http://schemas.microsoft.com/office/powerpoint/2012/main" timeZoneBias="24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14363" fontAlgn="auto">
              <a:spcBef>
                <a:spcPts val="0"/>
              </a:spcBef>
              <a:spcAft>
                <a:spcPts val="0"/>
              </a:spcAft>
              <a:defRPr sz="1200" smtClean="0">
                <a:latin typeface="Segoe UI" pitchFamily="34" charset="0"/>
                <a:cs typeface="+mn-cs"/>
              </a:defRPr>
            </a:lvl1pPr>
          </a:lstStyle>
          <a:p>
            <a:pPr>
              <a:defRPr/>
            </a:pPr>
            <a:fld id="{2EC15E77-A019-4763-8FC9-E6C016EA51A3}" type="datetimeFigureOut">
              <a:rPr lang="en-US"/>
              <a:pPr>
                <a:defRPr/>
              </a:pPr>
              <a:t>4/16/2013</a:t>
            </a:fld>
            <a:endParaRPr lang="en-US" dirty="0"/>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defTabSz="914363" fontAlgn="auto">
              <a:spcBef>
                <a:spcPts val="0"/>
              </a:spcBef>
              <a:spcAft>
                <a:spcPts val="0"/>
              </a:spcAft>
              <a:defRPr sz="500" dirty="0" smtClean="0">
                <a:solidFill>
                  <a:srgbClr val="000000"/>
                </a:solidFill>
                <a:latin typeface="Segoe UI" pitchFamily="34" charset="0"/>
                <a:cs typeface="+mn-cs"/>
              </a:defRPr>
            </a:lvl1pPr>
          </a:lstStyle>
          <a:p>
            <a:pPr>
              <a:defRPr/>
            </a:pPr>
            <a:r>
              <a:rPr lang="en-US"/>
              <a:t>© 2012 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400" y="8685213"/>
            <a:ext cx="608013" cy="457200"/>
          </a:xfrm>
          <a:prstGeom prst="rect">
            <a:avLst/>
          </a:prstGeom>
        </p:spPr>
        <p:txBody>
          <a:bodyPr vert="horz" lIns="91440" tIns="45720" rIns="91440" bIns="45720" rtlCol="0" anchor="b"/>
          <a:lstStyle>
            <a:lvl1pPr algn="r" defTabSz="914363" fontAlgn="auto">
              <a:spcBef>
                <a:spcPts val="0"/>
              </a:spcBef>
              <a:spcAft>
                <a:spcPts val="0"/>
              </a:spcAft>
              <a:defRPr sz="1200" smtClean="0">
                <a:latin typeface="Segoe UI" pitchFamily="34" charset="0"/>
                <a:cs typeface="+mn-cs"/>
              </a:defRPr>
            </a:lvl1pPr>
          </a:lstStyle>
          <a:p>
            <a:pPr>
              <a:defRPr/>
            </a:pPr>
            <a:fld id="{63A122F3-AA50-4F17-A218-55F644CF337A}" type="slidenum">
              <a:rPr lang="en-US"/>
              <a:pPr>
                <a:defRPr/>
              </a:pPr>
              <a:t>‹#›</a:t>
            </a:fld>
            <a:endParaRPr lang="en-US" dirty="0"/>
          </a:p>
        </p:txBody>
      </p:sp>
      <p:sp>
        <p:nvSpPr>
          <p:cNvPr id="8"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defPPr>
              <a:defRPr lang="en-US"/>
            </a:defPPr>
            <a:lvl1pPr marL="0" algn="l" defTabSz="686047" rtl="0" eaLnBrk="1" fontAlgn="auto" latinLnBrk="0" hangingPunct="1">
              <a:spcBef>
                <a:spcPts val="0"/>
              </a:spcBef>
              <a:spcAft>
                <a:spcPts val="0"/>
              </a:spcAft>
              <a:defRPr sz="1400" kern="1200" dirty="0" smtClean="0">
                <a:solidFill>
                  <a:schemeClr val="tx1"/>
                </a:solidFill>
                <a:latin typeface="Segoe UI" pitchFamily="34" charset="0"/>
                <a:ea typeface="Segoe UI" pitchFamily="34" charset="0"/>
                <a:cs typeface="Segoe UI" pitchFamily="34" charset="0"/>
              </a:defRPr>
            </a:lvl1pPr>
            <a:lvl2pPr marL="343024" algn="l" defTabSz="686047" rtl="0" eaLnBrk="1" latinLnBrk="0" hangingPunct="1">
              <a:defRPr sz="1400" kern="1200">
                <a:solidFill>
                  <a:schemeClr val="tx1"/>
                </a:solidFill>
                <a:latin typeface="+mn-lt"/>
                <a:ea typeface="+mn-ea"/>
                <a:cs typeface="+mn-cs"/>
              </a:defRPr>
            </a:lvl2pPr>
            <a:lvl3pPr marL="686047" algn="l" defTabSz="686047" rtl="0" eaLnBrk="1" latinLnBrk="0" hangingPunct="1">
              <a:defRPr sz="1400" kern="1200">
                <a:solidFill>
                  <a:schemeClr val="tx1"/>
                </a:solidFill>
                <a:latin typeface="+mn-lt"/>
                <a:ea typeface="+mn-ea"/>
                <a:cs typeface="+mn-cs"/>
              </a:defRPr>
            </a:lvl3pPr>
            <a:lvl4pPr marL="1029070" algn="l" defTabSz="686047" rtl="0" eaLnBrk="1" latinLnBrk="0" hangingPunct="1">
              <a:defRPr sz="1400" kern="1200">
                <a:solidFill>
                  <a:schemeClr val="tx1"/>
                </a:solidFill>
                <a:latin typeface="+mn-lt"/>
                <a:ea typeface="+mn-ea"/>
                <a:cs typeface="+mn-cs"/>
              </a:defRPr>
            </a:lvl4pPr>
            <a:lvl5pPr marL="1372094" algn="l" defTabSz="686047" rtl="0" eaLnBrk="1" latinLnBrk="0" hangingPunct="1">
              <a:defRPr sz="1400" kern="1200">
                <a:solidFill>
                  <a:schemeClr val="tx1"/>
                </a:solidFill>
                <a:latin typeface="+mn-lt"/>
                <a:ea typeface="+mn-ea"/>
                <a:cs typeface="+mn-cs"/>
              </a:defRPr>
            </a:lvl5pPr>
            <a:lvl6pPr marL="1715118" algn="l" defTabSz="686047" rtl="0" eaLnBrk="1" latinLnBrk="0" hangingPunct="1">
              <a:defRPr sz="1400" kern="1200">
                <a:solidFill>
                  <a:schemeClr val="tx1"/>
                </a:solidFill>
                <a:latin typeface="+mn-lt"/>
                <a:ea typeface="+mn-ea"/>
                <a:cs typeface="+mn-cs"/>
              </a:defRPr>
            </a:lvl6pPr>
            <a:lvl7pPr marL="2058140" algn="l" defTabSz="686047" rtl="0" eaLnBrk="1" latinLnBrk="0" hangingPunct="1">
              <a:defRPr sz="1400" kern="1200">
                <a:solidFill>
                  <a:schemeClr val="tx1"/>
                </a:solidFill>
                <a:latin typeface="+mn-lt"/>
                <a:ea typeface="+mn-ea"/>
                <a:cs typeface="+mn-cs"/>
              </a:defRPr>
            </a:lvl7pPr>
            <a:lvl8pPr marL="2401164" algn="l" defTabSz="686047" rtl="0" eaLnBrk="1" latinLnBrk="0" hangingPunct="1">
              <a:defRPr sz="1400" kern="1200">
                <a:solidFill>
                  <a:schemeClr val="tx1"/>
                </a:solidFill>
                <a:latin typeface="+mn-lt"/>
                <a:ea typeface="+mn-ea"/>
                <a:cs typeface="+mn-cs"/>
              </a:defRPr>
            </a:lvl8pPr>
            <a:lvl9pPr marL="2744188" algn="l" defTabSz="686047" rtl="0" eaLnBrk="1" latinLnBrk="0" hangingPunct="1">
              <a:defRPr sz="1400" kern="1200">
                <a:solidFill>
                  <a:schemeClr val="tx1"/>
                </a:solidFill>
                <a:latin typeface="+mn-lt"/>
                <a:ea typeface="+mn-ea"/>
                <a:cs typeface="+mn-cs"/>
              </a:defRPr>
            </a:lvl9pPr>
          </a:lstStyle>
          <a:p>
            <a:pPr>
              <a:defRPr/>
            </a:pPr>
            <a:r>
              <a:rPr lang="en-US"/>
              <a:t>&lt;Event Name&gt;</a:t>
            </a:r>
          </a:p>
        </p:txBody>
      </p:sp>
    </p:spTree>
    <p:extLst>
      <p:ext uri="{BB962C8B-B14F-4D97-AF65-F5344CB8AC3E}">
        <p14:creationId xmlns:p14="http://schemas.microsoft.com/office/powerpoint/2010/main" val="17130806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14363" fontAlgn="auto">
              <a:spcBef>
                <a:spcPts val="0"/>
              </a:spcBef>
              <a:spcAft>
                <a:spcPts val="0"/>
              </a:spcAft>
              <a:defRPr sz="1200" smtClean="0">
                <a:latin typeface="Segoe UI" pitchFamily="34" charset="0"/>
                <a:cs typeface="+mn-cs"/>
              </a:defRPr>
            </a:lvl1pPr>
          </a:lstStyle>
          <a:p>
            <a:pPr>
              <a:defRPr/>
            </a:pPr>
            <a:fld id="{C3D0663E-5D74-41B5-8450-69F4C25B8C32}" type="datetimeFigureOut">
              <a:rPr lang="en-US"/>
              <a:pPr>
                <a:defRPr/>
              </a:pPr>
              <a:t>4/16/2013</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defTabSz="914363" fontAlgn="auto">
              <a:spcBef>
                <a:spcPts val="0"/>
              </a:spcBef>
              <a:spcAft>
                <a:spcPts val="0"/>
              </a:spcAft>
              <a:defRPr sz="500" dirty="0" smtClean="0">
                <a:solidFill>
                  <a:srgbClr val="000000"/>
                </a:solidFill>
                <a:latin typeface="Segoe UI" pitchFamily="34" charset="0"/>
                <a:cs typeface="+mn-cs"/>
              </a:defRPr>
            </a:lvl1pPr>
          </a:lstStyle>
          <a:p>
            <a:pPr>
              <a:defRPr/>
            </a:pPr>
            <a:r>
              <a:rPr lang="en-US"/>
              <a:t>© 2012 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200" y="8685213"/>
            <a:ext cx="684213" cy="457200"/>
          </a:xfrm>
          <a:prstGeom prst="rect">
            <a:avLst/>
          </a:prstGeom>
        </p:spPr>
        <p:txBody>
          <a:bodyPr vert="horz" lIns="91440" tIns="45720" rIns="91440" bIns="45720" rtlCol="0" anchor="b"/>
          <a:lstStyle>
            <a:lvl1pPr algn="r" defTabSz="914363" fontAlgn="auto">
              <a:spcBef>
                <a:spcPts val="0"/>
              </a:spcBef>
              <a:spcAft>
                <a:spcPts val="0"/>
              </a:spcAft>
              <a:defRPr sz="1200" smtClean="0">
                <a:latin typeface="Segoe UI" pitchFamily="34" charset="0"/>
                <a:cs typeface="+mn-cs"/>
              </a:defRPr>
            </a:lvl1pPr>
          </a:lstStyle>
          <a:p>
            <a:pPr>
              <a:defRPr/>
            </a:pPr>
            <a:fld id="{FA74AC16-EF28-4AD4-B9F4-4F68D8FBA3D9}" type="slidenum">
              <a:rPr lang="en-US"/>
              <a:pPr>
                <a:defRPr/>
              </a:pPr>
              <a:t>‹#›</a:t>
            </a:fld>
            <a:endParaRPr lang="en-US" dirty="0"/>
          </a:p>
        </p:txBody>
      </p:sp>
      <p:sp>
        <p:nvSpPr>
          <p:cNvPr id="9"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defPPr>
              <a:defRPr lang="en-US"/>
            </a:defPPr>
            <a:lvl1pPr marL="0" algn="l" defTabSz="686047" rtl="0" eaLnBrk="1" fontAlgn="auto" latinLnBrk="0" hangingPunct="1">
              <a:spcBef>
                <a:spcPts val="0"/>
              </a:spcBef>
              <a:spcAft>
                <a:spcPts val="0"/>
              </a:spcAft>
              <a:defRPr sz="1400" kern="1200" dirty="0" smtClean="0">
                <a:solidFill>
                  <a:schemeClr val="tx1"/>
                </a:solidFill>
                <a:latin typeface="Segoe UI" pitchFamily="34" charset="0"/>
                <a:ea typeface="Segoe UI" pitchFamily="34" charset="0"/>
                <a:cs typeface="Segoe UI" pitchFamily="34" charset="0"/>
              </a:defRPr>
            </a:lvl1pPr>
            <a:lvl2pPr marL="343024" algn="l" defTabSz="686047" rtl="0" eaLnBrk="1" latinLnBrk="0" hangingPunct="1">
              <a:defRPr sz="1400" kern="1200">
                <a:solidFill>
                  <a:schemeClr val="tx1"/>
                </a:solidFill>
                <a:latin typeface="+mn-lt"/>
                <a:ea typeface="+mn-ea"/>
                <a:cs typeface="+mn-cs"/>
              </a:defRPr>
            </a:lvl2pPr>
            <a:lvl3pPr marL="686047" algn="l" defTabSz="686047" rtl="0" eaLnBrk="1" latinLnBrk="0" hangingPunct="1">
              <a:defRPr sz="1400" kern="1200">
                <a:solidFill>
                  <a:schemeClr val="tx1"/>
                </a:solidFill>
                <a:latin typeface="+mn-lt"/>
                <a:ea typeface="+mn-ea"/>
                <a:cs typeface="+mn-cs"/>
              </a:defRPr>
            </a:lvl3pPr>
            <a:lvl4pPr marL="1029070" algn="l" defTabSz="686047" rtl="0" eaLnBrk="1" latinLnBrk="0" hangingPunct="1">
              <a:defRPr sz="1400" kern="1200">
                <a:solidFill>
                  <a:schemeClr val="tx1"/>
                </a:solidFill>
                <a:latin typeface="+mn-lt"/>
                <a:ea typeface="+mn-ea"/>
                <a:cs typeface="+mn-cs"/>
              </a:defRPr>
            </a:lvl4pPr>
            <a:lvl5pPr marL="1372094" algn="l" defTabSz="686047" rtl="0" eaLnBrk="1" latinLnBrk="0" hangingPunct="1">
              <a:defRPr sz="1400" kern="1200">
                <a:solidFill>
                  <a:schemeClr val="tx1"/>
                </a:solidFill>
                <a:latin typeface="+mn-lt"/>
                <a:ea typeface="+mn-ea"/>
                <a:cs typeface="+mn-cs"/>
              </a:defRPr>
            </a:lvl5pPr>
            <a:lvl6pPr marL="1715118" algn="l" defTabSz="686047" rtl="0" eaLnBrk="1" latinLnBrk="0" hangingPunct="1">
              <a:defRPr sz="1400" kern="1200">
                <a:solidFill>
                  <a:schemeClr val="tx1"/>
                </a:solidFill>
                <a:latin typeface="+mn-lt"/>
                <a:ea typeface="+mn-ea"/>
                <a:cs typeface="+mn-cs"/>
              </a:defRPr>
            </a:lvl6pPr>
            <a:lvl7pPr marL="2058140" algn="l" defTabSz="686047" rtl="0" eaLnBrk="1" latinLnBrk="0" hangingPunct="1">
              <a:defRPr sz="1400" kern="1200">
                <a:solidFill>
                  <a:schemeClr val="tx1"/>
                </a:solidFill>
                <a:latin typeface="+mn-lt"/>
                <a:ea typeface="+mn-ea"/>
                <a:cs typeface="+mn-cs"/>
              </a:defRPr>
            </a:lvl7pPr>
            <a:lvl8pPr marL="2401164" algn="l" defTabSz="686047" rtl="0" eaLnBrk="1" latinLnBrk="0" hangingPunct="1">
              <a:defRPr sz="1400" kern="1200">
                <a:solidFill>
                  <a:schemeClr val="tx1"/>
                </a:solidFill>
                <a:latin typeface="+mn-lt"/>
                <a:ea typeface="+mn-ea"/>
                <a:cs typeface="+mn-cs"/>
              </a:defRPr>
            </a:lvl8pPr>
            <a:lvl9pPr marL="2744188" algn="l" defTabSz="686047" rtl="0" eaLnBrk="1" latinLnBrk="0" hangingPunct="1">
              <a:defRPr sz="1400" kern="1200">
                <a:solidFill>
                  <a:schemeClr val="tx1"/>
                </a:solidFill>
                <a:latin typeface="+mn-lt"/>
                <a:ea typeface="+mn-ea"/>
                <a:cs typeface="+mn-cs"/>
              </a:defRPr>
            </a:lvl9pPr>
          </a:lstStyle>
          <a:p>
            <a:pPr>
              <a:defRPr/>
            </a:pPr>
            <a:r>
              <a:rPr lang="en-US"/>
              <a:t>&lt;Event Name&gt;</a:t>
            </a:r>
          </a:p>
        </p:txBody>
      </p:sp>
    </p:spTree>
    <p:extLst>
      <p:ext uri="{BB962C8B-B14F-4D97-AF65-F5344CB8AC3E}">
        <p14:creationId xmlns:p14="http://schemas.microsoft.com/office/powerpoint/2010/main" val="1749990980"/>
      </p:ext>
    </p:extLst>
  </p:cSld>
  <p:clrMap bg1="lt1" tx1="dk1" bg2="lt2" tx2="dk2" accent1="accent1" accent2="accent2" accent3="accent3" accent4="accent4" accent5="accent5" accent6="accent6" hlink="hlink" folHlink="folHlink"/>
  <p:notesStyle>
    <a:lvl1pPr algn="l" defTabSz="912813" rtl="0" fontAlgn="base">
      <a:lnSpc>
        <a:spcPct val="90000"/>
      </a:lnSpc>
      <a:spcBef>
        <a:spcPct val="30000"/>
      </a:spcBef>
      <a:spcAft>
        <a:spcPts val="338"/>
      </a:spcAft>
      <a:defRPr sz="900" kern="1200">
        <a:solidFill>
          <a:schemeClr val="tx1"/>
        </a:solidFill>
        <a:latin typeface="Segoe UI" pitchFamily="34" charset="0"/>
        <a:ea typeface="+mn-ea"/>
        <a:cs typeface="+mn-cs"/>
      </a:defRPr>
    </a:lvl1pPr>
    <a:lvl2pPr marL="212725" indent="-104775" algn="l" defTabSz="912813" rtl="0" fontAlgn="base">
      <a:lnSpc>
        <a:spcPct val="90000"/>
      </a:lnSpc>
      <a:spcBef>
        <a:spcPct val="30000"/>
      </a:spcBef>
      <a:spcAft>
        <a:spcPts val="338"/>
      </a:spcAft>
      <a:buFont typeface="Arial" pitchFamily="34" charset="0"/>
      <a:buChar char="•"/>
      <a:defRPr sz="900" kern="1200">
        <a:solidFill>
          <a:schemeClr val="tx1"/>
        </a:solidFill>
        <a:latin typeface="Segoe UI" pitchFamily="34" charset="0"/>
        <a:ea typeface="+mn-ea"/>
        <a:cs typeface="+mn-cs"/>
      </a:defRPr>
    </a:lvl2pPr>
    <a:lvl3pPr marL="327025" indent="-114300" algn="l" defTabSz="912813" rtl="0" fontAlgn="base">
      <a:lnSpc>
        <a:spcPct val="90000"/>
      </a:lnSpc>
      <a:spcBef>
        <a:spcPct val="30000"/>
      </a:spcBef>
      <a:spcAft>
        <a:spcPts val="338"/>
      </a:spcAft>
      <a:buFont typeface="Arial" pitchFamily="34" charset="0"/>
      <a:buChar char="•"/>
      <a:defRPr sz="900" kern="1200">
        <a:solidFill>
          <a:schemeClr val="tx1"/>
        </a:solidFill>
        <a:latin typeface="Segoe UI" pitchFamily="34" charset="0"/>
        <a:ea typeface="+mn-ea"/>
        <a:cs typeface="+mn-cs"/>
      </a:defRPr>
    </a:lvl3pPr>
    <a:lvl4pPr marL="482600" indent="-146050" algn="l" defTabSz="912813" rtl="0" fontAlgn="base">
      <a:lnSpc>
        <a:spcPct val="90000"/>
      </a:lnSpc>
      <a:spcBef>
        <a:spcPct val="30000"/>
      </a:spcBef>
      <a:spcAft>
        <a:spcPts val="338"/>
      </a:spcAft>
      <a:buFont typeface="Arial" pitchFamily="34" charset="0"/>
      <a:buChar char="•"/>
      <a:defRPr sz="900" kern="1200">
        <a:solidFill>
          <a:schemeClr val="tx1"/>
        </a:solidFill>
        <a:latin typeface="Segoe UI" pitchFamily="34" charset="0"/>
        <a:ea typeface="+mn-ea"/>
        <a:cs typeface="+mn-cs"/>
      </a:defRPr>
    </a:lvl4pPr>
    <a:lvl5pPr marL="614363" indent="-114300" algn="l" defTabSz="912813" rtl="0" fontAlgn="base">
      <a:lnSpc>
        <a:spcPct val="90000"/>
      </a:lnSpc>
      <a:spcBef>
        <a:spcPct val="30000"/>
      </a:spcBef>
      <a:spcAft>
        <a:spcPts val="338"/>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msdn.microsoft.com/en-us/library/windows/apps/hh465296.aspx" TargetMode="External"/><Relationship Id="rId2" Type="http://schemas.openxmlformats.org/officeDocument/2006/relationships/slide" Target="../slides/slide56.xml"/><Relationship Id="rId1" Type="http://schemas.openxmlformats.org/officeDocument/2006/relationships/notesMaster" Target="../notesMasters/notesMaster1.xml"/><Relationship Id="rId4" Type="http://schemas.openxmlformats.org/officeDocument/2006/relationships/hyperlink" Target="http://msdn.microsoft.com/en-us/library/windows/apps/hh767282.aspx" TargetMode="Externa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chema.org/Restaurant"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3 minutes</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Primary contracts are available in the charms bar</a:t>
            </a: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Others contracts available within other experiences like file</a:t>
            </a:r>
            <a:r>
              <a:rPr lang="en-US" sz="900" b="0" kern="1200" baseline="0" dirty="0" smtClean="0">
                <a:solidFill>
                  <a:schemeClr val="tx1"/>
                </a:solidFill>
                <a:effectLst/>
                <a:latin typeface="Segoe UI" pitchFamily="34" charset="0"/>
                <a:ea typeface="+mn-ea"/>
                <a:cs typeface="+mn-cs"/>
              </a:rPr>
              <a:t> picking, devices, etc.</a:t>
            </a:r>
            <a:endParaRPr lang="en-US" sz="900" b="0"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There are many</a:t>
            </a:r>
            <a:r>
              <a:rPr lang="en-US" baseline="0" dirty="0" smtClean="0"/>
              <a:t> contracts in Windows 8. We will be covering a few of the key contracts which fall into two groups:</a:t>
            </a:r>
            <a:endParaRPr lang="en-US" dirty="0" smtClean="0"/>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dirty="0" smtClean="0"/>
              <a:t>Contracts that are always available from the right edge of the screen throughout the system via the Charms bar.</a:t>
            </a:r>
            <a:r>
              <a:rPr lang="en-US" baseline="0" dirty="0" smtClean="0"/>
              <a:t> </a:t>
            </a:r>
            <a:r>
              <a:rPr lang="en-US" strike="noStrike" baseline="0" dirty="0" smtClean="0">
                <a:solidFill>
                  <a:schemeClr val="accent4"/>
                </a:solidFill>
              </a:rPr>
              <a:t>These contracts are contextual, and may change based on the app.</a:t>
            </a: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baseline="0" dirty="0" smtClean="0"/>
              <a:t>Contracts that are available from within apps. For example your app can use the </a:t>
            </a:r>
            <a:r>
              <a:rPr lang="en-US" b="0" baseline="0" dirty="0" smtClean="0"/>
              <a:t>file picker that is accessible to all Windows Store apps.</a:t>
            </a: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endParaRPr lang="en-US" b="0" baseline="0" dirty="0" smtClean="0"/>
          </a:p>
          <a:p>
            <a:r>
              <a:rPr lang="en-US" sz="900" b="0" kern="1200" baseline="0" dirty="0" smtClean="0">
                <a:solidFill>
                  <a:schemeClr val="tx1"/>
                </a:solidFill>
                <a:effectLst/>
                <a:latin typeface="Segoe UI" pitchFamily="34" charset="0"/>
                <a:ea typeface="+mn-ea"/>
                <a:cs typeface="+mn-cs"/>
              </a:rPr>
              <a:t>Beyond that, Contracts provide a unique app ecosystem experience that’s not possible without Windows 8.  For example, consider how sharing is done today on the Web.  The web designer/developer creates a share link/icon using a different API for each social site.  When these APIs change, the developer needs to update their code.  When new sites become popular, they add more share links.</a:t>
            </a:r>
          </a:p>
          <a:p>
            <a:endParaRPr lang="en-US" sz="900" b="0" kern="1200" baseline="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b="0" kern="1200" baseline="0" dirty="0" smtClean="0">
                <a:solidFill>
                  <a:schemeClr val="tx1"/>
                </a:solidFill>
                <a:effectLst/>
                <a:latin typeface="Segoe UI" pitchFamily="34" charset="0"/>
                <a:ea typeface="+mn-ea"/>
                <a:cs typeface="+mn-cs"/>
              </a:rPr>
              <a:t>With the Share contract, they implement the contract once, and the app to app share experience works for every app that implements the Share contract. </a:t>
            </a:r>
            <a:r>
              <a:rPr lang="en-US" sz="900" dirty="0" smtClean="0">
                <a:effectLst/>
              </a:rPr>
              <a:t>Every app that participates in the sharing contract can be confident that the sharing workflow is completely supported, end-to-end, by Windows. </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[Next, Extensions]</a:t>
            </a:r>
            <a:r>
              <a:rPr lang="en-US" dirty="0" smtClean="0">
                <a:effectLst/>
              </a:rPr>
              <a:t> </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12915990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2 minutes</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Share</a:t>
            </a:r>
            <a:r>
              <a:rPr lang="en-US" sz="900" kern="1200" baseline="0" dirty="0" smtClean="0">
                <a:solidFill>
                  <a:schemeClr val="tx1"/>
                </a:solidFill>
                <a:effectLst/>
                <a:latin typeface="Segoe UI" pitchFamily="34" charset="0"/>
                <a:ea typeface="+mn-ea"/>
                <a:cs typeface="+mn-cs"/>
              </a:rPr>
              <a:t> online content at all times if possible</a:t>
            </a: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If not able to share for some reason, explain why (e.g. no selection)</a:t>
            </a: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Respect user selections when sharing</a:t>
            </a: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When possible, include links to online versions of local content. If an application supports downloading content that is also available to everyone on the web, it could share links to the online content rather than copies of the downloaded content. For example, suppose that a news site provides a rich reader application but also publishes the same articles on the website. If a user wants to share an article with a social networking site, the reader application can share links to the online version of the article that the user is currently viewing.</a:t>
            </a:r>
            <a:br>
              <a:rPr lang="en-US" sz="900" kern="1200" dirty="0" smtClean="0">
                <a:solidFill>
                  <a:schemeClr val="tx1"/>
                </a:solidFill>
                <a:effectLst/>
                <a:latin typeface="Segoe UI" pitchFamily="34" charset="0"/>
                <a:ea typeface="+mn-ea"/>
                <a:cs typeface="+mn-cs"/>
              </a:rPr>
            </a:br>
            <a:endParaRPr lang="en-US" sz="900" kern="1200" dirty="0" smtClean="0">
              <a:solidFill>
                <a:schemeClr val="tx1"/>
              </a:solidFill>
              <a:effectLst/>
              <a:latin typeface="Segoe UI" pitchFamily="34" charset="0"/>
              <a:ea typeface="+mn-ea"/>
              <a:cs typeface="+mn-cs"/>
            </a:endParaRPr>
          </a:p>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If you do not provide a website that enables everyone to view content, your application must share a copy of the content. For example, suppose that a photo viewing application does not have a corresponding website. The photo viewer can share the photos with a target application that can upload those to its own website.</a:t>
            </a:r>
          </a:p>
          <a:p>
            <a:pPr marL="0" marR="0" lvl="0" indent="0" algn="l" defTabSz="914363" rtl="0" eaLnBrk="1" fontAlgn="auto" latinLnBrk="0" hangingPunct="1">
              <a:lnSpc>
                <a:spcPct val="90000"/>
              </a:lnSpc>
              <a:spcBef>
                <a:spcPts val="0"/>
              </a:spcBef>
              <a:spcAft>
                <a:spcPts val="333"/>
              </a:spcAft>
              <a:buClrTx/>
              <a:buSzTx/>
              <a:buFontTx/>
              <a:buNone/>
              <a:tabLst/>
              <a:defRPr/>
            </a:pPr>
            <a:endParaRPr lang="en-US" sz="900" kern="1200" baseline="0" dirty="0" smtClean="0">
              <a:solidFill>
                <a:schemeClr val="tx1"/>
              </a:solidFill>
              <a:effectLst/>
              <a:latin typeface="Segoe UI" pitchFamily="34" charset="0"/>
              <a:ea typeface="+mn-ea"/>
              <a:cs typeface="+mn-cs"/>
            </a:endParaRPr>
          </a:p>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baseline="0" dirty="0" smtClean="0">
                <a:solidFill>
                  <a:schemeClr val="tx1"/>
                </a:solidFill>
                <a:effectLst/>
                <a:latin typeface="Segoe UI" pitchFamily="34" charset="0"/>
                <a:ea typeface="+mn-ea"/>
                <a:cs typeface="+mn-cs"/>
              </a:rPr>
              <a:t>Always respect which content the user has selected to share.  Only share what the user has selected.</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kern="1200" dirty="0" smtClean="0">
                <a:solidFill>
                  <a:schemeClr val="tx1"/>
                </a:solidFill>
                <a:effectLst/>
                <a:latin typeface="Segoe UI" pitchFamily="34" charset="0"/>
                <a:ea typeface="+mn-ea"/>
                <a:cs typeface="+mn-cs"/>
              </a:rPr>
              <a:t>And if there is nothing to share</a:t>
            </a:r>
            <a:r>
              <a:rPr lang="en-US" sz="900" kern="1200" baseline="0" dirty="0" smtClean="0">
                <a:solidFill>
                  <a:schemeClr val="tx1"/>
                </a:solidFill>
                <a:effectLst/>
                <a:latin typeface="Segoe UI" pitchFamily="34" charset="0"/>
                <a:ea typeface="+mn-ea"/>
                <a:cs typeface="+mn-cs"/>
              </a:rPr>
              <a:t>, you’ll also want to let the user know why.</a:t>
            </a:r>
            <a:endParaRPr lang="en-US" sz="900" kern="1200" dirty="0" smtClean="0">
              <a:solidFill>
                <a:schemeClr val="tx1"/>
              </a:solidFill>
              <a:effectLst/>
              <a:latin typeface="Segoe UI" pitchFamily="34" charset="0"/>
              <a:ea typeface="+mn-ea"/>
              <a:cs typeface="+mn-cs"/>
            </a:endParaRPr>
          </a:p>
          <a:p>
            <a:pPr lvl="0"/>
            <a:endParaRPr lang="en-US" sz="900" kern="1200" dirty="0" smtClean="0">
              <a:solidFill>
                <a:schemeClr val="tx1"/>
              </a:solidFill>
              <a:effectLst/>
              <a:latin typeface="Segoe UI" pitchFamily="34" charset="0"/>
              <a:ea typeface="+mn-ea"/>
              <a:cs typeface="+mn-cs"/>
            </a:endParaRPr>
          </a:p>
          <a:p>
            <a:pPr lvl="0"/>
            <a:endParaRPr lang="en-US" sz="900" kern="1200" dirty="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21347877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2 minutes</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 Be clear about why your app cannot share</a:t>
            </a:r>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The</a:t>
            </a:r>
            <a:r>
              <a:rPr lang="en-US" baseline="0" dirty="0" smtClean="0"/>
              <a:t> state of the Share panel can change depending on what is happening behind the scenes. In some cases the status text displayed is the system default and cannot be changed. In other cases, you have the ability to change it.</a:t>
            </a:r>
          </a:p>
          <a:p>
            <a:pPr marL="0" marR="0" indent="0" algn="l" defTabSz="914363" rtl="0" eaLnBrk="1" fontAlgn="auto" latinLnBrk="0" hangingPunct="1">
              <a:lnSpc>
                <a:spcPct val="90000"/>
              </a:lnSpc>
              <a:spcBef>
                <a:spcPts val="0"/>
              </a:spcBef>
              <a:spcAft>
                <a:spcPts val="333"/>
              </a:spcAft>
              <a:buClrTx/>
              <a:buSzTx/>
              <a:buFontTx/>
              <a:buNone/>
              <a:tabLst/>
              <a:defRPr/>
            </a:pPr>
            <a:endParaRPr lang="en-US" baseline="0" dirty="0" smtClean="0"/>
          </a:p>
          <a:p>
            <a:pPr lvl="0"/>
            <a:r>
              <a:rPr lang="en-US" baseline="0" dirty="0" smtClean="0"/>
              <a:t>For example: </a:t>
            </a: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If no response, “This app can’t share.” The designer cannot change this text.</a:t>
            </a: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App supports share</a:t>
            </a:r>
            <a:r>
              <a:rPr lang="en-US" sz="900" kern="1200" baseline="0" dirty="0" smtClean="0">
                <a:solidFill>
                  <a:schemeClr val="tx1"/>
                </a:solidFill>
                <a:effectLst/>
                <a:latin typeface="Segoe UI" pitchFamily="34" charset="0"/>
                <a:ea typeface="+mn-ea"/>
                <a:cs typeface="+mn-cs"/>
              </a:rPr>
              <a:t>.</a:t>
            </a:r>
            <a:r>
              <a:rPr lang="en-US" sz="900" kern="1200" dirty="0" smtClean="0">
                <a:solidFill>
                  <a:schemeClr val="tx1"/>
                </a:solidFill>
                <a:effectLst/>
                <a:latin typeface="Segoe UI" pitchFamily="34" charset="0"/>
                <a:ea typeface="+mn-ea"/>
                <a:cs typeface="+mn-cs"/>
              </a:rPr>
              <a:t> The Share manager looks for Data Packet. If it is empty, message appears, “This app can’t share right now” (empty data packet), the designer cannot change this text.</a:t>
            </a: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When</a:t>
            </a:r>
            <a:r>
              <a:rPr lang="en-US" sz="900" kern="1200" baseline="0" dirty="0" smtClean="0">
                <a:solidFill>
                  <a:schemeClr val="tx1"/>
                </a:solidFill>
                <a:effectLst/>
                <a:latin typeface="Segoe UI" pitchFamily="34" charset="0"/>
                <a:ea typeface="+mn-ea"/>
                <a:cs typeface="+mn-cs"/>
              </a:rPr>
              <a:t> additional input is needed, t</a:t>
            </a:r>
            <a:r>
              <a:rPr lang="en-US" sz="900" kern="1200" dirty="0" smtClean="0">
                <a:solidFill>
                  <a:schemeClr val="tx1"/>
                </a:solidFill>
                <a:effectLst/>
                <a:latin typeface="Segoe UI" pitchFamily="34" charset="0"/>
                <a:ea typeface="+mn-ea"/>
                <a:cs typeface="+mn-cs"/>
              </a:rPr>
              <a:t>ell the user exactly what</a:t>
            </a:r>
            <a:r>
              <a:rPr lang="en-US" sz="900" kern="1200" baseline="0" dirty="0" smtClean="0">
                <a:solidFill>
                  <a:schemeClr val="tx1"/>
                </a:solidFill>
                <a:effectLst/>
                <a:latin typeface="Segoe UI" pitchFamily="34" charset="0"/>
                <a:ea typeface="+mn-ea"/>
                <a:cs typeface="+mn-cs"/>
              </a:rPr>
              <a:t> they need to do </a:t>
            </a:r>
            <a:r>
              <a:rPr lang="en-US" sz="900" kern="1200" dirty="0" smtClean="0">
                <a:solidFill>
                  <a:schemeClr val="tx1"/>
                </a:solidFill>
                <a:effectLst/>
                <a:latin typeface="Segoe UI" pitchFamily="34" charset="0"/>
                <a:ea typeface="+mn-ea"/>
                <a:cs typeface="+mn-cs"/>
              </a:rPr>
              <a:t>in order to share. This status text *is* editable by the designer.</a:t>
            </a:r>
            <a:endParaRPr lang="en-US" dirty="0" smtClean="0"/>
          </a:p>
          <a:p>
            <a:pPr marL="0" marR="0" indent="0" algn="l" defTabSz="914363" rtl="0" eaLnBrk="1" fontAlgn="auto" latinLnBrk="0" hangingPunct="1">
              <a:lnSpc>
                <a:spcPct val="90000"/>
              </a:lnSpc>
              <a:spcBef>
                <a:spcPts val="0"/>
              </a:spcBef>
              <a:spcAft>
                <a:spcPts val="333"/>
              </a:spcAft>
              <a:buClrTx/>
              <a:buSzTx/>
              <a:buFontTx/>
              <a:buNone/>
              <a:tabLst/>
              <a:defRPr/>
            </a:pPr>
            <a:endParaRPr lang="en-US"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If your application supports sharing but a particular sharing operation cannot be completed for some reason, provide a message to be displayed in the Share window that describes the steps that the user must take to correct the problem. For instance, “You must select an item to be shared.”</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Now let’s look at how Share target receives</a:t>
            </a:r>
            <a:r>
              <a:rPr lang="en-US" sz="900" b="0" kern="1200" baseline="0" dirty="0" smtClean="0">
                <a:solidFill>
                  <a:schemeClr val="tx1"/>
                </a:solidFill>
                <a:effectLst/>
                <a:latin typeface="Segoe UI" pitchFamily="34" charset="0"/>
                <a:ea typeface="+mn-ea"/>
                <a:cs typeface="+mn-cs"/>
              </a:rPr>
              <a:t> data.</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33964643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 target]</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31468424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2 minutes</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Decide what data formats you support</a:t>
            </a: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Design a view for each scenario</a:t>
            </a: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r>
              <a:rPr lang="en-US" sz="900" b="0" kern="1200" dirty="0" smtClean="0">
                <a:solidFill>
                  <a:schemeClr val="tx1"/>
                </a:solidFill>
                <a:effectLst/>
                <a:latin typeface="Segoe UI" pitchFamily="34" charset="0"/>
                <a:ea typeface="+mn-ea"/>
                <a:cs typeface="+mn-cs"/>
              </a:rPr>
              <a:t>The Share target:</a:t>
            </a: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Receives data</a:t>
            </a:r>
          </a:p>
          <a:p>
            <a:pPr marL="171450" lvl="0" indent="-171450">
              <a:buFont typeface="Arial" pitchFamily="34" charset="0"/>
              <a:buChar char="•"/>
            </a:pPr>
            <a:r>
              <a:rPr lang="en-US" sz="900" kern="1200" dirty="0" smtClean="0">
                <a:solidFill>
                  <a:schemeClr val="tx1"/>
                </a:solidFill>
                <a:effectLst/>
                <a:latin typeface="Segoe UI" pitchFamily="34" charset="0"/>
                <a:ea typeface="+mn-ea"/>
                <a:cs typeface="+mn-cs"/>
              </a:rPr>
              <a:t>Determines what parts</a:t>
            </a:r>
            <a:r>
              <a:rPr lang="en-US" sz="900" kern="1200" baseline="0" dirty="0" smtClean="0">
                <a:solidFill>
                  <a:schemeClr val="tx1"/>
                </a:solidFill>
                <a:effectLst/>
                <a:latin typeface="Segoe UI" pitchFamily="34" charset="0"/>
                <a:ea typeface="+mn-ea"/>
                <a:cs typeface="+mn-cs"/>
              </a:rPr>
              <a:t> of the data it</a:t>
            </a:r>
            <a:r>
              <a:rPr lang="en-US" sz="900" kern="1200" dirty="0" smtClean="0">
                <a:solidFill>
                  <a:schemeClr val="tx1"/>
                </a:solidFill>
                <a:effectLst/>
                <a:latin typeface="Segoe UI" pitchFamily="34" charset="0"/>
                <a:ea typeface="+mn-ea"/>
                <a:cs typeface="+mn-cs"/>
              </a:rPr>
              <a:t> will use</a:t>
            </a: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And</a:t>
            </a:r>
            <a:r>
              <a:rPr lang="en-US" sz="900" kern="1200" baseline="0" dirty="0" smtClean="0">
                <a:solidFill>
                  <a:schemeClr val="tx1"/>
                </a:solidFill>
                <a:effectLst/>
                <a:latin typeface="Segoe UI" pitchFamily="34" charset="0"/>
                <a:ea typeface="+mn-ea"/>
                <a:cs typeface="+mn-cs"/>
              </a:rPr>
              <a:t> then u</a:t>
            </a:r>
            <a:r>
              <a:rPr lang="en-US" sz="900" kern="1200" dirty="0" smtClean="0">
                <a:solidFill>
                  <a:schemeClr val="tx1"/>
                </a:solidFill>
                <a:effectLst/>
                <a:latin typeface="Segoe UI" pitchFamily="34" charset="0"/>
                <a:ea typeface="+mn-ea"/>
                <a:cs typeface="+mn-cs"/>
              </a:rPr>
              <a:t>ses  the data to complete the scenario</a:t>
            </a:r>
          </a:p>
          <a:p>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In order for this to work, you must have a Share target that is prepared to receive the data that you are sharing. In our earlier example,</a:t>
            </a:r>
            <a:r>
              <a:rPr lang="en-US" sz="900" kern="1200" baseline="0" dirty="0" smtClean="0">
                <a:solidFill>
                  <a:schemeClr val="tx1"/>
                </a:solidFill>
                <a:effectLst/>
                <a:latin typeface="Segoe UI" pitchFamily="34" charset="0"/>
                <a:ea typeface="+mn-ea"/>
                <a:cs typeface="+mn-cs"/>
              </a:rPr>
              <a:t> i</a:t>
            </a:r>
            <a:r>
              <a:rPr lang="en-US" sz="900" kern="1200" dirty="0" smtClean="0">
                <a:solidFill>
                  <a:schemeClr val="tx1"/>
                </a:solidFill>
                <a:effectLst/>
                <a:latin typeface="Segoe UI" pitchFamily="34" charset="0"/>
                <a:ea typeface="+mn-ea"/>
                <a:cs typeface="+mn-cs"/>
              </a:rPr>
              <a:t>t was up to the Share Target,</a:t>
            </a:r>
            <a:r>
              <a:rPr lang="en-US" sz="900" kern="1200" baseline="0" dirty="0" smtClean="0">
                <a:solidFill>
                  <a:schemeClr val="tx1"/>
                </a:solidFill>
                <a:effectLst/>
                <a:latin typeface="Segoe UI" pitchFamily="34" charset="0"/>
                <a:ea typeface="+mn-ea"/>
                <a:cs typeface="+mn-cs"/>
              </a:rPr>
              <a:t> </a:t>
            </a:r>
            <a:r>
              <a:rPr lang="en-US" sz="900" kern="1200" dirty="0" smtClean="0">
                <a:solidFill>
                  <a:schemeClr val="tx1"/>
                </a:solidFill>
                <a:effectLst/>
                <a:latin typeface="Segoe UI" pitchFamily="34" charset="0"/>
                <a:ea typeface="+mn-ea"/>
                <a:cs typeface="+mn-cs"/>
              </a:rPr>
              <a:t>Mail, to crack open the data package that came from IE10 and then decide what it is going to need. In that example, text, a URL, and an image were shared. Being a share target involves a little more work, but is still not complicated.</a:t>
            </a:r>
            <a:endParaRPr lang="en-US" dirty="0" smtClean="0"/>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Let’s look at an example…</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extLst>
      <p:ext uri="{BB962C8B-B14F-4D97-AF65-F5344CB8AC3E}">
        <p14:creationId xmlns:p14="http://schemas.microsoft.com/office/powerpoint/2010/main" val="15441988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 The Share target should look like a view into the full app</a:t>
            </a:r>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The Share</a:t>
            </a:r>
            <a:r>
              <a:rPr lang="en-US" sz="900" kern="1200" baseline="0" dirty="0" smtClean="0">
                <a:solidFill>
                  <a:schemeClr val="tx1"/>
                </a:solidFill>
                <a:effectLst/>
                <a:latin typeface="Segoe UI" pitchFamily="34" charset="0"/>
                <a:ea typeface="+mn-ea"/>
                <a:cs typeface="+mn-cs"/>
              </a:rPr>
              <a:t> pane is not a separate app, nor a separate experience.  It’s a scenario that should provide a consistent look and experience as the rest of your app.</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Share pane widths…</a:t>
            </a:r>
            <a:endParaRPr lang="en-US" b="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14004941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2 widths available for your share target</a:t>
            </a: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Only choose the wide width if its necessary</a:t>
            </a: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You can design the </a:t>
            </a:r>
            <a:r>
              <a:rPr lang="en-US" sz="900" kern="1200" dirty="0" err="1" smtClean="0">
                <a:solidFill>
                  <a:schemeClr val="tx1"/>
                </a:solidFill>
                <a:effectLst/>
                <a:latin typeface="Segoe UI" pitchFamily="34" charset="0"/>
                <a:ea typeface="+mn-ea"/>
                <a:cs typeface="+mn-cs"/>
              </a:rPr>
              <a:t>flyout</a:t>
            </a:r>
            <a:r>
              <a:rPr lang="en-US" sz="900" kern="1200" dirty="0" smtClean="0">
                <a:solidFill>
                  <a:schemeClr val="tx1"/>
                </a:solidFill>
                <a:effectLst/>
                <a:latin typeface="Segoe UI" pitchFamily="34" charset="0"/>
                <a:ea typeface="+mn-ea"/>
                <a:cs typeface="+mn-cs"/>
              </a:rPr>
              <a:t> to be 346 or 646 pixels. Only use the larger size if you need it, otherwise you can obstruct the user’s view of other important content.</a:t>
            </a: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The important part of the share target is to be predictable…</a:t>
            </a:r>
            <a:endParaRPr lang="en-US" b="0" dirty="0" smtClean="0"/>
          </a:p>
          <a:p>
            <a:pPr marL="0" marR="0" lvl="0" indent="0" algn="l" defTabSz="914363" rtl="0" eaLnBrk="1" fontAlgn="auto" latinLnBrk="0" hangingPunct="1">
              <a:lnSpc>
                <a:spcPct val="90000"/>
              </a:lnSpc>
              <a:spcBef>
                <a:spcPts val="0"/>
              </a:spcBef>
              <a:spcAft>
                <a:spcPts val="333"/>
              </a:spcAft>
              <a:buClrTx/>
              <a:buSzTx/>
              <a:buFontTx/>
              <a:buNone/>
              <a:tabLst/>
              <a:defRPr/>
            </a:pPr>
            <a:endParaRPr lang="en-US" sz="900" kern="1200" dirty="0" smtClean="0">
              <a:solidFill>
                <a:schemeClr val="tx1"/>
              </a:solidFill>
              <a:effectLst/>
              <a:latin typeface="Segoe U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8282196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2 minutes</a:t>
            </a: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Be predictable</a:t>
            </a: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Respect the user selections</a:t>
            </a: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Provide a preview of the action</a:t>
            </a: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r>
              <a:rPr lang="en-US" sz="900" b="0" kern="1200" dirty="0" smtClean="0">
                <a:solidFill>
                  <a:schemeClr val="tx1"/>
                </a:solidFill>
                <a:effectLst/>
                <a:latin typeface="Segoe UI" pitchFamily="34" charset="0"/>
                <a:ea typeface="+mn-ea"/>
                <a:cs typeface="+mn-cs"/>
              </a:rPr>
              <a:t>The Share</a:t>
            </a:r>
            <a:r>
              <a:rPr lang="en-US" sz="900" b="0" kern="1200" baseline="0" dirty="0" smtClean="0">
                <a:solidFill>
                  <a:schemeClr val="tx1"/>
                </a:solidFill>
                <a:effectLst/>
                <a:latin typeface="Segoe UI" pitchFamily="34" charset="0"/>
                <a:ea typeface="+mn-ea"/>
                <a:cs typeface="+mn-cs"/>
              </a:rPr>
              <a:t> target experience needs to be a predictable one.</a:t>
            </a:r>
            <a:endParaRPr lang="en-US" sz="900" b="0"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dirty="0" smtClean="0"/>
              <a:t>Use the pane as a confirmation of what they have already decided to do</a:t>
            </a:r>
          </a:p>
          <a:p>
            <a:pPr marL="171450" indent="-171450">
              <a:buFont typeface="Arial" pitchFamily="34" charset="0"/>
              <a:buChar char="•"/>
            </a:pPr>
            <a:r>
              <a:rPr lang="en-US" dirty="0" smtClean="0"/>
              <a:t>Acknowledge user actions</a:t>
            </a:r>
          </a:p>
          <a:p>
            <a:pPr marL="171450" indent="-171450">
              <a:buFont typeface="Arial" pitchFamily="34" charset="0"/>
              <a:buChar char="•"/>
            </a:pPr>
            <a:r>
              <a:rPr lang="en-US" dirty="0" smtClean="0"/>
              <a:t>Allow users to keep track of progress</a:t>
            </a:r>
          </a:p>
          <a:p>
            <a:pPr marL="0" marR="0" lvl="0" indent="0" algn="l" defTabSz="914363" rtl="0" eaLnBrk="1" fontAlgn="auto" latinLnBrk="0" hangingPunct="1">
              <a:lnSpc>
                <a:spcPct val="90000"/>
              </a:lnSpc>
              <a:spcBef>
                <a:spcPts val="0"/>
              </a:spcBef>
              <a:spcAft>
                <a:spcPts val="333"/>
              </a:spcAft>
              <a:buClrTx/>
              <a:buSzTx/>
              <a:buFontTx/>
              <a:buNone/>
              <a:tabLst/>
              <a:defRPr/>
            </a:pPr>
            <a:endParaRPr lang="en-US" sz="900" kern="1200" dirty="0" smtClean="0">
              <a:solidFill>
                <a:schemeClr val="tx1"/>
              </a:solidFill>
              <a:effectLst/>
              <a:latin typeface="Segoe UI" pitchFamily="34" charset="0"/>
              <a:ea typeface="+mn-ea"/>
              <a:cs typeface="+mn-cs"/>
            </a:endParaRPr>
          </a:p>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It helps to include a preview of what the user is sharing. This way there are no surprises, especially when multiple data packets can be used.</a:t>
            </a:r>
          </a:p>
          <a:p>
            <a:pPr marL="0" marR="0" lvl="0" indent="0" algn="l" defTabSz="914363" rtl="0" eaLnBrk="1" fontAlgn="auto" latinLnBrk="0" hangingPunct="1">
              <a:lnSpc>
                <a:spcPct val="90000"/>
              </a:lnSpc>
              <a:spcBef>
                <a:spcPts val="0"/>
              </a:spcBef>
              <a:spcAft>
                <a:spcPts val="333"/>
              </a:spcAft>
              <a:buClrTx/>
              <a:buSzTx/>
              <a:buFontTx/>
              <a:buNone/>
              <a:tabLst/>
              <a:defRPr/>
            </a:pPr>
            <a:endParaRPr lang="en-US" sz="900" kern="1200" dirty="0" smtClean="0">
              <a:solidFill>
                <a:schemeClr val="tx1"/>
              </a:solidFill>
              <a:effectLst/>
              <a:latin typeface="Segoe UI" pitchFamily="34" charset="0"/>
              <a:ea typeface="+mn-ea"/>
              <a:cs typeface="+mn-cs"/>
            </a:endParaRPr>
          </a:p>
          <a:p>
            <a:pPr marL="0" marR="0" lvl="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You want to make sure the user</a:t>
            </a:r>
            <a:r>
              <a:rPr lang="en-US" sz="900" kern="1200" baseline="0" dirty="0" smtClean="0">
                <a:solidFill>
                  <a:schemeClr val="tx1"/>
                </a:solidFill>
                <a:effectLst/>
                <a:latin typeface="Segoe UI" pitchFamily="34" charset="0"/>
                <a:ea typeface="+mn-ea"/>
                <a:cs typeface="+mn-cs"/>
              </a:rPr>
              <a:t> feels like they know what is going to happen once they confirm the action.</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a:t>
            </a:r>
            <a:r>
              <a:rPr lang="en-US" sz="900" b="0" kern="1200" dirty="0" smtClean="0">
                <a:solidFill>
                  <a:schemeClr val="tx1"/>
                </a:solidFill>
                <a:effectLst/>
                <a:latin typeface="Segoe UI" pitchFamily="34" charset="0"/>
                <a:ea typeface="+mn-ea"/>
                <a:cs typeface="+mn-cs"/>
              </a:rPr>
              <a:t> One way to make future sharing easier for the user is </a:t>
            </a:r>
            <a:r>
              <a:rPr lang="en-US" sz="900" b="0" kern="1200" dirty="0" err="1" smtClean="0">
                <a:solidFill>
                  <a:schemeClr val="tx1"/>
                </a:solidFill>
                <a:effectLst/>
                <a:latin typeface="Segoe UI" pitchFamily="34" charset="0"/>
                <a:ea typeface="+mn-ea"/>
                <a:cs typeface="+mn-cs"/>
              </a:rPr>
              <a:t>QuickLinks</a:t>
            </a:r>
            <a:r>
              <a:rPr lang="en-US" sz="900" b="0" kern="1200" dirty="0" smtClean="0">
                <a:solidFill>
                  <a:schemeClr val="tx1"/>
                </a:solidFill>
                <a:effectLst/>
                <a:latin typeface="Segoe UI" pitchFamily="34" charset="0"/>
                <a:ea typeface="+mn-ea"/>
                <a:cs typeface="+mn-cs"/>
              </a:rPr>
              <a:t>…</a:t>
            </a:r>
            <a:endParaRPr lang="en-US" sz="900" kern="1200" dirty="0" smtClean="0">
              <a:solidFill>
                <a:schemeClr val="tx1"/>
              </a:solidFill>
              <a:effectLst/>
              <a:latin typeface="Segoe UI" pitchFamily="34" charset="0"/>
              <a:ea typeface="+mn-ea"/>
              <a:cs typeface="+mn-cs"/>
            </a:endParaRPr>
          </a:p>
          <a:p>
            <a:pPr marL="0" indent="0">
              <a:buFont typeface="Arial" pitchFamily="34" charset="0"/>
              <a:buNone/>
            </a:pPr>
            <a:endParaRPr lang="en-US" dirty="0" smtClean="0"/>
          </a:p>
          <a:p>
            <a:pPr marL="171450" indent="-171450">
              <a:buFont typeface="Arial" pitchFamily="34" charset="0"/>
              <a:buChar char="•"/>
            </a:pPr>
            <a:endParaRPr lang="en-US" dirty="0" smtClean="0"/>
          </a:p>
          <a:p>
            <a:endParaRPr lang="en-US" dirty="0" smtClean="0"/>
          </a:p>
          <a:p>
            <a:pPr marL="0" marR="0" lvl="0" indent="0" algn="l" defTabSz="914363" rtl="0" eaLnBrk="1" fontAlgn="auto" latinLnBrk="0" hangingPunct="1">
              <a:lnSpc>
                <a:spcPct val="90000"/>
              </a:lnSpc>
              <a:spcBef>
                <a:spcPts val="0"/>
              </a:spcBef>
              <a:spcAft>
                <a:spcPts val="333"/>
              </a:spcAft>
              <a:buClrTx/>
              <a:buSzTx/>
              <a:buFontTx/>
              <a:buNone/>
              <a:tabLst/>
              <a:defRPr/>
            </a:pPr>
            <a:endParaRPr lang="en-US" sz="900" kern="1200" dirty="0" smtClean="0">
              <a:solidFill>
                <a:schemeClr val="tx1"/>
              </a:solidFill>
              <a:effectLst/>
              <a:latin typeface="Segoe U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21402131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2 minutes</a:t>
            </a: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err="1" smtClean="0">
                <a:solidFill>
                  <a:schemeClr val="tx1"/>
                </a:solidFill>
                <a:effectLst/>
                <a:latin typeface="Segoe UI" pitchFamily="34" charset="0"/>
                <a:ea typeface="+mn-ea"/>
                <a:cs typeface="+mn-cs"/>
              </a:rPr>
              <a:t>QuickLinks</a:t>
            </a:r>
            <a:r>
              <a:rPr lang="en-US" sz="900" kern="1200" dirty="0" smtClean="0">
                <a:solidFill>
                  <a:schemeClr val="tx1"/>
                </a:solidFill>
                <a:effectLst/>
                <a:latin typeface="Segoe UI" pitchFamily="34" charset="0"/>
                <a:ea typeface="+mn-ea"/>
                <a:cs typeface="+mn-cs"/>
              </a:rPr>
              <a:t> are deep links</a:t>
            </a:r>
            <a:r>
              <a:rPr lang="en-US" sz="900" kern="1200" baseline="0" dirty="0" smtClean="0">
                <a:solidFill>
                  <a:schemeClr val="tx1"/>
                </a:solidFill>
                <a:effectLst/>
                <a:latin typeface="Segoe UI" pitchFamily="34" charset="0"/>
                <a:ea typeface="+mn-ea"/>
                <a:cs typeface="+mn-cs"/>
              </a:rPr>
              <a:t> into the share target</a:t>
            </a:r>
            <a:r>
              <a:rPr lang="en-US" sz="900" kern="1200" dirty="0" smtClean="0">
                <a:solidFill>
                  <a:schemeClr val="tx1"/>
                </a:solidFill>
                <a:effectLst/>
                <a:latin typeface="Segoe UI" pitchFamily="34" charset="0"/>
                <a:ea typeface="+mn-ea"/>
                <a:cs typeface="+mn-cs"/>
              </a:rPr>
              <a:t> </a:t>
            </a: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Providing</a:t>
            </a:r>
            <a:r>
              <a:rPr lang="en-US" sz="900" b="0" kern="1200" baseline="0" dirty="0" smtClean="0">
                <a:solidFill>
                  <a:schemeClr val="tx1"/>
                </a:solidFill>
                <a:effectLst/>
                <a:latin typeface="Segoe UI" pitchFamily="34" charset="0"/>
                <a:ea typeface="+mn-ea"/>
                <a:cs typeface="+mn-cs"/>
              </a:rPr>
              <a:t> quick links provides users a quick and easy way to repeat share actions.</a:t>
            </a:r>
            <a:endParaRPr lang="en-US" sz="900" b="0"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r>
              <a:rPr lang="en-US" sz="900" kern="1200" dirty="0" smtClean="0">
                <a:solidFill>
                  <a:schemeClr val="tx1"/>
                </a:solidFill>
                <a:effectLst/>
                <a:latin typeface="Segoe UI" pitchFamily="34" charset="0"/>
                <a:ea typeface="+mn-ea"/>
                <a:cs typeface="+mn-cs"/>
              </a:rPr>
              <a:t>Once a user has used</a:t>
            </a:r>
            <a:r>
              <a:rPr lang="en-US" sz="900" kern="1200" baseline="0" dirty="0" smtClean="0">
                <a:solidFill>
                  <a:schemeClr val="tx1"/>
                </a:solidFill>
                <a:effectLst/>
                <a:latin typeface="Segoe UI" pitchFamily="34" charset="0"/>
                <a:ea typeface="+mn-ea"/>
                <a:cs typeface="+mn-cs"/>
              </a:rPr>
              <a:t> a Share Target, </a:t>
            </a:r>
            <a:r>
              <a:rPr lang="en-US" sz="900" kern="1200" dirty="0" err="1" smtClean="0">
                <a:solidFill>
                  <a:schemeClr val="tx1"/>
                </a:solidFill>
                <a:effectLst/>
                <a:latin typeface="Segoe UI" pitchFamily="34" charset="0"/>
                <a:ea typeface="+mn-ea"/>
                <a:cs typeface="+mn-cs"/>
              </a:rPr>
              <a:t>QuickLinks</a:t>
            </a:r>
            <a:r>
              <a:rPr lang="en-US" sz="900" kern="1200" dirty="0" smtClean="0">
                <a:solidFill>
                  <a:schemeClr val="tx1"/>
                </a:solidFill>
                <a:effectLst/>
                <a:latin typeface="Segoe UI" pitchFamily="34" charset="0"/>
                <a:ea typeface="+mn-ea"/>
                <a:cs typeface="+mn-cs"/>
              </a:rPr>
              <a:t> can be added to make repeating a similar share action easier.</a:t>
            </a:r>
          </a:p>
          <a:p>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For example in</a:t>
            </a:r>
            <a:r>
              <a:rPr lang="en-US" sz="900" kern="1200" baseline="0" dirty="0" smtClean="0">
                <a:solidFill>
                  <a:schemeClr val="tx1"/>
                </a:solidFill>
                <a:effectLst/>
                <a:latin typeface="Segoe UI" pitchFamily="34" charset="0"/>
                <a:ea typeface="+mn-ea"/>
                <a:cs typeface="+mn-cs"/>
              </a:rPr>
              <a:t> the blue Share pane, I’ve previously shared something with David </a:t>
            </a:r>
            <a:r>
              <a:rPr lang="en-US" sz="900" kern="1200" baseline="0" dirty="0" err="1" smtClean="0">
                <a:solidFill>
                  <a:schemeClr val="tx1"/>
                </a:solidFill>
                <a:effectLst/>
                <a:latin typeface="Segoe UI" pitchFamily="34" charset="0"/>
                <a:ea typeface="+mn-ea"/>
                <a:cs typeface="+mn-cs"/>
              </a:rPr>
              <a:t>Pelton</a:t>
            </a:r>
            <a:r>
              <a:rPr lang="en-US" sz="900" kern="1200" baseline="0" dirty="0" smtClean="0">
                <a:solidFill>
                  <a:schemeClr val="tx1"/>
                </a:solidFill>
                <a:effectLst/>
                <a:latin typeface="Segoe UI" pitchFamily="34" charset="0"/>
                <a:ea typeface="+mn-ea"/>
                <a:cs typeface="+mn-cs"/>
              </a:rPr>
              <a:t> via the Mail app.  Sharing links with him has been added as a deep link into the Mail app. If I were to click the option to share with him, his email would be pre-populated in the Mail Share target view.</a:t>
            </a:r>
          </a:p>
          <a:p>
            <a:endParaRPr lang="en-US" sz="900" kern="1200" baseline="0" dirty="0" smtClean="0">
              <a:solidFill>
                <a:schemeClr val="tx1"/>
              </a:solidFill>
              <a:effectLst/>
              <a:latin typeface="Segoe UI" pitchFamily="34" charset="0"/>
              <a:ea typeface="+mn-ea"/>
              <a:cs typeface="+mn-cs"/>
            </a:endParaRPr>
          </a:p>
          <a:p>
            <a:r>
              <a:rPr lang="en-US" sz="900" kern="1200" baseline="0" dirty="0" smtClean="0">
                <a:solidFill>
                  <a:schemeClr val="tx1"/>
                </a:solidFill>
                <a:effectLst/>
                <a:latin typeface="Segoe UI" pitchFamily="34" charset="0"/>
                <a:ea typeface="+mn-ea"/>
                <a:cs typeface="+mn-cs"/>
              </a:rPr>
              <a:t>Notice that images and titles are used to help the user understand what each </a:t>
            </a:r>
            <a:r>
              <a:rPr lang="en-US" sz="900" kern="1200" baseline="0" dirty="0" err="1" smtClean="0">
                <a:solidFill>
                  <a:schemeClr val="tx1"/>
                </a:solidFill>
                <a:effectLst/>
                <a:latin typeface="Segoe UI" pitchFamily="34" charset="0"/>
                <a:ea typeface="+mn-ea"/>
                <a:cs typeface="+mn-cs"/>
              </a:rPr>
              <a:t>QuickLink</a:t>
            </a:r>
            <a:r>
              <a:rPr lang="en-US" sz="900" kern="1200" baseline="0" dirty="0" smtClean="0">
                <a:solidFill>
                  <a:schemeClr val="tx1"/>
                </a:solidFill>
                <a:effectLst/>
                <a:latin typeface="Segoe UI" pitchFamily="34" charset="0"/>
                <a:ea typeface="+mn-ea"/>
                <a:cs typeface="+mn-cs"/>
              </a:rPr>
              <a:t> represents. </a:t>
            </a:r>
            <a:r>
              <a:rPr lang="en-US" dirty="0" smtClean="0"/>
              <a:t>Do not use the exact same image as your app tile to avoid confusion with selecting your app versus one of its </a:t>
            </a:r>
            <a:r>
              <a:rPr lang="en-US" dirty="0" err="1" smtClean="0"/>
              <a:t>QuickLinks</a:t>
            </a:r>
            <a:r>
              <a:rPr lang="en-US" dirty="0" smtClean="0"/>
              <a:t>.</a:t>
            </a:r>
          </a:p>
          <a:p>
            <a:endParaRPr lang="en-US" dirty="0" smtClean="0"/>
          </a:p>
          <a:p>
            <a:r>
              <a:rPr lang="en-US" dirty="0" smtClean="0"/>
              <a:t>When a user launches your app through a </a:t>
            </a:r>
            <a:r>
              <a:rPr lang="en-US" dirty="0" err="1" smtClean="0"/>
              <a:t>QuickLink</a:t>
            </a:r>
            <a:r>
              <a:rPr lang="en-US" dirty="0" smtClean="0"/>
              <a:t> still be sure to still provide the same progress</a:t>
            </a:r>
            <a:r>
              <a:rPr lang="en-US" baseline="0" dirty="0" smtClean="0"/>
              <a:t> and </a:t>
            </a:r>
            <a:r>
              <a:rPr lang="en-US" dirty="0" smtClean="0"/>
              <a:t>confirmation workflow.</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Let’s recap what we’ve learned about the Share contract…</a:t>
            </a:r>
          </a:p>
          <a:p>
            <a:endParaRPr lang="en-US" dirty="0" smtClean="0"/>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3694348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 Search is a core scenario in Windows 8.</a:t>
            </a:r>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r>
              <a:rPr lang="en-US" sz="900" kern="1200" dirty="0" smtClean="0">
                <a:solidFill>
                  <a:schemeClr val="tx1"/>
                </a:solidFill>
                <a:effectLst/>
                <a:latin typeface="Segoe UI" pitchFamily="34" charset="0"/>
                <a:ea typeface="+mn-ea"/>
                <a:cs typeface="+mn-cs"/>
              </a:rPr>
              <a:t>Search is an important scenario to consider when designing your app. It is so important that it made it into the Charms bar as a part of a core Windows 8 scenario.</a:t>
            </a:r>
          </a:p>
          <a:p>
            <a:r>
              <a:rPr lang="en-US" sz="900" kern="1200" dirty="0" smtClean="0">
                <a:solidFill>
                  <a:schemeClr val="tx1"/>
                </a:solidFill>
                <a:effectLst/>
                <a:latin typeface="Segoe UI" pitchFamily="34" charset="0"/>
                <a:ea typeface="+mn-ea"/>
                <a:cs typeface="+mn-cs"/>
              </a:rPr>
              <a:t>Using the Search charm correctly opens up opportunities for you to create successful Search scenarios that complement your content and reinforce your best-at statement. </a:t>
            </a:r>
            <a:endParaRPr lang="en-US" dirty="0" smtClean="0"/>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Let’s take a look at Search in action…</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42606226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 Search is a core scenario in Windows 8.</a:t>
            </a:r>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r>
              <a:rPr lang="en-US" sz="900" b="0" kern="1200" dirty="0" smtClean="0">
                <a:solidFill>
                  <a:schemeClr val="tx1"/>
                </a:solidFill>
                <a:effectLst/>
                <a:latin typeface="Segoe UI" pitchFamily="34" charset="0"/>
                <a:ea typeface="+mn-ea"/>
                <a:cs typeface="+mn-cs"/>
              </a:rPr>
              <a:t>A great search</a:t>
            </a:r>
            <a:r>
              <a:rPr lang="en-US" sz="900" b="0" kern="1200" baseline="0" dirty="0" smtClean="0">
                <a:solidFill>
                  <a:schemeClr val="tx1"/>
                </a:solidFill>
                <a:effectLst/>
                <a:latin typeface="Segoe UI" pitchFamily="34" charset="0"/>
                <a:ea typeface="+mn-ea"/>
                <a:cs typeface="+mn-cs"/>
              </a:rPr>
              <a:t> experience will increase satisfaction with your app and increase launches of your app.  When you invoke the Search charm:</a:t>
            </a:r>
            <a:endParaRPr lang="en-US" b="0" dirty="0" smtClean="0">
              <a:solidFill>
                <a:schemeClr val="tx2"/>
              </a:solidFill>
            </a:endParaRPr>
          </a:p>
          <a:p>
            <a:pPr lvl="1"/>
            <a:r>
              <a:rPr lang="en-US" dirty="0" smtClean="0">
                <a:solidFill>
                  <a:schemeClr val="tx2"/>
                </a:solidFill>
              </a:rPr>
              <a:t>If your app is the main app, app navigates to search results page</a:t>
            </a:r>
          </a:p>
          <a:p>
            <a:pPr lvl="1"/>
            <a:r>
              <a:rPr lang="en-US" dirty="0" smtClean="0">
                <a:solidFill>
                  <a:schemeClr val="tx2"/>
                </a:solidFill>
              </a:rPr>
              <a:t>If your app is selected from app list in Search pane, launches app and navigates to search results page</a:t>
            </a:r>
          </a:p>
          <a:p>
            <a:pPr lvl="1"/>
            <a:r>
              <a:rPr lang="en-US" dirty="0" smtClean="0">
                <a:solidFill>
                  <a:schemeClr val="tx2"/>
                </a:solidFill>
              </a:rPr>
              <a:t>Search pane list is built by most recently used and user pinned items</a:t>
            </a:r>
          </a:p>
          <a:p>
            <a:endParaRPr lang="en-US" dirty="0" smtClean="0"/>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Let’s take a look at Search in action…</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156086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3 minutes</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Extensions connect your app to Windows</a:t>
            </a:r>
            <a:endParaRPr lang="en-US" sz="900" b="0"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r>
              <a:rPr lang="en-US" dirty="0" smtClean="0">
                <a:effectLst/>
              </a:rPr>
              <a:t>Extensions let</a:t>
            </a:r>
            <a:r>
              <a:rPr lang="en-US" baseline="0" dirty="0" smtClean="0">
                <a:effectLst/>
              </a:rPr>
              <a:t> </a:t>
            </a:r>
            <a:r>
              <a:rPr lang="en-US" dirty="0" smtClean="0">
                <a:effectLst/>
              </a:rPr>
              <a:t>you extend or customize standard Windows features for use in your app and potentially for use in other apps.</a:t>
            </a:r>
            <a:r>
              <a:rPr lang="en-US" baseline="0" dirty="0" smtClean="0">
                <a:effectLst/>
              </a:rPr>
              <a:t> An example would be the Xbox music player. You can listen to audio from that app while you are in other apps. The same goes for using the camera from another app, or printing.</a:t>
            </a:r>
            <a:endParaRPr lang="en-US" dirty="0" smtClean="0">
              <a:effectLst/>
            </a:endParaRP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Let’s take</a:t>
            </a:r>
            <a:r>
              <a:rPr lang="en-US" sz="900" b="0" kern="1200" baseline="0" dirty="0" smtClean="0">
                <a:solidFill>
                  <a:schemeClr val="tx1"/>
                </a:solidFill>
                <a:effectLst/>
                <a:latin typeface="Segoe UI" pitchFamily="34" charset="0"/>
                <a:ea typeface="+mn-ea"/>
                <a:cs typeface="+mn-cs"/>
              </a:rPr>
              <a:t> a closer look at the Share contract.</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14804922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6998724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 </a:t>
            </a:r>
            <a:r>
              <a:rPr lang="en-US" dirty="0" smtClean="0"/>
              <a:t>Design results page consistent with other app list pages.</a:t>
            </a:r>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r>
              <a:rPr lang="en-US" sz="900" b="0" kern="1200" dirty="0" smtClean="0">
                <a:solidFill>
                  <a:schemeClr val="tx1"/>
                </a:solidFill>
                <a:effectLst/>
                <a:latin typeface="Segoe UI" pitchFamily="34" charset="0"/>
                <a:ea typeface="+mn-ea"/>
                <a:cs typeface="+mn-cs"/>
              </a:rPr>
              <a:t>Let’s talk about what you can do to make a great search results page.</a:t>
            </a:r>
          </a:p>
          <a:p>
            <a:endParaRPr lang="en-US" sz="900" b="1"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For example, I may have heard about a recipe at a party over the weekend that I wanted to try but all I remember is that there were tomatoes in it. In the Contoso Cookbook app, I do a search for the term “tom” quickly to begin searching for tomatoes. The results page delivers the results from all sources. </a:t>
            </a:r>
          </a:p>
          <a:p>
            <a:pPr marL="0" marR="0" indent="0" algn="l" defTabSz="914363" rtl="0" eaLnBrk="1" fontAlgn="auto" latinLnBrk="0" hangingPunct="1">
              <a:lnSpc>
                <a:spcPct val="90000"/>
              </a:lnSpc>
              <a:spcBef>
                <a:spcPts val="0"/>
              </a:spcBef>
              <a:spcAft>
                <a:spcPts val="333"/>
              </a:spcAft>
              <a:buClrTx/>
              <a:buSzTx/>
              <a:buFontTx/>
              <a:buNone/>
              <a:tabLst/>
              <a:defRPr/>
            </a:pPr>
            <a:endParaRPr lang="en-US"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When laying out search results you</a:t>
            </a:r>
            <a:r>
              <a:rPr lang="en-US" baseline="0" dirty="0" smtClean="0"/>
              <a:t> want to:</a:t>
            </a:r>
            <a:endParaRPr lang="en-US" dirty="0" smtClean="0"/>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dirty="0" smtClean="0"/>
              <a:t>Provide enough detail to</a:t>
            </a:r>
            <a:r>
              <a:rPr lang="en-US" baseline="0" dirty="0" smtClean="0"/>
              <a:t> help</a:t>
            </a:r>
            <a:r>
              <a:rPr lang="en-US" dirty="0" smtClean="0"/>
              <a:t> users</a:t>
            </a:r>
            <a:r>
              <a:rPr lang="en-US" baseline="0" dirty="0" smtClean="0"/>
              <a:t> find what they need.</a:t>
            </a:r>
          </a:p>
          <a:p>
            <a:pPr marL="171450" indent="-171450">
              <a:buFont typeface="Arial" pitchFamily="34" charset="0"/>
              <a:buChar char="•"/>
            </a:pPr>
            <a:r>
              <a:rPr lang="en-US" baseline="0" dirty="0" smtClean="0"/>
              <a:t>Keep screen size in mind. Too many results will overwhelm so they should be guided toward sorting when relevant.</a:t>
            </a: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Be sure to show the search term…</a:t>
            </a:r>
          </a:p>
          <a:p>
            <a:endParaRPr lang="en-US" baseline="0" dirty="0" smtClean="0"/>
          </a:p>
          <a:p>
            <a:endParaRPr lang="en-US" baseline="0" dirty="0" smtClean="0"/>
          </a:p>
          <a:p>
            <a:pPr marL="171450" indent="-171450">
              <a:buFont typeface="Arial" pitchFamily="34" charset="0"/>
              <a:buChar char="•"/>
            </a:pPr>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11246228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 Show the search term</a:t>
            </a:r>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endParaRPr lang="en-US" sz="900" kern="1200" dirty="0" smtClean="0">
              <a:solidFill>
                <a:schemeClr val="tx1"/>
              </a:solidFill>
              <a:effectLst/>
              <a:latin typeface="Segoe UI" pitchFamily="34" charset="0"/>
              <a:ea typeface="+mn-ea"/>
              <a:cs typeface="+mn-cs"/>
            </a:endParaRPr>
          </a:p>
          <a:p>
            <a:pPr marL="0" marR="0" lvl="0" indent="0" algn="l" defTabSz="914363" rtl="0" eaLnBrk="1" fontAlgn="auto" latinLnBrk="0" hangingPunct="1">
              <a:lnSpc>
                <a:spcPct val="90000"/>
              </a:lnSpc>
              <a:spcBef>
                <a:spcPts val="0"/>
              </a:spcBef>
              <a:spcAft>
                <a:spcPts val="333"/>
              </a:spcAft>
              <a:buClrTx/>
              <a:buSzTx/>
              <a:buFontTx/>
              <a:buNone/>
              <a:tabLst/>
              <a:defRPr/>
            </a:pPr>
            <a:r>
              <a:rPr lang="en-US" dirty="0" smtClean="0"/>
              <a:t>Visually tie what the user has typed into the search box to what they are seeing in the results page by placing the search term on the results page.</a:t>
            </a:r>
          </a:p>
          <a:p>
            <a:endParaRPr lang="en-US" dirty="0" smtClean="0"/>
          </a:p>
          <a:p>
            <a:pPr marL="0" marR="0" lvl="0" indent="0" algn="l" defTabSz="914363" rtl="0" eaLnBrk="1" fontAlgn="auto" latinLnBrk="0" hangingPunct="1">
              <a:lnSpc>
                <a:spcPct val="90000"/>
              </a:lnSpc>
              <a:spcBef>
                <a:spcPts val="0"/>
              </a:spcBef>
              <a:spcAft>
                <a:spcPts val="333"/>
              </a:spcAft>
              <a:buClrTx/>
              <a:buSzTx/>
              <a:buFontTx/>
              <a:buNone/>
              <a:tabLst/>
              <a:defRPr/>
            </a:pPr>
            <a:r>
              <a:rPr lang="en-US" dirty="0" smtClean="0"/>
              <a:t>The Search charm is lightweight and quickly gets out of the way whenever the user interacts with the app canvas. However, to help users quickly glance at results, avoid showing the most important or relevant result on the right side, as this side might be temporarily covered up when the search pane is visible.</a:t>
            </a: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Filtering is important to remember…</a:t>
            </a:r>
            <a:endParaRPr lang="en-US" sz="900" kern="1200" dirty="0" smtClean="0">
              <a:solidFill>
                <a:schemeClr val="tx1"/>
              </a:solidFill>
              <a:effectLst/>
              <a:latin typeface="Segoe UI" pitchFamily="34" charset="0"/>
              <a:ea typeface="+mn-ea"/>
              <a:cs typeface="+mn-cs"/>
            </a:endParaRPr>
          </a:p>
          <a:p>
            <a:pPr marL="0" marR="0" lvl="0" indent="0" algn="l" defTabSz="914363" rtl="0" eaLnBrk="1" fontAlgn="auto" latinLnBrk="0" hangingPunct="1">
              <a:lnSpc>
                <a:spcPct val="90000"/>
              </a:lnSpc>
              <a:spcBef>
                <a:spcPts val="0"/>
              </a:spcBef>
              <a:spcAft>
                <a:spcPts val="333"/>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6030722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 Provide results filtering.</a:t>
            </a:r>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pPr lvl="0"/>
            <a:r>
              <a:rPr lang="en-US" dirty="0" smtClean="0"/>
              <a:t>You can improve your app's search results page by letting users set filters and scopes to refine the set of search results.</a:t>
            </a:r>
          </a:p>
          <a:p>
            <a:pPr lvl="0"/>
            <a:endParaRPr lang="en-US" dirty="0" smtClean="0"/>
          </a:p>
          <a:p>
            <a:pPr lvl="0"/>
            <a:r>
              <a:rPr lang="en-US" dirty="0" smtClean="0"/>
              <a:t>Best practices for letting users filter and scope search results in your app's search results page include: </a:t>
            </a:r>
          </a:p>
          <a:p>
            <a:pPr marL="171450" lvl="0" indent="-171450">
              <a:buFont typeface="Arial" pitchFamily="34" charset="0"/>
              <a:buChar char="•"/>
            </a:pPr>
            <a:r>
              <a:rPr lang="en-US" dirty="0" smtClean="0"/>
              <a:t>Indicating the number of results available with each filter or in each scope. This helps users understand if they are effectively refining their search.</a:t>
            </a:r>
          </a:p>
          <a:p>
            <a:pPr marL="171450" lvl="0" indent="-171450">
              <a:buFont typeface="Arial" pitchFamily="34" charset="0"/>
              <a:buChar char="•"/>
            </a:pPr>
            <a:r>
              <a:rPr lang="en-US" dirty="0" smtClean="0"/>
              <a:t>Providing a way to clear the filters and see all results.</a:t>
            </a:r>
          </a:p>
          <a:p>
            <a:pPr marL="171450" lvl="0" indent="-171450">
              <a:buFont typeface="Arial" pitchFamily="34" charset="0"/>
              <a:buChar char="•"/>
            </a:pPr>
            <a:r>
              <a:rPr lang="en-US" dirty="0" smtClean="0"/>
              <a:t>Matching the filters to what</a:t>
            </a:r>
            <a:r>
              <a:rPr lang="en-US" baseline="0" dirty="0" smtClean="0"/>
              <a:t> you have in other list pages to provide a consistent experience.</a:t>
            </a:r>
            <a:endParaRPr lang="en-US" dirty="0" smtClean="0"/>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Results</a:t>
            </a:r>
            <a:r>
              <a:rPr lang="en-US" sz="900" b="0" kern="1200" baseline="0" dirty="0" smtClean="0">
                <a:solidFill>
                  <a:schemeClr val="tx1"/>
                </a:solidFill>
                <a:effectLst/>
                <a:latin typeface="Segoe UI" pitchFamily="34" charset="0"/>
                <a:ea typeface="+mn-ea"/>
                <a:cs typeface="+mn-cs"/>
              </a:rPr>
              <a:t> sorting…</a:t>
            </a:r>
            <a:endParaRPr lang="en-US" dirty="0" smtClean="0"/>
          </a:p>
          <a:p>
            <a:pPr marL="171450" lvl="0" indent="-171450">
              <a:buFont typeface="Arial" pitchFamily="34" charset="0"/>
              <a:buChar char="•"/>
            </a:pP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3293186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 Provide results sorting.</a:t>
            </a:r>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pPr lvl="0"/>
            <a:r>
              <a:rPr lang="en-US" dirty="0" smtClean="0"/>
              <a:t>You can further improve a</a:t>
            </a:r>
            <a:r>
              <a:rPr lang="en-US" baseline="0" dirty="0" smtClean="0"/>
              <a:t> user’s control over your apps search results</a:t>
            </a:r>
            <a:r>
              <a:rPr lang="en-US" dirty="0" smtClean="0"/>
              <a:t> page by letting them</a:t>
            </a:r>
            <a:r>
              <a:rPr lang="en-US" baseline="0" dirty="0" smtClean="0"/>
              <a:t> sort</a:t>
            </a:r>
            <a:r>
              <a:rPr lang="en-US" dirty="0" smtClean="0"/>
              <a:t> to refine the set of search results.</a:t>
            </a:r>
            <a:r>
              <a:rPr lang="en-US" baseline="0" dirty="0" smtClean="0"/>
              <a:t> In Contoso Cookbook, users can refine recipe results alphabetically, by rating, or by prep time.</a:t>
            </a:r>
            <a:endParaRPr lang="en-US" dirty="0" smtClean="0"/>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What about an advanced search</a:t>
            </a:r>
            <a:r>
              <a:rPr lang="en-US" sz="900" b="0" kern="1200" baseline="0" dirty="0" smtClean="0">
                <a:solidFill>
                  <a:schemeClr val="tx1"/>
                </a:solidFill>
                <a:effectLst/>
                <a:latin typeface="Segoe UI" pitchFamily="34" charset="0"/>
                <a:ea typeface="+mn-ea"/>
                <a:cs typeface="+mn-cs"/>
              </a:rPr>
              <a:t> form?</a:t>
            </a:r>
            <a:endParaRPr lang="en-US" sz="900" kern="1200" dirty="0" smtClean="0">
              <a:solidFill>
                <a:schemeClr val="tx1"/>
              </a:solidFill>
              <a:effectLst/>
              <a:latin typeface="Segoe UI" pitchFamily="34" charset="0"/>
              <a:ea typeface="+mn-ea"/>
              <a:cs typeface="+mn-cs"/>
            </a:endParaRPr>
          </a:p>
          <a:p>
            <a:pPr lvl="0"/>
            <a:endParaRPr lang="en-US" dirty="0" smtClean="0"/>
          </a:p>
          <a:p>
            <a:pPr lvl="0"/>
            <a:endParaRPr lang="en-US" dirty="0" smtClean="0"/>
          </a:p>
          <a:p>
            <a:endParaRPr lang="en-US" dirty="0" smtClean="0"/>
          </a:p>
          <a:p>
            <a:pPr marL="171450" lvl="0" indent="-171450">
              <a:buFont typeface="Arial" pitchFamily="34" charset="0"/>
              <a:buChar char="•"/>
            </a:pP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5404196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2 minutes</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 On canvas, search forms are</a:t>
            </a:r>
            <a:r>
              <a:rPr lang="en-US" sz="900" kern="1200" baseline="0" dirty="0" smtClean="0">
                <a:solidFill>
                  <a:schemeClr val="tx1"/>
                </a:solidFill>
                <a:effectLst/>
                <a:latin typeface="Segoe UI" pitchFamily="34" charset="0"/>
                <a:ea typeface="+mn-ea"/>
                <a:cs typeface="+mn-cs"/>
              </a:rPr>
              <a:t> fine if it’s a core scenario for your app.</a:t>
            </a:r>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pPr marL="0" marR="0" lvl="0" indent="0" algn="l" defTabSz="914363" rtl="0" eaLnBrk="1" fontAlgn="auto" latinLnBrk="0" hangingPunct="1">
              <a:lnSpc>
                <a:spcPct val="90000"/>
              </a:lnSpc>
              <a:spcBef>
                <a:spcPts val="0"/>
              </a:spcBef>
              <a:spcAft>
                <a:spcPts val="333"/>
              </a:spcAft>
              <a:buClrTx/>
              <a:buSzTx/>
              <a:buFontTx/>
              <a:buNone/>
              <a:tabLst/>
              <a:defRPr/>
            </a:pPr>
            <a:r>
              <a:rPr lang="en-US" dirty="0" smtClean="0"/>
              <a:t>Any time you need to build a search form with multiple search parameters, like an airline’s flight reservation system, then an on-canvas form based search within the app is appropriate. </a:t>
            </a:r>
          </a:p>
          <a:p>
            <a:pPr marL="0" marR="0" lvl="0" indent="0" algn="l" defTabSz="914363" rtl="0" eaLnBrk="1" fontAlgn="auto" latinLnBrk="0" hangingPunct="1">
              <a:lnSpc>
                <a:spcPct val="90000"/>
              </a:lnSpc>
              <a:spcBef>
                <a:spcPts val="0"/>
              </a:spcBef>
              <a:spcAft>
                <a:spcPts val="333"/>
              </a:spcAft>
              <a:buClrTx/>
              <a:buSzTx/>
              <a:buFontTx/>
              <a:buNone/>
              <a:tabLst/>
              <a:defRPr/>
            </a:pPr>
            <a:endParaRPr lang="en-US" dirty="0" smtClean="0"/>
          </a:p>
          <a:p>
            <a:pPr marL="0" marR="0" lvl="0" indent="0" algn="l" defTabSz="914363" rtl="0" eaLnBrk="1" fontAlgn="auto" latinLnBrk="0" hangingPunct="1">
              <a:lnSpc>
                <a:spcPct val="90000"/>
              </a:lnSpc>
              <a:spcBef>
                <a:spcPts val="0"/>
              </a:spcBef>
              <a:spcAft>
                <a:spcPts val="333"/>
              </a:spcAft>
              <a:buClrTx/>
              <a:buSzTx/>
              <a:buFontTx/>
              <a:buNone/>
              <a:tabLst/>
              <a:defRPr/>
            </a:pPr>
            <a:r>
              <a:rPr lang="en-US" dirty="0" smtClean="0"/>
              <a:t>The Search charm provides keyword search only.</a:t>
            </a:r>
          </a:p>
          <a:p>
            <a:pPr marL="0" marR="0" lvl="0" indent="0" algn="l" defTabSz="914363" rtl="0" eaLnBrk="1" fontAlgn="auto" latinLnBrk="0" hangingPunct="1">
              <a:lnSpc>
                <a:spcPct val="90000"/>
              </a:lnSpc>
              <a:spcBef>
                <a:spcPts val="0"/>
              </a:spcBef>
              <a:spcAft>
                <a:spcPts val="333"/>
              </a:spcAft>
              <a:buClrTx/>
              <a:buSzTx/>
              <a:buFontTx/>
              <a:buNone/>
              <a:tabLst/>
              <a:defRPr/>
            </a:pPr>
            <a:endParaRPr lang="en-US" dirty="0" smtClean="0"/>
          </a:p>
          <a:p>
            <a:pPr marL="0" marR="0" lvl="0" indent="0" algn="l" defTabSz="914363" rtl="0" eaLnBrk="1" fontAlgn="auto" latinLnBrk="0" hangingPunct="1">
              <a:lnSpc>
                <a:spcPct val="90000"/>
              </a:lnSpc>
              <a:spcBef>
                <a:spcPts val="0"/>
              </a:spcBef>
              <a:spcAft>
                <a:spcPts val="333"/>
              </a:spcAft>
              <a:buClrTx/>
              <a:buSzTx/>
              <a:buFontTx/>
              <a:buNone/>
              <a:tabLst/>
              <a:defRPr/>
            </a:pPr>
            <a:r>
              <a:rPr lang="en-US" dirty="0" smtClean="0"/>
              <a:t>Populate</a:t>
            </a:r>
            <a:r>
              <a:rPr lang="en-US" baseline="0" dirty="0" smtClean="0"/>
              <a:t> the form as appropriate with the search term. In the case of an airline, you may handle a keyword search such as “SFO to ORD” and be able to prepopulate your advanced search with San Francisco as the Origin and Chicago as the Destination.</a:t>
            </a:r>
            <a:endParaRPr lang="en-US" dirty="0" smtClean="0"/>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Let’s talk about working with the Search pane…</a:t>
            </a:r>
          </a:p>
          <a:p>
            <a:pPr marL="0" marR="0" lvl="0" indent="0" algn="l" defTabSz="914363" rtl="0" eaLnBrk="1" fontAlgn="auto" latinLnBrk="0" hangingPunct="1">
              <a:lnSpc>
                <a:spcPct val="90000"/>
              </a:lnSpc>
              <a:spcBef>
                <a:spcPts val="0"/>
              </a:spcBef>
              <a:spcAft>
                <a:spcPts val="333"/>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35959496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8302481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2 minutes</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Query suggestions are auto-complete</a:t>
            </a:r>
            <a:r>
              <a:rPr lang="en-US" sz="900" kern="1200" baseline="0" dirty="0" smtClean="0">
                <a:solidFill>
                  <a:schemeClr val="tx1"/>
                </a:solidFill>
                <a:effectLst/>
                <a:latin typeface="Segoe UI" pitchFamily="34" charset="0"/>
                <a:ea typeface="+mn-ea"/>
                <a:cs typeface="+mn-cs"/>
              </a:rPr>
              <a:t> for the user’s query.</a:t>
            </a:r>
          </a:p>
          <a:p>
            <a:pPr marL="171450" indent="-171450">
              <a:buFont typeface="Arial" pitchFamily="34" charset="0"/>
              <a:buChar char="•"/>
            </a:pPr>
            <a:r>
              <a:rPr lang="en-US" sz="900" b="0" kern="1200" baseline="0" dirty="0" smtClean="0">
                <a:solidFill>
                  <a:schemeClr val="tx1"/>
                </a:solidFill>
                <a:effectLst/>
                <a:latin typeface="Segoe UI" pitchFamily="34" charset="0"/>
                <a:ea typeface="+mn-ea"/>
                <a:cs typeface="+mn-cs"/>
              </a:rPr>
              <a:t>Result suggestions are exact matches that the user may want to select before finishing typing their query.</a:t>
            </a:r>
            <a:endParaRPr lang="en-US" sz="900" b="0"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Now that you have an understanding of the power and importance of Search, let’s get into the details of what you can do to improve your user’s search.</a:t>
            </a:r>
            <a:endParaRPr lang="en-US" dirty="0" smtClean="0"/>
          </a:p>
          <a:p>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When the user selects the Search charm and starts typing a query into the search box, search suggestions are shown just below the box in the search pane. These suggestions are supplied by the main app on screen if it has implemented the Search contract. As a designer, you can work with your developer to provide assistance with these user searches. Keep in mind that there are two types of suggestions an app can provide:</a:t>
            </a:r>
          </a:p>
          <a:p>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b="1" kern="1200" dirty="0" smtClean="0">
                <a:solidFill>
                  <a:schemeClr val="tx1"/>
                </a:solidFill>
                <a:effectLst/>
                <a:latin typeface="Segoe UI" pitchFamily="34" charset="0"/>
                <a:ea typeface="+mn-ea"/>
                <a:cs typeface="+mn-cs"/>
              </a:rPr>
              <a:t>Query suggestions</a:t>
            </a:r>
            <a:r>
              <a:rPr lang="en-US" sz="900" kern="1200" dirty="0" smtClean="0">
                <a:solidFill>
                  <a:schemeClr val="tx1"/>
                </a:solidFill>
                <a:effectLst/>
                <a:latin typeface="Segoe UI" pitchFamily="34" charset="0"/>
                <a:ea typeface="+mn-ea"/>
                <a:cs typeface="+mn-cs"/>
              </a:rPr>
              <a:t> are auto-completions of the user's query text</a:t>
            </a:r>
            <a:r>
              <a:rPr lang="en-US" sz="900" kern="1200" baseline="0" dirty="0" smtClean="0">
                <a:solidFill>
                  <a:schemeClr val="tx1"/>
                </a:solidFill>
                <a:effectLst/>
                <a:latin typeface="Segoe UI" pitchFamily="34" charset="0"/>
                <a:ea typeface="+mn-ea"/>
                <a:cs typeface="+mn-cs"/>
              </a:rPr>
              <a:t> </a:t>
            </a:r>
            <a:r>
              <a:rPr lang="en-US" sz="900" kern="1200" dirty="0" smtClean="0">
                <a:solidFill>
                  <a:schemeClr val="tx1"/>
                </a:solidFill>
                <a:effectLst/>
                <a:latin typeface="Segoe UI" pitchFamily="34" charset="0"/>
                <a:ea typeface="+mn-ea"/>
                <a:cs typeface="+mn-cs"/>
              </a:rPr>
              <a:t>and represent possible queries that the user might want to search for. Clicking</a:t>
            </a:r>
            <a:r>
              <a:rPr lang="en-US" sz="900" kern="1200" baseline="0" dirty="0" smtClean="0">
                <a:solidFill>
                  <a:schemeClr val="tx1"/>
                </a:solidFill>
                <a:effectLst/>
                <a:latin typeface="Segoe UI" pitchFamily="34" charset="0"/>
                <a:ea typeface="+mn-ea"/>
                <a:cs typeface="+mn-cs"/>
              </a:rPr>
              <a:t> on a query suggestion takes the user to the search results page for the selected query.</a:t>
            </a:r>
            <a:br>
              <a:rPr lang="en-US" sz="900" kern="1200" baseline="0" dirty="0" smtClean="0">
                <a:solidFill>
                  <a:schemeClr val="tx1"/>
                </a:solidFill>
                <a:effectLst/>
                <a:latin typeface="Segoe UI" pitchFamily="34" charset="0"/>
                <a:ea typeface="+mn-ea"/>
                <a:cs typeface="+mn-cs"/>
              </a:rPr>
            </a:br>
            <a:endParaRPr lang="en-US" sz="900" kern="1200" baseline="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b="1" kern="1200" dirty="0" smtClean="0">
                <a:solidFill>
                  <a:schemeClr val="tx1"/>
                </a:solidFill>
                <a:effectLst/>
                <a:latin typeface="Segoe UI" pitchFamily="34" charset="0"/>
                <a:ea typeface="+mn-ea"/>
                <a:cs typeface="+mn-cs"/>
              </a:rPr>
              <a:t>Result suggestions</a:t>
            </a:r>
            <a:r>
              <a:rPr lang="en-US" sz="900" kern="1200" dirty="0" smtClean="0">
                <a:solidFill>
                  <a:schemeClr val="tx1"/>
                </a:solidFill>
                <a:effectLst/>
                <a:latin typeface="Segoe UI" pitchFamily="34" charset="0"/>
                <a:ea typeface="+mn-ea"/>
                <a:cs typeface="+mn-cs"/>
              </a:rPr>
              <a:t> are strong or exact or matches to the user's query that the user may want to see immediately.</a:t>
            </a:r>
          </a:p>
          <a:p>
            <a:pPr marL="0" indent="0">
              <a:buFont typeface="Arial" pitchFamily="34" charset="0"/>
              <a:buNone/>
            </a:pPr>
            <a:endParaRPr lang="en-US" sz="900" kern="1200" dirty="0" smtClean="0">
              <a:solidFill>
                <a:schemeClr val="tx1"/>
              </a:solidFill>
              <a:effectLst/>
              <a:latin typeface="Segoe UI" pitchFamily="34" charset="0"/>
              <a:ea typeface="+mn-ea"/>
              <a:cs typeface="+mn-cs"/>
            </a:endParaRPr>
          </a:p>
          <a:p>
            <a:pPr lvl="0"/>
            <a:r>
              <a:rPr lang="en-US" sz="900" kern="1200" dirty="0" smtClean="0">
                <a:solidFill>
                  <a:schemeClr val="tx1"/>
                </a:solidFill>
                <a:effectLst/>
                <a:latin typeface="Segoe UI" pitchFamily="34" charset="0"/>
                <a:ea typeface="+mn-ea"/>
                <a:cs typeface="+mn-cs"/>
              </a:rPr>
              <a:t>Keep in mind that the search pane will show only the first five suggestions (for queries and/or results) that are supplied by your app. Clicking</a:t>
            </a:r>
            <a:r>
              <a:rPr lang="en-US" sz="900" kern="1200" baseline="0" dirty="0" smtClean="0">
                <a:solidFill>
                  <a:schemeClr val="tx1"/>
                </a:solidFill>
                <a:effectLst/>
                <a:latin typeface="Segoe UI" pitchFamily="34" charset="0"/>
                <a:ea typeface="+mn-ea"/>
                <a:cs typeface="+mn-cs"/>
              </a:rPr>
              <a:t> on a result suggestion allows </a:t>
            </a:r>
            <a:r>
              <a:rPr lang="en-US" dirty="0" smtClean="0"/>
              <a:t>the user to go directly to the details of a particular result without navigating to a search results page. </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Formatting suggestions…</a:t>
            </a: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34442597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 Include placeholder text</a:t>
            </a:r>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r>
              <a:rPr lang="en-US" sz="900" b="0" kern="1200" dirty="0" smtClean="0">
                <a:solidFill>
                  <a:schemeClr val="tx1"/>
                </a:solidFill>
                <a:effectLst/>
                <a:latin typeface="Segoe UI" pitchFamily="34" charset="0"/>
                <a:ea typeface="+mn-ea"/>
                <a:cs typeface="+mn-cs"/>
              </a:rPr>
              <a:t>You can also include placeholder text that adds a brief description of the content in your app that a user can search for.</a:t>
            </a:r>
          </a:p>
          <a:p>
            <a:endParaRPr lang="en-US" sz="900" b="0" kern="1200" dirty="0" smtClean="0">
              <a:solidFill>
                <a:schemeClr val="tx1"/>
              </a:solidFill>
              <a:effectLst/>
              <a:latin typeface="Segoe UI" pitchFamily="34" charset="0"/>
              <a:ea typeface="+mn-ea"/>
              <a:cs typeface="+mn-cs"/>
            </a:endParaRPr>
          </a:p>
          <a:p>
            <a:r>
              <a:rPr lang="en-US" sz="900" b="0" kern="1200" dirty="0" smtClean="0">
                <a:solidFill>
                  <a:schemeClr val="tx1"/>
                </a:solidFill>
                <a:effectLst/>
                <a:latin typeface="Segoe UI" pitchFamily="34" charset="0"/>
                <a:ea typeface="+mn-ea"/>
                <a:cs typeface="+mn-cs"/>
              </a:rPr>
              <a:t>For instance, “Search for a city…” would work well for a mapping or venues app.</a:t>
            </a:r>
            <a:endParaRPr lang="en-US" sz="900" b="0" kern="1200" baseline="0" dirty="0" smtClean="0">
              <a:solidFill>
                <a:schemeClr val="tx1"/>
              </a:solidFill>
              <a:effectLst/>
              <a:latin typeface="Segoe UI" pitchFamily="34" charset="0"/>
              <a:ea typeface="+mn-ea"/>
              <a:cs typeface="+mn-cs"/>
            </a:endParaRPr>
          </a:p>
          <a:p>
            <a:endParaRPr lang="en-US" sz="900" b="0" kern="1200" baseline="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Placeholder text is only shown when the search box is empty and is cleared if the user starts typing into the box. </a:t>
            </a: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Let’s look at some guidelines for the behavior of Search…</a:t>
            </a:r>
          </a:p>
          <a:p>
            <a:endParaRPr lang="en-US" sz="900" kern="1200" dirty="0" smtClean="0">
              <a:solidFill>
                <a:schemeClr val="tx1"/>
              </a:solidFill>
              <a:effectLst/>
              <a:latin typeface="Segoe U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11194607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355081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 Sharing is a core scenario for users, and the Share contract</a:t>
            </a:r>
            <a:r>
              <a:rPr lang="en-US" sz="900" kern="1200" baseline="0" dirty="0" smtClean="0">
                <a:solidFill>
                  <a:schemeClr val="tx1"/>
                </a:solidFill>
                <a:effectLst/>
                <a:latin typeface="Segoe UI" pitchFamily="34" charset="0"/>
                <a:ea typeface="+mn-ea"/>
                <a:cs typeface="+mn-cs"/>
              </a:rPr>
              <a:t> makes it easy.</a:t>
            </a:r>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r>
              <a:rPr lang="en-US" sz="900" kern="1200" dirty="0" smtClean="0">
                <a:solidFill>
                  <a:schemeClr val="tx1"/>
                </a:solidFill>
                <a:effectLst/>
                <a:latin typeface="Segoe UI" pitchFamily="34" charset="0"/>
                <a:ea typeface="+mn-ea"/>
                <a:cs typeface="+mn-cs"/>
              </a:rPr>
              <a:t>Users often come across information they’re excited to share with someone or use in another app. Share provides a lightweight, in context, easy experience to accomplish. The Share charm is also universally accessible—users can always access it with just a single swipe to share content from your app.</a:t>
            </a:r>
          </a:p>
          <a:p>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When designing your app it is important that you consider how you can take advantage of share in order to create new and unique scenarios. </a:t>
            </a:r>
          </a:p>
          <a:p>
            <a:r>
              <a:rPr lang="en-US" sz="900" kern="1200" dirty="0" smtClean="0">
                <a:solidFill>
                  <a:schemeClr val="tx1"/>
                </a:solidFill>
                <a:effectLst/>
                <a:latin typeface="Segoe UI" pitchFamily="34" charset="0"/>
                <a:ea typeface="+mn-ea"/>
                <a:cs typeface="+mn-cs"/>
              </a:rPr>
              <a:t>Using Share allows users to focus on the scenarios that your app is best at; the system provides the rest. </a:t>
            </a: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Let’s see the Share contract in action…</a:t>
            </a:r>
          </a:p>
          <a:p>
            <a:endParaRPr lang="en-US" sz="900" kern="1200" dirty="0" smtClean="0">
              <a:solidFill>
                <a:schemeClr val="tx1"/>
              </a:solidFill>
              <a:effectLst/>
              <a:latin typeface="Segoe UI" pitchFamily="34" charset="0"/>
              <a:ea typeface="+mn-ea"/>
              <a:cs typeface="+mn-cs"/>
            </a:endParaRPr>
          </a:p>
          <a:p>
            <a:endParaRPr lang="en-US" sz="900" kern="1200" dirty="0" smtClean="0">
              <a:solidFill>
                <a:schemeClr val="tx1"/>
              </a:solidFill>
              <a:effectLst/>
              <a:latin typeface="Segoe UI" pitchFamily="34" charset="0"/>
              <a:ea typeface="+mn-ea"/>
              <a:cs typeface="+mn-cs"/>
            </a:endParaRPr>
          </a:p>
          <a:p>
            <a:endParaRPr lang="en-US" sz="900" kern="1200" dirty="0" smtClean="0">
              <a:solidFill>
                <a:schemeClr val="tx1"/>
              </a:solidFill>
              <a:effectLst/>
              <a:latin typeface="Segoe U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16108335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 Your app must be aware of the different ways</a:t>
            </a:r>
            <a:r>
              <a:rPr lang="en-US" sz="900" kern="1200" baseline="0" dirty="0" smtClean="0">
                <a:solidFill>
                  <a:schemeClr val="tx1"/>
                </a:solidFill>
                <a:effectLst/>
                <a:latin typeface="Segoe UI" pitchFamily="34" charset="0"/>
                <a:ea typeface="+mn-ea"/>
                <a:cs typeface="+mn-cs"/>
              </a:rPr>
              <a:t> of activation.</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r>
              <a:rPr lang="en-US" sz="900" b="0" kern="1200" dirty="0" smtClean="0">
                <a:solidFill>
                  <a:schemeClr val="tx1"/>
                </a:solidFill>
                <a:effectLst/>
                <a:latin typeface="Segoe UI" pitchFamily="34" charset="0"/>
                <a:ea typeface="+mn-ea"/>
                <a:cs typeface="+mn-cs"/>
              </a:rPr>
              <a:t>Your</a:t>
            </a:r>
            <a:r>
              <a:rPr lang="en-US" sz="900" b="0" kern="1200" baseline="0" dirty="0" smtClean="0">
                <a:solidFill>
                  <a:schemeClr val="tx1"/>
                </a:solidFill>
                <a:effectLst/>
                <a:latin typeface="Segoe UI" pitchFamily="34" charset="0"/>
                <a:ea typeface="+mn-ea"/>
                <a:cs typeface="+mn-cs"/>
              </a:rPr>
              <a:t> app may be activated via Search in a few different ways that you need to be aware of:</a:t>
            </a:r>
          </a:p>
          <a:p>
            <a:endParaRPr lang="en-US" sz="900" b="0" kern="1200" baseline="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b="0" kern="1200" baseline="0" dirty="0" smtClean="0">
                <a:solidFill>
                  <a:schemeClr val="tx1"/>
                </a:solidFill>
                <a:effectLst/>
                <a:latin typeface="Segoe UI" pitchFamily="34" charset="0"/>
                <a:ea typeface="+mn-ea"/>
                <a:cs typeface="+mn-cs"/>
              </a:rPr>
              <a:t>If your app is activated with a query, show the search results page</a:t>
            </a:r>
          </a:p>
          <a:p>
            <a:pPr marL="171450" indent="-171450">
              <a:buFont typeface="Arial" pitchFamily="34" charset="0"/>
              <a:buChar char="•"/>
            </a:pPr>
            <a:r>
              <a:rPr lang="en-US" sz="900" b="0" kern="1200" baseline="0" dirty="0" smtClean="0">
                <a:solidFill>
                  <a:schemeClr val="tx1"/>
                </a:solidFill>
                <a:effectLst/>
                <a:latin typeface="Segoe UI" pitchFamily="34" charset="0"/>
                <a:ea typeface="+mn-ea"/>
                <a:cs typeface="+mn-cs"/>
              </a:rPr>
              <a:t>If your app is running or suspended and is activated with an empty query, show the last-viewed page</a:t>
            </a:r>
          </a:p>
          <a:p>
            <a:pPr marL="171450" indent="-171450">
              <a:buFont typeface="Arial" pitchFamily="34" charset="0"/>
              <a:buChar char="•"/>
            </a:pPr>
            <a:r>
              <a:rPr lang="en-US" sz="900" b="0" kern="1200" baseline="0" dirty="0" smtClean="0">
                <a:solidFill>
                  <a:schemeClr val="tx1"/>
                </a:solidFill>
                <a:effectLst/>
                <a:latin typeface="Segoe UI" pitchFamily="34" charset="0"/>
                <a:ea typeface="+mn-ea"/>
                <a:cs typeface="+mn-cs"/>
              </a:rPr>
              <a:t>If your app is not running and is activated with an empty query, show an appropriate landing page for search results</a:t>
            </a: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r>
              <a:rPr lang="en-US" sz="900" kern="1200" dirty="0" smtClean="0">
                <a:solidFill>
                  <a:schemeClr val="tx1"/>
                </a:solidFill>
                <a:effectLst/>
                <a:latin typeface="Segoe UI" pitchFamily="34" charset="0"/>
                <a:ea typeface="+mn-ea"/>
                <a:cs typeface="+mn-cs"/>
              </a:rPr>
              <a:t>If your app is snapped and the user uses it to search, your app automatically unsnaps and becomes filled.</a:t>
            </a:r>
            <a:r>
              <a:rPr lang="en-US" sz="900" kern="1200" baseline="0" dirty="0" smtClean="0">
                <a:solidFill>
                  <a:schemeClr val="tx1"/>
                </a:solidFill>
                <a:effectLst/>
                <a:latin typeface="Segoe UI" pitchFamily="34" charset="0"/>
                <a:ea typeface="+mn-ea"/>
                <a:cs typeface="+mn-cs"/>
              </a:rPr>
              <a:t> Make sure you react to both the Search activation and the Layout change.</a:t>
            </a:r>
            <a:endParaRPr lang="en-US" sz="900" b="0" kern="1200" baseline="0" dirty="0" smtClean="0">
              <a:solidFill>
                <a:schemeClr val="tx1"/>
              </a:solidFill>
              <a:effectLst/>
              <a:latin typeface="Segoe UI" pitchFamily="34" charset="0"/>
              <a:ea typeface="+mn-ea"/>
              <a:cs typeface="+mn-cs"/>
            </a:endParaRP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Using the progress</a:t>
            </a:r>
            <a:r>
              <a:rPr lang="en-US" sz="900" b="0" kern="1200" baseline="0" dirty="0" smtClean="0">
                <a:solidFill>
                  <a:schemeClr val="tx1"/>
                </a:solidFill>
                <a:effectLst/>
                <a:latin typeface="Segoe UI" pitchFamily="34" charset="0"/>
                <a:ea typeface="+mn-ea"/>
                <a:cs typeface="+mn-cs"/>
              </a:rPr>
              <a:t> bar for search…</a:t>
            </a:r>
            <a:endParaRPr lang="en-US" sz="900" kern="1200" dirty="0" smtClean="0">
              <a:solidFill>
                <a:schemeClr val="tx1"/>
              </a:solidFill>
              <a:effectLst/>
              <a:latin typeface="Segoe UI" pitchFamily="34" charset="0"/>
              <a:ea typeface="+mn-ea"/>
              <a:cs typeface="+mn-cs"/>
            </a:endParaRPr>
          </a:p>
          <a:p>
            <a:pPr marL="0" lvl="0" indent="0">
              <a:buFont typeface="Arial" pitchFamily="34" charset="0"/>
              <a:buNone/>
            </a:pPr>
            <a:endParaRPr lang="en-US" sz="90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14663531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Observe</a:t>
            </a:r>
            <a:r>
              <a:rPr lang="en-US" sz="900" kern="1200" baseline="0" dirty="0" smtClean="0">
                <a:solidFill>
                  <a:schemeClr val="tx1"/>
                </a:solidFill>
                <a:effectLst/>
                <a:latin typeface="Segoe UI" pitchFamily="34" charset="0"/>
                <a:ea typeface="+mn-ea"/>
                <a:cs typeface="+mn-cs"/>
              </a:rPr>
              <a:t> the guidelines about using a progress bar for search.</a:t>
            </a:r>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pPr marL="0" lvl="0" indent="0">
              <a:buNone/>
            </a:pPr>
            <a:r>
              <a:rPr lang="en-US" dirty="0" smtClean="0"/>
              <a:t>If it takes more than 2 seconds,</a:t>
            </a:r>
            <a:r>
              <a:rPr lang="en-US" baseline="0" dirty="0" smtClean="0"/>
              <a:t> u</a:t>
            </a:r>
            <a:r>
              <a:rPr lang="en-US" dirty="0" smtClean="0"/>
              <a:t>se and indeterminate progress bar.</a:t>
            </a:r>
          </a:p>
          <a:p>
            <a:pPr marL="0" lvl="0" indent="0">
              <a:buNone/>
            </a:pPr>
            <a:endParaRPr lang="en-US" dirty="0" smtClean="0"/>
          </a:p>
          <a:p>
            <a:pPr marL="0" lvl="0" indent="0">
              <a:buNone/>
            </a:pPr>
            <a:r>
              <a:rPr lang="en-US" dirty="0" smtClean="0"/>
              <a:t>For a search that takes over 10 seconds, use the determinate</a:t>
            </a:r>
            <a:r>
              <a:rPr lang="en-US" baseline="0" dirty="0" smtClean="0"/>
              <a:t> progress abr.</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Let’s talk about the difference between Find and Search…</a:t>
            </a:r>
          </a:p>
          <a:p>
            <a:pPr marL="0" lvl="0" indent="0">
              <a:buNone/>
            </a:pPr>
            <a:endParaRPr lang="en-US" dirty="0" smtClean="0"/>
          </a:p>
          <a:p>
            <a:pPr marL="0" lvl="0" indent="0">
              <a:buNone/>
            </a:pP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15734999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14986778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Search is used</a:t>
            </a:r>
            <a:r>
              <a:rPr lang="en-US" sz="900" kern="1200" baseline="0" dirty="0" smtClean="0">
                <a:solidFill>
                  <a:schemeClr val="tx1"/>
                </a:solidFill>
                <a:effectLst/>
                <a:latin typeface="Segoe UI" pitchFamily="34" charset="0"/>
                <a:ea typeface="+mn-ea"/>
                <a:cs typeface="+mn-cs"/>
              </a:rPr>
              <a:t> to find content</a:t>
            </a:r>
          </a:p>
          <a:p>
            <a:pPr marL="171450" indent="-171450">
              <a:buFont typeface="Arial" pitchFamily="34" charset="0"/>
              <a:buChar char="•"/>
            </a:pPr>
            <a:r>
              <a:rPr lang="en-US" sz="900" b="0" kern="1200" baseline="0" dirty="0" smtClean="0">
                <a:solidFill>
                  <a:schemeClr val="tx1"/>
                </a:solidFill>
                <a:effectLst/>
                <a:latin typeface="Segoe UI" pitchFamily="34" charset="0"/>
                <a:ea typeface="+mn-ea"/>
                <a:cs typeface="+mn-cs"/>
              </a:rPr>
              <a:t>Find is used to search within the found content</a:t>
            </a:r>
            <a:endParaRPr lang="en-US" sz="900" b="0"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Find is an application function that is not the same as</a:t>
            </a:r>
            <a:r>
              <a:rPr lang="en-US" sz="900" kern="1200" baseline="0" dirty="0" smtClean="0">
                <a:solidFill>
                  <a:schemeClr val="tx1"/>
                </a:solidFill>
                <a:effectLst/>
                <a:latin typeface="Segoe UI" pitchFamily="34" charset="0"/>
                <a:ea typeface="+mn-ea"/>
                <a:cs typeface="+mn-cs"/>
              </a:rPr>
              <a:t> Search.  You use Search to find content on Windows or in an app.</a:t>
            </a:r>
            <a:r>
              <a:rPr lang="en-US" sz="900" kern="1200" dirty="0" smtClean="0">
                <a:solidFill>
                  <a:schemeClr val="tx1"/>
                </a:solidFill>
                <a:effectLst/>
                <a:latin typeface="Segoe UI" pitchFamily="34" charset="0"/>
                <a:ea typeface="+mn-ea"/>
                <a:cs typeface="+mn-cs"/>
              </a:rPr>
              <a:t> You use Find to locate something specific within the content.</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Let’s look at an example…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37</a:t>
            </a:fld>
            <a:endParaRPr lang="en-US" dirty="0"/>
          </a:p>
        </p:txBody>
      </p:sp>
    </p:spTree>
    <p:extLst>
      <p:ext uri="{BB962C8B-B14F-4D97-AF65-F5344CB8AC3E}">
        <p14:creationId xmlns:p14="http://schemas.microsoft.com/office/powerpoint/2010/main" val="24832680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Search is used</a:t>
            </a:r>
            <a:r>
              <a:rPr lang="en-US" sz="900" kern="1200" baseline="0" dirty="0" smtClean="0">
                <a:solidFill>
                  <a:schemeClr val="tx1"/>
                </a:solidFill>
                <a:effectLst/>
                <a:latin typeface="Segoe UI" pitchFamily="34" charset="0"/>
                <a:ea typeface="+mn-ea"/>
                <a:cs typeface="+mn-cs"/>
              </a:rPr>
              <a:t> to find content</a:t>
            </a:r>
          </a:p>
          <a:p>
            <a:pPr marL="171450" indent="-171450">
              <a:buFont typeface="Arial" pitchFamily="34" charset="0"/>
              <a:buChar char="•"/>
            </a:pPr>
            <a:r>
              <a:rPr lang="en-US" sz="900" b="0" kern="1200" baseline="0" dirty="0" smtClean="0">
                <a:solidFill>
                  <a:schemeClr val="tx1"/>
                </a:solidFill>
                <a:effectLst/>
                <a:latin typeface="Segoe UI" pitchFamily="34" charset="0"/>
                <a:ea typeface="+mn-ea"/>
                <a:cs typeface="+mn-cs"/>
              </a:rPr>
              <a:t>Find is used to search within the found content</a:t>
            </a:r>
            <a:endParaRPr lang="en-US" sz="900" b="0"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Find is an application function that is not the same as</a:t>
            </a:r>
            <a:r>
              <a:rPr lang="en-US" sz="900" kern="1200" baseline="0" dirty="0" smtClean="0">
                <a:solidFill>
                  <a:schemeClr val="tx1"/>
                </a:solidFill>
                <a:effectLst/>
                <a:latin typeface="Segoe UI" pitchFamily="34" charset="0"/>
                <a:ea typeface="+mn-ea"/>
                <a:cs typeface="+mn-cs"/>
              </a:rPr>
              <a:t> Search.  You use Search to find content on Windows or in an app.</a:t>
            </a:r>
            <a:r>
              <a:rPr lang="en-US" sz="900" kern="1200" dirty="0" smtClean="0">
                <a:solidFill>
                  <a:schemeClr val="tx1"/>
                </a:solidFill>
                <a:effectLst/>
                <a:latin typeface="Segoe UI" pitchFamily="34" charset="0"/>
                <a:ea typeface="+mn-ea"/>
                <a:cs typeface="+mn-cs"/>
              </a:rPr>
              <a:t> You use Find to locate something specific within the content.</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Let’s look at an example…</a:t>
            </a:r>
          </a:p>
          <a:p>
            <a:endParaRPr lang="en-US" dirty="0" smtClean="0"/>
          </a:p>
          <a:p>
            <a:pPr defTabSz="897301">
              <a:defRPr/>
            </a:pPr>
            <a:endParaRPr lang="en-US" dirty="0"/>
          </a:p>
        </p:txBody>
      </p:sp>
      <p:sp>
        <p:nvSpPr>
          <p:cNvPr id="4" name="Slide Number Placeholder 3"/>
          <p:cNvSpPr>
            <a:spLocks noGrp="1"/>
          </p:cNvSpPr>
          <p:nvPr>
            <p:ph type="sldNum" sz="quarter" idx="10"/>
          </p:nvPr>
        </p:nvSpPr>
        <p:spPr/>
        <p:txBody>
          <a:bodyPr/>
          <a:lstStyle/>
          <a:p>
            <a:fld id="{B7EA4ABD-046D-4B62-9F3A-DA4F74D4CE05}"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34289866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2 minutes</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Follow the expected control scheme for Find</a:t>
            </a: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Layout your controls in the expected way</a:t>
            </a: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Don’t drastically change the view</a:t>
            </a:r>
            <a:r>
              <a:rPr lang="en-US" sz="900" b="0" kern="1200" baseline="0" dirty="0" smtClean="0">
                <a:solidFill>
                  <a:schemeClr val="tx1"/>
                </a:solidFill>
                <a:effectLst/>
                <a:latin typeface="Segoe UI" pitchFamily="34" charset="0"/>
                <a:ea typeface="+mn-ea"/>
                <a:cs typeface="+mn-cs"/>
              </a:rPr>
              <a:t> of the content, use highlights</a:t>
            </a:r>
            <a:endParaRPr lang="en-US" sz="900" b="0"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r>
              <a:rPr lang="en-US" sz="900" b="0" kern="1200" dirty="0" smtClean="0">
                <a:solidFill>
                  <a:schemeClr val="tx1"/>
                </a:solidFill>
                <a:effectLst/>
                <a:latin typeface="Segoe UI" pitchFamily="34" charset="0"/>
                <a:ea typeface="+mn-ea"/>
                <a:cs typeface="+mn-cs"/>
              </a:rPr>
              <a:t>There is an expected</a:t>
            </a:r>
            <a:r>
              <a:rPr lang="en-US" sz="900" b="0" kern="1200" baseline="0" dirty="0" smtClean="0">
                <a:solidFill>
                  <a:schemeClr val="tx1"/>
                </a:solidFill>
                <a:effectLst/>
                <a:latin typeface="Segoe UI" pitchFamily="34" charset="0"/>
                <a:ea typeface="+mn-ea"/>
                <a:cs typeface="+mn-cs"/>
              </a:rPr>
              <a:t> entry pattern that users will be familiar with. Use </a:t>
            </a:r>
            <a:r>
              <a:rPr lang="en-US" sz="900" b="0" kern="1200" baseline="0" dirty="0" err="1" smtClean="0">
                <a:solidFill>
                  <a:schemeClr val="tx1"/>
                </a:solidFill>
                <a:effectLst/>
                <a:latin typeface="Segoe UI" pitchFamily="34" charset="0"/>
                <a:ea typeface="+mn-ea"/>
                <a:cs typeface="+mn-cs"/>
              </a:rPr>
              <a:t>Ctrl+F</a:t>
            </a:r>
            <a:r>
              <a:rPr lang="en-US" sz="900" b="0" kern="1200" baseline="0" dirty="0" smtClean="0">
                <a:solidFill>
                  <a:schemeClr val="tx1"/>
                </a:solidFill>
                <a:effectLst/>
                <a:latin typeface="Segoe UI" pitchFamily="34" charset="0"/>
                <a:ea typeface="+mn-ea"/>
                <a:cs typeface="+mn-cs"/>
              </a:rPr>
              <a:t> for keyboard activation and keep the controls placed in the App bar in a familiar configuration.  Also make sure not to drastically change the view of the content when showing Find results; opt for simple highlights.</a:t>
            </a:r>
            <a:endParaRPr lang="en-US" sz="900" b="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And now to recap…</a:t>
            </a:r>
          </a:p>
          <a:p>
            <a:pPr defTabSz="897301">
              <a:defRPr/>
            </a:pP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39</a:t>
            </a:fld>
            <a:endParaRPr lang="en-US" dirty="0"/>
          </a:p>
        </p:txBody>
      </p:sp>
    </p:spTree>
    <p:extLst>
      <p:ext uri="{BB962C8B-B14F-4D97-AF65-F5344CB8AC3E}">
        <p14:creationId xmlns:p14="http://schemas.microsoft.com/office/powerpoint/2010/main" val="42726480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 The File Picker is used to save and</a:t>
            </a:r>
            <a:r>
              <a:rPr lang="en-US" sz="900" kern="1200" baseline="0" dirty="0" smtClean="0">
                <a:solidFill>
                  <a:schemeClr val="tx1"/>
                </a:solidFill>
                <a:effectLst/>
                <a:latin typeface="Segoe UI" pitchFamily="34" charset="0"/>
                <a:ea typeface="+mn-ea"/>
                <a:cs typeface="+mn-cs"/>
              </a:rPr>
              <a:t> </a:t>
            </a:r>
            <a:r>
              <a:rPr lang="en-US" sz="900" kern="1200" dirty="0" smtClean="0">
                <a:solidFill>
                  <a:schemeClr val="tx1"/>
                </a:solidFill>
                <a:effectLst/>
                <a:latin typeface="Segoe UI" pitchFamily="34" charset="0"/>
                <a:ea typeface="+mn-ea"/>
                <a:cs typeface="+mn-cs"/>
              </a:rPr>
              <a:t>select files.</a:t>
            </a:r>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r>
              <a:rPr lang="en-US" sz="900" b="0" kern="1200" dirty="0" smtClean="0">
                <a:solidFill>
                  <a:schemeClr val="tx1"/>
                </a:solidFill>
                <a:effectLst/>
                <a:latin typeface="Segoe UI" pitchFamily="34" charset="0"/>
                <a:ea typeface="+mn-ea"/>
                <a:cs typeface="+mn-cs"/>
              </a:rPr>
              <a:t>The File Picker is a simple but powerful contract used to</a:t>
            </a:r>
            <a:r>
              <a:rPr lang="en-US" sz="900" b="0" kern="1200" baseline="0" dirty="0" smtClean="0">
                <a:solidFill>
                  <a:schemeClr val="tx1"/>
                </a:solidFill>
                <a:effectLst/>
                <a:latin typeface="Segoe UI" pitchFamily="34" charset="0"/>
                <a:ea typeface="+mn-ea"/>
                <a:cs typeface="+mn-cs"/>
              </a:rPr>
              <a:t> save and select files.  Users are used to picking files off of the file system, but by implementing the File Picker contracts, users can now pick files or save files to apps…</a:t>
            </a:r>
            <a:endParaRPr lang="en-US" sz="900" b="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Let’s see the File Picker in action…</a:t>
            </a:r>
            <a:endParaRPr lang="en-US" sz="900" kern="1200" dirty="0" smtClean="0">
              <a:solidFill>
                <a:schemeClr val="tx1"/>
              </a:solidFill>
              <a:effectLst/>
              <a:latin typeface="Segoe U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40</a:t>
            </a:fld>
            <a:endParaRPr lang="en-US" dirty="0"/>
          </a:p>
        </p:txBody>
      </p:sp>
    </p:spTree>
    <p:extLst>
      <p:ext uri="{BB962C8B-B14F-4D97-AF65-F5344CB8AC3E}">
        <p14:creationId xmlns:p14="http://schemas.microsoft.com/office/powerpoint/2010/main" val="36837156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2 minutes</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 Be consistent with your app design for list and selection view.</a:t>
            </a:r>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pPr marL="0" indent="0">
              <a:buFont typeface="Arial" pitchFamily="34" charset="0"/>
              <a:buNone/>
            </a:pPr>
            <a:r>
              <a:rPr lang="en-US" b="0" dirty="0" smtClean="0"/>
              <a:t>The design of your file picker view should be </a:t>
            </a:r>
            <a:r>
              <a:rPr lang="en-US" b="1" dirty="0" smtClean="0"/>
              <a:t>consistent</a:t>
            </a:r>
            <a:r>
              <a:rPr lang="en-US" b="0" dirty="0" smtClean="0"/>
              <a:t> with the design you used to display files in your app's existing file view. Making your file picker view consistent with your app's primary file view helps users feel more comfortable with your file picker view because it</a:t>
            </a:r>
            <a:r>
              <a:rPr lang="en-US" b="0" baseline="0" dirty="0" smtClean="0"/>
              <a:t> </a:t>
            </a:r>
            <a:r>
              <a:rPr lang="en-US" b="0" dirty="0" smtClean="0"/>
              <a:t>is familiar to them.</a:t>
            </a:r>
          </a:p>
          <a:p>
            <a:pPr marL="0" indent="0">
              <a:buFont typeface="Arial" pitchFamily="34" charset="0"/>
              <a:buNone/>
            </a:pPr>
            <a:endParaRPr lang="en-US" b="0" dirty="0" smtClean="0"/>
          </a:p>
          <a:p>
            <a:pPr marL="0" indent="0">
              <a:buFont typeface="Arial" pitchFamily="34" charset="0"/>
              <a:buNone/>
            </a:pPr>
            <a:r>
              <a:rPr lang="en-US" b="0" dirty="0" smtClean="0"/>
              <a:t>It is especially important that your file picker view uses </a:t>
            </a:r>
            <a:r>
              <a:rPr lang="en-US" b="1" dirty="0" smtClean="0"/>
              <a:t>navigation</a:t>
            </a:r>
            <a:r>
              <a:rPr lang="en-US" b="0" dirty="0" smtClean="0"/>
              <a:t> similar to your primary file view because users will expect similar navigation actions and results.</a:t>
            </a:r>
            <a:r>
              <a:rPr lang="en-US" b="0" baseline="0" dirty="0" smtClean="0"/>
              <a:t> </a:t>
            </a:r>
            <a:r>
              <a:rPr lang="en-US" b="0" dirty="0" smtClean="0"/>
              <a:t>It is also important to present </a:t>
            </a:r>
            <a:r>
              <a:rPr lang="en-US" b="1" dirty="0" smtClean="0"/>
              <a:t>errors</a:t>
            </a:r>
            <a:r>
              <a:rPr lang="en-US" b="0" dirty="0" smtClean="0"/>
              <a:t> in a file picker the same way you would present errors in your app itself (or as similarly as possible).</a:t>
            </a:r>
          </a:p>
          <a:p>
            <a:pPr marL="0" indent="0">
              <a:buFont typeface="Arial" pitchFamily="34" charset="0"/>
              <a:buNone/>
            </a:pPr>
            <a:endParaRPr lang="en-US" b="0" dirty="0" smtClean="0"/>
          </a:p>
          <a:p>
            <a:pPr marL="0" indent="0">
              <a:buFont typeface="Arial" pitchFamily="34" charset="0"/>
              <a:buNone/>
            </a:pPr>
            <a:r>
              <a:rPr lang="en-US" b="0" dirty="0" smtClean="0"/>
              <a:t>The file picker </a:t>
            </a:r>
            <a:r>
              <a:rPr lang="en-US" b="0" baseline="0" dirty="0" smtClean="0"/>
              <a:t>supports both landscape and portrait orientations and will automatically rotate your app when an orientation change occurs.  As such, you should ensure that your </a:t>
            </a:r>
            <a:r>
              <a:rPr lang="en-US" b="0" dirty="0" smtClean="0"/>
              <a:t>file picker </a:t>
            </a:r>
            <a:r>
              <a:rPr lang="en-US" b="0" baseline="0" dirty="0" smtClean="0"/>
              <a:t>page adjusts accordingly.  In addition, the file picker cannot be docked, however, if an app is docked/undocked next to the file picker, your app should be ready to adjust to the resizing of the file picker window.</a:t>
            </a:r>
            <a:endParaRPr lang="en-US" b="0" dirty="0" smtClean="0"/>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The title of the page…</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endParaRPr lang="en-US" b="0" dirty="0" smtClean="0"/>
          </a:p>
          <a:p>
            <a:endParaRPr lang="en-US" b="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6401917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 typeface="Arial" pitchFamily="34" charset="0"/>
              <a:buNone/>
              <a:tabLst/>
              <a:defRPr/>
            </a:pPr>
            <a:endParaRPr lang="en-US" dirty="0" smtClean="0"/>
          </a:p>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r>
              <a:rPr lang="en-US" sz="900" kern="1200" baseline="0" dirty="0" smtClean="0">
                <a:solidFill>
                  <a:schemeClr val="tx1"/>
                </a:solidFill>
                <a:effectLst/>
                <a:latin typeface="Segoe UI" pitchFamily="34" charset="0"/>
                <a:ea typeface="+mn-ea"/>
                <a:cs typeface="+mn-cs"/>
              </a:rPr>
              <a:t> </a:t>
            </a: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 The title of the page should match the user’s location.</a:t>
            </a:r>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pPr marL="0" marR="0" indent="0" algn="l" defTabSz="914363" rtl="0" eaLnBrk="1" fontAlgn="auto" latinLnBrk="0" hangingPunct="1">
              <a:lnSpc>
                <a:spcPct val="90000"/>
              </a:lnSpc>
              <a:spcBef>
                <a:spcPts val="0"/>
              </a:spcBef>
              <a:spcAft>
                <a:spcPts val="333"/>
              </a:spcAft>
              <a:buClrTx/>
              <a:buSzTx/>
              <a:buFont typeface="Arial" pitchFamily="34" charset="0"/>
              <a:buNone/>
              <a:tabLst/>
              <a:defRPr/>
            </a:pPr>
            <a:r>
              <a:rPr lang="en-US" dirty="0" smtClean="0"/>
              <a:t>Setting the title of the file picker to the name of the user's current location</a:t>
            </a:r>
            <a:r>
              <a:rPr lang="en-US" baseline="0" dirty="0" smtClean="0"/>
              <a:t> </a:t>
            </a:r>
            <a:r>
              <a:rPr lang="en-US" dirty="0" smtClean="0"/>
              <a:t>gives users a </a:t>
            </a:r>
            <a:r>
              <a:rPr lang="en-US" b="1" dirty="0" smtClean="0"/>
              <a:t>predictable</a:t>
            </a:r>
            <a:r>
              <a:rPr lang="en-US" dirty="0" smtClean="0"/>
              <a:t> way to orient themselves as they use your app from the file picker. </a:t>
            </a:r>
            <a:r>
              <a:rPr lang="en-US" baseline="0" dirty="0" smtClean="0"/>
              <a:t> </a:t>
            </a:r>
            <a:r>
              <a:rPr lang="en-US" dirty="0" smtClean="0"/>
              <a:t>The title of the app, which is highlighted in the image, appears in the top bar of the file picker letterbox,</a:t>
            </a:r>
            <a:r>
              <a:rPr lang="en-US" baseline="0" dirty="0" smtClean="0"/>
              <a:t> so you don’t need to worry about adding your app title.</a:t>
            </a:r>
            <a:endParaRPr lang="en-US" dirty="0" smtClean="0"/>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Commands</a:t>
            </a:r>
            <a:r>
              <a:rPr lang="en-US" sz="900" b="0" kern="1200" baseline="0" dirty="0" smtClean="0">
                <a:solidFill>
                  <a:schemeClr val="tx1"/>
                </a:solidFill>
                <a:effectLst/>
                <a:latin typeface="Segoe UI" pitchFamily="34" charset="0"/>
                <a:ea typeface="+mn-ea"/>
                <a:cs typeface="+mn-cs"/>
              </a:rPr>
              <a:t> are placed…</a:t>
            </a:r>
            <a:endParaRPr lang="en-US" sz="900" b="0" kern="1200" dirty="0" smtClean="0">
              <a:solidFill>
                <a:schemeClr val="tx1"/>
              </a:solidFill>
              <a:effectLst/>
              <a:latin typeface="Segoe UI" pitchFamily="34" charset="0"/>
              <a:ea typeface="+mn-ea"/>
              <a:cs typeface="+mn-cs"/>
            </a:endParaRPr>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6414721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r>
              <a:rPr lang="en-US" sz="900" kern="1200" baseline="0" dirty="0" smtClean="0">
                <a:solidFill>
                  <a:schemeClr val="tx1"/>
                </a:solidFill>
                <a:effectLst/>
                <a:latin typeface="Segoe UI" pitchFamily="34" charset="0"/>
                <a:ea typeface="+mn-ea"/>
                <a:cs typeface="+mn-cs"/>
              </a:rPr>
              <a:t> </a:t>
            </a: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 Commands are placed in the top area</a:t>
            </a:r>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pPr marL="0" indent="0">
              <a:buFont typeface="Arial" pitchFamily="34" charset="0"/>
              <a:buNone/>
            </a:pPr>
            <a:r>
              <a:rPr lang="en-US" b="0" dirty="0" smtClean="0"/>
              <a:t>Placing</a:t>
            </a:r>
            <a:r>
              <a:rPr lang="en-US" b="0" baseline="0" dirty="0" smtClean="0"/>
              <a:t> commands (navigation, sort, filter) at the top of the file picker will align your app with the built-in file picker view and provide a consistent user experience across apps that support the File Picker contract.</a:t>
            </a:r>
          </a:p>
          <a:p>
            <a:pPr marL="0" indent="0">
              <a:buFont typeface="Arial" pitchFamily="34" charset="0"/>
              <a:buNone/>
            </a:pPr>
            <a:endParaRPr lang="en-US" b="0" baseline="0" dirty="0" smtClean="0"/>
          </a:p>
          <a:p>
            <a:pPr marL="0" indent="0">
              <a:buFont typeface="Arial" pitchFamily="34" charset="0"/>
              <a:buNone/>
            </a:pPr>
            <a:r>
              <a:rPr lang="en-US" b="0" baseline="0" dirty="0" smtClean="0"/>
              <a:t>By design, the App bar and Charms menu is not supported in the file picker to encourage apps to follow this design pattern.</a:t>
            </a: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In other words, keep it simple</a:t>
            </a:r>
            <a:r>
              <a:rPr lang="en-US" sz="900" b="0" kern="1200" baseline="0" dirty="0" smtClean="0">
                <a:solidFill>
                  <a:schemeClr val="tx1"/>
                </a:solidFill>
                <a:effectLst/>
                <a:latin typeface="Segoe UI" pitchFamily="34" charset="0"/>
                <a:ea typeface="+mn-ea"/>
                <a:cs typeface="+mn-cs"/>
              </a:rPr>
              <a:t>…</a:t>
            </a:r>
            <a:endParaRPr lang="en-US" sz="900" b="0" kern="1200" dirty="0" smtClean="0">
              <a:solidFill>
                <a:schemeClr val="tx1"/>
              </a:solidFill>
              <a:effectLst/>
              <a:latin typeface="Segoe UI" pitchFamily="34" charset="0"/>
              <a:ea typeface="+mn-ea"/>
              <a:cs typeface="+mn-cs"/>
            </a:endParaRPr>
          </a:p>
          <a:p>
            <a:pPr marL="0" indent="0">
              <a:buFont typeface="Arial" pitchFamily="34" charset="0"/>
              <a:buNone/>
            </a:pPr>
            <a:endParaRPr lang="en-US" b="0" dirty="0" smtClean="0"/>
          </a:p>
          <a:p>
            <a:pPr marL="171450" indent="-171450">
              <a:buFont typeface="Arial" pitchFamily="34" charset="0"/>
              <a:buChar char="•"/>
            </a:pPr>
            <a:endParaRPr lang="en-US" b="0" dirty="0" smtClean="0"/>
          </a:p>
          <a:p>
            <a:endParaRPr lang="en-US" b="0" dirty="0" smtClean="0"/>
          </a:p>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endParaRPr lang="en-US" b="0" baseline="0" dirty="0" smtClean="0"/>
          </a:p>
          <a:p>
            <a:endParaRPr lang="en-US" b="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813038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The share contract is facilitated by Windows,</a:t>
            </a:r>
            <a:r>
              <a:rPr lang="en-US" sz="900" kern="1200" baseline="0" dirty="0" smtClean="0">
                <a:solidFill>
                  <a:schemeClr val="tx1"/>
                </a:solidFill>
                <a:effectLst/>
                <a:latin typeface="Segoe UI" pitchFamily="34" charset="0"/>
                <a:ea typeface="+mn-ea"/>
                <a:cs typeface="+mn-cs"/>
              </a:rPr>
              <a:t> you design and develop the parts of the experience that are unique to your app.</a:t>
            </a:r>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Share</a:t>
            </a:r>
            <a:r>
              <a:rPr lang="en-US" sz="900" kern="1200" baseline="0" dirty="0" smtClean="0">
                <a:solidFill>
                  <a:schemeClr val="tx1"/>
                </a:solidFill>
                <a:effectLst/>
                <a:latin typeface="Segoe UI" pitchFamily="34" charset="0"/>
                <a:ea typeface="+mn-ea"/>
                <a:cs typeface="+mn-cs"/>
              </a:rPr>
              <a:t> is made up of the Share source app, the role Windows plays via the Share pane and the Share target app.</a:t>
            </a: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kern="1200" baseline="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baseline="0" dirty="0" smtClean="0">
                <a:solidFill>
                  <a:schemeClr val="tx1"/>
                </a:solidFill>
                <a:effectLst/>
                <a:latin typeface="Segoe UI" pitchFamily="34" charset="0"/>
                <a:ea typeface="+mn-ea"/>
                <a:cs typeface="+mn-cs"/>
              </a:rPr>
              <a:t>The Share source packages up the data shared based on the app scenario, such as the current page, when the Share contract is invoked by the charm.</a:t>
            </a: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kern="1200" baseline="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baseline="0" dirty="0" smtClean="0">
                <a:solidFill>
                  <a:schemeClr val="tx1"/>
                </a:solidFill>
                <a:effectLst/>
                <a:latin typeface="Segoe UI" pitchFamily="34" charset="0"/>
                <a:ea typeface="+mn-ea"/>
                <a:cs typeface="+mn-cs"/>
              </a:rPr>
              <a:t>Windows inspects the data and provides a list of Share target apps that support the data passed.  </a:t>
            </a: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kern="1200" baseline="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baseline="0" dirty="0" smtClean="0">
                <a:solidFill>
                  <a:schemeClr val="tx1"/>
                </a:solidFill>
                <a:effectLst/>
                <a:latin typeface="Segoe UI" pitchFamily="34" charset="0"/>
                <a:ea typeface="+mn-ea"/>
                <a:cs typeface="+mn-cs"/>
              </a:rPr>
              <a:t>The Share target app accepts that data and provides an app specific experience to consume that data.</a:t>
            </a:r>
            <a:endParaRPr lang="en-US" sz="900" kern="1200" dirty="0" smtClean="0">
              <a:solidFill>
                <a:schemeClr val="tx1"/>
              </a:solidFill>
              <a:effectLst/>
              <a:latin typeface="Segoe UI" pitchFamily="34" charset="0"/>
              <a:ea typeface="+mn-ea"/>
              <a:cs typeface="+mn-cs"/>
            </a:endParaRP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Let’s look at the responsibilities of your app as a Share Source…</a:t>
            </a:r>
            <a:endParaRPr lang="en-US" sz="90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kern="1200" dirty="0" smtClean="0">
              <a:solidFill>
                <a:schemeClr val="tx1"/>
              </a:solidFill>
              <a:effectLst/>
              <a:latin typeface="Segoe UI" pitchFamily="34" charset="0"/>
              <a:ea typeface="+mn-ea"/>
              <a:cs typeface="+mn-cs"/>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30551690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 Keep the UI simple and focused</a:t>
            </a:r>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pPr marL="0" indent="0">
              <a:buFont typeface="Arial" pitchFamily="34" charset="0"/>
              <a:buNone/>
            </a:pPr>
            <a:r>
              <a:rPr lang="en-US" b="0" dirty="0" smtClean="0"/>
              <a:t>The file picker is designed to be an in-and-out experience to get users back into their app.  As such, your file picker page should be focused specifically on picking a file, allowing users to quickly complete their task and get back to the app.  Additional tasks (consumption, modification, and file management) should be completed in your primary app.</a:t>
            </a:r>
          </a:p>
          <a:p>
            <a:pPr marL="0" indent="0">
              <a:buFont typeface="Arial" pitchFamily="34" charset="0"/>
              <a:buNone/>
            </a:pPr>
            <a:endParaRPr lang="en-US" b="0" dirty="0" smtClean="0"/>
          </a:p>
          <a:p>
            <a:pPr marL="0" indent="0">
              <a:buFont typeface="Arial" pitchFamily="34" charset="0"/>
              <a:buNone/>
            </a:pPr>
            <a:r>
              <a:rPr lang="en-US" b="0" dirty="0" smtClean="0"/>
              <a:t>In this image, the Sports app is adapted</a:t>
            </a:r>
            <a:r>
              <a:rPr lang="en-US" b="0" baseline="0" dirty="0" smtClean="0"/>
              <a:t> to the file picker by:</a:t>
            </a:r>
          </a:p>
          <a:p>
            <a:pPr marL="171450" indent="-171450">
              <a:buFont typeface="Arial" pitchFamily="34" charset="0"/>
              <a:buChar char="•"/>
            </a:pPr>
            <a:r>
              <a:rPr lang="en-US" b="0" baseline="0" dirty="0" smtClean="0"/>
              <a:t>providing a grid view for easy picking</a:t>
            </a:r>
          </a:p>
          <a:p>
            <a:pPr marL="171450" indent="-171450">
              <a:buFont typeface="Arial" pitchFamily="34" charset="0"/>
              <a:buChar char="•"/>
            </a:pPr>
            <a:r>
              <a:rPr lang="en-US" b="0" baseline="0" dirty="0" smtClean="0"/>
              <a:t>removing file management affordances (that were placed in the app bar).</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Once a file is selected…</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endParaRPr lang="en-US" b="0" dirty="0" smtClean="0"/>
          </a:p>
          <a:p>
            <a:pPr marL="171450" indent="-171450">
              <a:buFont typeface="Arial" pitchFamily="34" charset="0"/>
              <a:buChar char="•"/>
            </a:pPr>
            <a:endParaRPr lang="en-US" b="0" dirty="0" smtClean="0"/>
          </a:p>
          <a:p>
            <a:pPr marL="171450" indent="-171450">
              <a:buFont typeface="Arial" pitchFamily="34" charset="0"/>
              <a:buChar char="•"/>
            </a:pPr>
            <a:endParaRPr lang="en-US" b="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41894592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Single and multiple selections are possible</a:t>
            </a: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Thumbnails and text are provided by the app designer</a:t>
            </a: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pPr marL="0" indent="0">
              <a:buFont typeface="Arial" pitchFamily="34" charset="0"/>
              <a:buNone/>
            </a:pPr>
            <a:r>
              <a:rPr lang="en-US" b="0" dirty="0" smtClean="0"/>
              <a:t>When an app calls a file picker to access files, it specifies whether the user can pick a single item or multiple items. Apps should support both of these modes and should preserve the mode that is specified by the calling app.</a:t>
            </a:r>
          </a:p>
          <a:p>
            <a:pPr marL="0" indent="0">
              <a:buFont typeface="Arial" pitchFamily="34" charset="0"/>
              <a:buNone/>
            </a:pPr>
            <a:endParaRPr lang="en-US" b="0" dirty="0" smtClean="0"/>
          </a:p>
          <a:p>
            <a:pPr marL="0" indent="0">
              <a:buFont typeface="Arial" pitchFamily="34" charset="0"/>
              <a:buNone/>
            </a:pPr>
            <a:r>
              <a:rPr lang="en-US" b="0" dirty="0" smtClean="0"/>
              <a:t>As shown in the images above, the</a:t>
            </a:r>
            <a:r>
              <a:rPr lang="en-US" b="0" baseline="0" dirty="0" smtClean="0"/>
              <a:t> user will be able to tell if the file picker is in multi-select mode when items show in the basket area upon selection.</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The file save picker is very similar…</a:t>
            </a:r>
          </a:p>
          <a:p>
            <a:pPr marL="0" indent="0">
              <a:buFont typeface="Arial" pitchFamily="34" charset="0"/>
              <a:buNone/>
            </a:pPr>
            <a:endParaRPr lang="en-US" b="0" dirty="0" smtClean="0"/>
          </a:p>
          <a:p>
            <a:pPr marL="171450" indent="-171450">
              <a:buFont typeface="Arial" pitchFamily="34" charset="0"/>
              <a:buChar char="•"/>
            </a:pPr>
            <a:endParaRPr lang="en-US" b="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12381451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 File save picker is very similar to the file</a:t>
            </a:r>
            <a:r>
              <a:rPr lang="en-US" sz="900" kern="1200" baseline="0" dirty="0" smtClean="0">
                <a:solidFill>
                  <a:schemeClr val="tx1"/>
                </a:solidFill>
                <a:effectLst/>
                <a:latin typeface="Segoe UI" pitchFamily="34" charset="0"/>
                <a:ea typeface="+mn-ea"/>
                <a:cs typeface="+mn-cs"/>
              </a:rPr>
              <a:t> o</a:t>
            </a:r>
            <a:r>
              <a:rPr lang="en-US" sz="900" kern="1200" dirty="0" smtClean="0">
                <a:solidFill>
                  <a:schemeClr val="tx1"/>
                </a:solidFill>
                <a:effectLst/>
                <a:latin typeface="Segoe UI" pitchFamily="34" charset="0"/>
                <a:ea typeface="+mn-ea"/>
                <a:cs typeface="+mn-cs"/>
              </a:rPr>
              <a:t>pen picker.</a:t>
            </a:r>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pPr marL="0" marR="0" indent="0" algn="l" defTabSz="914363" rtl="0" eaLnBrk="1" fontAlgn="auto" latinLnBrk="0" hangingPunct="1">
              <a:lnSpc>
                <a:spcPct val="90000"/>
              </a:lnSpc>
              <a:spcBef>
                <a:spcPts val="0"/>
              </a:spcBef>
              <a:spcAft>
                <a:spcPts val="333"/>
              </a:spcAft>
              <a:buClrTx/>
              <a:buSzTx/>
              <a:buFontTx/>
              <a:buNone/>
              <a:tabLst/>
              <a:defRPr/>
            </a:pPr>
            <a:r>
              <a:rPr lang="en-US" b="0" dirty="0" smtClean="0"/>
              <a:t>Saving a file using the File Picker is very similar to opening a file. The</a:t>
            </a:r>
            <a:r>
              <a:rPr lang="en-US" b="0" baseline="0" dirty="0" smtClean="0"/>
              <a:t> main difference is the location controls in the App bar. </a:t>
            </a:r>
          </a:p>
          <a:p>
            <a:pPr marL="0" marR="0" indent="0" algn="l" defTabSz="914363" rtl="0" eaLnBrk="1" fontAlgn="auto" latinLnBrk="0" hangingPunct="1">
              <a:lnSpc>
                <a:spcPct val="90000"/>
              </a:lnSpc>
              <a:spcBef>
                <a:spcPts val="0"/>
              </a:spcBef>
              <a:spcAft>
                <a:spcPts val="333"/>
              </a:spcAft>
              <a:buClrTx/>
              <a:buSzTx/>
              <a:buFontTx/>
              <a:buNone/>
              <a:tabLst/>
              <a:defRPr/>
            </a:pPr>
            <a:endParaRPr lang="en-US" b="0" baseline="0"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b="0" dirty="0" smtClean="0"/>
              <a:t>As shown in the image, the app’s save location page is located in</a:t>
            </a:r>
            <a:r>
              <a:rPr lang="en-US" b="0" baseline="0" dirty="0" smtClean="0"/>
              <a:t> the middle of the file picker screen where the top and bottom is owned by Windows</a:t>
            </a:r>
            <a:r>
              <a:rPr lang="en-US" b="0" dirty="0" smtClean="0"/>
              <a:t>.</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The save location…</a:t>
            </a:r>
          </a:p>
          <a:p>
            <a:pPr marL="0" indent="0">
              <a:buFont typeface="Arial" pitchFamily="34" charset="0"/>
              <a:buNone/>
            </a:pPr>
            <a:endParaRPr lang="en-US" b="0" dirty="0" smtClean="0"/>
          </a:p>
          <a:p>
            <a:pPr marL="0" indent="0">
              <a:buFont typeface="Arial" pitchFamily="34" charset="0"/>
              <a:buNone/>
            </a:pPr>
            <a:endParaRPr lang="en-US" b="0" dirty="0" smtClean="0"/>
          </a:p>
          <a:p>
            <a:pPr marL="171450" indent="-171450">
              <a:buFont typeface="Arial" pitchFamily="34" charset="0"/>
              <a:buChar char="•"/>
            </a:pPr>
            <a:endParaRPr lang="en-US" b="0" dirty="0" smtClean="0"/>
          </a:p>
          <a:p>
            <a:pPr marL="0" indent="0">
              <a:buFont typeface="Arial" pitchFamily="34" charset="0"/>
              <a:buNone/>
            </a:pPr>
            <a:endParaRPr lang="en-US" b="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20379032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Update view based on file type.</a:t>
            </a:r>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pPr marL="0" indent="0">
              <a:buFont typeface="Arial" pitchFamily="34" charset="0"/>
              <a:buNone/>
            </a:pPr>
            <a:r>
              <a:rPr lang="en-US" b="0" dirty="0" smtClean="0"/>
              <a:t>Another thing to be aware of is the file type selected by the user. If the user changes the file type in the file type drop-down list, the app should update its view to display only files that match the selected file type. </a:t>
            </a:r>
          </a:p>
          <a:p>
            <a:pPr marL="0" indent="0">
              <a:buFont typeface="Arial" pitchFamily="34" charset="0"/>
              <a:buNone/>
            </a:pPr>
            <a:endParaRPr lang="en-US" b="0" dirty="0" smtClean="0"/>
          </a:p>
          <a:p>
            <a:pPr marL="0" indent="0">
              <a:buFont typeface="Arial" pitchFamily="34" charset="0"/>
              <a:buNone/>
            </a:pPr>
            <a:r>
              <a:rPr lang="en-US" b="0" dirty="0" smtClean="0"/>
              <a:t>Filtering displayed files by type provides the user with an easy, consistent method of identifying the types of files they’re interested in.</a:t>
            </a:r>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Let’s recap…</a:t>
            </a:r>
          </a:p>
          <a:p>
            <a:pPr marL="0" indent="0">
              <a:buFont typeface="Arial" pitchFamily="34" charset="0"/>
              <a:buNone/>
            </a:pPr>
            <a:endParaRPr lang="en-US" b="0" dirty="0" smtClean="0"/>
          </a:p>
          <a:p>
            <a:pPr marL="171450" indent="-171450">
              <a:buFont typeface="Arial" pitchFamily="34" charset="0"/>
              <a:buChar char="•"/>
            </a:pPr>
            <a:endParaRPr lang="en-US" b="0" dirty="0" smtClean="0"/>
          </a:p>
          <a:p>
            <a:pPr marL="171450" indent="-171450">
              <a:buFont typeface="Arial" pitchFamily="34" charset="0"/>
              <a:buChar char="•"/>
            </a:pPr>
            <a:endParaRPr lang="en-US" b="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20479882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In this session we discuss the various</a:t>
            </a:r>
            <a:r>
              <a:rPr lang="en-US" sz="900" kern="1200" baseline="0" dirty="0" smtClean="0">
                <a:solidFill>
                  <a:schemeClr val="tx1"/>
                </a:solidFill>
                <a:effectLst/>
                <a:latin typeface="Segoe UI" pitchFamily="34" charset="0"/>
                <a:ea typeface="+mn-ea"/>
                <a:cs typeface="+mn-cs"/>
              </a:rPr>
              <a:t> methods that you can personalize your user’s experience with the settings charm. </a:t>
            </a:r>
            <a:endParaRPr lang="en-US" dirty="0" smtClean="0">
              <a:effectLst/>
            </a:endParaRP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[Settings]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48</a:t>
            </a:fld>
            <a:endParaRPr lang="en-US" dirty="0"/>
          </a:p>
        </p:txBody>
      </p:sp>
    </p:spTree>
    <p:extLst>
      <p:ext uri="{BB962C8B-B14F-4D97-AF65-F5344CB8AC3E}">
        <p14:creationId xmlns:p14="http://schemas.microsoft.com/office/powerpoint/2010/main" val="8230651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smtClean="0">
                <a:solidFill>
                  <a:schemeClr val="tx1"/>
                </a:solidFill>
                <a:effectLst/>
                <a:latin typeface="Segoe UI" pitchFamily="34" charset="0"/>
                <a:ea typeface="+mn-ea"/>
                <a:cs typeface="+mn-cs"/>
              </a:rPr>
              <a:t>Estimated Time: </a:t>
            </a:r>
            <a:r>
              <a:rPr lang="en-US" sz="800" b="0" kern="1200" dirty="0" smtClean="0">
                <a:solidFill>
                  <a:schemeClr val="tx1"/>
                </a:solidFill>
                <a:effectLst/>
                <a:latin typeface="Segoe UI" pitchFamily="34" charset="0"/>
                <a:ea typeface="+mn-ea"/>
                <a:cs typeface="+mn-cs"/>
              </a:rPr>
              <a:t>1</a:t>
            </a:r>
            <a:r>
              <a:rPr lang="en-US" sz="800" kern="1200" dirty="0" smtClean="0">
                <a:solidFill>
                  <a:schemeClr val="tx1"/>
                </a:solidFill>
                <a:effectLst/>
                <a:latin typeface="Segoe UI" pitchFamily="34" charset="0"/>
                <a:ea typeface="+mn-ea"/>
                <a:cs typeface="+mn-cs"/>
              </a:rPr>
              <a:t> minute</a:t>
            </a:r>
          </a:p>
          <a:p>
            <a:endParaRPr lang="en-US" sz="800" kern="1200" dirty="0" smtClean="0">
              <a:solidFill>
                <a:schemeClr val="tx1"/>
              </a:solidFill>
              <a:effectLst/>
              <a:latin typeface="Segoe UI" pitchFamily="34" charset="0"/>
              <a:ea typeface="+mn-ea"/>
              <a:cs typeface="+mn-cs"/>
            </a:endParaRPr>
          </a:p>
          <a:p>
            <a:r>
              <a:rPr lang="en-US" sz="800" b="1" kern="1200" dirty="0" smtClean="0">
                <a:solidFill>
                  <a:schemeClr val="tx1"/>
                </a:solidFill>
                <a:effectLst/>
                <a:latin typeface="Segoe UI" pitchFamily="34" charset="0"/>
                <a:ea typeface="+mn-ea"/>
                <a:cs typeface="+mn-cs"/>
              </a:rPr>
              <a:t>Key Messages:</a:t>
            </a:r>
            <a:endParaRPr lang="en-US" sz="800" kern="1200" dirty="0" smtClean="0">
              <a:solidFill>
                <a:schemeClr val="tx1"/>
              </a:solidFill>
              <a:effectLst/>
              <a:latin typeface="Segoe UI" pitchFamily="34" charset="0"/>
              <a:ea typeface="+mn-ea"/>
              <a:cs typeface="+mn-cs"/>
            </a:endParaRPr>
          </a:p>
          <a:p>
            <a:endParaRPr lang="en-US" sz="800" b="1" kern="1200" dirty="0" smtClean="0">
              <a:solidFill>
                <a:schemeClr val="tx1"/>
              </a:solidFill>
              <a:effectLst/>
              <a:latin typeface="Segoe UI" pitchFamily="34" charset="0"/>
              <a:ea typeface="+mn-ea"/>
              <a:cs typeface="+mn-cs"/>
            </a:endParaRPr>
          </a:p>
          <a:p>
            <a:r>
              <a:rPr lang="en-US" sz="800" b="1" kern="1200" dirty="0" smtClean="0">
                <a:solidFill>
                  <a:schemeClr val="tx1"/>
                </a:solidFill>
                <a:effectLst/>
                <a:latin typeface="Segoe UI" pitchFamily="34" charset="0"/>
                <a:ea typeface="+mn-ea"/>
                <a:cs typeface="+mn-cs"/>
              </a:rPr>
              <a:t>Script:</a:t>
            </a:r>
          </a:p>
          <a:p>
            <a:r>
              <a:rPr lang="en-US" sz="800" b="0" kern="1200" dirty="0" smtClean="0">
                <a:solidFill>
                  <a:schemeClr val="tx1"/>
                </a:solidFill>
                <a:effectLst/>
                <a:latin typeface="Segoe UI" pitchFamily="34" charset="0"/>
                <a:ea typeface="+mn-ea"/>
                <a:cs typeface="+mn-cs"/>
              </a:rPr>
              <a:t>Windows 8 provides great experiences</a:t>
            </a:r>
            <a:r>
              <a:rPr lang="en-US" sz="800" b="0" kern="1200" baseline="0" dirty="0" smtClean="0">
                <a:solidFill>
                  <a:schemeClr val="tx1"/>
                </a:solidFill>
                <a:effectLst/>
                <a:latin typeface="Segoe UI" pitchFamily="34" charset="0"/>
                <a:ea typeface="+mn-ea"/>
                <a:cs typeface="+mn-cs"/>
              </a:rPr>
              <a:t> that users learn once and can apply to all Windows Store apps. Settings are no exception. They live in a single place, giving quick access to user preferences and app settings.</a:t>
            </a:r>
            <a:endParaRPr lang="en-US" sz="800" b="0" kern="1200" dirty="0" smtClean="0">
              <a:solidFill>
                <a:schemeClr val="tx1"/>
              </a:solidFill>
              <a:effectLst/>
              <a:latin typeface="Segoe UI" pitchFamily="34" charset="0"/>
              <a:ea typeface="+mn-ea"/>
              <a:cs typeface="+mn-cs"/>
            </a:endParaRPr>
          </a:p>
          <a:p>
            <a:r>
              <a:rPr lang="en-US" sz="800" kern="1200" dirty="0" smtClean="0">
                <a:solidFill>
                  <a:schemeClr val="tx1"/>
                </a:solidFill>
                <a:effectLst/>
                <a:latin typeface="Segoe UI" pitchFamily="34" charset="0"/>
                <a:ea typeface="+mn-ea"/>
                <a:cs typeface="+mn-cs"/>
              </a:rPr>
              <a:t> </a:t>
            </a:r>
          </a:p>
          <a:p>
            <a:r>
              <a:rPr lang="en-US" sz="800" b="1" kern="1200" dirty="0" smtClean="0">
                <a:solidFill>
                  <a:schemeClr val="tx1"/>
                </a:solidFill>
                <a:effectLst/>
                <a:latin typeface="Segoe UI" pitchFamily="34" charset="0"/>
                <a:ea typeface="+mn-ea"/>
                <a:cs typeface="+mn-cs"/>
              </a:rPr>
              <a:t>Transition: </a:t>
            </a:r>
            <a:r>
              <a:rPr lang="en-US" sz="800" b="0" kern="1200" dirty="0" smtClean="0">
                <a:solidFill>
                  <a:schemeClr val="tx1"/>
                </a:solidFill>
                <a:effectLst/>
                <a:latin typeface="Segoe UI" pitchFamily="34" charset="0"/>
                <a:ea typeface="+mn-ea"/>
                <a:cs typeface="+mn-cs"/>
              </a:rPr>
              <a:t>What belongs</a:t>
            </a:r>
            <a:r>
              <a:rPr lang="en-US" sz="800" b="0" kern="1200" baseline="0" dirty="0" smtClean="0">
                <a:solidFill>
                  <a:schemeClr val="tx1"/>
                </a:solidFill>
                <a:effectLst/>
                <a:latin typeface="Segoe UI" pitchFamily="34" charset="0"/>
                <a:ea typeface="+mn-ea"/>
                <a:cs typeface="+mn-cs"/>
              </a:rPr>
              <a:t> in the Settings contract?...</a:t>
            </a:r>
            <a:endParaRPr lang="en-US" sz="800" b="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F744E311-AAFE-4A79-A686-16FCA71EAEE2}"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18613998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pPr rtl="0"/>
            <a:endParaRPr lang="en-US" dirty="0" smtClean="0">
              <a:effectLst/>
            </a:endParaRPr>
          </a:p>
          <a:p>
            <a:pPr rtl="0"/>
            <a:r>
              <a:rPr lang="en-US" sz="900" b="1" kern="1200" dirty="0" smtClean="0">
                <a:solidFill>
                  <a:schemeClr val="tx1"/>
                </a:solidFill>
                <a:effectLst/>
                <a:latin typeface="Segoe UI" pitchFamily="34" charset="0"/>
                <a:ea typeface="+mn-ea"/>
                <a:cs typeface="+mn-cs"/>
              </a:rPr>
              <a:t>Key Messages:</a:t>
            </a:r>
          </a:p>
          <a:p>
            <a:pPr rtl="0"/>
            <a:r>
              <a:rPr lang="en-US" sz="900" b="0" kern="1200" dirty="0" smtClean="0">
                <a:solidFill>
                  <a:schemeClr val="tx1"/>
                </a:solidFill>
                <a:effectLst/>
                <a:latin typeface="Segoe UI" pitchFamily="34" charset="0"/>
                <a:ea typeface="+mn-ea"/>
                <a:cs typeface="+mn-cs"/>
              </a:rPr>
              <a:t>Here are some examples of items that should be included in settings.</a:t>
            </a:r>
            <a:endParaRPr lang="en-US" b="0" dirty="0" smtClean="0">
              <a:effectLst/>
            </a:endParaRPr>
          </a:p>
          <a:p>
            <a:pPr rtl="0"/>
            <a:endParaRPr lang="en-US" sz="900" b="1" kern="1200" dirty="0" smtClean="0">
              <a:solidFill>
                <a:schemeClr val="tx1"/>
              </a:solidFill>
              <a:effectLst/>
              <a:latin typeface="Segoe UI" pitchFamily="34" charset="0"/>
              <a:ea typeface="+mn-ea"/>
              <a:cs typeface="+mn-cs"/>
            </a:endParaRPr>
          </a:p>
          <a:p>
            <a:pPr rtl="0"/>
            <a:r>
              <a:rPr lang="en-US" sz="900" b="1" kern="1200" dirty="0" smtClean="0">
                <a:solidFill>
                  <a:schemeClr val="tx1"/>
                </a:solidFill>
                <a:effectLst/>
                <a:latin typeface="Segoe UI" pitchFamily="34" charset="0"/>
                <a:ea typeface="+mn-ea"/>
                <a:cs typeface="+mn-cs"/>
              </a:rPr>
              <a:t>Script:</a:t>
            </a:r>
            <a:endParaRPr lang="en-US" dirty="0" smtClean="0">
              <a:effectLst/>
            </a:endParaRPr>
          </a:p>
          <a:p>
            <a:pPr marL="0" marR="0" lvl="0" indent="0" algn="l" defTabSz="914363" rtl="0" eaLnBrk="1" fontAlgn="auto" latinLnBrk="0" hangingPunct="1">
              <a:lnSpc>
                <a:spcPct val="90000"/>
              </a:lnSpc>
              <a:spcBef>
                <a:spcPts val="0"/>
              </a:spcBef>
              <a:spcAft>
                <a:spcPts val="333"/>
              </a:spcAft>
              <a:buClrTx/>
              <a:buSzTx/>
              <a:buFontTx/>
              <a:buNone/>
              <a:tabLst/>
              <a:defRPr/>
            </a:pPr>
            <a:r>
              <a:rPr lang="en-US" dirty="0" smtClean="0"/>
              <a:t>Not every app will have all of these settings, but examples include:</a:t>
            </a:r>
          </a:p>
          <a:p>
            <a:r>
              <a:rPr lang="en-US" dirty="0" smtClean="0"/>
              <a:t>Permissions</a:t>
            </a:r>
          </a:p>
          <a:p>
            <a:r>
              <a:rPr lang="en-US" dirty="0" smtClean="0"/>
              <a:t>Rate and Review </a:t>
            </a:r>
          </a:p>
          <a:p>
            <a:r>
              <a:rPr lang="en-US" dirty="0" smtClean="0"/>
              <a:t>About</a:t>
            </a:r>
          </a:p>
          <a:p>
            <a:r>
              <a:rPr lang="en-US" dirty="0" smtClean="0"/>
              <a:t>Feedback form</a:t>
            </a:r>
          </a:p>
          <a:p>
            <a:r>
              <a:rPr lang="en-US" dirty="0" smtClean="0"/>
              <a:t>Search Preferences</a:t>
            </a:r>
          </a:p>
          <a:p>
            <a:r>
              <a:rPr lang="en-US" dirty="0" smtClean="0"/>
              <a:t>App and System Settings</a:t>
            </a:r>
          </a:p>
          <a:p>
            <a:r>
              <a:rPr lang="en-US" dirty="0" smtClean="0"/>
              <a:t>Preferences</a:t>
            </a:r>
          </a:p>
          <a:p>
            <a:r>
              <a:rPr lang="en-US" dirty="0" smtClean="0"/>
              <a:t>Help</a:t>
            </a:r>
          </a:p>
          <a:p>
            <a:r>
              <a:rPr lang="en-US" dirty="0" smtClean="0"/>
              <a:t>Account Settings </a:t>
            </a:r>
          </a:p>
          <a:p>
            <a:r>
              <a:rPr lang="en-US" dirty="0" smtClean="0"/>
              <a:t>Privacy Statement</a:t>
            </a:r>
          </a:p>
          <a:p>
            <a:r>
              <a:rPr lang="en-US" dirty="0" smtClean="0"/>
              <a:t>Sound</a:t>
            </a:r>
          </a:p>
          <a:p>
            <a:pPr rtl="0"/>
            <a:endParaRPr lang="en-US" dirty="0" smtClean="0">
              <a:effectLst/>
            </a:endParaRPr>
          </a:p>
          <a:p>
            <a:pPr marL="0" marR="0" indent="0" algn="l" defTabSz="914342" rtl="0" eaLnBrk="1" fontAlgn="auto" latinLnBrk="0" hangingPunct="1">
              <a:lnSpc>
                <a:spcPct val="100000"/>
              </a:lnSpc>
              <a:spcBef>
                <a:spcPts val="0"/>
              </a:spcBef>
              <a:spcAft>
                <a:spcPts val="0"/>
              </a:spcAft>
              <a:buClrTx/>
              <a:buSzTx/>
              <a:buFontTx/>
              <a:buNone/>
              <a:tabLst/>
              <a:defRPr/>
            </a:pPr>
            <a:r>
              <a:rPr lang="en-US" sz="900" b="1" kern="1200" dirty="0" smtClean="0">
                <a:solidFill>
                  <a:schemeClr val="tx1"/>
                </a:solidFill>
                <a:effectLst/>
                <a:latin typeface="Segoe UI" pitchFamily="34" charset="0"/>
                <a:ea typeface="+mn-ea"/>
                <a:cs typeface="+mn-cs"/>
              </a:rPr>
              <a:t>Transition:</a:t>
            </a:r>
            <a:r>
              <a:rPr lang="en-US" sz="900" b="1" kern="1200" baseline="0" dirty="0" smtClean="0">
                <a:solidFill>
                  <a:schemeClr val="tx1"/>
                </a:solidFill>
                <a:effectLst/>
                <a:latin typeface="Segoe UI" pitchFamily="34" charset="0"/>
                <a:ea typeface="+mn-ea"/>
                <a:cs typeface="+mn-cs"/>
              </a:rPr>
              <a:t> </a:t>
            </a:r>
            <a:r>
              <a:rPr lang="en-US" sz="900" b="0" kern="1200" baseline="0" dirty="0" smtClean="0">
                <a:solidFill>
                  <a:schemeClr val="tx1"/>
                </a:solidFill>
                <a:effectLst/>
                <a:latin typeface="Segoe UI" pitchFamily="34" charset="0"/>
                <a:ea typeface="+mn-ea"/>
                <a:cs typeface="+mn-cs"/>
              </a:rPr>
              <a:t>[Next, Settings pane]</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42793415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smtClean="0">
                <a:solidFill>
                  <a:schemeClr val="tx1"/>
                </a:solidFill>
                <a:effectLst/>
                <a:latin typeface="Segoe UI" pitchFamily="34" charset="0"/>
                <a:ea typeface="+mn-ea"/>
                <a:cs typeface="+mn-cs"/>
              </a:rPr>
              <a:t>Estimated Time: </a:t>
            </a:r>
            <a:r>
              <a:rPr lang="en-US" sz="800" b="0" kern="1200" dirty="0" smtClean="0">
                <a:solidFill>
                  <a:schemeClr val="tx1"/>
                </a:solidFill>
                <a:effectLst/>
                <a:latin typeface="Segoe UI" pitchFamily="34" charset="0"/>
                <a:ea typeface="+mn-ea"/>
                <a:cs typeface="+mn-cs"/>
              </a:rPr>
              <a:t>2</a:t>
            </a:r>
            <a:r>
              <a:rPr lang="en-US" sz="800" kern="1200" dirty="0" smtClean="0">
                <a:solidFill>
                  <a:schemeClr val="tx1"/>
                </a:solidFill>
                <a:effectLst/>
                <a:latin typeface="Segoe UI" pitchFamily="34" charset="0"/>
                <a:ea typeface="+mn-ea"/>
                <a:cs typeface="+mn-cs"/>
              </a:rPr>
              <a:t> minutes</a:t>
            </a:r>
          </a:p>
          <a:p>
            <a:endParaRPr lang="en-US" sz="800" kern="1200" dirty="0" smtClean="0">
              <a:solidFill>
                <a:schemeClr val="tx1"/>
              </a:solidFill>
              <a:effectLst/>
              <a:latin typeface="Segoe UI" pitchFamily="34" charset="0"/>
              <a:ea typeface="+mn-ea"/>
              <a:cs typeface="+mn-cs"/>
            </a:endParaRPr>
          </a:p>
          <a:p>
            <a:r>
              <a:rPr lang="en-US" sz="800" b="1" kern="1200" dirty="0" smtClean="0">
                <a:solidFill>
                  <a:schemeClr val="tx1"/>
                </a:solidFill>
                <a:effectLst/>
                <a:latin typeface="Segoe UI" pitchFamily="34" charset="0"/>
                <a:ea typeface="+mn-ea"/>
                <a:cs typeface="+mn-cs"/>
              </a:rPr>
              <a:t>Key Messages:</a:t>
            </a:r>
          </a:p>
          <a:p>
            <a:r>
              <a:rPr lang="en-US" sz="800" b="0" kern="1200" dirty="0" err="1" smtClean="0">
                <a:solidFill>
                  <a:schemeClr val="tx1"/>
                </a:solidFill>
                <a:effectLst/>
                <a:latin typeface="Segoe UI" pitchFamily="34" charset="0"/>
                <a:ea typeface="+mn-ea"/>
                <a:cs typeface="+mn-cs"/>
              </a:rPr>
              <a:t>Flyout</a:t>
            </a:r>
            <a:r>
              <a:rPr lang="en-US" sz="800" b="0" kern="1200" baseline="0" dirty="0" smtClean="0">
                <a:solidFill>
                  <a:schemeClr val="tx1"/>
                </a:solidFill>
                <a:effectLst/>
                <a:latin typeface="Segoe UI" pitchFamily="34" charset="0"/>
                <a:ea typeface="+mn-ea"/>
                <a:cs typeface="+mn-cs"/>
              </a:rPr>
              <a:t> panel is dismissed easily</a:t>
            </a:r>
          </a:p>
          <a:p>
            <a:r>
              <a:rPr lang="en-US" sz="800" b="0" kern="1200" baseline="0" dirty="0" smtClean="0">
                <a:solidFill>
                  <a:schemeClr val="tx1"/>
                </a:solidFill>
                <a:effectLst/>
                <a:latin typeface="Segoe UI" pitchFamily="34" charset="0"/>
                <a:ea typeface="+mn-ea"/>
                <a:cs typeface="+mn-cs"/>
              </a:rPr>
              <a:t>Settings apply immediately</a:t>
            </a:r>
          </a:p>
          <a:p>
            <a:r>
              <a:rPr lang="en-US" sz="800" b="0" kern="1200" baseline="0" dirty="0" smtClean="0">
                <a:solidFill>
                  <a:schemeClr val="tx1"/>
                </a:solidFill>
                <a:effectLst/>
                <a:latin typeface="Segoe UI" pitchFamily="34" charset="0"/>
                <a:ea typeface="+mn-ea"/>
                <a:cs typeface="+mn-cs"/>
              </a:rPr>
              <a:t>Settings open up entry points to more detailed and specific settings groups</a:t>
            </a:r>
            <a:endParaRPr lang="en-US" sz="800" b="0" kern="1200" dirty="0" smtClean="0">
              <a:solidFill>
                <a:schemeClr val="tx1"/>
              </a:solidFill>
              <a:effectLst/>
              <a:latin typeface="Segoe UI" pitchFamily="34" charset="0"/>
              <a:ea typeface="+mn-ea"/>
              <a:cs typeface="+mn-cs"/>
            </a:endParaRPr>
          </a:p>
          <a:p>
            <a:endParaRPr lang="en-US" sz="800" b="1" kern="1200" dirty="0" smtClean="0">
              <a:solidFill>
                <a:schemeClr val="tx1"/>
              </a:solidFill>
              <a:effectLst/>
              <a:latin typeface="Segoe UI" pitchFamily="34" charset="0"/>
              <a:ea typeface="+mn-ea"/>
              <a:cs typeface="+mn-cs"/>
            </a:endParaRPr>
          </a:p>
          <a:p>
            <a:r>
              <a:rPr lang="en-US" sz="800" b="1" kern="1200" dirty="0" smtClean="0">
                <a:solidFill>
                  <a:schemeClr val="tx1"/>
                </a:solidFill>
                <a:effectLst/>
                <a:latin typeface="Segoe UI" pitchFamily="34" charset="0"/>
                <a:ea typeface="+mn-ea"/>
                <a:cs typeface="+mn-cs"/>
              </a:rPr>
              <a:t>Script:</a:t>
            </a:r>
          </a:p>
          <a:p>
            <a:r>
              <a:rPr lang="en-US" sz="800" dirty="0" smtClean="0">
                <a:effectLst/>
              </a:rPr>
              <a:t>Settings appear in a </a:t>
            </a:r>
            <a:r>
              <a:rPr lang="en-US" sz="800" dirty="0" err="1" smtClean="0">
                <a:effectLst/>
              </a:rPr>
              <a:t>flyout</a:t>
            </a:r>
            <a:r>
              <a:rPr lang="en-US" sz="800" dirty="0" smtClean="0">
                <a:effectLst/>
              </a:rPr>
              <a:t>, called a settings pane. Using the Settings charm for your app settings provides more real estate for your app's UI. It also helps by offering users a consistent experience</a:t>
            </a:r>
            <a:r>
              <a:rPr lang="en-US" sz="800" baseline="0" dirty="0" smtClean="0">
                <a:effectLst/>
              </a:rPr>
              <a:t> from app to app.</a:t>
            </a:r>
            <a:endParaRPr lang="en-US" sz="800" dirty="0" smtClean="0">
              <a:effectLst/>
            </a:endParaRPr>
          </a:p>
          <a:p>
            <a:pPr marL="0" marR="0" indent="0" algn="l" defTabSz="914342" rtl="0" eaLnBrk="1" fontAlgn="auto" latinLnBrk="0" hangingPunct="1">
              <a:lnSpc>
                <a:spcPct val="100000"/>
              </a:lnSpc>
              <a:spcBef>
                <a:spcPts val="0"/>
              </a:spcBef>
              <a:spcAft>
                <a:spcPts val="0"/>
              </a:spcAft>
              <a:buClrTx/>
              <a:buSzTx/>
              <a:buFontTx/>
              <a:buNone/>
              <a:tabLst/>
              <a:defRPr/>
            </a:pPr>
            <a:endParaRPr lang="en-US" sz="800" dirty="0" smtClean="0"/>
          </a:p>
          <a:p>
            <a:pPr marL="0" marR="0" indent="0" algn="l" defTabSz="914342" rtl="0" eaLnBrk="1" fontAlgn="auto" latinLnBrk="0" hangingPunct="1">
              <a:lnSpc>
                <a:spcPct val="100000"/>
              </a:lnSpc>
              <a:spcBef>
                <a:spcPts val="0"/>
              </a:spcBef>
              <a:spcAft>
                <a:spcPts val="0"/>
              </a:spcAft>
              <a:buClrTx/>
              <a:buSzTx/>
              <a:buFontTx/>
              <a:buNone/>
              <a:tabLst/>
              <a:defRPr/>
            </a:pPr>
            <a:r>
              <a:rPr lang="en-US" sz="800" dirty="0" smtClean="0"/>
              <a:t>The settings </a:t>
            </a:r>
            <a:r>
              <a:rPr lang="en-US" sz="800" dirty="0" err="1" smtClean="0"/>
              <a:t>flyout</a:t>
            </a:r>
            <a:r>
              <a:rPr lang="en-US" sz="800" dirty="0" smtClean="0"/>
              <a:t> uses a light-dismiss surface that overlays the app content, and settings apply</a:t>
            </a:r>
            <a:r>
              <a:rPr lang="en-US" sz="800" baseline="0" dirty="0" smtClean="0"/>
              <a:t> immediately to the app</a:t>
            </a:r>
            <a:r>
              <a:rPr lang="en-US" sz="800" dirty="0" smtClean="0"/>
              <a:t>.</a:t>
            </a:r>
            <a:r>
              <a:rPr lang="en-US" sz="800" baseline="0" dirty="0" smtClean="0"/>
              <a:t> </a:t>
            </a:r>
            <a:r>
              <a:rPr lang="en-US" sz="800" dirty="0" smtClean="0"/>
              <a:t>This lets people change a setting quickly and get back to the app.</a:t>
            </a:r>
          </a:p>
          <a:p>
            <a:pPr marL="0" marR="0" indent="0" algn="l" defTabSz="914342" rtl="0" eaLnBrk="1" fontAlgn="auto" latinLnBrk="0" hangingPunct="1">
              <a:lnSpc>
                <a:spcPct val="100000"/>
              </a:lnSpc>
              <a:spcBef>
                <a:spcPts val="0"/>
              </a:spcBef>
              <a:spcAft>
                <a:spcPts val="0"/>
              </a:spcAft>
              <a:buClrTx/>
              <a:buSzTx/>
              <a:buFontTx/>
              <a:buNone/>
              <a:tabLst/>
              <a:defRPr/>
            </a:pPr>
            <a:endParaRPr lang="en-US" sz="800" dirty="0" smtClean="0">
              <a:effectLst/>
            </a:endParaRPr>
          </a:p>
          <a:p>
            <a:pPr marL="0" marR="0" indent="0" algn="l" defTabSz="914342" rtl="0" eaLnBrk="1" fontAlgn="auto" latinLnBrk="0" hangingPunct="1">
              <a:lnSpc>
                <a:spcPct val="100000"/>
              </a:lnSpc>
              <a:spcBef>
                <a:spcPts val="0"/>
              </a:spcBef>
              <a:spcAft>
                <a:spcPts val="0"/>
              </a:spcAft>
              <a:buClrTx/>
              <a:buSzTx/>
              <a:buFontTx/>
              <a:buNone/>
              <a:tabLst/>
              <a:defRPr/>
            </a:pPr>
            <a:r>
              <a:rPr lang="en-US" sz="800" dirty="0" smtClean="0">
                <a:effectLst/>
              </a:rPr>
              <a:t>Settings</a:t>
            </a:r>
            <a:r>
              <a:rPr lang="en-US" sz="800" baseline="0" dirty="0" smtClean="0">
                <a:effectLst/>
              </a:rPr>
              <a:t> provide an entry point to larger or more specific groups of settings.</a:t>
            </a:r>
            <a:endParaRPr lang="en-US" sz="800" dirty="0" smtClean="0">
              <a:effectLst/>
            </a:endParaRPr>
          </a:p>
          <a:p>
            <a:r>
              <a:rPr lang="en-US" sz="800" kern="1200" dirty="0" smtClean="0">
                <a:solidFill>
                  <a:schemeClr val="tx1"/>
                </a:solidFill>
                <a:effectLst/>
                <a:latin typeface="Segoe UI" pitchFamily="34" charset="0"/>
                <a:ea typeface="+mn-ea"/>
                <a:cs typeface="+mn-cs"/>
              </a:rPr>
              <a:t> </a:t>
            </a:r>
          </a:p>
          <a:p>
            <a:r>
              <a:rPr lang="en-US" sz="800" b="1" kern="1200" dirty="0" smtClean="0">
                <a:solidFill>
                  <a:schemeClr val="tx1"/>
                </a:solidFill>
                <a:effectLst/>
                <a:latin typeface="Segoe UI" pitchFamily="34" charset="0"/>
                <a:ea typeface="+mn-ea"/>
                <a:cs typeface="+mn-cs"/>
              </a:rPr>
              <a:t>Transition: </a:t>
            </a:r>
            <a:r>
              <a:rPr lang="en-US" sz="800" b="0" kern="1200" dirty="0" smtClean="0">
                <a:solidFill>
                  <a:schemeClr val="tx1"/>
                </a:solidFill>
                <a:effectLst/>
                <a:latin typeface="Segoe UI" pitchFamily="34" charset="0"/>
                <a:ea typeface="+mn-ea"/>
                <a:cs typeface="+mn-cs"/>
              </a:rPr>
              <a:t>Some settings are required.</a:t>
            </a:r>
          </a:p>
        </p:txBody>
      </p:sp>
      <p:sp>
        <p:nvSpPr>
          <p:cNvPr id="4" name="Slide Number Placeholder 3"/>
          <p:cNvSpPr>
            <a:spLocks noGrp="1"/>
          </p:cNvSpPr>
          <p:nvPr>
            <p:ph type="sldNum" sz="quarter" idx="10"/>
          </p:nvPr>
        </p:nvSpPr>
        <p:spPr/>
        <p:txBody>
          <a:bodyPr/>
          <a:lstStyle/>
          <a:p>
            <a:fld id="{F744E311-AAFE-4A79-A686-16FCA71EAEE2}"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362171364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800" b="1" kern="1200" dirty="0" smtClean="0">
                <a:solidFill>
                  <a:schemeClr val="tx1"/>
                </a:solidFill>
                <a:effectLst/>
                <a:latin typeface="Segoe UI" pitchFamily="34" charset="0"/>
                <a:ea typeface="+mn-ea"/>
                <a:cs typeface="+mn-cs"/>
              </a:rPr>
              <a:t>Estimated Time:</a:t>
            </a:r>
            <a:r>
              <a:rPr lang="en-US" sz="800" kern="1200" dirty="0" smtClean="0">
                <a:solidFill>
                  <a:schemeClr val="tx1"/>
                </a:solidFill>
                <a:effectLst/>
                <a:latin typeface="Segoe UI" pitchFamily="34" charset="0"/>
                <a:ea typeface="+mn-ea"/>
                <a:cs typeface="+mn-cs"/>
              </a:rPr>
              <a:t>  2 minutes</a:t>
            </a:r>
          </a:p>
          <a:p>
            <a:pPr rtl="0"/>
            <a:endParaRPr lang="en-US" sz="800" dirty="0" smtClean="0">
              <a:effectLst/>
            </a:endParaRPr>
          </a:p>
          <a:p>
            <a:pPr rtl="0"/>
            <a:r>
              <a:rPr lang="en-US" sz="800" b="1" kern="1200" dirty="0" smtClean="0">
                <a:solidFill>
                  <a:schemeClr val="tx1"/>
                </a:solidFill>
                <a:effectLst/>
                <a:latin typeface="Segoe UI" pitchFamily="34" charset="0"/>
                <a:ea typeface="+mn-ea"/>
                <a:cs typeface="+mn-cs"/>
              </a:rPr>
              <a:t>Key Messages:</a:t>
            </a:r>
            <a:endParaRPr lang="en-US" sz="800" dirty="0" smtClean="0">
              <a:effectLst/>
            </a:endParaRPr>
          </a:p>
          <a:p>
            <a:pPr marL="171450" indent="-171450" rtl="0">
              <a:buFont typeface="Arial" panose="020B0604020202020204" pitchFamily="34" charset="0"/>
              <a:buChar char="•"/>
            </a:pPr>
            <a:r>
              <a:rPr lang="en-US" sz="800" b="0" kern="1200" dirty="0" smtClean="0">
                <a:solidFill>
                  <a:schemeClr val="tx1"/>
                </a:solidFill>
                <a:effectLst/>
                <a:latin typeface="Segoe UI" pitchFamily="34" charset="0"/>
                <a:ea typeface="+mn-ea"/>
                <a:cs typeface="+mn-cs"/>
              </a:rPr>
              <a:t>Network capable apps require Privacy</a:t>
            </a:r>
            <a:r>
              <a:rPr lang="en-US" sz="800" b="0" kern="1200" baseline="0" dirty="0" smtClean="0">
                <a:solidFill>
                  <a:schemeClr val="tx1"/>
                </a:solidFill>
                <a:effectLst/>
                <a:latin typeface="Segoe UI" pitchFamily="34" charset="0"/>
                <a:ea typeface="+mn-ea"/>
                <a:cs typeface="+mn-cs"/>
              </a:rPr>
              <a:t> setting</a:t>
            </a:r>
          </a:p>
          <a:p>
            <a:pPr marL="171450" indent="-171450" rtl="0">
              <a:buFont typeface="Arial" panose="020B0604020202020204" pitchFamily="34" charset="0"/>
              <a:buChar char="•"/>
            </a:pPr>
            <a:r>
              <a:rPr lang="en-US" sz="800" b="0" kern="1200" dirty="0" smtClean="0">
                <a:solidFill>
                  <a:schemeClr val="tx1"/>
                </a:solidFill>
                <a:effectLst/>
                <a:latin typeface="Segoe UI" pitchFamily="34" charset="0"/>
                <a:ea typeface="+mn-ea"/>
                <a:cs typeface="+mn-cs"/>
              </a:rPr>
              <a:t>Permissions and Rate</a:t>
            </a:r>
            <a:r>
              <a:rPr lang="en-US" sz="800" b="0" kern="1200" baseline="0" dirty="0" smtClean="0">
                <a:solidFill>
                  <a:schemeClr val="tx1"/>
                </a:solidFill>
                <a:effectLst/>
                <a:latin typeface="Segoe UI" pitchFamily="34" charset="0"/>
                <a:ea typeface="+mn-ea"/>
                <a:cs typeface="+mn-cs"/>
              </a:rPr>
              <a:t> and Review are automatically included</a:t>
            </a:r>
            <a:endParaRPr lang="en-US" sz="800" b="0" kern="1200" dirty="0" smtClean="0">
              <a:solidFill>
                <a:schemeClr val="tx1"/>
              </a:solidFill>
              <a:effectLst/>
              <a:latin typeface="Segoe UI" pitchFamily="34" charset="0"/>
              <a:ea typeface="+mn-ea"/>
              <a:cs typeface="+mn-cs"/>
            </a:endParaRPr>
          </a:p>
          <a:p>
            <a:pPr rtl="0"/>
            <a:endParaRPr lang="en-US" sz="800" b="1" kern="1200" dirty="0" smtClean="0">
              <a:solidFill>
                <a:schemeClr val="tx1"/>
              </a:solidFill>
              <a:effectLst/>
              <a:latin typeface="Segoe UI" pitchFamily="34" charset="0"/>
              <a:ea typeface="+mn-ea"/>
              <a:cs typeface="+mn-cs"/>
            </a:endParaRPr>
          </a:p>
          <a:p>
            <a:pPr rtl="0"/>
            <a:r>
              <a:rPr lang="en-US" sz="800" b="1" kern="1200" dirty="0" smtClean="0">
                <a:solidFill>
                  <a:schemeClr val="tx1"/>
                </a:solidFill>
                <a:effectLst/>
                <a:latin typeface="Segoe UI" pitchFamily="34" charset="0"/>
                <a:ea typeface="+mn-ea"/>
                <a:cs typeface="+mn-cs"/>
              </a:rPr>
              <a:t>Script:</a:t>
            </a:r>
            <a:endParaRPr lang="en-US" sz="800" dirty="0" smtClean="0">
              <a:effectLst/>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800" dirty="0" smtClean="0">
                <a:effectLst/>
              </a:rPr>
              <a:t>If your app has network</a:t>
            </a:r>
            <a:r>
              <a:rPr lang="en-US" sz="800" baseline="0" dirty="0" smtClean="0">
                <a:effectLst/>
              </a:rPr>
              <a:t> capabilities, Privacy Statement settings are required. </a:t>
            </a:r>
            <a:br>
              <a:rPr lang="en-US" sz="800" baseline="0" dirty="0" smtClean="0">
                <a:effectLst/>
              </a:rPr>
            </a:br>
            <a:r>
              <a:rPr lang="en-US" sz="800" baseline="0" dirty="0" smtClean="0">
                <a:effectLst/>
              </a:rPr>
              <a:t/>
            </a:r>
            <a:br>
              <a:rPr lang="en-US" sz="800" baseline="0" dirty="0" smtClean="0">
                <a:effectLst/>
              </a:rPr>
            </a:br>
            <a:r>
              <a:rPr lang="en-US" sz="800" baseline="0" dirty="0" smtClean="0">
                <a:effectLst/>
              </a:rPr>
              <a:t>Permissions and Rate and Review settings are automatically included. Note that o</a:t>
            </a:r>
            <a:r>
              <a:rPr lang="en-US" sz="800" dirty="0" smtClean="0">
                <a:effectLst/>
              </a:rPr>
              <a:t>nly apps that are installed through the Windows Store have the </a:t>
            </a:r>
            <a:r>
              <a:rPr lang="en-US" sz="800" b="0" dirty="0" smtClean="0">
                <a:effectLst/>
              </a:rPr>
              <a:t>Rate and review </a:t>
            </a:r>
            <a:r>
              <a:rPr lang="en-US" sz="800" dirty="0" smtClean="0">
                <a:effectLst/>
              </a:rPr>
              <a:t>entry point automatically included.</a:t>
            </a:r>
            <a:br>
              <a:rPr lang="en-US" sz="800" dirty="0" smtClean="0">
                <a:effectLst/>
              </a:rPr>
            </a:br>
            <a:r>
              <a:rPr lang="en-US" sz="800" dirty="0" smtClean="0">
                <a:effectLst/>
              </a:rPr>
              <a:t/>
            </a:r>
            <a:br>
              <a:rPr lang="en-US" sz="800" dirty="0" smtClean="0">
                <a:effectLst/>
              </a:rPr>
            </a:br>
            <a:r>
              <a:rPr lang="en-US" sz="800" dirty="0" smtClean="0"/>
              <a:t>Update the app content based on the user preferences, such as Location,</a:t>
            </a:r>
            <a:r>
              <a:rPr lang="en-US" sz="800" baseline="0" dirty="0" smtClean="0"/>
              <a:t> </a:t>
            </a:r>
            <a:r>
              <a:rPr lang="en-US" sz="800" dirty="0" smtClean="0"/>
              <a:t>Account information,</a:t>
            </a:r>
            <a:r>
              <a:rPr lang="en-US" sz="800" baseline="0" dirty="0" smtClean="0"/>
              <a:t> and </a:t>
            </a:r>
            <a:r>
              <a:rPr lang="en-US" sz="800" dirty="0" smtClean="0"/>
              <a:t>Images, instead of showing generic content.</a:t>
            </a:r>
            <a:r>
              <a:rPr lang="en-US" sz="800" baseline="0" dirty="0" smtClean="0"/>
              <a:t> This f</a:t>
            </a:r>
            <a:r>
              <a:rPr lang="en-US" sz="800" dirty="0" smtClean="0"/>
              <a:t>ocuses on what makes your app personal and connected.</a:t>
            </a:r>
          </a:p>
          <a:p>
            <a:endParaRPr lang="en-US" sz="800" dirty="0" smtClean="0">
              <a:effectLst/>
            </a:endParaRPr>
          </a:p>
          <a:p>
            <a:pPr rtl="0"/>
            <a:endParaRPr lang="en-US" sz="800" dirty="0" smtClean="0">
              <a:effectLst/>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800" b="1" kern="1200" dirty="0" smtClean="0">
                <a:solidFill>
                  <a:schemeClr val="tx1"/>
                </a:solidFill>
                <a:effectLst/>
                <a:latin typeface="Segoe UI" pitchFamily="34" charset="0"/>
                <a:ea typeface="+mn-ea"/>
                <a:cs typeface="+mn-cs"/>
              </a:rPr>
              <a:t>Transition: [</a:t>
            </a:r>
            <a:r>
              <a:rPr lang="en-US" sz="800" kern="1200" dirty="0" smtClean="0">
                <a:solidFill>
                  <a:schemeClr val="tx1"/>
                </a:solidFill>
                <a:effectLst/>
                <a:latin typeface="Segoe UI" pitchFamily="34" charset="0"/>
                <a:ea typeface="+mn-ea"/>
                <a:cs typeface="+mn-cs"/>
              </a:rPr>
              <a:t>Next, </a:t>
            </a:r>
            <a:r>
              <a:rPr lang="en-US" sz="800" dirty="0" smtClean="0"/>
              <a:t>Entry points]</a:t>
            </a:r>
            <a:endParaRPr lang="en-US" sz="800" dirty="0" smtClean="0">
              <a:effectLst/>
            </a:endParaRPr>
          </a:p>
          <a:p>
            <a:endParaRPr lang="en-US" sz="800" dirty="0"/>
          </a:p>
        </p:txBody>
      </p:sp>
      <p:sp>
        <p:nvSpPr>
          <p:cNvPr id="4" name="Slide Number Placeholder 3"/>
          <p:cNvSpPr>
            <a:spLocks noGrp="1"/>
          </p:cNvSpPr>
          <p:nvPr>
            <p:ph type="sldNum" sz="quarter" idx="10"/>
          </p:nvPr>
        </p:nvSpPr>
        <p:spPr/>
        <p:txBody>
          <a:bodyPr/>
          <a:lstStyle/>
          <a:p>
            <a:fld id="{F744E311-AAFE-4A79-A686-16FCA71EAEE2}" type="slidenum">
              <a:rPr lang="en-US" smtClean="0">
                <a:solidFill>
                  <a:prstClr val="black"/>
                </a:solidFill>
              </a:rPr>
              <a:pPr/>
              <a:t>52</a:t>
            </a:fld>
            <a:endParaRPr lang="en-US" dirty="0">
              <a:solidFill>
                <a:prstClr val="black"/>
              </a:solidFill>
            </a:endParaRPr>
          </a:p>
        </p:txBody>
      </p:sp>
    </p:spTree>
    <p:extLst>
      <p:ext uri="{BB962C8B-B14F-4D97-AF65-F5344CB8AC3E}">
        <p14:creationId xmlns:p14="http://schemas.microsoft.com/office/powerpoint/2010/main" val="23960958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2 minutes</a:t>
            </a:r>
          </a:p>
          <a:p>
            <a:pPr rtl="0"/>
            <a:endParaRPr lang="en-US" dirty="0" smtClean="0">
              <a:effectLst/>
            </a:endParaRPr>
          </a:p>
          <a:p>
            <a:pPr rtl="0"/>
            <a:r>
              <a:rPr lang="en-US" sz="900" b="1" kern="1200" dirty="0" smtClean="0">
                <a:solidFill>
                  <a:schemeClr val="tx1"/>
                </a:solidFill>
                <a:effectLst/>
                <a:latin typeface="Segoe UI" pitchFamily="34" charset="0"/>
                <a:ea typeface="+mn-ea"/>
                <a:cs typeface="+mn-cs"/>
              </a:rPr>
              <a:t>Key Messages:</a:t>
            </a:r>
            <a:endParaRPr lang="en-US" dirty="0" smtClean="0">
              <a:effectLst/>
            </a:endParaRPr>
          </a:p>
          <a:p>
            <a:pPr rtl="0"/>
            <a:r>
              <a:rPr lang="en-US" sz="900" b="0" kern="1200" dirty="0" smtClean="0">
                <a:solidFill>
                  <a:schemeClr val="tx1"/>
                </a:solidFill>
                <a:effectLst/>
                <a:latin typeface="Segoe UI" pitchFamily="34" charset="0"/>
                <a:ea typeface="+mn-ea"/>
                <a:cs typeface="+mn-cs"/>
              </a:rPr>
              <a:t>Entry</a:t>
            </a:r>
            <a:r>
              <a:rPr lang="en-US" sz="900" b="0" kern="1200" baseline="0" dirty="0" smtClean="0">
                <a:solidFill>
                  <a:schemeClr val="tx1"/>
                </a:solidFill>
                <a:effectLst/>
                <a:latin typeface="Segoe UI" pitchFamily="34" charset="0"/>
                <a:ea typeface="+mn-ea"/>
                <a:cs typeface="+mn-cs"/>
              </a:rPr>
              <a:t> points allow the user to enter into related settings…</a:t>
            </a:r>
            <a:endParaRPr lang="en-US" sz="900" b="0" kern="1200" dirty="0" smtClean="0">
              <a:solidFill>
                <a:schemeClr val="tx1"/>
              </a:solidFill>
              <a:effectLst/>
              <a:latin typeface="Segoe UI" pitchFamily="34" charset="0"/>
              <a:ea typeface="+mn-ea"/>
              <a:cs typeface="+mn-cs"/>
            </a:endParaRPr>
          </a:p>
          <a:p>
            <a:pPr rtl="0"/>
            <a:endParaRPr lang="en-US" sz="900" b="1" kern="1200" dirty="0" smtClean="0">
              <a:solidFill>
                <a:schemeClr val="tx1"/>
              </a:solidFill>
              <a:effectLst/>
              <a:latin typeface="Segoe UI" pitchFamily="34" charset="0"/>
              <a:ea typeface="+mn-ea"/>
              <a:cs typeface="+mn-cs"/>
            </a:endParaRPr>
          </a:p>
          <a:p>
            <a:pPr rtl="0"/>
            <a:r>
              <a:rPr lang="en-US" sz="900" b="1" kern="1200" dirty="0" smtClean="0">
                <a:solidFill>
                  <a:schemeClr val="tx1"/>
                </a:solidFill>
                <a:effectLst/>
                <a:latin typeface="Segoe UI" pitchFamily="34" charset="0"/>
                <a:ea typeface="+mn-ea"/>
                <a:cs typeface="+mn-cs"/>
              </a:rPr>
              <a:t>Script:</a:t>
            </a:r>
            <a:endParaRPr lang="en-US" dirty="0" smtClean="0">
              <a:effectLst/>
            </a:endParaRPr>
          </a:p>
          <a:p>
            <a:r>
              <a:rPr lang="en-US" dirty="0" smtClean="0">
                <a:effectLst/>
              </a:rPr>
              <a:t>The top part of the Settings pane lists entry points for your app settings. Entry points let you create categories of settings, grouping similar or related controls together. </a:t>
            </a:r>
            <a:br>
              <a:rPr lang="en-US" dirty="0" smtClean="0">
                <a:effectLst/>
              </a:rPr>
            </a:br>
            <a:r>
              <a:rPr lang="en-US" dirty="0" smtClean="0">
                <a:effectLst/>
              </a:rPr>
              <a:t/>
            </a:r>
            <a:br>
              <a:rPr lang="en-US" dirty="0" smtClean="0">
                <a:effectLst/>
              </a:rPr>
            </a:br>
            <a:r>
              <a:rPr lang="en-US" dirty="0" smtClean="0">
                <a:effectLst/>
              </a:rPr>
              <a:t>Settings</a:t>
            </a:r>
            <a:r>
              <a:rPr lang="en-US" baseline="0" dirty="0" smtClean="0">
                <a:effectLst/>
              </a:rPr>
              <a:t> that aren’t related to other settings [click] can go under general “Options”.</a:t>
            </a:r>
            <a:r>
              <a:rPr lang="en-US" dirty="0" smtClean="0">
                <a:effectLst/>
              </a:rPr>
              <a:t/>
            </a:r>
            <a:br>
              <a:rPr lang="en-US" dirty="0" smtClean="0">
                <a:effectLst/>
              </a:rPr>
            </a:br>
            <a:r>
              <a:rPr lang="en-US" dirty="0" smtClean="0">
                <a:effectLst/>
              </a:rPr>
              <a:t/>
            </a:r>
            <a:br>
              <a:rPr lang="en-US" dirty="0" smtClean="0">
                <a:effectLst/>
              </a:rPr>
            </a:br>
            <a:r>
              <a:rPr lang="en-US" dirty="0" smtClean="0">
                <a:effectLst/>
              </a:rPr>
              <a:t>Each entry point opens a settings </a:t>
            </a:r>
            <a:r>
              <a:rPr lang="en-US" dirty="0" err="1" smtClean="0">
                <a:effectLst/>
              </a:rPr>
              <a:t>Flyout</a:t>
            </a:r>
            <a:r>
              <a:rPr lang="en-US" dirty="0" smtClean="0">
                <a:effectLst/>
              </a:rPr>
              <a:t> [click] that displays the settings themselves. </a:t>
            </a:r>
          </a:p>
          <a:p>
            <a:endParaRPr lang="en-US" dirty="0" smtClean="0">
              <a:effectLst/>
            </a:endParaRPr>
          </a:p>
          <a:p>
            <a:r>
              <a:rPr lang="en-US" dirty="0" smtClean="0">
                <a:effectLst/>
              </a:rPr>
              <a:t>Using short,</a:t>
            </a:r>
            <a:r>
              <a:rPr lang="en-US" baseline="0" dirty="0" smtClean="0">
                <a:effectLst/>
              </a:rPr>
              <a:t> descriptive labels and avoiding too many entry points keeps Settings intuitive and fast.</a:t>
            </a:r>
            <a:endParaRPr lang="en-US" dirty="0" smtClean="0">
              <a:effectLst/>
            </a:endParaRPr>
          </a:p>
          <a:p>
            <a:pPr rtl="0"/>
            <a:endParaRPr lang="en-US" dirty="0" smtClean="0">
              <a:effectLst/>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Next</a:t>
            </a:r>
            <a:r>
              <a:rPr lang="en-US" sz="900" b="0" kern="1200" baseline="0" dirty="0" smtClean="0">
                <a:solidFill>
                  <a:schemeClr val="tx1"/>
                </a:solidFill>
                <a:effectLst/>
                <a:latin typeface="Segoe UI" pitchFamily="34" charset="0"/>
                <a:ea typeface="+mn-ea"/>
                <a:cs typeface="+mn-cs"/>
              </a:rPr>
              <a:t> – Settings demo</a:t>
            </a:r>
            <a:endParaRPr lang="en-US" dirty="0"/>
          </a:p>
        </p:txBody>
      </p:sp>
      <p:sp>
        <p:nvSpPr>
          <p:cNvPr id="4" name="Slide Number Placeholder 3"/>
          <p:cNvSpPr>
            <a:spLocks noGrp="1"/>
          </p:cNvSpPr>
          <p:nvPr>
            <p:ph type="sldNum" sz="quarter" idx="10"/>
          </p:nvPr>
        </p:nvSpPr>
        <p:spPr/>
        <p:txBody>
          <a:bodyPr/>
          <a:lstStyle/>
          <a:p>
            <a:fld id="{3AD42FA0-0BBE-438B-BB64-0D199DD69FA0}" type="slidenum">
              <a:rPr lang="en-US" smtClean="0">
                <a:solidFill>
                  <a:prstClr val="black"/>
                </a:solidFill>
              </a:rPr>
              <a:pPr/>
              <a:t>53</a:t>
            </a:fld>
            <a:endParaRPr lang="en-US" dirty="0">
              <a:solidFill>
                <a:prstClr val="black"/>
              </a:solidFill>
            </a:endParaRPr>
          </a:p>
        </p:txBody>
      </p:sp>
    </p:spTree>
    <p:extLst>
      <p:ext uri="{BB962C8B-B14F-4D97-AF65-F5344CB8AC3E}">
        <p14:creationId xmlns:p14="http://schemas.microsoft.com/office/powerpoint/2010/main" val="556943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 source]</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32520721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2 minutes</a:t>
            </a:r>
          </a:p>
          <a:p>
            <a:pPr rtl="0"/>
            <a:endParaRPr lang="en-US" dirty="0" smtClean="0">
              <a:effectLst/>
            </a:endParaRPr>
          </a:p>
          <a:p>
            <a:pPr rtl="0"/>
            <a:r>
              <a:rPr lang="en-US" sz="900" b="1" kern="1200" dirty="0" smtClean="0">
                <a:solidFill>
                  <a:schemeClr val="tx1"/>
                </a:solidFill>
                <a:effectLst/>
                <a:latin typeface="Segoe UI" pitchFamily="34" charset="0"/>
                <a:ea typeface="+mn-ea"/>
                <a:cs typeface="+mn-cs"/>
              </a:rPr>
              <a:t>Key Messages:</a:t>
            </a:r>
          </a:p>
          <a:p>
            <a:r>
              <a:rPr lang="en-US" sz="900" dirty="0" smtClean="0"/>
              <a:t>Guidelines for settings pane UI</a:t>
            </a:r>
            <a:endParaRPr lang="en-US" sz="900" b="1" kern="1200" dirty="0" smtClean="0">
              <a:solidFill>
                <a:schemeClr val="tx1"/>
              </a:solidFill>
              <a:effectLst/>
              <a:latin typeface="Segoe UI" pitchFamily="34" charset="0"/>
              <a:ea typeface="+mn-ea"/>
              <a:cs typeface="+mn-cs"/>
            </a:endParaRPr>
          </a:p>
          <a:p>
            <a:pPr rtl="0"/>
            <a:endParaRPr lang="en-US" sz="900" b="1" kern="1200" dirty="0" smtClean="0">
              <a:solidFill>
                <a:schemeClr val="tx1"/>
              </a:solidFill>
              <a:effectLst/>
              <a:latin typeface="Segoe UI" pitchFamily="34" charset="0"/>
              <a:ea typeface="+mn-ea"/>
              <a:cs typeface="+mn-cs"/>
            </a:endParaRPr>
          </a:p>
          <a:p>
            <a:pPr rtl="0"/>
            <a:r>
              <a:rPr lang="en-US" sz="900" b="1" kern="1200" dirty="0" smtClean="0">
                <a:solidFill>
                  <a:schemeClr val="tx1"/>
                </a:solidFill>
                <a:effectLst/>
                <a:latin typeface="Segoe UI" pitchFamily="34" charset="0"/>
                <a:ea typeface="+mn-ea"/>
                <a:cs typeface="+mn-cs"/>
              </a:rPr>
              <a:t>Script:</a:t>
            </a:r>
          </a:p>
          <a:p>
            <a:r>
              <a:rPr lang="en-US" dirty="0" smtClean="0"/>
              <a:t>Can be 346 px or 646 px wide</a:t>
            </a:r>
          </a:p>
          <a:p>
            <a:pPr lvl="0"/>
            <a:r>
              <a:rPr lang="en-US" dirty="0" smtClean="0"/>
              <a:t>Present content from top to bottom in a single column</a:t>
            </a:r>
          </a:p>
          <a:p>
            <a:pPr lvl="0"/>
            <a:r>
              <a:rPr lang="en-US" dirty="0" smtClean="0"/>
              <a:t>Make content scrollable if necessary (up to 2X)</a:t>
            </a:r>
          </a:p>
          <a:p>
            <a:r>
              <a:rPr lang="en-US" dirty="0" smtClean="0"/>
              <a:t>Display settings contents on a white background.</a:t>
            </a:r>
          </a:p>
          <a:p>
            <a:pPr rtl="0"/>
            <a:r>
              <a:rPr lang="en-US" sz="900" kern="1200" dirty="0" smtClean="0">
                <a:solidFill>
                  <a:schemeClr val="tx1"/>
                </a:solidFill>
                <a:effectLst/>
                <a:latin typeface="Segoe UI" pitchFamily="34" charset="0"/>
                <a:ea typeface="+mn-ea"/>
                <a:cs typeface="+mn-cs"/>
              </a:rPr>
              <a:t> </a:t>
            </a:r>
            <a:endParaRPr lang="en-US" dirty="0" smtClean="0">
              <a:effectLst/>
            </a:endParaRPr>
          </a:p>
          <a:p>
            <a:pPr marL="0" marR="0" indent="0" algn="l" defTabSz="914342" rtl="0" eaLnBrk="1" fontAlgn="auto" latinLnBrk="0" hangingPunct="1">
              <a:lnSpc>
                <a:spcPct val="100000"/>
              </a:lnSpc>
              <a:spcBef>
                <a:spcPts val="0"/>
              </a:spcBef>
              <a:spcAft>
                <a:spcPts val="0"/>
              </a:spcAft>
              <a:buClrTx/>
              <a:buSzTx/>
              <a:buFontTx/>
              <a:buNone/>
              <a:tabLst/>
              <a:defRPr/>
            </a:pPr>
            <a:r>
              <a:rPr lang="en-US" sz="900" b="1" kern="1200" dirty="0" smtClean="0">
                <a:solidFill>
                  <a:schemeClr val="tx1"/>
                </a:solidFill>
                <a:effectLst/>
                <a:latin typeface="Segoe UI" pitchFamily="34" charset="0"/>
                <a:ea typeface="+mn-ea"/>
                <a:cs typeface="+mn-cs"/>
              </a:rPr>
              <a:t>Transition: </a:t>
            </a:r>
            <a:r>
              <a:rPr lang="en-US" sz="900" kern="1200" dirty="0" smtClean="0">
                <a:solidFill>
                  <a:schemeClr val="tx1"/>
                </a:solidFill>
                <a:effectLst/>
                <a:latin typeface="Segoe UI" pitchFamily="34" charset="0"/>
                <a:ea typeface="+mn-ea"/>
                <a:cs typeface="+mn-cs"/>
              </a:rPr>
              <a:t>Next, </a:t>
            </a:r>
            <a:r>
              <a:rPr lang="en-US" sz="900" dirty="0" smtClean="0"/>
              <a:t>Designing the header</a:t>
            </a:r>
            <a:r>
              <a:rPr lang="en-US" sz="900" kern="1200" dirty="0" smtClean="0">
                <a:solidFill>
                  <a:schemeClr val="tx1"/>
                </a:solidFill>
                <a:effectLst/>
                <a:latin typeface="Segoe UI" pitchFamily="34" charset="0"/>
                <a:ea typeface="+mn-ea"/>
                <a:cs typeface="+mn-cs"/>
              </a:rPr>
              <a:t>…</a:t>
            </a:r>
            <a:endParaRPr lang="en-US" dirty="0" smtClean="0">
              <a:effectLst/>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54</a:t>
            </a:fld>
            <a:endParaRPr lang="en-US" dirty="0">
              <a:solidFill>
                <a:prstClr val="black"/>
              </a:solidFill>
            </a:endParaRPr>
          </a:p>
        </p:txBody>
      </p:sp>
    </p:spTree>
    <p:extLst>
      <p:ext uri="{BB962C8B-B14F-4D97-AF65-F5344CB8AC3E}">
        <p14:creationId xmlns:p14="http://schemas.microsoft.com/office/powerpoint/2010/main" val="201723018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1 minute</a:t>
            </a:r>
          </a:p>
          <a:p>
            <a:pPr rtl="0"/>
            <a:endParaRPr lang="en-US" dirty="0" smtClean="0">
              <a:effectLst/>
            </a:endParaRPr>
          </a:p>
          <a:p>
            <a:pPr rtl="0"/>
            <a:r>
              <a:rPr lang="en-US" sz="900" b="1" kern="1200" dirty="0" smtClean="0">
                <a:solidFill>
                  <a:schemeClr val="tx1"/>
                </a:solidFill>
                <a:effectLst/>
                <a:latin typeface="Segoe UI" pitchFamily="34" charset="0"/>
                <a:ea typeface="+mn-ea"/>
                <a:cs typeface="+mn-cs"/>
              </a:rPr>
              <a:t>Key Messages:</a:t>
            </a:r>
          </a:p>
          <a:p>
            <a:r>
              <a:rPr lang="en-US" sz="900" dirty="0" smtClean="0"/>
              <a:t>Don’t forget to follow the guidelines</a:t>
            </a:r>
            <a:r>
              <a:rPr lang="en-US" sz="900" baseline="0" dirty="0" smtClean="0"/>
              <a:t> for the header.</a:t>
            </a:r>
            <a:endParaRPr lang="en-US" sz="900" b="1" kern="1200" dirty="0" smtClean="0">
              <a:solidFill>
                <a:schemeClr val="tx1"/>
              </a:solidFill>
              <a:effectLst/>
              <a:latin typeface="Segoe UI" pitchFamily="34" charset="0"/>
              <a:ea typeface="+mn-ea"/>
              <a:cs typeface="+mn-cs"/>
            </a:endParaRPr>
          </a:p>
          <a:p>
            <a:pPr rtl="0"/>
            <a:endParaRPr lang="en-US" sz="900" b="1" kern="1200" dirty="0" smtClean="0">
              <a:solidFill>
                <a:schemeClr val="tx1"/>
              </a:solidFill>
              <a:effectLst/>
              <a:latin typeface="Segoe UI" pitchFamily="34" charset="0"/>
              <a:ea typeface="+mn-ea"/>
              <a:cs typeface="+mn-cs"/>
            </a:endParaRPr>
          </a:p>
          <a:p>
            <a:pPr rtl="0"/>
            <a:r>
              <a:rPr lang="en-US" sz="900" b="1" kern="1200" dirty="0" smtClean="0">
                <a:solidFill>
                  <a:schemeClr val="tx1"/>
                </a:solidFill>
                <a:effectLst/>
                <a:latin typeface="Segoe UI" pitchFamily="34" charset="0"/>
                <a:ea typeface="+mn-ea"/>
                <a:cs typeface="+mn-cs"/>
              </a:rPr>
              <a:t>Script:</a:t>
            </a:r>
          </a:p>
          <a:p>
            <a:r>
              <a:rPr lang="en-US" dirty="0" smtClean="0"/>
              <a:t>Background color and border color should reflect the app color (same color as your tile)</a:t>
            </a:r>
          </a:p>
          <a:p>
            <a:r>
              <a:rPr lang="en-US" dirty="0" smtClean="0"/>
              <a:t>The border color should be the same color, but 20% darker</a:t>
            </a:r>
          </a:p>
          <a:p>
            <a:r>
              <a:rPr lang="en-US" dirty="0" smtClean="0"/>
              <a:t>Flyout header should include a back button, name of the entry point, and the app’s icon </a:t>
            </a:r>
          </a:p>
          <a:p>
            <a:pPr rtl="0"/>
            <a:r>
              <a:rPr lang="en-US" sz="900" kern="1200" dirty="0" smtClean="0">
                <a:solidFill>
                  <a:schemeClr val="tx1"/>
                </a:solidFill>
                <a:effectLst/>
                <a:latin typeface="Segoe UI" pitchFamily="34" charset="0"/>
                <a:ea typeface="+mn-ea"/>
                <a:cs typeface="+mn-cs"/>
              </a:rPr>
              <a:t> </a:t>
            </a:r>
            <a:endParaRPr lang="en-US" dirty="0" smtClean="0">
              <a:effectLst/>
            </a:endParaRPr>
          </a:p>
          <a:p>
            <a:pPr marL="0" marR="0" indent="0" algn="l" defTabSz="914342" rtl="0" eaLnBrk="1" fontAlgn="auto" latinLnBrk="0" hangingPunct="1">
              <a:lnSpc>
                <a:spcPct val="100000"/>
              </a:lnSpc>
              <a:spcBef>
                <a:spcPts val="0"/>
              </a:spcBef>
              <a:spcAft>
                <a:spcPts val="0"/>
              </a:spcAft>
              <a:buClrTx/>
              <a:buSzTx/>
              <a:buFontTx/>
              <a:buNone/>
              <a:tabLst/>
              <a:defRPr/>
            </a:pPr>
            <a:r>
              <a:rPr lang="en-US" sz="900" b="1" kern="1200" dirty="0" smtClean="0">
                <a:solidFill>
                  <a:schemeClr val="tx1"/>
                </a:solidFill>
                <a:effectLst/>
                <a:latin typeface="Segoe UI" pitchFamily="34" charset="0"/>
                <a:ea typeface="+mn-ea"/>
                <a:cs typeface="+mn-cs"/>
              </a:rPr>
              <a:t>Transition:</a:t>
            </a:r>
            <a:r>
              <a:rPr lang="en-US" sz="900" b="1" kern="1200" baseline="0" dirty="0" smtClean="0">
                <a:solidFill>
                  <a:schemeClr val="tx1"/>
                </a:solidFill>
                <a:effectLst/>
                <a:latin typeface="Segoe UI" pitchFamily="34" charset="0"/>
                <a:ea typeface="+mn-ea"/>
                <a:cs typeface="+mn-cs"/>
              </a:rPr>
              <a:t> </a:t>
            </a:r>
            <a:r>
              <a:rPr lang="en-US" sz="900" b="0" kern="1200" baseline="0" dirty="0" smtClean="0">
                <a:solidFill>
                  <a:schemeClr val="tx1"/>
                </a:solidFill>
                <a:effectLst/>
                <a:latin typeface="Segoe UI" pitchFamily="34" charset="0"/>
                <a:ea typeface="+mn-ea"/>
                <a:cs typeface="+mn-cs"/>
              </a:rPr>
              <a:t>There are some things you should avoid when designing settings.</a:t>
            </a:r>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3AD42FA0-0BBE-438B-BB64-0D199DD69FA0}" type="slidenum">
              <a:rPr lang="en-US" smtClean="0">
                <a:solidFill>
                  <a:prstClr val="black"/>
                </a:solidFill>
              </a:rPr>
              <a:pPr/>
              <a:t>55</a:t>
            </a:fld>
            <a:endParaRPr lang="en-US" dirty="0">
              <a:solidFill>
                <a:prstClr val="black"/>
              </a:solidFill>
            </a:endParaRPr>
          </a:p>
        </p:txBody>
      </p:sp>
    </p:spTree>
    <p:extLst>
      <p:ext uri="{BB962C8B-B14F-4D97-AF65-F5344CB8AC3E}">
        <p14:creationId xmlns:p14="http://schemas.microsoft.com/office/powerpoint/2010/main" val="2116123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2 minutes</a:t>
            </a:r>
          </a:p>
          <a:p>
            <a:pPr rtl="0"/>
            <a:endParaRPr lang="en-US" dirty="0" smtClean="0">
              <a:effectLst/>
            </a:endParaRPr>
          </a:p>
          <a:p>
            <a:pPr rtl="0"/>
            <a:r>
              <a:rPr lang="en-US" sz="900" b="1" kern="1200" dirty="0" smtClean="0">
                <a:solidFill>
                  <a:schemeClr val="tx1"/>
                </a:solidFill>
                <a:effectLst/>
                <a:latin typeface="Segoe UI" pitchFamily="34" charset="0"/>
                <a:ea typeface="+mn-ea"/>
                <a:cs typeface="+mn-cs"/>
              </a:rPr>
              <a:t>Key Messages:</a:t>
            </a:r>
          </a:p>
          <a:p>
            <a:pPr rtl="0"/>
            <a:r>
              <a:rPr lang="en-US" sz="900" b="0" kern="1200" dirty="0" smtClean="0">
                <a:solidFill>
                  <a:schemeClr val="tx1"/>
                </a:solidFill>
                <a:effectLst/>
                <a:latin typeface="Segoe UI" pitchFamily="34" charset="0"/>
                <a:ea typeface="+mn-ea"/>
                <a:cs typeface="+mn-cs"/>
              </a:rPr>
              <a:t>Here are some items that you do not want to include when you plan your settings</a:t>
            </a:r>
            <a:endParaRPr lang="en-US" b="0" dirty="0" smtClean="0">
              <a:effectLst/>
            </a:endParaRPr>
          </a:p>
          <a:p>
            <a:pPr rtl="0"/>
            <a:endParaRPr lang="en-US" sz="900" b="1" kern="1200" dirty="0" smtClean="0">
              <a:solidFill>
                <a:schemeClr val="tx1"/>
              </a:solidFill>
              <a:effectLst/>
              <a:latin typeface="Segoe UI" pitchFamily="34" charset="0"/>
              <a:ea typeface="+mn-ea"/>
              <a:cs typeface="+mn-cs"/>
            </a:endParaRPr>
          </a:p>
          <a:p>
            <a:pPr rtl="0"/>
            <a:r>
              <a:rPr lang="en-US" sz="900" b="1" kern="1200" dirty="0" smtClean="0">
                <a:solidFill>
                  <a:schemeClr val="tx1"/>
                </a:solidFill>
                <a:effectLst/>
                <a:latin typeface="Segoe UI" pitchFamily="34" charset="0"/>
                <a:ea typeface="+mn-ea"/>
                <a:cs typeface="+mn-cs"/>
              </a:rPr>
              <a:t>Script:</a:t>
            </a:r>
          </a:p>
          <a:p>
            <a:pPr marL="171450" marR="0" indent="-171450" algn="l" defTabSz="914342" rtl="0" eaLnBrk="1" fontAlgn="auto" latinLnBrk="0" hangingPunct="1">
              <a:lnSpc>
                <a:spcPct val="100000"/>
              </a:lnSpc>
              <a:spcBef>
                <a:spcPts val="0"/>
              </a:spcBef>
              <a:spcAft>
                <a:spcPts val="0"/>
              </a:spcAft>
              <a:buClrTx/>
              <a:buSzTx/>
              <a:buFont typeface="Arial" pitchFamily="34" charset="0"/>
              <a:buChar char="•"/>
              <a:tabLst/>
              <a:defRPr/>
            </a:pPr>
            <a:r>
              <a:rPr lang="en-US" sz="900" dirty="0" smtClean="0"/>
              <a:t>Don’t duplicate the functionality in the "Permissions" pane. This pane is system-controlled and apps can't change it.</a:t>
            </a:r>
          </a:p>
          <a:p>
            <a:pPr marL="171450" lvl="0" indent="-171450">
              <a:buFont typeface="Arial" pitchFamily="34" charset="0"/>
              <a:buChar char="•"/>
            </a:pPr>
            <a:r>
              <a:rPr lang="en-US" dirty="0" smtClean="0"/>
              <a:t>Don't include features that are part of a typical app workflow, such as changing the brush color in a painting app. These features belong on an app bar or on the canvas.</a:t>
            </a:r>
          </a:p>
          <a:p>
            <a:pPr marL="171450" marR="0" indent="-171450" algn="l" defTabSz="914342" rtl="0" eaLnBrk="1" fontAlgn="auto" latinLnBrk="0" hangingPunct="1">
              <a:lnSpc>
                <a:spcPct val="100000"/>
              </a:lnSpc>
              <a:spcBef>
                <a:spcPts val="0"/>
              </a:spcBef>
              <a:spcAft>
                <a:spcPts val="0"/>
              </a:spcAft>
              <a:buClrTx/>
              <a:buSzTx/>
              <a:buFont typeface="Arial" pitchFamily="34" charset="0"/>
              <a:buChar char="•"/>
              <a:tabLst/>
              <a:defRPr/>
            </a:pPr>
            <a:r>
              <a:rPr lang="en-US" sz="900" dirty="0" smtClean="0"/>
              <a:t>Don't use the Settings pane for navigation. When the Settings pane closes, people should be in the same place in the app that they were when they entered settings. The </a:t>
            </a:r>
            <a:r>
              <a:rPr lang="en-US" sz="900" dirty="0" smtClean="0">
                <a:hlinkClick r:id="rId3"/>
              </a:rPr>
              <a:t>app bar</a:t>
            </a:r>
            <a:r>
              <a:rPr lang="en-US" sz="900" dirty="0" smtClean="0"/>
              <a:t> is a more appropriate place for navigation. For more info, see </a:t>
            </a:r>
            <a:r>
              <a:rPr lang="en-US" sz="900" dirty="0" smtClean="0">
                <a:hlinkClick r:id="rId4"/>
              </a:rPr>
              <a:t>Defining layout, navigation, and commands</a:t>
            </a:r>
            <a:r>
              <a:rPr lang="en-US" sz="900" dirty="0" smtClean="0"/>
              <a:t>.</a:t>
            </a:r>
          </a:p>
          <a:p>
            <a:pPr marL="171450" indent="-171450">
              <a:buFont typeface="Arial" pitchFamily="34" charset="0"/>
              <a:buChar char="•"/>
            </a:pPr>
            <a:r>
              <a:rPr lang="en-US" sz="900" dirty="0" smtClean="0"/>
              <a:t>Don’t create a custom flyout size (use 346 px or 646 px) </a:t>
            </a:r>
          </a:p>
          <a:p>
            <a:pPr marL="171450" indent="-171450">
              <a:buFont typeface="Arial" pitchFamily="34" charset="0"/>
              <a:buChar char="•"/>
            </a:pPr>
            <a:r>
              <a:rPr lang="en-US" sz="900" dirty="0" smtClean="0"/>
              <a:t>Don’t add confirmation buttons, changes should occur immediately</a:t>
            </a:r>
          </a:p>
          <a:p>
            <a:pPr marL="171450" marR="0" indent="-171450" algn="l" defTabSz="914342" rtl="0" eaLnBrk="1" fontAlgn="auto" latinLnBrk="0" hangingPunct="1">
              <a:lnSpc>
                <a:spcPct val="100000"/>
              </a:lnSpc>
              <a:spcBef>
                <a:spcPts val="0"/>
              </a:spcBef>
              <a:spcAft>
                <a:spcPts val="0"/>
              </a:spcAft>
              <a:buClrTx/>
              <a:buSzTx/>
              <a:buFont typeface="Arial" pitchFamily="34" charset="0"/>
              <a:buChar char="•"/>
              <a:tabLst/>
              <a:defRPr/>
            </a:pPr>
            <a:r>
              <a:rPr lang="en-US" dirty="0" smtClean="0"/>
              <a:t>Don't use an entry point to perform an action directly. Entry points should open a Flyout or the browser.</a:t>
            </a:r>
          </a:p>
          <a:p>
            <a:pPr rtl="0"/>
            <a:endParaRPr lang="en-US" dirty="0" smtClean="0">
              <a:effectLst/>
            </a:endParaRPr>
          </a:p>
          <a:p>
            <a:pPr marL="0" marR="0" indent="0" algn="l" defTabSz="914342" rtl="0" eaLnBrk="1" fontAlgn="auto" latinLnBrk="0" hangingPunct="1">
              <a:lnSpc>
                <a:spcPct val="100000"/>
              </a:lnSpc>
              <a:spcBef>
                <a:spcPts val="0"/>
              </a:spcBef>
              <a:spcAft>
                <a:spcPts val="0"/>
              </a:spcAft>
              <a:buClrTx/>
              <a:buSzTx/>
              <a:buFontTx/>
              <a:buNone/>
              <a:tabLst/>
              <a:defRPr/>
            </a:pPr>
            <a:r>
              <a:rPr lang="en-US" sz="900" b="1" kern="1200" dirty="0" smtClean="0">
                <a:solidFill>
                  <a:schemeClr val="tx1"/>
                </a:solidFill>
                <a:effectLst/>
                <a:latin typeface="Segoe UI" pitchFamily="34" charset="0"/>
                <a:ea typeface="+mn-ea"/>
                <a:cs typeface="+mn-cs"/>
              </a:rPr>
              <a:t>Transition: </a:t>
            </a:r>
            <a:r>
              <a:rPr lang="en-US" sz="900" kern="1200" dirty="0" smtClean="0">
                <a:solidFill>
                  <a:schemeClr val="tx1"/>
                </a:solidFill>
                <a:effectLst/>
                <a:latin typeface="Segoe UI" pitchFamily="34" charset="0"/>
                <a:ea typeface="+mn-ea"/>
                <a:cs typeface="+mn-cs"/>
              </a:rPr>
              <a:t>[Settings recap]</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56</a:t>
            </a:fld>
            <a:endParaRPr lang="en-US" dirty="0">
              <a:solidFill>
                <a:prstClr val="black"/>
              </a:solidFill>
            </a:endParaRPr>
          </a:p>
        </p:txBody>
      </p:sp>
    </p:spTree>
    <p:extLst>
      <p:ext uri="{BB962C8B-B14F-4D97-AF65-F5344CB8AC3E}">
        <p14:creationId xmlns:p14="http://schemas.microsoft.com/office/powerpoint/2010/main" val="94420732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73731"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685800">
              <a:defRPr>
                <a:solidFill>
                  <a:schemeClr val="tx1"/>
                </a:solidFill>
                <a:latin typeface="Segoe UI" pitchFamily="34" charset="0"/>
                <a:cs typeface="Arial" pitchFamily="34" charset="0"/>
              </a:defRPr>
            </a:lvl1pPr>
            <a:lvl2pPr marL="742950" indent="-285750" defTabSz="685800">
              <a:defRPr>
                <a:solidFill>
                  <a:schemeClr val="tx1"/>
                </a:solidFill>
                <a:latin typeface="Segoe UI" pitchFamily="34" charset="0"/>
                <a:cs typeface="Arial" pitchFamily="34" charset="0"/>
              </a:defRPr>
            </a:lvl2pPr>
            <a:lvl3pPr marL="1143000" indent="-228600" defTabSz="685800">
              <a:defRPr>
                <a:solidFill>
                  <a:schemeClr val="tx1"/>
                </a:solidFill>
                <a:latin typeface="Segoe UI" pitchFamily="34" charset="0"/>
                <a:cs typeface="Arial" pitchFamily="34" charset="0"/>
              </a:defRPr>
            </a:lvl3pPr>
            <a:lvl4pPr marL="1600200" indent="-228600" defTabSz="685800">
              <a:defRPr>
                <a:solidFill>
                  <a:schemeClr val="tx1"/>
                </a:solidFill>
                <a:latin typeface="Segoe UI" pitchFamily="34" charset="0"/>
                <a:cs typeface="Arial" pitchFamily="34" charset="0"/>
              </a:defRPr>
            </a:lvl4pPr>
            <a:lvl5pPr marL="2057400" indent="-228600" defTabSz="685800">
              <a:defRPr>
                <a:solidFill>
                  <a:schemeClr val="tx1"/>
                </a:solidFill>
                <a:latin typeface="Segoe UI" pitchFamily="34" charset="0"/>
                <a:cs typeface="Arial" pitchFamily="34" charset="0"/>
              </a:defRPr>
            </a:lvl5pPr>
            <a:lvl6pPr marL="2514600" indent="-228600" defTabSz="685800" fontAlgn="base">
              <a:spcBef>
                <a:spcPct val="0"/>
              </a:spcBef>
              <a:spcAft>
                <a:spcPct val="0"/>
              </a:spcAft>
              <a:defRPr>
                <a:solidFill>
                  <a:schemeClr val="tx1"/>
                </a:solidFill>
                <a:latin typeface="Segoe UI" pitchFamily="34" charset="0"/>
                <a:cs typeface="Arial" pitchFamily="34" charset="0"/>
              </a:defRPr>
            </a:lvl6pPr>
            <a:lvl7pPr marL="2971800" indent="-228600" defTabSz="685800" fontAlgn="base">
              <a:spcBef>
                <a:spcPct val="0"/>
              </a:spcBef>
              <a:spcAft>
                <a:spcPct val="0"/>
              </a:spcAft>
              <a:defRPr>
                <a:solidFill>
                  <a:schemeClr val="tx1"/>
                </a:solidFill>
                <a:latin typeface="Segoe UI" pitchFamily="34" charset="0"/>
                <a:cs typeface="Arial" pitchFamily="34" charset="0"/>
              </a:defRPr>
            </a:lvl7pPr>
            <a:lvl8pPr marL="3429000" indent="-228600" defTabSz="685800" fontAlgn="base">
              <a:spcBef>
                <a:spcPct val="0"/>
              </a:spcBef>
              <a:spcAft>
                <a:spcPct val="0"/>
              </a:spcAft>
              <a:defRPr>
                <a:solidFill>
                  <a:schemeClr val="tx1"/>
                </a:solidFill>
                <a:latin typeface="Segoe UI" pitchFamily="34" charset="0"/>
                <a:cs typeface="Arial" pitchFamily="34" charset="0"/>
              </a:defRPr>
            </a:lvl8pPr>
            <a:lvl9pPr marL="3886200" indent="-228600" defTabSz="685800" fontAlgn="base">
              <a:spcBef>
                <a:spcPct val="0"/>
              </a:spcBef>
              <a:spcAft>
                <a:spcPct val="0"/>
              </a:spcAft>
              <a:defRPr>
                <a:solidFill>
                  <a:schemeClr val="tx1"/>
                </a:solidFill>
                <a:latin typeface="Segoe UI" pitchFamily="34" charset="0"/>
                <a:cs typeface="Arial" pitchFamily="34" charset="0"/>
              </a:defRPr>
            </a:lvl9pPr>
          </a:lstStyle>
          <a:p>
            <a:pPr fontAlgn="base">
              <a:spcBef>
                <a:spcPct val="0"/>
              </a:spcBef>
              <a:spcAft>
                <a:spcPct val="0"/>
              </a:spcAft>
            </a:pPr>
            <a:endParaRPr lang="en-US">
              <a:latin typeface="Calibri" pitchFamily="34" charset="0"/>
            </a:endParaRPr>
          </a:p>
        </p:txBody>
      </p:sp>
      <p:sp>
        <p:nvSpPr>
          <p:cNvPr id="73732"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Segoe UI" pitchFamily="34" charset="0"/>
                <a:cs typeface="Arial" pitchFamily="34" charset="0"/>
              </a:defRPr>
            </a:lvl1pPr>
            <a:lvl2pPr marL="742950" indent="-285750">
              <a:defRPr>
                <a:solidFill>
                  <a:schemeClr val="tx1"/>
                </a:solidFill>
                <a:latin typeface="Segoe UI" pitchFamily="34" charset="0"/>
                <a:cs typeface="Arial" pitchFamily="34" charset="0"/>
              </a:defRPr>
            </a:lvl2pPr>
            <a:lvl3pPr marL="1143000" indent="-228600">
              <a:defRPr>
                <a:solidFill>
                  <a:schemeClr val="tx1"/>
                </a:solidFill>
                <a:latin typeface="Segoe UI" pitchFamily="34" charset="0"/>
                <a:cs typeface="Arial" pitchFamily="34" charset="0"/>
              </a:defRPr>
            </a:lvl3pPr>
            <a:lvl4pPr marL="1600200" indent="-228600">
              <a:defRPr>
                <a:solidFill>
                  <a:schemeClr val="tx1"/>
                </a:solidFill>
                <a:latin typeface="Segoe UI" pitchFamily="34" charset="0"/>
                <a:cs typeface="Arial" pitchFamily="34" charset="0"/>
              </a:defRPr>
            </a:lvl4pPr>
            <a:lvl5pPr marL="2057400" indent="-228600">
              <a:defRPr>
                <a:solidFill>
                  <a:schemeClr val="tx1"/>
                </a:solidFill>
                <a:latin typeface="Segoe UI" pitchFamily="34" charset="0"/>
                <a:cs typeface="Arial" pitchFamily="34" charset="0"/>
              </a:defRPr>
            </a:lvl5pPr>
            <a:lvl6pPr marL="2514600" indent="-228600" defTabSz="912813" fontAlgn="base">
              <a:spcBef>
                <a:spcPct val="0"/>
              </a:spcBef>
              <a:spcAft>
                <a:spcPct val="0"/>
              </a:spcAft>
              <a:defRPr>
                <a:solidFill>
                  <a:schemeClr val="tx1"/>
                </a:solidFill>
                <a:latin typeface="Segoe UI" pitchFamily="34" charset="0"/>
                <a:cs typeface="Arial" pitchFamily="34" charset="0"/>
              </a:defRPr>
            </a:lvl6pPr>
            <a:lvl7pPr marL="2971800" indent="-228600" defTabSz="912813" fontAlgn="base">
              <a:spcBef>
                <a:spcPct val="0"/>
              </a:spcBef>
              <a:spcAft>
                <a:spcPct val="0"/>
              </a:spcAft>
              <a:defRPr>
                <a:solidFill>
                  <a:schemeClr val="tx1"/>
                </a:solidFill>
                <a:latin typeface="Segoe UI" pitchFamily="34" charset="0"/>
                <a:cs typeface="Arial" pitchFamily="34" charset="0"/>
              </a:defRPr>
            </a:lvl7pPr>
            <a:lvl8pPr marL="3429000" indent="-228600" defTabSz="912813" fontAlgn="base">
              <a:spcBef>
                <a:spcPct val="0"/>
              </a:spcBef>
              <a:spcAft>
                <a:spcPct val="0"/>
              </a:spcAft>
              <a:defRPr>
                <a:solidFill>
                  <a:schemeClr val="tx1"/>
                </a:solidFill>
                <a:latin typeface="Segoe UI" pitchFamily="34" charset="0"/>
                <a:cs typeface="Arial" pitchFamily="34" charset="0"/>
              </a:defRPr>
            </a:lvl8pPr>
            <a:lvl9pPr marL="3886200" indent="-228600" defTabSz="912813" fontAlgn="base">
              <a:spcBef>
                <a:spcPct val="0"/>
              </a:spcBef>
              <a:spcAft>
                <a:spcPct val="0"/>
              </a:spcAft>
              <a:defRPr>
                <a:solidFill>
                  <a:schemeClr val="tx1"/>
                </a:solidFill>
                <a:latin typeface="Segoe UI" pitchFamily="34" charset="0"/>
                <a:cs typeface="Arial" pitchFamily="34" charset="0"/>
              </a:defRPr>
            </a:lvl9pPr>
          </a:lstStyle>
          <a:p>
            <a:pPr defTabSz="912813" fontAlgn="base">
              <a:spcBef>
                <a:spcPct val="0"/>
              </a:spcBef>
              <a:spcAft>
                <a:spcPct val="0"/>
              </a:spcAft>
            </a:pPr>
            <a:fld id="{63E8B34E-B922-4962-9FB0-F05FDA8499D7}" type="datetime8">
              <a:rPr lang="en-US"/>
              <a:pPr defTabSz="912813" fontAlgn="base">
                <a:spcBef>
                  <a:spcPct val="0"/>
                </a:spcBef>
                <a:spcAft>
                  <a:spcPct val="0"/>
                </a:spcAft>
              </a:pPr>
              <a:t>4/16/2013 10:06 AM</a:t>
            </a:fld>
            <a:endParaRPr lang="en-US"/>
          </a:p>
        </p:txBody>
      </p:sp>
      <p:sp>
        <p:nvSpPr>
          <p:cNvPr id="73733"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itchFamily="34" charset="0"/>
                <a:cs typeface="Arial" pitchFamily="34" charset="0"/>
              </a:defRPr>
            </a:lvl1pPr>
            <a:lvl2pPr marL="742950" indent="-285750">
              <a:defRPr>
                <a:solidFill>
                  <a:schemeClr val="tx1"/>
                </a:solidFill>
                <a:latin typeface="Segoe UI" pitchFamily="34" charset="0"/>
                <a:cs typeface="Arial" pitchFamily="34" charset="0"/>
              </a:defRPr>
            </a:lvl2pPr>
            <a:lvl3pPr marL="1143000" indent="-228600">
              <a:defRPr>
                <a:solidFill>
                  <a:schemeClr val="tx1"/>
                </a:solidFill>
                <a:latin typeface="Segoe UI" pitchFamily="34" charset="0"/>
                <a:cs typeface="Arial" pitchFamily="34" charset="0"/>
              </a:defRPr>
            </a:lvl3pPr>
            <a:lvl4pPr marL="1600200" indent="-228600">
              <a:defRPr>
                <a:solidFill>
                  <a:schemeClr val="tx1"/>
                </a:solidFill>
                <a:latin typeface="Segoe UI" pitchFamily="34" charset="0"/>
                <a:cs typeface="Arial" pitchFamily="34" charset="0"/>
              </a:defRPr>
            </a:lvl4pPr>
            <a:lvl5pPr marL="2057400" indent="-228600">
              <a:defRPr>
                <a:solidFill>
                  <a:schemeClr val="tx1"/>
                </a:solidFill>
                <a:latin typeface="Segoe UI" pitchFamily="34" charset="0"/>
                <a:cs typeface="Arial" pitchFamily="34" charset="0"/>
              </a:defRPr>
            </a:lvl5pPr>
            <a:lvl6pPr marL="2514600" indent="-228600" defTabSz="912813" fontAlgn="base">
              <a:spcBef>
                <a:spcPct val="0"/>
              </a:spcBef>
              <a:spcAft>
                <a:spcPct val="0"/>
              </a:spcAft>
              <a:defRPr>
                <a:solidFill>
                  <a:schemeClr val="tx1"/>
                </a:solidFill>
                <a:latin typeface="Segoe UI" pitchFamily="34" charset="0"/>
                <a:cs typeface="Arial" pitchFamily="34" charset="0"/>
              </a:defRPr>
            </a:lvl6pPr>
            <a:lvl7pPr marL="2971800" indent="-228600" defTabSz="912813" fontAlgn="base">
              <a:spcBef>
                <a:spcPct val="0"/>
              </a:spcBef>
              <a:spcAft>
                <a:spcPct val="0"/>
              </a:spcAft>
              <a:defRPr>
                <a:solidFill>
                  <a:schemeClr val="tx1"/>
                </a:solidFill>
                <a:latin typeface="Segoe UI" pitchFamily="34" charset="0"/>
                <a:cs typeface="Arial" pitchFamily="34" charset="0"/>
              </a:defRPr>
            </a:lvl7pPr>
            <a:lvl8pPr marL="3429000" indent="-228600" defTabSz="912813" fontAlgn="base">
              <a:spcBef>
                <a:spcPct val="0"/>
              </a:spcBef>
              <a:spcAft>
                <a:spcPct val="0"/>
              </a:spcAft>
              <a:defRPr>
                <a:solidFill>
                  <a:schemeClr val="tx1"/>
                </a:solidFill>
                <a:latin typeface="Segoe UI" pitchFamily="34" charset="0"/>
                <a:cs typeface="Arial" pitchFamily="34" charset="0"/>
              </a:defRPr>
            </a:lvl8pPr>
            <a:lvl9pPr marL="3886200" indent="-228600" defTabSz="912813" fontAlgn="base">
              <a:spcBef>
                <a:spcPct val="0"/>
              </a:spcBef>
              <a:spcAft>
                <a:spcPct val="0"/>
              </a:spcAft>
              <a:defRPr>
                <a:solidFill>
                  <a:schemeClr val="tx1"/>
                </a:solidFill>
                <a:latin typeface="Segoe UI" pitchFamily="34" charset="0"/>
                <a:cs typeface="Arial" pitchFamily="34" charset="0"/>
              </a:defRPr>
            </a:lvl9pPr>
          </a:lstStyle>
          <a:p>
            <a:pPr defTabSz="912813" fontAlgn="base">
              <a:spcBef>
                <a:spcPct val="0"/>
              </a:spcBef>
              <a:spcAft>
                <a:spcPct val="0"/>
              </a:spcAft>
            </a:pPr>
            <a:fld id="{A1EF5684-E3A9-43B6-95B2-0B463CC8A24C}" type="slidenum">
              <a:rPr lang="en-US"/>
              <a:pPr defTabSz="912813" fontAlgn="base">
                <a:spcBef>
                  <a:spcPct val="0"/>
                </a:spcBef>
                <a:spcAft>
                  <a:spcPct val="0"/>
                </a:spcAft>
              </a:pPr>
              <a:t>57</a:t>
            </a:fld>
            <a:endParaRPr lang="en-US"/>
          </a:p>
        </p:txBody>
      </p:sp>
      <p:sp>
        <p:nvSpPr>
          <p:cNvPr id="73734" name="Footer Placeholder 3"/>
          <p:cNvSpPr>
            <a:spLocks noGrp="1"/>
          </p:cNvSpPr>
          <p:nvPr>
            <p:ph type="ftr" sz="quarter" idx="4"/>
          </p:nvPr>
        </p:nvSpPr>
        <p:spPr bwMode="auto">
          <a:xfrm>
            <a:off x="0" y="8685213"/>
            <a:ext cx="62484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itchFamily="34" charset="0"/>
                <a:cs typeface="Arial" pitchFamily="34" charset="0"/>
              </a:defRPr>
            </a:lvl1pPr>
            <a:lvl2pPr marL="742950" indent="-285750">
              <a:defRPr>
                <a:solidFill>
                  <a:schemeClr val="tx1"/>
                </a:solidFill>
                <a:latin typeface="Segoe UI" pitchFamily="34" charset="0"/>
                <a:cs typeface="Arial" pitchFamily="34" charset="0"/>
              </a:defRPr>
            </a:lvl2pPr>
            <a:lvl3pPr marL="1143000" indent="-228600">
              <a:defRPr>
                <a:solidFill>
                  <a:schemeClr val="tx1"/>
                </a:solidFill>
                <a:latin typeface="Segoe UI" pitchFamily="34" charset="0"/>
                <a:cs typeface="Arial" pitchFamily="34" charset="0"/>
              </a:defRPr>
            </a:lvl3pPr>
            <a:lvl4pPr marL="1600200" indent="-228600">
              <a:defRPr>
                <a:solidFill>
                  <a:schemeClr val="tx1"/>
                </a:solidFill>
                <a:latin typeface="Segoe UI" pitchFamily="34" charset="0"/>
                <a:cs typeface="Arial" pitchFamily="34" charset="0"/>
              </a:defRPr>
            </a:lvl4pPr>
            <a:lvl5pPr marL="2057400" indent="-228600">
              <a:defRPr>
                <a:solidFill>
                  <a:schemeClr val="tx1"/>
                </a:solidFill>
                <a:latin typeface="Segoe UI" pitchFamily="34" charset="0"/>
                <a:cs typeface="Arial" pitchFamily="34" charset="0"/>
              </a:defRPr>
            </a:lvl5pPr>
            <a:lvl6pPr marL="2514600" indent="-228600" defTabSz="912813" fontAlgn="base">
              <a:spcBef>
                <a:spcPct val="0"/>
              </a:spcBef>
              <a:spcAft>
                <a:spcPct val="0"/>
              </a:spcAft>
              <a:defRPr>
                <a:solidFill>
                  <a:schemeClr val="tx1"/>
                </a:solidFill>
                <a:latin typeface="Segoe UI" pitchFamily="34" charset="0"/>
                <a:cs typeface="Arial" pitchFamily="34" charset="0"/>
              </a:defRPr>
            </a:lvl6pPr>
            <a:lvl7pPr marL="2971800" indent="-228600" defTabSz="912813" fontAlgn="base">
              <a:spcBef>
                <a:spcPct val="0"/>
              </a:spcBef>
              <a:spcAft>
                <a:spcPct val="0"/>
              </a:spcAft>
              <a:defRPr>
                <a:solidFill>
                  <a:schemeClr val="tx1"/>
                </a:solidFill>
                <a:latin typeface="Segoe UI" pitchFamily="34" charset="0"/>
                <a:cs typeface="Arial" pitchFamily="34" charset="0"/>
              </a:defRPr>
            </a:lvl7pPr>
            <a:lvl8pPr marL="3429000" indent="-228600" defTabSz="912813" fontAlgn="base">
              <a:spcBef>
                <a:spcPct val="0"/>
              </a:spcBef>
              <a:spcAft>
                <a:spcPct val="0"/>
              </a:spcAft>
              <a:defRPr>
                <a:solidFill>
                  <a:schemeClr val="tx1"/>
                </a:solidFill>
                <a:latin typeface="Segoe UI" pitchFamily="34" charset="0"/>
                <a:cs typeface="Arial" pitchFamily="34" charset="0"/>
              </a:defRPr>
            </a:lvl8pPr>
            <a:lvl9pPr marL="3886200" indent="-228600" defTabSz="912813" fontAlgn="base">
              <a:spcBef>
                <a:spcPct val="0"/>
              </a:spcBef>
              <a:spcAft>
                <a:spcPct val="0"/>
              </a:spcAft>
              <a:defRPr>
                <a:solidFill>
                  <a:schemeClr val="tx1"/>
                </a:solidFill>
                <a:latin typeface="Segoe UI" pitchFamily="34" charset="0"/>
                <a:cs typeface="Arial" pitchFamily="34" charset="0"/>
              </a:defRPr>
            </a:lvl9pPr>
          </a:lstStyle>
          <a:p>
            <a:pPr defTabSz="912813" fontAlgn="base">
              <a:spcBef>
                <a:spcPct val="0"/>
              </a:spcBef>
              <a:spcAft>
                <a:spcPct val="0"/>
              </a:spcAft>
            </a:pPr>
            <a:r>
              <a:rPr lang="en-US">
                <a:solidFill>
                  <a:srgbClr val="000000"/>
                </a:solidFill>
              </a:rPr>
              <a:t>© 2010 Microsoft Corporation. All rights reserved. Microsoft, Windows, Windows Vista and other product names are or may be registered trademarks and/or trademarks in the U.S. and/or other countries.</a:t>
            </a:r>
          </a:p>
          <a:p>
            <a:pPr defTabSz="912813" fontAlgn="base">
              <a:spcBef>
                <a:spcPct val="0"/>
              </a:spcBef>
              <a:spcAft>
                <a:spcPct val="0"/>
              </a:spcAft>
            </a:pPr>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p:txBody>
      </p:sp>
    </p:spTree>
    <p:extLst>
      <p:ext uri="{BB962C8B-B14F-4D97-AF65-F5344CB8AC3E}">
        <p14:creationId xmlns:p14="http://schemas.microsoft.com/office/powerpoint/2010/main" val="10249889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 </a:t>
            </a:r>
            <a:r>
              <a:rPr lang="en-US" sz="900" b="0" kern="1200" dirty="0" smtClean="0">
                <a:solidFill>
                  <a:schemeClr val="tx1"/>
                </a:solidFill>
                <a:effectLst/>
                <a:latin typeface="Segoe UI" pitchFamily="34" charset="0"/>
                <a:ea typeface="+mn-ea"/>
                <a:cs typeface="+mn-cs"/>
              </a:rPr>
              <a:t>1</a:t>
            </a:r>
            <a:r>
              <a:rPr lang="en-US" sz="900" kern="1200" dirty="0" smtClean="0">
                <a:solidFill>
                  <a:schemeClr val="tx1"/>
                </a:solidFill>
                <a:effectLst/>
                <a:latin typeface="Segoe UI" pitchFamily="34" charset="0"/>
                <a:ea typeface="+mn-ea"/>
                <a:cs typeface="+mn-cs"/>
              </a:rPr>
              <a:t> minute</a:t>
            </a: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r>
              <a:rPr lang="en-US" sz="900" b="0" kern="1200" dirty="0" smtClean="0">
                <a:solidFill>
                  <a:schemeClr val="tx1"/>
                </a:solidFill>
                <a:effectLst/>
                <a:latin typeface="Segoe UI" pitchFamily="34" charset="0"/>
                <a:ea typeface="+mn-ea"/>
                <a:cs typeface="+mn-cs"/>
              </a:rPr>
              <a:t>When designing the</a:t>
            </a:r>
            <a:r>
              <a:rPr lang="en-US" sz="900" b="0" kern="1200" baseline="0" dirty="0" smtClean="0">
                <a:solidFill>
                  <a:schemeClr val="tx1"/>
                </a:solidFill>
                <a:effectLst/>
                <a:latin typeface="Segoe UI" pitchFamily="34" charset="0"/>
                <a:ea typeface="+mn-ea"/>
                <a:cs typeface="+mn-cs"/>
              </a:rPr>
              <a:t> Share source experience, think of the content in your app.  What would a user want to share? Think about what a user might want to share from each level of your app.</a:t>
            </a:r>
            <a:endParaRPr lang="en-US" sz="900" b="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By sharing more data, you enable</a:t>
            </a:r>
            <a:r>
              <a:rPr lang="en-US" sz="900" b="0" kern="1200" baseline="0" dirty="0" smtClean="0">
                <a:solidFill>
                  <a:schemeClr val="tx1"/>
                </a:solidFill>
                <a:effectLst/>
                <a:latin typeface="Segoe UI" pitchFamily="34" charset="0"/>
                <a:ea typeface="+mn-ea"/>
                <a:cs typeface="+mn-cs"/>
              </a:rPr>
              <a:t> more share scenarios…</a:t>
            </a:r>
            <a:endParaRPr lang="en-US" sz="900" b="0" kern="1200" dirty="0" smtClean="0">
              <a:solidFill>
                <a:schemeClr val="tx1"/>
              </a:solidFill>
              <a:effectLst/>
              <a:latin typeface="Segoe UI"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9132119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 </a:t>
            </a:r>
            <a:r>
              <a:rPr lang="en-US" sz="900" b="0" kern="1200" dirty="0" smtClean="0">
                <a:solidFill>
                  <a:schemeClr val="tx1"/>
                </a:solidFill>
                <a:effectLst/>
                <a:latin typeface="Segoe UI" pitchFamily="34" charset="0"/>
                <a:ea typeface="+mn-ea"/>
                <a:cs typeface="+mn-cs"/>
              </a:rPr>
              <a:t>2</a:t>
            </a:r>
            <a:r>
              <a:rPr lang="en-US" sz="900" kern="1200" dirty="0" smtClean="0">
                <a:solidFill>
                  <a:schemeClr val="tx1"/>
                </a:solidFill>
                <a:effectLst/>
                <a:latin typeface="Segoe UI" pitchFamily="34" charset="0"/>
                <a:ea typeface="+mn-ea"/>
                <a:cs typeface="+mn-cs"/>
              </a:rPr>
              <a:t> minutes</a:t>
            </a: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There are different formats you can choose from when sharing data</a:t>
            </a: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The more you</a:t>
            </a:r>
            <a:r>
              <a:rPr lang="en-US" sz="900" b="0" kern="1200" baseline="0" dirty="0" smtClean="0">
                <a:solidFill>
                  <a:schemeClr val="tx1"/>
                </a:solidFill>
                <a:effectLst/>
                <a:latin typeface="Segoe UI" pitchFamily="34" charset="0"/>
                <a:ea typeface="+mn-ea"/>
                <a:cs typeface="+mn-cs"/>
              </a:rPr>
              <a:t> support, the more share opportunities you have</a:t>
            </a:r>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r>
              <a:rPr lang="en-US" sz="900" kern="1200" dirty="0" smtClean="0">
                <a:solidFill>
                  <a:schemeClr val="tx1"/>
                </a:solidFill>
                <a:effectLst/>
                <a:latin typeface="Segoe UI" pitchFamily="34" charset="0"/>
                <a:ea typeface="+mn-ea"/>
                <a:cs typeface="+mn-cs"/>
              </a:rPr>
              <a:t>As a Share source, you can choose to send many different packets of information including: Plain text, Uniform Resource Identifiers (URIs), HTML, Formatted text, Bitmaps, Files, and Developer-defined data. </a:t>
            </a:r>
          </a:p>
          <a:p>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Windows builds the Share target list in the Share pane based on the data shared from the Share source.</a:t>
            </a:r>
          </a:p>
          <a:p>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The more formats you support, the more targets</a:t>
            </a:r>
            <a:r>
              <a:rPr lang="en-US" sz="900" kern="1200" baseline="0" dirty="0" smtClean="0">
                <a:solidFill>
                  <a:schemeClr val="tx1"/>
                </a:solidFill>
                <a:effectLst/>
                <a:latin typeface="Segoe UI" pitchFamily="34" charset="0"/>
                <a:ea typeface="+mn-ea"/>
                <a:cs typeface="+mn-cs"/>
              </a:rPr>
              <a:t> are listed.  This increases the chances of your users completing the share scenario they are looking for…</a:t>
            </a:r>
            <a:endParaRPr lang="en-US" sz="900" kern="1200" dirty="0" smtClean="0">
              <a:solidFill>
                <a:schemeClr val="tx1"/>
              </a:solidFill>
              <a:effectLst/>
              <a:latin typeface="Segoe UI" pitchFamily="34" charset="0"/>
              <a:ea typeface="+mn-ea"/>
              <a:cs typeface="+mn-cs"/>
            </a:endParaRP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Let’s take</a:t>
            </a:r>
            <a:r>
              <a:rPr lang="en-US" sz="900" b="0" kern="1200" baseline="0" dirty="0" smtClean="0">
                <a:solidFill>
                  <a:schemeClr val="tx1"/>
                </a:solidFill>
                <a:effectLst/>
                <a:latin typeface="Segoe UI" pitchFamily="34" charset="0"/>
                <a:ea typeface="+mn-ea"/>
                <a:cs typeface="+mn-cs"/>
              </a:rPr>
              <a:t> a look at custom formats that can be shared.</a:t>
            </a:r>
            <a:endParaRPr lang="en-US" sz="900" b="0" kern="1200" dirty="0" smtClean="0">
              <a:solidFill>
                <a:schemeClr val="tx1"/>
              </a:solidFill>
              <a:effectLst/>
              <a:latin typeface="Segoe UI" pitchFamily="34" charset="0"/>
              <a:ea typeface="+mn-ea"/>
              <a:cs typeface="+mn-cs"/>
            </a:endParaRPr>
          </a:p>
          <a:p>
            <a:endParaRPr lang="en-US" sz="900" kern="1200" dirty="0" smtClean="0">
              <a:solidFill>
                <a:schemeClr val="tx1"/>
              </a:solidFill>
              <a:effectLst/>
              <a:latin typeface="Segoe UI" pitchFamily="34" charset="0"/>
              <a:ea typeface="+mn-ea"/>
              <a:cs typeface="+mn-cs"/>
            </a:endParaRPr>
          </a:p>
          <a:p>
            <a:endParaRPr lang="en-US" sz="900" kern="1200" dirty="0" smtClean="0">
              <a:solidFill>
                <a:schemeClr val="tx1"/>
              </a:solidFill>
              <a:effectLst/>
              <a:latin typeface="Segoe UI" pitchFamily="34" charset="0"/>
              <a:ea typeface="+mn-ea"/>
              <a:cs typeface="+mn-cs"/>
            </a:endParaRPr>
          </a:p>
          <a:p>
            <a:endParaRPr lang="en-US" sz="90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4254209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 </a:t>
            </a:r>
            <a:r>
              <a:rPr lang="en-US" sz="900" b="0" kern="1200" dirty="0" smtClean="0">
                <a:solidFill>
                  <a:schemeClr val="tx1"/>
                </a:solidFill>
                <a:effectLst/>
                <a:latin typeface="Segoe UI" pitchFamily="34" charset="0"/>
                <a:ea typeface="+mn-ea"/>
                <a:cs typeface="+mn-cs"/>
              </a:rPr>
              <a:t>1</a:t>
            </a:r>
            <a:r>
              <a:rPr lang="en-US" sz="900" kern="1200" dirty="0" smtClean="0">
                <a:solidFill>
                  <a:schemeClr val="tx1"/>
                </a:solidFill>
                <a:effectLst/>
                <a:latin typeface="Segoe UI" pitchFamily="34" charset="0"/>
                <a:ea typeface="+mn-ea"/>
                <a:cs typeface="+mn-cs"/>
              </a:rPr>
              <a:t> minute</a:t>
            </a:r>
          </a:p>
          <a:p>
            <a:r>
              <a:rPr lang="en-US" sz="900" b="1" kern="1200" dirty="0" smtClean="0">
                <a:solidFill>
                  <a:schemeClr val="tx1"/>
                </a:solidFill>
                <a:effectLst/>
                <a:latin typeface="Segoe UI" pitchFamily="34" charset="0"/>
                <a:ea typeface="+mn-ea"/>
                <a:cs typeface="+mn-cs"/>
              </a:rPr>
              <a:t>Key Messages:</a:t>
            </a:r>
            <a:endParaRPr lang="en-US" sz="900" kern="1200" dirty="0" smtClean="0">
              <a:solidFill>
                <a:schemeClr val="tx1"/>
              </a:solidFill>
              <a:effectLst/>
              <a:latin typeface="Segoe UI" pitchFamily="34" charset="0"/>
              <a:ea typeface="+mn-ea"/>
              <a:cs typeface="+mn-cs"/>
            </a:endParaRPr>
          </a:p>
          <a:p>
            <a:pPr marL="171450" indent="-171450">
              <a:buFont typeface="Arial" pitchFamily="34" charset="0"/>
              <a:buChar char="•"/>
            </a:pPr>
            <a:r>
              <a:rPr lang="en-US" sz="900" kern="1200" dirty="0" smtClean="0">
                <a:solidFill>
                  <a:schemeClr val="tx1"/>
                </a:solidFill>
                <a:effectLst/>
                <a:latin typeface="Segoe UI" pitchFamily="34" charset="0"/>
                <a:ea typeface="+mn-ea"/>
                <a:cs typeface="+mn-cs"/>
              </a:rPr>
              <a:t> </a:t>
            </a:r>
            <a:r>
              <a:rPr lang="en-US" sz="900" b="0" kern="1200" dirty="0" smtClean="0">
                <a:solidFill>
                  <a:schemeClr val="tx1"/>
                </a:solidFill>
                <a:effectLst/>
                <a:latin typeface="Segoe UI" pitchFamily="34" charset="0"/>
                <a:ea typeface="+mn-ea"/>
                <a:cs typeface="+mn-cs"/>
              </a:rPr>
              <a:t>Custom data formats are supported</a:t>
            </a:r>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Script:</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effectLst/>
                <a:latin typeface="Segoe UI" pitchFamily="34" charset="0"/>
                <a:ea typeface="+mn-ea"/>
                <a:cs typeface="+mn-cs"/>
              </a:rPr>
              <a:t>As a designer, you may or may not be developing your app in addition to designing</a:t>
            </a:r>
            <a:r>
              <a:rPr lang="en-US" sz="900" kern="1200" baseline="0" dirty="0" smtClean="0">
                <a:solidFill>
                  <a:schemeClr val="tx1"/>
                </a:solidFill>
                <a:effectLst/>
                <a:latin typeface="Segoe UI" pitchFamily="34" charset="0"/>
                <a:ea typeface="+mn-ea"/>
                <a:cs typeface="+mn-cs"/>
              </a:rPr>
              <a:t> it</a:t>
            </a:r>
            <a:r>
              <a:rPr lang="en-US" sz="900" kern="1200" dirty="0" smtClean="0">
                <a:solidFill>
                  <a:schemeClr val="tx1"/>
                </a:solidFill>
                <a:effectLst/>
                <a:latin typeface="Segoe UI" pitchFamily="34" charset="0"/>
                <a:ea typeface="+mn-ea"/>
                <a:cs typeface="+mn-cs"/>
              </a:rPr>
              <a:t>. There are resources to help you choose and use standard data packages when you decide for your app to be a share source. </a:t>
            </a:r>
            <a:r>
              <a:rPr lang="en-US" sz="900" u="sng" kern="1200" dirty="0" smtClean="0">
                <a:solidFill>
                  <a:schemeClr val="tx1"/>
                </a:solidFill>
                <a:effectLst/>
                <a:latin typeface="Segoe UI" pitchFamily="34" charset="0"/>
                <a:ea typeface="+mn-ea"/>
                <a:cs typeface="+mn-cs"/>
                <a:hlinkClick r:id="rId3"/>
              </a:rPr>
              <a:t>http://schema.org/Restaurant</a:t>
            </a:r>
            <a:endParaRPr lang="en-US" sz="900" kern="1200" dirty="0" smtClean="0">
              <a:solidFill>
                <a:schemeClr val="tx1"/>
              </a:solidFill>
              <a:effectLst/>
              <a:latin typeface="Segoe UI" pitchFamily="34" charset="0"/>
              <a:ea typeface="+mn-ea"/>
              <a:cs typeface="+mn-cs"/>
            </a:endParaRPr>
          </a:p>
          <a:p>
            <a:endParaRPr lang="en-US" sz="90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This custom data format for a restaurant</a:t>
            </a:r>
            <a:r>
              <a:rPr lang="en-US" sz="900" kern="1200" baseline="0" dirty="0" smtClean="0">
                <a:solidFill>
                  <a:schemeClr val="tx1"/>
                </a:solidFill>
                <a:effectLst/>
                <a:latin typeface="Segoe UI" pitchFamily="34" charset="0"/>
                <a:ea typeface="+mn-ea"/>
                <a:cs typeface="+mn-cs"/>
              </a:rPr>
              <a:t> would fit perfectly with the</a:t>
            </a:r>
            <a:r>
              <a:rPr lang="en-US" sz="900" kern="1200" dirty="0" smtClean="0">
                <a:solidFill>
                  <a:schemeClr val="tx1"/>
                </a:solidFill>
                <a:effectLst/>
                <a:latin typeface="Segoe UI" pitchFamily="34" charset="0"/>
                <a:ea typeface="+mn-ea"/>
                <a:cs typeface="+mn-cs"/>
              </a:rPr>
              <a:t> Contoso</a:t>
            </a:r>
            <a:r>
              <a:rPr lang="en-US" sz="900" kern="1200" baseline="0" dirty="0" smtClean="0">
                <a:solidFill>
                  <a:schemeClr val="tx1"/>
                </a:solidFill>
                <a:effectLst/>
                <a:latin typeface="Segoe UI" pitchFamily="34" charset="0"/>
                <a:ea typeface="+mn-ea"/>
                <a:cs typeface="+mn-cs"/>
              </a:rPr>
              <a:t> Cookbook </a:t>
            </a:r>
            <a:r>
              <a:rPr lang="en-US" sz="900" kern="1200" dirty="0" smtClean="0">
                <a:solidFill>
                  <a:schemeClr val="tx1"/>
                </a:solidFill>
                <a:effectLst/>
                <a:latin typeface="Segoe UI" pitchFamily="34" charset="0"/>
                <a:ea typeface="+mn-ea"/>
                <a:cs typeface="+mn-cs"/>
              </a:rPr>
              <a:t>app.</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 Lets</a:t>
            </a:r>
            <a:r>
              <a:rPr lang="en-US" sz="900" b="0" kern="1200" baseline="0" dirty="0" smtClean="0">
                <a:solidFill>
                  <a:schemeClr val="tx1"/>
                </a:solidFill>
                <a:effectLst/>
                <a:latin typeface="Segoe UI" pitchFamily="34" charset="0"/>
                <a:ea typeface="+mn-ea"/>
                <a:cs typeface="+mn-cs"/>
              </a:rPr>
              <a:t> discuss some</a:t>
            </a:r>
            <a:r>
              <a:rPr lang="en-US" sz="900" b="0" kern="1200" dirty="0" smtClean="0">
                <a:solidFill>
                  <a:schemeClr val="tx1"/>
                </a:solidFill>
                <a:effectLst/>
                <a:latin typeface="Segoe UI" pitchFamily="34" charset="0"/>
                <a:ea typeface="+mn-ea"/>
                <a:cs typeface="+mn-cs"/>
              </a:rPr>
              <a:t> guidelines when acting as a Share Source…</a:t>
            </a:r>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39363831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 source guidelines]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15551948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lang="en-US" sz="5400" kern="1200" spc="-10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0" indent="0">
              <a:spcBef>
                <a:spcPts val="0"/>
              </a:spcBef>
              <a:spcAft>
                <a:spcPts val="900"/>
              </a:spcAft>
              <a:buNone/>
              <a:defRPr sz="4000" spc="-100" baseline="0">
                <a:latin typeface="Segoe UI Light" pitchFamily="34" charset="0"/>
              </a:defRPr>
            </a:lvl1pPr>
            <a:lvl2pPr marL="0" indent="0">
              <a:spcBef>
                <a:spcPts val="0"/>
              </a:spcBef>
              <a:spcAft>
                <a:spcPts val="400"/>
              </a:spcAft>
              <a:buNone/>
              <a:defRPr sz="2000" spc="-50" baseline="0"/>
            </a:lvl2pPr>
            <a:lvl3pPr marL="0" indent="0">
              <a:spcBef>
                <a:spcPts val="0"/>
              </a:spcBef>
              <a:spcAft>
                <a:spcPts val="400"/>
              </a:spcAft>
              <a:buNone/>
              <a:defRPr sz="2000"/>
            </a:lvl3pPr>
            <a:lvl4pPr marL="0" indent="0">
              <a:spcBef>
                <a:spcPts val="0"/>
              </a:spcBef>
              <a:spcAft>
                <a:spcPts val="400"/>
              </a:spcAft>
              <a:buNone/>
              <a:defRPr/>
            </a:lvl4pPr>
            <a:lvl5pPr marL="0" indent="0">
              <a:spcBef>
                <a:spcPts val="0"/>
              </a:spcBef>
              <a:spcAft>
                <a:spcPts val="400"/>
              </a:spcAft>
              <a:buNone/>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1134863671"/>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Blank Color 1 Layout">
    <p:bg>
      <p:bgPr>
        <a:solidFill>
          <a:schemeClr val="accent5"/>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828172267"/>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Blank Color 1 Layout">
    <p:bg>
      <p:bgPr>
        <a:solidFill>
          <a:srgbClr val="9B4F96"/>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240663773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lank Color 1 Layout">
    <p:bg>
      <p:bgPr>
        <a:solidFill>
          <a:srgbClr val="7FBA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95001240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Blank Color 1 Layout">
    <p:bg>
      <p:bgPr>
        <a:solidFill>
          <a:srgbClr val="F472D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3423618808"/>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Blank Color 1 Layout">
    <p:bg>
      <p:bgPr>
        <a:solidFill>
          <a:srgbClr val="E81123"/>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528198201"/>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973775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Color Layout 5">
    <p:bg>
      <p:bgPr>
        <a:solidFill>
          <a:srgbClr val="00188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4061709"/>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Color 3 Layout">
    <p:bg>
      <p:bgPr>
        <a:solidFill>
          <a:srgbClr val="9B4F9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2622126"/>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Color 2 Layout">
    <p:bg>
      <p:bgPr>
        <a:solidFill>
          <a:srgbClr val="7FBA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4703629"/>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Color Layout 4">
    <p:bg>
      <p:bgPr>
        <a:solidFill>
          <a:srgbClr val="F472D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314006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de">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lang="en-US" sz="5400" kern="1200" spc="-10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stStyle>
          <a:p>
            <a:r>
              <a:rPr lang="en-US" dirty="0" smtClean="0"/>
              <a:t>Click to edit Master title style</a:t>
            </a:r>
            <a:endParaRPr lang="en-US" dirty="0"/>
          </a:p>
        </p:txBody>
      </p:sp>
      <p:sp>
        <p:nvSpPr>
          <p:cNvPr id="5" name="Text Placeholder 4"/>
          <p:cNvSpPr>
            <a:spLocks noGrp="1"/>
          </p:cNvSpPr>
          <p:nvPr>
            <p:ph type="body" sz="quarter" idx="10" hasCustomPrompt="1"/>
          </p:nvPr>
        </p:nvSpPr>
        <p:spPr>
          <a:xfrm>
            <a:off x="754912" y="1447799"/>
            <a:ext cx="10913213" cy="2231380"/>
          </a:xfrm>
        </p:spPr>
        <p:txBody>
          <a:bodyPr/>
          <a:lstStyle>
            <a:lvl1pPr marL="0" indent="0">
              <a:lnSpc>
                <a:spcPct val="100000"/>
              </a:lnSpc>
              <a:spcBef>
                <a:spcPts val="0"/>
              </a:spcBef>
              <a:spcAft>
                <a:spcPts val="600"/>
              </a:spcAft>
              <a:buNone/>
              <a:defRPr sz="2000" spc="0" baseline="0">
                <a:latin typeface="Consolas" panose="020B0609020204030204" pitchFamily="49" charset="0"/>
                <a:cs typeface="Consolas" panose="020B0609020204030204" pitchFamily="49" charset="0"/>
              </a:defRPr>
            </a:lvl1pPr>
            <a:lvl2pPr marL="542925" marR="0" indent="0" algn="l" defTabSz="912813" rtl="0" eaLnBrk="1" fontAlgn="base" latinLnBrk="0" hangingPunct="1">
              <a:lnSpc>
                <a:spcPct val="100000"/>
              </a:lnSpc>
              <a:spcBef>
                <a:spcPts val="0"/>
              </a:spcBef>
              <a:spcAft>
                <a:spcPts val="600"/>
              </a:spcAft>
              <a:buClrTx/>
              <a:buSzPct val="90000"/>
              <a:buFont typeface="Arial" pitchFamily="34" charset="0"/>
              <a:buNone/>
              <a:tabLst>
                <a:tab pos="630238" algn="l"/>
              </a:tabLst>
              <a:defRPr sz="2000" spc="0" baseline="0">
                <a:latin typeface="Consolas" panose="020B0609020204030204" pitchFamily="49" charset="0"/>
                <a:cs typeface="Consolas" panose="020B0609020204030204" pitchFamily="49" charset="0"/>
              </a:defRPr>
            </a:lvl2pPr>
            <a:lvl3pPr marL="1073150" indent="0">
              <a:lnSpc>
                <a:spcPct val="100000"/>
              </a:lnSpc>
              <a:spcBef>
                <a:spcPts val="0"/>
              </a:spcBef>
              <a:spcAft>
                <a:spcPts val="600"/>
              </a:spcAft>
              <a:buNone/>
              <a:defRPr sz="2000">
                <a:latin typeface="Consolas" panose="020B0609020204030204" pitchFamily="49" charset="0"/>
                <a:cs typeface="Consolas" panose="020B0609020204030204" pitchFamily="49" charset="0"/>
              </a:defRPr>
            </a:lvl3pPr>
            <a:lvl4pPr marL="1616075" indent="0">
              <a:lnSpc>
                <a:spcPct val="100000"/>
              </a:lnSpc>
              <a:spcBef>
                <a:spcPts val="0"/>
              </a:spcBef>
              <a:spcAft>
                <a:spcPts val="600"/>
              </a:spcAft>
              <a:buNone/>
              <a:defRPr>
                <a:latin typeface="Consolas" panose="020B0609020204030204" pitchFamily="49" charset="0"/>
                <a:cs typeface="Consolas" panose="020B0609020204030204" pitchFamily="49" charset="0"/>
              </a:defRPr>
            </a:lvl4pPr>
            <a:lvl5pPr marL="0" indent="0">
              <a:spcBef>
                <a:spcPts val="0"/>
              </a:spcBef>
              <a:spcAft>
                <a:spcPts val="400"/>
              </a:spcAft>
              <a:buNone/>
              <a:defRPr/>
            </a:lvl5pPr>
          </a:lstStyle>
          <a:p>
            <a:pPr lvl="0"/>
            <a:r>
              <a:rPr lang="en-US" dirty="0" smtClean="0"/>
              <a:t>Click to edit Master text styles</a:t>
            </a:r>
          </a:p>
          <a:p>
            <a:pPr lvl="1"/>
            <a:r>
              <a:rPr lang="en-US" dirty="0" smtClean="0"/>
              <a:t>Second level</a:t>
            </a:r>
            <a:endParaRPr lang="ru-RU" dirty="0" smtClean="0"/>
          </a:p>
          <a:p>
            <a:pPr lvl="2"/>
            <a:r>
              <a:rPr lang="en-US" dirty="0" smtClean="0"/>
              <a:t>Third level</a:t>
            </a:r>
          </a:p>
          <a:p>
            <a:pPr lvl="3"/>
            <a:r>
              <a:rPr lang="en-US" dirty="0" smtClean="0"/>
              <a:t>Fourth level</a:t>
            </a:r>
          </a:p>
          <a:p>
            <a:pPr lvl="2"/>
            <a:endParaRPr lang="en-US" dirty="0" smtClean="0"/>
          </a:p>
          <a:p>
            <a:pPr lvl="1"/>
            <a:endParaRPr lang="en-US" dirty="0" smtClean="0"/>
          </a:p>
        </p:txBody>
      </p:sp>
      <p:sp>
        <p:nvSpPr>
          <p:cNvPr id="3" name="Прямоугольник 2"/>
          <p:cNvSpPr/>
          <p:nvPr userDrawn="1"/>
        </p:nvSpPr>
        <p:spPr bwMode="auto">
          <a:xfrm>
            <a:off x="540378" y="1447799"/>
            <a:ext cx="86943" cy="474271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ru-RU"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30521786"/>
      </p:ext>
    </p:extLst>
  </p:cSld>
  <p:clrMapOvr>
    <a:masterClrMapping/>
  </p:clrMapOvr>
  <p:transition>
    <p:fade/>
  </p:transition>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3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Blank Color Layout 4">
    <p:bg>
      <p:bgPr>
        <a:solidFill>
          <a:srgbClr val="E8112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7178734"/>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lang="en-US" sz="5400" kern="1200" spc="-10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0" indent="0">
              <a:spcBef>
                <a:spcPts val="0"/>
              </a:spcBef>
              <a:spcAft>
                <a:spcPts val="900"/>
              </a:spcAft>
              <a:buNone/>
              <a:defRPr sz="4000" spc="-100" baseline="0">
                <a:latin typeface="Segoe UI Light" pitchFamily="34" charset="0"/>
              </a:defRPr>
            </a:lvl1pPr>
            <a:lvl2pPr marL="0" indent="0">
              <a:spcBef>
                <a:spcPts val="0"/>
              </a:spcBef>
              <a:spcAft>
                <a:spcPts val="400"/>
              </a:spcAft>
              <a:buNone/>
              <a:defRPr sz="2000" spc="-50" baseline="0"/>
            </a:lvl2pPr>
            <a:lvl3pPr marL="0" indent="0">
              <a:spcBef>
                <a:spcPts val="0"/>
              </a:spcBef>
              <a:spcAft>
                <a:spcPts val="400"/>
              </a:spcAft>
              <a:buNone/>
              <a:defRPr sz="2000"/>
            </a:lvl3pPr>
            <a:lvl4pPr marL="0" indent="0">
              <a:spcBef>
                <a:spcPts val="0"/>
              </a:spcBef>
              <a:spcAft>
                <a:spcPts val="400"/>
              </a:spcAft>
              <a:buNone/>
              <a:defRPr/>
            </a:lvl4pPr>
            <a:lvl5pPr marL="0" indent="0">
              <a:spcBef>
                <a:spcPts val="0"/>
              </a:spcBef>
              <a:spcAft>
                <a:spcPts val="400"/>
              </a:spcAft>
              <a:buNone/>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1068301567"/>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5418747"/>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mp; Content">
    <p:spTree>
      <p:nvGrpSpPr>
        <p:cNvPr id="1" name=""/>
        <p:cNvGrpSpPr/>
        <p:nvPr/>
      </p:nvGrpSpPr>
      <p:grpSpPr>
        <a:xfrm>
          <a:off x="0" y="0"/>
          <a:ext cx="0" cy="0"/>
          <a:chOff x="0" y="0"/>
          <a:chExt cx="0" cy="0"/>
        </a:xfrm>
      </p:grpSpPr>
      <p:sp>
        <p:nvSpPr>
          <p:cNvPr id="2" name="Title 1"/>
          <p:cNvSpPr>
            <a:spLocks noGrp="1"/>
          </p:cNvSpPr>
          <p:nvPr>
            <p:ph type="title"/>
          </p:nvPr>
        </p:nvSpPr>
        <p:spPr>
          <a:xfrm>
            <a:off x="484594" y="1702899"/>
            <a:ext cx="2577661" cy="4146552"/>
          </a:xfrm>
        </p:spPr>
        <p:txBody>
          <a:bodyPr/>
          <a:lstStyle/>
          <a:p>
            <a:r>
              <a:rPr lang="en-US" dirty="0" smtClean="0"/>
              <a:t>Click to edit Master title style</a:t>
            </a:r>
            <a:endParaRPr lang="en-US" dirty="0"/>
          </a:p>
        </p:txBody>
      </p:sp>
      <p:sp>
        <p:nvSpPr>
          <p:cNvPr id="5" name="Content Placeholder 4"/>
          <p:cNvSpPr>
            <a:spLocks noGrp="1"/>
          </p:cNvSpPr>
          <p:nvPr>
            <p:ph sz="quarter" idx="14"/>
          </p:nvPr>
        </p:nvSpPr>
        <p:spPr>
          <a:xfrm>
            <a:off x="3656649" y="1702899"/>
            <a:ext cx="8043357" cy="1426373"/>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9" name="Text Placeholder 8"/>
          <p:cNvSpPr>
            <a:spLocks noGrp="1"/>
          </p:cNvSpPr>
          <p:nvPr>
            <p:ph type="body" sz="quarter" idx="15"/>
          </p:nvPr>
        </p:nvSpPr>
        <p:spPr>
          <a:xfrm>
            <a:off x="499404" y="503770"/>
            <a:ext cx="11200600" cy="715433"/>
          </a:xfrm>
        </p:spPr>
        <p:txBody>
          <a:bodyPr>
            <a:noAutofit/>
          </a:bodyPr>
          <a:lstStyle>
            <a:lvl1pPr>
              <a:defRPr sz="4799"/>
            </a:lvl1pPr>
          </a:lstStyle>
          <a:p>
            <a:pPr lvl="0"/>
            <a:r>
              <a:rPr lang="en-US" dirty="0" smtClean="0"/>
              <a:t>Click to edit Master text styles</a:t>
            </a:r>
          </a:p>
        </p:txBody>
      </p:sp>
    </p:spTree>
    <p:extLst>
      <p:ext uri="{BB962C8B-B14F-4D97-AF65-F5344CB8AC3E}">
        <p14:creationId xmlns:p14="http://schemas.microsoft.com/office/powerpoint/2010/main" val="144660774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6387"/>
          </a:xfrm>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1086451"/>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419398220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19112" y="1447799"/>
            <a:ext cx="11149013" cy="108645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89868651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6902797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66107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08645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sz="1800">
                <a:gradFill>
                  <a:gsLst>
                    <a:gs pos="0">
                      <a:srgbClr val="FFFFFF"/>
                    </a:gs>
                    <a:gs pos="86000">
                      <a:srgbClr val="FFFFFF"/>
                    </a:gs>
                  </a:gsLst>
                  <a:lin ang="5400000" scaled="0"/>
                </a:gradFill>
              </a:defRPr>
            </a:lvl4pPr>
            <a:lvl5pPr>
              <a:buClr>
                <a:srgbClr val="FFFFFF"/>
              </a:buClr>
              <a:buSzPct val="70000"/>
              <a:buFont typeface="Wingdings" pitchFamily="2" charset="2"/>
              <a:buChar char="l"/>
              <a:defRPr sz="1800">
                <a:gradFill>
                  <a:gsLst>
                    <a:gs pos="0">
                      <a:srgbClr val="FFFFFF"/>
                    </a:gs>
                    <a:gs pos="86000">
                      <a:srgbClr val="FFFFFF"/>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871248940"/>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08645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Text Placeholder 6"/>
          <p:cNvSpPr>
            <a:spLocks noGrp="1"/>
          </p:cNvSpPr>
          <p:nvPr>
            <p:ph type="body" sz="quarter" idx="11"/>
          </p:nvPr>
        </p:nvSpPr>
        <p:spPr>
          <a:xfrm>
            <a:off x="1" y="6238876"/>
            <a:ext cx="12188826" cy="619125"/>
          </a:xfrm>
          <a:solidFill>
            <a:srgbClr val="FFFF99"/>
          </a:solidFill>
        </p:spPr>
        <p:txBody>
          <a:bodyPr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6791583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Color 1 Layout">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Master text styles</a:t>
            </a:r>
          </a:p>
        </p:txBody>
      </p:sp>
      <p:sp>
        <p:nvSpPr>
          <p:cNvPr id="9" name="Text Placeholder 8"/>
          <p:cNvSpPr>
            <a:spLocks noGrp="1"/>
          </p:cNvSpPr>
          <p:nvPr>
            <p:ph type="body" sz="quarter" idx="11"/>
          </p:nvPr>
        </p:nvSpPr>
        <p:spPr>
          <a:xfrm>
            <a:off x="512763" y="3219165"/>
            <a:ext cx="7513637" cy="443198"/>
          </a:xfrm>
        </p:spPr>
        <p:txBody>
          <a:bodyPr/>
          <a:lstStyle>
            <a:lvl1pPr marL="0" indent="0">
              <a:buNone/>
              <a:defRPr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Master text styles</a:t>
            </a:r>
          </a:p>
        </p:txBody>
      </p:sp>
    </p:spTree>
    <p:extLst>
      <p:ext uri="{BB962C8B-B14F-4D97-AF65-F5344CB8AC3E}">
        <p14:creationId xmlns:p14="http://schemas.microsoft.com/office/powerpoint/2010/main" val="127608472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6" Type="http://schemas.openxmlformats.org/officeDocument/2006/relationships/theme" Target="../theme/theme2.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slideLayout" Target="../slideLayouts/slideLayout2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2" cy="747713"/>
          </a:xfrm>
          <a:prstGeom prst="rect">
            <a:avLst/>
          </a:prstGeom>
        </p:spPr>
        <p:txBody>
          <a:bodyPr vert="horz" wrap="square" lIns="0" tIns="0" rIns="0" bIns="0" rtlCol="0" anchor="t">
            <a:spAutoFit/>
          </a:bodyPr>
          <a:lstStyle/>
          <a:p>
            <a:pPr lvl="0"/>
            <a:r>
              <a:rPr lang="en-US" dirty="0" smtClean="0"/>
              <a:t>Click to edit Master title style</a:t>
            </a:r>
            <a:endParaRPr lang="en-US" dirty="0"/>
          </a:p>
        </p:txBody>
      </p:sp>
      <p:sp>
        <p:nvSpPr>
          <p:cNvPr id="3" name="Text Placeholder 2"/>
          <p:cNvSpPr>
            <a:spLocks noGrp="1"/>
          </p:cNvSpPr>
          <p:nvPr>
            <p:ph type="body" idx="1"/>
          </p:nvPr>
        </p:nvSpPr>
        <p:spPr>
          <a:xfrm>
            <a:off x="519113" y="1447800"/>
            <a:ext cx="11149012" cy="1085850"/>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p:txBody>
      </p:sp>
    </p:spTree>
  </p:cSld>
  <p:clrMap bg1="lt1" tx1="dk1" bg2="lt2" tx2="dk2" accent1="accent1" accent2="accent2" accent3="accent3" accent4="accent4" accent5="accent5" accent6="accent6" hlink="hlink" folHlink="folHlink"/>
  <p:sldLayoutIdLst>
    <p:sldLayoutId id="2147483770" r:id="rId1"/>
    <p:sldLayoutId id="2147483789" r:id="rId2"/>
    <p:sldLayoutId id="2147483771" r:id="rId3"/>
    <p:sldLayoutId id="2147483772" r:id="rId4"/>
    <p:sldLayoutId id="2147483773" r:id="rId5"/>
    <p:sldLayoutId id="2147483774" r:id="rId6"/>
    <p:sldLayoutId id="2147483776" r:id="rId7"/>
    <p:sldLayoutId id="2147483777" r:id="rId8"/>
  </p:sldLayoutIdLst>
  <p:transition>
    <p:fade/>
  </p:transition>
  <p:txStyles>
    <p:titleStyle>
      <a:lvl1pPr algn="l" defTabSz="912813" rtl="0" fontAlgn="base">
        <a:lnSpc>
          <a:spcPct val="90000"/>
        </a:lnSpc>
        <a:spcBef>
          <a:spcPct val="0"/>
        </a:spcBef>
        <a:spcAft>
          <a:spcPct val="0"/>
        </a:spcAft>
        <a:defRPr lang="en-US" sz="5400" kern="1200" spc="-100" dirty="0">
          <a:ln w="3175">
            <a:noFill/>
          </a:ln>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algn="l" defTabSz="912813" rtl="0" fontAlgn="base">
        <a:lnSpc>
          <a:spcPct val="90000"/>
        </a:lnSpc>
        <a:spcBef>
          <a:spcPct val="0"/>
        </a:spcBef>
        <a:spcAft>
          <a:spcPct val="0"/>
        </a:spcAft>
        <a:defRPr sz="5400">
          <a:solidFill>
            <a:schemeClr val="tx1"/>
          </a:solidFill>
          <a:latin typeface="Segoe UI Light" pitchFamily="34" charset="0"/>
        </a:defRPr>
      </a:lvl2pPr>
      <a:lvl3pPr algn="l" defTabSz="912813" rtl="0" fontAlgn="base">
        <a:lnSpc>
          <a:spcPct val="90000"/>
        </a:lnSpc>
        <a:spcBef>
          <a:spcPct val="0"/>
        </a:spcBef>
        <a:spcAft>
          <a:spcPct val="0"/>
        </a:spcAft>
        <a:defRPr sz="5400">
          <a:solidFill>
            <a:schemeClr val="tx1"/>
          </a:solidFill>
          <a:latin typeface="Segoe UI Light" pitchFamily="34" charset="0"/>
        </a:defRPr>
      </a:lvl3pPr>
      <a:lvl4pPr algn="l" defTabSz="912813" rtl="0" fontAlgn="base">
        <a:lnSpc>
          <a:spcPct val="90000"/>
        </a:lnSpc>
        <a:spcBef>
          <a:spcPct val="0"/>
        </a:spcBef>
        <a:spcAft>
          <a:spcPct val="0"/>
        </a:spcAft>
        <a:defRPr sz="5400">
          <a:solidFill>
            <a:schemeClr val="tx1"/>
          </a:solidFill>
          <a:latin typeface="Segoe UI Light" pitchFamily="34" charset="0"/>
        </a:defRPr>
      </a:lvl4pPr>
      <a:lvl5pPr algn="l" defTabSz="912813" rtl="0" fontAlgn="base">
        <a:lnSpc>
          <a:spcPct val="90000"/>
        </a:lnSpc>
        <a:spcBef>
          <a:spcPct val="0"/>
        </a:spcBef>
        <a:spcAft>
          <a:spcPct val="0"/>
        </a:spcAft>
        <a:defRPr sz="5400">
          <a:solidFill>
            <a:schemeClr val="tx1"/>
          </a:solidFill>
          <a:latin typeface="Segoe UI Light" pitchFamily="34" charset="0"/>
        </a:defRPr>
      </a:lvl5pPr>
      <a:lvl6pPr marL="457200" algn="l" defTabSz="912813" rtl="0" fontAlgn="base">
        <a:lnSpc>
          <a:spcPct val="90000"/>
        </a:lnSpc>
        <a:spcBef>
          <a:spcPct val="0"/>
        </a:spcBef>
        <a:spcAft>
          <a:spcPct val="0"/>
        </a:spcAft>
        <a:defRPr sz="5400">
          <a:solidFill>
            <a:schemeClr val="tx1"/>
          </a:solidFill>
          <a:latin typeface="Segoe UI Light" pitchFamily="34" charset="0"/>
        </a:defRPr>
      </a:lvl6pPr>
      <a:lvl7pPr marL="914400" algn="l" defTabSz="912813" rtl="0" fontAlgn="base">
        <a:lnSpc>
          <a:spcPct val="90000"/>
        </a:lnSpc>
        <a:spcBef>
          <a:spcPct val="0"/>
        </a:spcBef>
        <a:spcAft>
          <a:spcPct val="0"/>
        </a:spcAft>
        <a:defRPr sz="5400">
          <a:solidFill>
            <a:schemeClr val="tx1"/>
          </a:solidFill>
          <a:latin typeface="Segoe UI Light" pitchFamily="34" charset="0"/>
        </a:defRPr>
      </a:lvl7pPr>
      <a:lvl8pPr marL="1371600" algn="l" defTabSz="912813" rtl="0" fontAlgn="base">
        <a:lnSpc>
          <a:spcPct val="90000"/>
        </a:lnSpc>
        <a:spcBef>
          <a:spcPct val="0"/>
        </a:spcBef>
        <a:spcAft>
          <a:spcPct val="0"/>
        </a:spcAft>
        <a:defRPr sz="5400">
          <a:solidFill>
            <a:schemeClr val="tx1"/>
          </a:solidFill>
          <a:latin typeface="Segoe UI Light" pitchFamily="34" charset="0"/>
        </a:defRPr>
      </a:lvl8pPr>
      <a:lvl9pPr marL="1828800" algn="l" defTabSz="912813" rtl="0" fontAlgn="base">
        <a:lnSpc>
          <a:spcPct val="90000"/>
        </a:lnSpc>
        <a:spcBef>
          <a:spcPct val="0"/>
        </a:spcBef>
        <a:spcAft>
          <a:spcPct val="0"/>
        </a:spcAft>
        <a:defRPr sz="5400">
          <a:solidFill>
            <a:schemeClr val="tx1"/>
          </a:solidFill>
          <a:latin typeface="Segoe UI Light" pitchFamily="34" charset="0"/>
        </a:defRPr>
      </a:lvl9pPr>
    </p:titleStyle>
    <p:bodyStyle>
      <a:lvl1pPr marL="346075" indent="-346075" algn="l" defTabSz="912813" rtl="0" fontAlgn="base">
        <a:lnSpc>
          <a:spcPct val="90000"/>
        </a:lnSpc>
        <a:spcBef>
          <a:spcPct val="20000"/>
        </a:spcBef>
        <a:spcAft>
          <a:spcPct val="0"/>
        </a:spcAft>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j-lt"/>
          <a:ea typeface="+mn-ea"/>
          <a:cs typeface="+mn-cs"/>
        </a:defRPr>
      </a:lvl1pPr>
      <a:lvl2pPr marL="630238" indent="-284163" algn="l" defTabSz="912813" rtl="0" fontAlgn="base">
        <a:lnSpc>
          <a:spcPct val="90000"/>
        </a:lnSpc>
        <a:spcBef>
          <a:spcPct val="20000"/>
        </a:spcBef>
        <a:spcAft>
          <a:spcPct val="0"/>
        </a:spcAft>
        <a:buSzPct val="90000"/>
        <a:buFont typeface="Arial" pitchFamily="34" charset="0"/>
        <a:buChar char="•"/>
        <a:tabLst>
          <a:tab pos="630238"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400" indent="-284163" algn="l" defTabSz="912813" rtl="0" fontAlgn="base">
        <a:lnSpc>
          <a:spcPct val="90000"/>
        </a:lnSpc>
        <a:spcBef>
          <a:spcPct val="20000"/>
        </a:spcBef>
        <a:spcAft>
          <a:spcPct val="0"/>
        </a:spcAft>
        <a:buSzPct val="90000"/>
        <a:buFont typeface="Arial" pitchFamily="34" charset="0"/>
        <a:buChar char="•"/>
        <a:defRPr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725" indent="-223838" algn="l" defTabSz="912813" rtl="0" fontAlgn="base">
        <a:lnSpc>
          <a:spcPct val="90000"/>
        </a:lnSpc>
        <a:spcBef>
          <a:spcPct val="20000"/>
        </a:spcBef>
        <a:spcAft>
          <a:spcPct val="0"/>
        </a:spcAft>
        <a:buSzPct val="90000"/>
        <a:buFont typeface="Arial" pitchFamily="34" charset="0"/>
        <a:buChar char="•"/>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482725" algn="l" defTabSz="912813" rtl="0" fontAlgn="base">
        <a:lnSpc>
          <a:spcPct val="90000"/>
        </a:lnSpc>
        <a:spcBef>
          <a:spcPct val="20000"/>
        </a:spcBef>
        <a:spcAft>
          <a:spcPct val="0"/>
        </a:spcAft>
        <a:buSzPct val="90000"/>
        <a:buFont typeface="Arial" pitchFamily="34" charset="0"/>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2" cy="747713"/>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0"/>
            <a:ext cx="11149012" cy="1085850"/>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p:txBody>
      </p:sp>
    </p:spTree>
  </p:cSld>
  <p:clrMap bg1="dk1" tx1="lt1" bg2="dk2" tx2="lt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75" r:id="rId7"/>
    <p:sldLayoutId id="2147483784" r:id="rId8"/>
    <p:sldLayoutId id="2147483785" r:id="rId9"/>
    <p:sldLayoutId id="2147483786" r:id="rId10"/>
    <p:sldLayoutId id="2147483787" r:id="rId11"/>
    <p:sldLayoutId id="2147483788" r:id="rId12"/>
    <p:sldLayoutId id="2147483791" r:id="rId13"/>
    <p:sldLayoutId id="2147483792" r:id="rId14"/>
    <p:sldLayoutId id="2147483793" r:id="rId15"/>
  </p:sldLayoutIdLst>
  <p:transition>
    <p:fade/>
  </p:transition>
  <p:txStyles>
    <p:titleStyle>
      <a:lvl1pPr algn="l" defTabSz="912813" rtl="0" fontAlgn="base">
        <a:lnSpc>
          <a:spcPct val="90000"/>
        </a:lnSpc>
        <a:spcBef>
          <a:spcPct val="0"/>
        </a:spcBef>
        <a:spcAft>
          <a:spcPct val="0"/>
        </a:spcAft>
        <a:defRPr lang="en-US" sz="5400" kern="1200" spc="-100" dirty="0">
          <a:ln w="3175">
            <a:noFill/>
          </a:ln>
          <a:gradFill flip="none" rotWithShape="1">
            <a:gsLst>
              <a:gs pos="0">
                <a:schemeClr val="tx1">
                  <a:lumMod val="75000"/>
                  <a:lumOff val="25000"/>
                </a:schemeClr>
              </a:gs>
              <a:gs pos="86000">
                <a:schemeClr val="tx1">
                  <a:lumMod val="75000"/>
                  <a:lumOff val="25000"/>
                </a:schemeClr>
              </a:gs>
            </a:gsLst>
            <a:lin ang="5400000" scaled="0"/>
            <a:tileRect/>
          </a:gradFill>
          <a:latin typeface="Segoe UI Light" pitchFamily="34" charset="0"/>
          <a:ea typeface="+mn-ea"/>
          <a:cs typeface="Arial" charset="0"/>
        </a:defRPr>
      </a:lvl1pPr>
      <a:lvl2pPr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2pPr>
      <a:lvl3pPr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3pPr>
      <a:lvl4pPr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4pPr>
      <a:lvl5pPr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5pPr>
      <a:lvl6pPr marL="457200"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6pPr>
      <a:lvl7pPr marL="914400"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7pPr>
      <a:lvl8pPr marL="1371600"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8pPr>
      <a:lvl9pPr marL="1828800"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9pPr>
    </p:titleStyle>
    <p:bodyStyle>
      <a:lvl1pPr marL="346075" indent="-346075" algn="l" defTabSz="912813" rtl="0" fontAlgn="base">
        <a:lnSpc>
          <a:spcPct val="90000"/>
        </a:lnSpc>
        <a:spcBef>
          <a:spcPct val="20000"/>
        </a:spcBef>
        <a:spcAft>
          <a:spcPct val="0"/>
        </a:spcAft>
        <a:buSzPct val="90000"/>
        <a:buFont typeface="Arial" pitchFamily="34" charset="0"/>
        <a:buChar char="•"/>
        <a:defRPr sz="3200" kern="1200">
          <a:gradFill>
            <a:gsLst>
              <a:gs pos="0">
                <a:schemeClr val="tx1">
                  <a:lumMod val="75000"/>
                  <a:lumOff val="25000"/>
                </a:schemeClr>
              </a:gs>
              <a:gs pos="86000">
                <a:schemeClr val="tx1">
                  <a:lumMod val="75000"/>
                  <a:lumOff val="25000"/>
                </a:schemeClr>
              </a:gs>
            </a:gsLst>
            <a:lin ang="5400000" scaled="0"/>
          </a:gradFill>
          <a:latin typeface="+mj-lt"/>
          <a:ea typeface="+mn-ea"/>
          <a:cs typeface="+mn-cs"/>
        </a:defRPr>
      </a:lvl1pPr>
      <a:lvl2pPr marL="630238" indent="-284163" algn="l" defTabSz="912813" rtl="0" fontAlgn="base">
        <a:lnSpc>
          <a:spcPct val="90000"/>
        </a:lnSpc>
        <a:spcBef>
          <a:spcPct val="20000"/>
        </a:spcBef>
        <a:spcAft>
          <a:spcPct val="0"/>
        </a:spcAft>
        <a:buSzPct val="90000"/>
        <a:buFont typeface="Arial" pitchFamily="34" charset="0"/>
        <a:buChar char="•"/>
        <a:tabLst>
          <a:tab pos="630238" algn="l"/>
        </a:tabLst>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2pPr>
      <a:lvl3pPr marL="914400" indent="-284163" algn="l" defTabSz="912813" rtl="0" fontAlgn="base">
        <a:lnSpc>
          <a:spcPct val="90000"/>
        </a:lnSpc>
        <a:spcBef>
          <a:spcPct val="20000"/>
        </a:spcBef>
        <a:spcAft>
          <a:spcPct val="0"/>
        </a:spcAft>
        <a:buSzPct val="90000"/>
        <a:buFont typeface="Arial" pitchFamily="34" charset="0"/>
        <a:buChar char="•"/>
        <a:defRPr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3pPr>
      <a:lvl4pPr marL="1482725" indent="-223838" algn="l" defTabSz="912813" rtl="0" fontAlgn="base">
        <a:lnSpc>
          <a:spcPct val="90000"/>
        </a:lnSpc>
        <a:spcBef>
          <a:spcPct val="20000"/>
        </a:spcBef>
        <a:spcAft>
          <a:spcPct val="0"/>
        </a:spcAft>
        <a:buSzPct val="90000"/>
        <a:buFont typeface="Arial" pitchFamily="34" charset="0"/>
        <a:buChar char="•"/>
        <a:tabLst>
          <a:tab pos="914400" algn="l"/>
        </a:tabLst>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4pPr>
      <a:lvl5pPr marL="1712913" indent="-230188" algn="l" defTabSz="912813" rtl="0" fontAlgn="base">
        <a:lnSpc>
          <a:spcPct val="90000"/>
        </a:lnSpc>
        <a:spcBef>
          <a:spcPct val="20000"/>
        </a:spcBef>
        <a:spcAft>
          <a:spcPct val="0"/>
        </a:spcAft>
        <a:buSzPct val="90000"/>
        <a:buFont typeface="Arial" pitchFamily="34" charset="0"/>
        <a:buChar char="•"/>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chema.org/Recipe"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comments" Target="../comments/commen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5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bwMode="auto">
          <a:xfrm>
            <a:off x="0" y="5745707"/>
            <a:ext cx="12188825" cy="84616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ru-RU"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Текст 1"/>
          <p:cNvSpPr>
            <a:spLocks noGrp="1"/>
          </p:cNvSpPr>
          <p:nvPr>
            <p:ph type="body" sz="quarter" idx="10"/>
          </p:nvPr>
        </p:nvSpPr>
        <p:spPr>
          <a:xfrm>
            <a:off x="512764" y="1263508"/>
            <a:ext cx="11228440" cy="2576090"/>
          </a:xfrm>
        </p:spPr>
        <p:txBody>
          <a:bodyPr/>
          <a:lstStyle/>
          <a:p>
            <a:r>
              <a:rPr lang="ru-RU" sz="5400" dirty="0" err="1"/>
              <a:t>Online</a:t>
            </a:r>
            <a:r>
              <a:rPr lang="ru-RU" sz="5400" dirty="0"/>
              <a:t>-школа</a:t>
            </a:r>
          </a:p>
          <a:p>
            <a:r>
              <a:rPr lang="ru-RU" sz="5400" dirty="0"/>
              <a:t>по разработке приложений</a:t>
            </a:r>
          </a:p>
          <a:p>
            <a:r>
              <a:rPr lang="ru-RU" sz="5400" dirty="0"/>
              <a:t>для Windows 8</a:t>
            </a:r>
          </a:p>
        </p:txBody>
      </p:sp>
      <p:sp>
        <p:nvSpPr>
          <p:cNvPr id="4" name="Текст 3"/>
          <p:cNvSpPr>
            <a:spLocks noGrp="1"/>
          </p:cNvSpPr>
          <p:nvPr>
            <p:ph type="body" sz="quarter" idx="11"/>
          </p:nvPr>
        </p:nvSpPr>
        <p:spPr>
          <a:xfrm>
            <a:off x="512763" y="4174509"/>
            <a:ext cx="7513637" cy="443198"/>
          </a:xfrm>
        </p:spPr>
        <p:txBody>
          <a:bodyPr/>
          <a:lstStyle/>
          <a:p>
            <a:r>
              <a:rPr lang="en-US" dirty="0" smtClean="0"/>
              <a:t>aka.ms/w8school </a:t>
            </a:r>
            <a:endParaRPr lang="ru-RU" dirty="0"/>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0761" y="6013429"/>
            <a:ext cx="1872532" cy="429122"/>
          </a:xfrm>
          <a:prstGeom prst="rect">
            <a:avLst/>
          </a:prstGeom>
        </p:spPr>
      </p:pic>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763" y="6004393"/>
            <a:ext cx="1840378" cy="393841"/>
          </a:xfrm>
          <a:prstGeom prst="rect">
            <a:avLst/>
          </a:prstGeom>
        </p:spPr>
      </p:pic>
    </p:spTree>
    <p:extLst>
      <p:ext uri="{BB962C8B-B14F-4D97-AF65-F5344CB8AC3E}">
        <p14:creationId xmlns:p14="http://schemas.microsoft.com/office/powerpoint/2010/main" val="18385127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a:extLst>
              <a:ext uri="{28A0092B-C50C-407E-A947-70E740481C1C}">
                <a14:useLocalDpi xmlns:a14="http://schemas.microsoft.com/office/drawing/2010/main" val="0"/>
              </a:ext>
            </a:extLst>
          </a:blip>
          <a:srcRect r="16982"/>
          <a:stretch/>
        </p:blipFill>
        <p:spPr>
          <a:xfrm>
            <a:off x="6274326" y="1449047"/>
            <a:ext cx="5921632" cy="4010307"/>
          </a:xfrm>
          <a:prstGeom prst="rect">
            <a:avLst/>
          </a:prstGeom>
          <a:ln>
            <a:solidFill>
              <a:schemeClr val="bg1">
                <a:lumMod val="75000"/>
              </a:schemeClr>
            </a:solidFill>
          </a:ln>
        </p:spPr>
      </p:pic>
      <p:sp>
        <p:nvSpPr>
          <p:cNvPr id="2" name="Title 1"/>
          <p:cNvSpPr>
            <a:spLocks noGrp="1"/>
          </p:cNvSpPr>
          <p:nvPr>
            <p:ph type="title"/>
          </p:nvPr>
        </p:nvSpPr>
        <p:spPr/>
        <p:txBody>
          <a:bodyPr/>
          <a:lstStyle/>
          <a:p>
            <a:r>
              <a:rPr lang="ru-RU" dirty="0" smtClean="0"/>
              <a:t>Дизайн источника</a:t>
            </a:r>
            <a:endParaRPr lang="en-US" dirty="0"/>
          </a:p>
        </p:txBody>
      </p:sp>
      <p:sp>
        <p:nvSpPr>
          <p:cNvPr id="3" name="Content Placeholder 2"/>
          <p:cNvSpPr>
            <a:spLocks noGrp="1"/>
          </p:cNvSpPr>
          <p:nvPr>
            <p:ph type="body" sz="quarter" idx="10"/>
          </p:nvPr>
        </p:nvSpPr>
        <p:spPr>
          <a:xfrm>
            <a:off x="519112" y="1447799"/>
            <a:ext cx="11149013" cy="4908010"/>
          </a:xfrm>
        </p:spPr>
        <p:txBody>
          <a:bodyPr/>
          <a:lstStyle/>
          <a:p>
            <a:pPr marL="0" indent="0">
              <a:buNone/>
            </a:pPr>
            <a:r>
              <a:rPr lang="ru-RU" dirty="0" smtClean="0"/>
              <a:t>Для каждой страницы:</a:t>
            </a:r>
          </a:p>
          <a:p>
            <a:pPr lvl="1"/>
            <a:r>
              <a:rPr lang="ru-RU" dirty="0" smtClean="0"/>
              <a:t>чем можно поделиться?</a:t>
            </a:r>
            <a:endParaRPr lang="en-US" dirty="0" smtClean="0"/>
          </a:p>
          <a:p>
            <a:pPr marL="0" indent="0">
              <a:buNone/>
            </a:pPr>
            <a:endParaRPr lang="en-US" sz="2000" dirty="0"/>
          </a:p>
          <a:p>
            <a:pPr marL="0" indent="0">
              <a:buNone/>
            </a:pPr>
            <a:r>
              <a:rPr lang="ru-RU" dirty="0" err="1" smtClean="0"/>
              <a:t>Хаб</a:t>
            </a:r>
            <a:r>
              <a:rPr lang="ru-RU" dirty="0" smtClean="0"/>
              <a:t> (главная)</a:t>
            </a:r>
            <a:endParaRPr lang="en-US" dirty="0" smtClean="0"/>
          </a:p>
          <a:p>
            <a:pPr marL="0" indent="0">
              <a:buNone/>
            </a:pPr>
            <a:r>
              <a:rPr lang="ru-RU" sz="2400" dirty="0" smtClean="0"/>
              <a:t>Скриншот, ссылка на приложение, описание</a:t>
            </a:r>
          </a:p>
          <a:p>
            <a:pPr marL="0" indent="0">
              <a:buNone/>
            </a:pPr>
            <a:r>
              <a:rPr lang="ru-RU" dirty="0" smtClean="0"/>
              <a:t>Коллекция</a:t>
            </a:r>
            <a:endParaRPr lang="en-US" dirty="0" smtClean="0"/>
          </a:p>
          <a:p>
            <a:pPr marL="0" indent="0">
              <a:buNone/>
            </a:pPr>
            <a:r>
              <a:rPr lang="ru-RU" sz="2000" dirty="0" smtClean="0"/>
              <a:t>Выделенный элемент (или несколько)</a:t>
            </a:r>
          </a:p>
          <a:p>
            <a:pPr marL="0" indent="0">
              <a:buNone/>
            </a:pPr>
            <a:r>
              <a:rPr lang="ru-RU" sz="2000" dirty="0" smtClean="0"/>
              <a:t>Ключевой элемент</a:t>
            </a:r>
            <a:endParaRPr lang="en-US" sz="2000" dirty="0" smtClean="0"/>
          </a:p>
          <a:p>
            <a:pPr marL="0" indent="0">
              <a:buNone/>
            </a:pPr>
            <a:r>
              <a:rPr lang="ru-RU" dirty="0" smtClean="0"/>
              <a:t>Детали</a:t>
            </a:r>
            <a:endParaRPr lang="en-US" dirty="0"/>
          </a:p>
          <a:p>
            <a:pPr marL="0" indent="0">
              <a:buNone/>
            </a:pPr>
            <a:r>
              <a:rPr lang="ru-RU" sz="2000" dirty="0" smtClean="0"/>
              <a:t>Сам контент</a:t>
            </a:r>
            <a:endParaRPr lang="en-US" sz="2000" dirty="0"/>
          </a:p>
        </p:txBody>
      </p:sp>
      <p:sp>
        <p:nvSpPr>
          <p:cNvPr id="12" name="Rectangle 11"/>
          <p:cNvSpPr/>
          <p:nvPr/>
        </p:nvSpPr>
        <p:spPr bwMode="auto">
          <a:xfrm>
            <a:off x="6824133" y="1735819"/>
            <a:ext cx="2401510" cy="339150"/>
          </a:xfrm>
          <a:prstGeom prst="rect">
            <a:avLst/>
          </a:prstGeom>
          <a:noFill/>
          <a:ln w="28575">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7256598" y="2483831"/>
            <a:ext cx="1969045" cy="1598311"/>
          </a:xfrm>
          <a:prstGeom prst="rect">
            <a:avLst/>
          </a:prstGeom>
          <a:noFill/>
          <a:ln w="28575">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19" name="Straight Connector 18"/>
          <p:cNvCxnSpPr/>
          <p:nvPr/>
        </p:nvCxnSpPr>
        <p:spPr>
          <a:xfrm>
            <a:off x="10011125" y="935340"/>
            <a:ext cx="0" cy="33678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225643" y="3321039"/>
            <a:ext cx="785482"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6331" r="75162" b="85083"/>
          <a:stretch/>
        </p:blipFill>
        <p:spPr>
          <a:xfrm>
            <a:off x="6836833" y="602548"/>
            <a:ext cx="1861457" cy="711320"/>
          </a:xfrm>
          <a:prstGeom prst="rect">
            <a:avLst/>
          </a:prstGeom>
        </p:spPr>
      </p:pic>
      <p:sp>
        <p:nvSpPr>
          <p:cNvPr id="21" name="Rectangle 20"/>
          <p:cNvSpPr/>
          <p:nvPr/>
        </p:nvSpPr>
        <p:spPr bwMode="auto">
          <a:xfrm>
            <a:off x="6818526" y="614586"/>
            <a:ext cx="1879764" cy="699281"/>
          </a:xfrm>
          <a:prstGeom prst="rect">
            <a:avLst/>
          </a:prstGeom>
          <a:noFill/>
          <a:ln w="28575">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22" name="Straight Connector 21"/>
          <p:cNvCxnSpPr/>
          <p:nvPr/>
        </p:nvCxnSpPr>
        <p:spPr>
          <a:xfrm>
            <a:off x="8698290" y="935340"/>
            <a:ext cx="1295903"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3" name="Rectangle 22"/>
          <p:cNvSpPr/>
          <p:nvPr/>
        </p:nvSpPr>
        <p:spPr bwMode="auto">
          <a:xfrm>
            <a:off x="7256601" y="4082142"/>
            <a:ext cx="1969045" cy="457199"/>
          </a:xfrm>
          <a:prstGeom prst="rect">
            <a:avLst/>
          </a:prstGeom>
          <a:noFill/>
          <a:ln w="28575">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25" name="Straight Connector 24"/>
          <p:cNvCxnSpPr/>
          <p:nvPr/>
        </p:nvCxnSpPr>
        <p:spPr>
          <a:xfrm>
            <a:off x="9208711" y="1898640"/>
            <a:ext cx="78548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9225646" y="4303171"/>
            <a:ext cx="78548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9994193" y="1299704"/>
            <a:ext cx="1537407"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34218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Форматы данных для общего доступа</a:t>
            </a:r>
            <a:endParaRPr lang="en-US" dirty="0"/>
          </a:p>
        </p:txBody>
      </p:sp>
      <p:sp>
        <p:nvSpPr>
          <p:cNvPr id="3" name="Content Placeholder 2"/>
          <p:cNvSpPr>
            <a:spLocks noGrp="1"/>
          </p:cNvSpPr>
          <p:nvPr>
            <p:ph type="body" sz="quarter" idx="10"/>
          </p:nvPr>
        </p:nvSpPr>
        <p:spPr>
          <a:xfrm>
            <a:off x="519112" y="1447799"/>
            <a:ext cx="11149013" cy="5190745"/>
          </a:xfrm>
        </p:spPr>
        <p:txBody>
          <a:bodyPr>
            <a:normAutofit/>
          </a:bodyPr>
          <a:lstStyle/>
          <a:p>
            <a:r>
              <a:rPr lang="ru-RU" dirty="0" smtClean="0"/>
              <a:t>Чистый текст</a:t>
            </a:r>
            <a:endParaRPr lang="en-US" dirty="0"/>
          </a:p>
          <a:p>
            <a:r>
              <a:rPr lang="ru-RU" dirty="0" smtClean="0"/>
              <a:t>Ссылки</a:t>
            </a:r>
            <a:r>
              <a:rPr lang="en-US" dirty="0" smtClean="0"/>
              <a:t> </a:t>
            </a:r>
            <a:r>
              <a:rPr lang="en-US" dirty="0"/>
              <a:t>(URIs)</a:t>
            </a:r>
          </a:p>
          <a:p>
            <a:r>
              <a:rPr lang="en-US" dirty="0"/>
              <a:t>HTML</a:t>
            </a:r>
          </a:p>
          <a:p>
            <a:r>
              <a:rPr lang="ru-RU" dirty="0" smtClean="0"/>
              <a:t>Форматированный текст</a:t>
            </a:r>
            <a:endParaRPr lang="en-US" dirty="0"/>
          </a:p>
          <a:p>
            <a:r>
              <a:rPr lang="ru-RU" dirty="0" smtClean="0"/>
              <a:t>Изображения (</a:t>
            </a:r>
            <a:r>
              <a:rPr lang="en-US" dirty="0" smtClean="0"/>
              <a:t>bitmap)</a:t>
            </a:r>
            <a:endParaRPr lang="en-US" dirty="0"/>
          </a:p>
          <a:p>
            <a:r>
              <a:rPr lang="ru-RU" dirty="0" smtClean="0"/>
              <a:t>Файл</a:t>
            </a:r>
            <a:endParaRPr lang="en-US" dirty="0"/>
          </a:p>
          <a:p>
            <a:r>
              <a:rPr lang="ru-RU" dirty="0" smtClean="0"/>
              <a:t>Собственные форматы данных</a:t>
            </a:r>
            <a:endParaRPr lang="en-US" dirty="0"/>
          </a:p>
          <a:p>
            <a:endParaRPr lang="en-US" dirty="0"/>
          </a:p>
        </p:txBody>
      </p:sp>
    </p:spTree>
    <p:extLst>
      <p:ext uri="{BB962C8B-B14F-4D97-AF65-F5344CB8AC3E}">
        <p14:creationId xmlns:p14="http://schemas.microsoft.com/office/powerpoint/2010/main" val="337575056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Собственные форматы данных</a:t>
            </a:r>
            <a:endParaRPr lang="en-US" dirty="0"/>
          </a:p>
        </p:txBody>
      </p:sp>
      <p:sp>
        <p:nvSpPr>
          <p:cNvPr id="3" name="Content Placeholder 2"/>
          <p:cNvSpPr>
            <a:spLocks noGrp="1"/>
          </p:cNvSpPr>
          <p:nvPr>
            <p:ph type="body" sz="quarter" idx="10"/>
          </p:nvPr>
        </p:nvSpPr>
        <p:spPr>
          <a:xfrm>
            <a:off x="519112" y="1447799"/>
            <a:ext cx="11149013" cy="2169825"/>
          </a:xfrm>
        </p:spPr>
        <p:txBody>
          <a:bodyPr/>
          <a:lstStyle/>
          <a:p>
            <a:pPr marL="0" indent="0">
              <a:buNone/>
            </a:pPr>
            <a:r>
              <a:rPr lang="ru-RU" dirty="0" smtClean="0"/>
              <a:t>Найдите цели, реализуя стандартную схему представления данных</a:t>
            </a:r>
          </a:p>
          <a:p>
            <a:pPr marL="0" indent="0">
              <a:buNone/>
            </a:pPr>
            <a:endParaRPr lang="en-US" sz="2000" dirty="0" smtClean="0"/>
          </a:p>
          <a:p>
            <a:pPr marL="0" indent="0">
              <a:buNone/>
            </a:pPr>
            <a:r>
              <a:rPr lang="en-US" u="sng" dirty="0">
                <a:hlinkClick r:id="rId3"/>
              </a:rPr>
              <a:t>http://</a:t>
            </a:r>
            <a:r>
              <a:rPr lang="en-US" u="sng" dirty="0" smtClean="0">
                <a:hlinkClick r:id="rId3"/>
              </a:rPr>
              <a:t>schema.org/Recipe</a:t>
            </a:r>
            <a:r>
              <a:rPr lang="en-US" u="sng" dirty="0" smtClean="0"/>
              <a:t> </a:t>
            </a:r>
          </a:p>
        </p:txBody>
      </p:sp>
      <p:pic>
        <p:nvPicPr>
          <p:cNvPr id="4" name="Picture 3"/>
          <p:cNvPicPr>
            <a:picLocks noChangeAspect="1"/>
          </p:cNvPicPr>
          <p:nvPr/>
        </p:nvPicPr>
        <p:blipFill rotWithShape="1">
          <a:blip r:embed="rId4"/>
          <a:srcRect r="40617"/>
          <a:stretch/>
        </p:blipFill>
        <p:spPr>
          <a:xfrm>
            <a:off x="7711292" y="2269058"/>
            <a:ext cx="4477533" cy="4190108"/>
          </a:xfrm>
          <a:prstGeom prst="rect">
            <a:avLst/>
          </a:prstGeom>
        </p:spPr>
      </p:pic>
    </p:spTree>
    <p:extLst>
      <p:ext uri="{BB962C8B-B14F-4D97-AF65-F5344CB8AC3E}">
        <p14:creationId xmlns:p14="http://schemas.microsoft.com/office/powerpoint/2010/main" val="349869783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ru-RU" dirty="0" smtClean="0"/>
              <a:t>Источник</a:t>
            </a:r>
          </a:p>
        </p:txBody>
      </p:sp>
      <p:sp>
        <p:nvSpPr>
          <p:cNvPr id="3" name="Текст 2"/>
          <p:cNvSpPr>
            <a:spLocks noGrp="1"/>
          </p:cNvSpPr>
          <p:nvPr>
            <p:ph type="body" sz="quarter" idx="11"/>
          </p:nvPr>
        </p:nvSpPr>
        <p:spPr>
          <a:xfrm>
            <a:off x="512763" y="3219165"/>
            <a:ext cx="7513637" cy="443198"/>
          </a:xfrm>
        </p:spPr>
        <p:txBody>
          <a:bodyPr/>
          <a:lstStyle/>
          <a:p>
            <a:r>
              <a:rPr lang="ru-RU" dirty="0"/>
              <a:t>О чем важно </a:t>
            </a:r>
            <a:r>
              <a:rPr lang="ru-RU" dirty="0" smtClean="0"/>
              <a:t>помнить</a:t>
            </a:r>
            <a:endParaRPr lang="ru-RU" dirty="0"/>
          </a:p>
        </p:txBody>
      </p:sp>
    </p:spTree>
    <p:extLst>
      <p:ext uri="{BB962C8B-B14F-4D97-AF65-F5344CB8AC3E}">
        <p14:creationId xmlns:p14="http://schemas.microsoft.com/office/powerpoint/2010/main" val="307752211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О чем важно помнить</a:t>
            </a:r>
            <a:endParaRPr lang="en-US" dirty="0"/>
          </a:p>
        </p:txBody>
      </p:sp>
      <p:sp>
        <p:nvSpPr>
          <p:cNvPr id="3" name="Content Placeholder 2"/>
          <p:cNvSpPr>
            <a:spLocks noGrp="1"/>
          </p:cNvSpPr>
          <p:nvPr>
            <p:ph type="body" sz="quarter" idx="10"/>
          </p:nvPr>
        </p:nvSpPr>
        <p:spPr>
          <a:xfrm>
            <a:off x="519112" y="1447799"/>
            <a:ext cx="11149013" cy="4847481"/>
          </a:xfrm>
        </p:spPr>
        <p:txBody>
          <a:bodyPr/>
          <a:lstStyle/>
          <a:p>
            <a:pPr marL="0" indent="0">
              <a:spcBef>
                <a:spcPts val="0"/>
              </a:spcBef>
              <a:buNone/>
            </a:pPr>
            <a:r>
              <a:rPr lang="ru-RU" dirty="0" smtClean="0"/>
              <a:t>Не предоставляйте других способов вызвать общий доступ</a:t>
            </a:r>
            <a:endParaRPr lang="en-US" sz="4000" dirty="0" smtClean="0"/>
          </a:p>
          <a:p>
            <a:pPr marL="0" indent="0">
              <a:spcBef>
                <a:spcPts val="0"/>
              </a:spcBef>
              <a:buNone/>
            </a:pPr>
            <a:endParaRPr lang="en-US" sz="2000" dirty="0" smtClean="0"/>
          </a:p>
          <a:p>
            <a:pPr marL="0" indent="0">
              <a:spcBef>
                <a:spcPts val="0"/>
              </a:spcBef>
              <a:buNone/>
            </a:pPr>
            <a:r>
              <a:rPr lang="ru-RU" sz="4000" dirty="0" smtClean="0"/>
              <a:t>Предоставляйте подсказки для завершения сценариев</a:t>
            </a:r>
            <a:endParaRPr lang="en-US" sz="4000" dirty="0" smtClean="0"/>
          </a:p>
          <a:p>
            <a:pPr marL="0" indent="0">
              <a:spcBef>
                <a:spcPts val="0"/>
              </a:spcBef>
              <a:buNone/>
            </a:pPr>
            <a:endParaRPr lang="en-US" sz="2000" dirty="0"/>
          </a:p>
          <a:p>
            <a:pPr marL="0" indent="0">
              <a:spcBef>
                <a:spcPts val="0"/>
              </a:spcBef>
              <a:buNone/>
            </a:pPr>
            <a:r>
              <a:rPr lang="ru-RU" sz="4000" dirty="0" smtClean="0"/>
              <a:t>Учитывайте выделения пользователей</a:t>
            </a:r>
            <a:endParaRPr lang="en-US" sz="4000" dirty="0" smtClean="0"/>
          </a:p>
          <a:p>
            <a:pPr marL="0" indent="0">
              <a:spcBef>
                <a:spcPts val="0"/>
              </a:spcBef>
              <a:buNone/>
            </a:pPr>
            <a:endParaRPr lang="en-US" sz="2000" dirty="0"/>
          </a:p>
          <a:p>
            <a:pPr marL="0" indent="0">
              <a:spcBef>
                <a:spcPts val="0"/>
              </a:spcBef>
              <a:buNone/>
            </a:pPr>
            <a:r>
              <a:rPr lang="ru-RU" sz="4000" dirty="0" smtClean="0"/>
              <a:t>Предоставляйте ссылки на </a:t>
            </a:r>
            <a:r>
              <a:rPr lang="en-US" sz="4000" dirty="0" smtClean="0"/>
              <a:t>online-</a:t>
            </a:r>
            <a:r>
              <a:rPr lang="ru-RU" sz="4000" dirty="0" smtClean="0"/>
              <a:t>контент</a:t>
            </a:r>
            <a:endParaRPr lang="en-US" sz="4000" dirty="0" smtClean="0"/>
          </a:p>
        </p:txBody>
      </p:sp>
    </p:spTree>
    <p:extLst>
      <p:ext uri="{BB962C8B-B14F-4D97-AF65-F5344CB8AC3E}">
        <p14:creationId xmlns:p14="http://schemas.microsoft.com/office/powerpoint/2010/main" val="247715843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Поясняйте</a:t>
            </a:r>
            <a:endParaRPr lang="en-US" dirty="0"/>
          </a:p>
        </p:txBody>
      </p:sp>
      <p:sp>
        <p:nvSpPr>
          <p:cNvPr id="7" name="Content Placeholder 6"/>
          <p:cNvSpPr>
            <a:spLocks noGrp="1"/>
          </p:cNvSpPr>
          <p:nvPr>
            <p:ph type="body" sz="quarter" idx="10"/>
          </p:nvPr>
        </p:nvSpPr>
        <p:spPr>
          <a:xfrm>
            <a:off x="519113" y="1447799"/>
            <a:ext cx="6556602" cy="5216813"/>
          </a:xfrm>
        </p:spPr>
        <p:txBody>
          <a:bodyPr/>
          <a:lstStyle/>
          <a:p>
            <a:pPr marL="0" indent="0">
              <a:buNone/>
            </a:pPr>
            <a:r>
              <a:rPr lang="ru-RU" dirty="0" smtClean="0"/>
              <a:t>Если приложение не может делиться информацией, появляется сообщение о недоступности данной возможности.</a:t>
            </a:r>
            <a:endParaRPr lang="en-US" dirty="0" smtClean="0"/>
          </a:p>
          <a:p>
            <a:pPr marL="0" indent="0">
              <a:buNone/>
            </a:pPr>
            <a:endParaRPr lang="en-US" dirty="0" smtClean="0"/>
          </a:p>
          <a:p>
            <a:pPr marL="0" indent="0">
              <a:buNone/>
            </a:pPr>
            <a:r>
              <a:rPr lang="ru-RU" dirty="0" smtClean="0"/>
              <a:t>Если необходимы дополнительные действия, поясните.</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75714"/>
          <a:stretch/>
        </p:blipFill>
        <p:spPr>
          <a:xfrm>
            <a:off x="7732735" y="0"/>
            <a:ext cx="4456090" cy="10316051"/>
          </a:xfrm>
          <a:prstGeom prst="rect">
            <a:avLst/>
          </a:prstGeom>
        </p:spPr>
      </p:pic>
    </p:spTree>
    <p:extLst>
      <p:ext uri="{BB962C8B-B14F-4D97-AF65-F5344CB8AC3E}">
        <p14:creationId xmlns:p14="http://schemas.microsoft.com/office/powerpoint/2010/main" val="396140370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ru-RU" dirty="0" smtClean="0"/>
              <a:t>Цель</a:t>
            </a:r>
            <a:endParaRPr lang="en-US" dirty="0"/>
          </a:p>
        </p:txBody>
      </p:sp>
    </p:spTree>
    <p:extLst>
      <p:ext uri="{BB962C8B-B14F-4D97-AF65-F5344CB8AC3E}">
        <p14:creationId xmlns:p14="http://schemas.microsoft.com/office/powerpoint/2010/main" val="376448036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53164"/>
          <a:stretch/>
        </p:blipFill>
        <p:spPr>
          <a:xfrm>
            <a:off x="7518400" y="1310155"/>
            <a:ext cx="3795119" cy="4544389"/>
          </a:xfrm>
          <a:prstGeom prst="rect">
            <a:avLst/>
          </a:prstGeom>
          <a:ln>
            <a:solidFill>
              <a:schemeClr val="bg1">
                <a:lumMod val="75000"/>
              </a:schemeClr>
            </a:solidFill>
          </a:ln>
        </p:spPr>
      </p:pic>
      <p:sp>
        <p:nvSpPr>
          <p:cNvPr id="2" name="Title 1"/>
          <p:cNvSpPr>
            <a:spLocks noGrp="1"/>
          </p:cNvSpPr>
          <p:nvPr>
            <p:ph type="title"/>
          </p:nvPr>
        </p:nvSpPr>
        <p:spPr/>
        <p:txBody>
          <a:bodyPr/>
          <a:lstStyle/>
          <a:p>
            <a:r>
              <a:rPr lang="ru-RU" dirty="0" smtClean="0"/>
              <a:t>Дизайн цели</a:t>
            </a:r>
            <a:endParaRPr lang="en-US" dirty="0"/>
          </a:p>
        </p:txBody>
      </p:sp>
      <p:sp>
        <p:nvSpPr>
          <p:cNvPr id="3" name="Content Placeholder 2"/>
          <p:cNvSpPr>
            <a:spLocks noGrp="1"/>
          </p:cNvSpPr>
          <p:nvPr>
            <p:ph type="body" sz="quarter" idx="10"/>
          </p:nvPr>
        </p:nvSpPr>
        <p:spPr>
          <a:xfrm>
            <a:off x="519112" y="1447799"/>
            <a:ext cx="6687231" cy="4893647"/>
          </a:xfrm>
        </p:spPr>
        <p:txBody>
          <a:bodyPr/>
          <a:lstStyle/>
          <a:p>
            <a:pPr marL="0" indent="0">
              <a:buNone/>
            </a:pPr>
            <a:r>
              <a:rPr lang="ru-RU" dirty="0" smtClean="0"/>
              <a:t>Решите, какие форматы вы поддерживаете</a:t>
            </a:r>
            <a:endParaRPr lang="en-US" dirty="0" smtClean="0"/>
          </a:p>
          <a:p>
            <a:pPr marL="0" indent="0">
              <a:buNone/>
            </a:pPr>
            <a:endParaRPr lang="en-US" sz="2000" dirty="0" smtClean="0"/>
          </a:p>
          <a:p>
            <a:pPr marL="0" indent="0">
              <a:buNone/>
            </a:pPr>
            <a:r>
              <a:rPr lang="ru-RU" dirty="0" smtClean="0"/>
              <a:t>Спроектируйте сценарий</a:t>
            </a:r>
            <a:r>
              <a:rPr lang="en-US" dirty="0" smtClean="0"/>
              <a:t> </a:t>
            </a:r>
            <a:r>
              <a:rPr lang="ru-RU" dirty="0" smtClean="0"/>
              <a:t>для каждого формата (или комбинаций)</a:t>
            </a:r>
            <a:endParaRPr lang="en-US" dirty="0"/>
          </a:p>
          <a:p>
            <a:pPr marL="0" indent="0">
              <a:buNone/>
            </a:pPr>
            <a:endParaRPr lang="en-US" sz="2000" dirty="0" smtClean="0"/>
          </a:p>
          <a:p>
            <a:pPr marL="0" indent="0">
              <a:buNone/>
            </a:pPr>
            <a:r>
              <a:rPr lang="ru-RU" dirty="0" smtClean="0"/>
              <a:t>Спроектируйте </a:t>
            </a:r>
            <a:r>
              <a:rPr lang="en-US" dirty="0" smtClean="0"/>
              <a:t>UI</a:t>
            </a:r>
            <a:r>
              <a:rPr lang="ru-RU" dirty="0" smtClean="0"/>
              <a:t> для каждого сценария</a:t>
            </a:r>
            <a:endParaRPr lang="en-US" dirty="0"/>
          </a:p>
        </p:txBody>
      </p:sp>
    </p:spTree>
    <p:extLst>
      <p:ext uri="{BB962C8B-B14F-4D97-AF65-F5344CB8AC3E}">
        <p14:creationId xmlns:p14="http://schemas.microsoft.com/office/powerpoint/2010/main" val="168021707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1791" y="2410987"/>
            <a:ext cx="5893645" cy="3305338"/>
          </a:xfrm>
          <a:prstGeom prst="rect">
            <a:avLst/>
          </a:prstGeom>
        </p:spPr>
      </p:pic>
      <p:sp>
        <p:nvSpPr>
          <p:cNvPr id="9" name="TextBox 8"/>
          <p:cNvSpPr txBox="1"/>
          <p:nvPr/>
        </p:nvSpPr>
        <p:spPr>
          <a:xfrm>
            <a:off x="182278" y="1735757"/>
            <a:ext cx="2627586" cy="492443"/>
          </a:xfrm>
          <a:prstGeom prst="rect">
            <a:avLst/>
          </a:prstGeom>
          <a:noFill/>
        </p:spPr>
        <p:txBody>
          <a:bodyPr wrap="square" lIns="0" tIns="0" rIns="0" bIns="0" rtlCol="0">
            <a:spAutoFit/>
          </a:bodyPr>
          <a:lstStyle/>
          <a:p>
            <a:r>
              <a:rPr lang="ru-RU" sz="3200" dirty="0" smtClean="0">
                <a:gradFill>
                  <a:gsLst>
                    <a:gs pos="0">
                      <a:srgbClr val="000000">
                        <a:lumMod val="75000"/>
                        <a:lumOff val="25000"/>
                      </a:srgbClr>
                    </a:gs>
                    <a:gs pos="80000">
                      <a:srgbClr val="000000">
                        <a:lumMod val="65000"/>
                        <a:lumOff val="35000"/>
                      </a:srgbClr>
                    </a:gs>
                  </a:gsLst>
                  <a:lin ang="16200000" scaled="0"/>
                </a:gradFill>
                <a:latin typeface="Segoe UI Light" pitchFamily="34" charset="0"/>
              </a:rPr>
              <a:t>Рецепт</a:t>
            </a:r>
            <a:endParaRPr lang="en-US" sz="3200" dirty="0" smtClean="0">
              <a:gradFill>
                <a:gsLst>
                  <a:gs pos="0">
                    <a:srgbClr val="000000">
                      <a:lumMod val="75000"/>
                      <a:lumOff val="25000"/>
                    </a:srgbClr>
                  </a:gs>
                  <a:gs pos="80000">
                    <a:srgbClr val="000000">
                      <a:lumMod val="65000"/>
                      <a:lumOff val="35000"/>
                    </a:srgbClr>
                  </a:gs>
                </a:gsLst>
                <a:lin ang="16200000" scaled="0"/>
              </a:gradFill>
              <a:latin typeface="Segoe UI Light" pitchFamily="34" charset="0"/>
            </a:endParaRPr>
          </a:p>
        </p:txBody>
      </p:sp>
      <p:sp>
        <p:nvSpPr>
          <p:cNvPr id="4" name="Title 3"/>
          <p:cNvSpPr>
            <a:spLocks noGrp="1"/>
          </p:cNvSpPr>
          <p:nvPr>
            <p:ph type="title"/>
          </p:nvPr>
        </p:nvSpPr>
        <p:spPr/>
        <p:txBody>
          <a:bodyPr/>
          <a:lstStyle/>
          <a:p>
            <a:r>
              <a:rPr lang="ru-RU" dirty="0" smtClean="0"/>
              <a:t>Панель общего доступа</a:t>
            </a:r>
            <a:endParaRPr lang="en-US" dirty="0"/>
          </a:p>
        </p:txBody>
      </p:sp>
      <p:sp>
        <p:nvSpPr>
          <p:cNvPr id="8" name="TextBox 7"/>
          <p:cNvSpPr txBox="1"/>
          <p:nvPr/>
        </p:nvSpPr>
        <p:spPr>
          <a:xfrm>
            <a:off x="6210059" y="1735756"/>
            <a:ext cx="5458066" cy="492443"/>
          </a:xfrm>
          <a:prstGeom prst="rect">
            <a:avLst/>
          </a:prstGeom>
          <a:noFill/>
        </p:spPr>
        <p:txBody>
          <a:bodyPr wrap="square" lIns="0" tIns="0" rIns="0" bIns="0" rtlCol="0">
            <a:spAutoFit/>
          </a:bodyPr>
          <a:lstStyle/>
          <a:p>
            <a:r>
              <a:rPr lang="ru-RU" sz="3200" dirty="0" smtClean="0">
                <a:gradFill>
                  <a:gsLst>
                    <a:gs pos="0">
                      <a:srgbClr val="000000">
                        <a:lumMod val="75000"/>
                        <a:lumOff val="25000"/>
                      </a:srgbClr>
                    </a:gs>
                    <a:gs pos="80000">
                      <a:srgbClr val="000000">
                        <a:lumMod val="65000"/>
                        <a:lumOff val="35000"/>
                      </a:srgbClr>
                    </a:gs>
                  </a:gsLst>
                  <a:lin ang="16200000" scaled="0"/>
                </a:gradFill>
                <a:latin typeface="Segoe UI Light" pitchFamily="34" charset="0"/>
              </a:rPr>
              <a:t>Панель общего доступа</a:t>
            </a:r>
            <a:endParaRPr lang="en-US" sz="3200" dirty="0" smtClean="0">
              <a:gradFill>
                <a:gsLst>
                  <a:gs pos="0">
                    <a:srgbClr val="000000">
                      <a:lumMod val="75000"/>
                      <a:lumOff val="25000"/>
                    </a:srgbClr>
                  </a:gs>
                  <a:gs pos="80000">
                    <a:srgbClr val="000000">
                      <a:lumMod val="65000"/>
                      <a:lumOff val="35000"/>
                    </a:srgbClr>
                  </a:gs>
                </a:gsLst>
                <a:lin ang="16200000" scaled="0"/>
              </a:gradFill>
              <a:latin typeface="Segoe UI Light" pitchFamily="34" charset="0"/>
            </a:endParaRP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r="50338"/>
          <a:stretch/>
        </p:blipFill>
        <p:spPr>
          <a:xfrm>
            <a:off x="133617" y="2410987"/>
            <a:ext cx="5877716" cy="3305338"/>
          </a:xfrm>
          <a:prstGeom prst="rect">
            <a:avLst/>
          </a:prstGeom>
          <a:ln>
            <a:solidFill>
              <a:schemeClr val="bg1">
                <a:lumMod val="75000"/>
              </a:schemeClr>
            </a:solidFill>
          </a:ln>
        </p:spPr>
      </p:pic>
    </p:spTree>
    <p:extLst>
      <p:ext uri="{BB962C8B-B14F-4D97-AF65-F5344CB8AC3E}">
        <p14:creationId xmlns:p14="http://schemas.microsoft.com/office/powerpoint/2010/main" val="197023435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Ширина панели</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0819" y="2291254"/>
            <a:ext cx="5548584" cy="347109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070" y="2277399"/>
            <a:ext cx="5547766" cy="3470579"/>
          </a:xfrm>
          <a:prstGeom prst="rect">
            <a:avLst/>
          </a:prstGeom>
        </p:spPr>
      </p:pic>
      <p:sp>
        <p:nvSpPr>
          <p:cNvPr id="7" name="TextBox 6"/>
          <p:cNvSpPr txBox="1"/>
          <p:nvPr/>
        </p:nvSpPr>
        <p:spPr>
          <a:xfrm>
            <a:off x="578070" y="1414960"/>
            <a:ext cx="2627586" cy="492443"/>
          </a:xfrm>
          <a:prstGeom prst="rect">
            <a:avLst/>
          </a:prstGeom>
          <a:noFill/>
        </p:spPr>
        <p:txBody>
          <a:bodyPr wrap="square" lIns="0" tIns="0" rIns="0" bIns="0" rtlCol="0">
            <a:spAutoFit/>
          </a:bodyPr>
          <a:lstStyle/>
          <a:p>
            <a:r>
              <a:rPr lang="en-US" sz="3200" dirty="0" smtClean="0">
                <a:gradFill>
                  <a:gsLst>
                    <a:gs pos="0">
                      <a:srgbClr val="000000">
                        <a:lumMod val="75000"/>
                        <a:lumOff val="25000"/>
                      </a:srgbClr>
                    </a:gs>
                    <a:gs pos="80000">
                      <a:srgbClr val="000000">
                        <a:lumMod val="65000"/>
                        <a:lumOff val="35000"/>
                      </a:srgbClr>
                    </a:gs>
                  </a:gsLst>
                  <a:lin ang="16200000" scaled="0"/>
                </a:gradFill>
                <a:latin typeface="Segoe UI Light" pitchFamily="34" charset="0"/>
              </a:rPr>
              <a:t>346 pixels</a:t>
            </a:r>
          </a:p>
        </p:txBody>
      </p:sp>
      <p:sp>
        <p:nvSpPr>
          <p:cNvPr id="8" name="TextBox 7"/>
          <p:cNvSpPr txBox="1"/>
          <p:nvPr/>
        </p:nvSpPr>
        <p:spPr>
          <a:xfrm>
            <a:off x="6380819" y="1414959"/>
            <a:ext cx="2627586" cy="492443"/>
          </a:xfrm>
          <a:prstGeom prst="rect">
            <a:avLst/>
          </a:prstGeom>
          <a:noFill/>
        </p:spPr>
        <p:txBody>
          <a:bodyPr wrap="square" lIns="0" tIns="0" rIns="0" bIns="0" rtlCol="0">
            <a:spAutoFit/>
          </a:bodyPr>
          <a:lstStyle/>
          <a:p>
            <a:r>
              <a:rPr lang="en-US" sz="3200" dirty="0" smtClean="0">
                <a:gradFill>
                  <a:gsLst>
                    <a:gs pos="0">
                      <a:srgbClr val="000000">
                        <a:lumMod val="75000"/>
                        <a:lumOff val="25000"/>
                      </a:srgbClr>
                    </a:gs>
                    <a:gs pos="80000">
                      <a:srgbClr val="000000">
                        <a:lumMod val="65000"/>
                        <a:lumOff val="35000"/>
                      </a:srgbClr>
                    </a:gs>
                  </a:gsLst>
                  <a:lin ang="16200000" scaled="0"/>
                </a:gradFill>
                <a:latin typeface="Segoe UI Light" pitchFamily="34" charset="0"/>
              </a:rPr>
              <a:t>646 pixels</a:t>
            </a:r>
          </a:p>
        </p:txBody>
      </p:sp>
    </p:spTree>
    <p:extLst>
      <p:ext uri="{BB962C8B-B14F-4D97-AF65-F5344CB8AC3E}">
        <p14:creationId xmlns:p14="http://schemas.microsoft.com/office/powerpoint/2010/main" val="136150513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12764" y="1768475"/>
            <a:ext cx="11228440" cy="1938992"/>
          </a:xfrm>
        </p:spPr>
        <p:txBody>
          <a:bodyPr/>
          <a:lstStyle/>
          <a:p>
            <a:pPr defTabSz="914363" fontAlgn="auto">
              <a:spcAft>
                <a:spcPts val="0"/>
              </a:spcAft>
              <a:defRPr/>
            </a:pPr>
            <a:r>
              <a:rPr lang="ru-RU" sz="7000" dirty="0" smtClean="0"/>
              <a:t>Чудо-кнопки, контракты и расширения. Дизайн</a:t>
            </a:r>
            <a:endParaRPr lang="en-US" sz="7000" spc="-400" dirty="0"/>
          </a:p>
        </p:txBody>
      </p:sp>
      <p:sp>
        <p:nvSpPr>
          <p:cNvPr id="7" name="Text Placeholder 6"/>
          <p:cNvSpPr>
            <a:spLocks noGrp="1"/>
          </p:cNvSpPr>
          <p:nvPr>
            <p:ph type="body" sz="quarter" idx="11"/>
          </p:nvPr>
        </p:nvSpPr>
        <p:spPr>
          <a:xfrm>
            <a:off x="512763" y="4993374"/>
            <a:ext cx="7513637" cy="984885"/>
          </a:xfrm>
        </p:spPr>
        <p:txBody>
          <a:bodyPr/>
          <a:lstStyle/>
          <a:p>
            <a:pPr defTabSz="914363" fontAlgn="auto">
              <a:spcAft>
                <a:spcPts val="0"/>
              </a:spcAft>
              <a:defRPr/>
            </a:pPr>
            <a:r>
              <a:rPr lang="ru-RU" dirty="0"/>
              <a:t>Константин </a:t>
            </a:r>
            <a:r>
              <a:rPr lang="ru-RU" dirty="0" err="1"/>
              <a:t>Кичинский</a:t>
            </a:r>
            <a:r>
              <a:rPr lang="ru-RU" dirty="0"/>
              <a:t>, </a:t>
            </a:r>
            <a:r>
              <a:rPr lang="en-US" dirty="0"/>
              <a:t>Microsoft</a:t>
            </a:r>
          </a:p>
          <a:p>
            <a:pPr defTabSz="914363" fontAlgn="auto">
              <a:spcAft>
                <a:spcPts val="0"/>
              </a:spcAft>
              <a:defRPr/>
            </a:pPr>
            <a:r>
              <a:rPr lang="en-US" dirty="0"/>
              <a:t>@</a:t>
            </a:r>
            <a:r>
              <a:rPr lang="en-US" dirty="0" err="1"/>
              <a:t>kichinsky</a:t>
            </a:r>
            <a:endParaRPr lang="en-US" dirty="0"/>
          </a:p>
        </p:txBody>
      </p:sp>
    </p:spTree>
    <p:extLst>
      <p:ext uri="{BB962C8B-B14F-4D97-AF65-F5344CB8AC3E}">
        <p14:creationId xmlns:p14="http://schemas.microsoft.com/office/powerpoint/2010/main" val="232979752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4797"/>
          </a:xfrm>
        </p:spPr>
        <p:txBody>
          <a:bodyPr/>
          <a:lstStyle/>
          <a:p>
            <a:r>
              <a:rPr lang="ru-RU" sz="4800" dirty="0" smtClean="0"/>
              <a:t>Рекомендации</a:t>
            </a:r>
            <a:endParaRPr lang="en-US" sz="4800" dirty="0"/>
          </a:p>
        </p:txBody>
      </p:sp>
      <p:sp>
        <p:nvSpPr>
          <p:cNvPr id="3" name="Content Placeholder 2"/>
          <p:cNvSpPr>
            <a:spLocks noGrp="1"/>
          </p:cNvSpPr>
          <p:nvPr>
            <p:ph type="body" sz="quarter" idx="10"/>
          </p:nvPr>
        </p:nvSpPr>
        <p:spPr>
          <a:xfrm>
            <a:off x="519112" y="1447799"/>
            <a:ext cx="5743657" cy="5227072"/>
          </a:xfrm>
        </p:spPr>
        <p:txBody>
          <a:bodyPr/>
          <a:lstStyle/>
          <a:p>
            <a:r>
              <a:rPr lang="ru-RU" dirty="0"/>
              <a:t>Пользователь должен понимать результат</a:t>
            </a:r>
            <a:endParaRPr lang="en-US" dirty="0"/>
          </a:p>
          <a:p>
            <a:pPr lvl="1"/>
            <a:endParaRPr lang="ru-RU" dirty="0" smtClean="0"/>
          </a:p>
          <a:p>
            <a:pPr marL="0" indent="0">
              <a:buNone/>
            </a:pPr>
            <a:r>
              <a:rPr lang="ru-RU" dirty="0" err="1" smtClean="0"/>
              <a:t>Предпросмотр</a:t>
            </a:r>
            <a:endParaRPr lang="en-US" dirty="0" smtClean="0"/>
          </a:p>
          <a:p>
            <a:pPr lvl="1"/>
            <a:endParaRPr lang="ru-RU" dirty="0" smtClean="0"/>
          </a:p>
          <a:p>
            <a:pPr marL="0" indent="0">
              <a:buNone/>
            </a:pPr>
            <a:r>
              <a:rPr lang="ru-RU" dirty="0" smtClean="0"/>
              <a:t>Простое взаимодействие</a:t>
            </a:r>
            <a:endParaRPr lang="en-US" dirty="0" smtClean="0"/>
          </a:p>
          <a:p>
            <a:pPr marL="0" indent="0">
              <a:buNone/>
            </a:pPr>
            <a:endParaRPr lang="en-US" sz="2000" dirty="0" smtClean="0"/>
          </a:p>
          <a:p>
            <a:pPr marL="0" indent="0">
              <a:buNone/>
            </a:pPr>
            <a:r>
              <a:rPr lang="ru-RU" dirty="0" smtClean="0"/>
              <a:t>Минимальная навигация</a:t>
            </a:r>
            <a:endParaRPr lang="en-US" dirty="0" smtClean="0"/>
          </a:p>
          <a:p>
            <a:pPr marL="0" indent="0">
              <a:buNone/>
            </a:pPr>
            <a:endParaRPr lang="en-US" sz="2000" dirty="0" smtClean="0"/>
          </a:p>
          <a:p>
            <a:pPr marL="0" indent="0">
              <a:buNone/>
            </a:pPr>
            <a:r>
              <a:rPr lang="ru-RU" dirty="0" smtClean="0"/>
              <a:t>Подтверждение действия</a:t>
            </a:r>
            <a:endParaRPr lang="en-US"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6675" y="0"/>
            <a:ext cx="57721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52841" t="32697"/>
          <a:stretch/>
        </p:blipFill>
        <p:spPr>
          <a:xfrm>
            <a:off x="6451599" y="2286000"/>
            <a:ext cx="5740305" cy="4571999"/>
          </a:xfrm>
          <a:prstGeom prst="rect">
            <a:avLst/>
          </a:prstGeom>
          <a:ln>
            <a:noFill/>
          </a:ln>
        </p:spPr>
      </p:pic>
      <p:sp>
        <p:nvSpPr>
          <p:cNvPr id="8" name="TextBox 7"/>
          <p:cNvSpPr txBox="1"/>
          <p:nvPr/>
        </p:nvSpPr>
        <p:spPr>
          <a:xfrm>
            <a:off x="6784789" y="2482924"/>
            <a:ext cx="3524664" cy="252414"/>
          </a:xfrm>
          <a:prstGeom prst="rect">
            <a:avLst/>
          </a:prstGeom>
          <a:solidFill>
            <a:schemeClr val="bg1"/>
          </a:solidFill>
        </p:spPr>
        <p:txBody>
          <a:bodyPr wrap="square" lIns="0" tIns="0" rIns="0" bIns="0" rtlCol="0">
            <a:spAutoFit/>
          </a:bodyPr>
          <a:lstStyle/>
          <a:p>
            <a:r>
              <a:rPr lang="en-US" sz="16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Steam Bun </a:t>
            </a:r>
            <a:r>
              <a:rPr lang="en-US" sz="16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Baos</a:t>
            </a:r>
            <a:r>
              <a:rPr lang="en-US" sz="16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 recipe</a:t>
            </a:r>
          </a:p>
        </p:txBody>
      </p:sp>
      <p:sp>
        <p:nvSpPr>
          <p:cNvPr id="9" name="TextBox 8"/>
          <p:cNvSpPr txBox="1"/>
          <p:nvPr/>
        </p:nvSpPr>
        <p:spPr>
          <a:xfrm>
            <a:off x="8847670" y="3921649"/>
            <a:ext cx="2980901" cy="1415771"/>
          </a:xfrm>
          <a:prstGeom prst="rect">
            <a:avLst/>
          </a:prstGeom>
          <a:solidFill>
            <a:schemeClr val="bg1"/>
          </a:solidFill>
        </p:spPr>
        <p:txBody>
          <a:bodyPr wrap="square" lIns="0" tIns="0" rIns="0" bIns="0" rtlCol="0">
            <a:spAutoFit/>
          </a:bodyPr>
          <a:lstStyle/>
          <a:p>
            <a:endParaRPr lang="en-US" sz="9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a:p>
            <a:endParaRPr lang="en-US" sz="900" dirty="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a:p>
            <a:r>
              <a:rPr lang="en-US" sz="14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Steam Bun </a:t>
            </a:r>
            <a:r>
              <a:rPr lang="en-US" sz="14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Baos</a:t>
            </a:r>
            <a:endParaRPr lang="en-US" sz="14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a:p>
            <a:r>
              <a:rPr lang="en-US" sz="1000" dirty="0" smtClean="0">
                <a:solidFill>
                  <a:schemeClr val="accent5">
                    <a:lumMod val="60000"/>
                    <a:lumOff val="40000"/>
                  </a:schemeClr>
                </a:solidFill>
                <a:latin typeface="Segoe UI Light" pitchFamily="34" charset="0"/>
              </a:rPr>
              <a:t>Contoso Cookbook</a:t>
            </a:r>
          </a:p>
          <a:p>
            <a:r>
              <a:rPr lang="en-US" sz="10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Check out this recipe for Steam Bun </a:t>
            </a:r>
            <a:r>
              <a:rPr lang="en-US" sz="1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Baos</a:t>
            </a:r>
            <a:r>
              <a:rPr lang="en-US" sz="10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 I found in the Contoso Cookbook Windows Store app!</a:t>
            </a:r>
          </a:p>
          <a:p>
            <a:endParaRPr lang="en-US" sz="600" dirty="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a:p>
            <a:endParaRPr lang="en-US" sz="6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a:p>
            <a:endParaRPr lang="en-US" sz="600" dirty="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a:p>
            <a:endParaRPr lang="en-US" sz="6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a:p>
            <a:endParaRPr lang="en-US" sz="6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p:txBody>
      </p:sp>
      <p:pic>
        <p:nvPicPr>
          <p:cNvPr id="10" name="Picture 9"/>
          <p:cNvPicPr>
            <a:picLocks noChangeAspect="1"/>
          </p:cNvPicPr>
          <p:nvPr/>
        </p:nvPicPr>
        <p:blipFill rotWithShape="1">
          <a:blip r:embed="rId5">
            <a:extLst>
              <a:ext uri="{28A0092B-C50C-407E-A947-70E740481C1C}">
                <a14:useLocalDpi xmlns:a14="http://schemas.microsoft.com/office/drawing/2010/main" val="0"/>
              </a:ext>
            </a:extLst>
          </a:blip>
          <a:srcRect l="7460" t="28730" r="79622" b="37156"/>
          <a:stretch/>
        </p:blipFill>
        <p:spPr>
          <a:xfrm>
            <a:off x="6835588" y="3853800"/>
            <a:ext cx="1858176" cy="1370404"/>
          </a:xfrm>
          <a:prstGeom prst="rect">
            <a:avLst/>
          </a:prstGeom>
        </p:spPr>
      </p:pic>
    </p:spTree>
    <p:extLst>
      <p:ext uri="{BB962C8B-B14F-4D97-AF65-F5344CB8AC3E}">
        <p14:creationId xmlns:p14="http://schemas.microsoft.com/office/powerpoint/2010/main" val="72633565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74870"/>
          <a:stretch/>
        </p:blipFill>
        <p:spPr>
          <a:xfrm>
            <a:off x="9100755" y="-41050"/>
            <a:ext cx="3088069" cy="6908800"/>
          </a:xfrm>
          <a:prstGeom prst="rect">
            <a:avLst/>
          </a:prstGeom>
        </p:spPr>
      </p:pic>
      <p:sp>
        <p:nvSpPr>
          <p:cNvPr id="2" name="Title 1"/>
          <p:cNvSpPr>
            <a:spLocks noGrp="1"/>
          </p:cNvSpPr>
          <p:nvPr>
            <p:ph type="title"/>
          </p:nvPr>
        </p:nvSpPr>
        <p:spPr/>
        <p:txBody>
          <a:bodyPr/>
          <a:lstStyle/>
          <a:p>
            <a:r>
              <a:rPr lang="en-US" dirty="0" err="1" smtClean="0"/>
              <a:t>QuickLinks</a:t>
            </a:r>
            <a:endParaRPr lang="en-US" dirty="0"/>
          </a:p>
        </p:txBody>
      </p:sp>
      <p:sp>
        <p:nvSpPr>
          <p:cNvPr id="3" name="Text Placeholder 2"/>
          <p:cNvSpPr>
            <a:spLocks noGrp="1"/>
          </p:cNvSpPr>
          <p:nvPr>
            <p:ph type="body" sz="quarter" idx="10"/>
          </p:nvPr>
        </p:nvSpPr>
        <p:spPr>
          <a:xfrm>
            <a:off x="519112" y="1447799"/>
            <a:ext cx="11149013" cy="3240887"/>
          </a:xfrm>
        </p:spPr>
        <p:txBody>
          <a:bodyPr/>
          <a:lstStyle/>
          <a:p>
            <a:r>
              <a:rPr lang="ru-RU" sz="3100" dirty="0" smtClean="0"/>
              <a:t>Ссылки на специальные действия</a:t>
            </a:r>
            <a:endParaRPr lang="en-US" sz="3100" dirty="0" smtClean="0"/>
          </a:p>
          <a:p>
            <a:endParaRPr lang="en-US" sz="2000" dirty="0" smtClean="0"/>
          </a:p>
          <a:p>
            <a:r>
              <a:rPr lang="ru-RU" sz="3100" dirty="0" smtClean="0"/>
              <a:t>«Продвигает» передачу в ваше приложение</a:t>
            </a:r>
            <a:endParaRPr lang="en-US" sz="3100" dirty="0" smtClean="0"/>
          </a:p>
          <a:p>
            <a:endParaRPr lang="en-US" sz="2000" dirty="0" smtClean="0"/>
          </a:p>
          <a:p>
            <a:r>
              <a:rPr lang="ru-RU" sz="3100" dirty="0" smtClean="0"/>
              <a:t>Описание и уникальное изображение</a:t>
            </a:r>
          </a:p>
          <a:p>
            <a:endParaRPr lang="en-US" sz="2000" dirty="0" smtClean="0"/>
          </a:p>
          <a:p>
            <a:r>
              <a:rPr lang="ru-RU" sz="3100" dirty="0" smtClean="0"/>
              <a:t>Не используйте картинку вашего приложения</a:t>
            </a:r>
            <a:endParaRPr lang="en-US" sz="3100" dirty="0" smtClean="0"/>
          </a:p>
        </p:txBody>
      </p:sp>
    </p:spTree>
    <p:extLst>
      <p:ext uri="{BB962C8B-B14F-4D97-AF65-F5344CB8AC3E}">
        <p14:creationId xmlns:p14="http://schemas.microsoft.com/office/powerpoint/2010/main" val="8726834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p:cNvSpPr>
            <a:spLocks noGrp="1"/>
          </p:cNvSpPr>
          <p:nvPr>
            <p:ph type="body" sz="quarter" idx="10"/>
          </p:nvPr>
        </p:nvSpPr>
        <p:spPr/>
        <p:txBody>
          <a:bodyPr/>
          <a:lstStyle/>
          <a:p>
            <a:r>
              <a:rPr lang="ru-RU" dirty="0" smtClean="0"/>
              <a:t>Поиск</a:t>
            </a:r>
            <a:endParaRPr lang="en-US" dirty="0"/>
          </a:p>
        </p:txBody>
      </p:sp>
      <p:sp>
        <p:nvSpPr>
          <p:cNvPr id="2" name="Текст 1"/>
          <p:cNvSpPr>
            <a:spLocks noGrp="1"/>
          </p:cNvSpPr>
          <p:nvPr>
            <p:ph type="body" sz="quarter" idx="11"/>
          </p:nvPr>
        </p:nvSpPr>
        <p:spPr/>
        <p:txBody>
          <a:bodyPr/>
          <a:lstStyle/>
          <a:p>
            <a:r>
              <a:rPr lang="en-US" dirty="0" smtClean="0"/>
              <a:t>Search</a:t>
            </a:r>
            <a:endParaRPr lang="ru-RU" dirty="0"/>
          </a:p>
        </p:txBody>
      </p:sp>
    </p:spTree>
    <p:extLst>
      <p:ext uri="{BB962C8B-B14F-4D97-AF65-F5344CB8AC3E}">
        <p14:creationId xmlns:p14="http://schemas.microsoft.com/office/powerpoint/2010/main" val="358039648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solidFill>
                  <a:schemeClr val="tx2"/>
                </a:solidFill>
              </a:rPr>
              <a:t>Дизайн поиска</a:t>
            </a:r>
            <a:endParaRPr lang="en-US" dirty="0">
              <a:solidFill>
                <a:schemeClr val="tx2"/>
              </a:solidFill>
            </a:endParaRPr>
          </a:p>
        </p:txBody>
      </p:sp>
      <p:sp>
        <p:nvSpPr>
          <p:cNvPr id="3" name="Text Placeholder 2"/>
          <p:cNvSpPr>
            <a:spLocks noGrp="1"/>
          </p:cNvSpPr>
          <p:nvPr>
            <p:ph type="body" sz="quarter" idx="10"/>
          </p:nvPr>
        </p:nvSpPr>
        <p:spPr>
          <a:xfrm>
            <a:off x="519112" y="1447799"/>
            <a:ext cx="11149013" cy="4471480"/>
          </a:xfrm>
        </p:spPr>
        <p:txBody>
          <a:bodyPr/>
          <a:lstStyle/>
          <a:p>
            <a:r>
              <a:rPr lang="ru-RU" dirty="0" smtClean="0">
                <a:solidFill>
                  <a:schemeClr val="tx2"/>
                </a:solidFill>
              </a:rPr>
              <a:t>Вызывается через чудо-кнопку «Поиск»</a:t>
            </a:r>
            <a:endParaRPr lang="en-US" dirty="0">
              <a:solidFill>
                <a:schemeClr val="tx2"/>
              </a:solidFill>
            </a:endParaRPr>
          </a:p>
          <a:p>
            <a:pPr lvl="1"/>
            <a:endParaRPr lang="en-US" dirty="0">
              <a:solidFill>
                <a:schemeClr val="tx2"/>
              </a:solidFill>
            </a:endParaRPr>
          </a:p>
          <a:p>
            <a:r>
              <a:rPr lang="ru-RU" dirty="0" smtClean="0">
                <a:solidFill>
                  <a:schemeClr val="tx2"/>
                </a:solidFill>
              </a:rPr>
              <a:t>Хороший поиск используется чаще</a:t>
            </a:r>
            <a:endParaRPr lang="en-US" dirty="0">
              <a:solidFill>
                <a:schemeClr val="tx2"/>
              </a:solidFill>
            </a:endParaRPr>
          </a:p>
          <a:p>
            <a:pPr lvl="1"/>
            <a:endParaRPr lang="en-US" dirty="0" smtClean="0">
              <a:solidFill>
                <a:schemeClr val="tx2"/>
              </a:solidFill>
            </a:endParaRPr>
          </a:p>
          <a:p>
            <a:r>
              <a:rPr lang="ru-RU" dirty="0" smtClean="0">
                <a:solidFill>
                  <a:schemeClr val="tx2"/>
                </a:solidFill>
              </a:rPr>
              <a:t>Страница результатов поиска</a:t>
            </a:r>
            <a:endParaRPr lang="en-US" dirty="0">
              <a:solidFill>
                <a:schemeClr val="tx2"/>
              </a:solidFill>
            </a:endParaRPr>
          </a:p>
          <a:p>
            <a:pPr lvl="1"/>
            <a:r>
              <a:rPr lang="ru-RU" dirty="0" smtClean="0">
                <a:solidFill>
                  <a:schemeClr val="tx2"/>
                </a:solidFill>
              </a:rPr>
              <a:t>Помогает пользователям быстро найти контент, который они ищут</a:t>
            </a:r>
          </a:p>
          <a:p>
            <a:pPr lvl="1"/>
            <a:r>
              <a:rPr lang="ru-RU" dirty="0" smtClean="0">
                <a:solidFill>
                  <a:schemeClr val="tx2"/>
                </a:solidFill>
              </a:rPr>
              <a:t>Консистентный опыт по отношению к другим приложениям</a:t>
            </a:r>
            <a:endParaRPr lang="en-US" dirty="0">
              <a:solidFill>
                <a:schemeClr val="tx2"/>
              </a:solidFill>
            </a:endParaRPr>
          </a:p>
          <a:p>
            <a:pPr lvl="1"/>
            <a:endParaRPr lang="en-US" sz="1100" dirty="0" smtClean="0">
              <a:solidFill>
                <a:schemeClr val="tx2"/>
              </a:solidFill>
            </a:endParaRPr>
          </a:p>
          <a:p>
            <a:r>
              <a:rPr lang="ru-RU" dirty="0" smtClean="0">
                <a:solidFill>
                  <a:schemeClr val="tx2"/>
                </a:solidFill>
              </a:rPr>
              <a:t>Интеграция в панель поиска</a:t>
            </a:r>
            <a:endParaRPr lang="en-US" dirty="0">
              <a:solidFill>
                <a:schemeClr val="tx2"/>
              </a:solidFill>
            </a:endParaRPr>
          </a:p>
          <a:p>
            <a:pPr lvl="1"/>
            <a:r>
              <a:rPr lang="ru-RU" dirty="0" smtClean="0">
                <a:solidFill>
                  <a:schemeClr val="tx2"/>
                </a:solidFill>
              </a:rPr>
              <a:t>Помогите пользователю подсказками, вариантами запроса и уточнениями</a:t>
            </a:r>
            <a:endParaRPr lang="en-US" dirty="0">
              <a:solidFill>
                <a:schemeClr val="tx2"/>
              </a:solidFill>
            </a:endParaRPr>
          </a:p>
        </p:txBody>
      </p:sp>
    </p:spTree>
    <p:extLst>
      <p:ext uri="{BB962C8B-B14F-4D97-AF65-F5344CB8AC3E}">
        <p14:creationId xmlns:p14="http://schemas.microsoft.com/office/powerpoint/2010/main" val="255666458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ru-RU" dirty="0" smtClean="0"/>
              <a:t>Страница результатов</a:t>
            </a:r>
            <a:endParaRPr lang="en-US" dirty="0"/>
          </a:p>
        </p:txBody>
      </p:sp>
    </p:spTree>
    <p:extLst>
      <p:ext uri="{BB962C8B-B14F-4D97-AF65-F5344CB8AC3E}">
        <p14:creationId xmlns:p14="http://schemas.microsoft.com/office/powerpoint/2010/main" val="30164691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3281" y="1846315"/>
            <a:ext cx="8453204" cy="4752606"/>
          </a:xfrm>
          <a:prstGeom prst="rect">
            <a:avLst/>
          </a:prstGeom>
          <a:ln>
            <a:solidFill>
              <a:schemeClr val="bg1">
                <a:lumMod val="75000"/>
              </a:schemeClr>
            </a:solidFill>
          </a:ln>
        </p:spPr>
      </p:pic>
      <p:sp>
        <p:nvSpPr>
          <p:cNvPr id="2" name="Title 1"/>
          <p:cNvSpPr>
            <a:spLocks noGrp="1"/>
          </p:cNvSpPr>
          <p:nvPr>
            <p:ph type="title"/>
          </p:nvPr>
        </p:nvSpPr>
        <p:spPr/>
        <p:txBody>
          <a:bodyPr/>
          <a:lstStyle/>
          <a:p>
            <a:r>
              <a:rPr lang="ru-RU" dirty="0" smtClean="0"/>
              <a:t>Дизайн страницы результатов</a:t>
            </a:r>
            <a:endParaRPr lang="en-US" dirty="0" smtClean="0"/>
          </a:p>
        </p:txBody>
      </p:sp>
      <p:sp>
        <p:nvSpPr>
          <p:cNvPr id="3" name="Text Placeholder 2"/>
          <p:cNvSpPr>
            <a:spLocks noGrp="1"/>
          </p:cNvSpPr>
          <p:nvPr>
            <p:ph type="body" sz="quarter" idx="10"/>
          </p:nvPr>
        </p:nvSpPr>
        <p:spPr/>
        <p:txBody>
          <a:bodyPr/>
          <a:lstStyle/>
          <a:p>
            <a:pPr marL="0" indent="0">
              <a:buNone/>
            </a:pPr>
            <a:r>
              <a:rPr lang="ru-RU" dirty="0" smtClean="0"/>
              <a:t>Согласован с дизайном других страниц приложения</a:t>
            </a:r>
            <a:endParaRPr lang="en-US" dirty="0" smtClean="0"/>
          </a:p>
        </p:txBody>
      </p:sp>
    </p:spTree>
    <p:extLst>
      <p:ext uri="{BB962C8B-B14F-4D97-AF65-F5344CB8AC3E}">
        <p14:creationId xmlns:p14="http://schemas.microsoft.com/office/powerpoint/2010/main" val="286671289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3281" y="1846315"/>
            <a:ext cx="8453204" cy="4752606"/>
          </a:xfrm>
          <a:prstGeom prst="rect">
            <a:avLst/>
          </a:prstGeom>
          <a:ln>
            <a:solidFill>
              <a:schemeClr val="bg1">
                <a:lumMod val="75000"/>
              </a:schemeClr>
            </a:solidFill>
          </a:ln>
        </p:spPr>
      </p:pic>
      <p:sp>
        <p:nvSpPr>
          <p:cNvPr id="2" name="Title 1"/>
          <p:cNvSpPr>
            <a:spLocks noGrp="1"/>
          </p:cNvSpPr>
          <p:nvPr>
            <p:ph type="title"/>
          </p:nvPr>
        </p:nvSpPr>
        <p:spPr/>
        <p:txBody>
          <a:bodyPr/>
          <a:lstStyle/>
          <a:p>
            <a:r>
              <a:rPr lang="ru-RU" dirty="0" smtClean="0"/>
              <a:t>Покажите поисковый запрос</a:t>
            </a:r>
            <a:endParaRPr lang="en-US" dirty="0" smtClean="0"/>
          </a:p>
        </p:txBody>
      </p:sp>
      <p:sp>
        <p:nvSpPr>
          <p:cNvPr id="3" name="Текст 2"/>
          <p:cNvSpPr>
            <a:spLocks noGrp="1"/>
          </p:cNvSpPr>
          <p:nvPr>
            <p:ph type="body" sz="quarter" idx="10"/>
          </p:nvPr>
        </p:nvSpPr>
        <p:spPr/>
        <p:txBody>
          <a:bodyPr/>
          <a:lstStyle/>
          <a:p>
            <a:endParaRPr lang="ru-RU"/>
          </a:p>
        </p:txBody>
      </p:sp>
      <p:sp>
        <p:nvSpPr>
          <p:cNvPr id="4" name="Rectangle 3"/>
          <p:cNvSpPr/>
          <p:nvPr/>
        </p:nvSpPr>
        <p:spPr bwMode="auto">
          <a:xfrm>
            <a:off x="3552614" y="2228427"/>
            <a:ext cx="1447799" cy="314478"/>
          </a:xfrm>
          <a:prstGeom prst="rect">
            <a:avLst/>
          </a:prstGeom>
          <a:noFill/>
          <a:ln w="38100">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112746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3844" y="1750344"/>
            <a:ext cx="8604556" cy="4837700"/>
          </a:xfrm>
          <a:prstGeom prst="rect">
            <a:avLst/>
          </a:prstGeom>
        </p:spPr>
      </p:pic>
      <p:sp>
        <p:nvSpPr>
          <p:cNvPr id="2" name="Title 1"/>
          <p:cNvSpPr>
            <a:spLocks noGrp="1"/>
          </p:cNvSpPr>
          <p:nvPr>
            <p:ph type="title"/>
          </p:nvPr>
        </p:nvSpPr>
        <p:spPr/>
        <p:txBody>
          <a:bodyPr/>
          <a:lstStyle/>
          <a:p>
            <a:r>
              <a:rPr lang="ru-RU" dirty="0" smtClean="0"/>
              <a:t>Помогите отфильтровать/уточнить</a:t>
            </a:r>
            <a:endParaRPr lang="en-US" dirty="0" smtClean="0"/>
          </a:p>
        </p:txBody>
      </p:sp>
      <p:sp>
        <p:nvSpPr>
          <p:cNvPr id="3" name="Текст 2"/>
          <p:cNvSpPr>
            <a:spLocks noGrp="1"/>
          </p:cNvSpPr>
          <p:nvPr>
            <p:ph type="body" sz="quarter" idx="10"/>
          </p:nvPr>
        </p:nvSpPr>
        <p:spPr/>
        <p:txBody>
          <a:bodyPr/>
          <a:lstStyle/>
          <a:p>
            <a:endParaRPr lang="ru-RU"/>
          </a:p>
        </p:txBody>
      </p:sp>
      <p:sp>
        <p:nvSpPr>
          <p:cNvPr id="10" name="Rectangle 9"/>
          <p:cNvSpPr/>
          <p:nvPr/>
        </p:nvSpPr>
        <p:spPr bwMode="auto">
          <a:xfrm>
            <a:off x="2311403" y="3703592"/>
            <a:ext cx="1380064" cy="326541"/>
          </a:xfrm>
          <a:prstGeom prst="rect">
            <a:avLst/>
          </a:prstGeom>
          <a:noFill/>
          <a:ln w="38100">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9366444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4286" y="1747175"/>
            <a:ext cx="8604113" cy="4837451"/>
          </a:xfrm>
          <a:prstGeom prst="rect">
            <a:avLst/>
          </a:prstGeom>
        </p:spPr>
      </p:pic>
      <p:sp>
        <p:nvSpPr>
          <p:cNvPr id="2" name="Title 1"/>
          <p:cNvSpPr>
            <a:spLocks noGrp="1"/>
          </p:cNvSpPr>
          <p:nvPr>
            <p:ph type="title"/>
          </p:nvPr>
        </p:nvSpPr>
        <p:spPr/>
        <p:txBody>
          <a:bodyPr/>
          <a:lstStyle/>
          <a:p>
            <a:r>
              <a:rPr lang="ru-RU" dirty="0" smtClean="0"/>
              <a:t>Помогите отсортировать</a:t>
            </a:r>
            <a:endParaRPr lang="en-US" dirty="0" smtClean="0"/>
          </a:p>
        </p:txBody>
      </p:sp>
      <p:sp>
        <p:nvSpPr>
          <p:cNvPr id="3" name="Текст 2"/>
          <p:cNvSpPr>
            <a:spLocks noGrp="1"/>
          </p:cNvSpPr>
          <p:nvPr>
            <p:ph type="body" sz="quarter" idx="10"/>
          </p:nvPr>
        </p:nvSpPr>
        <p:spPr/>
        <p:txBody>
          <a:bodyPr/>
          <a:lstStyle/>
          <a:p>
            <a:endParaRPr lang="ru-RU"/>
          </a:p>
        </p:txBody>
      </p:sp>
      <p:sp>
        <p:nvSpPr>
          <p:cNvPr id="8" name="Rectangle 7"/>
          <p:cNvSpPr/>
          <p:nvPr/>
        </p:nvSpPr>
        <p:spPr bwMode="auto">
          <a:xfrm>
            <a:off x="1454286" y="6019190"/>
            <a:ext cx="8599328" cy="558589"/>
          </a:xfrm>
          <a:prstGeom prst="rect">
            <a:avLst/>
          </a:prstGeom>
          <a:solidFill>
            <a:srgbClr val="D45C26"/>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endParaRPr kumimoji="0" lang="en-US" sz="2200" b="0" i="0" u="none" strike="noStrike" kern="0" cap="none" spc="0" normalizeH="0" baseline="0" noProof="0" dirty="0" smtClean="0">
              <a:ln>
                <a:noFill/>
              </a:ln>
              <a:solidFill>
                <a:srgbClr val="FFFFFF"/>
              </a:solidFill>
              <a:effectLst/>
              <a:uLnTx/>
              <a:uFillTx/>
              <a:latin typeface="Segoe UI"/>
              <a:ea typeface="+mn-ea"/>
              <a:cs typeface="+mn-cs"/>
            </a:endParaRPr>
          </a:p>
        </p:txBody>
      </p:sp>
      <p:sp>
        <p:nvSpPr>
          <p:cNvPr id="9" name="Oval 8"/>
          <p:cNvSpPr/>
          <p:nvPr/>
        </p:nvSpPr>
        <p:spPr bwMode="auto">
          <a:xfrm>
            <a:off x="9498145" y="6073257"/>
            <a:ext cx="272101" cy="272101"/>
          </a:xfrm>
          <a:prstGeom prst="ellipse">
            <a:avLst/>
          </a:prstGeom>
          <a:noFill/>
          <a:ln w="19050">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bg1"/>
                </a:solidFill>
                <a:latin typeface="Segoe UI Symbol" panose="020B0502040204020203" pitchFamily="34" charset="0"/>
                <a:ea typeface="Segoe UI Symbol" panose="020B0502040204020203" pitchFamily="34" charset="0"/>
              </a:rPr>
              <a:t></a:t>
            </a:r>
            <a:endParaRPr lang="en-US" sz="1200" dirty="0">
              <a:solidFill>
                <a:schemeClr val="bg1"/>
              </a:solidFill>
            </a:endParaRPr>
          </a:p>
        </p:txBody>
      </p:sp>
      <p:sp>
        <p:nvSpPr>
          <p:cNvPr id="11" name="TextBox 10"/>
          <p:cNvSpPr txBox="1"/>
          <p:nvPr/>
        </p:nvSpPr>
        <p:spPr>
          <a:xfrm>
            <a:off x="9193804" y="6381128"/>
            <a:ext cx="864595" cy="153888"/>
          </a:xfrm>
          <a:prstGeom prst="rect">
            <a:avLst/>
          </a:prstGeom>
          <a:noFill/>
        </p:spPr>
        <p:txBody>
          <a:bodyPr wrap="square" lIns="0" tIns="0" rIns="0" bIns="0" rtlCol="0">
            <a:spAutoFit/>
          </a:bodyPr>
          <a:lstStyle/>
          <a:p>
            <a:pPr algn="ctr"/>
            <a:r>
              <a:rPr lang="en-US" sz="1000" dirty="0" smtClean="0">
                <a:solidFill>
                  <a:schemeClr val="bg1"/>
                </a:solidFill>
                <a:latin typeface="Segoe UI Light" pitchFamily="34" charset="0"/>
              </a:rPr>
              <a:t>Add Recipe</a:t>
            </a:r>
          </a:p>
        </p:txBody>
      </p:sp>
      <p:sp>
        <p:nvSpPr>
          <p:cNvPr id="12" name="Oval 11"/>
          <p:cNvSpPr/>
          <p:nvPr/>
        </p:nvSpPr>
        <p:spPr bwMode="auto">
          <a:xfrm>
            <a:off x="8822297" y="6067851"/>
            <a:ext cx="272101" cy="272101"/>
          </a:xfrm>
          <a:prstGeom prst="ellipse">
            <a:avLst/>
          </a:prstGeom>
          <a:noFill/>
          <a:ln w="19050">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bg1"/>
                </a:solidFill>
                <a:latin typeface="Segoe UI Symbol" panose="020B0502040204020203" pitchFamily="34" charset="0"/>
                <a:ea typeface="Segoe UI Symbol" panose="020B0502040204020203" pitchFamily="34" charset="0"/>
              </a:rPr>
              <a:t></a:t>
            </a:r>
            <a:endParaRPr lang="en-US" sz="1200" dirty="0">
              <a:solidFill>
                <a:schemeClr val="bg1"/>
              </a:solidFill>
            </a:endParaRPr>
          </a:p>
        </p:txBody>
      </p:sp>
      <p:sp>
        <p:nvSpPr>
          <p:cNvPr id="13" name="TextBox 12"/>
          <p:cNvSpPr txBox="1"/>
          <p:nvPr/>
        </p:nvSpPr>
        <p:spPr>
          <a:xfrm>
            <a:off x="8517956" y="6375722"/>
            <a:ext cx="864595" cy="153888"/>
          </a:xfrm>
          <a:prstGeom prst="rect">
            <a:avLst/>
          </a:prstGeom>
          <a:noFill/>
        </p:spPr>
        <p:txBody>
          <a:bodyPr wrap="square" lIns="0" tIns="0" rIns="0" bIns="0" rtlCol="0">
            <a:spAutoFit/>
          </a:bodyPr>
          <a:lstStyle/>
          <a:p>
            <a:pPr algn="ctr"/>
            <a:r>
              <a:rPr lang="en-US" sz="1000" dirty="0" smtClean="0">
                <a:solidFill>
                  <a:schemeClr val="bg1"/>
                </a:solidFill>
                <a:latin typeface="Segoe UI Light" pitchFamily="34" charset="0"/>
              </a:rPr>
              <a:t>Sort</a:t>
            </a:r>
          </a:p>
        </p:txBody>
      </p:sp>
      <p:sp>
        <p:nvSpPr>
          <p:cNvPr id="14" name="Rectangle 13"/>
          <p:cNvSpPr/>
          <p:nvPr/>
        </p:nvSpPr>
        <p:spPr bwMode="auto">
          <a:xfrm>
            <a:off x="8517956" y="5022426"/>
            <a:ext cx="864595" cy="931061"/>
          </a:xfrm>
          <a:prstGeom prst="rect">
            <a:avLst/>
          </a:prstGeom>
          <a:solidFill>
            <a:schemeClr val="bg1"/>
          </a:solidFill>
          <a:ln w="285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5" name="TextBox 14"/>
          <p:cNvSpPr txBox="1"/>
          <p:nvPr/>
        </p:nvSpPr>
        <p:spPr>
          <a:xfrm>
            <a:off x="8615420" y="5156920"/>
            <a:ext cx="682879" cy="646331"/>
          </a:xfrm>
          <a:prstGeom prst="rect">
            <a:avLst/>
          </a:prstGeom>
          <a:noFill/>
        </p:spPr>
        <p:txBody>
          <a:bodyPr wrap="none" lIns="0" tIns="0" rIns="0" bIns="0" rtlCol="0">
            <a:spAutoFit/>
          </a:bodyPr>
          <a:lstStyle/>
          <a:p>
            <a:r>
              <a:rPr lang="en-US" sz="1000" dirty="0" smtClean="0">
                <a:latin typeface="Segoe UI Light" pitchFamily="34" charset="0"/>
              </a:rPr>
              <a:t>By A-Z</a:t>
            </a:r>
          </a:p>
          <a:p>
            <a:endParaRPr lang="en-US" sz="600" dirty="0" smtClean="0">
              <a:latin typeface="Segoe UI Light" pitchFamily="34" charset="0"/>
            </a:endParaRPr>
          </a:p>
          <a:p>
            <a:r>
              <a:rPr lang="en-US" sz="1000" dirty="0" smtClean="0">
                <a:latin typeface="Segoe UI Light" pitchFamily="34" charset="0"/>
              </a:rPr>
              <a:t>By rating</a:t>
            </a:r>
          </a:p>
          <a:p>
            <a:endParaRPr lang="en-US" sz="600" dirty="0" smtClean="0">
              <a:latin typeface="Segoe UI Light" pitchFamily="34" charset="0"/>
            </a:endParaRPr>
          </a:p>
          <a:p>
            <a:r>
              <a:rPr lang="en-US" sz="1000" dirty="0" smtClean="0">
                <a:latin typeface="Segoe UI Light" pitchFamily="34" charset="0"/>
              </a:rPr>
              <a:t>By prep time</a:t>
            </a:r>
          </a:p>
        </p:txBody>
      </p:sp>
      <p:sp>
        <p:nvSpPr>
          <p:cNvPr id="10" name="Rectangle 9"/>
          <p:cNvSpPr/>
          <p:nvPr/>
        </p:nvSpPr>
        <p:spPr bwMode="auto">
          <a:xfrm>
            <a:off x="8458200" y="4961467"/>
            <a:ext cx="998369" cy="1618965"/>
          </a:xfrm>
          <a:prstGeom prst="rect">
            <a:avLst/>
          </a:prstGeom>
          <a:noFill/>
          <a:ln w="38100">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80321215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Продвинутая форма запроса</a:t>
            </a:r>
            <a:endParaRPr lang="en-US" dirty="0"/>
          </a:p>
        </p:txBody>
      </p:sp>
      <p:sp>
        <p:nvSpPr>
          <p:cNvPr id="3" name="Текст 2"/>
          <p:cNvSpPr>
            <a:spLocks noGrp="1"/>
          </p:cNvSpPr>
          <p:nvPr>
            <p:ph type="body" sz="quarter" idx="10"/>
          </p:nvPr>
        </p:nvSpPr>
        <p:spPr/>
        <p:txBody>
          <a:bodyPr/>
          <a:lstStyle/>
          <a:p>
            <a:endParaRPr lang="ru-RU"/>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4287" y="1743017"/>
            <a:ext cx="8596651" cy="4833255"/>
          </a:xfrm>
          <a:prstGeom prst="rect">
            <a:avLst/>
          </a:prstGeom>
        </p:spPr>
      </p:pic>
      <p:sp>
        <p:nvSpPr>
          <p:cNvPr id="4" name="Rectangle 3"/>
          <p:cNvSpPr/>
          <p:nvPr/>
        </p:nvSpPr>
        <p:spPr bwMode="auto">
          <a:xfrm>
            <a:off x="2071050" y="2321128"/>
            <a:ext cx="3374407" cy="3984137"/>
          </a:xfrm>
          <a:prstGeom prst="rect">
            <a:avLst/>
          </a:prstGeom>
          <a:noFill/>
          <a:ln w="38100">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47700760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19112" y="228600"/>
            <a:ext cx="11149013" cy="747897"/>
          </a:xfrm>
        </p:spPr>
        <p:txBody>
          <a:bodyPr/>
          <a:lstStyle/>
          <a:p>
            <a:r>
              <a:rPr lang="ru-RU" dirty="0" smtClean="0"/>
              <a:t>Чудо-кнопки, контракты, расширения</a:t>
            </a:r>
            <a:endParaRPr lang="ru-RU" dirty="0"/>
          </a:p>
        </p:txBody>
      </p:sp>
      <p:sp>
        <p:nvSpPr>
          <p:cNvPr id="5" name="Текст 4"/>
          <p:cNvSpPr>
            <a:spLocks noGrp="1"/>
          </p:cNvSpPr>
          <p:nvPr>
            <p:ph type="body" sz="quarter" idx="10"/>
          </p:nvPr>
        </p:nvSpPr>
        <p:spPr>
          <a:xfrm>
            <a:off x="519112" y="1447799"/>
            <a:ext cx="11149013" cy="4852610"/>
          </a:xfrm>
        </p:spPr>
        <p:txBody>
          <a:bodyPr/>
          <a:lstStyle/>
          <a:p>
            <a:pPr>
              <a:lnSpc>
                <a:spcPct val="100000"/>
              </a:lnSpc>
            </a:pPr>
            <a:r>
              <a:rPr lang="ru-RU" dirty="0" smtClean="0"/>
              <a:t>Краеугольная компонента опыта работы с </a:t>
            </a:r>
            <a:r>
              <a:rPr lang="en-US" dirty="0" smtClean="0"/>
              <a:t>Windows </a:t>
            </a:r>
            <a:endParaRPr lang="en-US" dirty="0"/>
          </a:p>
          <a:p>
            <a:pPr>
              <a:lnSpc>
                <a:spcPct val="100000"/>
              </a:lnSpc>
            </a:pPr>
            <a:endParaRPr lang="en-US" sz="3600" dirty="0"/>
          </a:p>
          <a:p>
            <a:pPr>
              <a:lnSpc>
                <a:spcPct val="100000"/>
              </a:lnSpc>
            </a:pPr>
            <a:r>
              <a:rPr lang="ru-RU" dirty="0" smtClean="0"/>
              <a:t>Контракты</a:t>
            </a:r>
            <a:endParaRPr lang="en-US" dirty="0"/>
          </a:p>
          <a:p>
            <a:pPr lvl="1">
              <a:lnSpc>
                <a:spcPct val="100000"/>
              </a:lnSpc>
            </a:pPr>
            <a:r>
              <a:rPr lang="ru-RU" dirty="0" smtClean="0"/>
              <a:t>Взаимодействие приложений в широком наборе сценариев</a:t>
            </a:r>
          </a:p>
          <a:p>
            <a:pPr lvl="1">
              <a:lnSpc>
                <a:spcPct val="100000"/>
              </a:lnSpc>
            </a:pPr>
            <a:r>
              <a:rPr lang="ru-RU" dirty="0" smtClean="0"/>
              <a:t>Контракты, доступные через чудо-кнопки, — консистентный доступ и опыт</a:t>
            </a:r>
            <a:endParaRPr lang="en-US" dirty="0"/>
          </a:p>
          <a:p>
            <a:pPr lvl="1">
              <a:lnSpc>
                <a:spcPct val="100000"/>
              </a:lnSpc>
            </a:pPr>
            <a:r>
              <a:rPr lang="ru-RU" dirty="0" smtClean="0"/>
              <a:t>Ключевые сценарии, ожидаемые всеми пользователями</a:t>
            </a:r>
          </a:p>
          <a:p>
            <a:pPr lvl="1">
              <a:lnSpc>
                <a:spcPct val="100000"/>
              </a:lnSpc>
            </a:pPr>
            <a:endParaRPr lang="en-US" sz="3600" dirty="0"/>
          </a:p>
          <a:p>
            <a:pPr>
              <a:lnSpc>
                <a:spcPct val="100000"/>
              </a:lnSpc>
            </a:pPr>
            <a:r>
              <a:rPr lang="ru-RU" dirty="0" smtClean="0"/>
              <a:t>Расширения</a:t>
            </a:r>
            <a:endParaRPr lang="en-US" dirty="0"/>
          </a:p>
          <a:p>
            <a:pPr lvl="1">
              <a:lnSpc>
                <a:spcPct val="100000"/>
              </a:lnSpc>
            </a:pPr>
            <a:r>
              <a:rPr lang="ru-RU" dirty="0" smtClean="0"/>
              <a:t>Позволяют приложениям расширять функциональность </a:t>
            </a:r>
            <a:r>
              <a:rPr lang="en-US" dirty="0" smtClean="0"/>
              <a:t>Windows</a:t>
            </a:r>
            <a:endParaRPr lang="ru-RU" dirty="0"/>
          </a:p>
        </p:txBody>
      </p:sp>
    </p:spTree>
    <p:extLst>
      <p:ext uri="{BB962C8B-B14F-4D97-AF65-F5344CB8AC3E}">
        <p14:creationId xmlns:p14="http://schemas.microsoft.com/office/powerpoint/2010/main" val="96562107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ru-RU" dirty="0" smtClean="0"/>
              <a:t>Панель поиска</a:t>
            </a:r>
            <a:endParaRPr lang="en-US" dirty="0"/>
          </a:p>
        </p:txBody>
      </p:sp>
    </p:spTree>
    <p:extLst>
      <p:ext uri="{BB962C8B-B14F-4D97-AF65-F5344CB8AC3E}">
        <p14:creationId xmlns:p14="http://schemas.microsoft.com/office/powerpoint/2010/main" val="93711260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Панель поиска</a:t>
            </a:r>
            <a:endParaRPr lang="en-US" dirty="0" smtClean="0"/>
          </a:p>
        </p:txBody>
      </p:sp>
      <p:sp>
        <p:nvSpPr>
          <p:cNvPr id="3" name="Text Placeholder 2"/>
          <p:cNvSpPr>
            <a:spLocks noGrp="1"/>
          </p:cNvSpPr>
          <p:nvPr>
            <p:ph type="body" sz="quarter" idx="10"/>
          </p:nvPr>
        </p:nvSpPr>
        <p:spPr>
          <a:xfrm>
            <a:off x="519112" y="1447799"/>
            <a:ext cx="11149013" cy="3988784"/>
          </a:xfrm>
        </p:spPr>
        <p:txBody>
          <a:bodyPr/>
          <a:lstStyle/>
          <a:p>
            <a:pPr marL="0" lvl="0" indent="0">
              <a:spcBef>
                <a:spcPts val="0"/>
              </a:spcBef>
              <a:spcAft>
                <a:spcPts val="900"/>
              </a:spcAft>
              <a:buNone/>
            </a:pPr>
            <a:r>
              <a:rPr lang="ru-RU" dirty="0" smtClean="0"/>
              <a:t>Подсказки по запросу</a:t>
            </a:r>
            <a:endParaRPr lang="en-US" dirty="0" smtClean="0"/>
          </a:p>
          <a:p>
            <a:pPr marL="0" lvl="0" indent="0">
              <a:spcBef>
                <a:spcPts val="0"/>
              </a:spcBef>
              <a:spcAft>
                <a:spcPts val="900"/>
              </a:spcAft>
              <a:buNone/>
            </a:pPr>
            <a:r>
              <a:rPr lang="ru-RU" sz="2000" dirty="0" err="1" smtClean="0"/>
              <a:t>Автодополнение</a:t>
            </a:r>
            <a:r>
              <a:rPr lang="ru-RU" sz="2000" dirty="0" smtClean="0"/>
              <a:t> пользовательского ввода</a:t>
            </a:r>
            <a:endParaRPr lang="en-US" sz="2000" dirty="0" smtClean="0"/>
          </a:p>
          <a:p>
            <a:pPr marL="0" lvl="0" indent="0">
              <a:spcBef>
                <a:spcPts val="0"/>
              </a:spcBef>
              <a:spcAft>
                <a:spcPts val="900"/>
              </a:spcAft>
              <a:buNone/>
            </a:pPr>
            <a:endParaRPr lang="en-US" sz="1800" dirty="0" smtClean="0"/>
          </a:p>
          <a:p>
            <a:pPr marL="0" lvl="0" indent="0">
              <a:spcBef>
                <a:spcPts val="0"/>
              </a:spcBef>
              <a:spcAft>
                <a:spcPts val="900"/>
              </a:spcAft>
              <a:buNone/>
            </a:pPr>
            <a:r>
              <a:rPr lang="ru-RU" dirty="0" smtClean="0"/>
              <a:t>Подсказки результатов</a:t>
            </a:r>
            <a:endParaRPr lang="en-US" dirty="0" smtClean="0"/>
          </a:p>
          <a:p>
            <a:pPr marL="0" lvl="0" indent="0">
              <a:spcBef>
                <a:spcPts val="0"/>
              </a:spcBef>
              <a:spcAft>
                <a:spcPts val="900"/>
              </a:spcAft>
              <a:buNone/>
            </a:pPr>
            <a:r>
              <a:rPr lang="ru-RU" sz="2000" dirty="0" smtClean="0">
                <a:solidFill>
                  <a:schemeClr val="tx2"/>
                </a:solidFill>
              </a:rPr>
              <a:t>Совпадения с запросом пользователя для быстрого выбора</a:t>
            </a:r>
            <a:endParaRPr lang="en-US" sz="2000" dirty="0" smtClean="0">
              <a:solidFill>
                <a:schemeClr val="tx2"/>
              </a:solidFill>
            </a:endParaRPr>
          </a:p>
          <a:p>
            <a:pPr marL="0" lvl="0" indent="0">
              <a:spcBef>
                <a:spcPts val="0"/>
              </a:spcBef>
              <a:spcAft>
                <a:spcPts val="900"/>
              </a:spcAft>
              <a:buNone/>
            </a:pPr>
            <a:endParaRPr lang="en-US" sz="2000" dirty="0" smtClean="0"/>
          </a:p>
          <a:p>
            <a:pPr marL="0" lvl="0" indent="0">
              <a:spcBef>
                <a:spcPts val="0"/>
              </a:spcBef>
              <a:spcAft>
                <a:spcPts val="900"/>
              </a:spcAft>
              <a:buNone/>
            </a:pPr>
            <a:r>
              <a:rPr lang="ru-RU" dirty="0" smtClean="0"/>
              <a:t>Панель поиска показывает только</a:t>
            </a:r>
            <a:br>
              <a:rPr lang="ru-RU" dirty="0" smtClean="0"/>
            </a:br>
            <a:r>
              <a:rPr lang="ru-RU" dirty="0" smtClean="0"/>
              <a:t>5 подсказок</a:t>
            </a:r>
            <a:endParaRPr lang="en-US" dirty="0" smtClean="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74462" t="-1" r="81" b="8670"/>
          <a:stretch/>
        </p:blipFill>
        <p:spPr>
          <a:xfrm>
            <a:off x="8789421" y="-18035"/>
            <a:ext cx="3400214" cy="6859102"/>
          </a:xfrm>
          <a:prstGeom prst="rect">
            <a:avLst/>
          </a:prstGeom>
        </p:spPr>
      </p:pic>
    </p:spTree>
    <p:extLst>
      <p:ext uri="{BB962C8B-B14F-4D97-AF65-F5344CB8AC3E}">
        <p14:creationId xmlns:p14="http://schemas.microsoft.com/office/powerpoint/2010/main" val="164314168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Замещающий текст</a:t>
            </a:r>
            <a:endParaRPr lang="en-US" dirty="0" smtClean="0"/>
          </a:p>
        </p:txBody>
      </p:sp>
      <p:sp>
        <p:nvSpPr>
          <p:cNvPr id="3" name="Text Placeholder 2"/>
          <p:cNvSpPr>
            <a:spLocks noGrp="1"/>
          </p:cNvSpPr>
          <p:nvPr>
            <p:ph type="body" sz="quarter" idx="10"/>
          </p:nvPr>
        </p:nvSpPr>
        <p:spPr>
          <a:xfrm>
            <a:off x="519112" y="1447799"/>
            <a:ext cx="7582897" cy="2169825"/>
          </a:xfrm>
        </p:spPr>
        <p:txBody>
          <a:bodyPr/>
          <a:lstStyle/>
          <a:p>
            <a:pPr marL="0" indent="0">
              <a:spcBef>
                <a:spcPts val="0"/>
              </a:spcBef>
              <a:spcAft>
                <a:spcPts val="900"/>
              </a:spcAft>
              <a:buNone/>
            </a:pPr>
            <a:r>
              <a:rPr lang="ru-RU" dirty="0" smtClean="0"/>
              <a:t>Показывается в пустом поле</a:t>
            </a:r>
            <a:endParaRPr lang="en-US" dirty="0" smtClean="0"/>
          </a:p>
          <a:p>
            <a:pPr marL="0" indent="0">
              <a:spcBef>
                <a:spcPts val="0"/>
              </a:spcBef>
              <a:spcAft>
                <a:spcPts val="900"/>
              </a:spcAft>
              <a:buNone/>
            </a:pPr>
            <a:endParaRPr lang="en-US" sz="2000" dirty="0"/>
          </a:p>
          <a:p>
            <a:pPr marL="0" lvl="0" indent="0">
              <a:spcBef>
                <a:spcPts val="0"/>
              </a:spcBef>
              <a:spcAft>
                <a:spcPts val="900"/>
              </a:spcAft>
              <a:buNone/>
            </a:pPr>
            <a:r>
              <a:rPr lang="ru-RU" dirty="0" smtClean="0"/>
              <a:t>Подскажите пользователю, что можно искать</a:t>
            </a:r>
            <a:endParaRPr lang="en-US" dirty="0" smtClean="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6019"/>
          <a:stretch/>
        </p:blipFill>
        <p:spPr bwMode="auto">
          <a:xfrm>
            <a:off x="8893175" y="0"/>
            <a:ext cx="3295650" cy="6874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58613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ru-RU" dirty="0" smtClean="0"/>
              <a:t>Рекомендации</a:t>
            </a:r>
            <a:endParaRPr lang="en-US" dirty="0"/>
          </a:p>
        </p:txBody>
      </p:sp>
    </p:spTree>
    <p:extLst>
      <p:ext uri="{BB962C8B-B14F-4D97-AF65-F5344CB8AC3E}">
        <p14:creationId xmlns:p14="http://schemas.microsoft.com/office/powerpoint/2010/main" val="89465839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Рекомендации</a:t>
            </a:r>
            <a:endParaRPr lang="en-US" dirty="0" smtClean="0"/>
          </a:p>
        </p:txBody>
      </p:sp>
      <p:sp>
        <p:nvSpPr>
          <p:cNvPr id="3" name="Text Placeholder 2"/>
          <p:cNvSpPr>
            <a:spLocks noGrp="1"/>
          </p:cNvSpPr>
          <p:nvPr>
            <p:ph type="body" sz="quarter" idx="10"/>
          </p:nvPr>
        </p:nvSpPr>
        <p:spPr>
          <a:xfrm>
            <a:off x="519112" y="1447799"/>
            <a:ext cx="11149013" cy="5129609"/>
          </a:xfrm>
        </p:spPr>
        <p:txBody>
          <a:bodyPr/>
          <a:lstStyle/>
          <a:p>
            <a:pPr marL="0" lvl="0" indent="0">
              <a:buNone/>
            </a:pPr>
            <a:r>
              <a:rPr lang="ru-RU" dirty="0" smtClean="0"/>
              <a:t>Используйте чудо-кнопку «Поиск» для поиска</a:t>
            </a:r>
            <a:endParaRPr lang="en-US" dirty="0" smtClean="0"/>
          </a:p>
          <a:p>
            <a:pPr marL="0" lvl="0" indent="0">
              <a:buNone/>
            </a:pPr>
            <a:r>
              <a:rPr lang="ru-RU" sz="2000" dirty="0" smtClean="0">
                <a:latin typeface="+mn-lt"/>
              </a:rPr>
              <a:t>Не включайте поиск на страницы</a:t>
            </a:r>
            <a:endParaRPr lang="en-US" sz="2000" dirty="0" smtClean="0">
              <a:latin typeface="+mn-lt"/>
            </a:endParaRPr>
          </a:p>
          <a:p>
            <a:pPr marL="0" lvl="0" indent="0">
              <a:buNone/>
            </a:pPr>
            <a:r>
              <a:rPr lang="ru-RU" sz="2000" dirty="0" smtClean="0">
                <a:latin typeface="+mn-lt"/>
              </a:rPr>
              <a:t>Исключения: поисковые приложения и продвинутый поиск</a:t>
            </a:r>
            <a:endParaRPr lang="en-US" sz="2000" dirty="0" smtClean="0">
              <a:latin typeface="+mn-lt"/>
            </a:endParaRPr>
          </a:p>
          <a:p>
            <a:pPr marL="346075" lvl="1" indent="0">
              <a:buNone/>
            </a:pPr>
            <a:endParaRPr lang="en-US" dirty="0" smtClean="0"/>
          </a:p>
          <a:p>
            <a:pPr marL="0" indent="0">
              <a:buNone/>
            </a:pPr>
            <a:r>
              <a:rPr lang="ru-RU" dirty="0" smtClean="0"/>
              <a:t>Разрешите ввод с клавиатуры для активации поиска</a:t>
            </a:r>
            <a:endParaRPr lang="en-US" sz="2000" dirty="0" smtClean="0"/>
          </a:p>
          <a:p>
            <a:pPr marL="0" indent="0">
              <a:buNone/>
            </a:pPr>
            <a:endParaRPr lang="ru-RU" dirty="0" smtClean="0"/>
          </a:p>
          <a:p>
            <a:pPr marL="0" indent="0">
              <a:buNone/>
            </a:pPr>
            <a:r>
              <a:rPr lang="ru-RU" dirty="0" smtClean="0"/>
              <a:t>Сохраняйте предыдущее состояние приложения</a:t>
            </a:r>
            <a:endParaRPr lang="en-US" dirty="0" smtClean="0"/>
          </a:p>
          <a:p>
            <a:pPr marL="0" indent="0">
              <a:buNone/>
            </a:pPr>
            <a:endParaRPr lang="en-US" sz="2000" dirty="0" smtClean="0"/>
          </a:p>
          <a:p>
            <a:pPr marL="0" indent="0">
              <a:buNone/>
            </a:pPr>
            <a:r>
              <a:rPr lang="ru-RU" dirty="0" smtClean="0"/>
              <a:t>Сохраняйте результаты поиска, фильтры, контекст</a:t>
            </a:r>
          </a:p>
          <a:p>
            <a:pPr marL="0" indent="0">
              <a:buNone/>
            </a:pPr>
            <a:r>
              <a:rPr lang="ru-RU" sz="2000" dirty="0" smtClean="0">
                <a:latin typeface="+mn-lt"/>
              </a:rPr>
              <a:t>Пользователь может вернуться к вашему приложению, нажав на него в списке поиска</a:t>
            </a:r>
            <a:endParaRPr lang="en-US" sz="2000" dirty="0" smtClean="0">
              <a:latin typeface="+mn-lt"/>
            </a:endParaRPr>
          </a:p>
        </p:txBody>
      </p:sp>
    </p:spTree>
    <p:extLst>
      <p:ext uri="{BB962C8B-B14F-4D97-AF65-F5344CB8AC3E}">
        <p14:creationId xmlns:p14="http://schemas.microsoft.com/office/powerpoint/2010/main" val="276343073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Использование прогресс-бара</a:t>
            </a:r>
            <a:endParaRPr lang="en-US" dirty="0"/>
          </a:p>
        </p:txBody>
      </p:sp>
      <p:sp>
        <p:nvSpPr>
          <p:cNvPr id="3" name="Text Placeholder 2"/>
          <p:cNvSpPr>
            <a:spLocks noGrp="1"/>
          </p:cNvSpPr>
          <p:nvPr>
            <p:ph type="body" sz="quarter" idx="10"/>
          </p:nvPr>
        </p:nvSpPr>
        <p:spPr>
          <a:xfrm>
            <a:off x="519112" y="1447799"/>
            <a:ext cx="11149013" cy="4339650"/>
          </a:xfrm>
        </p:spPr>
        <p:txBody>
          <a:bodyPr/>
          <a:lstStyle/>
          <a:p>
            <a:pPr marL="0" indent="0">
              <a:buNone/>
            </a:pPr>
            <a:r>
              <a:rPr lang="ru-RU" dirty="0" smtClean="0"/>
              <a:t>Если поиск занимает больше, чем 2 секунды, показывайте «неопределенный» прогресс-бар:</a:t>
            </a:r>
            <a:endParaRPr lang="en-US" dirty="0" smtClean="0"/>
          </a:p>
          <a:p>
            <a:endParaRPr lang="en-US" dirty="0" smtClean="0"/>
          </a:p>
          <a:p>
            <a:pPr marL="0" indent="0">
              <a:buNone/>
            </a:pPr>
            <a:endParaRPr lang="en-US" dirty="0" smtClean="0"/>
          </a:p>
          <a:p>
            <a:pPr marL="0" indent="0">
              <a:buNone/>
            </a:pPr>
            <a:r>
              <a:rPr lang="ru-RU" dirty="0" smtClean="0"/>
              <a:t>Если запрос занимает больше, чем 10 секунд, показываете прогресс-бар с явным состоянием</a:t>
            </a:r>
            <a:endParaRPr lang="en-US" dirty="0" smtClean="0"/>
          </a:p>
          <a:p>
            <a:endParaRPr lang="en-US" dirty="0" smtClean="0"/>
          </a:p>
        </p:txBody>
      </p:sp>
      <p:grpSp>
        <p:nvGrpSpPr>
          <p:cNvPr id="13" name="Group 12"/>
          <p:cNvGrpSpPr/>
          <p:nvPr/>
        </p:nvGrpSpPr>
        <p:grpSpPr>
          <a:xfrm>
            <a:off x="3447140" y="2714172"/>
            <a:ext cx="4310742" cy="188685"/>
            <a:chOff x="3447143" y="4557486"/>
            <a:chExt cx="4310742" cy="188685"/>
          </a:xfrm>
        </p:grpSpPr>
        <p:sp>
          <p:nvSpPr>
            <p:cNvPr id="5" name="Oval 4"/>
            <p:cNvSpPr/>
            <p:nvPr/>
          </p:nvSpPr>
          <p:spPr bwMode="auto">
            <a:xfrm>
              <a:off x="4134152" y="4557486"/>
              <a:ext cx="188685" cy="188685"/>
            </a:xfrm>
            <a:prstGeom prst="ellipse">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Oval 5"/>
            <p:cNvSpPr/>
            <p:nvPr/>
          </p:nvSpPr>
          <p:spPr bwMode="auto">
            <a:xfrm>
              <a:off x="4821161" y="4557486"/>
              <a:ext cx="188685" cy="188685"/>
            </a:xfrm>
            <a:prstGeom prst="ellipse">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Oval 6"/>
            <p:cNvSpPr/>
            <p:nvPr/>
          </p:nvSpPr>
          <p:spPr bwMode="auto">
            <a:xfrm>
              <a:off x="5508170" y="4557486"/>
              <a:ext cx="188685" cy="188685"/>
            </a:xfrm>
            <a:prstGeom prst="ellipse">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Oval 7"/>
            <p:cNvSpPr/>
            <p:nvPr/>
          </p:nvSpPr>
          <p:spPr bwMode="auto">
            <a:xfrm>
              <a:off x="6195179" y="4557486"/>
              <a:ext cx="188685" cy="188685"/>
            </a:xfrm>
            <a:prstGeom prst="ellipse">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Oval 8"/>
            <p:cNvSpPr/>
            <p:nvPr/>
          </p:nvSpPr>
          <p:spPr bwMode="auto">
            <a:xfrm>
              <a:off x="6882188" y="4557486"/>
              <a:ext cx="188685" cy="188685"/>
            </a:xfrm>
            <a:prstGeom prst="ellipse">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Oval 9"/>
            <p:cNvSpPr/>
            <p:nvPr/>
          </p:nvSpPr>
          <p:spPr bwMode="auto">
            <a:xfrm>
              <a:off x="7569200" y="4557486"/>
              <a:ext cx="188685" cy="188685"/>
            </a:xfrm>
            <a:prstGeom prst="ellipse">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Oval 11"/>
            <p:cNvSpPr/>
            <p:nvPr/>
          </p:nvSpPr>
          <p:spPr bwMode="auto">
            <a:xfrm>
              <a:off x="3447143" y="4557486"/>
              <a:ext cx="188685" cy="188685"/>
            </a:xfrm>
            <a:prstGeom prst="ellipse">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4" name="Rectangle 13"/>
          <p:cNvSpPr/>
          <p:nvPr/>
        </p:nvSpPr>
        <p:spPr bwMode="auto">
          <a:xfrm>
            <a:off x="3364715" y="5420917"/>
            <a:ext cx="5268686" cy="217715"/>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2914768" y="5420917"/>
            <a:ext cx="5268686" cy="217715"/>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19174189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ru-RU" dirty="0" smtClean="0"/>
              <a:t>Найти</a:t>
            </a:r>
            <a:endParaRPr lang="en-US" dirty="0"/>
          </a:p>
        </p:txBody>
      </p:sp>
    </p:spTree>
    <p:extLst>
      <p:ext uri="{BB962C8B-B14F-4D97-AF65-F5344CB8AC3E}">
        <p14:creationId xmlns:p14="http://schemas.microsoft.com/office/powerpoint/2010/main" val="130092181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ru-RU" dirty="0" smtClean="0"/>
              <a:t>Найти != искать</a:t>
            </a:r>
            <a:endParaRPr lang="en-US" dirty="0"/>
          </a:p>
        </p:txBody>
      </p:sp>
      <p:sp>
        <p:nvSpPr>
          <p:cNvPr id="7" name="Content Placeholder 6"/>
          <p:cNvSpPr>
            <a:spLocks noGrp="1"/>
          </p:cNvSpPr>
          <p:nvPr>
            <p:ph type="body" sz="quarter" idx="10"/>
          </p:nvPr>
        </p:nvSpPr>
        <p:spPr/>
        <p:txBody>
          <a:bodyPr>
            <a:normAutofit fontScale="55000" lnSpcReduction="20000"/>
          </a:bodyPr>
          <a:lstStyle/>
          <a:p>
            <a:pPr marL="0" indent="0">
              <a:buNone/>
            </a:pPr>
            <a:r>
              <a:rPr lang="ru-RU" dirty="0" smtClean="0"/>
              <a:t>Поиск используется, чтобы найти контент</a:t>
            </a:r>
            <a:endParaRPr lang="en-US" dirty="0" smtClean="0"/>
          </a:p>
          <a:p>
            <a:pPr marL="0" indent="0">
              <a:buNone/>
            </a:pPr>
            <a:endParaRPr lang="en-US" sz="2000" dirty="0" smtClean="0"/>
          </a:p>
          <a:p>
            <a:pPr marL="0" indent="0">
              <a:buNone/>
            </a:pPr>
            <a:r>
              <a:rPr lang="ru-RU" dirty="0" smtClean="0"/>
              <a:t>«Найти» используется, чтобы найти что-то в контенте</a:t>
            </a:r>
            <a:endParaRPr lang="en-US" dirty="0" smtClean="0"/>
          </a:p>
          <a:p>
            <a:endParaRPr lang="en-US" dirty="0"/>
          </a:p>
        </p:txBody>
      </p:sp>
    </p:spTree>
    <p:extLst>
      <p:ext uri="{BB962C8B-B14F-4D97-AF65-F5344CB8AC3E}">
        <p14:creationId xmlns:p14="http://schemas.microsoft.com/office/powerpoint/2010/main" val="113492064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07922" y="0"/>
            <a:ext cx="10972800" cy="6858000"/>
          </a:xfrm>
          <a:prstGeom prst="rect">
            <a:avLst/>
          </a:prstGeom>
        </p:spPr>
      </p:pic>
      <p:sp>
        <p:nvSpPr>
          <p:cNvPr id="3" name="Заголовок 2"/>
          <p:cNvSpPr>
            <a:spLocks noGrp="1"/>
          </p:cNvSpPr>
          <p:nvPr>
            <p:ph type="title"/>
          </p:nvPr>
        </p:nvSpPr>
        <p:spPr/>
        <p:txBody>
          <a:bodyPr/>
          <a:lstStyle/>
          <a:p>
            <a:endParaRPr lang="ru-RU"/>
          </a:p>
        </p:txBody>
      </p:sp>
      <p:sp>
        <p:nvSpPr>
          <p:cNvPr id="4" name="Текст 3"/>
          <p:cNvSpPr>
            <a:spLocks noGrp="1"/>
          </p:cNvSpPr>
          <p:nvPr>
            <p:ph type="body" sz="quarter" idx="10"/>
          </p:nvPr>
        </p:nvSpPr>
        <p:spPr/>
        <p:txBody>
          <a:bodyPr/>
          <a:lstStyle/>
          <a:p>
            <a:endParaRPr lang="ru-RU"/>
          </a:p>
        </p:txBody>
      </p:sp>
    </p:spTree>
    <p:extLst>
      <p:ext uri="{BB962C8B-B14F-4D97-AF65-F5344CB8AC3E}">
        <p14:creationId xmlns:p14="http://schemas.microsoft.com/office/powerpoint/2010/main" val="249088310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Рекомендации</a:t>
            </a:r>
            <a:endParaRPr lang="en-US" dirty="0"/>
          </a:p>
        </p:txBody>
      </p:sp>
      <p:sp>
        <p:nvSpPr>
          <p:cNvPr id="3" name="Content Placeholder 2"/>
          <p:cNvSpPr>
            <a:spLocks noGrp="1"/>
          </p:cNvSpPr>
          <p:nvPr>
            <p:ph type="body" sz="quarter" idx="10"/>
          </p:nvPr>
        </p:nvSpPr>
        <p:spPr>
          <a:xfrm>
            <a:off x="519112" y="1447799"/>
            <a:ext cx="11149013" cy="4634024"/>
          </a:xfrm>
        </p:spPr>
        <p:txBody>
          <a:bodyPr numCol="1">
            <a:normAutofit fontScale="47500" lnSpcReduction="20000"/>
          </a:bodyPr>
          <a:lstStyle/>
          <a:p>
            <a:r>
              <a:rPr lang="ru-RU" sz="6600" dirty="0" smtClean="0"/>
              <a:t>Активация</a:t>
            </a:r>
            <a:endParaRPr lang="en-US" sz="6600" dirty="0"/>
          </a:p>
          <a:p>
            <a:r>
              <a:rPr lang="ru-RU" dirty="0" smtClean="0"/>
              <a:t>Размещайте кнопку активации в панели приложения</a:t>
            </a:r>
          </a:p>
          <a:p>
            <a:r>
              <a:rPr lang="ru-RU" dirty="0" smtClean="0"/>
              <a:t>Добавьте поддержку стандартной комбинации </a:t>
            </a:r>
            <a:r>
              <a:rPr lang="en-US" dirty="0" err="1" smtClean="0"/>
              <a:t>Ctrl+F</a:t>
            </a:r>
            <a:r>
              <a:rPr lang="en-US" dirty="0"/>
              <a:t/>
            </a:r>
            <a:br>
              <a:rPr lang="en-US" dirty="0"/>
            </a:br>
            <a:endParaRPr lang="en-US" dirty="0"/>
          </a:p>
          <a:p>
            <a:r>
              <a:rPr lang="ru-RU" sz="6600" dirty="0" smtClean="0"/>
              <a:t/>
            </a:r>
            <a:br>
              <a:rPr lang="ru-RU" sz="6600" dirty="0" smtClean="0"/>
            </a:br>
            <a:r>
              <a:rPr lang="ru-RU" sz="6600" dirty="0" smtClean="0"/>
              <a:t>Элементы управления</a:t>
            </a:r>
            <a:endParaRPr lang="en-US" sz="6600" dirty="0"/>
          </a:p>
          <a:p>
            <a:r>
              <a:rPr lang="ru-RU" dirty="0" smtClean="0"/>
              <a:t>Ввод, вперед/назад, счетчик совпадений, закрытие</a:t>
            </a:r>
          </a:p>
          <a:p>
            <a:r>
              <a:rPr lang="ru-RU" dirty="0" smtClean="0"/>
              <a:t>Дополнительные </a:t>
            </a:r>
            <a:r>
              <a:rPr lang="ru-RU" dirty="0" err="1" smtClean="0"/>
              <a:t>контролы</a:t>
            </a:r>
            <a:r>
              <a:rPr lang="ru-RU" dirty="0" smtClean="0"/>
              <a:t> при необходимости (например, замена)</a:t>
            </a:r>
          </a:p>
          <a:p>
            <a:r>
              <a:rPr lang="ru-RU" dirty="0" smtClean="0"/>
              <a:t>Размещайте рядом с кнопкой активации</a:t>
            </a:r>
          </a:p>
          <a:p>
            <a:endParaRPr lang="ru-RU" sz="6600" dirty="0" smtClean="0"/>
          </a:p>
          <a:p>
            <a:r>
              <a:rPr lang="ru-RU" sz="6600" dirty="0" smtClean="0"/>
              <a:t>Представление</a:t>
            </a:r>
            <a:endParaRPr lang="en-US" sz="6600" dirty="0"/>
          </a:p>
          <a:p>
            <a:r>
              <a:rPr lang="ru-RU" dirty="0" smtClean="0"/>
              <a:t>Не должно уводить из текущего контекста или быть похожим на результаты поиска</a:t>
            </a:r>
          </a:p>
          <a:p>
            <a:r>
              <a:rPr lang="ru-RU" dirty="0" smtClean="0"/>
              <a:t>Подсвечивайте результаты, где это применимо</a:t>
            </a:r>
            <a:endParaRPr lang="en-US" sz="2400" dirty="0"/>
          </a:p>
          <a:p>
            <a:pPr marL="0" indent="0">
              <a:buNone/>
            </a:pPr>
            <a:endParaRPr lang="en-US" dirty="0"/>
          </a:p>
        </p:txBody>
      </p:sp>
    </p:spTree>
    <p:extLst>
      <p:ext uri="{BB962C8B-B14F-4D97-AF65-F5344CB8AC3E}">
        <p14:creationId xmlns:p14="http://schemas.microsoft.com/office/powerpoint/2010/main" val="104679137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Контракты</a:t>
            </a:r>
            <a:endParaRPr lang="en-US" dirty="0"/>
          </a:p>
        </p:txBody>
      </p:sp>
      <p:sp>
        <p:nvSpPr>
          <p:cNvPr id="3" name="Text Placeholder 2"/>
          <p:cNvSpPr>
            <a:spLocks noGrp="1"/>
          </p:cNvSpPr>
          <p:nvPr>
            <p:ph type="body" sz="quarter" idx="10"/>
          </p:nvPr>
        </p:nvSpPr>
        <p:spPr>
          <a:xfrm>
            <a:off x="519112" y="1447799"/>
            <a:ext cx="11149013" cy="5121813"/>
          </a:xfrm>
        </p:spPr>
        <p:txBody>
          <a:bodyPr>
            <a:normAutofit fontScale="77500" lnSpcReduction="20000"/>
          </a:bodyPr>
          <a:lstStyle/>
          <a:p>
            <a:r>
              <a:rPr lang="ru-RU" dirty="0" smtClean="0">
                <a:solidFill>
                  <a:schemeClr val="accent1"/>
                </a:solidFill>
              </a:rPr>
              <a:t>Поиск</a:t>
            </a:r>
            <a:endParaRPr lang="en-US" dirty="0" smtClean="0">
              <a:solidFill>
                <a:schemeClr val="accent1"/>
              </a:solidFill>
            </a:endParaRPr>
          </a:p>
          <a:p>
            <a:endParaRPr lang="en-US" sz="2000" dirty="0">
              <a:solidFill>
                <a:schemeClr val="accent1"/>
              </a:solidFill>
            </a:endParaRPr>
          </a:p>
          <a:p>
            <a:r>
              <a:rPr lang="ru-RU" dirty="0" smtClean="0">
                <a:solidFill>
                  <a:schemeClr val="accent1"/>
                </a:solidFill>
              </a:rPr>
              <a:t>Общий доступ</a:t>
            </a:r>
            <a:endParaRPr lang="en-US" dirty="0" smtClean="0">
              <a:solidFill>
                <a:schemeClr val="accent1"/>
              </a:solidFill>
            </a:endParaRPr>
          </a:p>
          <a:p>
            <a:endParaRPr lang="en-US" sz="2000" dirty="0" smtClean="0">
              <a:solidFill>
                <a:schemeClr val="accent1"/>
              </a:solidFill>
            </a:endParaRPr>
          </a:p>
          <a:p>
            <a:r>
              <a:rPr lang="ru-RU" dirty="0" smtClean="0">
                <a:solidFill>
                  <a:schemeClr val="accent1"/>
                </a:solidFill>
              </a:rPr>
              <a:t>Устройства</a:t>
            </a:r>
          </a:p>
          <a:p>
            <a:pPr lvl="1"/>
            <a:r>
              <a:rPr lang="ru-RU" dirty="0">
                <a:solidFill>
                  <a:schemeClr val="tx2"/>
                </a:solidFill>
              </a:rPr>
              <a:t>Воспроизведение на </a:t>
            </a:r>
            <a:r>
              <a:rPr lang="ru-RU" dirty="0" smtClean="0">
                <a:solidFill>
                  <a:schemeClr val="tx2"/>
                </a:solidFill>
              </a:rPr>
              <a:t>устройстве</a:t>
            </a:r>
          </a:p>
          <a:p>
            <a:pPr lvl="1"/>
            <a:endParaRPr lang="en-US" dirty="0"/>
          </a:p>
          <a:p>
            <a:r>
              <a:rPr lang="ru-RU" dirty="0" smtClean="0">
                <a:solidFill>
                  <a:schemeClr val="accent1"/>
                </a:solidFill>
              </a:rPr>
              <a:t>Настройки</a:t>
            </a:r>
            <a:endParaRPr lang="en-US" dirty="0" smtClean="0">
              <a:solidFill>
                <a:schemeClr val="accent1"/>
              </a:solidFill>
            </a:endParaRPr>
          </a:p>
          <a:p>
            <a:endParaRPr lang="en-US" sz="2000" dirty="0">
              <a:solidFill>
                <a:schemeClr val="tx2"/>
              </a:solidFill>
            </a:endParaRPr>
          </a:p>
          <a:p>
            <a:r>
              <a:rPr lang="ru-RU" dirty="0" smtClean="0">
                <a:solidFill>
                  <a:schemeClr val="tx2"/>
                </a:solidFill>
              </a:rPr>
              <a:t>Выбор файла для открытия</a:t>
            </a:r>
            <a:endParaRPr lang="en-US" dirty="0" smtClean="0">
              <a:solidFill>
                <a:schemeClr val="tx2"/>
              </a:solidFill>
            </a:endParaRPr>
          </a:p>
          <a:p>
            <a:endParaRPr lang="en-US" sz="2000" dirty="0" smtClean="0">
              <a:solidFill>
                <a:schemeClr val="tx2"/>
              </a:solidFill>
            </a:endParaRPr>
          </a:p>
          <a:p>
            <a:r>
              <a:rPr lang="ru-RU" dirty="0" smtClean="0">
                <a:solidFill>
                  <a:schemeClr val="tx2"/>
                </a:solidFill>
              </a:rPr>
              <a:t>Выбор файла для сохранения</a:t>
            </a:r>
            <a:endParaRPr lang="en-US" dirty="0" smtClean="0">
              <a:solidFill>
                <a:schemeClr val="tx2"/>
              </a:solidFill>
            </a:endParaRPr>
          </a:p>
          <a:p>
            <a:endParaRPr lang="en-US" sz="2000" dirty="0" smtClean="0">
              <a:solidFill>
                <a:schemeClr val="tx2"/>
              </a:solidFill>
            </a:endParaRPr>
          </a:p>
          <a:p>
            <a:r>
              <a:rPr lang="ru-RU" dirty="0" smtClean="0">
                <a:solidFill>
                  <a:schemeClr val="tx2"/>
                </a:solidFill>
              </a:rPr>
              <a:t>Обновление кэша файлов</a:t>
            </a:r>
            <a:endParaRPr lang="en-US" dirty="0" smtClean="0">
              <a:solidFill>
                <a:schemeClr val="tx2"/>
              </a:solidFill>
            </a:endParaRPr>
          </a:p>
          <a:p>
            <a:endParaRPr lang="en-US" sz="2000" dirty="0" smtClean="0">
              <a:solidFill>
                <a:schemeClr val="tx2"/>
              </a:solidFill>
            </a:endParaRPr>
          </a:p>
        </p:txBody>
      </p:sp>
      <p:pic>
        <p:nvPicPr>
          <p:cNvPr id="4" name="Picture 3"/>
          <p:cNvPicPr>
            <a:picLocks noChangeAspect="1"/>
          </p:cNvPicPr>
          <p:nvPr/>
        </p:nvPicPr>
        <p:blipFill>
          <a:blip r:embed="rId3"/>
          <a:stretch>
            <a:fillRect/>
          </a:stretch>
        </p:blipFill>
        <p:spPr>
          <a:xfrm>
            <a:off x="11369675" y="-1636041"/>
            <a:ext cx="819150" cy="10001250"/>
          </a:xfrm>
          <a:prstGeom prst="rect">
            <a:avLst/>
          </a:prstGeom>
        </p:spPr>
      </p:pic>
    </p:spTree>
    <p:extLst>
      <p:ext uri="{BB962C8B-B14F-4D97-AF65-F5344CB8AC3E}">
        <p14:creationId xmlns:p14="http://schemas.microsoft.com/office/powerpoint/2010/main" val="146529504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ru-RU" dirty="0" smtClean="0"/>
              <a:t>Выбор файлов</a:t>
            </a:r>
            <a:endParaRPr lang="en-US" dirty="0"/>
          </a:p>
        </p:txBody>
      </p:sp>
      <p:sp>
        <p:nvSpPr>
          <p:cNvPr id="2" name="Текст 1"/>
          <p:cNvSpPr>
            <a:spLocks noGrp="1"/>
          </p:cNvSpPr>
          <p:nvPr>
            <p:ph type="body" sz="quarter" idx="11"/>
          </p:nvPr>
        </p:nvSpPr>
        <p:spPr>
          <a:xfrm>
            <a:off x="512763" y="3219165"/>
            <a:ext cx="7513637" cy="443198"/>
          </a:xfrm>
        </p:spPr>
        <p:txBody>
          <a:bodyPr/>
          <a:lstStyle/>
          <a:p>
            <a:r>
              <a:rPr lang="en-US" dirty="0"/>
              <a:t>File </a:t>
            </a:r>
            <a:r>
              <a:rPr lang="en-US" dirty="0" smtClean="0"/>
              <a:t>Picker</a:t>
            </a:r>
            <a:endParaRPr lang="ru-RU" dirty="0"/>
          </a:p>
        </p:txBody>
      </p:sp>
    </p:spTree>
    <p:extLst>
      <p:ext uri="{BB962C8B-B14F-4D97-AF65-F5344CB8AC3E}">
        <p14:creationId xmlns:p14="http://schemas.microsoft.com/office/powerpoint/2010/main" val="75644525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Страница выбора файла для открытия</a:t>
            </a:r>
            <a:endParaRPr lang="en-US" dirty="0"/>
          </a:p>
        </p:txBody>
      </p:sp>
      <p:sp>
        <p:nvSpPr>
          <p:cNvPr id="3" name="Text Placeholder 2"/>
          <p:cNvSpPr>
            <a:spLocks noGrp="1"/>
          </p:cNvSpPr>
          <p:nvPr>
            <p:ph type="body" sz="quarter" idx="10"/>
          </p:nvPr>
        </p:nvSpPr>
        <p:spPr>
          <a:xfrm>
            <a:off x="519112" y="1447799"/>
            <a:ext cx="11149013" cy="553998"/>
          </a:xfrm>
        </p:spPr>
        <p:txBody>
          <a:bodyPr/>
          <a:lstStyle/>
          <a:p>
            <a:pPr marL="0" indent="0">
              <a:buNone/>
            </a:pPr>
            <a:r>
              <a:rPr lang="ru-RU" dirty="0" smtClean="0"/>
              <a:t>Похоже на вашу основную выдачу контента</a:t>
            </a:r>
            <a:endParaRPr lang="en-US" dirty="0" smtClean="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4913" y="2362299"/>
            <a:ext cx="7383236" cy="4151043"/>
          </a:xfrm>
          <a:prstGeom prst="rect">
            <a:avLst/>
          </a:prstGeom>
          <a:ln>
            <a:solidFill>
              <a:schemeClr val="bg1">
                <a:lumMod val="75000"/>
              </a:schemeClr>
            </a:solidFill>
          </a:ln>
        </p:spPr>
      </p:pic>
    </p:spTree>
    <p:extLst>
      <p:ext uri="{BB962C8B-B14F-4D97-AF65-F5344CB8AC3E}">
        <p14:creationId xmlns:p14="http://schemas.microsoft.com/office/powerpoint/2010/main" val="247902409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53497" b="56327"/>
          <a:stretch/>
        </p:blipFill>
        <p:spPr>
          <a:xfrm>
            <a:off x="3064698" y="2677823"/>
            <a:ext cx="6065233" cy="3202472"/>
          </a:xfrm>
          <a:prstGeom prst="rect">
            <a:avLst/>
          </a:prstGeom>
          <a:ln>
            <a:solidFill>
              <a:schemeClr val="bg1">
                <a:lumMod val="75000"/>
              </a:schemeClr>
            </a:solidFill>
          </a:ln>
        </p:spPr>
      </p:pic>
      <p:sp>
        <p:nvSpPr>
          <p:cNvPr id="2" name="Title 1"/>
          <p:cNvSpPr>
            <a:spLocks noGrp="1"/>
          </p:cNvSpPr>
          <p:nvPr>
            <p:ph type="title"/>
          </p:nvPr>
        </p:nvSpPr>
        <p:spPr/>
        <p:txBody>
          <a:bodyPr/>
          <a:lstStyle/>
          <a:p>
            <a:r>
              <a:rPr lang="ru-RU" dirty="0"/>
              <a:t>Страница выбора файла для открытия</a:t>
            </a:r>
            <a:endParaRPr lang="en-US" dirty="0"/>
          </a:p>
        </p:txBody>
      </p:sp>
      <p:sp>
        <p:nvSpPr>
          <p:cNvPr id="3" name="Text Placeholder 2"/>
          <p:cNvSpPr>
            <a:spLocks noGrp="1"/>
          </p:cNvSpPr>
          <p:nvPr>
            <p:ph type="body" sz="quarter" idx="10"/>
          </p:nvPr>
        </p:nvSpPr>
        <p:spPr>
          <a:xfrm>
            <a:off x="519112" y="1447799"/>
            <a:ext cx="11149013" cy="1107996"/>
          </a:xfrm>
        </p:spPr>
        <p:txBody>
          <a:bodyPr/>
          <a:lstStyle/>
          <a:p>
            <a:pPr marL="0" indent="0">
              <a:buNone/>
            </a:pPr>
            <a:r>
              <a:rPr lang="ru-RU" dirty="0" smtClean="0"/>
              <a:t>Меняйте заголовок в соответствии с текущим расположением пользователя</a:t>
            </a:r>
            <a:endParaRPr lang="en-US" dirty="0" smtClean="0"/>
          </a:p>
        </p:txBody>
      </p:sp>
    </p:spTree>
    <p:extLst>
      <p:ext uri="{BB962C8B-B14F-4D97-AF65-F5344CB8AC3E}">
        <p14:creationId xmlns:p14="http://schemas.microsoft.com/office/powerpoint/2010/main" val="348209278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53497" b="56327"/>
          <a:stretch/>
        </p:blipFill>
        <p:spPr>
          <a:xfrm>
            <a:off x="3064698" y="3152858"/>
            <a:ext cx="6065233" cy="3202472"/>
          </a:xfrm>
          <a:prstGeom prst="rect">
            <a:avLst/>
          </a:prstGeom>
          <a:ln>
            <a:solidFill>
              <a:schemeClr val="bg1">
                <a:lumMod val="75000"/>
              </a:schemeClr>
            </a:solidFill>
          </a:ln>
        </p:spPr>
      </p:pic>
      <p:sp>
        <p:nvSpPr>
          <p:cNvPr id="2" name="Title 1"/>
          <p:cNvSpPr>
            <a:spLocks noGrp="1"/>
          </p:cNvSpPr>
          <p:nvPr>
            <p:ph type="title"/>
          </p:nvPr>
        </p:nvSpPr>
        <p:spPr/>
        <p:txBody>
          <a:bodyPr/>
          <a:lstStyle/>
          <a:p>
            <a:r>
              <a:rPr lang="ru-RU" dirty="0"/>
              <a:t>Страница выбора файла для открытия</a:t>
            </a:r>
            <a:endParaRPr lang="en-US" dirty="0"/>
          </a:p>
        </p:txBody>
      </p:sp>
      <p:sp>
        <p:nvSpPr>
          <p:cNvPr id="3" name="Text Placeholder 2"/>
          <p:cNvSpPr>
            <a:spLocks noGrp="1"/>
          </p:cNvSpPr>
          <p:nvPr>
            <p:ph type="body" sz="quarter" idx="10"/>
          </p:nvPr>
        </p:nvSpPr>
        <p:spPr>
          <a:xfrm>
            <a:off x="519112" y="1447799"/>
            <a:ext cx="11149013" cy="1223412"/>
          </a:xfrm>
        </p:spPr>
        <p:txBody>
          <a:bodyPr/>
          <a:lstStyle/>
          <a:p>
            <a:pPr marL="0" indent="0">
              <a:buNone/>
            </a:pPr>
            <a:r>
              <a:rPr lang="ru-RU" dirty="0" smtClean="0"/>
              <a:t>Размещайте команды наверху страницы</a:t>
            </a:r>
            <a:endParaRPr lang="en-US" dirty="0" smtClean="0"/>
          </a:p>
          <a:p>
            <a:pPr marL="0" indent="0">
              <a:buNone/>
            </a:pPr>
            <a:r>
              <a:rPr lang="ru-RU" dirty="0" smtClean="0"/>
              <a:t>Размещайте только необходимые команды</a:t>
            </a:r>
            <a:endParaRPr lang="en-US" dirty="0" smtClean="0"/>
          </a:p>
        </p:txBody>
      </p:sp>
    </p:spTree>
    <p:extLst>
      <p:ext uri="{BB962C8B-B14F-4D97-AF65-F5344CB8AC3E}">
        <p14:creationId xmlns:p14="http://schemas.microsoft.com/office/powerpoint/2010/main" val="344873612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818550" y="3539282"/>
            <a:ext cx="4771760" cy="2682805"/>
          </a:xfrm>
          <a:prstGeom prst="rect">
            <a:avLst/>
          </a:prstGeom>
          <a:ln>
            <a:solidFill>
              <a:schemeClr val="bg1">
                <a:lumMod val="75000"/>
              </a:schemeClr>
            </a:solidFill>
          </a:ln>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9252" y="3539283"/>
            <a:ext cx="4771761" cy="2682805"/>
          </a:xfrm>
          <a:prstGeom prst="rect">
            <a:avLst/>
          </a:prstGeom>
          <a:ln>
            <a:solidFill>
              <a:schemeClr val="bg1">
                <a:lumMod val="75000"/>
              </a:schemeClr>
            </a:solidFill>
          </a:ln>
        </p:spPr>
      </p:pic>
      <p:sp>
        <p:nvSpPr>
          <p:cNvPr id="2" name="Title 1"/>
          <p:cNvSpPr>
            <a:spLocks noGrp="1"/>
          </p:cNvSpPr>
          <p:nvPr>
            <p:ph type="title"/>
          </p:nvPr>
        </p:nvSpPr>
        <p:spPr/>
        <p:txBody>
          <a:bodyPr/>
          <a:lstStyle/>
          <a:p>
            <a:r>
              <a:rPr lang="ru-RU" dirty="0" smtClean="0"/>
              <a:t>Упрощенный </a:t>
            </a:r>
            <a:r>
              <a:rPr lang="en-US" dirty="0" smtClean="0"/>
              <a:t>UI</a:t>
            </a:r>
            <a:endParaRPr lang="en-US" dirty="0"/>
          </a:p>
        </p:txBody>
      </p:sp>
      <p:sp>
        <p:nvSpPr>
          <p:cNvPr id="3" name="Text Placeholder 2"/>
          <p:cNvSpPr>
            <a:spLocks noGrp="1"/>
          </p:cNvSpPr>
          <p:nvPr>
            <p:ph type="body" sz="quarter" idx="10"/>
          </p:nvPr>
        </p:nvSpPr>
        <p:spPr>
          <a:xfrm>
            <a:off x="519112" y="1447799"/>
            <a:ext cx="11149013" cy="1615827"/>
          </a:xfrm>
        </p:spPr>
        <p:txBody>
          <a:bodyPr/>
          <a:lstStyle/>
          <a:p>
            <a:pPr marL="0" indent="0">
              <a:buNone/>
            </a:pPr>
            <a:r>
              <a:rPr lang="ru-RU" dirty="0" smtClean="0"/>
              <a:t>Фокусируйтесь на задаче выбора файлов</a:t>
            </a:r>
            <a:endParaRPr lang="en-US" dirty="0" smtClean="0"/>
          </a:p>
          <a:p>
            <a:pPr marL="0" indent="0">
              <a:buNone/>
            </a:pPr>
            <a:r>
              <a:rPr lang="ru-RU" dirty="0" smtClean="0"/>
              <a:t>Выкидывайте лишние элементы</a:t>
            </a:r>
          </a:p>
          <a:p>
            <a:pPr lvl="1"/>
            <a:r>
              <a:rPr lang="ru-RU" dirty="0" smtClean="0"/>
              <a:t>Например, чтение, изменение или управление файлами</a:t>
            </a:r>
            <a:endParaRPr lang="en-US" dirty="0"/>
          </a:p>
        </p:txBody>
      </p:sp>
      <p:sp>
        <p:nvSpPr>
          <p:cNvPr id="5" name="Right Arrow 4"/>
          <p:cNvSpPr/>
          <p:nvPr/>
        </p:nvSpPr>
        <p:spPr bwMode="auto">
          <a:xfrm>
            <a:off x="5803641" y="4460033"/>
            <a:ext cx="690465" cy="671804"/>
          </a:xfrm>
          <a:prstGeom prst="rightArrow">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solidFill>
            </a:endParaRPr>
          </a:p>
        </p:txBody>
      </p:sp>
    </p:spTree>
    <p:extLst>
      <p:ext uri="{BB962C8B-B14F-4D97-AF65-F5344CB8AC3E}">
        <p14:creationId xmlns:p14="http://schemas.microsoft.com/office/powerpoint/2010/main" val="179778450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256654" y="3524886"/>
            <a:ext cx="4238327" cy="268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32551" y="3524886"/>
            <a:ext cx="4238327" cy="268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ru-RU" dirty="0" smtClean="0"/>
              <a:t>Выбор файла</a:t>
            </a:r>
            <a:endParaRPr lang="en-US" dirty="0"/>
          </a:p>
        </p:txBody>
      </p:sp>
      <p:sp>
        <p:nvSpPr>
          <p:cNvPr id="3" name="Text Placeholder 2"/>
          <p:cNvSpPr>
            <a:spLocks noGrp="1"/>
          </p:cNvSpPr>
          <p:nvPr>
            <p:ph type="body" sz="quarter" idx="10"/>
          </p:nvPr>
        </p:nvSpPr>
        <p:spPr>
          <a:xfrm>
            <a:off x="519112" y="1447799"/>
            <a:ext cx="11149013" cy="2446824"/>
          </a:xfrm>
        </p:spPr>
        <p:txBody>
          <a:bodyPr/>
          <a:lstStyle/>
          <a:p>
            <a:pPr marL="0" indent="0">
              <a:buNone/>
            </a:pPr>
            <a:r>
              <a:rPr lang="ru-RU" dirty="0" smtClean="0"/>
              <a:t>Единичный и множественный выбор</a:t>
            </a:r>
            <a:endParaRPr lang="en-US" dirty="0" smtClean="0"/>
          </a:p>
          <a:p>
            <a:pPr marL="0" indent="0">
              <a:buNone/>
            </a:pPr>
            <a:r>
              <a:rPr lang="ru-RU" dirty="0" smtClean="0"/>
              <a:t>Предоставляйте превью или текст для выбранного контента</a:t>
            </a:r>
            <a:endParaRPr lang="en-US" dirty="0" smtClean="0"/>
          </a:p>
          <a:p>
            <a:endParaRPr lang="en-US" dirty="0" smtClean="0"/>
          </a:p>
        </p:txBody>
      </p:sp>
      <p:sp>
        <p:nvSpPr>
          <p:cNvPr id="4" name="TextBox 3"/>
          <p:cNvSpPr txBox="1"/>
          <p:nvPr/>
        </p:nvSpPr>
        <p:spPr>
          <a:xfrm>
            <a:off x="2396382" y="6481525"/>
            <a:ext cx="1958870" cy="276999"/>
          </a:xfrm>
          <a:prstGeom prst="rect">
            <a:avLst/>
          </a:prstGeom>
          <a:noFill/>
        </p:spPr>
        <p:txBody>
          <a:bodyPr wrap="none" lIns="0" tIns="0" rIns="0" bIns="0" rtlCol="0">
            <a:spAutoFit/>
          </a:bodyPr>
          <a:lstStyle/>
          <a:p>
            <a:r>
              <a:rPr lang="ru-RU" dirty="0" smtClean="0">
                <a:solidFill>
                  <a:srgbClr val="000000">
                    <a:lumMod val="75000"/>
                    <a:lumOff val="25000"/>
                    <a:alpha val="99000"/>
                  </a:srgbClr>
                </a:solidFill>
              </a:rPr>
              <a:t>Единичный выбор</a:t>
            </a:r>
            <a:endParaRPr lang="en-US" dirty="0" smtClean="0">
              <a:solidFill>
                <a:srgbClr val="000000">
                  <a:lumMod val="75000"/>
                  <a:lumOff val="25000"/>
                  <a:alpha val="99000"/>
                </a:srgbClr>
              </a:solidFill>
            </a:endParaRPr>
          </a:p>
        </p:txBody>
      </p:sp>
      <p:sp>
        <p:nvSpPr>
          <p:cNvPr id="16" name="TextBox 15"/>
          <p:cNvSpPr txBox="1"/>
          <p:nvPr/>
        </p:nvSpPr>
        <p:spPr>
          <a:xfrm>
            <a:off x="7305539" y="6481525"/>
            <a:ext cx="2492349" cy="276999"/>
          </a:xfrm>
          <a:prstGeom prst="rect">
            <a:avLst/>
          </a:prstGeom>
          <a:noFill/>
        </p:spPr>
        <p:txBody>
          <a:bodyPr wrap="none" lIns="0" tIns="0" rIns="0" bIns="0" rtlCol="0">
            <a:spAutoFit/>
          </a:bodyPr>
          <a:lstStyle/>
          <a:p>
            <a:r>
              <a:rPr lang="ru-RU" dirty="0" smtClean="0">
                <a:solidFill>
                  <a:srgbClr val="000000">
                    <a:lumMod val="75000"/>
                    <a:lumOff val="25000"/>
                    <a:alpha val="99000"/>
                  </a:srgbClr>
                </a:solidFill>
              </a:rPr>
              <a:t>Множественный выбор</a:t>
            </a:r>
            <a:endParaRPr lang="en-US" dirty="0" smtClean="0">
              <a:solidFill>
                <a:srgbClr val="000000">
                  <a:lumMod val="75000"/>
                  <a:lumOff val="25000"/>
                  <a:alpha val="99000"/>
                </a:srgbClr>
              </a:solidFill>
            </a:endParaRPr>
          </a:p>
        </p:txBody>
      </p:sp>
    </p:spTree>
    <p:extLst>
      <p:ext uri="{BB962C8B-B14F-4D97-AF65-F5344CB8AC3E}">
        <p14:creationId xmlns:p14="http://schemas.microsoft.com/office/powerpoint/2010/main" val="47007393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Сохранение файлов</a:t>
            </a:r>
            <a:endParaRPr lang="en-US" dirty="0"/>
          </a:p>
        </p:txBody>
      </p:sp>
      <p:sp>
        <p:nvSpPr>
          <p:cNvPr id="3" name="Text Placeholder 2"/>
          <p:cNvSpPr>
            <a:spLocks noGrp="1"/>
          </p:cNvSpPr>
          <p:nvPr>
            <p:ph type="body" sz="quarter" idx="10"/>
          </p:nvPr>
        </p:nvSpPr>
        <p:spPr>
          <a:xfrm>
            <a:off x="519112" y="1447799"/>
            <a:ext cx="11149013" cy="1777410"/>
          </a:xfrm>
        </p:spPr>
        <p:txBody>
          <a:bodyPr/>
          <a:lstStyle/>
          <a:p>
            <a:pPr marL="0" indent="0">
              <a:buNone/>
            </a:pPr>
            <a:r>
              <a:rPr lang="ru-RU" dirty="0" smtClean="0"/>
              <a:t>Приложение = </a:t>
            </a:r>
            <a:r>
              <a:rPr lang="ru-RU" dirty="0" err="1" smtClean="0"/>
              <a:t>репозиторий</a:t>
            </a:r>
            <a:r>
              <a:rPr lang="ru-RU" dirty="0" smtClean="0"/>
              <a:t> файлов</a:t>
            </a:r>
            <a:endParaRPr lang="en-US" dirty="0" smtClean="0"/>
          </a:p>
          <a:p>
            <a:pPr marL="0" indent="0">
              <a:buNone/>
            </a:pPr>
            <a:r>
              <a:rPr lang="ru-RU" dirty="0" smtClean="0"/>
              <a:t>Место для сохранения, не доступное через </a:t>
            </a:r>
            <a:r>
              <a:rPr lang="en-US" dirty="0" smtClean="0"/>
              <a:t>Windows</a:t>
            </a:r>
            <a:r>
              <a:rPr lang="ru-RU" dirty="0"/>
              <a:t> </a:t>
            </a:r>
            <a:r>
              <a:rPr lang="ru-RU" dirty="0" smtClean="0"/>
              <a:t>или другие приложения</a:t>
            </a: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2293" y="3417569"/>
            <a:ext cx="5962650" cy="3352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446983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Место для сохранения</a:t>
            </a:r>
            <a:r>
              <a:rPr lang="en-US" dirty="0" smtClean="0"/>
              <a:t>: </a:t>
            </a:r>
            <a:r>
              <a:rPr lang="ru-RU" dirty="0" smtClean="0"/>
              <a:t>тип файла</a:t>
            </a:r>
            <a:endParaRPr lang="en-US" dirty="0"/>
          </a:p>
        </p:txBody>
      </p:sp>
      <p:sp>
        <p:nvSpPr>
          <p:cNvPr id="3" name="Text Placeholder 2"/>
          <p:cNvSpPr>
            <a:spLocks noGrp="1"/>
          </p:cNvSpPr>
          <p:nvPr>
            <p:ph type="body" sz="quarter" idx="10"/>
          </p:nvPr>
        </p:nvSpPr>
        <p:spPr>
          <a:xfrm>
            <a:off x="519112" y="1447799"/>
            <a:ext cx="11149013" cy="1107996"/>
          </a:xfrm>
        </p:spPr>
        <p:txBody>
          <a:bodyPr/>
          <a:lstStyle/>
          <a:p>
            <a:pPr marL="0" indent="0">
              <a:buNone/>
            </a:pPr>
            <a:r>
              <a:rPr lang="ru-RU" dirty="0" smtClean="0"/>
              <a:t>Обновляйте внешний вид с учетом выбранного типа файла</a:t>
            </a:r>
            <a:endParaRPr lang="en-US" dirty="0"/>
          </a:p>
        </p:txBody>
      </p:sp>
      <p:pic>
        <p:nvPicPr>
          <p:cNvPr id="133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 y="3543300"/>
            <a:ext cx="12188825" cy="553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294181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ru-RU" dirty="0" smtClean="0"/>
              <a:t>Настройки</a:t>
            </a:r>
            <a:endParaRPr lang="en-US" dirty="0"/>
          </a:p>
        </p:txBody>
      </p:sp>
      <p:sp>
        <p:nvSpPr>
          <p:cNvPr id="2" name="Текст 1"/>
          <p:cNvSpPr>
            <a:spLocks noGrp="1"/>
          </p:cNvSpPr>
          <p:nvPr>
            <p:ph type="body" sz="quarter" idx="11"/>
          </p:nvPr>
        </p:nvSpPr>
        <p:spPr/>
        <p:txBody>
          <a:bodyPr/>
          <a:lstStyle/>
          <a:p>
            <a:r>
              <a:rPr lang="en-US" dirty="0" smtClean="0"/>
              <a:t>Settings</a:t>
            </a:r>
            <a:endParaRPr lang="ru-RU" dirty="0"/>
          </a:p>
        </p:txBody>
      </p:sp>
    </p:spTree>
    <p:extLst>
      <p:ext uri="{BB962C8B-B14F-4D97-AF65-F5344CB8AC3E}">
        <p14:creationId xmlns:p14="http://schemas.microsoft.com/office/powerpoint/2010/main" val="95658292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dirty="0" smtClean="0"/>
              <a:t>Настройки</a:t>
            </a:r>
            <a:endParaRPr lang="en-US" dirty="0"/>
          </a:p>
        </p:txBody>
      </p:sp>
      <p:sp>
        <p:nvSpPr>
          <p:cNvPr id="10" name="Content Placeholder 9"/>
          <p:cNvSpPr>
            <a:spLocks noGrp="1"/>
          </p:cNvSpPr>
          <p:nvPr>
            <p:ph type="body" sz="quarter" idx="10"/>
          </p:nvPr>
        </p:nvSpPr>
        <p:spPr>
          <a:xfrm>
            <a:off x="519112" y="1447799"/>
            <a:ext cx="11149013" cy="4527699"/>
          </a:xfrm>
        </p:spPr>
        <p:txBody>
          <a:bodyPr>
            <a:normAutofit fontScale="92500" lnSpcReduction="10000"/>
          </a:bodyPr>
          <a:lstStyle/>
          <a:p>
            <a:pPr>
              <a:lnSpc>
                <a:spcPct val="100000"/>
              </a:lnSpc>
            </a:pPr>
            <a:r>
              <a:rPr lang="ru-RU" dirty="0" smtClean="0"/>
              <a:t>Единое место для всех настроек</a:t>
            </a:r>
            <a:endParaRPr lang="en-US" dirty="0" smtClean="0"/>
          </a:p>
          <a:p>
            <a:pPr>
              <a:lnSpc>
                <a:spcPct val="100000"/>
              </a:lnSpc>
            </a:pPr>
            <a:endParaRPr lang="en-US" sz="2000" dirty="0" smtClean="0"/>
          </a:p>
          <a:p>
            <a:r>
              <a:rPr lang="ru-RU" dirty="0" smtClean="0"/>
              <a:t>Системные настройки, предпочтения пользователя</a:t>
            </a:r>
            <a:endParaRPr lang="en-US" dirty="0"/>
          </a:p>
          <a:p>
            <a:endParaRPr lang="en-US" sz="2000" dirty="0" smtClean="0"/>
          </a:p>
          <a:p>
            <a:r>
              <a:rPr lang="ru-RU" dirty="0" smtClean="0"/>
              <a:t>Настройки приложения для доступа к устройствам</a:t>
            </a:r>
            <a:br>
              <a:rPr lang="ru-RU" dirty="0" smtClean="0"/>
            </a:br>
            <a:r>
              <a:rPr lang="ru-RU" dirty="0" smtClean="0"/>
              <a:t>и возможностям</a:t>
            </a:r>
            <a:endParaRPr lang="en-US" dirty="0" smtClean="0"/>
          </a:p>
          <a:p>
            <a:endParaRPr lang="en-US" sz="2000" dirty="0"/>
          </a:p>
          <a:p>
            <a:r>
              <a:rPr lang="ru-RU" dirty="0" smtClean="0"/>
              <a:t>Рассчитано для настроек, которые меняются не очень часто</a:t>
            </a:r>
            <a:endParaRPr lang="en-US" dirty="0"/>
          </a:p>
        </p:txBody>
      </p:sp>
      <p:pic>
        <p:nvPicPr>
          <p:cNvPr id="2" name="Picture 1"/>
          <p:cNvPicPr>
            <a:picLocks noChangeAspect="1"/>
          </p:cNvPicPr>
          <p:nvPr/>
        </p:nvPicPr>
        <p:blipFill rotWithShape="1">
          <a:blip r:embed="rId3"/>
          <a:srcRect l="4938" t="16159" r="5274" b="15070"/>
          <a:stretch/>
        </p:blipFill>
        <p:spPr>
          <a:xfrm>
            <a:off x="11449877" y="-19878"/>
            <a:ext cx="735495" cy="6877878"/>
          </a:xfrm>
          <a:prstGeom prst="rect">
            <a:avLst/>
          </a:prstGeom>
        </p:spPr>
      </p:pic>
    </p:spTree>
    <p:extLst>
      <p:ext uri="{BB962C8B-B14F-4D97-AF65-F5344CB8AC3E}">
        <p14:creationId xmlns:p14="http://schemas.microsoft.com/office/powerpoint/2010/main" val="140031095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Расширения</a:t>
            </a:r>
            <a:endParaRPr lang="en-US" dirty="0"/>
          </a:p>
        </p:txBody>
      </p:sp>
      <p:sp>
        <p:nvSpPr>
          <p:cNvPr id="3" name="Text Placeholder 2"/>
          <p:cNvSpPr>
            <a:spLocks noGrp="1"/>
          </p:cNvSpPr>
          <p:nvPr>
            <p:ph type="body" sz="quarter" idx="10"/>
          </p:nvPr>
        </p:nvSpPr>
        <p:spPr>
          <a:xfrm>
            <a:off x="519112" y="1447799"/>
            <a:ext cx="11149013" cy="4624389"/>
          </a:xfrm>
        </p:spPr>
        <p:txBody>
          <a:bodyPr numCol="2">
            <a:normAutofit/>
          </a:bodyPr>
          <a:lstStyle/>
          <a:p>
            <a:r>
              <a:rPr lang="ru-RU" dirty="0"/>
              <a:t>Поставщик </a:t>
            </a:r>
            <a:r>
              <a:rPr lang="ru-RU" dirty="0" err="1" smtClean="0"/>
              <a:t>аватаров</a:t>
            </a:r>
            <a:endParaRPr lang="ru-RU" dirty="0" smtClean="0"/>
          </a:p>
          <a:p>
            <a:r>
              <a:rPr lang="ru-RU" dirty="0" smtClean="0"/>
              <a:t>Окно </a:t>
            </a:r>
            <a:r>
              <a:rPr lang="ru-RU" dirty="0"/>
              <a:t>выбора </a:t>
            </a:r>
            <a:r>
              <a:rPr lang="ru-RU" dirty="0" smtClean="0"/>
              <a:t>контактов</a:t>
            </a:r>
          </a:p>
          <a:p>
            <a:r>
              <a:rPr lang="ru-RU" dirty="0" smtClean="0"/>
              <a:t>Фоновые задачи</a:t>
            </a:r>
          </a:p>
          <a:p>
            <a:r>
              <a:rPr lang="ru-RU" dirty="0" smtClean="0"/>
              <a:t>Активация файла</a:t>
            </a:r>
          </a:p>
          <a:p>
            <a:r>
              <a:rPr lang="ru-RU" dirty="0" smtClean="0"/>
              <a:t>Активация протокола</a:t>
            </a:r>
          </a:p>
          <a:p>
            <a:r>
              <a:rPr lang="ru-RU" dirty="0" smtClean="0"/>
              <a:t>Проводник игр</a:t>
            </a:r>
          </a:p>
          <a:p>
            <a:r>
              <a:rPr lang="ru-RU" dirty="0" smtClean="0"/>
              <a:t>Автозапуск</a:t>
            </a:r>
          </a:p>
          <a:p>
            <a:r>
              <a:rPr lang="ru-RU" dirty="0" smtClean="0"/>
              <a:t>Параметры камеры</a:t>
            </a:r>
          </a:p>
          <a:p>
            <a:r>
              <a:rPr lang="ru-RU" dirty="0" smtClean="0"/>
              <a:t>Параметры </a:t>
            </a:r>
            <a:r>
              <a:rPr lang="ru-RU" dirty="0"/>
              <a:t>задачи печати </a:t>
            </a:r>
            <a:endParaRPr lang="ru-RU" dirty="0" smtClean="0"/>
          </a:p>
          <a:p>
            <a:r>
              <a:rPr lang="en-US" dirty="0" smtClean="0"/>
              <a:t>SSL/</a:t>
            </a:r>
            <a:r>
              <a:rPr lang="ru-RU" dirty="0" smtClean="0"/>
              <a:t>сертификаты</a:t>
            </a:r>
            <a:endParaRPr lang="ru-RU" dirty="0"/>
          </a:p>
        </p:txBody>
      </p:sp>
    </p:spTree>
    <p:extLst>
      <p:ext uri="{BB962C8B-B14F-4D97-AF65-F5344CB8AC3E}">
        <p14:creationId xmlns:p14="http://schemas.microsoft.com/office/powerpoint/2010/main" val="310129158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Что располагается в настройках</a:t>
            </a:r>
            <a:endParaRPr lang="ru-RU" dirty="0"/>
          </a:p>
        </p:txBody>
      </p:sp>
      <p:sp>
        <p:nvSpPr>
          <p:cNvPr id="9" name="Content Placeholder 8"/>
          <p:cNvSpPr>
            <a:spLocks noGrp="1"/>
          </p:cNvSpPr>
          <p:nvPr>
            <p:ph type="body" sz="quarter" idx="10"/>
          </p:nvPr>
        </p:nvSpPr>
        <p:spPr>
          <a:xfrm>
            <a:off x="519112" y="1447799"/>
            <a:ext cx="11149013" cy="4548964"/>
          </a:xfrm>
        </p:spPr>
        <p:txBody>
          <a:bodyPr numCol="2"/>
          <a:lstStyle/>
          <a:p>
            <a:r>
              <a:rPr lang="ru-RU" dirty="0" smtClean="0">
                <a:solidFill>
                  <a:schemeClr val="accent1"/>
                </a:solidFill>
              </a:rPr>
              <a:t>Разрешения </a:t>
            </a:r>
            <a:endParaRPr lang="en-US" dirty="0">
              <a:solidFill>
                <a:schemeClr val="accent1"/>
              </a:solidFill>
            </a:endParaRPr>
          </a:p>
          <a:p>
            <a:r>
              <a:rPr lang="ru-RU" dirty="0" smtClean="0">
                <a:solidFill>
                  <a:schemeClr val="accent1"/>
                </a:solidFill>
              </a:rPr>
              <a:t>Оценка и </a:t>
            </a:r>
            <a:r>
              <a:rPr lang="ru-RU" dirty="0" err="1" smtClean="0">
                <a:solidFill>
                  <a:schemeClr val="accent1"/>
                </a:solidFill>
              </a:rPr>
              <a:t>ревью</a:t>
            </a:r>
            <a:endParaRPr lang="en-US" dirty="0">
              <a:solidFill>
                <a:schemeClr val="accent1"/>
              </a:solidFill>
            </a:endParaRPr>
          </a:p>
          <a:p>
            <a:r>
              <a:rPr lang="ru-RU" dirty="0" smtClean="0"/>
              <a:t>О приложении</a:t>
            </a:r>
            <a:endParaRPr lang="en-US" dirty="0"/>
          </a:p>
          <a:p>
            <a:r>
              <a:rPr lang="ru-RU" dirty="0" smtClean="0"/>
              <a:t>Обратная связь</a:t>
            </a:r>
            <a:endParaRPr lang="en-US" dirty="0"/>
          </a:p>
          <a:p>
            <a:r>
              <a:rPr lang="ru-RU" dirty="0" smtClean="0"/>
              <a:t>Настройки поиска</a:t>
            </a:r>
            <a:endParaRPr lang="en-US" dirty="0"/>
          </a:p>
          <a:p>
            <a:r>
              <a:rPr lang="ru-RU" dirty="0" smtClean="0"/>
              <a:t>Настройки приложения и системы</a:t>
            </a:r>
            <a:endParaRPr lang="en-US" dirty="0" smtClean="0"/>
          </a:p>
          <a:p>
            <a:r>
              <a:rPr lang="ru-RU" dirty="0" smtClean="0"/>
              <a:t>Предпочтения</a:t>
            </a:r>
            <a:endParaRPr lang="en-US" dirty="0"/>
          </a:p>
          <a:p>
            <a:r>
              <a:rPr lang="ru-RU" dirty="0" smtClean="0"/>
              <a:t>Помощь/справка</a:t>
            </a:r>
            <a:endParaRPr lang="en-US" dirty="0"/>
          </a:p>
          <a:p>
            <a:r>
              <a:rPr lang="ru-RU" dirty="0" smtClean="0"/>
              <a:t>Настройки аккаунта</a:t>
            </a:r>
            <a:endParaRPr lang="en-US" dirty="0"/>
          </a:p>
          <a:p>
            <a:r>
              <a:rPr lang="ru-RU" dirty="0" smtClean="0"/>
              <a:t>Политика конфиденциальности</a:t>
            </a:r>
            <a:endParaRPr lang="en-US" dirty="0"/>
          </a:p>
          <a:p>
            <a:r>
              <a:rPr lang="ru-RU" dirty="0" smtClean="0"/>
              <a:t>Звук</a:t>
            </a:r>
            <a:endParaRPr lang="en-US" dirty="0"/>
          </a:p>
          <a:p>
            <a:endParaRPr lang="en-US" dirty="0"/>
          </a:p>
          <a:p>
            <a:endParaRPr lang="en-US" dirty="0"/>
          </a:p>
          <a:p>
            <a:endParaRPr lang="en-US" dirty="0"/>
          </a:p>
        </p:txBody>
      </p:sp>
      <p:sp>
        <p:nvSpPr>
          <p:cNvPr id="4" name="Content Placeholder 8"/>
          <p:cNvSpPr txBox="1">
            <a:spLocks/>
          </p:cNvSpPr>
          <p:nvPr/>
        </p:nvSpPr>
        <p:spPr>
          <a:xfrm>
            <a:off x="6099704" y="1703349"/>
            <a:ext cx="6389289" cy="2691506"/>
          </a:xfrm>
          <a:prstGeom prst="rect">
            <a:avLst/>
          </a:prstGeom>
        </p:spPr>
        <p:txBody>
          <a:bodyPr vert="horz" wrap="square" lIns="0" tIns="0" rIns="0" bIns="0" numCol="2" rtlCol="0">
            <a:spAutoFit/>
          </a:bodyPr>
          <a:lstStyle>
            <a:lvl1pPr marL="0" indent="0" algn="l" defTabSz="1218818" rtl="0" eaLnBrk="1" fontAlgn="base" latinLnBrk="0" hangingPunct="1">
              <a:lnSpc>
                <a:spcPct val="95000"/>
              </a:lnSpc>
              <a:spcBef>
                <a:spcPts val="0"/>
              </a:spcBef>
              <a:spcAft>
                <a:spcPts val="1600"/>
              </a:spcAft>
              <a:buClr>
                <a:schemeClr val="accent1"/>
              </a:buClr>
              <a:buSzPct val="110000"/>
              <a:buFont typeface="Avenir LT Pro 45 Book" charset="0"/>
              <a:buNone/>
              <a:defRPr lang="en-US" sz="3199" b="0" kern="1200" cap="none" baseline="0" dirty="0" smtClean="0">
                <a:solidFill>
                  <a:srgbClr val="505050"/>
                </a:solidFill>
                <a:latin typeface="Segoe UI Light"/>
                <a:ea typeface="ＭＳ Ｐゴシック" charset="0"/>
                <a:cs typeface="Segoe UI Light"/>
              </a:defRPr>
            </a:lvl1pPr>
            <a:lvl2pPr marL="0" marR="0" indent="0" algn="l" defTabSz="1218818" rtl="0" eaLnBrk="1" fontAlgn="auto" latinLnBrk="0" hangingPunct="1">
              <a:lnSpc>
                <a:spcPct val="95000"/>
              </a:lnSpc>
              <a:spcBef>
                <a:spcPts val="0"/>
              </a:spcBef>
              <a:spcAft>
                <a:spcPts val="1600"/>
              </a:spcAft>
              <a:buClrTx/>
              <a:buSzTx/>
              <a:buFont typeface="Arial" pitchFamily="34" charset="0"/>
              <a:buNone/>
              <a:tabLst/>
              <a:defRPr lang="en-US" sz="1866" b="0" kern="1200" dirty="0" smtClean="0">
                <a:solidFill>
                  <a:srgbClr val="505050"/>
                </a:solidFill>
                <a:latin typeface="+mn-lt"/>
                <a:ea typeface="+mn-ea"/>
                <a:cs typeface="+mn-cs"/>
              </a:defRPr>
            </a:lvl2pPr>
            <a:lvl3pPr marL="609409" indent="-304704" algn="l" defTabSz="1218818" rtl="0" eaLnBrk="1" latinLnBrk="0" hangingPunct="1">
              <a:lnSpc>
                <a:spcPct val="95000"/>
              </a:lnSpc>
              <a:spcBef>
                <a:spcPts val="0"/>
              </a:spcBef>
              <a:spcAft>
                <a:spcPts val="1600"/>
              </a:spcAft>
              <a:buFont typeface="Lucida Grande"/>
              <a:buChar char="-"/>
              <a:defRPr lang="en-US" sz="1866" b="0" kern="1200" dirty="0" smtClean="0">
                <a:solidFill>
                  <a:srgbClr val="505050"/>
                </a:solidFill>
                <a:latin typeface="+mn-lt"/>
                <a:ea typeface="+mn-ea"/>
                <a:cs typeface="+mn-cs"/>
              </a:defRPr>
            </a:lvl3pPr>
            <a:lvl4pPr marL="835822" indent="-226413" algn="l" defTabSz="1218818" rtl="0" eaLnBrk="1" latinLnBrk="0" hangingPunct="1">
              <a:lnSpc>
                <a:spcPct val="95000"/>
              </a:lnSpc>
              <a:spcBef>
                <a:spcPts val="0"/>
              </a:spcBef>
              <a:spcAft>
                <a:spcPts val="0"/>
              </a:spcAft>
              <a:buFont typeface="Arial" pitchFamily="34" charset="0"/>
              <a:buChar char="•"/>
              <a:defRPr lang="en-US" sz="1866" b="0" kern="1200" dirty="0" smtClean="0">
                <a:solidFill>
                  <a:srgbClr val="505050"/>
                </a:solidFill>
                <a:latin typeface="+mn-lt"/>
                <a:ea typeface="+mn-ea"/>
                <a:cs typeface="+mn-cs"/>
              </a:defRPr>
            </a:lvl4pPr>
            <a:lvl5pPr marL="1218818" indent="-304704" algn="l" defTabSz="1218818" rtl="0" eaLnBrk="1" latinLnBrk="0" hangingPunct="1">
              <a:lnSpc>
                <a:spcPct val="95000"/>
              </a:lnSpc>
              <a:spcBef>
                <a:spcPts val="0"/>
              </a:spcBef>
              <a:spcAft>
                <a:spcPts val="0"/>
              </a:spcAft>
              <a:buFont typeface="Lucida Grande"/>
              <a:buChar char="-"/>
              <a:defRPr lang="en-US" sz="1866" b="0" kern="1200" dirty="0">
                <a:solidFill>
                  <a:srgbClr val="505050"/>
                </a:solidFill>
                <a:latin typeface="+mn-lt"/>
                <a:ea typeface="+mn-ea"/>
                <a:cs typeface="+mn-cs"/>
              </a:defRPr>
            </a:lvl5pPr>
            <a:lvl6pPr marL="3351747" indent="-304704" algn="l" defTabSz="1218818" rtl="0" eaLnBrk="1" latinLnBrk="0" hangingPunct="1">
              <a:spcBef>
                <a:spcPct val="20000"/>
              </a:spcBef>
              <a:buFont typeface="Arial" pitchFamily="34" charset="0"/>
              <a:buChar char="•"/>
              <a:defRPr sz="2666" kern="1200">
                <a:solidFill>
                  <a:schemeClr val="tx1"/>
                </a:solidFill>
                <a:latin typeface="+mn-lt"/>
                <a:ea typeface="+mn-ea"/>
                <a:cs typeface="+mn-cs"/>
              </a:defRPr>
            </a:lvl6pPr>
            <a:lvl7pPr marL="3961156" indent="-304704" algn="l" defTabSz="1218818" rtl="0" eaLnBrk="1" latinLnBrk="0" hangingPunct="1">
              <a:spcBef>
                <a:spcPct val="20000"/>
              </a:spcBef>
              <a:buFont typeface="Arial" pitchFamily="34" charset="0"/>
              <a:buChar char="•"/>
              <a:defRPr sz="2666" kern="1200">
                <a:solidFill>
                  <a:schemeClr val="tx1"/>
                </a:solidFill>
                <a:latin typeface="+mn-lt"/>
                <a:ea typeface="+mn-ea"/>
                <a:cs typeface="+mn-cs"/>
              </a:defRPr>
            </a:lvl7pPr>
            <a:lvl8pPr marL="4570565" indent="-304704" algn="l" defTabSz="1218818" rtl="0" eaLnBrk="1" latinLnBrk="0" hangingPunct="1">
              <a:spcBef>
                <a:spcPct val="20000"/>
              </a:spcBef>
              <a:buFont typeface="Arial" pitchFamily="34" charset="0"/>
              <a:buChar char="•"/>
              <a:defRPr sz="2666" kern="1200">
                <a:solidFill>
                  <a:schemeClr val="tx1"/>
                </a:solidFill>
                <a:latin typeface="+mn-lt"/>
                <a:ea typeface="+mn-ea"/>
                <a:cs typeface="+mn-cs"/>
              </a:defRPr>
            </a:lvl8pPr>
            <a:lvl9pPr marL="5179973" indent="-304704" algn="l" defTabSz="1218818" rtl="0" eaLnBrk="1" latinLnBrk="0" hangingPunct="1">
              <a:spcBef>
                <a:spcPct val="20000"/>
              </a:spcBef>
              <a:buFont typeface="Arial" pitchFamily="34" charset="0"/>
              <a:buChar char="•"/>
              <a:defRPr sz="2666" kern="1200">
                <a:solidFill>
                  <a:schemeClr val="tx1"/>
                </a:solidFill>
                <a:latin typeface="+mn-lt"/>
                <a:ea typeface="+mn-ea"/>
                <a:cs typeface="+mn-cs"/>
              </a:defRPr>
            </a:lvl9pPr>
          </a:lstStyle>
          <a:p>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422287349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dirty="0" smtClean="0"/>
              <a:t>Панель настроек</a:t>
            </a:r>
            <a:endParaRPr lang="en-US" dirty="0"/>
          </a:p>
        </p:txBody>
      </p:sp>
      <p:sp>
        <p:nvSpPr>
          <p:cNvPr id="10" name="Content Placeholder 9"/>
          <p:cNvSpPr>
            <a:spLocks noGrp="1"/>
          </p:cNvSpPr>
          <p:nvPr>
            <p:ph type="body" sz="quarter" idx="10"/>
          </p:nvPr>
        </p:nvSpPr>
        <p:spPr>
          <a:xfrm>
            <a:off x="519113" y="1447799"/>
            <a:ext cx="8638956" cy="5080592"/>
          </a:xfrm>
        </p:spPr>
        <p:txBody>
          <a:bodyPr>
            <a:normAutofit/>
          </a:bodyPr>
          <a:lstStyle/>
          <a:p>
            <a:pPr>
              <a:lnSpc>
                <a:spcPct val="100000"/>
              </a:lnSpc>
            </a:pPr>
            <a:r>
              <a:rPr lang="ru-RU" dirty="0" smtClean="0"/>
              <a:t>Предоставляется системой</a:t>
            </a:r>
            <a:endParaRPr lang="en-US" dirty="0" smtClean="0"/>
          </a:p>
          <a:p>
            <a:pPr>
              <a:lnSpc>
                <a:spcPct val="100000"/>
              </a:lnSpc>
            </a:pPr>
            <a:endParaRPr lang="en-US" sz="2000" dirty="0" smtClean="0"/>
          </a:p>
          <a:p>
            <a:r>
              <a:rPr lang="ru-RU" dirty="0" smtClean="0"/>
              <a:t>Появляется поверх приложения</a:t>
            </a:r>
            <a:endParaRPr lang="en-US" dirty="0" smtClean="0"/>
          </a:p>
          <a:p>
            <a:endParaRPr lang="en-US" sz="2000" dirty="0"/>
          </a:p>
          <a:p>
            <a:r>
              <a:rPr lang="ru-RU" dirty="0" smtClean="0"/>
              <a:t>Настройки применяются мгновенно</a:t>
            </a:r>
            <a:endParaRPr lang="en-US" dirty="0" smtClean="0"/>
          </a:p>
          <a:p>
            <a:endParaRPr lang="en-US" sz="2000" dirty="0"/>
          </a:p>
          <a:p>
            <a:r>
              <a:rPr lang="ru-RU" dirty="0" smtClean="0"/>
              <a:t>Внедряет настройки приложения</a:t>
            </a:r>
            <a:endParaRPr lang="en-US" dirty="0" smtClean="0"/>
          </a:p>
        </p:txBody>
      </p:sp>
      <p:pic>
        <p:nvPicPr>
          <p:cNvPr id="7" name="Picture 6"/>
          <p:cNvPicPr>
            <a:picLocks noChangeAspect="1"/>
          </p:cNvPicPr>
          <p:nvPr/>
        </p:nvPicPr>
        <p:blipFill rotWithShape="1">
          <a:blip r:embed="rId3"/>
          <a:srcRect l="75204"/>
          <a:stretch/>
        </p:blipFill>
        <p:spPr>
          <a:xfrm>
            <a:off x="9158068" y="0"/>
            <a:ext cx="3030757" cy="6870253"/>
          </a:xfrm>
          <a:prstGeom prst="rect">
            <a:avLst/>
          </a:prstGeom>
        </p:spPr>
      </p:pic>
    </p:spTree>
    <p:extLst>
      <p:ext uri="{BB962C8B-B14F-4D97-AF65-F5344CB8AC3E}">
        <p14:creationId xmlns:p14="http://schemas.microsoft.com/office/powerpoint/2010/main" val="272354348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dirty="0" smtClean="0"/>
              <a:t>Необходимые и включенные</a:t>
            </a:r>
            <a:endParaRPr lang="en-US" dirty="0"/>
          </a:p>
        </p:txBody>
      </p:sp>
      <p:sp>
        <p:nvSpPr>
          <p:cNvPr id="10" name="Content Placeholder 9"/>
          <p:cNvSpPr>
            <a:spLocks noGrp="1"/>
          </p:cNvSpPr>
          <p:nvPr>
            <p:ph type="body" sz="quarter" idx="10"/>
          </p:nvPr>
        </p:nvSpPr>
        <p:spPr>
          <a:xfrm>
            <a:off x="519113" y="1447799"/>
            <a:ext cx="8582358" cy="4953001"/>
          </a:xfrm>
        </p:spPr>
        <p:txBody>
          <a:bodyPr>
            <a:normAutofit/>
          </a:bodyPr>
          <a:lstStyle/>
          <a:p>
            <a:pPr>
              <a:lnSpc>
                <a:spcPct val="100000"/>
              </a:lnSpc>
            </a:pPr>
            <a:r>
              <a:rPr lang="ru-RU" dirty="0" smtClean="0"/>
              <a:t>Работа с сетью требует политики конфиденциальности</a:t>
            </a:r>
          </a:p>
          <a:p>
            <a:pPr>
              <a:lnSpc>
                <a:spcPct val="100000"/>
              </a:lnSpc>
            </a:pPr>
            <a:endParaRPr lang="ru-RU" dirty="0" smtClean="0"/>
          </a:p>
          <a:p>
            <a:pPr>
              <a:lnSpc>
                <a:spcPct val="100000"/>
              </a:lnSpc>
            </a:pPr>
            <a:r>
              <a:rPr lang="ru-RU" dirty="0" smtClean="0"/>
              <a:t>Разрешения и оценки и </a:t>
            </a:r>
            <a:r>
              <a:rPr lang="ru-RU" dirty="0" err="1" smtClean="0"/>
              <a:t>ревью</a:t>
            </a:r>
            <a:r>
              <a:rPr lang="ru-RU" dirty="0" smtClean="0"/>
              <a:t> включены автоматически</a:t>
            </a:r>
            <a:endParaRPr lang="en-US" dirty="0"/>
          </a:p>
          <a:p>
            <a:pPr>
              <a:lnSpc>
                <a:spcPct val="100000"/>
              </a:lnSpc>
            </a:pPr>
            <a:endParaRPr lang="en-US" sz="2000" dirty="0"/>
          </a:p>
        </p:txBody>
      </p:sp>
      <p:pic>
        <p:nvPicPr>
          <p:cNvPr id="5" name="Picture 4"/>
          <p:cNvPicPr>
            <a:picLocks noChangeAspect="1"/>
          </p:cNvPicPr>
          <p:nvPr/>
        </p:nvPicPr>
        <p:blipFill rotWithShape="1">
          <a:blip r:embed="rId3"/>
          <a:srcRect l="74758"/>
          <a:stretch/>
        </p:blipFill>
        <p:spPr>
          <a:xfrm>
            <a:off x="9384165" y="892"/>
            <a:ext cx="3095604" cy="6893240"/>
          </a:xfrm>
          <a:prstGeom prst="rect">
            <a:avLst/>
          </a:prstGeom>
        </p:spPr>
      </p:pic>
      <p:sp>
        <p:nvSpPr>
          <p:cNvPr id="7" name="Oval 6"/>
          <p:cNvSpPr/>
          <p:nvPr/>
        </p:nvSpPr>
        <p:spPr>
          <a:xfrm>
            <a:off x="9563390" y="2598274"/>
            <a:ext cx="1383321" cy="435316"/>
          </a:xfrm>
          <a:prstGeom prst="ellipse">
            <a:avLst/>
          </a:prstGeom>
          <a:no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18"/>
            <a:endParaRPr lang="en-US" sz="2399" dirty="0" err="1">
              <a:solidFill>
                <a:srgbClr val="FFFFFF"/>
              </a:solidFill>
            </a:endParaRPr>
          </a:p>
        </p:txBody>
      </p:sp>
      <p:sp>
        <p:nvSpPr>
          <p:cNvPr id="8" name="Oval 7"/>
          <p:cNvSpPr/>
          <p:nvPr/>
        </p:nvSpPr>
        <p:spPr>
          <a:xfrm>
            <a:off x="9563390" y="3447512"/>
            <a:ext cx="1383321" cy="435316"/>
          </a:xfrm>
          <a:prstGeom prst="ellipse">
            <a:avLst/>
          </a:prstGeom>
          <a:no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18"/>
            <a:endParaRPr lang="en-US" sz="2399" dirty="0" err="1">
              <a:solidFill>
                <a:srgbClr val="FFFFFF"/>
              </a:solidFill>
            </a:endParaRPr>
          </a:p>
        </p:txBody>
      </p:sp>
      <p:sp>
        <p:nvSpPr>
          <p:cNvPr id="9" name="Oval 8"/>
          <p:cNvSpPr/>
          <p:nvPr/>
        </p:nvSpPr>
        <p:spPr>
          <a:xfrm>
            <a:off x="9563390" y="3926361"/>
            <a:ext cx="1383321" cy="435316"/>
          </a:xfrm>
          <a:prstGeom prst="ellipse">
            <a:avLst/>
          </a:prstGeom>
          <a:no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18"/>
            <a:endParaRPr lang="en-US" sz="2399" dirty="0" err="1">
              <a:solidFill>
                <a:srgbClr val="FFFFFF"/>
              </a:solidFill>
            </a:endParaRPr>
          </a:p>
        </p:txBody>
      </p:sp>
    </p:spTree>
    <p:extLst>
      <p:ext uri="{BB962C8B-B14F-4D97-AF65-F5344CB8AC3E}">
        <p14:creationId xmlns:p14="http://schemas.microsoft.com/office/powerpoint/2010/main" val="409060887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Входные точки</a:t>
            </a:r>
            <a:endParaRPr lang="ru-RU" dirty="0"/>
          </a:p>
        </p:txBody>
      </p:sp>
      <p:sp>
        <p:nvSpPr>
          <p:cNvPr id="4" name="Text Placeholder 3"/>
          <p:cNvSpPr>
            <a:spLocks noGrp="1"/>
          </p:cNvSpPr>
          <p:nvPr>
            <p:ph type="body" sz="quarter" idx="10"/>
          </p:nvPr>
        </p:nvSpPr>
        <p:spPr>
          <a:xfrm>
            <a:off x="519112" y="1453956"/>
            <a:ext cx="7965670" cy="4655121"/>
          </a:xfrm>
        </p:spPr>
        <p:txBody>
          <a:bodyPr/>
          <a:lstStyle/>
          <a:p>
            <a:pPr>
              <a:lnSpc>
                <a:spcPct val="100000"/>
              </a:lnSpc>
            </a:pPr>
            <a:r>
              <a:rPr lang="ru-RU" dirty="0" smtClean="0"/>
              <a:t>Организуйте связанные настройки в одну точку входа (команду)</a:t>
            </a:r>
          </a:p>
          <a:p>
            <a:pPr>
              <a:lnSpc>
                <a:spcPct val="100000"/>
              </a:lnSpc>
            </a:pPr>
            <a:r>
              <a:rPr lang="ru-RU" dirty="0" smtClean="0"/>
              <a:t>Объединяйте разные настройки в опции (</a:t>
            </a:r>
            <a:r>
              <a:rPr lang="en-US" dirty="0" smtClean="0"/>
              <a:t>options)</a:t>
            </a:r>
            <a:endParaRPr lang="ru-RU" dirty="0" smtClean="0"/>
          </a:p>
          <a:p>
            <a:pPr>
              <a:lnSpc>
                <a:spcPct val="100000"/>
              </a:lnSpc>
            </a:pPr>
            <a:r>
              <a:rPr lang="ru-RU" dirty="0" smtClean="0"/>
              <a:t>Используйте понятные короткие названия</a:t>
            </a:r>
          </a:p>
          <a:p>
            <a:pPr>
              <a:lnSpc>
                <a:spcPct val="100000"/>
              </a:lnSpc>
            </a:pPr>
            <a:r>
              <a:rPr lang="ru-RU" dirty="0" smtClean="0"/>
              <a:t>Избегайте более 4х входных точек</a:t>
            </a:r>
            <a:endParaRPr lang="en-US" sz="20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0181" y="893"/>
            <a:ext cx="3053158" cy="6856214"/>
          </a:xfrm>
          <a:prstGeom prst="rect">
            <a:avLst/>
          </a:prstGeom>
        </p:spPr>
      </p:pic>
      <p:sp>
        <p:nvSpPr>
          <p:cNvPr id="6" name="Oval 5"/>
          <p:cNvSpPr/>
          <p:nvPr/>
        </p:nvSpPr>
        <p:spPr>
          <a:xfrm>
            <a:off x="9414886" y="1662346"/>
            <a:ext cx="1019272" cy="529634"/>
          </a:xfrm>
          <a:prstGeom prst="ellipse">
            <a:avLst/>
          </a:prstGeom>
          <a:no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18"/>
            <a:endParaRPr lang="en-US" sz="2399" dirty="0" err="1">
              <a:solidFill>
                <a:srgbClr val="FFFFFF"/>
              </a:solidFill>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05061" y="893"/>
            <a:ext cx="3008522" cy="6856214"/>
          </a:xfrm>
          <a:prstGeom prst="rect">
            <a:avLst/>
          </a:prstGeom>
          <a:ln>
            <a:solidFill>
              <a:schemeClr val="bg1">
                <a:lumMod val="65000"/>
              </a:schemeClr>
            </a:solidFill>
          </a:ln>
        </p:spPr>
      </p:pic>
    </p:spTree>
    <p:extLst>
      <p:ext uri="{BB962C8B-B14F-4D97-AF65-F5344CB8AC3E}">
        <p14:creationId xmlns:p14="http://schemas.microsoft.com/office/powerpoint/2010/main" val="135750260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Рекомендации</a:t>
            </a:r>
            <a:endParaRPr lang="ru-RU" dirty="0"/>
          </a:p>
        </p:txBody>
      </p:sp>
      <p:sp>
        <p:nvSpPr>
          <p:cNvPr id="5" name="Text Placeholder 4"/>
          <p:cNvSpPr>
            <a:spLocks noGrp="1"/>
          </p:cNvSpPr>
          <p:nvPr>
            <p:ph type="body" sz="quarter" idx="10"/>
          </p:nvPr>
        </p:nvSpPr>
        <p:spPr>
          <a:xfrm>
            <a:off x="519113" y="1447799"/>
            <a:ext cx="8433502" cy="5452775"/>
          </a:xfrm>
        </p:spPr>
        <p:txBody>
          <a:bodyPr/>
          <a:lstStyle/>
          <a:p>
            <a:r>
              <a:rPr lang="ru-RU" dirty="0" smtClean="0"/>
              <a:t>Ширина </a:t>
            </a:r>
            <a:r>
              <a:rPr lang="en-US" dirty="0" smtClean="0"/>
              <a:t>346px </a:t>
            </a:r>
            <a:r>
              <a:rPr lang="ru-RU" dirty="0" smtClean="0"/>
              <a:t>или </a:t>
            </a:r>
            <a:r>
              <a:rPr lang="en-US" dirty="0" smtClean="0"/>
              <a:t>646px</a:t>
            </a:r>
            <a:endParaRPr lang="en-US" dirty="0"/>
          </a:p>
          <a:p>
            <a:endParaRPr lang="ru-RU" dirty="0" smtClean="0"/>
          </a:p>
          <a:p>
            <a:r>
              <a:rPr lang="ru-RU" dirty="0" smtClean="0"/>
              <a:t>Одна колонка (сверху вниз)</a:t>
            </a:r>
          </a:p>
          <a:p>
            <a:pPr lvl="1"/>
            <a:r>
              <a:rPr lang="ru-RU" dirty="0" smtClean="0"/>
              <a:t>Если необходимо, используйте прокрутку</a:t>
            </a:r>
            <a:endParaRPr lang="en-US" dirty="0"/>
          </a:p>
          <a:p>
            <a:r>
              <a:rPr lang="en-US" dirty="0"/>
              <a:t/>
            </a:r>
            <a:br>
              <a:rPr lang="en-US" dirty="0"/>
            </a:br>
            <a:r>
              <a:rPr lang="ru-RU" dirty="0" smtClean="0"/>
              <a:t>Отображайте настройки на белом фоне</a:t>
            </a:r>
            <a:endParaRPr lang="en-US" dirty="0"/>
          </a:p>
          <a:p>
            <a:endParaRPr lang="en-US" dirty="0"/>
          </a:p>
          <a:p>
            <a:pPr lvl="0"/>
            <a:endParaRPr lang="en-US" dirty="0"/>
          </a:p>
          <a:p>
            <a:endParaRPr lang="en-US" dirty="0"/>
          </a:p>
        </p:txBody>
      </p:sp>
      <p:pic>
        <p:nvPicPr>
          <p:cNvPr id="6" name="Picture 5"/>
          <p:cNvPicPr>
            <a:picLocks noChangeAspect="1"/>
          </p:cNvPicPr>
          <p:nvPr/>
        </p:nvPicPr>
        <p:blipFill rotWithShape="1">
          <a:blip r:embed="rId3"/>
          <a:srcRect l="74758"/>
          <a:stretch/>
        </p:blipFill>
        <p:spPr>
          <a:xfrm>
            <a:off x="9147317" y="894"/>
            <a:ext cx="3078977" cy="6856214"/>
          </a:xfrm>
          <a:prstGeom prst="rect">
            <a:avLst/>
          </a:prstGeom>
          <a:ln>
            <a:solidFill>
              <a:schemeClr val="bg1">
                <a:lumMod val="65000"/>
              </a:schemeClr>
            </a:solidFill>
          </a:ln>
        </p:spPr>
      </p:pic>
    </p:spTree>
    <p:extLst>
      <p:ext uri="{BB962C8B-B14F-4D97-AF65-F5344CB8AC3E}">
        <p14:creationId xmlns:p14="http://schemas.microsoft.com/office/powerpoint/2010/main" val="402058682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Заголовок</a:t>
            </a:r>
            <a:endParaRPr lang="ru-RU" dirty="0"/>
          </a:p>
        </p:txBody>
      </p:sp>
      <p:sp>
        <p:nvSpPr>
          <p:cNvPr id="4" name="Text Placeholder 3"/>
          <p:cNvSpPr>
            <a:spLocks noGrp="1"/>
          </p:cNvSpPr>
          <p:nvPr>
            <p:ph type="body" sz="quarter" idx="10"/>
          </p:nvPr>
        </p:nvSpPr>
        <p:spPr>
          <a:xfrm>
            <a:off x="519113" y="1447799"/>
            <a:ext cx="8433502" cy="4058034"/>
          </a:xfrm>
        </p:spPr>
        <p:txBody>
          <a:bodyPr/>
          <a:lstStyle/>
          <a:p>
            <a:r>
              <a:rPr lang="ru-RU" dirty="0" smtClean="0"/>
              <a:t>Кнопка назад, название команды, иконка приложения</a:t>
            </a:r>
          </a:p>
          <a:p>
            <a:r>
              <a:rPr lang="ru-RU" dirty="0" smtClean="0"/>
              <a:t>Цвет фона и граница отображают цвет приложения (такой же как у плитки)</a:t>
            </a:r>
            <a:endParaRPr lang="en-US" dirty="0"/>
          </a:p>
          <a:p>
            <a:endParaRPr lang="en-US" sz="2800" dirty="0"/>
          </a:p>
          <a:p>
            <a:r>
              <a:rPr lang="ru-RU" dirty="0" smtClean="0"/>
              <a:t>Граница на 20% темнее цвета приложения</a:t>
            </a:r>
            <a:endParaRPr lang="en-US" dirty="0"/>
          </a:p>
        </p:txBody>
      </p:sp>
      <p:pic>
        <p:nvPicPr>
          <p:cNvPr id="6" name="Picture 5"/>
          <p:cNvPicPr>
            <a:picLocks noChangeAspect="1"/>
          </p:cNvPicPr>
          <p:nvPr/>
        </p:nvPicPr>
        <p:blipFill rotWithShape="1">
          <a:blip r:embed="rId3"/>
          <a:srcRect l="74961"/>
          <a:stretch/>
        </p:blipFill>
        <p:spPr>
          <a:xfrm>
            <a:off x="9134574" y="893"/>
            <a:ext cx="3054251" cy="6856214"/>
          </a:xfrm>
          <a:prstGeom prst="rect">
            <a:avLst/>
          </a:prstGeom>
          <a:ln>
            <a:solidFill>
              <a:schemeClr val="bg1">
                <a:lumMod val="65000"/>
              </a:schemeClr>
            </a:solidFill>
          </a:ln>
        </p:spPr>
      </p:pic>
    </p:spTree>
    <p:extLst>
      <p:ext uri="{BB962C8B-B14F-4D97-AF65-F5344CB8AC3E}">
        <p14:creationId xmlns:p14="http://schemas.microsoft.com/office/powerpoint/2010/main" val="279804870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Неправильное использование</a:t>
            </a:r>
            <a:endParaRPr lang="ru-RU" dirty="0"/>
          </a:p>
        </p:txBody>
      </p:sp>
      <p:sp>
        <p:nvSpPr>
          <p:cNvPr id="4" name="Text Placeholder 3"/>
          <p:cNvSpPr>
            <a:spLocks noGrp="1"/>
          </p:cNvSpPr>
          <p:nvPr>
            <p:ph type="body" sz="quarter" idx="10"/>
          </p:nvPr>
        </p:nvSpPr>
        <p:spPr>
          <a:xfrm>
            <a:off x="519112" y="1447799"/>
            <a:ext cx="11149013" cy="5111656"/>
          </a:xfrm>
        </p:spPr>
        <p:txBody>
          <a:bodyPr/>
          <a:lstStyle/>
          <a:p>
            <a:r>
              <a:rPr lang="ru-RU" dirty="0" smtClean="0"/>
              <a:t>Не дублируйте обязательные настройки</a:t>
            </a:r>
          </a:p>
          <a:p>
            <a:pPr lvl="1"/>
            <a:r>
              <a:rPr lang="ru-RU" dirty="0" smtClean="0"/>
              <a:t>Разрешения и т.п.</a:t>
            </a:r>
          </a:p>
          <a:p>
            <a:r>
              <a:rPr lang="ru-RU" dirty="0" smtClean="0"/>
              <a:t>Не включайте опции, являющие типичной частью подстройки приложения</a:t>
            </a:r>
          </a:p>
          <a:p>
            <a:pPr lvl="1"/>
            <a:r>
              <a:rPr lang="ru-RU" dirty="0" smtClean="0"/>
              <a:t>Например, выбор цвета кисти в приложении для рисования</a:t>
            </a:r>
            <a:endParaRPr lang="en-US" dirty="0"/>
          </a:p>
          <a:p>
            <a:r>
              <a:rPr lang="ru-RU" dirty="0" smtClean="0"/>
              <a:t>Не используйте настройки для навигации</a:t>
            </a:r>
          </a:p>
          <a:p>
            <a:r>
              <a:rPr lang="ru-RU" dirty="0" smtClean="0"/>
              <a:t>Не создавайте своих размеров панелей настройки</a:t>
            </a:r>
          </a:p>
          <a:p>
            <a:r>
              <a:rPr lang="ru-RU" dirty="0" smtClean="0"/>
              <a:t>Не требуйте подтверждения настроек</a:t>
            </a:r>
          </a:p>
          <a:p>
            <a:r>
              <a:rPr lang="ru-RU" dirty="0" smtClean="0"/>
              <a:t>Не используйте команды напрямую</a:t>
            </a:r>
            <a:endParaRPr lang="en-US" dirty="0"/>
          </a:p>
        </p:txBody>
      </p:sp>
    </p:spTree>
    <p:extLst>
      <p:ext uri="{BB962C8B-B14F-4D97-AF65-F5344CB8AC3E}">
        <p14:creationId xmlns:p14="http://schemas.microsoft.com/office/powerpoint/2010/main" val="296295315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520700" y="6298298"/>
            <a:ext cx="11173090" cy="323165"/>
          </a:xfrm>
          <a:prstGeom prst="rect">
            <a:avLst/>
          </a:prstGeom>
          <a:noFill/>
          <a:ln w="12700">
            <a:noFill/>
            <a:miter lim="800000"/>
            <a:headEnd type="none" w="sm" len="sm"/>
            <a:tailEnd type="none" w="sm" len="sm"/>
          </a:ln>
          <a:effectLst/>
        </p:spPr>
        <p:txBody>
          <a:bodyPr lIns="0" tIns="0" rIns="0" bIns="0">
            <a:spAutoFit/>
          </a:bodyPr>
          <a:lstStyle/>
          <a:p>
            <a:pPr defTabSz="914099" eaLnBrk="0" fontAlgn="auto" hangingPunct="0">
              <a:spcBef>
                <a:spcPts val="0"/>
              </a:spcBef>
              <a:spcAft>
                <a:spcPts val="0"/>
              </a:spcAft>
              <a:defRPr/>
            </a:pPr>
            <a:r>
              <a:rPr lang="en-US" sz="700" dirty="0">
                <a:solidFill>
                  <a:schemeClr val="tx1">
                    <a:lumMod val="85000"/>
                    <a:lumOff val="15000"/>
                  </a:schemeClr>
                </a:solidFill>
                <a:latin typeface="Segoe UI" pitchFamily="34" charset="0"/>
                <a:cs typeface="Arial" charset="0"/>
              </a:rPr>
              <a:t>© </a:t>
            </a:r>
            <a:r>
              <a:rPr lang="en-US" sz="700" dirty="0" smtClean="0">
                <a:solidFill>
                  <a:schemeClr val="tx1">
                    <a:lumMod val="85000"/>
                    <a:lumOff val="15000"/>
                  </a:schemeClr>
                </a:solidFill>
                <a:latin typeface="Segoe UI" pitchFamily="34" charset="0"/>
                <a:cs typeface="Arial" charset="0"/>
              </a:rPr>
              <a:t>2013 </a:t>
            </a:r>
            <a:r>
              <a:rPr lang="en-US" sz="700" dirty="0">
                <a:solidFill>
                  <a:schemeClr val="tx1">
                    <a:lumMod val="85000"/>
                    <a:lumOff val="15000"/>
                  </a:schemeClr>
                </a:solidFill>
                <a:latin typeface="Segoe UI" pitchFamily="34" charset="0"/>
                <a:cs typeface="Arial" charset="0"/>
              </a:rPr>
              <a:t>Microsoft Corporation. All rights reserved. Microsoft, Windows, Windows Vista and other product names are or may be registered trademarks and/or trademarks in the U.S. and/or other countries.</a:t>
            </a:r>
          </a:p>
          <a:p>
            <a:pPr defTabSz="914099" eaLnBrk="0" fontAlgn="auto" hangingPunct="0">
              <a:spcBef>
                <a:spcPts val="0"/>
              </a:spcBef>
              <a:spcAft>
                <a:spcPts val="0"/>
              </a:spcAft>
              <a:defRPr/>
            </a:pPr>
            <a:r>
              <a:rPr lang="en-US" sz="700" dirty="0">
                <a:solidFill>
                  <a:schemeClr val="tx1">
                    <a:lumMod val="85000"/>
                    <a:lumOff val="15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7412" y="2743200"/>
            <a:ext cx="5102225" cy="1091876"/>
          </a:xfrm>
          <a:prstGeom prst="rect">
            <a:avLst/>
          </a:prstGeom>
        </p:spPr>
      </p:pic>
    </p:spTree>
    <p:extLst>
      <p:ext uri="{BB962C8B-B14F-4D97-AF65-F5344CB8AC3E}">
        <p14:creationId xmlns:p14="http://schemas.microsoft.com/office/powerpoint/2010/main" val="1117727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quarter" idx="10"/>
          </p:nvPr>
        </p:nvSpPr>
        <p:spPr/>
        <p:txBody>
          <a:bodyPr/>
          <a:lstStyle/>
          <a:p>
            <a:r>
              <a:rPr lang="ru-RU" dirty="0" smtClean="0"/>
              <a:t>Общий доступ</a:t>
            </a:r>
            <a:endParaRPr lang="ru-RU" dirty="0"/>
          </a:p>
        </p:txBody>
      </p:sp>
      <p:sp>
        <p:nvSpPr>
          <p:cNvPr id="5" name="Текст 4"/>
          <p:cNvSpPr>
            <a:spLocks noGrp="1"/>
          </p:cNvSpPr>
          <p:nvPr>
            <p:ph type="body" sz="quarter" idx="11"/>
          </p:nvPr>
        </p:nvSpPr>
        <p:spPr/>
        <p:txBody>
          <a:bodyPr/>
          <a:lstStyle/>
          <a:p>
            <a:r>
              <a:rPr lang="en-US" dirty="0" smtClean="0"/>
              <a:t>Share</a:t>
            </a:r>
            <a:endParaRPr lang="ru-RU" dirty="0"/>
          </a:p>
        </p:txBody>
      </p:sp>
    </p:spTree>
    <p:extLst>
      <p:ext uri="{BB962C8B-B14F-4D97-AF65-F5344CB8AC3E}">
        <p14:creationId xmlns:p14="http://schemas.microsoft.com/office/powerpoint/2010/main" val="379793109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ru-RU" dirty="0" smtClean="0"/>
              <a:t>Общий доступ</a:t>
            </a:r>
            <a:endParaRPr lang="en-US" dirty="0"/>
          </a:p>
        </p:txBody>
      </p:sp>
      <p:sp>
        <p:nvSpPr>
          <p:cNvPr id="5" name="Content Placeholder 4"/>
          <p:cNvSpPr>
            <a:spLocks noGrp="1"/>
          </p:cNvSpPr>
          <p:nvPr>
            <p:ph type="body" sz="quarter" idx="10"/>
          </p:nvPr>
        </p:nvSpPr>
        <p:spPr>
          <a:xfrm>
            <a:off x="519112" y="1447799"/>
            <a:ext cx="11149013" cy="4016484"/>
          </a:xfrm>
        </p:spPr>
        <p:txBody>
          <a:bodyPr/>
          <a:lstStyle/>
          <a:p>
            <a:pPr marL="0" indent="0">
              <a:spcBef>
                <a:spcPts val="0"/>
              </a:spcBef>
              <a:spcAft>
                <a:spcPts val="900"/>
              </a:spcAft>
              <a:buNone/>
            </a:pPr>
            <a:r>
              <a:rPr lang="ru-RU" dirty="0"/>
              <a:t>Зачем</a:t>
            </a:r>
          </a:p>
          <a:p>
            <a:pPr lvl="1">
              <a:spcAft>
                <a:spcPts val="900"/>
              </a:spcAft>
            </a:pPr>
            <a:r>
              <a:rPr lang="ru-RU" dirty="0"/>
              <a:t>Люди хотят делиться информацией, которая им нравится</a:t>
            </a:r>
            <a:endParaRPr lang="en-US" dirty="0"/>
          </a:p>
          <a:p>
            <a:pPr lvl="1">
              <a:spcAft>
                <a:spcPts val="900"/>
              </a:spcAft>
            </a:pPr>
            <a:r>
              <a:rPr lang="ru-RU" dirty="0" smtClean="0"/>
              <a:t>Люди </a:t>
            </a:r>
            <a:r>
              <a:rPr lang="ru-RU" dirty="0"/>
              <a:t>часто хотят передавать контент из одного приложения в другое</a:t>
            </a:r>
            <a:endParaRPr lang="en-US" dirty="0"/>
          </a:p>
          <a:p>
            <a:pPr marL="0" indent="0">
              <a:spcBef>
                <a:spcPts val="0"/>
              </a:spcBef>
              <a:spcAft>
                <a:spcPts val="900"/>
              </a:spcAft>
              <a:buNone/>
            </a:pPr>
            <a:endParaRPr lang="en-US" dirty="0"/>
          </a:p>
          <a:p>
            <a:pPr marL="0" indent="0">
              <a:spcBef>
                <a:spcPts val="0"/>
              </a:spcBef>
              <a:spcAft>
                <a:spcPts val="900"/>
              </a:spcAft>
              <a:buNone/>
            </a:pPr>
            <a:r>
              <a:rPr lang="ru-RU" dirty="0" smtClean="0"/>
              <a:t>Что</a:t>
            </a:r>
          </a:p>
          <a:p>
            <a:pPr lvl="1">
              <a:spcAft>
                <a:spcPts val="900"/>
              </a:spcAft>
            </a:pPr>
            <a:r>
              <a:rPr lang="ru-RU" dirty="0" smtClean="0"/>
              <a:t>«Общий </a:t>
            </a:r>
            <a:r>
              <a:rPr lang="ru-RU" dirty="0"/>
              <a:t>доступ» — </a:t>
            </a:r>
            <a:r>
              <a:rPr lang="ru-RU" dirty="0" smtClean="0"/>
              <a:t>легковесный контекстный способ передачи данных из одного приложения в другое</a:t>
            </a:r>
          </a:p>
          <a:p>
            <a:pPr lvl="1">
              <a:spcAft>
                <a:spcPts val="900"/>
              </a:spcAft>
            </a:pPr>
            <a:r>
              <a:rPr lang="ru-RU" dirty="0" smtClean="0"/>
              <a:t>Вы можете выступать как на стороне источника информации (</a:t>
            </a:r>
            <a:r>
              <a:rPr lang="en-US" dirty="0" smtClean="0"/>
              <a:t>Source)</a:t>
            </a:r>
            <a:r>
              <a:rPr lang="ru-RU" dirty="0" smtClean="0"/>
              <a:t>, так и в качестве приемника</a:t>
            </a:r>
            <a:r>
              <a:rPr lang="en-US" dirty="0" smtClean="0"/>
              <a:t> (Target)</a:t>
            </a:r>
            <a:endParaRPr lang="ru-RU" dirty="0"/>
          </a:p>
        </p:txBody>
      </p:sp>
    </p:spTree>
    <p:extLst>
      <p:ext uri="{BB962C8B-B14F-4D97-AF65-F5344CB8AC3E}">
        <p14:creationId xmlns:p14="http://schemas.microsoft.com/office/powerpoint/2010/main" val="94785289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500" y="2304746"/>
            <a:ext cx="4097367" cy="2303644"/>
          </a:xfrm>
          <a:prstGeom prst="rect">
            <a:avLst/>
          </a:prstGeom>
          <a:ln>
            <a:solidFill>
              <a:schemeClr val="bg1">
                <a:lumMod val="75000"/>
              </a:schemeClr>
            </a:solidFill>
          </a:ln>
        </p:spPr>
      </p:pic>
      <p:pic>
        <p:nvPicPr>
          <p:cNvPr id="6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36180" y="2104159"/>
            <a:ext cx="2814954" cy="3344500"/>
          </a:xfrm>
          <a:prstGeom prst="rect">
            <a:avLst/>
          </a:prstGeom>
          <a:noFill/>
          <a:ln w="3175">
            <a:solidFill>
              <a:schemeClr val="bg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ru-RU" dirty="0" smtClean="0"/>
              <a:t>Источник и цель</a:t>
            </a:r>
            <a:endParaRPr lang="en-US" dirty="0"/>
          </a:p>
        </p:txBody>
      </p:sp>
      <p:sp>
        <p:nvSpPr>
          <p:cNvPr id="13" name="TextBox 12"/>
          <p:cNvSpPr txBox="1"/>
          <p:nvPr/>
        </p:nvSpPr>
        <p:spPr>
          <a:xfrm>
            <a:off x="636118" y="1294767"/>
            <a:ext cx="3225503" cy="307777"/>
          </a:xfrm>
          <a:prstGeom prst="rect">
            <a:avLst/>
          </a:prstGeom>
          <a:noFill/>
        </p:spPr>
        <p:txBody>
          <a:bodyPr wrap="square" lIns="0" tIns="0" rIns="0" bIns="0" rtlCol="0">
            <a:spAutoFit/>
          </a:bodyPr>
          <a:lstStyle/>
          <a:p>
            <a:r>
              <a:rPr lang="ru-RU" sz="20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Источник</a:t>
            </a:r>
            <a:endParaRPr lang="en-US" sz="20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p:txBody>
      </p:sp>
      <p:sp>
        <p:nvSpPr>
          <p:cNvPr id="38" name="TextBox 37"/>
          <p:cNvSpPr txBox="1"/>
          <p:nvPr/>
        </p:nvSpPr>
        <p:spPr>
          <a:xfrm>
            <a:off x="4917182" y="1294767"/>
            <a:ext cx="2684991" cy="307777"/>
          </a:xfrm>
          <a:prstGeom prst="rect">
            <a:avLst/>
          </a:prstGeom>
          <a:noFill/>
        </p:spPr>
        <p:txBody>
          <a:bodyPr wrap="square" lIns="0" tIns="0" rIns="0" bIns="0" rtlCol="0">
            <a:spAutoFit/>
          </a:bodyPr>
          <a:lstStyle/>
          <a:p>
            <a:r>
              <a:rPr lang="ru-RU" sz="20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Панель общего доступа</a:t>
            </a:r>
            <a:endParaRPr lang="en-US" sz="20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p:txBody>
      </p:sp>
      <p:sp>
        <p:nvSpPr>
          <p:cNvPr id="39" name="TextBox 38"/>
          <p:cNvSpPr txBox="1"/>
          <p:nvPr/>
        </p:nvSpPr>
        <p:spPr>
          <a:xfrm>
            <a:off x="8372492" y="1294767"/>
            <a:ext cx="2878642" cy="307777"/>
          </a:xfrm>
          <a:prstGeom prst="rect">
            <a:avLst/>
          </a:prstGeom>
          <a:noFill/>
        </p:spPr>
        <p:txBody>
          <a:bodyPr wrap="square" lIns="0" tIns="0" rIns="0" bIns="0" rtlCol="0">
            <a:spAutoFit/>
          </a:bodyPr>
          <a:lstStyle/>
          <a:p>
            <a:r>
              <a:rPr lang="en-US" sz="20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UI </a:t>
            </a:r>
            <a:r>
              <a:rPr lang="ru-RU" sz="20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цели</a:t>
            </a:r>
            <a:endParaRPr lang="en-US" sz="20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p:txBody>
      </p:sp>
      <p:cxnSp>
        <p:nvCxnSpPr>
          <p:cNvPr id="45" name="Straight Arrow Connector 44"/>
          <p:cNvCxnSpPr/>
          <p:nvPr/>
        </p:nvCxnSpPr>
        <p:spPr>
          <a:xfrm>
            <a:off x="7343271" y="3660370"/>
            <a:ext cx="898107"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pic>
        <p:nvPicPr>
          <p:cNvPr id="25" name="Picture 24"/>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207852" y="2100665"/>
            <a:ext cx="1977805" cy="4356281"/>
          </a:xfrm>
          <a:prstGeom prst="rect">
            <a:avLst/>
          </a:prstGeom>
        </p:spPr>
      </p:pic>
      <p:sp>
        <p:nvSpPr>
          <p:cNvPr id="44" name="Rectangle 43"/>
          <p:cNvSpPr/>
          <p:nvPr/>
        </p:nvSpPr>
        <p:spPr bwMode="auto">
          <a:xfrm>
            <a:off x="833804" y="2459767"/>
            <a:ext cx="1374542" cy="194118"/>
          </a:xfrm>
          <a:prstGeom prst="rect">
            <a:avLst/>
          </a:prstGeom>
          <a:noFill/>
          <a:ln w="28575">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 name="Rectangle 45"/>
          <p:cNvSpPr/>
          <p:nvPr/>
        </p:nvSpPr>
        <p:spPr bwMode="auto">
          <a:xfrm>
            <a:off x="1081332" y="2887904"/>
            <a:ext cx="1127014" cy="914818"/>
          </a:xfrm>
          <a:prstGeom prst="rect">
            <a:avLst/>
          </a:prstGeom>
          <a:noFill/>
          <a:ln w="28575">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47" name="Straight Connector 46"/>
          <p:cNvCxnSpPr/>
          <p:nvPr/>
        </p:nvCxnSpPr>
        <p:spPr>
          <a:xfrm>
            <a:off x="2657928" y="2552960"/>
            <a:ext cx="0" cy="13762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2208345" y="3367093"/>
            <a:ext cx="449583"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2" name="Rectangle 51"/>
          <p:cNvSpPr/>
          <p:nvPr/>
        </p:nvSpPr>
        <p:spPr bwMode="auto">
          <a:xfrm>
            <a:off x="1081333" y="3802722"/>
            <a:ext cx="1127014" cy="261685"/>
          </a:xfrm>
          <a:prstGeom prst="rect">
            <a:avLst/>
          </a:prstGeom>
          <a:noFill/>
          <a:ln w="28575">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53" name="Straight Connector 52"/>
          <p:cNvCxnSpPr/>
          <p:nvPr/>
        </p:nvCxnSpPr>
        <p:spPr>
          <a:xfrm>
            <a:off x="2198654" y="2552960"/>
            <a:ext cx="449583"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2208347" y="3929231"/>
            <a:ext cx="449583"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2648237" y="3660370"/>
            <a:ext cx="2365197"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rotWithShape="1">
          <a:blip r:embed="rId6">
            <a:extLst>
              <a:ext uri="{28A0092B-C50C-407E-A947-70E740481C1C}">
                <a14:useLocalDpi xmlns:a14="http://schemas.microsoft.com/office/drawing/2010/main" val="0"/>
              </a:ext>
            </a:extLst>
          </a:blip>
          <a:srcRect l="54098" t="33442" r="1246" b="3114"/>
          <a:stretch/>
        </p:blipFill>
        <p:spPr>
          <a:xfrm>
            <a:off x="8483600" y="3234267"/>
            <a:ext cx="2692400" cy="2150533"/>
          </a:xfrm>
          <a:prstGeom prst="rect">
            <a:avLst/>
          </a:prstGeom>
          <a:ln>
            <a:noFill/>
          </a:ln>
        </p:spPr>
      </p:pic>
      <p:sp>
        <p:nvSpPr>
          <p:cNvPr id="61" name="TextBox 60"/>
          <p:cNvSpPr txBox="1"/>
          <p:nvPr/>
        </p:nvSpPr>
        <p:spPr>
          <a:xfrm>
            <a:off x="8581292" y="3306550"/>
            <a:ext cx="1745822" cy="125024"/>
          </a:xfrm>
          <a:prstGeom prst="rect">
            <a:avLst/>
          </a:prstGeom>
          <a:solidFill>
            <a:schemeClr val="bg1"/>
          </a:solidFill>
        </p:spPr>
        <p:txBody>
          <a:bodyPr wrap="square" lIns="0" tIns="0" rIns="0" bIns="0" rtlCol="0">
            <a:spAutoFit/>
          </a:bodyPr>
          <a:lstStyle/>
          <a:p>
            <a:r>
              <a:rPr lang="en-US" sz="9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Steam Bun </a:t>
            </a:r>
            <a:r>
              <a:rPr lang="en-US" sz="9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Baos</a:t>
            </a:r>
            <a:r>
              <a:rPr lang="en-US" sz="9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 recipe</a:t>
            </a:r>
          </a:p>
        </p:txBody>
      </p:sp>
      <p:sp>
        <p:nvSpPr>
          <p:cNvPr id="62" name="TextBox 61"/>
          <p:cNvSpPr txBox="1"/>
          <p:nvPr/>
        </p:nvSpPr>
        <p:spPr>
          <a:xfrm>
            <a:off x="9594682" y="3985625"/>
            <a:ext cx="1476487" cy="777932"/>
          </a:xfrm>
          <a:prstGeom prst="rect">
            <a:avLst/>
          </a:prstGeom>
          <a:solidFill>
            <a:schemeClr val="bg1"/>
          </a:solidFill>
        </p:spPr>
        <p:txBody>
          <a:bodyPr wrap="square" lIns="0" tIns="0" rIns="0" bIns="0" rtlCol="0">
            <a:spAutoFit/>
          </a:bodyPr>
          <a:lstStyle/>
          <a:p>
            <a:endParaRPr lang="en-US" sz="9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a:p>
            <a:r>
              <a:rPr lang="en-US" sz="9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Steam Bun </a:t>
            </a:r>
            <a:r>
              <a:rPr lang="en-US" sz="9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Baos</a:t>
            </a:r>
            <a:endParaRPr lang="en-US" sz="9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a:p>
            <a:r>
              <a:rPr lang="en-US" sz="800" dirty="0" smtClean="0">
                <a:solidFill>
                  <a:schemeClr val="accent5">
                    <a:lumMod val="60000"/>
                    <a:lumOff val="40000"/>
                  </a:schemeClr>
                </a:solidFill>
                <a:latin typeface="Segoe UI Light" pitchFamily="34" charset="0"/>
              </a:rPr>
              <a:t>Contoso Cookbook</a:t>
            </a:r>
          </a:p>
          <a:p>
            <a:r>
              <a:rPr lang="en-US" sz="6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Check out this recipe for Steam Bun </a:t>
            </a:r>
            <a:r>
              <a:rPr lang="en-US" sz="6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Baos</a:t>
            </a:r>
            <a:r>
              <a:rPr lang="en-US" sz="6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 I found in the Contoso Cookbook Windows Store app!</a:t>
            </a:r>
          </a:p>
          <a:p>
            <a:endParaRPr lang="en-US" sz="600" dirty="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a:p>
            <a:endParaRPr lang="en-US" sz="6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a:p>
            <a:endParaRPr lang="en-US" sz="600"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p:txBody>
      </p:sp>
      <p:pic>
        <p:nvPicPr>
          <p:cNvPr id="63" name="Picture 62"/>
          <p:cNvPicPr>
            <a:picLocks noChangeAspect="1"/>
          </p:cNvPicPr>
          <p:nvPr/>
        </p:nvPicPr>
        <p:blipFill rotWithShape="1">
          <a:blip r:embed="rId7">
            <a:extLst>
              <a:ext uri="{28A0092B-C50C-407E-A947-70E740481C1C}">
                <a14:useLocalDpi xmlns:a14="http://schemas.microsoft.com/office/drawing/2010/main" val="0"/>
              </a:ext>
            </a:extLst>
          </a:blip>
          <a:srcRect l="7460" t="28730" r="79622" b="37156"/>
          <a:stretch/>
        </p:blipFill>
        <p:spPr>
          <a:xfrm>
            <a:off x="8581292" y="4041483"/>
            <a:ext cx="920384" cy="678783"/>
          </a:xfrm>
          <a:prstGeom prst="rect">
            <a:avLst/>
          </a:prstGeom>
        </p:spPr>
      </p:pic>
    </p:spTree>
    <p:extLst>
      <p:ext uri="{BB962C8B-B14F-4D97-AF65-F5344CB8AC3E}">
        <p14:creationId xmlns:p14="http://schemas.microsoft.com/office/powerpoint/2010/main" val="198689972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ru-RU" dirty="0" smtClean="0"/>
              <a:t>Источник</a:t>
            </a:r>
            <a:endParaRPr lang="en-US" dirty="0"/>
          </a:p>
        </p:txBody>
      </p:sp>
    </p:spTree>
    <p:extLst>
      <p:ext uri="{BB962C8B-B14F-4D97-AF65-F5344CB8AC3E}">
        <p14:creationId xmlns:p14="http://schemas.microsoft.com/office/powerpoint/2010/main" val="14056558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Metro Template Light 16x9">
  <a:themeElements>
    <a:clrScheme name="Microsoft Corp Colors">
      <a:dk1>
        <a:srgbClr val="000000"/>
      </a:dk1>
      <a:lt1>
        <a:srgbClr val="FFFFFF"/>
      </a:lt1>
      <a:dk2>
        <a:srgbClr val="3F3F3F"/>
      </a:dk2>
      <a:lt2>
        <a:srgbClr val="F2F2F2"/>
      </a:lt2>
      <a:accent1>
        <a:srgbClr val="00BCF2"/>
      </a:accent1>
      <a:accent2>
        <a:srgbClr val="BAD80A"/>
      </a:accent2>
      <a:accent3>
        <a:srgbClr val="FF8C00"/>
      </a:accent3>
      <a:accent4>
        <a:srgbClr val="EC008C"/>
      </a:accent4>
      <a:accent5>
        <a:srgbClr val="00198F"/>
      </a:accent5>
      <a:accent6>
        <a:srgbClr val="68217A"/>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2.xml><?xml version="1.0" encoding="utf-8"?>
<a:theme xmlns:a="http://schemas.openxmlformats.org/drawingml/2006/main" name="Metro Template Colored Titles Segoe UI 16x9">
  <a:themeElements>
    <a:clrScheme name="Microsoft Corp Colors">
      <a:dk1>
        <a:srgbClr val="000000"/>
      </a:dk1>
      <a:lt1>
        <a:srgbClr val="FFFFFF"/>
      </a:lt1>
      <a:dk2>
        <a:srgbClr val="3F3F3F"/>
      </a:dk2>
      <a:lt2>
        <a:srgbClr val="F2F2F2"/>
      </a:lt2>
      <a:accent1>
        <a:srgbClr val="00BCF2"/>
      </a:accent1>
      <a:accent2>
        <a:srgbClr val="BAD80A"/>
      </a:accent2>
      <a:accent3>
        <a:srgbClr val="FF8C00"/>
      </a:accent3>
      <a:accent4>
        <a:srgbClr val="EC008C"/>
      </a:accent4>
      <a:accent5>
        <a:srgbClr val="00198F"/>
      </a:accent5>
      <a:accent6>
        <a:srgbClr val="68217A"/>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gs>
                <a:gs pos="86000">
                  <a:schemeClr val="tx1"/>
                </a:gs>
              </a:gsLst>
              <a:lin ang="5400000" scaled="0"/>
            </a:gradFill>
            <a:latin typeface="Segoe UI Light" pitchFamily="34"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6BDC9AB8D85574E92B3FF85DD8EEE9A" ma:contentTypeVersion="0" ma:contentTypeDescription="Create a new document." ma:contentTypeScope="" ma:versionID="a3484abd0eb5e5f157c271c0f2fee83a">
  <xsd:schema xmlns:xsd="http://www.w3.org/2001/XMLSchema" xmlns:xs="http://www.w3.org/2001/XMLSchema" xmlns:p="http://schemas.microsoft.com/office/2006/metadata/properties" targetNamespace="http://schemas.microsoft.com/office/2006/metadata/properties" ma:root="true" ma:fieldsID="d1e7b59d0758a458abbf9d0451dd3a19">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1B2DFC1-3343-482F-A8DA-27992E260A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Metro Template Light 16x9</Template>
  <TotalTime>484</TotalTime>
  <Words>3338</Words>
  <Application>Microsoft Office PowerPoint</Application>
  <PresentationFormat>Произвольный</PresentationFormat>
  <Paragraphs>922</Paragraphs>
  <Slides>57</Slides>
  <Notes>53</Notes>
  <HiddenSlides>0</HiddenSlides>
  <MMClips>0</MMClips>
  <ScaleCrop>false</ScaleCrop>
  <HeadingPairs>
    <vt:vector size="6" baseType="variant">
      <vt:variant>
        <vt:lpstr>Использованные шрифты</vt:lpstr>
      </vt:variant>
      <vt:variant>
        <vt:i4>9</vt:i4>
      </vt:variant>
      <vt:variant>
        <vt:lpstr>Тема</vt:lpstr>
      </vt:variant>
      <vt:variant>
        <vt:i4>2</vt:i4>
      </vt:variant>
      <vt:variant>
        <vt:lpstr>Заголовки слайдов</vt:lpstr>
      </vt:variant>
      <vt:variant>
        <vt:i4>57</vt:i4>
      </vt:variant>
    </vt:vector>
  </HeadingPairs>
  <TitlesOfParts>
    <vt:vector size="68" baseType="lpstr">
      <vt:lpstr>ＭＳ Ｐゴシック</vt:lpstr>
      <vt:lpstr>Arial</vt:lpstr>
      <vt:lpstr>Avenir LT Pro 45 Book</vt:lpstr>
      <vt:lpstr>Calibri</vt:lpstr>
      <vt:lpstr>Consolas</vt:lpstr>
      <vt:lpstr>Segoe UI</vt:lpstr>
      <vt:lpstr>Segoe UI Light</vt:lpstr>
      <vt:lpstr>Segoe UI Symbol</vt:lpstr>
      <vt:lpstr>Wingdings</vt:lpstr>
      <vt:lpstr>Metro Template Light 16x9</vt:lpstr>
      <vt:lpstr>Metro Template Colored Titles Segoe UI 16x9</vt:lpstr>
      <vt:lpstr>Презентация PowerPoint</vt:lpstr>
      <vt:lpstr>Презентация PowerPoint</vt:lpstr>
      <vt:lpstr>Чудо-кнопки, контракты, расширения</vt:lpstr>
      <vt:lpstr>Контракты</vt:lpstr>
      <vt:lpstr>Расширения</vt:lpstr>
      <vt:lpstr>Презентация PowerPoint</vt:lpstr>
      <vt:lpstr>Общий доступ</vt:lpstr>
      <vt:lpstr>Источник и цель</vt:lpstr>
      <vt:lpstr>Презентация PowerPoint</vt:lpstr>
      <vt:lpstr>Дизайн источника</vt:lpstr>
      <vt:lpstr>Форматы данных для общего доступа</vt:lpstr>
      <vt:lpstr>Собственные форматы данных</vt:lpstr>
      <vt:lpstr>Презентация PowerPoint</vt:lpstr>
      <vt:lpstr>О чем важно помнить</vt:lpstr>
      <vt:lpstr>Поясняйте</vt:lpstr>
      <vt:lpstr>Презентация PowerPoint</vt:lpstr>
      <vt:lpstr>Дизайн цели</vt:lpstr>
      <vt:lpstr>Панель общего доступа</vt:lpstr>
      <vt:lpstr>Ширина панели</vt:lpstr>
      <vt:lpstr>Рекомендации</vt:lpstr>
      <vt:lpstr>QuickLinks</vt:lpstr>
      <vt:lpstr>Презентация PowerPoint</vt:lpstr>
      <vt:lpstr>Дизайн поиска</vt:lpstr>
      <vt:lpstr>Презентация PowerPoint</vt:lpstr>
      <vt:lpstr>Дизайн страницы результатов</vt:lpstr>
      <vt:lpstr>Покажите поисковый запрос</vt:lpstr>
      <vt:lpstr>Помогите отфильтровать/уточнить</vt:lpstr>
      <vt:lpstr>Помогите отсортировать</vt:lpstr>
      <vt:lpstr>Продвинутая форма запроса</vt:lpstr>
      <vt:lpstr>Презентация PowerPoint</vt:lpstr>
      <vt:lpstr>Панель поиска</vt:lpstr>
      <vt:lpstr>Замещающий текст</vt:lpstr>
      <vt:lpstr>Презентация PowerPoint</vt:lpstr>
      <vt:lpstr>Рекомендации</vt:lpstr>
      <vt:lpstr>Использование прогресс-бара</vt:lpstr>
      <vt:lpstr>Презентация PowerPoint</vt:lpstr>
      <vt:lpstr>Найти != искать</vt:lpstr>
      <vt:lpstr>Презентация PowerPoint</vt:lpstr>
      <vt:lpstr>Рекомендации</vt:lpstr>
      <vt:lpstr>Презентация PowerPoint</vt:lpstr>
      <vt:lpstr>Страница выбора файла для открытия</vt:lpstr>
      <vt:lpstr>Страница выбора файла для открытия</vt:lpstr>
      <vt:lpstr>Страница выбора файла для открытия</vt:lpstr>
      <vt:lpstr>Упрощенный UI</vt:lpstr>
      <vt:lpstr>Выбор файла</vt:lpstr>
      <vt:lpstr>Сохранение файлов</vt:lpstr>
      <vt:lpstr>Место для сохранения: тип файла</vt:lpstr>
      <vt:lpstr>Презентация PowerPoint</vt:lpstr>
      <vt:lpstr>Настройки</vt:lpstr>
      <vt:lpstr>Что располагается в настройках</vt:lpstr>
      <vt:lpstr>Панель настроек</vt:lpstr>
      <vt:lpstr>Необходимые и включенные</vt:lpstr>
      <vt:lpstr>Входные точки</vt:lpstr>
      <vt:lpstr>Рекомендации</vt:lpstr>
      <vt:lpstr>Заголовок</vt:lpstr>
      <vt:lpstr>Неправильное использование</vt:lpstr>
      <vt:lpstr>Презентация PowerPoint</vt:lpstr>
    </vt:vector>
  </TitlesOfParts>
  <Manager>&lt;Content Manager Name Here&gt;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&lt;Event Name Here&gt;</dc:subject>
  <dc:creator/>
  <cp:keywords>&lt;Any Related Keywords&gt;</cp:keywords>
  <dc:description>Audience Type: Internal</dc:description>
  <cp:lastModifiedBy>Konstantin Kichinsky</cp:lastModifiedBy>
  <cp:revision>79</cp:revision>
  <dcterms:created xsi:type="dcterms:W3CDTF">2012-01-14T00:09:53Z</dcterms:created>
  <dcterms:modified xsi:type="dcterms:W3CDTF">2013-04-16T06:48:30Z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0x01010076BDC9AB8D85574E92B3FF85DD8EEE9A</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VerticalIndustry">
    <vt:lpwstr/>
  </property>
  <property fmtid="{D5CDD505-2E9C-101B-9397-08002B2CF9AE}" pid="7" name="Products">
    <vt:lpwstr/>
  </property>
  <property fmtid="{D5CDD505-2E9C-101B-9397-08002B2CF9AE}" pid="8" name="Solution">
    <vt:lpwstr/>
  </property>
  <property fmtid="{D5CDD505-2E9C-101B-9397-08002B2CF9AE}" pid="9" name="AssetType">
    <vt:lpwstr>184</vt:lpwstr>
  </property>
  <property fmtid="{D5CDD505-2E9C-101B-9397-08002B2CF9AE}" pid="10" name="OrganizationalCustomerSegment">
    <vt:lpwstr/>
  </property>
  <property fmtid="{D5CDD505-2E9C-101B-9397-08002B2CF9AE}" pid="11" name="ProductArea">
    <vt:lpwstr/>
  </property>
  <property fmtid="{D5CDD505-2E9C-101B-9397-08002B2CF9AE}" pid="12" name="USBMOLanguage">
    <vt:lpwstr>159;#English|a5ff94d2-1ec6-4a3d-91b6-499704bb2bfb</vt:lpwstr>
  </property>
  <property fmtid="{D5CDD505-2E9C-101B-9397-08002B2CF9AE}" pid="13" name="IndividualCustomerSegment">
    <vt:lpwstr/>
  </property>
  <property fmtid="{D5CDD505-2E9C-101B-9397-08002B2CF9AE}" pid="14" name="Country">
    <vt:lpwstr/>
  </property>
  <property fmtid="{D5CDD505-2E9C-101B-9397-08002B2CF9AE}" pid="15" name="Locale">
    <vt:lpwstr>160;#en-us|d9a69bff-8288-4080-b994-75d8eae21b51</vt:lpwstr>
  </property>
  <property fmtid="{D5CDD505-2E9C-101B-9397-08002B2CF9AE}" pid="16" name="ElementType">
    <vt:lpwstr>172</vt:lpwstr>
  </property>
  <property fmtid="{D5CDD505-2E9C-101B-9397-08002B2CF9AE}" pid="17" name="MetadataExtractionStatus">
    <vt:lpwstr>Metadata ExtractedSuccessfully</vt:lpwstr>
  </property>
  <property fmtid="{D5CDD505-2E9C-101B-9397-08002B2CF9AE}" pid="18" name="IsMyDocuments">
    <vt:bool>true</vt:bool>
  </property>
</Properties>
</file>