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Lst>
  <p:notesMasterIdLst>
    <p:notesMasterId r:id="rId29"/>
  </p:notesMasterIdLst>
  <p:handoutMasterIdLst>
    <p:handoutMasterId r:id="rId30"/>
  </p:handoutMasterIdLst>
  <p:sldIdLst>
    <p:sldId id="382" r:id="rId6"/>
    <p:sldId id="383" r:id="rId7"/>
    <p:sldId id="385" r:id="rId8"/>
    <p:sldId id="394" r:id="rId9"/>
    <p:sldId id="395" r:id="rId10"/>
    <p:sldId id="397" r:id="rId11"/>
    <p:sldId id="386" r:id="rId12"/>
    <p:sldId id="402" r:id="rId13"/>
    <p:sldId id="396" r:id="rId14"/>
    <p:sldId id="398" r:id="rId15"/>
    <p:sldId id="399" r:id="rId16"/>
    <p:sldId id="400" r:id="rId17"/>
    <p:sldId id="401" r:id="rId18"/>
    <p:sldId id="403" r:id="rId19"/>
    <p:sldId id="404" r:id="rId20"/>
    <p:sldId id="405" r:id="rId21"/>
    <p:sldId id="392" r:id="rId22"/>
    <p:sldId id="388" r:id="rId23"/>
    <p:sldId id="393" r:id="rId24"/>
    <p:sldId id="389" r:id="rId25"/>
    <p:sldId id="390" r:id="rId26"/>
    <p:sldId id="391" r:id="rId27"/>
    <p:sldId id="384" r:id="rId28"/>
  </p:sldIdLst>
  <p:sldSz cx="12188825" cy="6858000"/>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defTabSz="912813"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94434" autoAdjust="0"/>
  </p:normalViewPr>
  <p:slideViewPr>
    <p:cSldViewPr snapToGrid="0">
      <p:cViewPr varScale="1">
        <p:scale>
          <a:sx n="50" d="100"/>
          <a:sy n="50" d="100"/>
        </p:scale>
        <p:origin x="594" y="54"/>
      </p:cViewPr>
      <p:guideLst>
        <p:guide orient="horz" pos="933"/>
        <p:guide orient="horz" pos="4171"/>
        <p:guide orient="horz" pos="2514"/>
        <p:guide orient="horz" pos="3347"/>
        <p:guide orient="horz" pos="3624"/>
        <p:guide orient="horz" pos="492"/>
        <p:guide orient="horz" pos="1057"/>
        <p:guide orient="horz" pos="2375"/>
        <p:guide pos="3646"/>
        <p:guide pos="2557"/>
        <p:guide pos="4710"/>
        <p:guide pos="2260"/>
        <p:guide pos="5123"/>
        <p:guide pos="1379"/>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4/16/2013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4/16/2013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Segoe UI"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indent="-171450">
              <a:spcBef>
                <a:spcPts val="2000"/>
              </a:spcBef>
              <a:buFont typeface="Arial" pitchFamily="34" charset="0"/>
              <a:buChar char="•"/>
            </a:pPr>
            <a:r>
              <a:rPr lang="en-US" dirty="0" smtClean="0"/>
              <a:t>Snap points allow a resting place</a:t>
            </a:r>
            <a:r>
              <a:rPr lang="en-US" baseline="0" dirty="0" smtClean="0"/>
              <a:t> for content</a:t>
            </a:r>
          </a:p>
          <a:p>
            <a:pPr marL="171450" indent="-171450">
              <a:spcBef>
                <a:spcPts val="2000"/>
              </a:spcBef>
              <a:buFont typeface="Arial" pitchFamily="34" charset="0"/>
              <a:buChar char="•"/>
            </a:pPr>
            <a:r>
              <a:rPr lang="en-US" baseline="0" dirty="0" smtClean="0"/>
              <a:t>Define pagination</a:t>
            </a:r>
          </a:p>
          <a:p>
            <a:pPr marL="171450" indent="-171450">
              <a:spcBef>
                <a:spcPts val="2000"/>
              </a:spcBef>
              <a:buFont typeface="Arial" pitchFamily="34" charset="0"/>
              <a:buChar char="•"/>
            </a:pPr>
            <a:r>
              <a:rPr lang="en-US" baseline="0" dirty="0" smtClean="0"/>
              <a:t>Reduces excessive panning</a:t>
            </a:r>
          </a:p>
          <a:p>
            <a:pPr marL="171450" indent="-171450">
              <a:spcBef>
                <a:spcPts val="2000"/>
              </a:spcBef>
              <a:buFont typeface="Arial" pitchFamily="34" charset="0"/>
              <a:buChar char="•"/>
            </a:pPr>
            <a:r>
              <a:rPr lang="en-US" baseline="0" dirty="0" smtClean="0"/>
              <a:t>Forgiving of human imperfection</a:t>
            </a:r>
            <a:endParaRPr lang="en-US" dirty="0" smtClean="0"/>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Snap points allow a resting place for blocks of content. They help define what content makes up a page,</a:t>
            </a:r>
            <a:r>
              <a:rPr lang="en-US" sz="900" b="0" kern="1200" baseline="0" dirty="0" smtClean="0">
                <a:solidFill>
                  <a:schemeClr val="tx1"/>
                </a:solidFill>
                <a:effectLst/>
                <a:latin typeface="Segoe UI" pitchFamily="34" charset="0"/>
                <a:ea typeface="+mn-ea"/>
                <a:cs typeface="+mn-cs"/>
              </a:rPr>
              <a:t> and reduce excessive panning (think of a long hub screen). Snap points are forgiving of natural human imperfection by utilizing different types of snapping. </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types</a:t>
            </a:r>
            <a:r>
              <a:rPr lang="en-US" sz="900" b="0" kern="1200" baseline="0" dirty="0" smtClean="0">
                <a:solidFill>
                  <a:schemeClr val="tx1"/>
                </a:solidFill>
                <a:effectLst/>
                <a:latin typeface="Segoe UI" pitchFamily="34" charset="0"/>
                <a:ea typeface="+mn-ea"/>
                <a:cs typeface="+mn-cs"/>
              </a:rPr>
              <a:t> of snapping.]</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120779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endParaRPr lang="en-US" sz="900" b="0" kern="1200" dirty="0" smtClean="0">
              <a:solidFill>
                <a:schemeClr val="tx1"/>
              </a:solidFill>
              <a:effectLst/>
              <a:latin typeface="Segoe UI" pitchFamily="34" charset="0"/>
              <a:ea typeface="+mn-ea"/>
              <a:cs typeface="+mn-cs"/>
            </a:endParaRPr>
          </a:p>
          <a:p>
            <a:pPr marL="171450" indent="-171450">
              <a:spcBef>
                <a:spcPts val="2000"/>
              </a:spcBef>
              <a:buFont typeface="Arial" pitchFamily="34" charset="0"/>
              <a:buChar char="•"/>
            </a:pPr>
            <a:r>
              <a:rPr lang="en-US" dirty="0" smtClean="0"/>
              <a:t>Expression of a brand differentiates your app</a:t>
            </a:r>
          </a:p>
          <a:p>
            <a:pPr marL="171450" indent="-171450">
              <a:spcBef>
                <a:spcPts val="2000"/>
              </a:spcBef>
              <a:buFont typeface="Arial" pitchFamily="34" charset="0"/>
              <a:buChar char="•"/>
            </a:pPr>
            <a:r>
              <a:rPr lang="en-US" dirty="0" smtClean="0"/>
              <a:t>Use layout, grid, typography, and images</a:t>
            </a:r>
          </a:p>
          <a:p>
            <a:pPr marL="171450" indent="-171450">
              <a:spcBef>
                <a:spcPts val="2000"/>
              </a:spcBef>
              <a:buFont typeface="Arial" pitchFamily="34" charset="0"/>
              <a:buChar char="•"/>
            </a:pPr>
            <a:r>
              <a:rPr lang="en-US" dirty="0" smtClean="0"/>
              <a:t>Make intentional changes, avoid chrome</a:t>
            </a: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a:t>
            </a:r>
            <a:endParaRPr lang="en-US" sz="900" b="0" kern="1200" dirty="0" smtClean="0">
              <a:solidFill>
                <a:schemeClr val="tx1"/>
              </a:solidFill>
              <a:effectLst/>
              <a:latin typeface="Segoe UI" pitchFamily="34" charset="0"/>
              <a:ea typeface="+mn-ea"/>
              <a:cs typeface="+mn-cs"/>
            </a:endParaRPr>
          </a:p>
          <a:p>
            <a:r>
              <a:rPr lang="en-US" dirty="0" smtClean="0"/>
              <a:t>A brand defines the qualities that a business wants to be known for. When designing your Windows Store app, you need to make thoughtful decisions to ensure that your app incorporates the essence of your brand. In the same way a brand defines a business, expressing your brand in your Windows Store app differentiates it from all other apps. </a:t>
            </a:r>
          </a:p>
          <a:p>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By making intentional</a:t>
            </a:r>
            <a:r>
              <a:rPr lang="en-US" sz="900" b="0" kern="1200" baseline="0" dirty="0" smtClean="0">
                <a:solidFill>
                  <a:schemeClr val="tx1"/>
                </a:solidFill>
                <a:effectLst/>
                <a:latin typeface="Segoe UI" pitchFamily="34" charset="0"/>
                <a:ea typeface="+mn-ea"/>
                <a:cs typeface="+mn-cs"/>
              </a:rPr>
              <a:t> decisions that break away from the expected grid, and establish a consistent new silhouette, you are creating a unique brand experience that feels unique to your app. It’s desirable to stand out from the crowd with a well-executed design.</a:t>
            </a:r>
          </a:p>
          <a:p>
            <a:r>
              <a:rPr lang="en-US" sz="900" kern="1200" dirty="0" smtClean="0">
                <a:solidFill>
                  <a:schemeClr val="tx1"/>
                </a:solidFill>
                <a:effectLst/>
                <a:latin typeface="Segoe UI" pitchFamily="34" charset="0"/>
                <a:ea typeface="+mn-ea"/>
                <a:cs typeface="+mn-cs"/>
              </a:rPr>
              <a:t> </a:t>
            </a: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Branding example.]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525700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p>
          <a:p>
            <a:r>
              <a:rPr lang="en-US" sz="900" b="0" kern="1200" dirty="0" smtClean="0">
                <a:solidFill>
                  <a:schemeClr val="tx1"/>
                </a:solidFill>
                <a:effectLst/>
                <a:latin typeface="Segoe UI" pitchFamily="34" charset="0"/>
                <a:ea typeface="+mn-ea"/>
                <a:cs typeface="+mn-cs"/>
              </a:rPr>
              <a:t>Incorporate branding:</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Logo</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Color</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Shapes of images</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Alignment of text</a:t>
            </a:r>
          </a:p>
          <a:p>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Here's an example Windows Store app before branding.</a:t>
            </a:r>
            <a:r>
              <a:rPr lang="en-US" baseline="0" dirty="0" smtClean="0"/>
              <a:t>  This </a:t>
            </a:r>
            <a:r>
              <a:rPr lang="en-US" dirty="0" smtClean="0"/>
              <a:t>Contoso Bakery app example adheres to the Windows</a:t>
            </a:r>
            <a:r>
              <a:rPr lang="en-US" baseline="0" dirty="0" smtClean="0"/>
              <a:t> 8 </a:t>
            </a:r>
            <a:r>
              <a:rPr lang="en-US" dirty="0" smtClean="0"/>
              <a:t>UX design principles (grid, typography,</a:t>
            </a:r>
            <a:r>
              <a:rPr lang="en-US" baseline="0" dirty="0" smtClean="0"/>
              <a:t> layout</a:t>
            </a:r>
            <a:r>
              <a:rPr lang="en-US" dirty="0" smtClean="0"/>
              <a:t>) and has great</a:t>
            </a:r>
            <a:r>
              <a:rPr lang="en-US" baseline="0" dirty="0" smtClean="0"/>
              <a:t> content (images of the baked goods), but it’s a little flat and uninteresting</a:t>
            </a:r>
            <a:r>
              <a:rPr lang="en-US" dirty="0" smtClean="0"/>
              <a:t>.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In this version of the Contoso Bakery app, some obvious changes make this app feel more compelling.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dirty="0" smtClean="0"/>
          </a:p>
          <a:p>
            <a:r>
              <a:rPr lang="en-US" dirty="0" smtClean="0"/>
              <a:t>The Contoso French Bakery is a brand known for being indulgent. </a:t>
            </a:r>
          </a:p>
          <a:p>
            <a:endParaRPr lang="en-US" dirty="0" smtClean="0"/>
          </a:p>
          <a:p>
            <a:r>
              <a:rPr lang="en-US" dirty="0" smtClean="0"/>
              <a:t>For many of its customers, it is the destination people seek out to satisfy their sweet tooth and guilty pleasures. In this example, color, layout, and photography are the visual elements that are used to evoke the brand. </a:t>
            </a:r>
          </a:p>
          <a:p>
            <a:endParaRPr lang="en-US" dirty="0" smtClean="0"/>
          </a:p>
          <a:p>
            <a:r>
              <a:rPr lang="en-US" b="1" dirty="0" smtClean="0"/>
              <a:t>Colors</a:t>
            </a:r>
            <a:r>
              <a:rPr lang="en-US" dirty="0" smtClean="0"/>
              <a:t>   A color palette of just two colors, brown and pink, is enough to make customers think of a bakery. Brown is the primary color, it conjures images of chocolate, and pink is an accent color that evokes frosted cookies and cakes. Despite the flavors associated with both colors, both are also purposeful to the brand. The brown is neutral enough to provide a rich background for full-color photography to stand out, and the pink is bright enough to highlight specific pieces of content.</a:t>
            </a:r>
          </a:p>
          <a:p>
            <a:r>
              <a:rPr lang="en-US" b="1" dirty="0" smtClean="0"/>
              <a:t>Images</a:t>
            </a:r>
            <a:r>
              <a:rPr lang="en-US" dirty="0" smtClean="0"/>
              <a:t>   Photography is the focus of this design. It's clear that time and expertise were dedicated to ensure that each image looks good enough to eat. As a result, the images of bakery items make clear what this brand is about. Also, the images are used to define categories of content.</a:t>
            </a:r>
          </a:p>
          <a:p>
            <a:r>
              <a:rPr lang="en-US" b="1" dirty="0" smtClean="0"/>
              <a:t>Layout</a:t>
            </a:r>
            <a:r>
              <a:rPr lang="en-US" dirty="0" smtClean="0"/>
              <a:t>   Compared to standard Windows Store app designs, this example has a different feel. The most unique difference is the absence of square tiles. The tiles and grid still exist, but the images have been stylized to mimic the items that are likely to be found in a bakery, for example, the circular and scalloped shapes of a cupcake tin.</a:t>
            </a:r>
            <a:r>
              <a:rPr lang="en-US" sz="900" kern="1200" dirty="0" smtClean="0">
                <a:solidFill>
                  <a:schemeClr val="tx1"/>
                </a:solidFill>
                <a:effectLst/>
                <a:latin typeface="Segoe UI" pitchFamily="34" charset="0"/>
                <a:ea typeface="+mn-ea"/>
                <a:cs typeface="+mn-cs"/>
              </a:rPr>
              <a:t> </a:t>
            </a: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Next, </a:t>
            </a:r>
            <a:r>
              <a:rPr lang="en-US" dirty="0" smtClean="0"/>
              <a:t>Contoso Cookbook sample.]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806115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 </a:t>
            </a:r>
            <a:endParaRPr lang="en-US" sz="900" b="0" kern="1200" dirty="0" smtClean="0">
              <a:solidFill>
                <a:schemeClr val="tx1"/>
              </a:solidFill>
              <a:effectLst/>
              <a:latin typeface="Segoe UI" pitchFamily="34" charset="0"/>
              <a:ea typeface="+mn-ea"/>
              <a:cs typeface="+mn-cs"/>
            </a:endParaRPr>
          </a:p>
          <a:p>
            <a:r>
              <a:rPr lang="en-US" sz="900" b="0" kern="1200" dirty="0" smtClean="0">
                <a:solidFill>
                  <a:schemeClr val="tx1"/>
                </a:solidFill>
                <a:effectLst/>
                <a:latin typeface="Segoe UI" pitchFamily="34" charset="0"/>
                <a:ea typeface="+mn-ea"/>
                <a:cs typeface="+mn-cs"/>
              </a:rPr>
              <a:t>App</a:t>
            </a:r>
            <a:r>
              <a:rPr lang="en-US" sz="900" b="0" kern="1200" baseline="0" dirty="0" smtClean="0">
                <a:solidFill>
                  <a:schemeClr val="tx1"/>
                </a:solidFill>
                <a:effectLst/>
                <a:latin typeface="Segoe UI" pitchFamily="34" charset="0"/>
                <a:ea typeface="+mn-ea"/>
                <a:cs typeface="+mn-cs"/>
              </a:rPr>
              <a:t> that follows the guidelines with no branding applied.</a:t>
            </a:r>
            <a:endParaRPr lang="en-US" sz="900" b="0" kern="1200" dirty="0" smtClean="0">
              <a:solidFill>
                <a:schemeClr val="tx1"/>
              </a:solidFill>
              <a:effectLst/>
              <a:latin typeface="Segoe UI" pitchFamily="34" charset="0"/>
              <a:ea typeface="+mn-ea"/>
              <a:cs typeface="+mn-cs"/>
            </a:endParaRPr>
          </a:p>
          <a:p>
            <a:r>
              <a:rPr lang="en-US" sz="900" kern="1200" dirty="0" smtClean="0">
                <a:solidFill>
                  <a:schemeClr val="tx1"/>
                </a:solidFill>
                <a:effectLst/>
                <a:latin typeface="Segoe UI" pitchFamily="34" charset="0"/>
                <a:ea typeface="+mn-ea"/>
                <a:cs typeface="+mn-cs"/>
              </a:rPr>
              <a:t> </a:t>
            </a: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baseline="0" dirty="0" smtClean="0"/>
              <a:t>Let’s look at our Contoso Cookbook</a:t>
            </a:r>
            <a:r>
              <a:rPr lang="en-US" dirty="0" smtClean="0"/>
              <a:t> app before branding.</a:t>
            </a:r>
            <a:r>
              <a:rPr lang="en-US" baseline="0" dirty="0" smtClean="0"/>
              <a:t>  Again, the app</a:t>
            </a:r>
            <a:r>
              <a:rPr lang="en-US" dirty="0" smtClean="0"/>
              <a:t> adheres to the UX design principles (grid, typography,</a:t>
            </a:r>
            <a:r>
              <a:rPr lang="en-US" baseline="0" dirty="0" smtClean="0"/>
              <a:t> layout</a:t>
            </a:r>
            <a:r>
              <a:rPr lang="en-US" dirty="0" smtClean="0"/>
              <a:t>) and has beautiful,</a:t>
            </a:r>
            <a:r>
              <a:rPr lang="en-US" baseline="0" dirty="0" smtClean="0"/>
              <a:t> image-based content, but it’s not very differentiated from other cooking apps that are not heavily branded</a:t>
            </a:r>
            <a:r>
              <a:rPr lang="en-US" dirty="0" smtClean="0"/>
              <a:t>. </a:t>
            </a:r>
          </a:p>
          <a:p>
            <a:pPr marL="0" marR="0" indent="0" algn="l" defTabSz="914363" rtl="0" eaLnBrk="1" fontAlgn="auto" latinLnBrk="0" hangingPunct="1">
              <a:lnSpc>
                <a:spcPct val="90000"/>
              </a:lnSpc>
              <a:spcBef>
                <a:spcPts val="0"/>
              </a:spcBef>
              <a:spcAft>
                <a:spcPts val="333"/>
              </a:spcAft>
              <a:buClrTx/>
              <a:buSzTx/>
              <a:buFontTx/>
              <a:buNone/>
              <a:tabLst/>
              <a:defRPr/>
            </a:pPr>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sz="900" b="0" kern="1200" dirty="0" smtClean="0">
                <a:solidFill>
                  <a:schemeClr val="tx1"/>
                </a:solidFill>
                <a:effectLst/>
                <a:latin typeface="Segoe UI" pitchFamily="34" charset="0"/>
                <a:ea typeface="+mn-ea"/>
                <a:cs typeface="+mn-cs"/>
              </a:rPr>
              <a:t>After branding…</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899829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900" b="1" kern="1200" dirty="0" smtClean="0">
                <a:solidFill>
                  <a:schemeClr val="tx1"/>
                </a:solidFill>
                <a:effectLst/>
                <a:latin typeface="Segoe UI" pitchFamily="34" charset="0"/>
                <a:ea typeface="+mn-ea"/>
                <a:cs typeface="+mn-cs"/>
              </a:rPr>
              <a:t>Estimated Time:</a:t>
            </a:r>
            <a:r>
              <a:rPr lang="en-US" sz="900" kern="1200" dirty="0" smtClean="0">
                <a:solidFill>
                  <a:schemeClr val="tx1"/>
                </a:solidFill>
                <a:effectLst/>
                <a:latin typeface="Segoe UI" pitchFamily="34" charset="0"/>
                <a:ea typeface="+mn-ea"/>
                <a:cs typeface="+mn-cs"/>
              </a:rPr>
              <a:t> 3 minutes</a:t>
            </a:r>
          </a:p>
          <a:p>
            <a:endParaRPr lang="en-US" sz="900"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Key Messages: </a:t>
            </a:r>
          </a:p>
          <a:p>
            <a:r>
              <a:rPr lang="en-US" sz="900" b="0" kern="1200" dirty="0" smtClean="0">
                <a:solidFill>
                  <a:schemeClr val="tx1"/>
                </a:solidFill>
                <a:effectLst/>
                <a:latin typeface="Segoe UI" pitchFamily="34" charset="0"/>
                <a:ea typeface="+mn-ea"/>
                <a:cs typeface="+mn-cs"/>
              </a:rPr>
              <a:t>Incorporate branding:</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Logo</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Color</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Shapes of images</a:t>
            </a:r>
          </a:p>
          <a:p>
            <a:pPr marL="171450" indent="-171450">
              <a:buFont typeface="Arial" pitchFamily="34" charset="0"/>
              <a:buChar char="•"/>
            </a:pPr>
            <a:r>
              <a:rPr lang="en-US" sz="900" b="0" kern="1200" dirty="0" smtClean="0">
                <a:solidFill>
                  <a:schemeClr val="tx1"/>
                </a:solidFill>
                <a:effectLst/>
                <a:latin typeface="Segoe UI" pitchFamily="34" charset="0"/>
                <a:ea typeface="+mn-ea"/>
                <a:cs typeface="+mn-cs"/>
              </a:rPr>
              <a:t>Alignment of text</a:t>
            </a:r>
          </a:p>
          <a:p>
            <a:endParaRPr lang="en-US" sz="90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pitchFamily="34" charset="0"/>
                <a:ea typeface="+mn-ea"/>
                <a:cs typeface="+mn-cs"/>
              </a:rPr>
              <a:t>Script: </a:t>
            </a:r>
            <a:endParaRPr lang="en-US" sz="900" b="0" kern="1200" dirty="0" smtClean="0">
              <a:solidFill>
                <a:schemeClr val="tx1"/>
              </a:solidFill>
              <a:effectLst/>
              <a:latin typeface="Segoe UI" pitchFamily="34" charset="0"/>
              <a:ea typeface="+mn-ea"/>
              <a:cs typeface="+mn-cs"/>
            </a:endParaRPr>
          </a:p>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Major design</a:t>
            </a:r>
            <a:r>
              <a:rPr lang="en-US" baseline="0" dirty="0" smtClean="0"/>
              <a:t> changes make this version more inviting. The Contoso Cookbook app aims to connect friends over good food, garnering an emotional response that compels users to be engaged and to try new recipes along with their friends.</a:t>
            </a:r>
            <a:endParaRPr lang="en-US" dirty="0" smtClean="0"/>
          </a:p>
          <a:p>
            <a:endParaRPr lang="en-US" dirty="0" smtClean="0"/>
          </a:p>
          <a:p>
            <a:r>
              <a:rPr lang="en-US" dirty="0" smtClean="0"/>
              <a:t>Color, layout, and photography are visual elements that are used to evoke the brand;</a:t>
            </a:r>
            <a:r>
              <a:rPr lang="en-US" baseline="0" dirty="0" smtClean="0"/>
              <a:t> while a</a:t>
            </a:r>
            <a:r>
              <a:rPr lang="en-US" dirty="0" smtClean="0"/>
              <a:t>t the same time, attention to detail</a:t>
            </a:r>
            <a:r>
              <a:rPr lang="en-US" baseline="0" dirty="0" smtClean="0"/>
              <a:t> lends credibility and a differentiating look and feel. Contoso Cookbook is unique in the app space in features and in design.</a:t>
            </a:r>
            <a:endParaRPr lang="en-US" dirty="0" smtClean="0"/>
          </a:p>
          <a:p>
            <a:endParaRPr lang="en-US" dirty="0" smtClean="0"/>
          </a:p>
          <a:p>
            <a:r>
              <a:rPr lang="en-US" b="1" dirty="0" smtClean="0"/>
              <a:t>Colors</a:t>
            </a:r>
            <a:r>
              <a:rPr lang="en-US" dirty="0" smtClean="0"/>
              <a:t>  A strong</a:t>
            </a:r>
            <a:r>
              <a:rPr lang="en-US" baseline="0" dirty="0" smtClean="0"/>
              <a:t> punch of warm, deep orange resonate with the beautiful food images ever-present in the app. The logo color reinforces the brand throughout, while also adding structure to the various sections and views. Secondary colors of rich browns compliment the orange while not overpowering it. These tones are also very friendly next to skin tones, which appear frequently in this social app. </a:t>
            </a:r>
            <a:endParaRPr lang="en-US" dirty="0" smtClean="0"/>
          </a:p>
          <a:p>
            <a:r>
              <a:rPr lang="en-US" b="1" dirty="0" smtClean="0"/>
              <a:t>Images</a:t>
            </a:r>
            <a:r>
              <a:rPr lang="en-US" dirty="0" smtClean="0"/>
              <a:t>   Photography is a major focus of this design. Effort was made to ensure that each recipe image looks delicious, and  the images make the brand clear. </a:t>
            </a:r>
          </a:p>
          <a:p>
            <a:r>
              <a:rPr lang="en-US" b="1" dirty="0" smtClean="0"/>
              <a:t>Layout</a:t>
            </a:r>
            <a:r>
              <a:rPr lang="en-US" dirty="0" smtClean="0"/>
              <a:t>   Even</a:t>
            </a:r>
            <a:r>
              <a:rPr lang="en-US" baseline="0" dirty="0" smtClean="0"/>
              <a:t> though we used rectangular </a:t>
            </a:r>
            <a:r>
              <a:rPr lang="en-US" dirty="0" smtClean="0"/>
              <a:t>tiles</a:t>
            </a:r>
            <a:r>
              <a:rPr lang="en-US" baseline="0" dirty="0" smtClean="0"/>
              <a:t> in this app, and a strong, consistent grid, i</a:t>
            </a:r>
            <a:r>
              <a:rPr lang="en-US" dirty="0" smtClean="0"/>
              <a:t>mages</a:t>
            </a:r>
            <a:r>
              <a:rPr lang="en-US" baseline="0" dirty="0" smtClean="0"/>
              <a:t> are given importance and distinction via white frames that contain pertinent information about each individual recipe. </a:t>
            </a:r>
          </a:p>
          <a:p>
            <a:r>
              <a:rPr lang="en-US" sz="900" b="1" kern="1200" dirty="0" smtClean="0">
                <a:solidFill>
                  <a:schemeClr val="tx1"/>
                </a:solidFill>
                <a:effectLst/>
                <a:latin typeface="Segoe UI" pitchFamily="34" charset="0"/>
                <a:ea typeface="+mn-ea"/>
                <a:cs typeface="+mn-cs"/>
              </a:rPr>
              <a:t>Iconography   </a:t>
            </a:r>
            <a:r>
              <a:rPr lang="en-US" baseline="0" dirty="0" smtClean="0"/>
              <a:t>Included on each recipe “tile” are icons that quickly reveal a recipe’s average rating and prep time. These icons adhere to the style of the system iconography, but work well to reinforce the unique brand.</a:t>
            </a:r>
            <a:endParaRPr lang="en-US" dirty="0" smtClean="0"/>
          </a:p>
          <a:p>
            <a:endParaRPr lang="en-US" sz="900" b="1" kern="1200" dirty="0" smtClean="0">
              <a:solidFill>
                <a:schemeClr val="tx1"/>
              </a:solidFill>
              <a:effectLst/>
              <a:latin typeface="Segoe UI" pitchFamily="34" charset="0"/>
              <a:ea typeface="+mn-ea"/>
              <a:cs typeface="+mn-cs"/>
            </a:endParaRPr>
          </a:p>
          <a:p>
            <a:endParaRPr lang="en-US" sz="900" b="1" kern="1200" dirty="0" smtClean="0">
              <a:solidFill>
                <a:schemeClr val="tx1"/>
              </a:solidFill>
              <a:effectLst/>
              <a:latin typeface="Segoe UI" pitchFamily="34" charset="0"/>
              <a:ea typeface="+mn-ea"/>
              <a:cs typeface="+mn-cs"/>
            </a:endParaRPr>
          </a:p>
          <a:p>
            <a:r>
              <a:rPr lang="en-US" sz="900" b="1" kern="1200" dirty="0" smtClean="0">
                <a:solidFill>
                  <a:schemeClr val="tx1"/>
                </a:solidFill>
                <a:effectLst/>
                <a:latin typeface="Segoe UI" pitchFamily="34" charset="0"/>
                <a:ea typeface="+mn-ea"/>
                <a:cs typeface="+mn-cs"/>
              </a:rPr>
              <a:t>Transition: </a:t>
            </a:r>
            <a:r>
              <a:rPr lang="en-US" dirty="0" smtClean="0"/>
              <a:t>Visual elements can be used to evoke the brand.</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93347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4/16/2013 3:53 PM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23</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3" y="3219165"/>
            <a:ext cx="7513637"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2" y="1447799"/>
            <a:ext cx="10913213" cy="2231380"/>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25" marR="0" indent="0" algn="l" defTabSz="912813" rtl="0" eaLnBrk="1" fontAlgn="base" latinLnBrk="0" hangingPunct="1">
              <a:lnSpc>
                <a:spcPct val="100000"/>
              </a:lnSpc>
              <a:spcBef>
                <a:spcPts val="0"/>
              </a:spcBef>
              <a:spcAft>
                <a:spcPts val="600"/>
              </a:spcAft>
              <a:buClrTx/>
              <a:buSzPct val="90000"/>
              <a:buFont typeface="Arial" pitchFamily="34" charset="0"/>
              <a:buNone/>
              <a:tabLst>
                <a:tab pos="630238" algn="l"/>
              </a:tabLst>
              <a:defRPr sz="2000" spc="0" baseline="0">
                <a:latin typeface="Consolas" panose="020B0609020204030204" pitchFamily="49" charset="0"/>
                <a:cs typeface="Consolas" panose="020B0609020204030204" pitchFamily="49" charset="0"/>
              </a:defRPr>
            </a:lvl2pPr>
            <a:lvl3pPr marL="1073150"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75"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8"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0521786"/>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68746362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68458878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39822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986865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800">
                <a:gradFill>
                  <a:gsLst>
                    <a:gs pos="0">
                      <a:srgbClr val="FFFFFF"/>
                    </a:gs>
                    <a:gs pos="86000">
                      <a:srgbClr val="FFFFFF"/>
                    </a:gs>
                  </a:gsLst>
                  <a:lin ang="5400000" scaled="0"/>
                </a:gradFill>
              </a:defRPr>
            </a:lvl4pPr>
            <a:lvl5pPr>
              <a:buClr>
                <a:srgbClr val="FFFFFF"/>
              </a:buClr>
              <a:buSzPct val="70000"/>
              <a:buFont typeface="Wingdings" pitchFamily="2" charset="2"/>
              <a:buChar char="l"/>
              <a:defRPr sz="18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712489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1" y="6238876"/>
            <a:ext cx="12188826" cy="619125"/>
          </a:xfrm>
          <a:solidFill>
            <a:srgbClr val="FFFF99"/>
          </a:solidFill>
        </p:spPr>
        <p:txBody>
          <a:bodyPr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91583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5"/>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3" y="3219165"/>
            <a:ext cx="7513637"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867366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89" r:id="rId2"/>
    <p:sldLayoutId id="2147483771" r:id="rId3"/>
    <p:sldLayoutId id="2147483772" r:id="rId4"/>
    <p:sldLayoutId id="2147483773" r:id="rId5"/>
    <p:sldLayoutId id="2147483774" r:id="rId6"/>
    <p:sldLayoutId id="2147483776" r:id="rId7"/>
    <p:sldLayoutId id="2147483777" r:id="rId8"/>
    <p:sldLayoutId id="2147483792" r:id="rId9"/>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 id="2147483790" r:id="rId13"/>
    <p:sldLayoutId id="2147483791" r:id="rId14"/>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cs typeface="Arial"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2813"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576090"/>
          </a:xfrm>
        </p:spPr>
        <p:txBody>
          <a:bodyPr/>
          <a:lstStyle/>
          <a:p>
            <a:r>
              <a:rPr lang="ru-RU" sz="5400" dirty="0" err="1"/>
              <a:t>Online</a:t>
            </a:r>
            <a:r>
              <a:rPr lang="ru-RU" sz="5400" dirty="0"/>
              <a:t>-школа</a:t>
            </a:r>
          </a:p>
          <a:p>
            <a:r>
              <a:rPr lang="ru-RU" sz="5400" dirty="0"/>
              <a:t>по разработке приложений</a:t>
            </a:r>
          </a:p>
          <a:p>
            <a:r>
              <a:rPr lang="ru-RU" sz="5400" dirty="0"/>
              <a:t>для Windows 8</a:t>
            </a:r>
          </a:p>
        </p:txBody>
      </p:sp>
      <p:sp>
        <p:nvSpPr>
          <p:cNvPr id="4" name="Текст 3"/>
          <p:cNvSpPr>
            <a:spLocks noGrp="1"/>
          </p:cNvSpPr>
          <p:nvPr>
            <p:ph type="body" sz="quarter" idx="11"/>
          </p:nvPr>
        </p:nvSpPr>
        <p:spPr>
          <a:xfrm>
            <a:off x="512763" y="4174509"/>
            <a:ext cx="7513637" cy="443198"/>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1" y="6013429"/>
            <a:ext cx="1872532" cy="42912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3"/>
            <a:ext cx="1840378" cy="393841"/>
          </a:xfrm>
          <a:prstGeom prst="rect">
            <a:avLst/>
          </a:prstGeom>
        </p:spPr>
      </p:pic>
    </p:spTree>
    <p:extLst>
      <p:ext uri="{BB962C8B-B14F-4D97-AF65-F5344CB8AC3E}">
        <p14:creationId xmlns:p14="http://schemas.microsoft.com/office/powerpoint/2010/main" val="1838512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r>
              <a:rPr lang="ru-RU" dirty="0" smtClean="0"/>
              <a:t>Примеры</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705540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0"/>
            <a:ext cx="12197952" cy="6858000"/>
          </a:xfrm>
          <a:prstGeom prst="rect">
            <a:avLst/>
          </a:prstGeom>
        </p:spPr>
      </p:pic>
    </p:spTree>
    <p:extLst>
      <p:ext uri="{BB962C8B-B14F-4D97-AF65-F5344CB8AC3E}">
        <p14:creationId xmlns:p14="http://schemas.microsoft.com/office/powerpoint/2010/main" val="3493887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 y="0"/>
            <a:ext cx="12197953" cy="6858000"/>
          </a:xfrm>
          <a:prstGeom prst="rect">
            <a:avLst/>
          </a:prstGeom>
        </p:spPr>
      </p:pic>
    </p:spTree>
    <p:extLst>
      <p:ext uri="{BB962C8B-B14F-4D97-AF65-F5344CB8AC3E}">
        <p14:creationId xmlns:p14="http://schemas.microsoft.com/office/powerpoint/2010/main" val="12012730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7953" cy="6858000"/>
          </a:xfrm>
          <a:prstGeom prst="rect">
            <a:avLst/>
          </a:prstGeom>
        </p:spPr>
      </p:pic>
    </p:spTree>
    <p:extLst>
      <p:ext uri="{BB962C8B-B14F-4D97-AF65-F5344CB8AC3E}">
        <p14:creationId xmlns:p14="http://schemas.microsoft.com/office/powerpoint/2010/main" val="13139156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7954" cy="6858000"/>
          </a:xfrm>
          <a:prstGeom prst="rect">
            <a:avLst/>
          </a:prstGeom>
        </p:spPr>
      </p:pic>
    </p:spTree>
    <p:extLst>
      <p:ext uri="{BB962C8B-B14F-4D97-AF65-F5344CB8AC3E}">
        <p14:creationId xmlns:p14="http://schemas.microsoft.com/office/powerpoint/2010/main" val="10008922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88825" cy="6852868"/>
          </a:xfrm>
          <a:prstGeom prst="rect">
            <a:avLst/>
          </a:prstGeom>
        </p:spPr>
      </p:pic>
    </p:spTree>
    <p:extLst>
      <p:ext uri="{BB962C8B-B14F-4D97-AF65-F5344CB8AC3E}">
        <p14:creationId xmlns:p14="http://schemas.microsoft.com/office/powerpoint/2010/main" val="41121840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7953" cy="6858000"/>
          </a:xfrm>
          <a:prstGeom prst="rect">
            <a:avLst/>
          </a:prstGeom>
        </p:spPr>
      </p:pic>
    </p:spTree>
    <p:extLst>
      <p:ext uri="{BB962C8B-B14F-4D97-AF65-F5344CB8AC3E}">
        <p14:creationId xmlns:p14="http://schemas.microsoft.com/office/powerpoint/2010/main" val="1208862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quarter" idx="10"/>
          </p:nvPr>
        </p:nvSpPr>
        <p:spPr/>
        <p:txBody>
          <a:bodyPr/>
          <a:lstStyle/>
          <a:p>
            <a:r>
              <a:rPr lang="ru-RU" dirty="0" smtClean="0"/>
              <a:t>Брендирование</a:t>
            </a:r>
            <a:endParaRPr lang="ru-RU" dirty="0"/>
          </a:p>
        </p:txBody>
      </p:sp>
      <p:sp>
        <p:nvSpPr>
          <p:cNvPr id="5" name="Текст 4"/>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7488785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2000"/>
              </a:spcBef>
            </a:pPr>
            <a:r>
              <a:rPr lang="ru-RU" dirty="0" smtClean="0"/>
              <a:t>Брендирование</a:t>
            </a:r>
            <a:endParaRPr lang="en-US" dirty="0"/>
          </a:p>
        </p:txBody>
      </p:sp>
      <p:sp>
        <p:nvSpPr>
          <p:cNvPr id="3" name="Text Placeholder 2"/>
          <p:cNvSpPr>
            <a:spLocks noGrp="1"/>
          </p:cNvSpPr>
          <p:nvPr>
            <p:ph type="body" sz="quarter" idx="10"/>
          </p:nvPr>
        </p:nvSpPr>
        <p:spPr>
          <a:xfrm>
            <a:off x="519112" y="1447799"/>
            <a:ext cx="11149013" cy="3785652"/>
          </a:xfrm>
        </p:spPr>
        <p:txBody>
          <a:bodyPr/>
          <a:lstStyle/>
          <a:p>
            <a:pPr marL="0" indent="0">
              <a:spcBef>
                <a:spcPts val="0"/>
              </a:spcBef>
              <a:spcAft>
                <a:spcPts val="900"/>
              </a:spcAft>
              <a:buNone/>
            </a:pPr>
            <a:r>
              <a:rPr lang="ru-RU" sz="4000" dirty="0" smtClean="0"/>
              <a:t>Дифференциация вашего приложения</a:t>
            </a:r>
            <a:endParaRPr lang="en-US" sz="4000" dirty="0" smtClean="0"/>
          </a:p>
          <a:p>
            <a:pPr marL="0" indent="0">
              <a:spcBef>
                <a:spcPts val="0"/>
              </a:spcBef>
              <a:spcAft>
                <a:spcPts val="900"/>
              </a:spcAft>
              <a:buNone/>
            </a:pPr>
            <a:endParaRPr lang="en-US" sz="2000" dirty="0" smtClean="0"/>
          </a:p>
          <a:p>
            <a:pPr marL="0" indent="0">
              <a:spcBef>
                <a:spcPts val="0"/>
              </a:spcBef>
              <a:spcAft>
                <a:spcPts val="900"/>
              </a:spcAft>
              <a:buNone/>
            </a:pPr>
            <a:r>
              <a:rPr lang="ru-RU" sz="4000" dirty="0" smtClean="0"/>
              <a:t>Используйте композицию контента, сетку, </a:t>
            </a:r>
            <a:r>
              <a:rPr lang="ru-RU" sz="4000" dirty="0" err="1" smtClean="0"/>
              <a:t>типографику</a:t>
            </a:r>
            <a:r>
              <a:rPr lang="ru-RU" sz="4000" dirty="0" smtClean="0"/>
              <a:t> и изображения</a:t>
            </a:r>
            <a:endParaRPr lang="en-US" sz="4000" dirty="0" smtClean="0"/>
          </a:p>
          <a:p>
            <a:pPr marL="0" indent="0">
              <a:spcBef>
                <a:spcPts val="0"/>
              </a:spcBef>
              <a:spcAft>
                <a:spcPts val="900"/>
              </a:spcAft>
              <a:buNone/>
            </a:pPr>
            <a:endParaRPr lang="en-US" sz="2000" dirty="0" smtClean="0"/>
          </a:p>
          <a:p>
            <a:pPr marL="0" indent="0">
              <a:spcBef>
                <a:spcPts val="0"/>
              </a:spcBef>
              <a:spcAft>
                <a:spcPts val="900"/>
              </a:spcAft>
              <a:buNone/>
            </a:pPr>
            <a:r>
              <a:rPr lang="ru-RU" sz="4000" dirty="0" smtClean="0"/>
              <a:t>Делайте целенаправленные изменения, избегайте добавления элементов оболочки</a:t>
            </a:r>
            <a:endParaRPr lang="en-US" sz="4000" dirty="0" smtClean="0"/>
          </a:p>
        </p:txBody>
      </p:sp>
    </p:spTree>
    <p:extLst>
      <p:ext uri="{BB962C8B-B14F-4D97-AF65-F5344CB8AC3E}">
        <p14:creationId xmlns:p14="http://schemas.microsoft.com/office/powerpoint/2010/main" val="10467906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887" y="752474"/>
            <a:ext cx="5715000" cy="3209925"/>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036" y="1683245"/>
            <a:ext cx="5715000" cy="3571875"/>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1536" y="2999035"/>
            <a:ext cx="5715000" cy="3219450"/>
          </a:xfrm>
          <a:prstGeom prst="rect">
            <a:avLst/>
          </a:prstGeom>
          <a:ln>
            <a:solidFill>
              <a:schemeClr val="bg1">
                <a:lumMod val="85000"/>
              </a:schemeClr>
            </a:solidFill>
          </a:ln>
        </p:spPr>
      </p:pic>
    </p:spTree>
    <p:extLst>
      <p:ext uri="{BB962C8B-B14F-4D97-AF65-F5344CB8AC3E}">
        <p14:creationId xmlns:p14="http://schemas.microsoft.com/office/powerpoint/2010/main" val="26748928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1768475"/>
            <a:ext cx="11228440" cy="969496"/>
          </a:xfrm>
        </p:spPr>
        <p:txBody>
          <a:bodyPr/>
          <a:lstStyle/>
          <a:p>
            <a:pPr defTabSz="914363" fontAlgn="auto">
              <a:spcAft>
                <a:spcPts val="0"/>
              </a:spcAft>
              <a:defRPr/>
            </a:pPr>
            <a:r>
              <a:rPr lang="ru-RU" sz="7000" dirty="0" smtClean="0"/>
              <a:t>Дизайн </a:t>
            </a:r>
            <a:r>
              <a:rPr lang="en-US" sz="7000" dirty="0" err="1" smtClean="0"/>
              <a:t>ListView</a:t>
            </a:r>
            <a:r>
              <a:rPr lang="en-US" sz="7000" dirty="0" smtClean="0"/>
              <a:t>/</a:t>
            </a:r>
            <a:r>
              <a:rPr lang="en-US" sz="7000" dirty="0" err="1" smtClean="0"/>
              <a:t>GridView</a:t>
            </a:r>
            <a:endParaRPr lang="en-US" sz="7000" spc="-400" dirty="0"/>
          </a:p>
        </p:txBody>
      </p:sp>
      <p:sp>
        <p:nvSpPr>
          <p:cNvPr id="7" name="Text Placeholder 6"/>
          <p:cNvSpPr>
            <a:spLocks noGrp="1"/>
          </p:cNvSpPr>
          <p:nvPr>
            <p:ph type="body" sz="quarter" idx="11"/>
          </p:nvPr>
        </p:nvSpPr>
        <p:spPr>
          <a:xfrm>
            <a:off x="512763" y="4993374"/>
            <a:ext cx="7513637" cy="984885"/>
          </a:xfrm>
        </p:spPr>
        <p:txBody>
          <a:bodyPr/>
          <a:lstStyle/>
          <a:p>
            <a:pPr defTabSz="914363" fontAlgn="auto">
              <a:spcAft>
                <a:spcPts val="0"/>
              </a:spcAft>
              <a:defRPr/>
            </a:pPr>
            <a:r>
              <a:rPr lang="ru-RU" dirty="0"/>
              <a:t>Константин </a:t>
            </a:r>
            <a:r>
              <a:rPr lang="ru-RU" dirty="0" err="1"/>
              <a:t>Кичинский</a:t>
            </a:r>
            <a:r>
              <a:rPr lang="ru-RU" dirty="0"/>
              <a:t>, </a:t>
            </a:r>
            <a:r>
              <a:rPr lang="en-US" dirty="0"/>
              <a:t>Microsoft</a:t>
            </a:r>
          </a:p>
          <a:p>
            <a:pPr defTabSz="914363" fontAlgn="auto">
              <a:spcAft>
                <a:spcPts val="0"/>
              </a:spcAft>
              <a:defRPr/>
            </a:pPr>
            <a:r>
              <a:rPr lang="en-US" dirty="0"/>
              <a:t>@</a:t>
            </a:r>
            <a:r>
              <a:rPr lang="en-US" dirty="0" err="1"/>
              <a:t>kichinsky</a:t>
            </a:r>
            <a:endParaRPr lang="en-US" dirty="0"/>
          </a:p>
        </p:txBody>
      </p:sp>
    </p:spTree>
    <p:extLst>
      <p:ext uri="{BB962C8B-B14F-4D97-AF65-F5344CB8AC3E}">
        <p14:creationId xmlns:p14="http://schemas.microsoft.com/office/powerpoint/2010/main" val="23297975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05" y="464125"/>
            <a:ext cx="7072532" cy="3978921"/>
          </a:xfrm>
          <a:prstGeom prst="rect">
            <a:avLst/>
          </a:prstGeom>
          <a:ln>
            <a:solidFill>
              <a:schemeClr val="bg1">
                <a:lumMod val="65000"/>
              </a:schemeClr>
            </a:solidFill>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4212" y="2453585"/>
            <a:ext cx="7072532" cy="3978921"/>
          </a:xfrm>
          <a:prstGeom prst="rect">
            <a:avLst/>
          </a:prstGeom>
        </p:spPr>
      </p:pic>
    </p:spTree>
    <p:extLst>
      <p:ext uri="{BB962C8B-B14F-4D97-AF65-F5344CB8AC3E}">
        <p14:creationId xmlns:p14="http://schemas.microsoft.com/office/powerpoint/2010/main" val="14016361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825" cy="6857888"/>
          </a:xfrm>
          <a:prstGeom prst="rect">
            <a:avLst/>
          </a:prstGeom>
          <a:ln>
            <a:solidFill>
              <a:schemeClr val="bg1">
                <a:lumMod val="50000"/>
              </a:schemeClr>
            </a:solidFill>
          </a:ln>
        </p:spPr>
      </p:pic>
    </p:spTree>
    <p:extLst>
      <p:ext uri="{BB962C8B-B14F-4D97-AF65-F5344CB8AC3E}">
        <p14:creationId xmlns:p14="http://schemas.microsoft.com/office/powerpoint/2010/main" val="10415486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6"/>
            <a:ext cx="12188825" cy="6857888"/>
          </a:xfrm>
          <a:prstGeom prst="rect">
            <a:avLst/>
          </a:prstGeom>
        </p:spPr>
      </p:pic>
    </p:spTree>
    <p:extLst>
      <p:ext uri="{BB962C8B-B14F-4D97-AF65-F5344CB8AC3E}">
        <p14:creationId xmlns:p14="http://schemas.microsoft.com/office/powerpoint/2010/main" val="2306264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8"/>
            <a:ext cx="11173090" cy="323165"/>
          </a:xfrm>
          <a:prstGeom prst="rect">
            <a:avLst/>
          </a:prstGeom>
          <a:noFill/>
          <a:ln w="12700">
            <a:noFill/>
            <a:miter lim="800000"/>
            <a:headEnd type="none" w="sm" len="sm"/>
            <a:tailEnd type="none" w="sm" len="sm"/>
          </a:ln>
          <a:effectLst/>
        </p:spPr>
        <p:txBody>
          <a:bodyPr lIns="0" tIns="0" rIns="0" bIns="0">
            <a:spAutoFit/>
          </a:bodyPr>
          <a:lstStyle/>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a:t>
            </a:r>
            <a:r>
              <a:rPr lang="en-US" sz="700" dirty="0" smtClean="0">
                <a:solidFill>
                  <a:schemeClr val="tx1">
                    <a:lumMod val="85000"/>
                    <a:lumOff val="15000"/>
                  </a:schemeClr>
                </a:solidFill>
                <a:latin typeface="Segoe UI" pitchFamily="34" charset="0"/>
                <a:cs typeface="Arial" charset="0"/>
              </a:rPr>
              <a:t>2013 </a:t>
            </a:r>
            <a:r>
              <a:rPr lang="en-US" sz="700" dirty="0">
                <a:solidFill>
                  <a:schemeClr val="tx1">
                    <a:lumMod val="85000"/>
                    <a:lumOff val="15000"/>
                  </a:schemeClr>
                </a:solidFill>
                <a:latin typeface="Segoe UI" pitchFamily="34" charset="0"/>
                <a:cs typeface="Arial" charset="0"/>
              </a:rPr>
              <a:t>Microsoft Corporation. All rights reserved. Microsoft, Windows, Windows Vista and other product names are or may be registered trademarks and/or trademarks in the U.S. and/or other countries.</a:t>
            </a:r>
          </a:p>
          <a:p>
            <a:pPr defTabSz="914099"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0"/>
            <a:ext cx="5102225"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p:txBody>
          <a:bodyPr/>
          <a:lstStyle/>
          <a:p>
            <a:r>
              <a:rPr lang="ru-RU" dirty="0" smtClean="0"/>
              <a:t>Устройство списков</a:t>
            </a:r>
            <a:endParaRPr lang="ru-RU" dirty="0"/>
          </a:p>
        </p:txBody>
      </p:sp>
      <p:sp>
        <p:nvSpPr>
          <p:cNvPr id="3" name="Текст 2"/>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41347891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Устройство списков</a:t>
            </a:r>
            <a:endParaRPr lang="ru-RU" dirty="0"/>
          </a:p>
        </p:txBody>
      </p:sp>
      <p:sp>
        <p:nvSpPr>
          <p:cNvPr id="5" name="Текст 4"/>
          <p:cNvSpPr>
            <a:spLocks noGrp="1"/>
          </p:cNvSpPr>
          <p:nvPr>
            <p:ph type="body" sz="quarter" idx="10"/>
          </p:nvPr>
        </p:nvSpPr>
        <p:spPr>
          <a:xfrm>
            <a:off x="519112" y="1447799"/>
            <a:ext cx="11149013" cy="3785652"/>
          </a:xfrm>
        </p:spPr>
        <p:txBody>
          <a:bodyPr/>
          <a:lstStyle/>
          <a:p>
            <a:r>
              <a:rPr lang="ru-RU" dirty="0" smtClean="0"/>
              <a:t>Стандартные отступы между элементами</a:t>
            </a:r>
          </a:p>
          <a:p>
            <a:r>
              <a:rPr lang="ru-RU" dirty="0" smtClean="0"/>
              <a:t>Виртуальная сетка для размещения</a:t>
            </a:r>
          </a:p>
          <a:p>
            <a:r>
              <a:rPr lang="ru-RU" dirty="0" smtClean="0"/>
              <a:t>Размеры и позиционирование конкретных элементов</a:t>
            </a:r>
          </a:p>
          <a:p>
            <a:endParaRPr lang="ru-RU" dirty="0"/>
          </a:p>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112" y="4005262"/>
            <a:ext cx="6631726" cy="2595563"/>
          </a:xfrm>
          <a:prstGeom prst="rect">
            <a:avLst/>
          </a:prstGeom>
        </p:spPr>
      </p:pic>
    </p:spTree>
    <p:extLst>
      <p:ext uri="{BB962C8B-B14F-4D97-AF65-F5344CB8AC3E}">
        <p14:creationId xmlns:p14="http://schemas.microsoft.com/office/powerpoint/2010/main" val="23644529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038" y="1271587"/>
            <a:ext cx="3343275" cy="154305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2025" y="2671762"/>
            <a:ext cx="4286250" cy="1543050"/>
          </a:xfrm>
          <a:prstGeom prst="rect">
            <a:avLst/>
          </a:prstGeom>
        </p:spPr>
      </p:pic>
      <p:cxnSp>
        <p:nvCxnSpPr>
          <p:cNvPr id="7" name="Прямая со стрелкой 6"/>
          <p:cNvCxnSpPr>
            <a:stCxn id="4" idx="3"/>
          </p:cNvCxnSpPr>
          <p:nvPr/>
        </p:nvCxnSpPr>
        <p:spPr>
          <a:xfrm>
            <a:off x="4151313" y="2043112"/>
            <a:ext cx="620712" cy="471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1925" y="4857749"/>
            <a:ext cx="3343275" cy="1543050"/>
          </a:xfrm>
          <a:prstGeom prst="rect">
            <a:avLst/>
          </a:prstGeom>
        </p:spPr>
      </p:pic>
      <p:cxnSp>
        <p:nvCxnSpPr>
          <p:cNvPr id="9" name="Прямая со стрелкой 8"/>
          <p:cNvCxnSpPr/>
          <p:nvPr/>
        </p:nvCxnSpPr>
        <p:spPr>
          <a:xfrm>
            <a:off x="7161213" y="4371974"/>
            <a:ext cx="620712" cy="4714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3679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Шаблоны</a:t>
            </a:r>
            <a:endParaRPr lang="ru-RU" dirty="0"/>
          </a:p>
        </p:txBody>
      </p:sp>
      <p:sp>
        <p:nvSpPr>
          <p:cNvPr id="3" name="Текст 2"/>
          <p:cNvSpPr>
            <a:spLocks noGrp="1"/>
          </p:cNvSpPr>
          <p:nvPr>
            <p:ph type="body" sz="quarter" idx="10"/>
          </p:nvPr>
        </p:nvSpPr>
        <p:spPr>
          <a:xfrm>
            <a:off x="519112" y="1447799"/>
            <a:ext cx="11149013" cy="1107996"/>
          </a:xfrm>
        </p:spPr>
        <p:txBody>
          <a:bodyPr/>
          <a:lstStyle/>
          <a:p>
            <a:r>
              <a:rPr lang="ru-RU" dirty="0" smtClean="0"/>
              <a:t>Есть стандартные шаблоны для элементов списка и сетки</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112" y="2862110"/>
            <a:ext cx="3905795" cy="219105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140" y="2862110"/>
            <a:ext cx="3905795" cy="2191056"/>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21168" y="2862110"/>
            <a:ext cx="3905795" cy="2191056"/>
          </a:xfrm>
          <a:prstGeom prst="rect">
            <a:avLst/>
          </a:prstGeom>
        </p:spPr>
      </p:pic>
    </p:spTree>
    <p:extLst>
      <p:ext uri="{BB962C8B-B14F-4D97-AF65-F5344CB8AC3E}">
        <p14:creationId xmlns:p14="http://schemas.microsoft.com/office/powerpoint/2010/main" val="11021827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Точки привязки</a:t>
            </a:r>
            <a:endParaRPr lang="en-US" dirty="0"/>
          </a:p>
        </p:txBody>
      </p:sp>
      <p:sp>
        <p:nvSpPr>
          <p:cNvPr id="3" name="Text Placeholder 2"/>
          <p:cNvSpPr>
            <a:spLocks noGrp="1"/>
          </p:cNvSpPr>
          <p:nvPr>
            <p:ph type="body" sz="quarter" idx="10"/>
          </p:nvPr>
        </p:nvSpPr>
        <p:spPr>
          <a:xfrm>
            <a:off x="519112" y="1447799"/>
            <a:ext cx="11149013" cy="2336537"/>
          </a:xfrm>
        </p:spPr>
        <p:txBody>
          <a:bodyPr/>
          <a:lstStyle/>
          <a:p>
            <a:r>
              <a:rPr lang="ru-RU" dirty="0" smtClean="0"/>
              <a:t>Логичные точки для остановки при прокрутке</a:t>
            </a:r>
            <a:endParaRPr lang="en-US" dirty="0" smtClean="0"/>
          </a:p>
          <a:p>
            <a:endParaRPr lang="ru-RU" sz="2000" dirty="0" smtClean="0"/>
          </a:p>
          <a:p>
            <a:r>
              <a:rPr lang="ru-RU" dirty="0"/>
              <a:t>Варианты</a:t>
            </a:r>
            <a:endParaRPr lang="ru-RU" sz="2000" dirty="0" smtClean="0"/>
          </a:p>
          <a:p>
            <a:pPr lvl="1"/>
            <a:r>
              <a:rPr lang="ru-RU" dirty="0" smtClean="0"/>
              <a:t>Близость (ближайшая)</a:t>
            </a:r>
          </a:p>
          <a:p>
            <a:pPr lvl="1"/>
            <a:r>
              <a:rPr lang="ru-RU" dirty="0" smtClean="0"/>
              <a:t>Обязательная (следующая)</a:t>
            </a:r>
            <a:endParaRPr lang="en-US" sz="2000" dirty="0" smtClean="0"/>
          </a:p>
        </p:txBody>
      </p:sp>
      <p:pic>
        <p:nvPicPr>
          <p:cNvPr id="4" name="Picture 6"/>
          <p:cNvPicPr>
            <a:picLocks noChangeAspect="1"/>
          </p:cNvPicPr>
          <p:nvPr/>
        </p:nvPicPr>
        <p:blipFill>
          <a:blip r:embed="rId3"/>
          <a:stretch>
            <a:fillRect/>
          </a:stretch>
        </p:blipFill>
        <p:spPr>
          <a:xfrm>
            <a:off x="6624319" y="2519310"/>
            <a:ext cx="2305050" cy="2228850"/>
          </a:xfrm>
          <a:prstGeom prst="rect">
            <a:avLst/>
          </a:prstGeom>
        </p:spPr>
      </p:pic>
      <p:pic>
        <p:nvPicPr>
          <p:cNvPr id="5"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1806" y="2509628"/>
            <a:ext cx="2286319" cy="2248214"/>
          </a:xfrm>
          <a:prstGeom prst="rect">
            <a:avLst/>
          </a:prstGeom>
        </p:spPr>
      </p:pic>
    </p:spTree>
    <p:extLst>
      <p:ext uri="{BB962C8B-B14F-4D97-AF65-F5344CB8AC3E}">
        <p14:creationId xmlns:p14="http://schemas.microsoft.com/office/powerpoint/2010/main" val="38446785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Группы</a:t>
            </a:r>
            <a:endParaRPr lang="ru-RU" dirty="0"/>
          </a:p>
        </p:txBody>
      </p:sp>
      <p:sp>
        <p:nvSpPr>
          <p:cNvPr id="5" name="Текст 4"/>
          <p:cNvSpPr>
            <a:spLocks noGrp="1"/>
          </p:cNvSpPr>
          <p:nvPr>
            <p:ph type="body" sz="quarter" idx="10"/>
          </p:nvPr>
        </p:nvSpPr>
        <p:spPr>
          <a:xfrm>
            <a:off x="519112" y="1447799"/>
            <a:ext cx="11149013" cy="946413"/>
          </a:xfrm>
        </p:spPr>
        <p:txBody>
          <a:bodyPr/>
          <a:lstStyle/>
          <a:p>
            <a:r>
              <a:rPr lang="ru-RU" dirty="0" smtClean="0"/>
              <a:t>Для погружения в группу используйте заголовок</a:t>
            </a:r>
          </a:p>
          <a:p>
            <a:pPr lvl="1"/>
            <a:r>
              <a:rPr lang="ru-RU" dirty="0" smtClean="0"/>
              <a:t>Шеврон «</a:t>
            </a:r>
            <a:r>
              <a:rPr lang="en-US" dirty="0" smtClean="0"/>
              <a:t>&gt;</a:t>
            </a:r>
            <a:r>
              <a:rPr lang="ru-RU" dirty="0" smtClean="0"/>
              <a:t>»</a:t>
            </a:r>
            <a:r>
              <a:rPr lang="en-US" dirty="0" smtClean="0"/>
              <a:t> </a:t>
            </a:r>
            <a:r>
              <a:rPr lang="ru-RU" dirty="0" smtClean="0"/>
              <a:t>подсказывает, что заголовок активный.</a:t>
            </a:r>
            <a:endParaRPr lang="ru-RU" dirty="0"/>
          </a:p>
        </p:txBody>
      </p:sp>
      <p:pic>
        <p:nvPicPr>
          <p:cNvPr id="6" name="Рисунок 5"/>
          <p:cNvPicPr>
            <a:picLocks noChangeAspect="1"/>
          </p:cNvPicPr>
          <p:nvPr/>
        </p:nvPicPr>
        <p:blipFill>
          <a:blip r:embed="rId2"/>
          <a:stretch>
            <a:fillRect/>
          </a:stretch>
        </p:blipFill>
        <p:spPr>
          <a:xfrm>
            <a:off x="519112" y="2730035"/>
            <a:ext cx="13925551" cy="7829300"/>
          </a:xfrm>
          <a:prstGeom prst="rect">
            <a:avLst/>
          </a:prstGeom>
        </p:spPr>
      </p:pic>
      <p:sp>
        <p:nvSpPr>
          <p:cNvPr id="7" name="Овал 6"/>
          <p:cNvSpPr/>
          <p:nvPr/>
        </p:nvSpPr>
        <p:spPr bwMode="auto">
          <a:xfrm>
            <a:off x="2400302" y="4071938"/>
            <a:ext cx="428624" cy="428624"/>
          </a:xfrm>
          <a:prstGeom prst="ellipse">
            <a:avLst/>
          </a:prstGeom>
          <a:noFill/>
          <a:ln w="762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ru-RU"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9" name="Прямая со стрелкой 8"/>
          <p:cNvCxnSpPr/>
          <p:nvPr/>
        </p:nvCxnSpPr>
        <p:spPr>
          <a:xfrm flipH="1">
            <a:off x="2857500" y="3571875"/>
            <a:ext cx="500063" cy="50006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760644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Рекомендации</a:t>
            </a:r>
            <a:endParaRPr lang="ru-RU" dirty="0"/>
          </a:p>
        </p:txBody>
      </p:sp>
      <p:sp>
        <p:nvSpPr>
          <p:cNvPr id="3" name="Текст 2"/>
          <p:cNvSpPr>
            <a:spLocks noGrp="1"/>
          </p:cNvSpPr>
          <p:nvPr>
            <p:ph type="body" sz="quarter" idx="10"/>
          </p:nvPr>
        </p:nvSpPr>
        <p:spPr>
          <a:xfrm>
            <a:off x="519112" y="1447799"/>
            <a:ext cx="11149013" cy="4339650"/>
          </a:xfrm>
        </p:spPr>
        <p:txBody>
          <a:bodyPr/>
          <a:lstStyle/>
          <a:p>
            <a:r>
              <a:rPr lang="ru-RU" dirty="0" smtClean="0"/>
              <a:t>Элементы списка должны вести себя одинаково</a:t>
            </a:r>
          </a:p>
          <a:p>
            <a:endParaRPr lang="ru-RU" dirty="0" smtClean="0"/>
          </a:p>
          <a:p>
            <a:r>
              <a:rPr lang="ru-RU" dirty="0" smtClean="0"/>
              <a:t>Если </a:t>
            </a:r>
            <a:r>
              <a:rPr lang="ru-RU" dirty="0"/>
              <a:t>список разделяется на группы, используйте контекстное </a:t>
            </a:r>
            <a:r>
              <a:rPr lang="ru-RU" dirty="0" smtClean="0"/>
              <a:t>масштабирование</a:t>
            </a:r>
          </a:p>
          <a:p>
            <a:endParaRPr lang="ru-RU" dirty="0" smtClean="0"/>
          </a:p>
          <a:p>
            <a:r>
              <a:rPr lang="ru-RU" dirty="0" smtClean="0"/>
              <a:t>Блокируйте </a:t>
            </a:r>
            <a:r>
              <a:rPr lang="ru-RU" dirty="0"/>
              <a:t>использование меток выбора в сценариях с единственным вариантом</a:t>
            </a:r>
          </a:p>
        </p:txBody>
      </p:sp>
    </p:spTree>
    <p:extLst>
      <p:ext uri="{BB962C8B-B14F-4D97-AF65-F5344CB8AC3E}">
        <p14:creationId xmlns:p14="http://schemas.microsoft.com/office/powerpoint/2010/main" val="35084630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484</TotalTime>
  <Words>679</Words>
  <Application>Microsoft Office PowerPoint</Application>
  <PresentationFormat>Произвольный</PresentationFormat>
  <Paragraphs>126</Paragraphs>
  <Slides>23</Slides>
  <Notes>6</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23</vt:i4>
      </vt:variant>
    </vt:vector>
  </HeadingPairs>
  <TitlesOfParts>
    <vt:vector size="31" baseType="lpstr">
      <vt:lpstr>Arial</vt:lpstr>
      <vt:lpstr>Calibri</vt:lpstr>
      <vt:lpstr>Consolas</vt:lpstr>
      <vt:lpstr>Segoe UI</vt:lpstr>
      <vt:lpstr>Segoe UI Light</vt:lpstr>
      <vt:lpstr>Wingdings</vt:lpstr>
      <vt:lpstr>Metro Template Light 16x9</vt:lpstr>
      <vt:lpstr>Metro Template Colored Titles Segoe UI 16x9</vt:lpstr>
      <vt:lpstr>Презентация PowerPoint</vt:lpstr>
      <vt:lpstr>Презентация PowerPoint</vt:lpstr>
      <vt:lpstr>Презентация PowerPoint</vt:lpstr>
      <vt:lpstr>Устройство списков</vt:lpstr>
      <vt:lpstr>Презентация PowerPoint</vt:lpstr>
      <vt:lpstr>Шаблоны</vt:lpstr>
      <vt:lpstr>Точки привязки</vt:lpstr>
      <vt:lpstr>Группы</vt:lpstr>
      <vt:lpstr>Рекомендации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Брендирование</vt:lpstr>
      <vt:lpstr>Презентация PowerPoint</vt:lpstr>
      <vt:lpstr>Презентация PowerPoint</vt:lpstr>
      <vt:lpstr>Презентация PowerPoint</vt:lpstr>
      <vt:lpstr>Презентация PowerPoint</vt:lpstr>
      <vt:lpstr>Презентация PowerPoint</vt:lpstr>
    </vt:vector>
  </TitlesOfParts>
  <Manager>&lt;Content Manager Name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
  <cp:keywords>&lt;Any Related Keywords&gt;</cp:keywords>
  <dc:description>Audience Type: Internal</dc:description>
  <cp:lastModifiedBy>Konstantin Kichinsky</cp:lastModifiedBy>
  <cp:revision>75</cp:revision>
  <dcterms:created xsi:type="dcterms:W3CDTF">2012-01-14T00:09:53Z</dcterms:created>
  <dcterms:modified xsi:type="dcterms:W3CDTF">2013-04-16T12:17:21Z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