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27"/>
  </p:notesMasterIdLst>
  <p:handoutMasterIdLst>
    <p:handoutMasterId r:id="rId28"/>
  </p:handoutMasterIdLst>
  <p:sldIdLst>
    <p:sldId id="382" r:id="rId6"/>
    <p:sldId id="383" r:id="rId7"/>
    <p:sldId id="385" r:id="rId8"/>
    <p:sldId id="386" r:id="rId9"/>
    <p:sldId id="389" r:id="rId10"/>
    <p:sldId id="387" r:id="rId11"/>
    <p:sldId id="390" r:id="rId12"/>
    <p:sldId id="388" r:id="rId13"/>
    <p:sldId id="392" r:id="rId14"/>
    <p:sldId id="391" r:id="rId15"/>
    <p:sldId id="394" r:id="rId16"/>
    <p:sldId id="395" r:id="rId17"/>
    <p:sldId id="396" r:id="rId18"/>
    <p:sldId id="397" r:id="rId19"/>
    <p:sldId id="398" r:id="rId20"/>
    <p:sldId id="393" r:id="rId21"/>
    <p:sldId id="399" r:id="rId22"/>
    <p:sldId id="400" r:id="rId23"/>
    <p:sldId id="401" r:id="rId24"/>
    <p:sldId id="402" r:id="rId25"/>
    <p:sldId id="384" r:id="rId26"/>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88" autoAdjust="0"/>
    <p:restoredTop sz="94434" autoAdjust="0"/>
  </p:normalViewPr>
  <p:slideViewPr>
    <p:cSldViewPr snapToGrid="0">
      <p:cViewPr varScale="1">
        <p:scale>
          <a:sx n="67" d="100"/>
          <a:sy n="67" d="100"/>
        </p:scale>
        <p:origin x="858" y="48"/>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4/18/2013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4/18/2013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4/18/2013 7:01 PM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21</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a:t>Online-школа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quarter" idx="10"/>
          </p:nvPr>
        </p:nvSpPr>
        <p:spPr/>
        <p:txBody>
          <a:bodyPr/>
          <a:lstStyle/>
          <a:p>
            <a:r>
              <a:rPr lang="ru-RU" dirty="0" smtClean="0"/>
              <a:t>Контракты</a:t>
            </a:r>
            <a:endParaRPr lang="ru-RU" dirty="0"/>
          </a:p>
        </p:txBody>
      </p:sp>
      <p:sp>
        <p:nvSpPr>
          <p:cNvPr id="3" name="Текст 2"/>
          <p:cNvSpPr>
            <a:spLocks noGrp="1"/>
          </p:cNvSpPr>
          <p:nvPr>
            <p:ph type="body" sz="quarter" idx="11"/>
          </p:nvPr>
        </p:nvSpPr>
        <p:spPr/>
        <p:txBody>
          <a:bodyPr/>
          <a:lstStyle/>
          <a:p>
            <a:endParaRPr lang="ru-RU"/>
          </a:p>
        </p:txBody>
      </p:sp>
    </p:spTree>
    <p:extLst>
      <p:ext uri="{BB962C8B-B14F-4D97-AF65-F5344CB8AC3E}">
        <p14:creationId xmlns:p14="http://schemas.microsoft.com/office/powerpoint/2010/main" val="2249051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Поиск</a:t>
            </a:r>
            <a:endParaRPr lang="ru-RU" dirty="0"/>
          </a:p>
        </p:txBody>
      </p:sp>
      <p:sp>
        <p:nvSpPr>
          <p:cNvPr id="5" name="Текст 4"/>
          <p:cNvSpPr>
            <a:spLocks noGrp="1"/>
          </p:cNvSpPr>
          <p:nvPr>
            <p:ph type="body" sz="quarter" idx="10"/>
          </p:nvPr>
        </p:nvSpPr>
        <p:spPr>
          <a:xfrm>
            <a:off x="519112" y="1447799"/>
            <a:ext cx="11149013" cy="4519186"/>
          </a:xfrm>
        </p:spPr>
        <p:txBody>
          <a:bodyPr/>
          <a:lstStyle/>
          <a:p>
            <a:r>
              <a:rPr lang="ru-RU" dirty="0" smtClean="0"/>
              <a:t>Объявление в манифесте</a:t>
            </a:r>
          </a:p>
          <a:p>
            <a:r>
              <a:rPr lang="ru-RU" dirty="0" smtClean="0"/>
              <a:t>Реакция на запрос</a:t>
            </a:r>
          </a:p>
          <a:p>
            <a:pPr lvl="1"/>
            <a:r>
              <a:rPr lang="ru-RU" dirty="0" smtClean="0"/>
              <a:t>Текущее приложение</a:t>
            </a:r>
            <a:endParaRPr lang="en-US" dirty="0" smtClean="0"/>
          </a:p>
          <a:p>
            <a:pPr lvl="1"/>
            <a:r>
              <a:rPr lang="ru-RU" dirty="0" smtClean="0"/>
              <a:t>	</a:t>
            </a:r>
            <a:r>
              <a:rPr lang="en-US" dirty="0" err="1" smtClean="0"/>
              <a:t>querysubmitted</a:t>
            </a:r>
            <a:r>
              <a:rPr lang="ru-RU" dirty="0" smtClean="0"/>
              <a:t> </a:t>
            </a:r>
            <a:r>
              <a:rPr lang="ru-RU" dirty="0" smtClean="0">
                <a:solidFill>
                  <a:schemeClr val="bg1">
                    <a:lumMod val="75000"/>
                  </a:schemeClr>
                </a:solidFill>
              </a:rPr>
              <a:t>(</a:t>
            </a:r>
            <a:r>
              <a:rPr lang="en-US" dirty="0" smtClean="0">
                <a:solidFill>
                  <a:schemeClr val="bg1">
                    <a:lumMod val="75000"/>
                  </a:schemeClr>
                </a:solidFill>
              </a:rPr>
              <a:t>JS)</a:t>
            </a:r>
            <a:r>
              <a:rPr lang="ru-RU" dirty="0" smtClean="0">
                <a:solidFill>
                  <a:schemeClr val="bg1">
                    <a:lumMod val="75000"/>
                  </a:schemeClr>
                </a:solidFill>
              </a:rPr>
              <a:t> </a:t>
            </a:r>
            <a:r>
              <a:rPr lang="en-US" dirty="0"/>
              <a:t>|</a:t>
            </a:r>
            <a:r>
              <a:rPr lang="ru-RU" dirty="0" smtClean="0"/>
              <a:t> </a:t>
            </a:r>
            <a:r>
              <a:rPr lang="en-US" dirty="0" err="1" smtClean="0"/>
              <a:t>QuerySubmitted</a:t>
            </a:r>
            <a:r>
              <a:rPr lang="en-US" dirty="0" smtClean="0"/>
              <a:t> </a:t>
            </a:r>
            <a:r>
              <a:rPr lang="en-US" dirty="0">
                <a:solidFill>
                  <a:schemeClr val="bg1">
                    <a:lumMod val="75000"/>
                  </a:schemeClr>
                </a:solidFill>
              </a:rPr>
              <a:t>(C</a:t>
            </a:r>
            <a:r>
              <a:rPr lang="en-US" dirty="0" smtClean="0">
                <a:solidFill>
                  <a:schemeClr val="bg1">
                    <a:lumMod val="75000"/>
                  </a:schemeClr>
                </a:solidFill>
              </a:rPr>
              <a:t>#)</a:t>
            </a:r>
            <a:endParaRPr lang="en-US" dirty="0" smtClean="0"/>
          </a:p>
          <a:p>
            <a:pPr lvl="1"/>
            <a:r>
              <a:rPr lang="ru-RU" dirty="0" smtClean="0"/>
              <a:t>Активация	</a:t>
            </a:r>
          </a:p>
          <a:p>
            <a:pPr lvl="1"/>
            <a:r>
              <a:rPr lang="ru-RU" dirty="0" smtClean="0"/>
              <a:t>	</a:t>
            </a:r>
            <a:r>
              <a:rPr lang="en-US" dirty="0" err="1" smtClean="0"/>
              <a:t>onactivaded</a:t>
            </a:r>
            <a:r>
              <a:rPr lang="en-US" dirty="0" smtClean="0"/>
              <a:t> </a:t>
            </a:r>
            <a:r>
              <a:rPr lang="en-US" dirty="0">
                <a:solidFill>
                  <a:schemeClr val="bg1">
                    <a:lumMod val="75000"/>
                  </a:schemeClr>
                </a:solidFill>
              </a:rPr>
              <a:t>(JS) </a:t>
            </a:r>
            <a:r>
              <a:rPr lang="en-US" dirty="0"/>
              <a:t>| </a:t>
            </a:r>
            <a:r>
              <a:rPr lang="en-US" dirty="0" err="1" smtClean="0"/>
              <a:t>OnActivated</a:t>
            </a:r>
            <a:r>
              <a:rPr lang="en-US" dirty="0"/>
              <a:t>, </a:t>
            </a:r>
            <a:r>
              <a:rPr lang="en-US" dirty="0" err="1"/>
              <a:t>OnSearchActivated</a:t>
            </a:r>
            <a:r>
              <a:rPr lang="en-US" dirty="0"/>
              <a:t> </a:t>
            </a:r>
            <a:r>
              <a:rPr lang="en-US" dirty="0">
                <a:solidFill>
                  <a:schemeClr val="bg1">
                    <a:lumMod val="75000"/>
                  </a:schemeClr>
                </a:solidFill>
              </a:rPr>
              <a:t>(C#)</a:t>
            </a:r>
            <a:r>
              <a:rPr lang="en-US" dirty="0"/>
              <a:t> </a:t>
            </a:r>
            <a:endParaRPr lang="en-US" dirty="0" smtClean="0"/>
          </a:p>
          <a:p>
            <a:pPr lvl="1"/>
            <a:r>
              <a:rPr lang="en-US" dirty="0"/>
              <a:t>	</a:t>
            </a:r>
            <a:r>
              <a:rPr lang="en-US" dirty="0" smtClean="0">
                <a:sym typeface="Wingdings" panose="05000000000000000000" pitchFamily="2" charset="2"/>
              </a:rPr>
              <a:t> </a:t>
            </a:r>
            <a:r>
              <a:rPr lang="en-US" dirty="0" err="1" smtClean="0"/>
              <a:t>ActivatioKind.search</a:t>
            </a:r>
            <a:endParaRPr lang="en-US" dirty="0" smtClean="0"/>
          </a:p>
          <a:p>
            <a:pPr lvl="1"/>
            <a:r>
              <a:rPr lang="ru-RU" dirty="0" smtClean="0"/>
              <a:t>Подсказки</a:t>
            </a:r>
          </a:p>
          <a:p>
            <a:pPr lvl="1"/>
            <a:r>
              <a:rPr lang="ru-RU" dirty="0" smtClean="0"/>
              <a:t>	</a:t>
            </a:r>
            <a:r>
              <a:rPr lang="en-US" dirty="0" err="1" smtClean="0"/>
              <a:t>o</a:t>
            </a:r>
            <a:r>
              <a:rPr lang="en-US" smtClean="0"/>
              <a:t>nsuggestionsrequested</a:t>
            </a:r>
            <a:r>
              <a:rPr lang="en-US" dirty="0" smtClean="0"/>
              <a:t> </a:t>
            </a:r>
            <a:r>
              <a:rPr lang="en-US" dirty="0">
                <a:solidFill>
                  <a:schemeClr val="bg1">
                    <a:lumMod val="75000"/>
                  </a:schemeClr>
                </a:solidFill>
              </a:rPr>
              <a:t>(JS) </a:t>
            </a:r>
            <a:r>
              <a:rPr lang="en-US" dirty="0" smtClean="0"/>
              <a:t>| </a:t>
            </a:r>
            <a:r>
              <a:rPr lang="en-US" dirty="0" err="1"/>
              <a:t>SuggestionsRequested</a:t>
            </a:r>
            <a:r>
              <a:rPr lang="en-US" dirty="0"/>
              <a:t> </a:t>
            </a:r>
            <a:r>
              <a:rPr lang="en-US" dirty="0">
                <a:solidFill>
                  <a:schemeClr val="bg1">
                    <a:lumMod val="75000"/>
                  </a:schemeClr>
                </a:solidFill>
              </a:rPr>
              <a:t>(C#)</a:t>
            </a:r>
            <a:r>
              <a:rPr lang="en-US" dirty="0" smtClean="0"/>
              <a:t> </a:t>
            </a:r>
            <a:endParaRPr lang="ru-RU" dirty="0" smtClean="0"/>
          </a:p>
          <a:p>
            <a:pPr lvl="1"/>
            <a:endParaRPr lang="ru-RU" dirty="0"/>
          </a:p>
          <a:p>
            <a:r>
              <a:rPr lang="ru-RU" dirty="0" smtClean="0"/>
              <a:t>Страница результатов</a:t>
            </a:r>
            <a:endParaRPr lang="ru-RU" dirty="0"/>
          </a:p>
        </p:txBody>
      </p:sp>
      <p:pic>
        <p:nvPicPr>
          <p:cNvPr id="7" name="Рисунок 6"/>
          <p:cNvPicPr>
            <a:picLocks noChangeAspect="1"/>
          </p:cNvPicPr>
          <p:nvPr/>
        </p:nvPicPr>
        <p:blipFill>
          <a:blip r:embed="rId2"/>
          <a:stretch>
            <a:fillRect/>
          </a:stretch>
        </p:blipFill>
        <p:spPr>
          <a:xfrm>
            <a:off x="9081247" y="0"/>
            <a:ext cx="3107578" cy="6897746"/>
          </a:xfrm>
          <a:prstGeom prst="rect">
            <a:avLst/>
          </a:prstGeom>
        </p:spPr>
      </p:pic>
    </p:spTree>
    <p:extLst>
      <p:ext uri="{BB962C8B-B14F-4D97-AF65-F5344CB8AC3E}">
        <p14:creationId xmlns:p14="http://schemas.microsoft.com/office/powerpoint/2010/main" val="26939569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Общий доступ</a:t>
            </a:r>
            <a:endParaRPr lang="ru-RU" dirty="0"/>
          </a:p>
        </p:txBody>
      </p:sp>
      <p:sp>
        <p:nvSpPr>
          <p:cNvPr id="5" name="Текст 4"/>
          <p:cNvSpPr>
            <a:spLocks noGrp="1"/>
          </p:cNvSpPr>
          <p:nvPr>
            <p:ph type="body" sz="quarter" idx="10"/>
          </p:nvPr>
        </p:nvSpPr>
        <p:spPr>
          <a:xfrm>
            <a:off x="519112" y="1447799"/>
            <a:ext cx="11149013" cy="4796185"/>
          </a:xfrm>
        </p:spPr>
        <p:txBody>
          <a:bodyPr/>
          <a:lstStyle/>
          <a:p>
            <a:r>
              <a:rPr lang="en-US" dirty="0" smtClean="0"/>
              <a:t>Source</a:t>
            </a:r>
            <a:r>
              <a:rPr lang="ru-RU" dirty="0" smtClean="0"/>
              <a:t> </a:t>
            </a:r>
          </a:p>
          <a:p>
            <a:pPr lvl="1"/>
            <a:r>
              <a:rPr lang="en-US" dirty="0" err="1" smtClean="0"/>
              <a:t>Windows.ApplicationModel.DataTransfer</a:t>
            </a:r>
            <a:endParaRPr lang="ru-RU" dirty="0" smtClean="0"/>
          </a:p>
          <a:p>
            <a:pPr lvl="1"/>
            <a:r>
              <a:rPr lang="ru-RU" dirty="0" smtClean="0">
                <a:sym typeface="Wingdings" panose="05000000000000000000" pitchFamily="2" charset="2"/>
              </a:rPr>
              <a:t></a:t>
            </a:r>
            <a:r>
              <a:rPr lang="en-US" dirty="0" smtClean="0">
                <a:sym typeface="Wingdings" panose="05000000000000000000" pitchFamily="2" charset="2"/>
              </a:rPr>
              <a:t> </a:t>
            </a:r>
            <a:r>
              <a:rPr lang="en-US" dirty="0" err="1" smtClean="0">
                <a:sym typeface="Wingdings" panose="05000000000000000000" pitchFamily="2" charset="2"/>
              </a:rPr>
              <a:t>on</a:t>
            </a:r>
            <a:r>
              <a:rPr lang="en-US" dirty="0" err="1" smtClean="0"/>
              <a:t>datarequested</a:t>
            </a:r>
            <a:r>
              <a:rPr lang="en-US" dirty="0" smtClean="0"/>
              <a:t> </a:t>
            </a:r>
            <a:r>
              <a:rPr lang="en-US" dirty="0">
                <a:solidFill>
                  <a:schemeClr val="bg1">
                    <a:lumMod val="75000"/>
                  </a:schemeClr>
                </a:solidFill>
              </a:rPr>
              <a:t>(JS)</a:t>
            </a:r>
            <a:r>
              <a:rPr lang="en-US" dirty="0"/>
              <a:t> | </a:t>
            </a:r>
            <a:r>
              <a:rPr lang="en-US" dirty="0" err="1"/>
              <a:t>DataRequested</a:t>
            </a:r>
            <a:r>
              <a:rPr lang="en-US" dirty="0"/>
              <a:t> </a:t>
            </a:r>
            <a:r>
              <a:rPr lang="en-US" dirty="0" smtClean="0">
                <a:solidFill>
                  <a:schemeClr val="bg1">
                    <a:lumMod val="75000"/>
                  </a:schemeClr>
                </a:solidFill>
              </a:rPr>
              <a:t>(C#)</a:t>
            </a:r>
          </a:p>
          <a:p>
            <a:r>
              <a:rPr lang="ru-RU" dirty="0" smtClean="0"/>
              <a:t/>
            </a:r>
            <a:br>
              <a:rPr lang="ru-RU" dirty="0" smtClean="0"/>
            </a:br>
            <a:r>
              <a:rPr lang="en-US" dirty="0" smtClean="0"/>
              <a:t>Target</a:t>
            </a:r>
            <a:endParaRPr lang="en-US" dirty="0"/>
          </a:p>
          <a:p>
            <a:pPr lvl="1"/>
            <a:r>
              <a:rPr lang="ru-RU" dirty="0" smtClean="0"/>
              <a:t>Объявление в манифесте</a:t>
            </a:r>
            <a:endParaRPr lang="en-US" dirty="0" smtClean="0"/>
          </a:p>
          <a:p>
            <a:pPr lvl="1"/>
            <a:r>
              <a:rPr lang="ru-RU" dirty="0" smtClean="0"/>
              <a:t>Активация</a:t>
            </a:r>
            <a:endParaRPr lang="en-US" dirty="0" smtClean="0"/>
          </a:p>
          <a:p>
            <a:pPr lvl="1"/>
            <a:r>
              <a:rPr lang="en-US" dirty="0" smtClean="0"/>
              <a:t>	</a:t>
            </a:r>
            <a:r>
              <a:rPr lang="en-US" dirty="0" err="1" smtClean="0"/>
              <a:t>onactivaded</a:t>
            </a:r>
            <a:r>
              <a:rPr lang="en-US" dirty="0" smtClean="0"/>
              <a:t> </a:t>
            </a:r>
            <a:r>
              <a:rPr lang="en-US" dirty="0">
                <a:solidFill>
                  <a:schemeClr val="bg1">
                    <a:lumMod val="75000"/>
                  </a:schemeClr>
                </a:solidFill>
              </a:rPr>
              <a:t>(JS) </a:t>
            </a:r>
            <a:r>
              <a:rPr lang="en-US" dirty="0"/>
              <a:t>| </a:t>
            </a:r>
            <a:r>
              <a:rPr lang="en-US" dirty="0" err="1"/>
              <a:t>OnActivated</a:t>
            </a:r>
            <a:r>
              <a:rPr lang="en-US" dirty="0"/>
              <a:t>, </a:t>
            </a:r>
            <a:r>
              <a:rPr lang="en-US" dirty="0" err="1" smtClean="0"/>
              <a:t>On</a:t>
            </a:r>
            <a:r>
              <a:rPr lang="en-US" dirty="0" err="1"/>
              <a:t>ShareTarget</a:t>
            </a:r>
            <a:r>
              <a:rPr lang="en-US" dirty="0" err="1" smtClean="0"/>
              <a:t>Activated</a:t>
            </a:r>
            <a:r>
              <a:rPr lang="en-US" dirty="0" smtClean="0"/>
              <a:t> </a:t>
            </a:r>
            <a:r>
              <a:rPr lang="en-US" dirty="0">
                <a:solidFill>
                  <a:schemeClr val="bg1">
                    <a:lumMod val="75000"/>
                  </a:schemeClr>
                </a:solidFill>
              </a:rPr>
              <a:t>(C#)</a:t>
            </a:r>
            <a:r>
              <a:rPr lang="en-US" dirty="0"/>
              <a:t> </a:t>
            </a:r>
            <a:endParaRPr lang="en-US" dirty="0" smtClean="0"/>
          </a:p>
          <a:p>
            <a:pPr lvl="1"/>
            <a:r>
              <a:rPr lang="en-US" dirty="0"/>
              <a:t>	</a:t>
            </a:r>
            <a:r>
              <a:rPr lang="en-US" dirty="0" smtClean="0">
                <a:sym typeface="Wingdings" panose="05000000000000000000" pitchFamily="2" charset="2"/>
              </a:rPr>
              <a:t></a:t>
            </a:r>
            <a:r>
              <a:rPr lang="en-US" dirty="0"/>
              <a:t> </a:t>
            </a:r>
            <a:r>
              <a:rPr lang="en-US" dirty="0" err="1"/>
              <a:t>ActivationKind.shareTarget</a:t>
            </a:r>
            <a:endParaRPr lang="en-US" dirty="0"/>
          </a:p>
          <a:p>
            <a:pPr lvl="1"/>
            <a:endParaRPr lang="en-US" dirty="0" smtClean="0">
              <a:sym typeface="Wingdings" panose="05000000000000000000" pitchFamily="2" charset="2"/>
            </a:endParaRPr>
          </a:p>
          <a:p>
            <a:pPr lvl="1"/>
            <a:r>
              <a:rPr lang="ru-RU" dirty="0" smtClean="0">
                <a:sym typeface="Wingdings" panose="05000000000000000000" pitchFamily="2" charset="2"/>
              </a:rPr>
              <a:t>Данные</a:t>
            </a:r>
            <a:endParaRPr lang="en-US" dirty="0" smtClean="0">
              <a:sym typeface="Wingdings" panose="05000000000000000000" pitchFamily="2" charset="2"/>
            </a:endParaRPr>
          </a:p>
          <a:p>
            <a:pPr lvl="1"/>
            <a:r>
              <a:rPr lang="en-US" dirty="0" smtClean="0">
                <a:sym typeface="Wingdings" panose="05000000000000000000" pitchFamily="2" charset="2"/>
              </a:rPr>
              <a:t> </a:t>
            </a:r>
            <a:r>
              <a:rPr lang="en-US" dirty="0" err="1" smtClean="0">
                <a:sym typeface="Wingdings" panose="05000000000000000000" pitchFamily="2" charset="2"/>
              </a:rPr>
              <a:t>event.detail.shareOperation</a:t>
            </a:r>
            <a:r>
              <a:rPr lang="ru-RU" dirty="0" smtClean="0">
                <a:sym typeface="Wingdings" panose="05000000000000000000" pitchFamily="2" charset="2"/>
              </a:rPr>
              <a:t> </a:t>
            </a:r>
            <a:r>
              <a:rPr lang="en-US" dirty="0">
                <a:solidFill>
                  <a:schemeClr val="bg1">
                    <a:lumMod val="75000"/>
                  </a:schemeClr>
                </a:solidFill>
              </a:rPr>
              <a:t>(JS) </a:t>
            </a:r>
            <a:r>
              <a:rPr lang="en-US" dirty="0"/>
              <a:t>| </a:t>
            </a:r>
            <a:r>
              <a:rPr lang="en-US" dirty="0" err="1"/>
              <a:t>args.ShareOperation</a:t>
            </a:r>
            <a:r>
              <a:rPr lang="en-US" dirty="0" smtClean="0"/>
              <a:t> </a:t>
            </a:r>
            <a:r>
              <a:rPr lang="en-US" dirty="0">
                <a:solidFill>
                  <a:schemeClr val="bg1">
                    <a:lumMod val="75000"/>
                  </a:schemeClr>
                </a:solidFill>
              </a:rPr>
              <a:t>(C#)</a:t>
            </a:r>
            <a:r>
              <a:rPr lang="en-US" dirty="0"/>
              <a:t> </a:t>
            </a:r>
            <a:endParaRPr lang="ru-RU" dirty="0" smtClean="0"/>
          </a:p>
        </p:txBody>
      </p:sp>
      <p:pic>
        <p:nvPicPr>
          <p:cNvPr id="6" name="Рисунок 5"/>
          <p:cNvPicPr>
            <a:picLocks noChangeAspect="1"/>
          </p:cNvPicPr>
          <p:nvPr/>
        </p:nvPicPr>
        <p:blipFill>
          <a:blip r:embed="rId2"/>
          <a:stretch>
            <a:fillRect/>
          </a:stretch>
        </p:blipFill>
        <p:spPr>
          <a:xfrm>
            <a:off x="9099176" y="0"/>
            <a:ext cx="3089649" cy="6857949"/>
          </a:xfrm>
          <a:prstGeom prst="rect">
            <a:avLst/>
          </a:prstGeom>
        </p:spPr>
      </p:pic>
    </p:spTree>
    <p:extLst>
      <p:ext uri="{BB962C8B-B14F-4D97-AF65-F5344CB8AC3E}">
        <p14:creationId xmlns:p14="http://schemas.microsoft.com/office/powerpoint/2010/main" val="1917684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Параметры</a:t>
            </a:r>
            <a:endParaRPr lang="ru-RU" dirty="0"/>
          </a:p>
        </p:txBody>
      </p:sp>
      <p:pic>
        <p:nvPicPr>
          <p:cNvPr id="6" name="Рисунок 5"/>
          <p:cNvPicPr>
            <a:picLocks noChangeAspect="1"/>
          </p:cNvPicPr>
          <p:nvPr/>
        </p:nvPicPr>
        <p:blipFill>
          <a:blip r:embed="rId2"/>
          <a:stretch>
            <a:fillRect/>
          </a:stretch>
        </p:blipFill>
        <p:spPr>
          <a:xfrm>
            <a:off x="9099154" y="0"/>
            <a:ext cx="3089672" cy="6858000"/>
          </a:xfrm>
          <a:prstGeom prst="rect">
            <a:avLst/>
          </a:prstGeom>
        </p:spPr>
      </p:pic>
      <p:sp>
        <p:nvSpPr>
          <p:cNvPr id="5" name="Текст 4"/>
          <p:cNvSpPr>
            <a:spLocks noGrp="1"/>
          </p:cNvSpPr>
          <p:nvPr>
            <p:ph type="body" sz="quarter" idx="10"/>
          </p:nvPr>
        </p:nvSpPr>
        <p:spPr>
          <a:xfrm>
            <a:off x="519112" y="1447799"/>
            <a:ext cx="11149013" cy="3926716"/>
          </a:xfrm>
        </p:spPr>
        <p:txBody>
          <a:bodyPr/>
          <a:lstStyle/>
          <a:p>
            <a:r>
              <a:rPr lang="ru-RU" dirty="0" smtClean="0"/>
              <a:t>Команды</a:t>
            </a:r>
            <a:endParaRPr lang="en-US" dirty="0" smtClean="0"/>
          </a:p>
          <a:p>
            <a:r>
              <a:rPr lang="ru-RU" dirty="0" smtClean="0"/>
              <a:t>Панель</a:t>
            </a:r>
          </a:p>
          <a:p>
            <a:pPr lvl="1"/>
            <a:r>
              <a:rPr lang="en-US" dirty="0" smtClean="0"/>
              <a:t>	JS: </a:t>
            </a:r>
            <a:r>
              <a:rPr lang="ru-RU" dirty="0" smtClean="0"/>
              <a:t>страница, </a:t>
            </a:r>
            <a:r>
              <a:rPr lang="ru-RU" dirty="0" err="1" smtClean="0"/>
              <a:t>контрол</a:t>
            </a:r>
            <a:r>
              <a:rPr lang="ru-RU" dirty="0" smtClean="0"/>
              <a:t> </a:t>
            </a:r>
            <a:r>
              <a:rPr lang="en-US" dirty="0" err="1" smtClean="0"/>
              <a:t>SettingsFlyout</a:t>
            </a:r>
            <a:r>
              <a:rPr lang="en-US" dirty="0" smtClean="0"/>
              <a:t>, narrow + wide</a:t>
            </a:r>
          </a:p>
          <a:p>
            <a:pPr lvl="1"/>
            <a:r>
              <a:rPr lang="en-US" dirty="0"/>
              <a:t>	</a:t>
            </a:r>
            <a:r>
              <a:rPr lang="en-US" dirty="0" smtClean="0"/>
              <a:t>C#: </a:t>
            </a:r>
            <a:r>
              <a:rPr lang="ru-RU" dirty="0" smtClean="0"/>
              <a:t>стилизованный</a:t>
            </a:r>
            <a:r>
              <a:rPr lang="en-US" dirty="0" smtClean="0"/>
              <a:t> </a:t>
            </a:r>
            <a:r>
              <a:rPr lang="en-US" dirty="0" err="1" smtClean="0"/>
              <a:t>UserControl</a:t>
            </a:r>
            <a:endParaRPr lang="en-US" dirty="0" smtClean="0"/>
          </a:p>
          <a:p>
            <a:pPr lvl="1"/>
            <a:endParaRPr lang="en-US" dirty="0"/>
          </a:p>
          <a:p>
            <a:r>
              <a:rPr lang="ru-RU" dirty="0" smtClean="0"/>
              <a:t>Активация</a:t>
            </a:r>
          </a:p>
          <a:p>
            <a:pPr lvl="1"/>
            <a:r>
              <a:rPr lang="en-US" dirty="0" err="1" smtClean="0"/>
              <a:t>onsettings</a:t>
            </a:r>
            <a:r>
              <a:rPr lang="en-US" dirty="0" smtClean="0"/>
              <a:t>, </a:t>
            </a:r>
            <a:r>
              <a:rPr lang="en-US" dirty="0" err="1"/>
              <a:t>applicationcommands</a:t>
            </a:r>
            <a:r>
              <a:rPr lang="ru-RU" dirty="0" smtClean="0"/>
              <a:t> </a:t>
            </a:r>
            <a:r>
              <a:rPr lang="en-US" dirty="0">
                <a:solidFill>
                  <a:schemeClr val="bg1">
                    <a:lumMod val="75000"/>
                  </a:schemeClr>
                </a:solidFill>
              </a:rPr>
              <a:t>(JS</a:t>
            </a:r>
            <a:r>
              <a:rPr lang="en-US" dirty="0" smtClean="0">
                <a:solidFill>
                  <a:schemeClr val="bg1">
                    <a:lumMod val="75000"/>
                  </a:schemeClr>
                </a:solidFill>
              </a:rPr>
              <a:t>)</a:t>
            </a:r>
          </a:p>
          <a:p>
            <a:pPr lvl="1"/>
            <a:r>
              <a:rPr lang="en-US" dirty="0" err="1" smtClean="0"/>
              <a:t>CommandsRequested</a:t>
            </a:r>
            <a:r>
              <a:rPr lang="en-US" dirty="0" smtClean="0"/>
              <a:t>, </a:t>
            </a:r>
            <a:r>
              <a:rPr lang="en-US" dirty="0" err="1" smtClean="0"/>
              <a:t>ApplicationCommands</a:t>
            </a:r>
            <a:r>
              <a:rPr lang="en-US" dirty="0" smtClean="0"/>
              <a:t> </a:t>
            </a:r>
            <a:r>
              <a:rPr lang="en-US" dirty="0">
                <a:solidFill>
                  <a:schemeClr val="bg1">
                    <a:lumMod val="75000"/>
                  </a:schemeClr>
                </a:solidFill>
              </a:rPr>
              <a:t>(C#)</a:t>
            </a:r>
          </a:p>
          <a:p>
            <a:pPr lvl="1"/>
            <a:endParaRPr lang="ru-RU" dirty="0"/>
          </a:p>
        </p:txBody>
      </p:sp>
      <p:pic>
        <p:nvPicPr>
          <p:cNvPr id="8" name="Рисунок 7"/>
          <p:cNvPicPr>
            <a:picLocks noChangeAspect="1"/>
          </p:cNvPicPr>
          <p:nvPr/>
        </p:nvPicPr>
        <p:blipFill rotWithShape="1">
          <a:blip r:embed="rId3"/>
          <a:srcRect l="74799"/>
          <a:stretch/>
        </p:blipFill>
        <p:spPr>
          <a:xfrm>
            <a:off x="9099154" y="-1"/>
            <a:ext cx="3089672" cy="6892929"/>
          </a:xfrm>
          <a:prstGeom prst="rect">
            <a:avLst/>
          </a:prstGeom>
        </p:spPr>
      </p:pic>
    </p:spTree>
    <p:extLst>
      <p:ext uri="{BB962C8B-B14F-4D97-AF65-F5344CB8AC3E}">
        <p14:creationId xmlns:p14="http://schemas.microsoft.com/office/powerpoint/2010/main" val="41632049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Выбор файлов</a:t>
            </a:r>
            <a:endParaRPr lang="ru-RU" dirty="0"/>
          </a:p>
        </p:txBody>
      </p:sp>
      <p:sp>
        <p:nvSpPr>
          <p:cNvPr id="5" name="Текст 4"/>
          <p:cNvSpPr>
            <a:spLocks noGrp="1"/>
          </p:cNvSpPr>
          <p:nvPr>
            <p:ph type="body" sz="quarter" idx="10"/>
          </p:nvPr>
        </p:nvSpPr>
        <p:spPr>
          <a:xfrm>
            <a:off x="519112" y="1447799"/>
            <a:ext cx="11149013" cy="2600712"/>
          </a:xfrm>
        </p:spPr>
        <p:txBody>
          <a:bodyPr/>
          <a:lstStyle/>
          <a:p>
            <a:r>
              <a:rPr lang="ru-RU" dirty="0" smtClean="0"/>
              <a:t>Открытие, сохранение,</a:t>
            </a:r>
          </a:p>
          <a:p>
            <a:r>
              <a:rPr lang="ru-RU" dirty="0" smtClean="0"/>
              <a:t>кэширование</a:t>
            </a:r>
          </a:p>
          <a:p>
            <a:pPr lvl="1"/>
            <a:r>
              <a:rPr lang="ru-RU" dirty="0" smtClean="0"/>
              <a:t>Манифест</a:t>
            </a:r>
          </a:p>
          <a:p>
            <a:pPr lvl="1"/>
            <a:r>
              <a:rPr lang="ru-RU" dirty="0" smtClean="0"/>
              <a:t>Активация</a:t>
            </a:r>
          </a:p>
          <a:p>
            <a:pPr lvl="1"/>
            <a:r>
              <a:rPr lang="ru-RU" dirty="0" smtClean="0"/>
              <a:t>Результат как </a:t>
            </a:r>
            <a:r>
              <a:rPr lang="en-US" dirty="0" err="1" smtClean="0"/>
              <a:t>StorageFile</a:t>
            </a:r>
            <a:r>
              <a:rPr lang="en-US" dirty="0" smtClean="0"/>
              <a:t>/</a:t>
            </a:r>
            <a:r>
              <a:rPr lang="en-US" dirty="0" err="1" smtClean="0"/>
              <a:t>StorageFolder</a:t>
            </a:r>
            <a:endParaRPr lang="ru-RU" dirty="0" smtClean="0"/>
          </a:p>
          <a:p>
            <a:pPr lvl="1"/>
            <a:r>
              <a:rPr lang="ru-RU" dirty="0" smtClean="0"/>
              <a:t>Специальные страницы/пользовательские интерфейсы</a:t>
            </a:r>
            <a:endParaRPr lang="ru-RU" dirty="0"/>
          </a:p>
        </p:txBody>
      </p:sp>
      <p:pic>
        <p:nvPicPr>
          <p:cNvPr id="7" name="Рисунок 6"/>
          <p:cNvPicPr>
            <a:picLocks noChangeAspect="1"/>
          </p:cNvPicPr>
          <p:nvPr/>
        </p:nvPicPr>
        <p:blipFill>
          <a:blip r:embed="rId2"/>
          <a:stretch>
            <a:fillRect/>
          </a:stretch>
        </p:blipFill>
        <p:spPr>
          <a:xfrm>
            <a:off x="6909808" y="1447799"/>
            <a:ext cx="4758317" cy="2675247"/>
          </a:xfrm>
          <a:prstGeom prst="rect">
            <a:avLst/>
          </a:prstGeom>
        </p:spPr>
      </p:pic>
    </p:spTree>
    <p:extLst>
      <p:ext uri="{BB962C8B-B14F-4D97-AF65-F5344CB8AC3E}">
        <p14:creationId xmlns:p14="http://schemas.microsoft.com/office/powerpoint/2010/main" val="11941631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a:t>Воспроизведение на устройстве</a:t>
            </a:r>
          </a:p>
        </p:txBody>
      </p:sp>
      <p:sp>
        <p:nvSpPr>
          <p:cNvPr id="5" name="Текст 4"/>
          <p:cNvSpPr>
            <a:spLocks noGrp="1"/>
          </p:cNvSpPr>
          <p:nvPr>
            <p:ph type="body" sz="quarter" idx="10"/>
          </p:nvPr>
        </p:nvSpPr>
        <p:spPr>
          <a:xfrm>
            <a:off x="519112" y="1465729"/>
            <a:ext cx="11149013" cy="2929007"/>
          </a:xfrm>
        </p:spPr>
        <p:txBody>
          <a:bodyPr/>
          <a:lstStyle/>
          <a:p>
            <a:r>
              <a:rPr lang="en-US" dirty="0" err="1" smtClean="0"/>
              <a:t>PlayToManager</a:t>
            </a:r>
            <a:endParaRPr lang="ru-RU" dirty="0" smtClean="0"/>
          </a:p>
          <a:p>
            <a:pPr marL="342900" lvl="1" indent="-342900">
              <a:buFont typeface="Wingdings" panose="05000000000000000000" pitchFamily="2" charset="2"/>
              <a:buChar char="è"/>
            </a:pPr>
            <a:r>
              <a:rPr lang="en-US" dirty="0" err="1" smtClean="0"/>
              <a:t>sourceRequested</a:t>
            </a:r>
            <a:endParaRPr lang="en-US" dirty="0" smtClean="0"/>
          </a:p>
          <a:p>
            <a:pPr marL="342900" lvl="1" indent="-342900">
              <a:buFont typeface="Wingdings" panose="05000000000000000000" pitchFamily="2" charset="2"/>
              <a:buChar char="è"/>
            </a:pPr>
            <a:r>
              <a:rPr lang="en-US" dirty="0" err="1"/>
              <a:t>msPlayToSource</a:t>
            </a:r>
            <a:r>
              <a:rPr lang="en-US" dirty="0"/>
              <a:t> </a:t>
            </a:r>
            <a:r>
              <a:rPr lang="en-US" dirty="0">
                <a:solidFill>
                  <a:schemeClr val="bg1">
                    <a:lumMod val="75000"/>
                  </a:schemeClr>
                </a:solidFill>
              </a:rPr>
              <a:t>(JS</a:t>
            </a:r>
            <a:r>
              <a:rPr lang="en-US" dirty="0" smtClean="0">
                <a:solidFill>
                  <a:schemeClr val="bg1">
                    <a:lumMod val="75000"/>
                  </a:schemeClr>
                </a:solidFill>
              </a:rPr>
              <a:t>) </a:t>
            </a:r>
            <a:r>
              <a:rPr lang="en-US" dirty="0" smtClean="0"/>
              <a:t>| </a:t>
            </a:r>
            <a:r>
              <a:rPr lang="en-US" dirty="0" err="1" smtClean="0"/>
              <a:t>PlayToSource</a:t>
            </a:r>
            <a:r>
              <a:rPr lang="en-US" dirty="0" smtClean="0"/>
              <a:t> </a:t>
            </a:r>
            <a:r>
              <a:rPr lang="en-US" dirty="0" smtClean="0">
                <a:solidFill>
                  <a:schemeClr val="bg1">
                    <a:lumMod val="75000"/>
                  </a:schemeClr>
                </a:solidFill>
              </a:rPr>
              <a:t>(C#)</a:t>
            </a:r>
            <a:endParaRPr lang="en-US" dirty="0">
              <a:solidFill>
                <a:schemeClr val="bg1">
                  <a:lumMod val="75000"/>
                </a:schemeClr>
              </a:solidFill>
            </a:endParaRPr>
          </a:p>
          <a:p>
            <a:pPr marL="342900" lvl="1" indent="-342900">
              <a:buFont typeface="Wingdings" panose="05000000000000000000" pitchFamily="2" charset="2"/>
              <a:buChar char="è"/>
            </a:pPr>
            <a:endParaRPr lang="en-US" dirty="0"/>
          </a:p>
          <a:p>
            <a:pPr marL="342900" lvl="1" indent="-342900">
              <a:buFont typeface="Wingdings" panose="05000000000000000000" pitchFamily="2" charset="2"/>
              <a:buChar char="è"/>
            </a:pPr>
            <a:endParaRPr lang="en-US" dirty="0" smtClean="0"/>
          </a:p>
          <a:p>
            <a:r>
              <a:rPr lang="ru-RU" dirty="0" smtClean="0"/>
              <a:t>Пользовательские файлы (</a:t>
            </a:r>
            <a:r>
              <a:rPr lang="en-US" dirty="0" smtClean="0"/>
              <a:t>Music/Pictures/Videos)</a:t>
            </a:r>
          </a:p>
          <a:p>
            <a:pPr lvl="1"/>
            <a:r>
              <a:rPr lang="ru-RU" dirty="0" smtClean="0"/>
              <a:t>Манифест</a:t>
            </a:r>
            <a:endParaRPr lang="ru-RU" dirty="0"/>
          </a:p>
        </p:txBody>
      </p:sp>
    </p:spTree>
    <p:extLst>
      <p:ext uri="{BB962C8B-B14F-4D97-AF65-F5344CB8AC3E}">
        <p14:creationId xmlns:p14="http://schemas.microsoft.com/office/powerpoint/2010/main" val="6217191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quarter" idx="10"/>
          </p:nvPr>
        </p:nvSpPr>
        <p:spPr/>
        <p:txBody>
          <a:bodyPr/>
          <a:lstStyle/>
          <a:p>
            <a:r>
              <a:rPr lang="ru-RU" dirty="0" smtClean="0"/>
              <a:t>Расширения</a:t>
            </a:r>
            <a:endParaRPr lang="ru-RU" dirty="0"/>
          </a:p>
        </p:txBody>
      </p:sp>
      <p:sp>
        <p:nvSpPr>
          <p:cNvPr id="3" name="Текст 2"/>
          <p:cNvSpPr>
            <a:spLocks noGrp="1"/>
          </p:cNvSpPr>
          <p:nvPr>
            <p:ph type="body" sz="quarter" idx="11"/>
          </p:nvPr>
        </p:nvSpPr>
        <p:spPr/>
        <p:txBody>
          <a:bodyPr/>
          <a:lstStyle/>
          <a:p>
            <a:endParaRPr lang="ru-RU"/>
          </a:p>
        </p:txBody>
      </p:sp>
    </p:spTree>
    <p:extLst>
      <p:ext uri="{BB962C8B-B14F-4D97-AF65-F5344CB8AC3E}">
        <p14:creationId xmlns:p14="http://schemas.microsoft.com/office/powerpoint/2010/main" val="38630285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err="1" smtClean="0"/>
              <a:t>Аватары</a:t>
            </a:r>
            <a:endParaRPr lang="ru-RU" dirty="0"/>
          </a:p>
        </p:txBody>
      </p:sp>
      <p:sp>
        <p:nvSpPr>
          <p:cNvPr id="5" name="Текст 4"/>
          <p:cNvSpPr>
            <a:spLocks noGrp="1"/>
          </p:cNvSpPr>
          <p:nvPr>
            <p:ph type="body" sz="quarter" idx="10"/>
          </p:nvPr>
        </p:nvSpPr>
        <p:spPr>
          <a:xfrm>
            <a:off x="519112" y="1447799"/>
            <a:ext cx="11149013" cy="2941831"/>
          </a:xfrm>
        </p:spPr>
        <p:txBody>
          <a:bodyPr/>
          <a:lstStyle/>
          <a:p>
            <a:r>
              <a:rPr lang="ru-RU" dirty="0" smtClean="0"/>
              <a:t>Манифест</a:t>
            </a:r>
          </a:p>
          <a:p>
            <a:r>
              <a:rPr lang="ru-RU" dirty="0" smtClean="0"/>
              <a:t>Активация</a:t>
            </a:r>
          </a:p>
          <a:p>
            <a:pPr lvl="1"/>
            <a:r>
              <a:rPr lang="ru-RU" dirty="0" smtClean="0">
                <a:sym typeface="Wingdings" panose="05000000000000000000" pitchFamily="2" charset="2"/>
              </a:rPr>
              <a:t> протокол</a:t>
            </a:r>
            <a:r>
              <a:rPr lang="en-US" dirty="0" smtClean="0">
                <a:sym typeface="Wingdings" panose="05000000000000000000" pitchFamily="2" charset="2"/>
              </a:rPr>
              <a:t> </a:t>
            </a:r>
            <a:r>
              <a:rPr lang="en-US" dirty="0" err="1"/>
              <a:t>ms-accountpictureprovider</a:t>
            </a:r>
            <a:endParaRPr lang="en-US" dirty="0" smtClean="0"/>
          </a:p>
          <a:p>
            <a:r>
              <a:rPr lang="ru-RU" dirty="0" smtClean="0"/>
              <a:t>Установка картинки</a:t>
            </a:r>
            <a:endParaRPr lang="en-US" dirty="0" smtClean="0"/>
          </a:p>
          <a:p>
            <a:pPr lvl="1"/>
            <a:r>
              <a:rPr lang="en-US" dirty="0" err="1" smtClean="0"/>
              <a:t>Windows.System.UserProfile.UserInformation</a:t>
            </a:r>
            <a:endParaRPr lang="ru-RU" dirty="0" smtClean="0"/>
          </a:p>
          <a:p>
            <a:pPr lvl="1"/>
            <a:r>
              <a:rPr lang="en-US" dirty="0" err="1"/>
              <a:t>UserInformation.SetAccountPicturesAsync</a:t>
            </a:r>
            <a:endParaRPr lang="ru-RU" dirty="0"/>
          </a:p>
        </p:txBody>
      </p:sp>
      <p:pic>
        <p:nvPicPr>
          <p:cNvPr id="6" name="Рисунок 5"/>
          <p:cNvPicPr>
            <a:picLocks noChangeAspect="1"/>
          </p:cNvPicPr>
          <p:nvPr/>
        </p:nvPicPr>
        <p:blipFill>
          <a:blip r:embed="rId2"/>
          <a:stretch>
            <a:fillRect/>
          </a:stretch>
        </p:blipFill>
        <p:spPr>
          <a:xfrm>
            <a:off x="5967775" y="1447799"/>
            <a:ext cx="5700350" cy="3204882"/>
          </a:xfrm>
          <a:prstGeom prst="rect">
            <a:avLst/>
          </a:prstGeom>
        </p:spPr>
      </p:pic>
    </p:spTree>
    <p:extLst>
      <p:ext uri="{BB962C8B-B14F-4D97-AF65-F5344CB8AC3E}">
        <p14:creationId xmlns:p14="http://schemas.microsoft.com/office/powerpoint/2010/main" val="4166302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Выбор контактов</a:t>
            </a:r>
            <a:endParaRPr lang="ru-RU" dirty="0"/>
          </a:p>
        </p:txBody>
      </p:sp>
      <p:sp>
        <p:nvSpPr>
          <p:cNvPr id="5" name="Текст 4"/>
          <p:cNvSpPr>
            <a:spLocks noGrp="1"/>
          </p:cNvSpPr>
          <p:nvPr>
            <p:ph type="body" sz="quarter" idx="10"/>
          </p:nvPr>
        </p:nvSpPr>
        <p:spPr>
          <a:xfrm>
            <a:off x="519112" y="1447799"/>
            <a:ext cx="11149013" cy="2549416"/>
          </a:xfrm>
        </p:spPr>
        <p:txBody>
          <a:bodyPr/>
          <a:lstStyle/>
          <a:p>
            <a:r>
              <a:rPr lang="ru-RU" dirty="0" smtClean="0"/>
              <a:t>Манифест</a:t>
            </a:r>
          </a:p>
          <a:p>
            <a:r>
              <a:rPr lang="ru-RU" dirty="0" smtClean="0"/>
              <a:t>Активация</a:t>
            </a:r>
          </a:p>
          <a:p>
            <a:pPr lvl="1"/>
            <a:r>
              <a:rPr lang="en-US" dirty="0" err="1" smtClean="0"/>
              <a:t>ActivationKind.ContactPicker</a:t>
            </a:r>
            <a:endParaRPr lang="ru-RU" dirty="0" smtClean="0"/>
          </a:p>
          <a:p>
            <a:pPr lvl="1"/>
            <a:endParaRPr lang="ru-RU" dirty="0"/>
          </a:p>
          <a:p>
            <a:r>
              <a:rPr lang="ru-RU" dirty="0" smtClean="0"/>
              <a:t>Интерфейс выбора</a:t>
            </a:r>
          </a:p>
        </p:txBody>
      </p:sp>
      <p:pic>
        <p:nvPicPr>
          <p:cNvPr id="19" name="Рисунок 18"/>
          <p:cNvPicPr>
            <a:picLocks noChangeAspect="1"/>
          </p:cNvPicPr>
          <p:nvPr/>
        </p:nvPicPr>
        <p:blipFill>
          <a:blip r:embed="rId2"/>
          <a:stretch>
            <a:fillRect/>
          </a:stretch>
        </p:blipFill>
        <p:spPr>
          <a:xfrm>
            <a:off x="7065358" y="1447799"/>
            <a:ext cx="4602767" cy="2588049"/>
          </a:xfrm>
          <a:prstGeom prst="rect">
            <a:avLst/>
          </a:prstGeom>
        </p:spPr>
      </p:pic>
    </p:spTree>
    <p:extLst>
      <p:ext uri="{BB962C8B-B14F-4D97-AF65-F5344CB8AC3E}">
        <p14:creationId xmlns:p14="http://schemas.microsoft.com/office/powerpoint/2010/main" val="36399759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Обсудим отдельно</a:t>
            </a:r>
            <a:endParaRPr lang="ru-RU" dirty="0"/>
          </a:p>
        </p:txBody>
      </p:sp>
      <p:sp>
        <p:nvSpPr>
          <p:cNvPr id="5" name="Текст 4"/>
          <p:cNvSpPr>
            <a:spLocks noGrp="1"/>
          </p:cNvSpPr>
          <p:nvPr>
            <p:ph type="body" sz="quarter" idx="10"/>
          </p:nvPr>
        </p:nvSpPr>
        <p:spPr>
          <a:xfrm>
            <a:off x="519112" y="1447799"/>
            <a:ext cx="11149013" cy="3547125"/>
          </a:xfrm>
        </p:spPr>
        <p:txBody>
          <a:bodyPr/>
          <a:lstStyle/>
          <a:p>
            <a:r>
              <a:rPr lang="ru-RU" dirty="0"/>
              <a:t>Фоновые задачи</a:t>
            </a:r>
            <a:endParaRPr lang="en-US" dirty="0"/>
          </a:p>
          <a:p>
            <a:pPr lvl="1"/>
            <a:r>
              <a:rPr lang="en-US" dirty="0"/>
              <a:t>Background tasks</a:t>
            </a:r>
            <a:r>
              <a:rPr lang="ru-RU" dirty="0"/>
              <a:t> </a:t>
            </a:r>
          </a:p>
          <a:p>
            <a:r>
              <a:rPr lang="ru-RU" dirty="0"/>
              <a:t>Активация файла</a:t>
            </a:r>
          </a:p>
          <a:p>
            <a:pPr lvl="1"/>
            <a:r>
              <a:rPr lang="en-US" dirty="0"/>
              <a:t>File activation</a:t>
            </a:r>
            <a:r>
              <a:rPr lang="ru-RU" dirty="0"/>
              <a:t> </a:t>
            </a:r>
          </a:p>
          <a:p>
            <a:r>
              <a:rPr lang="ru-RU" dirty="0"/>
              <a:t>Активация протокола</a:t>
            </a:r>
          </a:p>
          <a:p>
            <a:pPr lvl="1"/>
            <a:r>
              <a:rPr lang="en-US" dirty="0"/>
              <a:t>Protocol activation</a:t>
            </a:r>
            <a:endParaRPr lang="ru-RU" dirty="0"/>
          </a:p>
          <a:p>
            <a:endParaRPr lang="ru-RU" dirty="0"/>
          </a:p>
        </p:txBody>
      </p:sp>
    </p:spTree>
    <p:extLst>
      <p:ext uri="{BB962C8B-B14F-4D97-AF65-F5344CB8AC3E}">
        <p14:creationId xmlns:p14="http://schemas.microsoft.com/office/powerpoint/2010/main" val="14980160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914096"/>
          </a:xfrm>
        </p:spPr>
        <p:txBody>
          <a:bodyPr/>
          <a:lstStyle/>
          <a:p>
            <a:pPr defTabSz="914325" fontAlgn="auto">
              <a:spcAft>
                <a:spcPts val="0"/>
              </a:spcAft>
              <a:defRPr/>
            </a:pPr>
            <a:r>
              <a:rPr lang="ru-RU" sz="6600" spc="-400" dirty="0"/>
              <a:t>Контракты и расширения </a:t>
            </a:r>
            <a:r>
              <a:rPr lang="en-US" sz="6600" spc="-400" dirty="0" smtClean="0"/>
              <a:t>2</a:t>
            </a:r>
            <a:endParaRPr lang="ru-RU" sz="66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Константин </a:t>
            </a:r>
            <a:r>
              <a:rPr lang="ru-RU" dirty="0" err="1" smtClean="0"/>
              <a:t>Кичинский</a:t>
            </a:r>
            <a:r>
              <a:rPr dirty="0" smtClean="0"/>
              <a:t>, </a:t>
            </a:r>
            <a:r>
              <a:rPr lang="en-US" dirty="0" smtClean="0"/>
              <a:t>Microsoft</a:t>
            </a:r>
            <a:endParaRPr lang="ru-RU" dirty="0" smtClean="0"/>
          </a:p>
          <a:p>
            <a:pPr defTabSz="914363" fontAlgn="auto">
              <a:spcAft>
                <a:spcPts val="0"/>
              </a:spcAft>
              <a:defRPr/>
            </a:pPr>
            <a:r>
              <a:rPr lang="en-US" dirty="0" smtClean="0"/>
              <a:t>@</a:t>
            </a:r>
            <a:r>
              <a:rPr lang="en-US" dirty="0" err="1" smtClean="0"/>
              <a:t>kichinsky</a:t>
            </a:r>
            <a:endParaRPr dirty="0"/>
          </a:p>
        </p:txBody>
      </p:sp>
    </p:spTree>
    <p:extLst>
      <p:ext uri="{BB962C8B-B14F-4D97-AF65-F5344CB8AC3E}">
        <p14:creationId xmlns:p14="http://schemas.microsoft.com/office/powerpoint/2010/main" val="23297975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За рамками курса</a:t>
            </a:r>
            <a:endParaRPr lang="ru-RU" dirty="0"/>
          </a:p>
        </p:txBody>
      </p:sp>
      <p:sp>
        <p:nvSpPr>
          <p:cNvPr id="5" name="Текст 4"/>
          <p:cNvSpPr>
            <a:spLocks noGrp="1"/>
          </p:cNvSpPr>
          <p:nvPr>
            <p:ph type="body" sz="quarter" idx="10"/>
          </p:nvPr>
        </p:nvSpPr>
        <p:spPr>
          <a:xfrm>
            <a:off x="519112" y="1447799"/>
            <a:ext cx="11149013" cy="5542543"/>
          </a:xfrm>
        </p:spPr>
        <p:txBody>
          <a:bodyPr/>
          <a:lstStyle/>
          <a:p>
            <a:r>
              <a:rPr lang="ru-RU" dirty="0"/>
              <a:t>Проводник игр</a:t>
            </a:r>
          </a:p>
          <a:p>
            <a:pPr lvl="1"/>
            <a:r>
              <a:rPr lang="en-US" dirty="0"/>
              <a:t>Game Explorer </a:t>
            </a:r>
            <a:endParaRPr lang="ru-RU" dirty="0"/>
          </a:p>
          <a:p>
            <a:r>
              <a:rPr lang="ru-RU" dirty="0"/>
              <a:t>Автозапуск</a:t>
            </a:r>
            <a:endParaRPr lang="en-US" dirty="0"/>
          </a:p>
          <a:p>
            <a:pPr lvl="1"/>
            <a:r>
              <a:rPr lang="en-US" dirty="0"/>
              <a:t>Account picture provider </a:t>
            </a:r>
            <a:r>
              <a:rPr lang="ru-RU" dirty="0"/>
              <a:t> </a:t>
            </a:r>
          </a:p>
          <a:p>
            <a:r>
              <a:rPr lang="ru-RU" dirty="0"/>
              <a:t>Параметры камеры</a:t>
            </a:r>
          </a:p>
          <a:p>
            <a:pPr lvl="1"/>
            <a:r>
              <a:rPr lang="en-US" dirty="0"/>
              <a:t>Camera settings </a:t>
            </a:r>
            <a:endParaRPr lang="ru-RU" dirty="0"/>
          </a:p>
          <a:p>
            <a:r>
              <a:rPr lang="ru-RU" dirty="0"/>
              <a:t>Параметры задачи печати </a:t>
            </a:r>
          </a:p>
          <a:p>
            <a:pPr lvl="1"/>
            <a:r>
              <a:rPr lang="en-US" dirty="0"/>
              <a:t>Print task settings</a:t>
            </a:r>
            <a:endParaRPr lang="ru-RU" dirty="0"/>
          </a:p>
          <a:p>
            <a:r>
              <a:rPr lang="en-US" dirty="0"/>
              <a:t>SSL/</a:t>
            </a:r>
            <a:r>
              <a:rPr lang="ru-RU" dirty="0"/>
              <a:t>сертификаты </a:t>
            </a:r>
          </a:p>
          <a:p>
            <a:pPr lvl="1"/>
            <a:r>
              <a:rPr lang="en-US" dirty="0"/>
              <a:t>SSL/certificates</a:t>
            </a:r>
            <a:endParaRPr lang="ru-RU" dirty="0"/>
          </a:p>
          <a:p>
            <a:endParaRPr lang="ru-RU" dirty="0"/>
          </a:p>
        </p:txBody>
      </p:sp>
    </p:spTree>
    <p:extLst>
      <p:ext uri="{BB962C8B-B14F-4D97-AF65-F5344CB8AC3E}">
        <p14:creationId xmlns:p14="http://schemas.microsoft.com/office/powerpoint/2010/main" val="37674912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quarter" idx="10"/>
          </p:nvPr>
        </p:nvSpPr>
        <p:spPr>
          <a:xfrm>
            <a:off x="512764" y="1768475"/>
            <a:ext cx="11228440" cy="1218795"/>
          </a:xfrm>
        </p:spPr>
        <p:txBody>
          <a:bodyPr/>
          <a:lstStyle/>
          <a:p>
            <a:r>
              <a:rPr lang="ru-RU" dirty="0" smtClean="0"/>
              <a:t>Магия </a:t>
            </a:r>
            <a:r>
              <a:rPr lang="en-US" dirty="0" smtClean="0"/>
              <a:t>Windows 8</a:t>
            </a:r>
            <a:endParaRPr lang="ru-RU" dirty="0"/>
          </a:p>
        </p:txBody>
      </p:sp>
      <p:sp>
        <p:nvSpPr>
          <p:cNvPr id="3" name="Текст 2"/>
          <p:cNvSpPr>
            <a:spLocks noGrp="1"/>
          </p:cNvSpPr>
          <p:nvPr>
            <p:ph type="body" sz="quarter" idx="11"/>
          </p:nvPr>
        </p:nvSpPr>
        <p:spPr/>
        <p:txBody>
          <a:bodyPr/>
          <a:lstStyle/>
          <a:p>
            <a:r>
              <a:rPr lang="ru-RU" dirty="0" smtClean="0"/>
              <a:t>Контракты и расширения</a:t>
            </a:r>
            <a:endParaRPr lang="ru-RU" dirty="0"/>
          </a:p>
        </p:txBody>
      </p:sp>
    </p:spTree>
    <p:extLst>
      <p:ext uri="{BB962C8B-B14F-4D97-AF65-F5344CB8AC3E}">
        <p14:creationId xmlns:p14="http://schemas.microsoft.com/office/powerpoint/2010/main" val="22631709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Контракты</a:t>
            </a:r>
            <a:endParaRPr lang="ru-RU" dirty="0"/>
          </a:p>
        </p:txBody>
      </p:sp>
      <p:sp>
        <p:nvSpPr>
          <p:cNvPr id="5" name="Текст 4"/>
          <p:cNvSpPr>
            <a:spLocks noGrp="1"/>
          </p:cNvSpPr>
          <p:nvPr>
            <p:ph type="body" sz="quarter" idx="10"/>
          </p:nvPr>
        </p:nvSpPr>
        <p:spPr>
          <a:xfrm>
            <a:off x="519112" y="1447799"/>
            <a:ext cx="11149013" cy="2885405"/>
          </a:xfrm>
        </p:spPr>
        <p:txBody>
          <a:bodyPr/>
          <a:lstStyle/>
          <a:p>
            <a:r>
              <a:rPr lang="ru-RU" dirty="0" smtClean="0"/>
              <a:t>«Контракт </a:t>
            </a:r>
            <a:r>
              <a:rPr lang="ru-RU" dirty="0"/>
              <a:t>— это своего рода </a:t>
            </a:r>
            <a:r>
              <a:rPr lang="ru-RU" dirty="0">
                <a:solidFill>
                  <a:srgbClr val="FF0000"/>
                </a:solidFill>
              </a:rPr>
              <a:t>соглашение между одним или несколькими приложениями</a:t>
            </a:r>
            <a:r>
              <a:rPr lang="ru-RU" dirty="0"/>
              <a:t>. </a:t>
            </a:r>
            <a:endParaRPr lang="ru-RU" dirty="0" smtClean="0"/>
          </a:p>
          <a:p>
            <a:r>
              <a:rPr lang="ru-RU" dirty="0" smtClean="0"/>
              <a:t>Контракты </a:t>
            </a:r>
            <a:r>
              <a:rPr lang="ru-RU" dirty="0"/>
              <a:t>определяют требования, которым должны удовлетворять приложения, участвующие в этих уникальных видах взаимодействия с Windows</a:t>
            </a:r>
            <a:r>
              <a:rPr lang="ru-RU" dirty="0" smtClean="0"/>
              <a:t>.»</a:t>
            </a:r>
            <a:endParaRPr lang="ru-RU" dirty="0"/>
          </a:p>
        </p:txBody>
      </p:sp>
    </p:spTree>
    <p:extLst>
      <p:ext uri="{BB962C8B-B14F-4D97-AF65-F5344CB8AC3E}">
        <p14:creationId xmlns:p14="http://schemas.microsoft.com/office/powerpoint/2010/main" val="14017636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Контракты</a:t>
            </a:r>
            <a:endParaRPr lang="ru-RU" dirty="0"/>
          </a:p>
        </p:txBody>
      </p:sp>
      <p:sp>
        <p:nvSpPr>
          <p:cNvPr id="5" name="Текст 4"/>
          <p:cNvSpPr>
            <a:spLocks noGrp="1"/>
          </p:cNvSpPr>
          <p:nvPr>
            <p:ph type="body" sz="quarter" idx="10"/>
          </p:nvPr>
        </p:nvSpPr>
        <p:spPr>
          <a:xfrm>
            <a:off x="519112" y="1447800"/>
            <a:ext cx="11149013" cy="5214248"/>
          </a:xfrm>
        </p:spPr>
        <p:txBody>
          <a:bodyPr numCol="2"/>
          <a:lstStyle/>
          <a:p>
            <a:r>
              <a:rPr lang="ru-RU" dirty="0" smtClean="0">
                <a:solidFill>
                  <a:schemeClr val="accent1"/>
                </a:solidFill>
              </a:rPr>
              <a:t>"Поиск"</a:t>
            </a:r>
          </a:p>
          <a:p>
            <a:pPr lvl="1"/>
            <a:r>
              <a:rPr lang="en-US" dirty="0">
                <a:solidFill>
                  <a:schemeClr val="accent1"/>
                </a:solidFill>
              </a:rPr>
              <a:t>Search </a:t>
            </a:r>
            <a:endParaRPr lang="ru-RU" dirty="0" smtClean="0">
              <a:solidFill>
                <a:schemeClr val="accent1"/>
              </a:solidFill>
            </a:endParaRPr>
          </a:p>
          <a:p>
            <a:r>
              <a:rPr lang="ru-RU" dirty="0" smtClean="0">
                <a:solidFill>
                  <a:schemeClr val="accent1"/>
                </a:solidFill>
              </a:rPr>
              <a:t>"</a:t>
            </a:r>
            <a:r>
              <a:rPr lang="ru-RU" dirty="0">
                <a:solidFill>
                  <a:schemeClr val="accent1"/>
                </a:solidFill>
              </a:rPr>
              <a:t>Общий </a:t>
            </a:r>
            <a:r>
              <a:rPr lang="ru-RU" dirty="0" smtClean="0">
                <a:solidFill>
                  <a:schemeClr val="accent1"/>
                </a:solidFill>
              </a:rPr>
              <a:t>доступ"</a:t>
            </a:r>
          </a:p>
          <a:p>
            <a:pPr lvl="1"/>
            <a:r>
              <a:rPr lang="en-US" dirty="0">
                <a:solidFill>
                  <a:schemeClr val="accent1"/>
                </a:solidFill>
              </a:rPr>
              <a:t>Share </a:t>
            </a:r>
            <a:endParaRPr lang="ru-RU" dirty="0" smtClean="0">
              <a:solidFill>
                <a:schemeClr val="accent1"/>
              </a:solidFill>
            </a:endParaRPr>
          </a:p>
          <a:p>
            <a:r>
              <a:rPr lang="ru-RU" dirty="0" smtClean="0">
                <a:solidFill>
                  <a:schemeClr val="accent1"/>
                </a:solidFill>
              </a:rPr>
              <a:t>"</a:t>
            </a:r>
            <a:r>
              <a:rPr lang="ru-RU" dirty="0">
                <a:solidFill>
                  <a:schemeClr val="accent1"/>
                </a:solidFill>
              </a:rPr>
              <a:t>Параметры"</a:t>
            </a:r>
          </a:p>
          <a:p>
            <a:pPr lvl="1"/>
            <a:r>
              <a:rPr lang="en-US" dirty="0">
                <a:solidFill>
                  <a:schemeClr val="accent1"/>
                </a:solidFill>
              </a:rPr>
              <a:t>Settings </a:t>
            </a:r>
            <a:endParaRPr lang="ru-RU" dirty="0" smtClean="0">
              <a:solidFill>
                <a:schemeClr val="accent1"/>
              </a:solidFill>
            </a:endParaRPr>
          </a:p>
          <a:p>
            <a:endParaRPr lang="ru-RU" dirty="0" smtClean="0"/>
          </a:p>
          <a:p>
            <a:r>
              <a:rPr lang="ru-RU" dirty="0" smtClean="0"/>
              <a:t>Выбор </a:t>
            </a:r>
            <a:r>
              <a:rPr lang="ru-RU" dirty="0"/>
              <a:t>файлов в окне </a:t>
            </a:r>
            <a:r>
              <a:rPr lang="ru-RU" dirty="0" smtClean="0"/>
              <a:t>открытия</a:t>
            </a:r>
          </a:p>
          <a:p>
            <a:pPr lvl="1"/>
            <a:r>
              <a:rPr lang="en-US" dirty="0"/>
              <a:t>File Open Picker </a:t>
            </a:r>
            <a:endParaRPr lang="ru-RU" dirty="0"/>
          </a:p>
          <a:p>
            <a:r>
              <a:rPr lang="ru-RU" dirty="0" smtClean="0"/>
              <a:t>Выбор </a:t>
            </a:r>
            <a:r>
              <a:rPr lang="ru-RU" dirty="0"/>
              <a:t>файлов в окне </a:t>
            </a:r>
            <a:r>
              <a:rPr lang="ru-RU" dirty="0" smtClean="0"/>
              <a:t>сохранения</a:t>
            </a:r>
          </a:p>
          <a:p>
            <a:pPr lvl="1"/>
            <a:r>
              <a:rPr lang="en-US" dirty="0"/>
              <a:t>File Save Picker </a:t>
            </a:r>
            <a:endParaRPr lang="ru-RU" dirty="0" smtClean="0"/>
          </a:p>
          <a:p>
            <a:r>
              <a:rPr lang="ru-RU" dirty="0"/>
              <a:t>Обновление кэшированных файлов </a:t>
            </a:r>
          </a:p>
          <a:p>
            <a:pPr lvl="1"/>
            <a:r>
              <a:rPr lang="en-US" dirty="0"/>
              <a:t>Cached file updater contract</a:t>
            </a:r>
          </a:p>
          <a:p>
            <a:r>
              <a:rPr lang="ru-RU" dirty="0" smtClean="0"/>
              <a:t>"</a:t>
            </a:r>
            <a:r>
              <a:rPr lang="ru-RU" dirty="0"/>
              <a:t>Воспроизведение на </a:t>
            </a:r>
            <a:r>
              <a:rPr lang="ru-RU" dirty="0" smtClean="0"/>
              <a:t>устройстве"</a:t>
            </a:r>
          </a:p>
          <a:p>
            <a:pPr lvl="1"/>
            <a:r>
              <a:rPr lang="en-US" dirty="0"/>
              <a:t>Play To</a:t>
            </a:r>
            <a:endParaRPr lang="ru-RU" dirty="0"/>
          </a:p>
          <a:p>
            <a:endParaRPr lang="ru-RU" dirty="0"/>
          </a:p>
        </p:txBody>
      </p:sp>
    </p:spTree>
    <p:extLst>
      <p:ext uri="{BB962C8B-B14F-4D97-AF65-F5344CB8AC3E}">
        <p14:creationId xmlns:p14="http://schemas.microsoft.com/office/powerpoint/2010/main" val="12328604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Расширения</a:t>
            </a:r>
            <a:endParaRPr lang="ru-RU" dirty="0"/>
          </a:p>
        </p:txBody>
      </p:sp>
      <p:sp>
        <p:nvSpPr>
          <p:cNvPr id="5" name="Текст 4"/>
          <p:cNvSpPr>
            <a:spLocks noGrp="1"/>
          </p:cNvSpPr>
          <p:nvPr>
            <p:ph type="body" sz="quarter" idx="10"/>
          </p:nvPr>
        </p:nvSpPr>
        <p:spPr>
          <a:xfrm>
            <a:off x="519112" y="1447799"/>
            <a:ext cx="11149013" cy="3993401"/>
          </a:xfrm>
        </p:spPr>
        <p:txBody>
          <a:bodyPr/>
          <a:lstStyle/>
          <a:p>
            <a:r>
              <a:rPr lang="ru-RU" dirty="0" smtClean="0"/>
              <a:t>«</a:t>
            </a:r>
            <a:r>
              <a:rPr lang="ru-RU" dirty="0"/>
              <a:t>Расширение — это своего рода </a:t>
            </a:r>
            <a:r>
              <a:rPr lang="ru-RU" dirty="0">
                <a:solidFill>
                  <a:srgbClr val="FF0000"/>
                </a:solidFill>
              </a:rPr>
              <a:t>соглашение между приложением и Windows</a:t>
            </a:r>
            <a:r>
              <a:rPr lang="ru-RU" dirty="0"/>
              <a:t>. </a:t>
            </a:r>
            <a:endParaRPr lang="ru-RU" dirty="0" smtClean="0"/>
          </a:p>
          <a:p>
            <a:r>
              <a:rPr lang="ru-RU" dirty="0" smtClean="0"/>
              <a:t>С </a:t>
            </a:r>
            <a:r>
              <a:rPr lang="ru-RU" dirty="0"/>
              <a:t>помощью расширений разработчики приложений могут расширить или настроить стандартные функции Windows прежде всего для использования в своих приложениях и потенциально для использования в других приложениях.</a:t>
            </a:r>
            <a:r>
              <a:rPr lang="ru-RU" dirty="0" smtClean="0"/>
              <a:t>»</a:t>
            </a:r>
            <a:endParaRPr lang="ru-RU" dirty="0"/>
          </a:p>
        </p:txBody>
      </p:sp>
    </p:spTree>
    <p:extLst>
      <p:ext uri="{BB962C8B-B14F-4D97-AF65-F5344CB8AC3E}">
        <p14:creationId xmlns:p14="http://schemas.microsoft.com/office/powerpoint/2010/main" val="22880149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Расширения</a:t>
            </a:r>
            <a:endParaRPr lang="ru-RU" dirty="0"/>
          </a:p>
        </p:txBody>
      </p:sp>
      <p:sp>
        <p:nvSpPr>
          <p:cNvPr id="5" name="Текст 4"/>
          <p:cNvSpPr>
            <a:spLocks noGrp="1"/>
          </p:cNvSpPr>
          <p:nvPr>
            <p:ph type="body" sz="quarter" idx="10"/>
          </p:nvPr>
        </p:nvSpPr>
        <p:spPr>
          <a:xfrm>
            <a:off x="519112" y="1447799"/>
            <a:ext cx="11149013" cy="4988545"/>
          </a:xfrm>
        </p:spPr>
        <p:txBody>
          <a:bodyPr numCol="2"/>
          <a:lstStyle/>
          <a:p>
            <a:r>
              <a:rPr lang="ru-RU" dirty="0"/>
              <a:t>Поставщик </a:t>
            </a:r>
            <a:r>
              <a:rPr lang="ru-RU" dirty="0" err="1" smtClean="0"/>
              <a:t>аватаров</a:t>
            </a:r>
            <a:endParaRPr lang="en-US" dirty="0" smtClean="0"/>
          </a:p>
          <a:p>
            <a:pPr lvl="1"/>
            <a:r>
              <a:rPr lang="en-US" dirty="0" smtClean="0"/>
              <a:t>Account </a:t>
            </a:r>
            <a:r>
              <a:rPr lang="en-US" dirty="0"/>
              <a:t>picture </a:t>
            </a:r>
            <a:r>
              <a:rPr lang="en-US" dirty="0" smtClean="0"/>
              <a:t>provider</a:t>
            </a:r>
            <a:endParaRPr lang="ru-RU" dirty="0" smtClean="0"/>
          </a:p>
          <a:p>
            <a:r>
              <a:rPr lang="ru-RU" dirty="0"/>
              <a:t>Окно выбора контактов</a:t>
            </a:r>
          </a:p>
          <a:p>
            <a:pPr lvl="1"/>
            <a:r>
              <a:rPr lang="en-US" dirty="0"/>
              <a:t>Contact picker</a:t>
            </a:r>
            <a:endParaRPr lang="ru-RU" dirty="0"/>
          </a:p>
          <a:p>
            <a:r>
              <a:rPr lang="ru-RU" dirty="0"/>
              <a:t>Фоновые задачи</a:t>
            </a:r>
            <a:endParaRPr lang="en-US" dirty="0"/>
          </a:p>
          <a:p>
            <a:pPr lvl="1"/>
            <a:r>
              <a:rPr lang="en-US" dirty="0"/>
              <a:t>Background tasks</a:t>
            </a:r>
            <a:r>
              <a:rPr lang="ru-RU" dirty="0"/>
              <a:t> </a:t>
            </a:r>
          </a:p>
          <a:p>
            <a:r>
              <a:rPr lang="ru-RU" dirty="0" smtClean="0"/>
              <a:t>Активация файла</a:t>
            </a:r>
          </a:p>
          <a:p>
            <a:pPr lvl="1"/>
            <a:r>
              <a:rPr lang="en-US" dirty="0"/>
              <a:t>File activation</a:t>
            </a:r>
            <a:r>
              <a:rPr lang="ru-RU" dirty="0" smtClean="0"/>
              <a:t> </a:t>
            </a:r>
          </a:p>
          <a:p>
            <a:r>
              <a:rPr lang="ru-RU" dirty="0"/>
              <a:t>Активация протокола</a:t>
            </a:r>
          </a:p>
          <a:p>
            <a:pPr lvl="1"/>
            <a:r>
              <a:rPr lang="en-US" dirty="0"/>
              <a:t>Protocol activation</a:t>
            </a:r>
            <a:endParaRPr lang="ru-RU" dirty="0"/>
          </a:p>
          <a:p>
            <a:r>
              <a:rPr lang="ru-RU" dirty="0" smtClean="0"/>
              <a:t>Проводник игр</a:t>
            </a:r>
          </a:p>
          <a:p>
            <a:pPr lvl="1"/>
            <a:r>
              <a:rPr lang="en-US" dirty="0"/>
              <a:t>Game Explorer </a:t>
            </a:r>
            <a:endParaRPr lang="ru-RU" dirty="0" smtClean="0"/>
          </a:p>
          <a:p>
            <a:r>
              <a:rPr lang="ru-RU" dirty="0"/>
              <a:t>Автозапуск</a:t>
            </a:r>
            <a:endParaRPr lang="en-US" dirty="0"/>
          </a:p>
          <a:p>
            <a:pPr lvl="1"/>
            <a:r>
              <a:rPr lang="en-US" dirty="0"/>
              <a:t>Account picture provider </a:t>
            </a:r>
            <a:r>
              <a:rPr lang="ru-RU" dirty="0"/>
              <a:t> </a:t>
            </a:r>
          </a:p>
          <a:p>
            <a:r>
              <a:rPr lang="ru-RU" dirty="0"/>
              <a:t>Параметры камеры</a:t>
            </a:r>
          </a:p>
          <a:p>
            <a:pPr lvl="1"/>
            <a:r>
              <a:rPr lang="en-US" dirty="0"/>
              <a:t>Camera settings </a:t>
            </a:r>
            <a:endParaRPr lang="ru-RU" dirty="0"/>
          </a:p>
          <a:p>
            <a:r>
              <a:rPr lang="ru-RU" dirty="0" smtClean="0"/>
              <a:t>Параметры </a:t>
            </a:r>
            <a:r>
              <a:rPr lang="ru-RU" dirty="0"/>
              <a:t>задачи печати </a:t>
            </a:r>
            <a:endParaRPr lang="ru-RU" dirty="0" smtClean="0"/>
          </a:p>
          <a:p>
            <a:pPr lvl="1"/>
            <a:r>
              <a:rPr lang="en-US" dirty="0"/>
              <a:t>Print task settings</a:t>
            </a:r>
            <a:endParaRPr lang="ru-RU" dirty="0" smtClean="0"/>
          </a:p>
          <a:p>
            <a:r>
              <a:rPr lang="en-US" dirty="0" smtClean="0"/>
              <a:t>SSL/</a:t>
            </a:r>
            <a:r>
              <a:rPr lang="ru-RU" dirty="0" smtClean="0"/>
              <a:t>сертификаты </a:t>
            </a:r>
          </a:p>
          <a:p>
            <a:pPr lvl="1"/>
            <a:r>
              <a:rPr lang="en-US" dirty="0"/>
              <a:t>SSL/certificates</a:t>
            </a:r>
            <a:endParaRPr lang="ru-RU" dirty="0"/>
          </a:p>
        </p:txBody>
      </p:sp>
    </p:spTree>
    <p:extLst>
      <p:ext uri="{BB962C8B-B14F-4D97-AF65-F5344CB8AC3E}">
        <p14:creationId xmlns:p14="http://schemas.microsoft.com/office/powerpoint/2010/main" val="21910519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stretch>
            <a:fillRect/>
          </a:stretch>
        </p:blipFill>
        <p:spPr>
          <a:xfrm>
            <a:off x="0" y="-1"/>
            <a:ext cx="12200357" cy="6535271"/>
          </a:xfrm>
          <a:prstGeom prst="rect">
            <a:avLst/>
          </a:prstGeom>
        </p:spPr>
      </p:pic>
    </p:spTree>
    <p:extLst>
      <p:ext uri="{BB962C8B-B14F-4D97-AF65-F5344CB8AC3E}">
        <p14:creationId xmlns:p14="http://schemas.microsoft.com/office/powerpoint/2010/main" val="16465780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0" y="0"/>
            <a:ext cx="12188825" cy="6529094"/>
          </a:xfrm>
          <a:prstGeom prst="rect">
            <a:avLst/>
          </a:prstGeom>
        </p:spPr>
      </p:pic>
    </p:spTree>
    <p:extLst>
      <p:ext uri="{BB962C8B-B14F-4D97-AF65-F5344CB8AC3E}">
        <p14:creationId xmlns:p14="http://schemas.microsoft.com/office/powerpoint/2010/main" val="23887653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F990F116-B58F-4255-B05B-DA3808E0E5C6}">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586</TotalTime>
  <Words>523</Words>
  <Application>Microsoft Office PowerPoint</Application>
  <PresentationFormat>Произвольный</PresentationFormat>
  <Paragraphs>139</Paragraphs>
  <Slides>21</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21</vt:i4>
      </vt:variant>
    </vt:vector>
  </HeadingPairs>
  <TitlesOfParts>
    <vt:vector size="29" baseType="lpstr">
      <vt:lpstr>Arial</vt:lpstr>
      <vt:lpstr>Calibri</vt:lpstr>
      <vt:lpstr>Consolas</vt:lpstr>
      <vt:lpstr>Segoe UI</vt:lpstr>
      <vt:lpstr>Segoe UI Light</vt:lpstr>
      <vt:lpstr>Wingdings</vt:lpstr>
      <vt:lpstr>Metro Template Light 16x9</vt:lpstr>
      <vt:lpstr>Metro Template Colored Titles Segoe UI 16x9</vt:lpstr>
      <vt:lpstr>Презентация PowerPoint</vt:lpstr>
      <vt:lpstr>Презентация PowerPoint</vt:lpstr>
      <vt:lpstr>Презентация PowerPoint</vt:lpstr>
      <vt:lpstr>Контракты</vt:lpstr>
      <vt:lpstr>Контракты</vt:lpstr>
      <vt:lpstr>Расширения</vt:lpstr>
      <vt:lpstr>Расширения</vt:lpstr>
      <vt:lpstr>Презентация PowerPoint</vt:lpstr>
      <vt:lpstr>Презентация PowerPoint</vt:lpstr>
      <vt:lpstr>Презентация PowerPoint</vt:lpstr>
      <vt:lpstr>Поиск</vt:lpstr>
      <vt:lpstr>Общий доступ</vt:lpstr>
      <vt:lpstr>Параметры</vt:lpstr>
      <vt:lpstr>Выбор файлов</vt:lpstr>
      <vt:lpstr>Воспроизведение на устройстве</vt:lpstr>
      <vt:lpstr>Презентация PowerPoint</vt:lpstr>
      <vt:lpstr>Аватары</vt:lpstr>
      <vt:lpstr>Выбор контактов</vt:lpstr>
      <vt:lpstr>Обсудим отдельно</vt:lpstr>
      <vt:lpstr>За рамками курса</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Константин Кичинский</cp:lastModifiedBy>
  <cp:revision>82</cp:revision>
  <dcterms:created xsi:type="dcterms:W3CDTF">2012-01-14T00:09:53Z</dcterms:created>
  <dcterms:modified xsi:type="dcterms:W3CDTF">2013-04-18T15:01:40Z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