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Lst>
  <p:notesMasterIdLst>
    <p:notesMasterId r:id="rId36"/>
  </p:notesMasterIdLst>
  <p:handoutMasterIdLst>
    <p:handoutMasterId r:id="rId37"/>
  </p:handoutMasterIdLst>
  <p:sldIdLst>
    <p:sldId id="382" r:id="rId6"/>
    <p:sldId id="383" r:id="rId7"/>
    <p:sldId id="385" r:id="rId8"/>
    <p:sldId id="386"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6" r:id="rId24"/>
    <p:sldId id="408" r:id="rId25"/>
    <p:sldId id="407" r:id="rId26"/>
    <p:sldId id="405" r:id="rId27"/>
    <p:sldId id="409" r:id="rId28"/>
    <p:sldId id="401" r:id="rId29"/>
    <p:sldId id="402" r:id="rId30"/>
    <p:sldId id="403" r:id="rId31"/>
    <p:sldId id="404" r:id="rId32"/>
    <p:sldId id="410" r:id="rId33"/>
    <p:sldId id="411" r:id="rId34"/>
    <p:sldId id="384" r:id="rId35"/>
  </p:sldIdLst>
  <p:sldSz cx="12188825" cy="6858000"/>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933">
          <p15:clr>
            <a:srgbClr val="A4A3A4"/>
          </p15:clr>
        </p15:guide>
        <p15:guide id="2" orient="horz" pos="4171">
          <p15:clr>
            <a:srgbClr val="A4A3A4"/>
          </p15:clr>
        </p15:guide>
        <p15:guide id="3" orient="horz" pos="2514">
          <p15:clr>
            <a:srgbClr val="A4A3A4"/>
          </p15:clr>
        </p15:guide>
        <p15:guide id="4" orient="horz" pos="3347">
          <p15:clr>
            <a:srgbClr val="A4A3A4"/>
          </p15:clr>
        </p15:guide>
        <p15:guide id="5" orient="horz" pos="3624">
          <p15:clr>
            <a:srgbClr val="A4A3A4"/>
          </p15:clr>
        </p15:guide>
        <p15:guide id="6" orient="horz" pos="492">
          <p15:clr>
            <a:srgbClr val="A4A3A4"/>
          </p15:clr>
        </p15:guide>
        <p15:guide id="7" orient="horz" pos="1057">
          <p15:clr>
            <a:srgbClr val="A4A3A4"/>
          </p15:clr>
        </p15:guide>
        <p15:guide id="8" orient="horz" pos="2375">
          <p15:clr>
            <a:srgbClr val="A4A3A4"/>
          </p15:clr>
        </p15:guide>
        <p15:guide id="9" pos="3646">
          <p15:clr>
            <a:srgbClr val="A4A3A4"/>
          </p15:clr>
        </p15:guide>
        <p15:guide id="10" pos="2557">
          <p15:clr>
            <a:srgbClr val="A4A3A4"/>
          </p15:clr>
        </p15:guide>
        <p15:guide id="11" pos="4710">
          <p15:clr>
            <a:srgbClr val="A4A3A4"/>
          </p15:clr>
        </p15:guide>
        <p15:guide id="12" pos="2260">
          <p15:clr>
            <a:srgbClr val="A4A3A4"/>
          </p15:clr>
        </p15:guide>
        <p15:guide id="13" pos="5123">
          <p15:clr>
            <a:srgbClr val="A4A3A4"/>
          </p15:clr>
        </p15:guide>
        <p15:guide id="14" pos="1379">
          <p15:clr>
            <a:srgbClr val="A4A3A4"/>
          </p15:clr>
        </p15:guide>
        <p15:guide id="15" pos="2626">
          <p15:clr>
            <a:srgbClr val="A4A3A4"/>
          </p15:clr>
        </p15:guide>
        <p15:guide id="16" pos="37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4F96"/>
    <a:srgbClr val="F472D0"/>
    <a:srgbClr val="00188F"/>
    <a:srgbClr val="7FBA00"/>
    <a:srgbClr val="E81123"/>
    <a:srgbClr val="BAD80A"/>
    <a:srgbClr val="68217A"/>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94434" autoAdjust="0"/>
  </p:normalViewPr>
  <p:slideViewPr>
    <p:cSldViewPr snapToGrid="0">
      <p:cViewPr varScale="1">
        <p:scale>
          <a:sx n="67" d="100"/>
          <a:sy n="67" d="100"/>
        </p:scale>
        <p:origin x="858" y="60"/>
      </p:cViewPr>
      <p:guideLst>
        <p:guide orient="horz" pos="933"/>
        <p:guide orient="horz" pos="4171"/>
        <p:guide orient="horz" pos="2514"/>
        <p:guide orient="horz" pos="3347"/>
        <p:guide orient="horz" pos="3624"/>
        <p:guide orient="horz" pos="492"/>
        <p:guide orient="horz" pos="1057"/>
        <p:guide orient="horz" pos="2375"/>
        <p:guide pos="3646"/>
        <p:guide pos="2557"/>
        <p:guide pos="4710"/>
        <p:guide pos="2260"/>
        <p:guide pos="5123"/>
        <p:guide pos="1379"/>
        <p:guide pos="2626"/>
        <p:guide pos="3784"/>
      </p:guideLst>
    </p:cSldViewPr>
  </p:slideViewPr>
  <p:outlineViewPr>
    <p:cViewPr>
      <p:scale>
        <a:sx n="33" d="100"/>
        <a:sy n="33" d="100"/>
      </p:scale>
      <p:origin x="0" y="-3162"/>
    </p:cViewPr>
  </p:outlineViewPr>
  <p:notesTextViewPr>
    <p:cViewPr>
      <p:scale>
        <a:sx n="100" d="100"/>
        <a:sy n="100" d="100"/>
      </p:scale>
      <p:origin x="0" y="0"/>
    </p:cViewPr>
  </p:notesTextViewPr>
  <p:sorterViewPr>
    <p:cViewPr>
      <p:scale>
        <a:sx n="100" d="100"/>
        <a:sy n="100" d="100"/>
      </p:scale>
      <p:origin x="0" y="12528"/>
    </p:cViewPr>
  </p:sorterViewPr>
  <p:notesViewPr>
    <p:cSldViewPr snapToGrid="0">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2EC15E77-A019-4763-8FC9-E6C016EA51A3}" type="datetimeFigureOut">
              <a:rPr lang="en-US"/>
              <a:pPr>
                <a:defRPr/>
              </a:pPr>
              <a:t>4/10/2013</a:t>
            </a:fld>
            <a:endParaRPr lang="en-US" dirty="0"/>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63A122F3-AA50-4F17-A218-55F644CF337A}" type="slidenum">
              <a:rPr lang="en-US"/>
              <a:pPr>
                <a:defRPr/>
              </a:pPr>
              <a:t>‹#›</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1308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C3D0663E-5D74-41B5-8450-69F4C25B8C32}" type="datetimeFigureOut">
              <a:rPr lang="en-US"/>
              <a:pPr>
                <a:defRPr/>
              </a:pPr>
              <a:t>4/10/2013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FA74AC16-EF28-4AD4-B9F4-4F68D8FBA3D9}" type="slidenum">
              <a:rPr lang="en-US"/>
              <a:pPr>
                <a:defRPr/>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49990980"/>
      </p:ext>
    </p:extLst>
  </p:cSld>
  <p:clrMap bg1="lt1" tx1="dk1" bg2="lt2" tx2="dk2" accent1="accent1" accent2="accent2" accent3="accent3" accent4="accent4" accent5="accent5" accent6="accent6" hlink="hlink" folHlink="folHlink"/>
  <p:notesStyle>
    <a:lvl1pPr algn="l" defTabSz="912813" rtl="0" fontAlgn="base">
      <a:lnSpc>
        <a:spcPct val="90000"/>
      </a:lnSpc>
      <a:spcBef>
        <a:spcPct val="30000"/>
      </a:spcBef>
      <a:spcAft>
        <a:spcPts val="338"/>
      </a:spcAft>
      <a:defRPr sz="900" kern="1200">
        <a:solidFill>
          <a:schemeClr val="tx1"/>
        </a:solidFill>
        <a:latin typeface="Segoe UI" pitchFamily="34" charset="0"/>
        <a:ea typeface="+mn-ea"/>
        <a:cs typeface="+mn-cs"/>
      </a:defRPr>
    </a:lvl1pPr>
    <a:lvl2pPr marL="212725" indent="-104775"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2pPr>
    <a:lvl3pPr marL="327025"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3pPr>
    <a:lvl4pPr marL="482600" indent="-14605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4pPr>
    <a:lvl5pPr marL="614363"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77500" lnSpcReduction="20000"/>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Content is the thing that your app is “great</a:t>
            </a:r>
            <a:r>
              <a:rPr lang="en-US" baseline="0" dirty="0" smtClean="0"/>
              <a:t> </a:t>
            </a:r>
            <a:r>
              <a:rPr lang="en-US" dirty="0" smtClean="0"/>
              <a:t>at”.</a:t>
            </a:r>
          </a:p>
          <a:p>
            <a:pPr marL="0" indent="0">
              <a:spcBef>
                <a:spcPct val="0"/>
              </a:spcBef>
              <a:buNone/>
            </a:pPr>
            <a:r>
              <a:rPr lang="en-US" dirty="0" smtClean="0"/>
              <a:t>Anything else is chrome, a distraction that weakens your app.</a:t>
            </a:r>
          </a:p>
          <a:p>
            <a:r>
              <a:rPr lang="en-US" sz="900" kern="1200" dirty="0" smtClean="0">
                <a:solidFill>
                  <a:schemeClr val="tx1"/>
                </a:solidFill>
                <a:effectLst/>
                <a:latin typeface="Segoe UI" pitchFamily="34" charset="0"/>
                <a:ea typeface="+mn-ea"/>
                <a:cs typeface="+mn-cs"/>
              </a:rPr>
              <a:t> </a:t>
            </a:r>
          </a:p>
          <a:p>
            <a:r>
              <a:rPr lang="en-US" sz="900" b="1" i="1" kern="1200" dirty="0" smtClean="0">
                <a:solidFill>
                  <a:schemeClr val="tx1"/>
                </a:solidFill>
                <a:effectLst/>
                <a:latin typeface="Segoe UI" pitchFamily="34" charset="0"/>
                <a:ea typeface="+mn-ea"/>
                <a:cs typeface="+mn-cs"/>
              </a:rPr>
              <a:t>Note: </a:t>
            </a:r>
            <a:r>
              <a:rPr lang="en-US" sz="900" b="0" i="1" kern="1200" dirty="0" smtClean="0">
                <a:solidFill>
                  <a:schemeClr val="tx1"/>
                </a:solidFill>
                <a:effectLst/>
                <a:latin typeface="Segoe UI" pitchFamily="34" charset="0"/>
                <a:ea typeface="+mn-ea"/>
                <a:cs typeface="+mn-cs"/>
              </a:rPr>
              <a:t>In North</a:t>
            </a:r>
            <a:r>
              <a:rPr lang="en-US" sz="900" b="0" i="1" kern="1200" baseline="0" dirty="0" smtClean="0">
                <a:solidFill>
                  <a:schemeClr val="tx1"/>
                </a:solidFill>
                <a:effectLst/>
                <a:latin typeface="Segoe UI" pitchFamily="34" charset="0"/>
                <a:ea typeface="+mn-ea"/>
                <a:cs typeface="+mn-cs"/>
              </a:rPr>
              <a:t> America, it’s fairly common to talk about non-essential or gratuitous </a:t>
            </a:r>
            <a:r>
              <a:rPr lang="en-US" b="0" i="1" dirty="0" err="1" smtClean="0">
                <a:effectLst/>
              </a:rPr>
              <a:t>skeuomorphic</a:t>
            </a:r>
            <a:r>
              <a:rPr lang="en-US" i="1" dirty="0" smtClean="0">
                <a:effectLst/>
              </a:rPr>
              <a:t> </a:t>
            </a:r>
            <a:r>
              <a:rPr lang="en-US" sz="900" b="0" i="1" kern="1200" baseline="0" dirty="0" smtClean="0">
                <a:solidFill>
                  <a:schemeClr val="tx1"/>
                </a:solidFill>
                <a:effectLst/>
                <a:latin typeface="Segoe UI" pitchFamily="34" charset="0"/>
                <a:ea typeface="+mn-ea"/>
                <a:cs typeface="+mn-cs"/>
              </a:rPr>
              <a:t>UI elements as “chrome”.  The term “chrome” is a negative term to mean anything in the UI that distracts from the main purpose of the UI. The term “chrome” comes from the American auto industry.  In the 50’s and 60’s, some American auto companies would put more chrome ornaments (shiny metal door handles, hood ornaments, large tail fins) on their cars when they released new models rather than improving the actual function of the car itself.  UI/UX designers adopted the term “chrome” to mean any “shiny object”/ornamentation that distracts the user from what the UI is supposed to provide to the user.</a:t>
            </a:r>
          </a:p>
          <a:p>
            <a:endParaRPr lang="en-US" sz="900" b="0" i="1" kern="1200" baseline="0" dirty="0" smtClean="0">
              <a:solidFill>
                <a:schemeClr val="tx1"/>
              </a:solidFill>
              <a:effectLst/>
              <a:latin typeface="Segoe UI" pitchFamily="34" charset="0"/>
              <a:ea typeface="+mn-ea"/>
              <a:cs typeface="+mn-cs"/>
            </a:endParaRPr>
          </a:p>
          <a:p>
            <a:r>
              <a:rPr lang="en-US" sz="900" b="0" i="1" kern="1200" baseline="0" dirty="0" smtClean="0">
                <a:solidFill>
                  <a:schemeClr val="tx1"/>
                </a:solidFill>
                <a:effectLst/>
                <a:latin typeface="Segoe UI" pitchFamily="34" charset="0"/>
                <a:ea typeface="+mn-ea"/>
                <a:cs typeface="+mn-cs"/>
              </a:rPr>
              <a:t>We realize this term “chrome” doesn’t translate well to other cultures outside of North America.  Please feel free to create an example/term that works for your audience and replace the term “chrome”.</a:t>
            </a:r>
            <a:endParaRPr lang="en-US" sz="900" b="1" i="1"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r>
              <a:rPr lang="en-US" dirty="0" smtClean="0"/>
              <a:t>In this session</a:t>
            </a:r>
            <a:r>
              <a:rPr lang="en-US" baseline="0" dirty="0" smtClean="0"/>
              <a:t> w</a:t>
            </a:r>
            <a:r>
              <a:rPr lang="en-US" dirty="0" smtClean="0"/>
              <a:t>e will be talking about chrome, and how you can reduce it in your app.</a:t>
            </a:r>
            <a:r>
              <a:rPr lang="en-US" baseline="0" dirty="0" smtClean="0"/>
              <a:t> </a:t>
            </a:r>
            <a:r>
              <a:rPr lang="en-US" sz="900" b="0" kern="1200" baseline="0" dirty="0" smtClean="0">
                <a:solidFill>
                  <a:schemeClr val="tx1"/>
                </a:solidFill>
                <a:effectLst/>
                <a:latin typeface="Segoe UI" pitchFamily="34" charset="0"/>
                <a:ea typeface="+mn-ea"/>
                <a:cs typeface="+mn-cs"/>
              </a:rPr>
              <a:t>Users interact the most with what your app is great at. The rest is distracting and takes up space. That is known as Chrome. The goal in Windows 8 design is to reduce chrome as much as possible</a:t>
            </a:r>
          </a:p>
          <a:p>
            <a:endParaRPr lang="en-US" dirty="0" smtClean="0"/>
          </a:p>
          <a:p>
            <a:r>
              <a:rPr lang="en-US" dirty="0" smtClean="0"/>
              <a:t>What does Windows 8 give you to help you get rid of chrome? &lt;&lt;Let attendees answer if possible&gt;&gt;</a:t>
            </a:r>
          </a:p>
          <a:p>
            <a:pPr marL="171450" indent="-171450">
              <a:buFont typeface="Arial" pitchFamily="34" charset="0"/>
              <a:buChar char="•"/>
            </a:pPr>
            <a:r>
              <a:rPr lang="en-US" dirty="0" smtClean="0"/>
              <a:t>Charms</a:t>
            </a:r>
          </a:p>
          <a:p>
            <a:pPr marL="171450" indent="-171450">
              <a:buFont typeface="Arial" pitchFamily="34" charset="0"/>
              <a:buChar char="•"/>
            </a:pPr>
            <a:r>
              <a:rPr lang="en-US" dirty="0" smtClean="0"/>
              <a:t>Share</a:t>
            </a:r>
          </a:p>
          <a:p>
            <a:pPr marL="171450" indent="-171450">
              <a:buFont typeface="Arial" pitchFamily="34" charset="0"/>
              <a:buChar char="•"/>
            </a:pPr>
            <a:r>
              <a:rPr lang="en-US" dirty="0" smtClean="0"/>
              <a:t>Settings</a:t>
            </a:r>
          </a:p>
          <a:p>
            <a:pPr marL="171450" indent="-171450">
              <a:buFont typeface="Arial" pitchFamily="34" charset="0"/>
              <a:buChar char="•"/>
            </a:pPr>
            <a:r>
              <a:rPr lang="en-US" dirty="0" smtClean="0"/>
              <a:t>Search</a:t>
            </a:r>
          </a:p>
          <a:p>
            <a:pPr marL="171450" indent="-171450">
              <a:buFont typeface="Arial" pitchFamily="34" charset="0"/>
              <a:buChar char="•"/>
            </a:pPr>
            <a:r>
              <a:rPr lang="en-US" dirty="0" smtClean="0"/>
              <a:t>App bar</a:t>
            </a:r>
          </a:p>
          <a:p>
            <a:pPr marL="171450" indent="-171450">
              <a:buFont typeface="Arial" pitchFamily="34" charset="0"/>
              <a:buChar char="•"/>
            </a:pPr>
            <a:r>
              <a:rPr lang="en-US" dirty="0" smtClean="0"/>
              <a:t>Using the</a:t>
            </a:r>
            <a:r>
              <a:rPr lang="en-US" baseline="0" dirty="0" smtClean="0"/>
              <a:t> content also helps me to eliminate chrome.</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we will explain</a:t>
            </a:r>
            <a:r>
              <a:rPr lang="en-US" sz="900" b="0" kern="1200" baseline="0" dirty="0" smtClean="0">
                <a:solidFill>
                  <a:schemeClr val="tx1"/>
                </a:solidFill>
                <a:effectLst/>
                <a:latin typeface="Segoe UI" pitchFamily="34" charset="0"/>
                <a:ea typeface="+mn-ea"/>
                <a:cs typeface="+mn-cs"/>
              </a:rPr>
              <a:t> the details of why </a:t>
            </a:r>
            <a:r>
              <a:rPr lang="en-US" dirty="0" smtClean="0"/>
              <a:t>Content comes before chrome</a:t>
            </a:r>
            <a:r>
              <a:rPr lang="en-US" baseline="0" dirty="0" smtClean="0"/>
              <a:t>.</a:t>
            </a:r>
            <a:endParaRPr lang="en-US" dirty="0" smtClean="0"/>
          </a:p>
          <a:p>
            <a:endParaRPr lang="en-US" dirty="0" smtClean="0"/>
          </a:p>
          <a:p>
            <a:endParaRPr lang="en-US" dirty="0" smtClean="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4/10/2013 9:10 AM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285725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Left margin is 6 units from the left, or 120 </a:t>
            </a:r>
            <a:r>
              <a:rPr lang="en-US" sz="900" b="0" kern="1200" dirty="0" err="1" smtClean="0">
                <a:solidFill>
                  <a:schemeClr val="tx1"/>
                </a:solidFill>
                <a:effectLst/>
                <a:latin typeface="Segoe UI" pitchFamily="34" charset="0"/>
                <a:ea typeface="+mn-ea"/>
                <a:cs typeface="+mn-cs"/>
              </a:rPr>
              <a:t>px</a:t>
            </a:r>
            <a:r>
              <a:rPr lang="en-US" sz="900" b="0" kern="1200" dirty="0" smtClean="0">
                <a:solidFill>
                  <a:schemeClr val="tx1"/>
                </a:solidFill>
                <a:effectLst/>
                <a:latin typeface="Segoe UI" pitchFamily="34" charset="0"/>
                <a:ea typeface="+mn-ea"/>
                <a:cs typeface="+mn-cs"/>
              </a:rPr>
              <a:t>.</a:t>
            </a:r>
          </a:p>
          <a:p>
            <a:r>
              <a:rPr lang="en-US" sz="900" b="0" kern="1200" dirty="0" smtClean="0">
                <a:solidFill>
                  <a:schemeClr val="tx1"/>
                </a:solidFill>
                <a:effectLst/>
                <a:latin typeface="Segoe UI" pitchFamily="34" charset="0"/>
                <a:ea typeface="+mn-ea"/>
                <a:cs typeface="+mn-cs"/>
              </a:rPr>
              <a:t>Helps</a:t>
            </a:r>
            <a:r>
              <a:rPr lang="en-US" sz="900" b="0" kern="1200" baseline="0" dirty="0" smtClean="0">
                <a:solidFill>
                  <a:schemeClr val="tx1"/>
                </a:solidFill>
                <a:effectLst/>
                <a:latin typeface="Segoe UI" pitchFamily="34" charset="0"/>
                <a:ea typeface="+mn-ea"/>
                <a:cs typeface="+mn-cs"/>
              </a:rPr>
              <a:t> to create Windows Store app silhouette.</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Here, the left margin is based on 6 units or 120 </a:t>
            </a:r>
            <a:r>
              <a:rPr lang="en-US" dirty="0" err="1" smtClean="0"/>
              <a:t>px</a:t>
            </a:r>
            <a:r>
              <a:rPr lang="en-US" dirty="0" smtClean="0"/>
              <a:t>. This helps</a:t>
            </a:r>
            <a:r>
              <a:rPr lang="en-US" baseline="0" dirty="0" smtClean="0"/>
              <a:t> to form</a:t>
            </a:r>
            <a:r>
              <a:rPr lang="en-US" dirty="0" smtClean="0"/>
              <a:t> the Windows Store app silhouette.</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Content region.]</a:t>
            </a:r>
            <a:endParaRPr lang="en-US" dirty="0" smtClean="0"/>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7EA4ABD-046D-4B62-9F3A-DA4F74D4CE05}" type="slidenum">
              <a:rPr lang="en-US" smtClean="0"/>
              <a:pPr/>
              <a:t>13</a:t>
            </a:fld>
            <a:endParaRPr lang="en-US"/>
          </a:p>
        </p:txBody>
      </p:sp>
    </p:spTree>
    <p:extLst>
      <p:ext uri="{BB962C8B-B14F-4D97-AF65-F5344CB8AC3E}">
        <p14:creationId xmlns:p14="http://schemas.microsoft.com/office/powerpoint/2010/main" val="1579375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Content region starts at </a:t>
            </a:r>
            <a:r>
              <a:rPr lang="en-US" baseline="0" dirty="0" smtClean="0"/>
              <a:t>7 units, or 140 </a:t>
            </a:r>
            <a:r>
              <a:rPr lang="en-US" baseline="0" dirty="0" err="1" smtClean="0"/>
              <a:t>px</a:t>
            </a:r>
            <a:r>
              <a:rPr lang="en-US" baseline="0" dirty="0" smtClean="0"/>
              <a:t> down from the top.</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Also helps to create silhouette.</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Peeking is also represented in this image, off to the right.</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You can see the large margin at the top is based upon 7 units, or 140 </a:t>
            </a:r>
            <a:r>
              <a:rPr lang="en-US" baseline="0" dirty="0" err="1" smtClean="0"/>
              <a:t>px</a:t>
            </a:r>
            <a:r>
              <a:rPr lang="en-US" baseline="0" dirty="0" smtClean="0"/>
              <a:t>.  This is where the content region will start. This guidance helps create the silhouette of your app. You can see content peeking from the right edge.</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Horizontal padding.]</a:t>
            </a:r>
            <a:endParaRPr lang="en-US" dirty="0" smtClean="0"/>
          </a:p>
          <a:p>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B7EA4ABD-046D-4B62-9F3A-DA4F74D4CE05}" type="slidenum">
              <a:rPr lang="en-US" smtClean="0"/>
              <a:pPr/>
              <a:t>14</a:t>
            </a:fld>
            <a:endParaRPr lang="en-US"/>
          </a:p>
        </p:txBody>
      </p:sp>
    </p:spTree>
    <p:extLst>
      <p:ext uri="{BB962C8B-B14F-4D97-AF65-F5344CB8AC3E}">
        <p14:creationId xmlns:p14="http://schemas.microsoft.com/office/powerpoint/2010/main" val="2436099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Spacing between objects is also based upon the grid</a:t>
            </a:r>
            <a:r>
              <a:rPr lang="en-US" sz="900" b="0" kern="1200" baseline="0" dirty="0" smtClean="0">
                <a:solidFill>
                  <a:schemeClr val="tx1"/>
                </a:solidFill>
                <a:effectLst/>
                <a:latin typeface="Segoe UI" pitchFamily="34" charset="0"/>
                <a:ea typeface="+mn-ea"/>
                <a:cs typeface="+mn-cs"/>
              </a:rPr>
              <a:t> and sub-units.</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Related objects are spaced here by 2 sub units (10 </a:t>
            </a:r>
            <a:r>
              <a:rPr lang="en-US" sz="900" b="0" kern="1200" baseline="0" dirty="0" err="1" smtClean="0">
                <a:solidFill>
                  <a:schemeClr val="tx1"/>
                </a:solidFill>
                <a:effectLst/>
                <a:latin typeface="Segoe UI" pitchFamily="34" charset="0"/>
                <a:ea typeface="+mn-ea"/>
                <a:cs typeface="+mn-cs"/>
              </a:rPr>
              <a:t>px</a:t>
            </a:r>
            <a:r>
              <a:rPr lang="en-US" sz="900" b="0" kern="1200" baseline="0" dirty="0" smtClean="0">
                <a:solidFill>
                  <a:schemeClr val="tx1"/>
                </a:solidFill>
                <a:effectLst/>
                <a:latin typeface="Segoe UI" pitchFamily="34" charset="0"/>
                <a:ea typeface="+mn-ea"/>
                <a:cs typeface="+mn-cs"/>
              </a:rPr>
              <a:t>.)</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Here you can see an example of how the grid is used to lay out objects on a page. You can see that spacing between objects is 2 sub units, or 10 </a:t>
            </a:r>
            <a:r>
              <a:rPr lang="en-US" baseline="0" dirty="0" err="1" smtClean="0"/>
              <a:t>px</a:t>
            </a:r>
            <a:r>
              <a:rPr lang="en-US" baseline="0" dirty="0" smtClean="0"/>
              <a:t>. Objects that are related, yet formatted differently, are 40 </a:t>
            </a:r>
            <a:r>
              <a:rPr lang="en-US" baseline="0" dirty="0" err="1" smtClean="0"/>
              <a:t>px</a:t>
            </a:r>
            <a:r>
              <a:rPr lang="en-US" baseline="0" dirty="0" smtClean="0"/>
              <a:t>, or 2 units, apart.</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Guidelines for horizontal padding values</a:t>
            </a:r>
          </a:p>
          <a:p>
            <a:r>
              <a:rPr lang="en-US" sz="900" kern="1200" dirty="0" smtClean="0">
                <a:solidFill>
                  <a:schemeClr val="tx1"/>
                </a:solidFill>
                <a:effectLst/>
                <a:latin typeface="Segoe UI" pitchFamily="34" charset="0"/>
                <a:ea typeface="+mn-ea"/>
                <a:cs typeface="+mn-cs"/>
              </a:rPr>
              <a:t>Horizontal padding between content items varies depending on the items. </a:t>
            </a:r>
          </a:p>
          <a:p>
            <a:pPr lvl="0"/>
            <a:r>
              <a:rPr lang="en-US" sz="900" kern="1200" dirty="0" smtClean="0">
                <a:solidFill>
                  <a:schemeClr val="tx1"/>
                </a:solidFill>
                <a:effectLst/>
                <a:latin typeface="Segoe UI" pitchFamily="34" charset="0"/>
                <a:ea typeface="+mn-ea"/>
                <a:cs typeface="+mn-cs"/>
              </a:rPr>
              <a:t>Hard-edged items (like images and user tiles) might have 2 sub-units, or 10 pixels, of padding between the tile and accompanying text. </a:t>
            </a:r>
          </a:p>
          <a:p>
            <a:pPr lvl="0"/>
            <a:r>
              <a:rPr lang="en-US" sz="900" kern="1200" dirty="0" smtClean="0">
                <a:solidFill>
                  <a:schemeClr val="tx1"/>
                </a:solidFill>
                <a:effectLst/>
                <a:latin typeface="Segoe UI" pitchFamily="34" charset="0"/>
                <a:ea typeface="+mn-ea"/>
                <a:cs typeface="+mn-cs"/>
              </a:rPr>
              <a:t>Lists might have</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2 units. or 40 pixels of padding between columns.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Padding groups]</a:t>
            </a: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15</a:t>
            </a:fld>
            <a:endParaRPr lang="en-US"/>
          </a:p>
        </p:txBody>
      </p:sp>
    </p:spTree>
    <p:extLst>
      <p:ext uri="{BB962C8B-B14F-4D97-AF65-F5344CB8AC3E}">
        <p14:creationId xmlns:p14="http://schemas.microsoft.com/office/powerpoint/2010/main" val="1819176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 </a:t>
            </a:r>
          </a:p>
          <a:p>
            <a:r>
              <a:rPr lang="en-US" sz="900" b="0" kern="1200" dirty="0" smtClean="0">
                <a:solidFill>
                  <a:schemeClr val="tx1"/>
                </a:solidFill>
                <a:effectLst/>
                <a:latin typeface="Segoe UI" pitchFamily="34" charset="0"/>
                <a:ea typeface="+mn-ea"/>
                <a:cs typeface="+mn-cs"/>
              </a:rPr>
              <a:t>Padding</a:t>
            </a:r>
            <a:r>
              <a:rPr lang="en-US" sz="900" b="0" kern="1200" baseline="0" dirty="0" smtClean="0">
                <a:solidFill>
                  <a:schemeClr val="tx1"/>
                </a:solidFill>
                <a:effectLst/>
                <a:latin typeface="Segoe UI" pitchFamily="34" charset="0"/>
                <a:ea typeface="+mn-ea"/>
                <a:cs typeface="+mn-cs"/>
              </a:rPr>
              <a:t> groups</a:t>
            </a:r>
            <a:endParaRPr lang="en-US" sz="900" b="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80 </a:t>
            </a:r>
            <a:r>
              <a:rPr lang="en-US" sz="900" b="0" kern="1200" dirty="0" err="1" smtClean="0">
                <a:solidFill>
                  <a:schemeClr val="tx1"/>
                </a:solidFill>
                <a:effectLst/>
                <a:latin typeface="Segoe UI" pitchFamily="34" charset="0"/>
                <a:ea typeface="+mn-ea"/>
                <a:cs typeface="+mn-cs"/>
              </a:rPr>
              <a:t>px</a:t>
            </a:r>
            <a:r>
              <a:rPr lang="en-US" sz="900" b="0" kern="1200" dirty="0" smtClean="0">
                <a:solidFill>
                  <a:schemeClr val="tx1"/>
                </a:solidFill>
                <a:effectLst/>
                <a:latin typeface="Segoe UI" pitchFamily="34" charset="0"/>
                <a:ea typeface="+mn-ea"/>
                <a:cs typeface="+mn-cs"/>
              </a:rPr>
              <a:t> of padding separating groups</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To show a separation of content groups, you can see that a column is created by spacing the objects 80 </a:t>
            </a:r>
            <a:r>
              <a:rPr lang="en-US" sz="900" b="0" kern="1200" dirty="0" err="1" smtClean="0">
                <a:solidFill>
                  <a:schemeClr val="tx1"/>
                </a:solidFill>
                <a:effectLst/>
                <a:latin typeface="Segoe UI" pitchFamily="34" charset="0"/>
                <a:ea typeface="+mn-ea"/>
                <a:cs typeface="+mn-cs"/>
              </a:rPr>
              <a:t>px</a:t>
            </a:r>
            <a:r>
              <a:rPr lang="en-US" sz="900" b="0" kern="1200" dirty="0" smtClean="0">
                <a:solidFill>
                  <a:schemeClr val="tx1"/>
                </a:solidFill>
                <a:effectLst/>
                <a:latin typeface="Segoe UI" pitchFamily="34" charset="0"/>
                <a:ea typeface="+mn-ea"/>
                <a:cs typeface="+mn-cs"/>
              </a:rPr>
              <a:t> apart from each other.</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Vertical</a:t>
            </a:r>
            <a:r>
              <a:rPr lang="en-US" sz="900" b="0" kern="1200" baseline="0" dirty="0" smtClean="0">
                <a:solidFill>
                  <a:schemeClr val="tx1"/>
                </a:solidFill>
                <a:effectLst/>
                <a:latin typeface="Segoe UI" pitchFamily="34" charset="0"/>
                <a:ea typeface="+mn-ea"/>
                <a:cs typeface="+mn-cs"/>
              </a:rPr>
              <a:t> padding]</a:t>
            </a:r>
            <a:endParaRPr lang="en-US" sz="900" b="0" kern="1200" dirty="0" smtClean="0">
              <a:solidFill>
                <a:schemeClr val="tx1"/>
              </a:solidFill>
              <a:effectLst/>
              <a:latin typeface="Segoe UI" pitchFamily="34" charset="0"/>
              <a:ea typeface="+mn-ea"/>
              <a:cs typeface="+mn-cs"/>
            </a:endParaRPr>
          </a:p>
          <a:p>
            <a:endParaRPr lang="en-US" sz="900" b="0" kern="1200" dirty="0" smtClean="0">
              <a:solidFill>
                <a:schemeClr val="tx1"/>
              </a:solidFill>
              <a:effectLst/>
              <a:latin typeface="Segoe UI" pitchFamily="34" charset="0"/>
              <a:ea typeface="+mn-ea"/>
              <a:cs typeface="+mn-cs"/>
            </a:endParaRPr>
          </a:p>
          <a:p>
            <a:endParaRPr lang="en-US" sz="9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B7EA4ABD-046D-4B62-9F3A-DA4F74D4CE05}" type="slidenum">
              <a:rPr lang="en-US" smtClean="0"/>
              <a:pPr/>
              <a:t>16</a:t>
            </a:fld>
            <a:endParaRPr lang="en-US"/>
          </a:p>
        </p:txBody>
      </p:sp>
    </p:spTree>
    <p:extLst>
      <p:ext uri="{BB962C8B-B14F-4D97-AF65-F5344CB8AC3E}">
        <p14:creationId xmlns:p14="http://schemas.microsoft.com/office/powerpoint/2010/main" val="2929335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p>
          <a:p>
            <a:r>
              <a:rPr lang="en-US" sz="900" b="0" kern="1200" dirty="0" smtClean="0">
                <a:solidFill>
                  <a:schemeClr val="tx1"/>
                </a:solidFill>
                <a:effectLst/>
                <a:latin typeface="Segoe UI" pitchFamily="34" charset="0"/>
                <a:ea typeface="+mn-ea"/>
                <a:cs typeface="+mn-cs"/>
              </a:rPr>
              <a:t>Horizontal</a:t>
            </a:r>
            <a:r>
              <a:rPr lang="en-US" sz="900" b="0" kern="1200" baseline="0" dirty="0" smtClean="0">
                <a:solidFill>
                  <a:schemeClr val="tx1"/>
                </a:solidFill>
                <a:effectLst/>
                <a:latin typeface="Segoe UI" pitchFamily="34" charset="0"/>
                <a:ea typeface="+mn-ea"/>
                <a:cs typeface="+mn-cs"/>
              </a:rPr>
              <a:t> padding</a:t>
            </a:r>
            <a:endParaRPr lang="en-US" sz="900" b="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10 </a:t>
            </a:r>
            <a:r>
              <a:rPr lang="en-US" sz="900" b="0" kern="1200" dirty="0" err="1" smtClean="0">
                <a:solidFill>
                  <a:schemeClr val="tx1"/>
                </a:solidFill>
                <a:effectLst/>
                <a:latin typeface="Segoe UI" pitchFamily="34" charset="0"/>
                <a:ea typeface="+mn-ea"/>
                <a:cs typeface="+mn-cs"/>
              </a:rPr>
              <a:t>px</a:t>
            </a:r>
            <a:r>
              <a:rPr lang="en-US" sz="900" b="0" kern="1200" dirty="0" smtClean="0">
                <a:solidFill>
                  <a:schemeClr val="tx1"/>
                </a:solidFill>
                <a:effectLst/>
                <a:latin typeface="Segoe UI" pitchFamily="34" charset="0"/>
                <a:ea typeface="+mn-ea"/>
                <a:cs typeface="+mn-cs"/>
              </a:rPr>
              <a:t> between picture and text.</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Make sure height and width are multiples of 5 </a:t>
            </a:r>
            <a:r>
              <a:rPr lang="en-US" sz="900" b="0" kern="1200" dirty="0" err="1" smtClean="0">
                <a:solidFill>
                  <a:schemeClr val="tx1"/>
                </a:solidFill>
                <a:effectLst/>
                <a:latin typeface="Segoe UI" pitchFamily="34" charset="0"/>
                <a:ea typeface="+mn-ea"/>
                <a:cs typeface="+mn-cs"/>
              </a:rPr>
              <a:t>px</a:t>
            </a:r>
            <a:r>
              <a:rPr lang="en-US" sz="900" b="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Working with lists of objects is another common layout scenario in Windows Store style apps. There is a particular challenge when mixing images with text in the list view. To accomplish this, the guidelines suggest sticking with multiples of 5px sub-units for padding between items and specifically using 10 pixels between picture and text and whenever possible making sure that the height and width of an item are multiples of 5px.</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Padding groups.]</a:t>
            </a:r>
            <a:endParaRPr lang="en-US" dirty="0" smtClean="0"/>
          </a:p>
          <a:p>
            <a:endParaRPr lang="en-US" dirty="0" smtClean="0"/>
          </a:p>
          <a:p>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17</a:t>
            </a:fld>
            <a:endParaRPr lang="en-US"/>
          </a:p>
        </p:txBody>
      </p:sp>
    </p:spTree>
    <p:extLst>
      <p:ext uri="{BB962C8B-B14F-4D97-AF65-F5344CB8AC3E}">
        <p14:creationId xmlns:p14="http://schemas.microsoft.com/office/powerpoint/2010/main" val="1143774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r>
              <a:rPr lang="en-US" dirty="0" smtClean="0"/>
              <a:t>A consistent silhouette</a:t>
            </a:r>
            <a:r>
              <a:rPr lang="en-US" baseline="0" dirty="0" smtClean="0"/>
              <a:t> across your app conveys quality. An app of poor grid adherence and consistency showing the same content as an app with a consistent presentation will feel less legitimate and of lower quality.</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0" kern="1200" dirty="0" smtClean="0">
                <a:solidFill>
                  <a:schemeClr val="tx1"/>
                </a:solidFill>
                <a:effectLst/>
                <a:latin typeface="Segoe UI" pitchFamily="34" charset="0"/>
                <a:ea typeface="+mn-ea"/>
                <a:cs typeface="+mn-cs"/>
              </a:rPr>
              <a:t>Here</a:t>
            </a:r>
            <a:r>
              <a:rPr lang="en-US" sz="900" b="0" kern="1200" baseline="0" dirty="0" smtClean="0">
                <a:solidFill>
                  <a:schemeClr val="tx1"/>
                </a:solidFill>
                <a:effectLst/>
                <a:latin typeface="Segoe UI" pitchFamily="34" charset="0"/>
                <a:ea typeface="+mn-ea"/>
                <a:cs typeface="+mn-cs"/>
              </a:rPr>
              <a:t> you see one of the templates available in Visual Studio. By keeping a </a:t>
            </a:r>
            <a:r>
              <a:rPr lang="en-US" dirty="0" smtClean="0"/>
              <a:t>consistent silhouette</a:t>
            </a:r>
            <a:r>
              <a:rPr lang="en-US" baseline="0" dirty="0" smtClean="0"/>
              <a:t> across your app, it conveys quality.</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0" kern="1200" baseline="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0" kern="1200" baseline="0" dirty="0" smtClean="0">
                <a:solidFill>
                  <a:schemeClr val="tx1"/>
                </a:solidFill>
                <a:effectLst/>
                <a:latin typeface="Segoe UI" pitchFamily="34" charset="0"/>
                <a:ea typeface="+mn-ea"/>
                <a:cs typeface="+mn-cs"/>
              </a:rPr>
              <a:t>Feel free to break from the silhouette in your app if it allows you to convey your brand, but use that silhouette consistently throughout your app.</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Use the grid to create</a:t>
            </a:r>
            <a:r>
              <a:rPr lang="en-US" sz="900" b="0" kern="1200" baseline="0" dirty="0" smtClean="0">
                <a:solidFill>
                  <a:schemeClr val="tx1"/>
                </a:solidFill>
                <a:effectLst/>
                <a:latin typeface="Segoe UI" pitchFamily="34" charset="0"/>
                <a:ea typeface="+mn-ea"/>
                <a:cs typeface="+mn-cs"/>
              </a:rPr>
              <a:t> visual importance.</a:t>
            </a:r>
            <a:endParaRPr lang="en-US" dirty="0" smtClean="0"/>
          </a:p>
        </p:txBody>
      </p:sp>
      <p:sp>
        <p:nvSpPr>
          <p:cNvPr id="4" name="Slide Number Placeholder 3"/>
          <p:cNvSpPr>
            <a:spLocks noGrp="1"/>
          </p:cNvSpPr>
          <p:nvPr>
            <p:ph type="sldNum" sz="quarter" idx="10"/>
          </p:nvPr>
        </p:nvSpPr>
        <p:spPr/>
        <p:txBody>
          <a:bodyPr/>
          <a:lstStyle/>
          <a:p>
            <a:fld id="{F744E311-AAFE-4A79-A686-16FCA71EAEE2}" type="slidenum">
              <a:rPr lang="en-US" smtClean="0"/>
              <a:t>18</a:t>
            </a:fld>
            <a:endParaRPr lang="en-US"/>
          </a:p>
        </p:txBody>
      </p:sp>
    </p:spTree>
    <p:extLst>
      <p:ext uri="{BB962C8B-B14F-4D97-AF65-F5344CB8AC3E}">
        <p14:creationId xmlns:p14="http://schemas.microsoft.com/office/powerpoint/2010/main" val="26342673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Title</a:t>
            </a:r>
            <a:r>
              <a:rPr lang="en-US" sz="900" b="0" kern="1200" baseline="0" dirty="0" smtClean="0">
                <a:solidFill>
                  <a:schemeClr val="tx1"/>
                </a:solidFill>
                <a:effectLst/>
                <a:latin typeface="Segoe UI" pitchFamily="34" charset="0"/>
                <a:ea typeface="+mn-ea"/>
                <a:cs typeface="+mn-cs"/>
              </a:rPr>
              <a:t> slide N/A</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0" kern="1200" dirty="0" smtClean="0">
                <a:solidFill>
                  <a:schemeClr val="tx1"/>
                </a:solidFill>
                <a:effectLst/>
                <a:latin typeface="Segoe UI" pitchFamily="34" charset="0"/>
                <a:ea typeface="+mn-ea"/>
                <a:cs typeface="+mn-cs"/>
              </a:rPr>
              <a:t>You can</a:t>
            </a:r>
            <a:r>
              <a:rPr lang="en-US" sz="900" b="0" kern="1200" baseline="0" dirty="0" smtClean="0">
                <a:solidFill>
                  <a:schemeClr val="tx1"/>
                </a:solidFill>
                <a:effectLst/>
                <a:latin typeface="Segoe UI" pitchFamily="34" charset="0"/>
                <a:ea typeface="+mn-ea"/>
                <a:cs typeface="+mn-cs"/>
              </a:rPr>
              <a:t> create importance with proportion and position. The goal is to direct a users eye to the most important content.</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Proportion]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532722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Break out of standard template.</a:t>
            </a:r>
          </a:p>
          <a:p>
            <a:r>
              <a:rPr lang="en-US" sz="900" b="0" kern="1200" dirty="0" smtClean="0">
                <a:solidFill>
                  <a:schemeClr val="tx1"/>
                </a:solidFill>
                <a:effectLst/>
                <a:latin typeface="Segoe UI" pitchFamily="34" charset="0"/>
                <a:ea typeface="+mn-ea"/>
                <a:cs typeface="+mn-cs"/>
              </a:rPr>
              <a:t>Use size and proportion.</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lvl="0" indent="0">
              <a:buFont typeface="Arial" charset="0"/>
              <a:buNone/>
            </a:pPr>
            <a:r>
              <a:rPr lang="en-US" dirty="0" smtClean="0"/>
              <a:t>Break out of the standard template by also using size and proportion of the tiles in your grid.</a:t>
            </a:r>
          </a:p>
          <a:p>
            <a:pPr marL="0" lvl="0" indent="0">
              <a:buFont typeface="Arial" charset="0"/>
              <a:buNone/>
            </a:pPr>
            <a:r>
              <a:rPr lang="en-US" dirty="0" smtClean="0"/>
              <a:t>Start from the template, but understand that it is a generic way of displaying content. In</a:t>
            </a:r>
            <a:r>
              <a:rPr lang="en-US" baseline="0" dirty="0" smtClean="0"/>
              <a:t> your own app, you will want to drive people’s focus to certain elements on the page. You can do this using size and proportion or by varying the position of objects on the page.</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Position]</a:t>
            </a:r>
            <a:endParaRPr lang="en-US" dirty="0" smtClean="0"/>
          </a:p>
        </p:txBody>
      </p:sp>
      <p:sp>
        <p:nvSpPr>
          <p:cNvPr id="4" name="Slide Number Placeholder 3"/>
          <p:cNvSpPr>
            <a:spLocks noGrp="1"/>
          </p:cNvSpPr>
          <p:nvPr>
            <p:ph type="sldNum" sz="quarter" idx="10"/>
          </p:nvPr>
        </p:nvSpPr>
        <p:spPr/>
        <p:txBody>
          <a:bodyPr/>
          <a:lstStyle/>
          <a:p>
            <a:fld id="{F744E311-AAFE-4A79-A686-16FCA71EAEE2}" type="slidenum">
              <a:rPr lang="en-US" smtClean="0"/>
              <a:t>25</a:t>
            </a:fld>
            <a:endParaRPr lang="en-US"/>
          </a:p>
        </p:txBody>
      </p:sp>
    </p:spTree>
    <p:extLst>
      <p:ext uri="{BB962C8B-B14F-4D97-AF65-F5344CB8AC3E}">
        <p14:creationId xmlns:p14="http://schemas.microsoft.com/office/powerpoint/2010/main" val="3813041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 </a:t>
            </a:r>
            <a:endParaRPr lang="en-US" sz="900" b="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Change</a:t>
            </a:r>
            <a:r>
              <a:rPr lang="en-US" sz="900" b="0" kern="1200" baseline="0" dirty="0" smtClean="0">
                <a:solidFill>
                  <a:schemeClr val="tx1"/>
                </a:solidFill>
                <a:effectLst/>
                <a:latin typeface="Segoe UI" pitchFamily="34" charset="0"/>
                <a:ea typeface="+mn-ea"/>
                <a:cs typeface="+mn-cs"/>
              </a:rPr>
              <a:t> position of content on your page, based upon relevance to the user.</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baseline="0" dirty="0" smtClean="0"/>
              <a:t>What’s the most important pixel on the page?  How do you intend to use it? Think about the positioning of your content and its relevance to the user. If you want to sell that new recipe pack in Contoso Cookbook do you put it in the upper left or in the lower right of featured recipes? You put it in position 1 to get the user’s attention first.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review the Contoso Cookbook example of proportion and position.</a:t>
            </a:r>
            <a:endParaRPr lang="en-US" baseline="0" dirty="0" smtClean="0"/>
          </a:p>
          <a:p>
            <a:pPr marL="0" lvl="0" indent="0">
              <a:buFont typeface="Arial" charset="0"/>
              <a:buNone/>
            </a:pPr>
            <a:endParaRPr lang="en-US" baseline="0" dirty="0" smtClean="0"/>
          </a:p>
        </p:txBody>
      </p:sp>
      <p:sp>
        <p:nvSpPr>
          <p:cNvPr id="4" name="Slide Number Placeholder 3"/>
          <p:cNvSpPr>
            <a:spLocks noGrp="1"/>
          </p:cNvSpPr>
          <p:nvPr>
            <p:ph type="sldNum" sz="quarter" idx="10"/>
          </p:nvPr>
        </p:nvSpPr>
        <p:spPr/>
        <p:txBody>
          <a:bodyPr/>
          <a:lstStyle/>
          <a:p>
            <a:fld id="{F744E311-AAFE-4A79-A686-16FCA71EAEE2}" type="slidenum">
              <a:rPr lang="en-US" smtClean="0"/>
              <a:t>26</a:t>
            </a:fld>
            <a:endParaRPr lang="en-US"/>
          </a:p>
        </p:txBody>
      </p:sp>
    </p:spTree>
    <p:extLst>
      <p:ext uri="{BB962C8B-B14F-4D97-AF65-F5344CB8AC3E}">
        <p14:creationId xmlns:p14="http://schemas.microsoft.com/office/powerpoint/2010/main" val="427309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r>
              <a:rPr lang="en-US" baseline="0" dirty="0" smtClean="0"/>
              <a:t>Contoso Cookbook adheres to a &lt;&lt;click&gt;&gt; strong, consistent grid. The Hub is the first thing users see every time the app launches, so having a clear focus is important. We want to showcase the key purpose of the app, which is to find recipes, and it happens to be the thing our app is great at.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we’ll dig into Typography</a:t>
            </a:r>
            <a:r>
              <a:rPr lang="en-US" sz="900" b="0" kern="1200" baseline="0" dirty="0" smtClean="0">
                <a:solidFill>
                  <a:schemeClr val="tx1"/>
                </a:solidFill>
                <a:effectLst/>
                <a:latin typeface="Segoe UI" pitchFamily="34" charset="0"/>
                <a:ea typeface="+mn-ea"/>
                <a:cs typeface="+mn-cs"/>
              </a:rPr>
              <a:t> </a:t>
            </a: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1362541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lvl="0" indent="-171450">
              <a:buFont typeface="Arial" pitchFamily="34" charset="0"/>
              <a:buChar char="•"/>
            </a:pPr>
            <a:r>
              <a:rPr lang="en-US" dirty="0" smtClean="0"/>
              <a:t>Content is the heart of the experience</a:t>
            </a:r>
          </a:p>
          <a:p>
            <a:pPr marL="171450" lvl="0" indent="-171450">
              <a:buFont typeface="Arial" pitchFamily="34" charset="0"/>
              <a:buChar char="•"/>
            </a:pPr>
            <a:r>
              <a:rPr lang="en-US" dirty="0" smtClean="0"/>
              <a:t>Leave only the most relevant elements on screen </a:t>
            </a:r>
          </a:p>
          <a:p>
            <a:pPr marL="171450" indent="-171450">
              <a:buFont typeface="Arial" pitchFamily="34" charset="0"/>
              <a:buChar char="•"/>
            </a:pPr>
            <a:r>
              <a:rPr lang="en-US" dirty="0" smtClean="0"/>
              <a:t>Let people be immersed in what they love and they will explore the rest</a:t>
            </a:r>
          </a:p>
          <a:p>
            <a:pPr marL="171450" indent="-171450">
              <a:buFont typeface="Arial" pitchFamily="34" charset="0"/>
              <a:buChar char="•"/>
            </a:pPr>
            <a:r>
              <a:rPr lang="en-US" dirty="0" smtClean="0"/>
              <a:t>Solve for distractions, not discoverability</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r>
              <a:rPr lang="en-US" baseline="0" dirty="0" smtClean="0"/>
              <a:t>Your content is the heart of your app’s experience. When you remove chrome/distractions from your app, and leave the most relevant elements only, you put content first and your users become immersed in your app. Remove everything else to an easy to find/predictable location. We’ll talk about those in bit.</a:t>
            </a:r>
          </a:p>
          <a:p>
            <a:endParaRPr lang="en-US" baseline="0" dirty="0" smtClean="0"/>
          </a:p>
          <a:p>
            <a:r>
              <a:rPr lang="en-US" baseline="0" dirty="0" smtClean="0"/>
              <a:t>Solve for distractions, not discoverability. A great app is worth exploring.</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a:t>
            </a:r>
            <a:r>
              <a:rPr lang="en-US" sz="900" b="1" kern="1200" baseline="0" dirty="0" smtClean="0">
                <a:solidFill>
                  <a:schemeClr val="tx1"/>
                </a:solidFill>
                <a:effectLst/>
                <a:latin typeface="Segoe UI" pitchFamily="34" charset="0"/>
                <a:ea typeface="+mn-ea"/>
                <a:cs typeface="+mn-cs"/>
              </a:rPr>
              <a:t> </a:t>
            </a:r>
            <a:r>
              <a:rPr lang="en-US" sz="900" b="0" kern="1200" baseline="0" dirty="0" smtClean="0">
                <a:solidFill>
                  <a:schemeClr val="tx1"/>
                </a:solidFill>
                <a:effectLst/>
                <a:latin typeface="Segoe UI" pitchFamily="34" charset="0"/>
                <a:ea typeface="+mn-ea"/>
                <a:cs typeface="+mn-cs"/>
              </a:rPr>
              <a:t>So w</a:t>
            </a:r>
            <a:r>
              <a:rPr lang="en-US" sz="900" b="0" kern="1200" dirty="0" smtClean="0">
                <a:solidFill>
                  <a:schemeClr val="tx1"/>
                </a:solidFill>
                <a:effectLst/>
                <a:latin typeface="Segoe UI" pitchFamily="34" charset="0"/>
                <a:ea typeface="+mn-ea"/>
                <a:cs typeface="+mn-cs"/>
              </a:rPr>
              <a:t>here does chrome come from?</a:t>
            </a:r>
            <a:endParaRPr lang="en-US" dirty="0"/>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8651722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4/10/2013 8:30 AM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30</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5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Review</a:t>
            </a:r>
            <a:r>
              <a:rPr lang="en-US" sz="900" kern="1200" baseline="0" dirty="0" smtClean="0">
                <a:solidFill>
                  <a:schemeClr val="tx1"/>
                </a:solidFill>
                <a:effectLst/>
                <a:latin typeface="Segoe UI" pitchFamily="34" charset="0"/>
                <a:ea typeface="+mn-ea"/>
                <a:cs typeface="+mn-cs"/>
              </a:rPr>
              <a:t> what this app does.</a:t>
            </a:r>
            <a:endParaRPr lang="en-US" sz="900" kern="1200" dirty="0" smtClean="0">
              <a:solidFill>
                <a:schemeClr val="tx1"/>
              </a:solidFill>
              <a:effectLst/>
              <a:latin typeface="Segoe UI" pitchFamily="34" charset="0"/>
              <a:ea typeface="+mn-ea"/>
              <a:cs typeface="+mn-cs"/>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UI" pitchFamily="34" charset="0"/>
                <a:ea typeface="+mn-ea"/>
                <a:cs typeface="+mn-cs"/>
              </a:rPr>
              <a:t>Review what</a:t>
            </a:r>
            <a:r>
              <a:rPr lang="en-US" sz="900" kern="1200" baseline="0" dirty="0" smtClean="0">
                <a:solidFill>
                  <a:schemeClr val="tx1"/>
                </a:solidFill>
                <a:effectLst/>
                <a:latin typeface="Segoe UI" pitchFamily="34" charset="0"/>
                <a:ea typeface="+mn-ea"/>
                <a:cs typeface="+mn-cs"/>
              </a:rPr>
              <a:t> the user sees; </a:t>
            </a:r>
            <a:r>
              <a:rPr lang="en-US" dirty="0" smtClean="0"/>
              <a:t>Search button, settings, couple of tabs, a tree control to navigate different feeds.</a:t>
            </a: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Point our</a:t>
            </a:r>
            <a:r>
              <a:rPr lang="en-US" sz="900" kern="1200" baseline="0" dirty="0" smtClean="0">
                <a:solidFill>
                  <a:schemeClr val="tx1"/>
                </a:solidFill>
                <a:effectLst/>
                <a:latin typeface="Segoe UI" pitchFamily="34" charset="0"/>
                <a:ea typeface="+mn-ea"/>
                <a:cs typeface="+mn-cs"/>
              </a:rPr>
              <a:t> what is important in this app; the lower third of the UI.</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r>
              <a:rPr lang="en-US" dirty="0" smtClean="0"/>
              <a:t>If you’ll recall the RSS reader example from the Principles</a:t>
            </a:r>
            <a:r>
              <a:rPr lang="en-US" baseline="0" dirty="0" smtClean="0"/>
              <a:t> of Microsoft Design, it is difficult to know what to look at first. The organization and navigation of the tool take up much of the screen real estate.</a:t>
            </a:r>
            <a:endParaRPr lang="en-US" dirty="0" smtClean="0"/>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r>
              <a:rPr lang="en-US" sz="900" kern="1200" dirty="0" smtClean="0">
                <a:solidFill>
                  <a:schemeClr val="tx1"/>
                </a:solidFill>
                <a:effectLst/>
                <a:latin typeface="Segoe UI" pitchFamily="34" charset="0"/>
                <a:ea typeface="+mn-ea"/>
                <a:cs typeface="+mn-cs"/>
              </a:rPr>
              <a:t> [Click to see sections of navigation</a:t>
            </a:r>
            <a:r>
              <a:rPr lang="en-US" sz="900" kern="1200" baseline="0" dirty="0" smtClean="0">
                <a:solidFill>
                  <a:schemeClr val="tx1"/>
                </a:solidFill>
                <a:effectLst/>
                <a:latin typeface="Segoe UI" pitchFamily="34" charset="0"/>
                <a:ea typeface="+mn-ea"/>
                <a:cs typeface="+mn-cs"/>
              </a:rPr>
              <a:t> and organization removed</a:t>
            </a:r>
            <a:r>
              <a:rPr lang="en-US" sz="900" kern="1200" dirty="0" smtClean="0">
                <a:solidFill>
                  <a:schemeClr val="tx1"/>
                </a:solidFill>
                <a:effectLst/>
                <a:latin typeface="Segoe UI" pitchFamily="34" charset="0"/>
                <a:ea typeface="+mn-ea"/>
                <a:cs typeface="+mn-cs"/>
              </a:rPr>
              <a:t>.]</a:t>
            </a:r>
          </a:p>
        </p:txBody>
      </p:sp>
      <p:sp>
        <p:nvSpPr>
          <p:cNvPr id="4" name="Slide Number Placeholder 3"/>
          <p:cNvSpPr>
            <a:spLocks noGrp="1"/>
          </p:cNvSpPr>
          <p:nvPr>
            <p:ph type="sldNum" sz="quarter" idx="10"/>
          </p:nvPr>
        </p:nvSpPr>
        <p:spPr/>
        <p:txBody>
          <a:bodyPr/>
          <a:lstStyle/>
          <a:p>
            <a:fld id="{EA9778A4-C404-4F2D-B292-16A2443EEE5B}"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1058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5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First, remove lines, boxes and gradient affects.</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We removed boxes and lines, and affects like gradients, which detract from the content.  This opens</a:t>
            </a:r>
            <a:r>
              <a:rPr lang="en-US" sz="900" kern="1200" baseline="0" dirty="0" smtClean="0">
                <a:solidFill>
                  <a:schemeClr val="tx1"/>
                </a:solidFill>
                <a:effectLst/>
                <a:latin typeface="Segoe UI" pitchFamily="34" charset="0"/>
                <a:ea typeface="+mn-ea"/>
                <a:cs typeface="+mn-cs"/>
              </a:rPr>
              <a:t> up the UI and brings visual clarity.</a:t>
            </a:r>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r>
              <a:rPr lang="en-US" sz="900" kern="1200" dirty="0" smtClean="0">
                <a:solidFill>
                  <a:schemeClr val="tx1"/>
                </a:solidFill>
                <a:effectLst/>
                <a:latin typeface="Segoe UI" pitchFamily="34" charset="0"/>
                <a:ea typeface="+mn-ea"/>
                <a:cs typeface="+mn-cs"/>
              </a:rPr>
              <a:t> [Chrome distracts the user.]</a:t>
            </a:r>
          </a:p>
          <a:p>
            <a:pPr lvl="0"/>
            <a:endParaRPr lang="en-US" dirty="0" smtClean="0"/>
          </a:p>
          <a:p>
            <a:pPr lvl="0"/>
            <a:endParaRPr lang="en-US" dirty="0" smtClean="0"/>
          </a:p>
          <a:p>
            <a:pPr lvl="0"/>
            <a:endParaRPr lang="en-US" dirty="0" smtClean="0"/>
          </a:p>
          <a:p>
            <a:endParaRPr lang="en-US" dirty="0"/>
          </a:p>
        </p:txBody>
      </p:sp>
      <p:sp>
        <p:nvSpPr>
          <p:cNvPr id="4" name="Slide Number Placeholder 3"/>
          <p:cNvSpPr>
            <a:spLocks noGrp="1"/>
          </p:cNvSpPr>
          <p:nvPr>
            <p:ph type="sldNum" sz="quarter" idx="10"/>
          </p:nvPr>
        </p:nvSpPr>
        <p:spPr/>
        <p:txBody>
          <a:bodyPr/>
          <a:lstStyle/>
          <a:p>
            <a:fld id="{EA9778A4-C404-4F2D-B292-16A2443EEE5B}"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99725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5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Next, remove controls that clutter the UI.</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Removing controls for navigation,</a:t>
            </a:r>
            <a:r>
              <a:rPr lang="en-US" sz="900" kern="1200" baseline="0" dirty="0" smtClean="0">
                <a:solidFill>
                  <a:schemeClr val="tx1"/>
                </a:solidFill>
                <a:effectLst/>
                <a:latin typeface="Segoe UI" pitchFamily="34" charset="0"/>
                <a:ea typeface="+mn-ea"/>
                <a:cs typeface="+mn-cs"/>
              </a:rPr>
              <a:t> settings and commands allow focus on the content and features.</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a:t>
            </a:r>
            <a:r>
              <a:rPr lang="en-US" sz="900" kern="1200" dirty="0" smtClean="0">
                <a:solidFill>
                  <a:schemeClr val="tx1"/>
                </a:solidFill>
                <a:effectLst/>
                <a:latin typeface="Segoe UI" pitchFamily="34" charset="0"/>
                <a:ea typeface="+mn-ea"/>
                <a:cs typeface="+mn-cs"/>
              </a:rPr>
              <a:t> [Next,</a:t>
            </a:r>
            <a:r>
              <a:rPr lang="en-US" sz="900" kern="1200" baseline="0" dirty="0" smtClean="0">
                <a:solidFill>
                  <a:schemeClr val="tx1"/>
                </a:solidFill>
                <a:effectLst/>
                <a:latin typeface="Segoe UI" pitchFamily="34" charset="0"/>
                <a:ea typeface="+mn-ea"/>
                <a:cs typeface="+mn-cs"/>
              </a:rPr>
              <a:t> final Windows 8 solution.]</a:t>
            </a:r>
            <a:endParaRPr lang="en-US" dirty="0"/>
          </a:p>
        </p:txBody>
      </p:sp>
      <p:sp>
        <p:nvSpPr>
          <p:cNvPr id="4" name="Slide Number Placeholder 3"/>
          <p:cNvSpPr>
            <a:spLocks noGrp="1"/>
          </p:cNvSpPr>
          <p:nvPr>
            <p:ph type="sldNum" sz="quarter" idx="10"/>
          </p:nvPr>
        </p:nvSpPr>
        <p:spPr/>
        <p:txBody>
          <a:bodyPr/>
          <a:lstStyle/>
          <a:p>
            <a:fld id="{EA9778A4-C404-4F2D-B292-16A2443EEE5B}"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400607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5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UI" pitchFamily="34" charset="0"/>
                <a:ea typeface="+mn-ea"/>
                <a:cs typeface="+mn-cs"/>
              </a:rPr>
              <a:t>Next, use the grid and content to</a:t>
            </a:r>
            <a:r>
              <a:rPr lang="en-US" sz="900" kern="1200" baseline="0" dirty="0" smtClean="0">
                <a:solidFill>
                  <a:schemeClr val="tx1"/>
                </a:solidFill>
                <a:effectLst/>
                <a:latin typeface="Segoe UI" pitchFamily="34" charset="0"/>
                <a:ea typeface="+mn-ea"/>
                <a:cs typeface="+mn-cs"/>
              </a:rPr>
              <a:t> provide structure</a:t>
            </a:r>
            <a:r>
              <a:rPr lang="en-US" sz="900" kern="1200" dirty="0" smtClean="0">
                <a:solidFill>
                  <a:schemeClr val="tx1"/>
                </a:solidFill>
                <a:effectLst/>
                <a:latin typeface="Segoe UI" pitchFamily="34" charset="0"/>
                <a:ea typeface="+mn-ea"/>
                <a:cs typeface="+mn-cs"/>
              </a:rPr>
              <a:t>.</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r>
              <a:rPr lang="en-US" baseline="0" dirty="0" smtClean="0"/>
              <a:t>Structure the content using the content itself.  Crisp edges and a grid that uses positive and negative space to show relationships provides structure using the content itself.  </a:t>
            </a:r>
            <a:r>
              <a:rPr lang="en-US" dirty="0" smtClean="0"/>
              <a:t>This</a:t>
            </a:r>
            <a:r>
              <a:rPr lang="en-US" baseline="0" dirty="0" smtClean="0"/>
              <a:t> new direction</a:t>
            </a:r>
            <a:r>
              <a:rPr lang="en-US" dirty="0" smtClean="0"/>
              <a:t> is decidedly different from where it started.</a:t>
            </a:r>
            <a:r>
              <a:rPr lang="en-US" baseline="0" dirty="0" smtClean="0"/>
              <a:t> This forces a change in your thinking with regards to layout.  You still want to provide all the features that were removed, but do it in a way to lets the content shine. </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1" kern="1200" baseline="0" dirty="0" smtClean="0">
                <a:solidFill>
                  <a:schemeClr val="tx1"/>
                </a:solidFill>
                <a:effectLst/>
                <a:latin typeface="Segoe UI" pitchFamily="34" charset="0"/>
                <a:ea typeface="+mn-ea"/>
                <a:cs typeface="+mn-cs"/>
              </a:rPr>
              <a:t> </a:t>
            </a:r>
            <a:r>
              <a:rPr lang="en-US" sz="900" b="0" kern="1200" baseline="0" dirty="0" smtClean="0">
                <a:solidFill>
                  <a:schemeClr val="tx1"/>
                </a:solidFill>
                <a:effectLst/>
                <a:latin typeface="Segoe UI" pitchFamily="34" charset="0"/>
                <a:ea typeface="+mn-ea"/>
                <a:cs typeface="+mn-cs"/>
              </a:rPr>
              <a:t>Let’s talk about layout.</a:t>
            </a:r>
            <a:endParaRPr lang="en-US" dirty="0" smtClean="0"/>
          </a:p>
        </p:txBody>
      </p:sp>
      <p:sp>
        <p:nvSpPr>
          <p:cNvPr id="4" name="Slide Number Placeholder 3"/>
          <p:cNvSpPr>
            <a:spLocks noGrp="1"/>
          </p:cNvSpPr>
          <p:nvPr>
            <p:ph type="sldNum" sz="quarter" idx="10"/>
          </p:nvPr>
        </p:nvSpPr>
        <p:spPr/>
        <p:txBody>
          <a:bodyPr/>
          <a:lstStyle/>
          <a:p>
            <a:fld id="{EA9778A4-C404-4F2D-B292-16A2443EEE5B}"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352264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b="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t>The focus is on cleanliness, readability and alignment so that content pops for easy and direct consumption. </a:t>
            </a:r>
          </a:p>
          <a:p>
            <a:pPr marL="171450" indent="-171450">
              <a:buFont typeface="Arial" pitchFamily="34" charset="0"/>
              <a:buChar char="•"/>
            </a:pPr>
            <a:r>
              <a:rPr lang="en-US" dirty="0" smtClean="0"/>
              <a:t>The grid is formed by the content itself and the negative space around it.</a:t>
            </a:r>
          </a:p>
          <a:p>
            <a:pPr marL="171450" indent="-171450">
              <a:buFont typeface="Arial" pitchFamily="34" charset="0"/>
              <a:buChar char="•"/>
            </a:pPr>
            <a:r>
              <a:rPr lang="en-US" dirty="0" smtClean="0"/>
              <a:t>Alignment of content makes it easier to read.</a:t>
            </a:r>
          </a:p>
          <a:p>
            <a:pPr marL="171450" indent="-171450">
              <a:buFont typeface="Arial" pitchFamily="34" charset="0"/>
              <a:buChar char="•"/>
            </a:pPr>
            <a:r>
              <a:rPr lang="en-US" dirty="0" smtClean="0"/>
              <a:t>Allows you to design with size, proportion and position to express the importance of a piece of content.</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lvl="0" indent="0">
              <a:buFont typeface="Arial" charset="0"/>
              <a:buNone/>
            </a:pPr>
            <a:r>
              <a:rPr lang="en-US" baseline="0" dirty="0" smtClean="0"/>
              <a:t>The purpose of the grid, or “silhouette”, is to present content in a clean, straightforward, readable manner through alignment.</a:t>
            </a:r>
          </a:p>
          <a:p>
            <a:pPr marL="0" lvl="0" indent="0">
              <a:buFont typeface="Arial" charset="0"/>
              <a:buNone/>
            </a:pPr>
            <a:r>
              <a:rPr lang="en-US" baseline="0" dirty="0" smtClean="0"/>
              <a:t>There are no visible grid lines, the content and the space around the content create the structure of the grid.</a:t>
            </a:r>
          </a:p>
          <a:p>
            <a:pPr marL="0" lvl="0" indent="0">
              <a:buFont typeface="Arial" charset="0"/>
              <a:buNone/>
            </a:pPr>
            <a:r>
              <a:rPr lang="en-US" baseline="0" dirty="0" smtClean="0"/>
              <a:t>When you place elements (text or graphics) on a grid, and you align them to the gridlines; their heights and widths will always be multiples of a base unit. In other words, they will be proportional to each other.</a:t>
            </a:r>
          </a:p>
          <a:p>
            <a:pPr marL="0" indent="0">
              <a:buFont typeface="Arial" charset="0"/>
              <a:buNone/>
            </a:pPr>
            <a:r>
              <a:rPr lang="en-US" sz="900" b="0" i="0" kern="1200" dirty="0" smtClean="0">
                <a:solidFill>
                  <a:schemeClr val="tx1"/>
                </a:solidFill>
                <a:effectLst/>
                <a:latin typeface="Segoe UI" pitchFamily="34" charset="0"/>
                <a:ea typeface="+mn-ea"/>
                <a:cs typeface="+mn-cs"/>
              </a:rPr>
              <a:t>Use of proportions in a layout creates a visual hierarchy that allows users to easily scan and see</a:t>
            </a:r>
            <a:r>
              <a:rPr lang="en-US" sz="900" b="0" i="0" kern="1200" baseline="0" dirty="0" smtClean="0">
                <a:solidFill>
                  <a:schemeClr val="tx1"/>
                </a:solidFill>
                <a:effectLst/>
                <a:latin typeface="Segoe UI" pitchFamily="34" charset="0"/>
                <a:ea typeface="+mn-ea"/>
                <a:cs typeface="+mn-cs"/>
              </a:rPr>
              <a:t> the structure of </a:t>
            </a:r>
            <a:r>
              <a:rPr lang="en-US" sz="900" b="0" i="0" kern="1200" dirty="0" smtClean="0">
                <a:solidFill>
                  <a:schemeClr val="tx1"/>
                </a:solidFill>
                <a:effectLst/>
                <a:latin typeface="Segoe UI" pitchFamily="34" charset="0"/>
                <a:ea typeface="+mn-ea"/>
                <a:cs typeface="+mn-cs"/>
              </a:rPr>
              <a:t>information.</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Base Units.]</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158427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dirty="0" smtClean="0"/>
              <a:t>Use a base unit</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dirty="0" smtClean="0"/>
              <a:t>Grid’s base unit is proportional to the type ramp</a:t>
            </a:r>
            <a:r>
              <a:rPr lang="en-US" baseline="0" dirty="0" smtClean="0"/>
              <a:t>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t>Proportion: </a:t>
            </a:r>
            <a:r>
              <a:rPr lang="en-US" dirty="0" smtClean="0"/>
              <a:t>multiples of a base unit.</a:t>
            </a:r>
          </a:p>
          <a:p>
            <a:pPr marL="171450" marR="0" indent="-171450" algn="l" defTabSz="914363" rtl="0" eaLnBrk="1" fontAlgn="auto" latinLnBrk="0" hangingPunct="1">
              <a:lnSpc>
                <a:spcPct val="90000"/>
              </a:lnSpc>
              <a:spcBef>
                <a:spcPts val="0"/>
              </a:spcBef>
              <a:spcAft>
                <a:spcPts val="333"/>
              </a:spcAft>
              <a:buClrTx/>
              <a:buSzTx/>
              <a:buFont typeface="Arial" charset="0"/>
              <a:buChar char="•"/>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p>
          <a:p>
            <a:r>
              <a:rPr lang="en-US" sz="900" b="0" kern="1200" dirty="0" smtClean="0">
                <a:solidFill>
                  <a:schemeClr val="tx1"/>
                </a:solidFill>
                <a:effectLst/>
                <a:latin typeface="Segoe UI" pitchFamily="34" charset="0"/>
                <a:ea typeface="+mn-ea"/>
                <a:cs typeface="+mn-cs"/>
              </a:rPr>
              <a:t>A grid</a:t>
            </a:r>
            <a:r>
              <a:rPr lang="en-US" sz="900" b="0" kern="1200" baseline="0" dirty="0" smtClean="0">
                <a:solidFill>
                  <a:schemeClr val="tx1"/>
                </a:solidFill>
                <a:effectLst/>
                <a:latin typeface="Segoe UI" pitchFamily="34" charset="0"/>
                <a:ea typeface="+mn-ea"/>
                <a:cs typeface="+mn-cs"/>
              </a:rPr>
              <a:t> h</a:t>
            </a:r>
            <a:r>
              <a:rPr lang="en-US" sz="900" kern="1200" dirty="0" smtClean="0">
                <a:solidFill>
                  <a:schemeClr val="tx1"/>
                </a:solidFill>
                <a:effectLst/>
                <a:latin typeface="Segoe UI" pitchFamily="34" charset="0"/>
                <a:ea typeface="+mn-ea"/>
                <a:cs typeface="+mn-cs"/>
              </a:rPr>
              <a:t>elps achieve visual unity across different apps while providing a structure for variation and maintaining user interest. </a:t>
            </a:r>
          </a:p>
          <a:p>
            <a:pPr lvl="0"/>
            <a:r>
              <a:rPr lang="en-US" sz="900" kern="1200" dirty="0" smtClean="0">
                <a:solidFill>
                  <a:schemeClr val="tx1"/>
                </a:solidFill>
                <a:effectLst/>
                <a:latin typeface="Segoe UI" pitchFamily="34" charset="0"/>
                <a:ea typeface="+mn-ea"/>
                <a:cs typeface="+mn-cs"/>
              </a:rPr>
              <a:t>The default</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grid system is built into the developer templates and</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is made up of units and sub-units. One unit equals 20 × 20 pixels. Each unit is further divided into sub-units of 5 × 5 pixels. There are 16 sub-units per square unit. The image depicts the grid in the upper-left corner of a screen. The image is enlarged to show pixels, sub-units, and units.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First, we will review the basic grid and structure of a page. This basic grid</a:t>
            </a:r>
            <a:r>
              <a:rPr lang="en-US" baseline="0" dirty="0" smtClean="0"/>
              <a:t> is meant to be a foundation for building your app, but there is flexibility in its use.</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Page header.]</a:t>
            </a:r>
            <a:endParaRPr lang="en-US" dirty="0" smtClean="0"/>
          </a:p>
          <a:p>
            <a:endParaRPr lang="en-US" dirty="0" smtClean="0"/>
          </a:p>
          <a:p>
            <a:endParaRPr lang="en-US" sz="900" b="0" kern="1200" dirty="0" smtClean="0">
              <a:solidFill>
                <a:schemeClr val="tx1"/>
              </a:solidFill>
              <a:effectLst/>
              <a:latin typeface="Segoe UI" pitchFamily="34" charset="0"/>
              <a:ea typeface="+mn-ea"/>
              <a:cs typeface="+mn-cs"/>
            </a:endParaRPr>
          </a:p>
          <a:p>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sz="900" b="1"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502105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 </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kern="1200" dirty="0" smtClean="0">
                <a:solidFill>
                  <a:schemeClr val="tx1"/>
                </a:solidFill>
                <a:effectLst/>
                <a:latin typeface="Segoe UI" pitchFamily="34" charset="0"/>
                <a:ea typeface="+mn-ea"/>
                <a:cs typeface="+mn-cs"/>
              </a:rPr>
              <a:t>Page</a:t>
            </a:r>
            <a:r>
              <a:rPr lang="en-US" sz="900" kern="1200" baseline="0" dirty="0" smtClean="0">
                <a:solidFill>
                  <a:schemeClr val="tx1"/>
                </a:solidFill>
                <a:effectLst/>
                <a:latin typeface="Segoe UI" pitchFamily="34" charset="0"/>
                <a:ea typeface="+mn-ea"/>
                <a:cs typeface="+mn-cs"/>
              </a:rPr>
              <a:t> header d</a:t>
            </a:r>
            <a:r>
              <a:rPr lang="en-US" sz="900" kern="1200" dirty="0" smtClean="0">
                <a:solidFill>
                  <a:schemeClr val="tx1"/>
                </a:solidFill>
                <a:effectLst/>
                <a:latin typeface="Segoe UI" pitchFamily="34" charset="0"/>
                <a:ea typeface="+mn-ea"/>
                <a:cs typeface="+mn-cs"/>
              </a:rPr>
              <a:t>isplays common elements between different pages</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kern="1200" dirty="0" smtClean="0">
                <a:solidFill>
                  <a:schemeClr val="tx1"/>
                </a:solidFill>
                <a:effectLst/>
                <a:latin typeface="Segoe UI" pitchFamily="34" charset="0"/>
                <a:ea typeface="+mn-ea"/>
                <a:cs typeface="+mn-cs"/>
              </a:rPr>
              <a:t>Presents common elements in a consistent manner.</a:t>
            </a:r>
          </a:p>
          <a:p>
            <a:pPr marL="171450" marR="0" indent="-171450" algn="l" defTabSz="914363"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kern="1200" dirty="0" smtClean="0">
                <a:solidFill>
                  <a:schemeClr val="tx1"/>
                </a:solidFill>
                <a:effectLst/>
                <a:latin typeface="Segoe UI" pitchFamily="34" charset="0"/>
                <a:ea typeface="+mn-ea"/>
                <a:cs typeface="+mn-cs"/>
              </a:rPr>
              <a:t>A</a:t>
            </a:r>
            <a:r>
              <a:rPr lang="en-US" sz="900" kern="1200" baseline="0" dirty="0" smtClean="0">
                <a:solidFill>
                  <a:schemeClr val="tx1"/>
                </a:solidFill>
                <a:effectLst/>
                <a:latin typeface="Segoe UI" pitchFamily="34" charset="0"/>
                <a:ea typeface="+mn-ea"/>
                <a:cs typeface="+mn-cs"/>
              </a:rPr>
              <a:t> h</a:t>
            </a:r>
            <a:r>
              <a:rPr lang="en-US" sz="900" kern="1200" dirty="0" smtClean="0">
                <a:solidFill>
                  <a:schemeClr val="tx1"/>
                </a:solidFill>
                <a:effectLst/>
                <a:latin typeface="Segoe UI" pitchFamily="34" charset="0"/>
                <a:ea typeface="+mn-ea"/>
                <a:cs typeface="+mn-cs"/>
              </a:rPr>
              <a:t>eader is 5 units, or 100 </a:t>
            </a:r>
            <a:r>
              <a:rPr lang="en-US" sz="900" kern="1200" dirty="0" err="1" smtClean="0">
                <a:solidFill>
                  <a:schemeClr val="tx1"/>
                </a:solidFill>
                <a:effectLst/>
                <a:latin typeface="Segoe UI" pitchFamily="34" charset="0"/>
                <a:ea typeface="+mn-ea"/>
                <a:cs typeface="+mn-cs"/>
              </a:rPr>
              <a:t>px</a:t>
            </a:r>
            <a:r>
              <a:rPr lang="en-US" sz="900" kern="1200" dirty="0" smtClean="0">
                <a:solidFill>
                  <a:schemeClr val="tx1"/>
                </a:solidFill>
                <a:effectLst/>
                <a:latin typeface="Segoe UI" pitchFamily="34" charset="0"/>
                <a:ea typeface="+mn-ea"/>
                <a:cs typeface="+mn-cs"/>
              </a:rPr>
              <a:t> from the top.</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You see how the grid is used to </a:t>
            </a:r>
            <a:r>
              <a:rPr lang="en-US" sz="900" kern="1200" dirty="0" smtClean="0">
                <a:solidFill>
                  <a:schemeClr val="tx1"/>
                </a:solidFill>
                <a:effectLst/>
                <a:latin typeface="Segoe UI" pitchFamily="34" charset="0"/>
                <a:ea typeface="+mn-ea"/>
                <a:cs typeface="+mn-cs"/>
              </a:rPr>
              <a:t>present common elements across the app in a consistent manner. We’ll start with the Page header. </a:t>
            </a:r>
            <a:r>
              <a:rPr lang="en-US" baseline="0" dirty="0" smtClean="0"/>
              <a:t>In this example you see the baseline of the header is spaced 5 units, 100 </a:t>
            </a:r>
            <a:r>
              <a:rPr lang="en-US" baseline="0" dirty="0" err="1" smtClean="0"/>
              <a:t>px</a:t>
            </a:r>
            <a:r>
              <a:rPr lang="en-US" baseline="0" dirty="0" smtClean="0"/>
              <a:t> from the top.</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Left margin.]</a:t>
            </a:r>
            <a:endParaRPr lang="en-US" dirty="0" smtClean="0"/>
          </a:p>
        </p:txBody>
      </p:sp>
      <p:sp>
        <p:nvSpPr>
          <p:cNvPr id="4" name="Slide Number Placeholder 3"/>
          <p:cNvSpPr>
            <a:spLocks noGrp="1"/>
          </p:cNvSpPr>
          <p:nvPr>
            <p:ph type="sldNum" sz="quarter" idx="10"/>
          </p:nvPr>
        </p:nvSpPr>
        <p:spPr/>
        <p:txBody>
          <a:bodyPr/>
          <a:lstStyle/>
          <a:p>
            <a:fld id="{B7EA4ABD-046D-4B62-9F3A-DA4F74D4CE05}" type="slidenum">
              <a:rPr lang="en-US" smtClean="0"/>
              <a:pPr/>
              <a:t>12</a:t>
            </a:fld>
            <a:endParaRPr lang="en-US"/>
          </a:p>
        </p:txBody>
      </p:sp>
    </p:spTree>
    <p:extLst>
      <p:ext uri="{BB962C8B-B14F-4D97-AF65-F5344CB8AC3E}">
        <p14:creationId xmlns:p14="http://schemas.microsoft.com/office/powerpoint/2010/main" val="1120985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13486367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82817226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40663773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95001240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42361880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52819820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73775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06170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62212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70362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14006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de">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754912" y="1447799"/>
            <a:ext cx="10913213" cy="2231380"/>
          </a:xfrm>
        </p:spPr>
        <p:txBody>
          <a:bodyPr/>
          <a:lstStyle>
            <a:lvl1pPr marL="0" indent="0">
              <a:lnSpc>
                <a:spcPct val="100000"/>
              </a:lnSpc>
              <a:spcBef>
                <a:spcPts val="0"/>
              </a:spcBef>
              <a:spcAft>
                <a:spcPts val="600"/>
              </a:spcAft>
              <a:buNone/>
              <a:defRPr sz="2000" spc="0" baseline="0">
                <a:latin typeface="Consolas" panose="020B0609020204030204" pitchFamily="49" charset="0"/>
                <a:cs typeface="Consolas" panose="020B0609020204030204" pitchFamily="49" charset="0"/>
              </a:defRPr>
            </a:lvl1pPr>
            <a:lvl2pPr marL="542925" marR="0" indent="0" algn="l" defTabSz="912813" rtl="0" eaLnBrk="1" fontAlgn="base" latinLnBrk="0" hangingPunct="1">
              <a:lnSpc>
                <a:spcPct val="100000"/>
              </a:lnSpc>
              <a:spcBef>
                <a:spcPts val="0"/>
              </a:spcBef>
              <a:spcAft>
                <a:spcPts val="600"/>
              </a:spcAft>
              <a:buClrTx/>
              <a:buSzPct val="90000"/>
              <a:buFont typeface="Arial" pitchFamily="34" charset="0"/>
              <a:buNone/>
              <a:tabLst>
                <a:tab pos="630238" algn="l"/>
              </a:tabLst>
              <a:defRPr sz="2000" spc="0" baseline="0">
                <a:latin typeface="Consolas" panose="020B0609020204030204" pitchFamily="49" charset="0"/>
                <a:cs typeface="Consolas" panose="020B0609020204030204" pitchFamily="49" charset="0"/>
              </a:defRPr>
            </a:lvl2pPr>
            <a:lvl3pPr marL="1073150" indent="0">
              <a:lnSpc>
                <a:spcPct val="100000"/>
              </a:lnSpc>
              <a:spcBef>
                <a:spcPts val="0"/>
              </a:spcBef>
              <a:spcAft>
                <a:spcPts val="600"/>
              </a:spcAft>
              <a:buNone/>
              <a:defRPr sz="2000">
                <a:latin typeface="Consolas" panose="020B0609020204030204" pitchFamily="49" charset="0"/>
                <a:cs typeface="Consolas" panose="020B0609020204030204" pitchFamily="49" charset="0"/>
              </a:defRPr>
            </a:lvl3pPr>
            <a:lvl4pPr marL="1616075" indent="0">
              <a:lnSpc>
                <a:spcPct val="100000"/>
              </a:lnSpc>
              <a:spcBef>
                <a:spcPts val="0"/>
              </a:spcBef>
              <a:spcAft>
                <a:spcPts val="600"/>
              </a:spcAft>
              <a:buNone/>
              <a:defRPr>
                <a:latin typeface="Consolas" panose="020B0609020204030204" pitchFamily="49" charset="0"/>
                <a:cs typeface="Consolas" panose="020B0609020204030204" pitchFamily="49" charset="0"/>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endParaRPr lang="ru-RU" dirty="0" smtClean="0"/>
          </a:p>
          <a:p>
            <a:pPr lvl="2"/>
            <a:r>
              <a:rPr lang="en-US" dirty="0" smtClean="0"/>
              <a:t>Third level</a:t>
            </a:r>
          </a:p>
          <a:p>
            <a:pPr lvl="3"/>
            <a:r>
              <a:rPr lang="en-US" dirty="0" smtClean="0"/>
              <a:t>Fourth level</a:t>
            </a:r>
          </a:p>
          <a:p>
            <a:pPr lvl="2"/>
            <a:endParaRPr lang="en-US" dirty="0" smtClean="0"/>
          </a:p>
          <a:p>
            <a:pPr lvl="1"/>
            <a:endParaRPr lang="en-US" dirty="0" smtClean="0"/>
          </a:p>
        </p:txBody>
      </p:sp>
      <p:sp>
        <p:nvSpPr>
          <p:cNvPr id="3" name="Прямоугольник 2"/>
          <p:cNvSpPr/>
          <p:nvPr userDrawn="1"/>
        </p:nvSpPr>
        <p:spPr bwMode="auto">
          <a:xfrm>
            <a:off x="540378" y="1447799"/>
            <a:ext cx="86943" cy="474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30521786"/>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7873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5120816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609441" y="1371604"/>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560570" y="249237"/>
            <a:ext cx="11031626" cy="1143000"/>
          </a:xfrm>
        </p:spPr>
        <p:txBody>
          <a:bodyPr lIns="0"/>
          <a:lstStyle>
            <a:lvl1pPr algn="l">
              <a:defRPr/>
            </a:lvl1pPr>
          </a:lstStyle>
          <a:p>
            <a:r>
              <a:rPr lang="en-US" smtClean="0"/>
              <a:t>Click to edit Master title style</a:t>
            </a:r>
            <a:endParaRPr lang="en-US" dirty="0"/>
          </a:p>
        </p:txBody>
      </p:sp>
      <p:sp>
        <p:nvSpPr>
          <p:cNvPr id="13" name="Text Placeholder 3"/>
          <p:cNvSpPr>
            <a:spLocks noGrp="1"/>
          </p:cNvSpPr>
          <p:nvPr>
            <p:ph type="body" sz="half" idx="2"/>
          </p:nvPr>
        </p:nvSpPr>
        <p:spPr>
          <a:xfrm>
            <a:off x="609441" y="5943600"/>
            <a:ext cx="9547913" cy="304800"/>
          </a:xfrm>
        </p:spPr>
        <p:txBody>
          <a:bodyPr>
            <a:noAutofit/>
          </a:bodyPr>
          <a:lstStyle>
            <a:lvl1pPr marL="0" indent="0">
              <a:lnSpc>
                <a:spcPts val="1802"/>
              </a:lnSpc>
              <a:spcBef>
                <a:spcPts val="0"/>
              </a:spcBef>
              <a:spcAft>
                <a:spcPts val="0"/>
              </a:spcAft>
              <a:buNone/>
              <a:defRPr sz="1500" spc="-40" baseline="0"/>
            </a:lvl1pPr>
            <a:lvl2pPr marL="457728" indent="0">
              <a:buNone/>
              <a:defRPr sz="1200"/>
            </a:lvl2pPr>
            <a:lvl3pPr marL="915457" indent="0">
              <a:buNone/>
              <a:defRPr sz="1100"/>
            </a:lvl3pPr>
            <a:lvl4pPr marL="1373185" indent="0">
              <a:buNone/>
              <a:defRPr sz="900"/>
            </a:lvl4pPr>
            <a:lvl5pPr marL="1830913" indent="0">
              <a:buNone/>
              <a:defRPr sz="900"/>
            </a:lvl5pPr>
            <a:lvl6pPr marL="2288642" indent="0">
              <a:buNone/>
              <a:defRPr sz="900"/>
            </a:lvl6pPr>
            <a:lvl7pPr marL="2746370" indent="0">
              <a:buNone/>
              <a:defRPr sz="900"/>
            </a:lvl7pPr>
            <a:lvl8pPr marL="3204098" indent="0">
              <a:buNone/>
              <a:defRPr sz="900"/>
            </a:lvl8pPr>
            <a:lvl9pPr marL="3661826" indent="0">
              <a:buNone/>
              <a:defRPr sz="900"/>
            </a:lvl9pPr>
          </a:lstStyle>
          <a:p>
            <a:pPr lvl="0"/>
            <a:r>
              <a:rPr lang="en-US" smtClean="0"/>
              <a:t>Click to edit Master text styles</a:t>
            </a:r>
          </a:p>
        </p:txBody>
      </p:sp>
      <p:sp>
        <p:nvSpPr>
          <p:cNvPr id="15" name="Content Placeholder 14"/>
          <p:cNvSpPr>
            <a:spLocks noGrp="1"/>
          </p:cNvSpPr>
          <p:nvPr>
            <p:ph sz="quarter" idx="18"/>
          </p:nvPr>
        </p:nvSpPr>
        <p:spPr>
          <a:xfrm>
            <a:off x="614139" y="1804991"/>
            <a:ext cx="9570002" cy="1517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92903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609441" y="1371604"/>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560570" y="249237"/>
            <a:ext cx="11031626" cy="1143000"/>
          </a:xfrm>
        </p:spPr>
        <p:txBody>
          <a:bodyPr lIns="0"/>
          <a:lstStyle>
            <a:lvl1pPr algn="l">
              <a:defRPr/>
            </a:lvl1pPr>
          </a:lstStyle>
          <a:p>
            <a:r>
              <a:rPr lang="en-US" smtClean="0"/>
              <a:t>Click to edit Master title style</a:t>
            </a:r>
            <a:endParaRPr lang="en-US" dirty="0"/>
          </a:p>
        </p:txBody>
      </p:sp>
      <p:sp>
        <p:nvSpPr>
          <p:cNvPr id="13" name="Text Placeholder 3"/>
          <p:cNvSpPr>
            <a:spLocks noGrp="1"/>
          </p:cNvSpPr>
          <p:nvPr>
            <p:ph type="body" sz="half" idx="2"/>
          </p:nvPr>
        </p:nvSpPr>
        <p:spPr>
          <a:xfrm>
            <a:off x="609441" y="5943600"/>
            <a:ext cx="9547913" cy="304800"/>
          </a:xfrm>
        </p:spPr>
        <p:txBody>
          <a:bodyPr>
            <a:noAutofit/>
          </a:bodyPr>
          <a:lstStyle>
            <a:lvl1pPr marL="0" indent="0">
              <a:lnSpc>
                <a:spcPts val="1802"/>
              </a:lnSpc>
              <a:spcBef>
                <a:spcPts val="0"/>
              </a:spcBef>
              <a:spcAft>
                <a:spcPts val="0"/>
              </a:spcAft>
              <a:buNone/>
              <a:defRPr sz="1500" spc="-40" baseline="0"/>
            </a:lvl1pPr>
            <a:lvl2pPr marL="457728" indent="0">
              <a:buNone/>
              <a:defRPr sz="1200"/>
            </a:lvl2pPr>
            <a:lvl3pPr marL="915457" indent="0">
              <a:buNone/>
              <a:defRPr sz="1100"/>
            </a:lvl3pPr>
            <a:lvl4pPr marL="1373185" indent="0">
              <a:buNone/>
              <a:defRPr sz="900"/>
            </a:lvl4pPr>
            <a:lvl5pPr marL="1830913" indent="0">
              <a:buNone/>
              <a:defRPr sz="900"/>
            </a:lvl5pPr>
            <a:lvl6pPr marL="2288642" indent="0">
              <a:buNone/>
              <a:defRPr sz="900"/>
            </a:lvl6pPr>
            <a:lvl7pPr marL="2746370" indent="0">
              <a:buNone/>
              <a:defRPr sz="900"/>
            </a:lvl7pPr>
            <a:lvl8pPr marL="3204098" indent="0">
              <a:buNone/>
              <a:defRPr sz="900"/>
            </a:lvl8pPr>
            <a:lvl9pPr marL="3661826" indent="0">
              <a:buNone/>
              <a:defRPr sz="900"/>
            </a:lvl9pPr>
          </a:lstStyle>
          <a:p>
            <a:pPr lvl="0"/>
            <a:r>
              <a:rPr lang="en-US" smtClean="0"/>
              <a:t>Click to edit Master text styles</a:t>
            </a:r>
          </a:p>
        </p:txBody>
      </p:sp>
      <p:sp>
        <p:nvSpPr>
          <p:cNvPr id="15" name="Content Placeholder 14"/>
          <p:cNvSpPr>
            <a:spLocks noGrp="1"/>
          </p:cNvSpPr>
          <p:nvPr>
            <p:ph sz="quarter" idx="18"/>
          </p:nvPr>
        </p:nvSpPr>
        <p:spPr>
          <a:xfrm>
            <a:off x="614139" y="1804991"/>
            <a:ext cx="9570002" cy="1517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519807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609441" y="1371608"/>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560578" y="249237"/>
            <a:ext cx="11031626" cy="757131"/>
          </a:xfrm>
        </p:spPr>
        <p:txBody>
          <a:bodyPr lIns="0"/>
          <a:lstStyle>
            <a:lvl1pPr algn="l">
              <a:defRPr/>
            </a:lvl1pPr>
          </a:lstStyle>
          <a:p>
            <a:r>
              <a:rPr lang="en-US" smtClean="0"/>
              <a:t>Click to edit Master title style</a:t>
            </a:r>
            <a:endParaRPr lang="en-US" dirty="0"/>
          </a:p>
        </p:txBody>
      </p:sp>
      <p:sp>
        <p:nvSpPr>
          <p:cNvPr id="8" name="Date Placeholder 7"/>
          <p:cNvSpPr>
            <a:spLocks noGrp="1"/>
          </p:cNvSpPr>
          <p:nvPr>
            <p:ph type="dt" sz="half" idx="15"/>
          </p:nvPr>
        </p:nvSpPr>
        <p:spPr>
          <a:xfrm>
            <a:off x="1206804" y="6324600"/>
            <a:ext cx="1221110" cy="152400"/>
          </a:xfrm>
          <a:prstGeom prst="rect">
            <a:avLst/>
          </a:prstGeom>
        </p:spPr>
        <p:txBody>
          <a:bodyPr/>
          <a:lstStyle/>
          <a:p>
            <a:fld id="{939A9784-E11C-4866-94B9-8D8EADD0446E}" type="datetimeFigureOut">
              <a:rPr lang="en-US" smtClean="0">
                <a:solidFill>
                  <a:srgbClr val="FFFFFF"/>
                </a:solidFill>
              </a:rPr>
              <a:pPr/>
              <a:t>4/10/2013</a:t>
            </a:fld>
            <a:endParaRPr lang="en-US">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a:lstStyle/>
          <a:p>
            <a:fld id="{125F6646-975B-4C74-80DD-EF324C50A5E5}" type="slidenum">
              <a:rPr lang="en-US" smtClean="0">
                <a:solidFill>
                  <a:srgbClr val="FFFFFF"/>
                </a:solidFill>
              </a:rPr>
              <a:pPr/>
              <a:t>‹#›</a:t>
            </a:fld>
            <a:endParaRPr lang="en-US">
              <a:solidFill>
                <a:srgbClr val="FFFFFF"/>
              </a:solidFill>
            </a:endParaRPr>
          </a:p>
        </p:txBody>
      </p:sp>
      <p:sp>
        <p:nvSpPr>
          <p:cNvPr id="11" name="Footer Placeholder 10"/>
          <p:cNvSpPr>
            <a:spLocks noGrp="1"/>
          </p:cNvSpPr>
          <p:nvPr>
            <p:ph type="ftr" sz="quarter" idx="17"/>
          </p:nvPr>
        </p:nvSpPr>
        <p:spPr>
          <a:xfrm>
            <a:off x="614147" y="6461657"/>
            <a:ext cx="1813766" cy="128575"/>
          </a:xfrm>
          <a:prstGeom prst="rect">
            <a:avLst/>
          </a:prstGeom>
        </p:spPr>
        <p:txBody>
          <a:bodyPr/>
          <a:lstStyle/>
          <a:p>
            <a:endParaRPr lang="en-US">
              <a:solidFill>
                <a:srgbClr val="FFFFFF"/>
              </a:solidFill>
            </a:endParaRPr>
          </a:p>
        </p:txBody>
      </p:sp>
      <p:sp>
        <p:nvSpPr>
          <p:cNvPr id="13" name="Text Placeholder 3"/>
          <p:cNvSpPr>
            <a:spLocks noGrp="1"/>
          </p:cNvSpPr>
          <p:nvPr>
            <p:ph type="body" sz="half" idx="2"/>
          </p:nvPr>
        </p:nvSpPr>
        <p:spPr>
          <a:xfrm>
            <a:off x="609441" y="5943600"/>
            <a:ext cx="9547913" cy="304800"/>
          </a:xfrm>
        </p:spPr>
        <p:txBody>
          <a:bodyPr>
            <a:noAutofit/>
          </a:bodyPr>
          <a:lstStyle>
            <a:lvl1pPr marL="0" indent="0">
              <a:lnSpc>
                <a:spcPts val="1802"/>
              </a:lnSpc>
              <a:spcBef>
                <a:spcPts val="0"/>
              </a:spcBef>
              <a:spcAft>
                <a:spcPts val="0"/>
              </a:spcAft>
              <a:buNone/>
              <a:defRPr sz="1466" spc="-40" baseline="0"/>
            </a:lvl1pPr>
            <a:lvl2pPr marL="457694" indent="0">
              <a:buNone/>
              <a:defRPr sz="1200"/>
            </a:lvl2pPr>
            <a:lvl3pPr marL="915388" indent="0">
              <a:buNone/>
              <a:defRPr sz="1066"/>
            </a:lvl3pPr>
            <a:lvl4pPr marL="1373082" indent="0">
              <a:buNone/>
              <a:defRPr sz="933"/>
            </a:lvl4pPr>
            <a:lvl5pPr marL="1830776" indent="0">
              <a:buNone/>
              <a:defRPr sz="933"/>
            </a:lvl5pPr>
            <a:lvl6pPr marL="2288470" indent="0">
              <a:buNone/>
              <a:defRPr sz="933"/>
            </a:lvl6pPr>
            <a:lvl7pPr marL="2746164" indent="0">
              <a:buNone/>
              <a:defRPr sz="933"/>
            </a:lvl7pPr>
            <a:lvl8pPr marL="3203858" indent="0">
              <a:buNone/>
              <a:defRPr sz="933"/>
            </a:lvl8pPr>
            <a:lvl9pPr marL="3661551" indent="0">
              <a:buNone/>
              <a:defRPr sz="933"/>
            </a:lvl9pPr>
          </a:lstStyle>
          <a:p>
            <a:pPr lvl="0"/>
            <a:r>
              <a:rPr lang="en-US" smtClean="0"/>
              <a:t>Click to edit Master text styles</a:t>
            </a:r>
          </a:p>
        </p:txBody>
      </p:sp>
      <p:sp>
        <p:nvSpPr>
          <p:cNvPr id="15" name="Content Placeholder 14"/>
          <p:cNvSpPr>
            <a:spLocks noGrp="1"/>
          </p:cNvSpPr>
          <p:nvPr>
            <p:ph sz="quarter" idx="18"/>
          </p:nvPr>
        </p:nvSpPr>
        <p:spPr>
          <a:xfrm>
            <a:off x="614147" y="1804991"/>
            <a:ext cx="9570002" cy="17635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717275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609441" y="1371608"/>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560578" y="249237"/>
            <a:ext cx="11031626" cy="757131"/>
          </a:xfrm>
        </p:spPr>
        <p:txBody>
          <a:bodyPr lIns="0"/>
          <a:lstStyle>
            <a:lvl1pPr algn="l">
              <a:defRPr/>
            </a:lvl1pPr>
          </a:lstStyle>
          <a:p>
            <a:r>
              <a:rPr lang="en-US" smtClean="0"/>
              <a:t>Click to edit Master title style</a:t>
            </a:r>
            <a:endParaRPr lang="en-US" dirty="0"/>
          </a:p>
        </p:txBody>
      </p:sp>
      <p:sp>
        <p:nvSpPr>
          <p:cNvPr id="8" name="Date Placeholder 7"/>
          <p:cNvSpPr>
            <a:spLocks noGrp="1"/>
          </p:cNvSpPr>
          <p:nvPr>
            <p:ph type="dt" sz="half" idx="15"/>
          </p:nvPr>
        </p:nvSpPr>
        <p:spPr>
          <a:xfrm>
            <a:off x="1206804" y="6324600"/>
            <a:ext cx="1221110" cy="152400"/>
          </a:xfrm>
          <a:prstGeom prst="rect">
            <a:avLst/>
          </a:prstGeom>
        </p:spPr>
        <p:txBody>
          <a:bodyPr/>
          <a:lstStyle/>
          <a:p>
            <a:fld id="{939A9784-E11C-4866-94B9-8D8EADD0446E}" type="datetimeFigureOut">
              <a:rPr lang="en-US" smtClean="0">
                <a:solidFill>
                  <a:srgbClr val="FFFFFF"/>
                </a:solidFill>
              </a:rPr>
              <a:pPr/>
              <a:t>4/10/2013</a:t>
            </a:fld>
            <a:endParaRPr lang="en-US">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a:lstStyle/>
          <a:p>
            <a:fld id="{125F6646-975B-4C74-80DD-EF324C50A5E5}" type="slidenum">
              <a:rPr lang="en-US" smtClean="0">
                <a:solidFill>
                  <a:srgbClr val="FFFFFF"/>
                </a:solidFill>
              </a:rPr>
              <a:pPr/>
              <a:t>‹#›</a:t>
            </a:fld>
            <a:endParaRPr lang="en-US">
              <a:solidFill>
                <a:srgbClr val="FFFFFF"/>
              </a:solidFill>
            </a:endParaRPr>
          </a:p>
        </p:txBody>
      </p:sp>
      <p:sp>
        <p:nvSpPr>
          <p:cNvPr id="11" name="Footer Placeholder 10"/>
          <p:cNvSpPr>
            <a:spLocks noGrp="1"/>
          </p:cNvSpPr>
          <p:nvPr>
            <p:ph type="ftr" sz="quarter" idx="17"/>
          </p:nvPr>
        </p:nvSpPr>
        <p:spPr>
          <a:xfrm>
            <a:off x="614147" y="6461657"/>
            <a:ext cx="1813766" cy="128575"/>
          </a:xfrm>
          <a:prstGeom prst="rect">
            <a:avLst/>
          </a:prstGeom>
        </p:spPr>
        <p:txBody>
          <a:bodyPr/>
          <a:lstStyle/>
          <a:p>
            <a:endParaRPr lang="en-US">
              <a:solidFill>
                <a:srgbClr val="FFFFFF"/>
              </a:solidFill>
            </a:endParaRPr>
          </a:p>
        </p:txBody>
      </p:sp>
      <p:sp>
        <p:nvSpPr>
          <p:cNvPr id="13" name="Text Placeholder 3"/>
          <p:cNvSpPr>
            <a:spLocks noGrp="1"/>
          </p:cNvSpPr>
          <p:nvPr>
            <p:ph type="body" sz="half" idx="2"/>
          </p:nvPr>
        </p:nvSpPr>
        <p:spPr>
          <a:xfrm>
            <a:off x="609441" y="5943600"/>
            <a:ext cx="9547913" cy="304800"/>
          </a:xfrm>
        </p:spPr>
        <p:txBody>
          <a:bodyPr>
            <a:noAutofit/>
          </a:bodyPr>
          <a:lstStyle>
            <a:lvl1pPr marL="0" indent="0">
              <a:lnSpc>
                <a:spcPts val="1802"/>
              </a:lnSpc>
              <a:spcBef>
                <a:spcPts val="0"/>
              </a:spcBef>
              <a:spcAft>
                <a:spcPts val="0"/>
              </a:spcAft>
              <a:buNone/>
              <a:defRPr sz="1466" spc="-40" baseline="0"/>
            </a:lvl1pPr>
            <a:lvl2pPr marL="457694" indent="0">
              <a:buNone/>
              <a:defRPr sz="1200"/>
            </a:lvl2pPr>
            <a:lvl3pPr marL="915388" indent="0">
              <a:buNone/>
              <a:defRPr sz="1066"/>
            </a:lvl3pPr>
            <a:lvl4pPr marL="1373082" indent="0">
              <a:buNone/>
              <a:defRPr sz="933"/>
            </a:lvl4pPr>
            <a:lvl5pPr marL="1830776" indent="0">
              <a:buNone/>
              <a:defRPr sz="933"/>
            </a:lvl5pPr>
            <a:lvl6pPr marL="2288470" indent="0">
              <a:buNone/>
              <a:defRPr sz="933"/>
            </a:lvl6pPr>
            <a:lvl7pPr marL="2746164" indent="0">
              <a:buNone/>
              <a:defRPr sz="933"/>
            </a:lvl7pPr>
            <a:lvl8pPr marL="3203858" indent="0">
              <a:buNone/>
              <a:defRPr sz="933"/>
            </a:lvl8pPr>
            <a:lvl9pPr marL="3661551" indent="0">
              <a:buNone/>
              <a:defRPr sz="933"/>
            </a:lvl9pPr>
          </a:lstStyle>
          <a:p>
            <a:pPr lvl="0"/>
            <a:r>
              <a:rPr lang="en-US" smtClean="0"/>
              <a:t>Click to edit Master text styles</a:t>
            </a:r>
          </a:p>
        </p:txBody>
      </p:sp>
      <p:sp>
        <p:nvSpPr>
          <p:cNvPr id="15" name="Content Placeholder 14"/>
          <p:cNvSpPr>
            <a:spLocks noGrp="1"/>
          </p:cNvSpPr>
          <p:nvPr>
            <p:ph sz="quarter" idx="18"/>
          </p:nvPr>
        </p:nvSpPr>
        <p:spPr>
          <a:xfrm>
            <a:off x="614147" y="1804991"/>
            <a:ext cx="9570002" cy="17635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331544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1179721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68355388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08645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939822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8986865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0279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6107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sz="1800">
                <a:gradFill>
                  <a:gsLst>
                    <a:gs pos="0">
                      <a:srgbClr val="FFFFFF"/>
                    </a:gs>
                    <a:gs pos="86000">
                      <a:srgbClr val="FFFFFF"/>
                    </a:gs>
                  </a:gsLst>
                  <a:lin ang="5400000" scaled="0"/>
                </a:gradFill>
              </a:defRPr>
            </a:lvl4pPr>
            <a:lvl5pPr>
              <a:buClr>
                <a:srgbClr val="FFFFFF"/>
              </a:buClr>
              <a:buSzPct val="70000"/>
              <a:buFont typeface="Wingdings" pitchFamily="2" charset="2"/>
              <a:buChar char="l"/>
              <a:defRPr sz="1800">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712489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6"/>
          <p:cNvSpPr>
            <a:spLocks noGrp="1"/>
          </p:cNvSpPr>
          <p:nvPr>
            <p:ph type="body" sz="quarter" idx="11"/>
          </p:nvPr>
        </p:nvSpPr>
        <p:spPr>
          <a:xfrm>
            <a:off x="1" y="6238876"/>
            <a:ext cx="12188826" cy="619125"/>
          </a:xfrm>
          <a:solidFill>
            <a:srgbClr val="FFFF99"/>
          </a:solidFill>
        </p:spPr>
        <p:txBody>
          <a:bodyPr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791583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27608472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theme" Target="../theme/theme2.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770" r:id="rId1"/>
    <p:sldLayoutId id="2147483789" r:id="rId2"/>
    <p:sldLayoutId id="2147483771" r:id="rId3"/>
    <p:sldLayoutId id="2147483772" r:id="rId4"/>
    <p:sldLayoutId id="2147483773" r:id="rId5"/>
    <p:sldLayoutId id="2147483774" r:id="rId6"/>
    <p:sldLayoutId id="2147483776" r:id="rId7"/>
    <p:sldLayoutId id="2147483777" r:id="rId8"/>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813" rtl="0" fontAlgn="base">
        <a:lnSpc>
          <a:spcPct val="90000"/>
        </a:lnSpc>
        <a:spcBef>
          <a:spcPct val="0"/>
        </a:spcBef>
        <a:spcAft>
          <a:spcPct val="0"/>
        </a:spcAft>
        <a:defRPr sz="5400">
          <a:solidFill>
            <a:schemeClr val="tx1"/>
          </a:solidFill>
          <a:latin typeface="Segoe UI Light"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725" algn="l" defTabSz="912813"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75" r:id="rId7"/>
    <p:sldLayoutId id="2147483784" r:id="rId8"/>
    <p:sldLayoutId id="2147483785" r:id="rId9"/>
    <p:sldLayoutId id="2147483786" r:id="rId10"/>
    <p:sldLayoutId id="2147483787" r:id="rId11"/>
    <p:sldLayoutId id="2147483788" r:id="rId12"/>
    <p:sldLayoutId id="2147483790" r:id="rId13"/>
    <p:sldLayoutId id="2147483791" r:id="rId14"/>
    <p:sldLayoutId id="2147483792" r:id="rId15"/>
    <p:sldLayoutId id="2147483793" r:id="rId16"/>
    <p:sldLayoutId id="2147483794" r:id="rId17"/>
    <p:sldLayoutId id="2147483795" r:id="rId18"/>
    <p:sldLayoutId id="2147483796" r:id="rId19"/>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2813"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576090"/>
          </a:xfrm>
        </p:spPr>
        <p:txBody>
          <a:bodyPr/>
          <a:lstStyle/>
          <a:p>
            <a:r>
              <a:rPr lang="ru-RU" sz="5400" dirty="0" err="1"/>
              <a:t>Online</a:t>
            </a:r>
            <a:r>
              <a:rPr lang="ru-RU" sz="5400" dirty="0"/>
              <a:t>-школа</a:t>
            </a:r>
          </a:p>
          <a:p>
            <a:r>
              <a:rPr lang="ru-RU" sz="5400" dirty="0"/>
              <a:t>по разработке приложений</a:t>
            </a:r>
          </a:p>
          <a:p>
            <a:r>
              <a:rPr lang="ru-RU" sz="5400" dirty="0"/>
              <a:t>для Windows 8</a:t>
            </a:r>
          </a:p>
        </p:txBody>
      </p:sp>
      <p:sp>
        <p:nvSpPr>
          <p:cNvPr id="4" name="Текст 3"/>
          <p:cNvSpPr>
            <a:spLocks noGrp="1"/>
          </p:cNvSpPr>
          <p:nvPr>
            <p:ph type="body" sz="quarter" idx="11"/>
          </p:nvPr>
        </p:nvSpPr>
        <p:spPr>
          <a:xfrm>
            <a:off x="512763" y="4174509"/>
            <a:ext cx="7513637" cy="443198"/>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1" y="6013429"/>
            <a:ext cx="1872532" cy="429122"/>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3"/>
            <a:ext cx="1840378" cy="393841"/>
          </a:xfrm>
          <a:prstGeom prst="rect">
            <a:avLst/>
          </a:prstGeom>
        </p:spPr>
      </p:pic>
    </p:spTree>
    <p:extLst>
      <p:ext uri="{BB962C8B-B14F-4D97-AF65-F5344CB8AC3E}">
        <p14:creationId xmlns:p14="http://schemas.microsoft.com/office/powerpoint/2010/main" val="1838512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Сетка</a:t>
            </a:r>
            <a:endParaRPr lang="en-US" dirty="0"/>
          </a:p>
        </p:txBody>
      </p:sp>
      <p:sp>
        <p:nvSpPr>
          <p:cNvPr id="3" name="Text Placeholder 2"/>
          <p:cNvSpPr>
            <a:spLocks noGrp="1"/>
          </p:cNvSpPr>
          <p:nvPr>
            <p:ph type="body" sz="quarter" idx="10"/>
          </p:nvPr>
        </p:nvSpPr>
        <p:spPr>
          <a:xfrm>
            <a:off x="519112" y="1447799"/>
            <a:ext cx="11149013" cy="5188600"/>
          </a:xfrm>
        </p:spPr>
        <p:txBody>
          <a:bodyPr/>
          <a:lstStyle/>
          <a:p>
            <a:r>
              <a:rPr lang="ru-RU" dirty="0" smtClean="0"/>
              <a:t>Прозрачное и направленное потребление контента</a:t>
            </a:r>
            <a:endParaRPr lang="en-US" dirty="0" smtClean="0"/>
          </a:p>
          <a:p>
            <a:pPr lvl="1"/>
            <a:r>
              <a:rPr lang="ru-RU" dirty="0" smtClean="0"/>
              <a:t>Последовательная привязка задает ритм и структуру</a:t>
            </a:r>
            <a:endParaRPr lang="en-US" dirty="0" smtClean="0"/>
          </a:p>
          <a:p>
            <a:pPr lvl="1"/>
            <a:endParaRPr lang="en-US" dirty="0" smtClean="0"/>
          </a:p>
          <a:p>
            <a:r>
              <a:rPr lang="ru-RU" dirty="0" smtClean="0"/>
              <a:t>Задается непосредственно контентом</a:t>
            </a:r>
          </a:p>
          <a:p>
            <a:pPr lvl="1"/>
            <a:r>
              <a:rPr lang="ru-RU" dirty="0" smtClean="0"/>
              <a:t>Не нужны видимые линии сетки</a:t>
            </a:r>
            <a:endParaRPr lang="en-US" dirty="0" smtClean="0"/>
          </a:p>
          <a:p>
            <a:pPr lvl="1"/>
            <a:r>
              <a:rPr lang="ru-RU" dirty="0" smtClean="0"/>
              <a:t>Четкие границы задают направление контента</a:t>
            </a:r>
          </a:p>
          <a:p>
            <a:pPr lvl="1"/>
            <a:r>
              <a:rPr lang="ru-RU" dirty="0" smtClean="0"/>
              <a:t>Свободное пространство задает взаимосвязи</a:t>
            </a:r>
            <a:endParaRPr lang="en-US" dirty="0" smtClean="0"/>
          </a:p>
          <a:p>
            <a:pPr lvl="1"/>
            <a:endParaRPr lang="en-US" dirty="0" smtClean="0"/>
          </a:p>
          <a:p>
            <a:r>
              <a:rPr lang="ru-RU" dirty="0" smtClean="0"/>
              <a:t>Используйте размер, пропорции и место</a:t>
            </a:r>
            <a:endParaRPr lang="en-US" dirty="0" smtClean="0"/>
          </a:p>
          <a:p>
            <a:pPr lvl="1"/>
            <a:r>
              <a:rPr lang="ru-RU" dirty="0" smtClean="0"/>
              <a:t>Подчеркивайте взаимосвязь контента на экране</a:t>
            </a:r>
          </a:p>
          <a:p>
            <a:pPr lvl="1"/>
            <a:r>
              <a:rPr lang="ru-RU" dirty="0" smtClean="0"/>
              <a:t>Подчеркивайте самый важный контент, отдавая ему больше внимания</a:t>
            </a:r>
            <a:endParaRPr lang="en-US" dirty="0" smtClean="0"/>
          </a:p>
          <a:p>
            <a:endParaRPr lang="en-US" dirty="0" smtClean="0"/>
          </a:p>
        </p:txBody>
      </p:sp>
    </p:spTree>
    <p:extLst>
      <p:ext uri="{BB962C8B-B14F-4D97-AF65-F5344CB8AC3E}">
        <p14:creationId xmlns:p14="http://schemas.microsoft.com/office/powerpoint/2010/main" val="32043171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l="12250" t="10768" r="13185" b="11746"/>
          <a:stretch/>
        </p:blipFill>
        <p:spPr>
          <a:xfrm>
            <a:off x="1987681" y="1224853"/>
            <a:ext cx="8310562" cy="4866959"/>
          </a:xfrm>
          <a:prstGeom prst="rect">
            <a:avLst/>
          </a:prstGeo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l="12184" t="15774" r="36610" b="14924"/>
          <a:stretch/>
        </p:blipFill>
        <p:spPr>
          <a:xfrm>
            <a:off x="1377545" y="2015624"/>
            <a:ext cx="5050008" cy="3106713"/>
          </a:xfrm>
          <a:prstGeom prst="rect">
            <a:avLst/>
          </a:prstGeom>
          <a:ln>
            <a:solidFill>
              <a:schemeClr val="bg1">
                <a:lumMod val="65000"/>
              </a:schemeClr>
            </a:solidFill>
          </a:ln>
        </p:spPr>
      </p:pic>
      <p:cxnSp>
        <p:nvCxnSpPr>
          <p:cNvPr id="6" name="Straight Connector 5"/>
          <p:cNvCxnSpPr/>
          <p:nvPr/>
        </p:nvCxnSpPr>
        <p:spPr>
          <a:xfrm flipH="1">
            <a:off x="1377545" y="1571410"/>
            <a:ext cx="893569" cy="444214"/>
          </a:xfrm>
          <a:prstGeom prst="line">
            <a:avLst/>
          </a:prstGeom>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p:txBody>
          <a:bodyPr/>
          <a:lstStyle/>
          <a:p>
            <a:r>
              <a:rPr lang="ru-RU" dirty="0" smtClean="0"/>
              <a:t>Базовые единицы</a:t>
            </a:r>
            <a:endParaRPr lang="en-US" dirty="0"/>
          </a:p>
        </p:txBody>
      </p:sp>
    </p:spTree>
    <p:extLst>
      <p:ext uri="{BB962C8B-B14F-4D97-AF65-F5344CB8AC3E}">
        <p14:creationId xmlns:p14="http://schemas.microsoft.com/office/powerpoint/2010/main" val="32983083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t="10827" b="11649"/>
          <a:stretch/>
        </p:blipFill>
        <p:spPr>
          <a:xfrm>
            <a:off x="639274" y="1238866"/>
            <a:ext cx="11072389" cy="4837470"/>
          </a:xfrm>
          <a:prstGeom prst="rect">
            <a:avLst/>
          </a:prstGeom>
        </p:spPr>
      </p:pic>
      <p:sp>
        <p:nvSpPr>
          <p:cNvPr id="3" name="Title 2"/>
          <p:cNvSpPr>
            <a:spLocks noGrp="1"/>
          </p:cNvSpPr>
          <p:nvPr>
            <p:ph type="title"/>
          </p:nvPr>
        </p:nvSpPr>
        <p:spPr/>
        <p:txBody>
          <a:bodyPr/>
          <a:lstStyle/>
          <a:p>
            <a:r>
              <a:rPr lang="ru-RU" dirty="0" smtClean="0"/>
              <a:t>Позиция заголовка</a:t>
            </a:r>
            <a:endParaRPr lang="en-US" dirty="0"/>
          </a:p>
        </p:txBody>
      </p:sp>
    </p:spTree>
    <p:extLst>
      <p:ext uri="{BB962C8B-B14F-4D97-AF65-F5344CB8AC3E}">
        <p14:creationId xmlns:p14="http://schemas.microsoft.com/office/powerpoint/2010/main" val="5216137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t="10678" b="5162"/>
          <a:stretch/>
        </p:blipFill>
        <p:spPr>
          <a:xfrm>
            <a:off x="648142" y="1238864"/>
            <a:ext cx="11049479" cy="5240763"/>
          </a:xfrm>
          <a:prstGeom prst="rect">
            <a:avLst/>
          </a:prstGeom>
        </p:spPr>
      </p:pic>
      <p:sp>
        <p:nvSpPr>
          <p:cNvPr id="3" name="Title 2"/>
          <p:cNvSpPr>
            <a:spLocks noGrp="1"/>
          </p:cNvSpPr>
          <p:nvPr>
            <p:ph type="title"/>
          </p:nvPr>
        </p:nvSpPr>
        <p:spPr/>
        <p:txBody>
          <a:bodyPr/>
          <a:lstStyle/>
          <a:p>
            <a:r>
              <a:rPr lang="ru-RU" dirty="0" smtClean="0"/>
              <a:t>Левый отступ</a:t>
            </a:r>
            <a:endParaRPr lang="en-US" dirty="0"/>
          </a:p>
        </p:txBody>
      </p:sp>
    </p:spTree>
    <p:extLst>
      <p:ext uri="{BB962C8B-B14F-4D97-AF65-F5344CB8AC3E}">
        <p14:creationId xmlns:p14="http://schemas.microsoft.com/office/powerpoint/2010/main" val="29245067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t="10893" b="11643"/>
          <a:stretch/>
        </p:blipFill>
        <p:spPr>
          <a:xfrm>
            <a:off x="632281" y="1238864"/>
            <a:ext cx="11080088" cy="4837176"/>
          </a:xfrm>
          <a:prstGeom prst="rect">
            <a:avLst/>
          </a:prstGeom>
        </p:spPr>
      </p:pic>
      <p:sp>
        <p:nvSpPr>
          <p:cNvPr id="3" name="Title 2"/>
          <p:cNvSpPr>
            <a:spLocks noGrp="1"/>
          </p:cNvSpPr>
          <p:nvPr>
            <p:ph type="title"/>
          </p:nvPr>
        </p:nvSpPr>
        <p:spPr/>
        <p:txBody>
          <a:bodyPr/>
          <a:lstStyle/>
          <a:p>
            <a:r>
              <a:rPr lang="ru-RU" dirty="0" smtClean="0"/>
              <a:t>Область контента</a:t>
            </a:r>
            <a:endParaRPr lang="en-US" dirty="0"/>
          </a:p>
        </p:txBody>
      </p:sp>
    </p:spTree>
    <p:extLst>
      <p:ext uri="{BB962C8B-B14F-4D97-AF65-F5344CB8AC3E}">
        <p14:creationId xmlns:p14="http://schemas.microsoft.com/office/powerpoint/2010/main" val="19571252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4018" b="4465"/>
          <a:stretch/>
        </p:blipFill>
        <p:spPr>
          <a:xfrm>
            <a:off x="1998867" y="1245849"/>
            <a:ext cx="8277989" cy="4837176"/>
          </a:xfrm>
          <a:prstGeom prst="rect">
            <a:avLst/>
          </a:prstGeom>
        </p:spPr>
      </p:pic>
      <p:sp>
        <p:nvSpPr>
          <p:cNvPr id="4" name="Title 3"/>
          <p:cNvSpPr>
            <a:spLocks noGrp="1"/>
          </p:cNvSpPr>
          <p:nvPr>
            <p:ph type="title"/>
          </p:nvPr>
        </p:nvSpPr>
        <p:spPr/>
        <p:txBody>
          <a:bodyPr/>
          <a:lstStyle/>
          <a:p>
            <a:r>
              <a:rPr lang="ru-RU" dirty="0" smtClean="0"/>
              <a:t>Горизонтальные отступы</a:t>
            </a:r>
            <a:endParaRPr lang="en-US" dirty="0"/>
          </a:p>
        </p:txBody>
      </p:sp>
    </p:spTree>
    <p:extLst>
      <p:ext uri="{BB962C8B-B14F-4D97-AF65-F5344CB8AC3E}">
        <p14:creationId xmlns:p14="http://schemas.microsoft.com/office/powerpoint/2010/main" val="213066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4195" b="4745"/>
          <a:stretch/>
        </p:blipFill>
        <p:spPr>
          <a:xfrm>
            <a:off x="2008535" y="1256718"/>
            <a:ext cx="8220456" cy="4780655"/>
          </a:xfrm>
          <a:prstGeom prst="rect">
            <a:avLst/>
          </a:prstGeom>
        </p:spPr>
      </p:pic>
      <p:sp>
        <p:nvSpPr>
          <p:cNvPr id="4" name="Title 3"/>
          <p:cNvSpPr>
            <a:spLocks noGrp="1"/>
          </p:cNvSpPr>
          <p:nvPr>
            <p:ph type="title"/>
          </p:nvPr>
        </p:nvSpPr>
        <p:spPr/>
        <p:txBody>
          <a:bodyPr/>
          <a:lstStyle/>
          <a:p>
            <a:r>
              <a:rPr lang="ru-RU" dirty="0" smtClean="0"/>
              <a:t>Отступы между группами</a:t>
            </a:r>
            <a:endParaRPr lang="en-US" dirty="0"/>
          </a:p>
        </p:txBody>
      </p:sp>
    </p:spTree>
    <p:extLst>
      <p:ext uri="{BB962C8B-B14F-4D97-AF65-F5344CB8AC3E}">
        <p14:creationId xmlns:p14="http://schemas.microsoft.com/office/powerpoint/2010/main" val="32023978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660" r="1505"/>
          <a:stretch/>
        </p:blipFill>
        <p:spPr>
          <a:xfrm>
            <a:off x="2001812" y="1242631"/>
            <a:ext cx="8217387" cy="4837176"/>
          </a:xfrm>
          <a:prstGeom prst="rect">
            <a:avLst/>
          </a:prstGeom>
        </p:spPr>
      </p:pic>
      <p:sp>
        <p:nvSpPr>
          <p:cNvPr id="6" name="Title 5"/>
          <p:cNvSpPr>
            <a:spLocks noGrp="1"/>
          </p:cNvSpPr>
          <p:nvPr>
            <p:ph type="title"/>
          </p:nvPr>
        </p:nvSpPr>
        <p:spPr/>
        <p:txBody>
          <a:bodyPr/>
          <a:lstStyle/>
          <a:p>
            <a:r>
              <a:rPr lang="ru-RU" dirty="0" smtClean="0"/>
              <a:t>Вертикальные отступы</a:t>
            </a:r>
            <a:endParaRPr lang="en-US" dirty="0"/>
          </a:p>
        </p:txBody>
      </p:sp>
    </p:spTree>
    <p:extLst>
      <p:ext uri="{BB962C8B-B14F-4D97-AF65-F5344CB8AC3E}">
        <p14:creationId xmlns:p14="http://schemas.microsoft.com/office/powerpoint/2010/main" val="25025364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81" y="0"/>
            <a:ext cx="1218824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Connector 7"/>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15" name="Straight Connector 14"/>
          <p:cNvCxnSpPr/>
          <p:nvPr/>
        </p:nvCxnSpPr>
        <p:spPr>
          <a:xfrm>
            <a:off x="116" y="1429135"/>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53052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 y="0"/>
            <a:ext cx="12197953" cy="6858000"/>
          </a:xfrm>
          <a:prstGeom prst="rect">
            <a:avLst/>
          </a:prstGeom>
        </p:spPr>
      </p:pic>
      <p:cxnSp>
        <p:nvCxnSpPr>
          <p:cNvPr id="5" name="Straight Connector 7"/>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Straight Connector 9"/>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Rectangle 10"/>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8" name="Straight Connector 14"/>
          <p:cNvCxnSpPr/>
          <p:nvPr/>
        </p:nvCxnSpPr>
        <p:spPr>
          <a:xfrm>
            <a:off x="116" y="1429135"/>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3149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764" y="1768475"/>
            <a:ext cx="11228440" cy="969496"/>
          </a:xfrm>
        </p:spPr>
        <p:txBody>
          <a:bodyPr/>
          <a:lstStyle/>
          <a:p>
            <a:pPr defTabSz="914363" fontAlgn="auto">
              <a:spcAft>
                <a:spcPts val="0"/>
              </a:spcAft>
              <a:defRPr/>
            </a:pPr>
            <a:r>
              <a:rPr lang="ru-RU" sz="7000" dirty="0" smtClean="0"/>
              <a:t>Композиция и сетка</a:t>
            </a:r>
            <a:endParaRPr lang="en-US" sz="7000" spc="-400" dirty="0"/>
          </a:p>
        </p:txBody>
      </p:sp>
      <p:sp>
        <p:nvSpPr>
          <p:cNvPr id="7" name="Text Placeholder 6"/>
          <p:cNvSpPr>
            <a:spLocks noGrp="1"/>
          </p:cNvSpPr>
          <p:nvPr>
            <p:ph type="body" sz="quarter" idx="11"/>
          </p:nvPr>
        </p:nvSpPr>
        <p:spPr>
          <a:xfrm>
            <a:off x="512763" y="4993374"/>
            <a:ext cx="7513637" cy="984885"/>
          </a:xfrm>
        </p:spPr>
        <p:txBody>
          <a:bodyPr/>
          <a:lstStyle/>
          <a:p>
            <a:pPr defTabSz="914363" fontAlgn="auto">
              <a:spcAft>
                <a:spcPts val="0"/>
              </a:spcAft>
              <a:defRPr/>
            </a:pPr>
            <a:r>
              <a:rPr lang="ru-RU" dirty="0"/>
              <a:t>Константин </a:t>
            </a:r>
            <a:r>
              <a:rPr lang="ru-RU" dirty="0" err="1"/>
              <a:t>Кичинский</a:t>
            </a:r>
            <a:r>
              <a:rPr lang="ru-RU" dirty="0"/>
              <a:t>, </a:t>
            </a:r>
            <a:r>
              <a:rPr lang="en-US" dirty="0"/>
              <a:t>Microsoft</a:t>
            </a:r>
          </a:p>
          <a:p>
            <a:pPr defTabSz="914363" fontAlgn="auto">
              <a:spcAft>
                <a:spcPts val="0"/>
              </a:spcAft>
              <a:defRPr/>
            </a:pPr>
            <a:r>
              <a:rPr lang="en-US" dirty="0"/>
              <a:t>@</a:t>
            </a:r>
            <a:r>
              <a:rPr lang="en-US" dirty="0" err="1"/>
              <a:t>kichinsky</a:t>
            </a:r>
            <a:endParaRPr lang="en-US" dirty="0"/>
          </a:p>
        </p:txBody>
      </p:sp>
    </p:spTree>
    <p:extLst>
      <p:ext uri="{BB962C8B-B14F-4D97-AF65-F5344CB8AC3E}">
        <p14:creationId xmlns:p14="http://schemas.microsoft.com/office/powerpoint/2010/main" val="23297975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7953" cy="6858000"/>
          </a:xfrm>
          <a:prstGeom prst="rect">
            <a:avLst/>
          </a:prstGeom>
        </p:spPr>
      </p:pic>
      <p:cxnSp>
        <p:nvCxnSpPr>
          <p:cNvPr id="5" name="Straight Connector 7"/>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Straight Connector 9"/>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Rectangle 10"/>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8" name="Straight Connector 14"/>
          <p:cNvCxnSpPr/>
          <p:nvPr/>
        </p:nvCxnSpPr>
        <p:spPr>
          <a:xfrm>
            <a:off x="116" y="1429135"/>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26028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0"/>
            <a:ext cx="12197953" cy="6858000"/>
          </a:xfrm>
          <a:prstGeom prst="rect">
            <a:avLst/>
          </a:prstGeom>
        </p:spPr>
      </p:pic>
      <p:cxnSp>
        <p:nvCxnSpPr>
          <p:cNvPr id="5" name="Straight Connector 7"/>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Straight Connector 9"/>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Rectangle 10"/>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8" name="Straight Connector 14"/>
          <p:cNvCxnSpPr/>
          <p:nvPr/>
        </p:nvCxnSpPr>
        <p:spPr>
          <a:xfrm>
            <a:off x="116" y="1429135"/>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3537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stretch>
            <a:fillRect/>
          </a:stretch>
        </p:blipFill>
        <p:spPr>
          <a:xfrm>
            <a:off x="-1" y="-5561"/>
            <a:ext cx="12207845" cy="6863561"/>
          </a:xfrm>
          <a:prstGeom prst="rect">
            <a:avLst/>
          </a:prstGeom>
        </p:spPr>
      </p:pic>
      <p:cxnSp>
        <p:nvCxnSpPr>
          <p:cNvPr id="5" name="Straight Connector 7"/>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Straight Connector 9"/>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Rectangle 10"/>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8" name="Straight Connector 14"/>
          <p:cNvCxnSpPr/>
          <p:nvPr/>
        </p:nvCxnSpPr>
        <p:spPr>
          <a:xfrm>
            <a:off x="116" y="1429135"/>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72167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7954" cy="6858000"/>
          </a:xfrm>
          <a:prstGeom prst="rect">
            <a:avLst/>
          </a:prstGeom>
        </p:spPr>
      </p:pic>
      <p:cxnSp>
        <p:nvCxnSpPr>
          <p:cNvPr id="5" name="Straight Connector 7"/>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Straight Connector 9"/>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Rectangle 10"/>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8" name="Straight Connector 14"/>
          <p:cNvCxnSpPr/>
          <p:nvPr/>
        </p:nvCxnSpPr>
        <p:spPr>
          <a:xfrm>
            <a:off x="116" y="1429135"/>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59091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ru-RU" dirty="0" smtClean="0"/>
              <a:t>Пропорции и место</a:t>
            </a:r>
            <a:endParaRPr lang="en-US" dirty="0"/>
          </a:p>
        </p:txBody>
      </p:sp>
    </p:spTree>
    <p:extLst>
      <p:ext uri="{BB962C8B-B14F-4D97-AF65-F5344CB8AC3E}">
        <p14:creationId xmlns:p14="http://schemas.microsoft.com/office/powerpoint/2010/main" val="19231021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1072195" y="1248231"/>
            <a:ext cx="5120640" cy="5120640"/>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91440" rIns="91436" bIns="0" numCol="1" rtlCol="0" anchor="t" anchorCtr="0" compatLnSpc="1">
            <a:prstTxWarp prst="textNoShape">
              <a:avLst/>
            </a:prstTxWarp>
          </a:bodyPr>
          <a:lstStyle/>
          <a:p>
            <a:pPr defTabSz="914099"/>
            <a:r>
              <a:rPr lang="en-US" sz="4200" dirty="0" smtClean="0">
                <a:solidFill>
                  <a:schemeClr val="bg1"/>
                </a:solidFill>
                <a:latin typeface="Segoe UI Light" pitchFamily="34" charset="0"/>
              </a:rPr>
              <a:t>1</a:t>
            </a:r>
            <a:endParaRPr lang="en-US" sz="4200" dirty="0">
              <a:solidFill>
                <a:schemeClr val="bg1"/>
              </a:solidFill>
              <a:latin typeface="Segoe UI Light" pitchFamily="34" charset="0"/>
            </a:endParaRPr>
          </a:p>
        </p:txBody>
      </p:sp>
      <p:sp>
        <p:nvSpPr>
          <p:cNvPr id="22" name="Rectangle 21"/>
          <p:cNvSpPr/>
          <p:nvPr/>
        </p:nvSpPr>
        <p:spPr bwMode="auto">
          <a:xfrm>
            <a:off x="6253796" y="3852093"/>
            <a:ext cx="2560320" cy="1280160"/>
          </a:xfrm>
          <a:prstGeom prst="rect">
            <a:avLst/>
          </a:prstGeom>
          <a:solidFill>
            <a:schemeClr val="tx2">
              <a:lumMod val="60000"/>
              <a:lumOff val="4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b" anchorCtr="0" forceAA="0" compatLnSpc="1">
            <a:prstTxWarp prst="textNoShape">
              <a:avLst/>
            </a:prstTxWarp>
            <a:noAutofit/>
          </a:bodyPr>
          <a:lstStyle/>
          <a:p>
            <a:pPr algn="r" defTabSz="914099"/>
            <a:r>
              <a:rPr lang="en-US" sz="4200" dirty="0" smtClean="0">
                <a:solidFill>
                  <a:schemeClr val="bg1"/>
                </a:solidFill>
                <a:latin typeface="Segoe UI Light" pitchFamily="34" charset="0"/>
              </a:rPr>
              <a:t>3</a:t>
            </a:r>
            <a:endParaRPr lang="en-US" sz="4200" dirty="0">
              <a:solidFill>
                <a:schemeClr val="bg1"/>
              </a:solidFill>
              <a:latin typeface="Segoe UI Light" pitchFamily="34" charset="0"/>
            </a:endParaRPr>
          </a:p>
        </p:txBody>
      </p:sp>
      <p:sp>
        <p:nvSpPr>
          <p:cNvPr id="23" name="Rectangle 22"/>
          <p:cNvSpPr/>
          <p:nvPr/>
        </p:nvSpPr>
        <p:spPr bwMode="auto">
          <a:xfrm>
            <a:off x="8880885" y="1248231"/>
            <a:ext cx="1280160" cy="2560319"/>
          </a:xfrm>
          <a:prstGeom prst="rect">
            <a:avLst/>
          </a:prstGeom>
          <a:solidFill>
            <a:schemeClr val="tx1">
              <a:lumMod val="50000"/>
              <a:lumOff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algn="r" defTabSz="914099"/>
            <a:endParaRPr lang="en-US" sz="4200" dirty="0" smtClean="0">
              <a:solidFill>
                <a:schemeClr val="bg1"/>
              </a:solidFill>
              <a:latin typeface="Segoe UI Light" pitchFamily="34" charset="0"/>
            </a:endParaRPr>
          </a:p>
        </p:txBody>
      </p:sp>
      <p:sp>
        <p:nvSpPr>
          <p:cNvPr id="24" name="Rectangle 23"/>
          <p:cNvSpPr/>
          <p:nvPr/>
        </p:nvSpPr>
        <p:spPr bwMode="auto">
          <a:xfrm>
            <a:off x="10230713" y="1248231"/>
            <a:ext cx="1280160" cy="1234440"/>
          </a:xfrm>
          <a:prstGeom prst="rect">
            <a:avLst/>
          </a:prstGeom>
          <a:solidFill>
            <a:schemeClr val="bg1">
              <a:lumMod val="6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t" anchorCtr="0" forceAA="0" compatLnSpc="1">
            <a:prstTxWarp prst="textNoShape">
              <a:avLst/>
            </a:prstTxWarp>
            <a:noAutofit/>
          </a:bodyPr>
          <a:lstStyle/>
          <a:p>
            <a:pPr defTabSz="914099"/>
            <a:endParaRPr lang="en-US" sz="2000" dirty="0">
              <a:solidFill>
                <a:schemeClr val="bg1"/>
              </a:solidFill>
            </a:endParaRPr>
          </a:p>
        </p:txBody>
      </p:sp>
      <p:sp>
        <p:nvSpPr>
          <p:cNvPr id="34" name="Rectangle 33"/>
          <p:cNvSpPr/>
          <p:nvPr/>
        </p:nvSpPr>
        <p:spPr bwMode="auto">
          <a:xfrm>
            <a:off x="6253796" y="1248231"/>
            <a:ext cx="2560320" cy="2560320"/>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b" anchorCtr="0" forceAA="0" compatLnSpc="1">
            <a:prstTxWarp prst="textNoShape">
              <a:avLst/>
            </a:prstTxWarp>
            <a:noAutofit/>
          </a:bodyPr>
          <a:lstStyle/>
          <a:p>
            <a:pPr algn="r" defTabSz="914099"/>
            <a:r>
              <a:rPr lang="en-US" sz="4200" dirty="0" smtClean="0">
                <a:solidFill>
                  <a:schemeClr val="bg1"/>
                </a:solidFill>
                <a:latin typeface="Segoe UI Light" pitchFamily="34" charset="0"/>
              </a:rPr>
              <a:t>2</a:t>
            </a:r>
            <a:endParaRPr lang="en-US" sz="4200" dirty="0">
              <a:solidFill>
                <a:schemeClr val="bg1"/>
              </a:solidFill>
              <a:latin typeface="Segoe UI Light" pitchFamily="34" charset="0"/>
            </a:endParaRPr>
          </a:p>
        </p:txBody>
      </p:sp>
      <p:sp>
        <p:nvSpPr>
          <p:cNvPr id="14" name="Rectangle 13"/>
          <p:cNvSpPr/>
          <p:nvPr/>
        </p:nvSpPr>
        <p:spPr bwMode="auto">
          <a:xfrm>
            <a:off x="10230713" y="2574110"/>
            <a:ext cx="1280160" cy="1234440"/>
          </a:xfrm>
          <a:prstGeom prst="rect">
            <a:avLst/>
          </a:prstGeom>
          <a:solidFill>
            <a:schemeClr val="bg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t" anchorCtr="0" forceAA="0" compatLnSpc="1">
            <a:prstTxWarp prst="textNoShape">
              <a:avLst/>
            </a:prstTxWarp>
            <a:noAutofit/>
          </a:bodyPr>
          <a:lstStyle/>
          <a:p>
            <a:pPr defTabSz="914099"/>
            <a:endParaRPr lang="en-US" sz="2000" dirty="0">
              <a:solidFill>
                <a:schemeClr val="bg1"/>
              </a:solidFill>
            </a:endParaRPr>
          </a:p>
        </p:txBody>
      </p:sp>
      <p:sp>
        <p:nvSpPr>
          <p:cNvPr id="15" name="Title 5"/>
          <p:cNvSpPr txBox="1">
            <a:spLocks/>
          </p:cNvSpPr>
          <p:nvPr/>
        </p:nvSpPr>
        <p:spPr>
          <a:xfrm>
            <a:off x="965424" y="402313"/>
            <a:ext cx="11149013" cy="583784"/>
          </a:xfrm>
          <a:prstGeom prst="rect">
            <a:avLst/>
          </a:prstGeom>
        </p:spPr>
        <p:txBody>
          <a:bodyPr/>
          <a:lstStyle>
            <a:lvl1pPr algn="l" defTabSz="914363" rtl="0" eaLnBrk="1" latinLnBrk="0" hangingPunct="1">
              <a:lnSpc>
                <a:spcPct val="90000"/>
              </a:lnSpc>
              <a:spcBef>
                <a:spcPct val="0"/>
              </a:spcBef>
              <a:buNone/>
              <a:defRPr lang="en-US" sz="4800" b="0" kern="1200" cap="none" spc="-200" baseline="0" dirty="0" smtClean="0">
                <a:ln w="3175">
                  <a:noFill/>
                </a:ln>
                <a:solidFill>
                  <a:schemeClr val="accent6">
                    <a:alpha val="98824"/>
                  </a:schemeClr>
                </a:solidFill>
                <a:effectLst/>
                <a:latin typeface="Segoe UI Light" pitchFamily="34" charset="0"/>
                <a:ea typeface="+mn-ea"/>
                <a:cs typeface="Arial" charset="0"/>
              </a:defRPr>
            </a:lvl1pPr>
          </a:lstStyle>
          <a:p>
            <a:endParaRPr lang="en-US" sz="4200" dirty="0">
              <a:solidFill>
                <a:schemeClr val="tx1">
                  <a:lumMod val="75000"/>
                  <a:lumOff val="25000"/>
                  <a:alpha val="98824"/>
                </a:schemeClr>
              </a:solidFill>
            </a:endParaRPr>
          </a:p>
        </p:txBody>
      </p:sp>
      <p:sp>
        <p:nvSpPr>
          <p:cNvPr id="2" name="Title 1"/>
          <p:cNvSpPr>
            <a:spLocks noGrp="1"/>
          </p:cNvSpPr>
          <p:nvPr>
            <p:ph type="title"/>
          </p:nvPr>
        </p:nvSpPr>
        <p:spPr/>
        <p:txBody>
          <a:bodyPr/>
          <a:lstStyle/>
          <a:p>
            <a:r>
              <a:rPr lang="ru-RU" dirty="0" smtClean="0">
                <a:solidFill>
                  <a:schemeClr val="tx1">
                    <a:lumMod val="75000"/>
                    <a:lumOff val="25000"/>
                    <a:alpha val="98824"/>
                  </a:schemeClr>
                </a:solidFill>
              </a:rPr>
              <a:t>Использование места и пропорции</a:t>
            </a:r>
            <a:endParaRPr lang="en-US" dirty="0"/>
          </a:p>
        </p:txBody>
      </p:sp>
      <p:sp>
        <p:nvSpPr>
          <p:cNvPr id="3" name="Текст 2"/>
          <p:cNvSpPr>
            <a:spLocks noGrp="1"/>
          </p:cNvSpPr>
          <p:nvPr>
            <p:ph type="body" sz="quarter" idx="10"/>
          </p:nvPr>
        </p:nvSpPr>
        <p:spPr/>
        <p:txBody>
          <a:bodyPr/>
          <a:lstStyle/>
          <a:p>
            <a:endParaRPr lang="ru-RU"/>
          </a:p>
        </p:txBody>
      </p:sp>
    </p:spTree>
    <p:extLst>
      <p:ext uri="{BB962C8B-B14F-4D97-AF65-F5344CB8AC3E}">
        <p14:creationId xmlns:p14="http://schemas.microsoft.com/office/powerpoint/2010/main" val="3635862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5"/>
          <p:cNvSpPr txBox="1">
            <a:spLocks/>
          </p:cNvSpPr>
          <p:nvPr/>
        </p:nvSpPr>
        <p:spPr>
          <a:xfrm>
            <a:off x="965424" y="402313"/>
            <a:ext cx="11149013" cy="583784"/>
          </a:xfrm>
          <a:prstGeom prst="rect">
            <a:avLst/>
          </a:prstGeom>
        </p:spPr>
        <p:txBody>
          <a:bodyPr/>
          <a:lstStyle>
            <a:lvl1pPr algn="l" defTabSz="914363" rtl="0" eaLnBrk="1" latinLnBrk="0" hangingPunct="1">
              <a:lnSpc>
                <a:spcPct val="90000"/>
              </a:lnSpc>
              <a:spcBef>
                <a:spcPct val="0"/>
              </a:spcBef>
              <a:buNone/>
              <a:defRPr lang="en-US" sz="4800" b="0" kern="1200" cap="none" spc="-200" baseline="0" dirty="0" smtClean="0">
                <a:ln w="3175">
                  <a:noFill/>
                </a:ln>
                <a:solidFill>
                  <a:schemeClr val="accent6">
                    <a:alpha val="98824"/>
                  </a:schemeClr>
                </a:solidFill>
                <a:effectLst/>
                <a:latin typeface="Segoe UI Light" pitchFamily="34" charset="0"/>
                <a:ea typeface="+mn-ea"/>
                <a:cs typeface="Arial" charset="0"/>
              </a:defRPr>
            </a:lvl1pPr>
          </a:lstStyle>
          <a:p>
            <a:endParaRPr lang="en-US" sz="4200" dirty="0">
              <a:solidFill>
                <a:schemeClr val="tx1">
                  <a:lumMod val="75000"/>
                  <a:lumOff val="25000"/>
                  <a:alpha val="98824"/>
                </a:schemeClr>
              </a:solidFill>
            </a:endParaRPr>
          </a:p>
        </p:txBody>
      </p:sp>
      <p:sp>
        <p:nvSpPr>
          <p:cNvPr id="2" name="Title 1"/>
          <p:cNvSpPr>
            <a:spLocks noGrp="1"/>
          </p:cNvSpPr>
          <p:nvPr>
            <p:ph type="title"/>
          </p:nvPr>
        </p:nvSpPr>
        <p:spPr>
          <a:xfrm>
            <a:off x="519112" y="228600"/>
            <a:ext cx="11149013" cy="1495794"/>
          </a:xfrm>
        </p:spPr>
        <p:txBody>
          <a:bodyPr/>
          <a:lstStyle/>
          <a:p>
            <a:r>
              <a:rPr lang="ru-RU" dirty="0" smtClean="0"/>
              <a:t>Позиция</a:t>
            </a:r>
            <a:r>
              <a:rPr lang="en-US" dirty="0" smtClean="0"/>
              <a:t/>
            </a:r>
            <a:br>
              <a:rPr lang="en-US" dirty="0" smtClean="0"/>
            </a:br>
            <a:endParaRPr lang="en-US" dirty="0"/>
          </a:p>
        </p:txBody>
      </p:sp>
      <p:sp>
        <p:nvSpPr>
          <p:cNvPr id="3" name="Текст 2"/>
          <p:cNvSpPr>
            <a:spLocks noGrp="1"/>
          </p:cNvSpPr>
          <p:nvPr>
            <p:ph type="body" sz="quarter" idx="10"/>
          </p:nvPr>
        </p:nvSpPr>
        <p:spPr/>
        <p:txBody>
          <a:bodyPr/>
          <a:lstStyle/>
          <a:p>
            <a:endParaRPr lang="ru-RU"/>
          </a:p>
        </p:txBody>
      </p:sp>
      <p:sp>
        <p:nvSpPr>
          <p:cNvPr id="11" name="Rectangle 10"/>
          <p:cNvSpPr/>
          <p:nvPr/>
        </p:nvSpPr>
        <p:spPr bwMode="auto">
          <a:xfrm>
            <a:off x="3363748" y="1248233"/>
            <a:ext cx="3337560" cy="2194560"/>
          </a:xfrm>
          <a:prstGeom prst="rect">
            <a:avLst/>
          </a:prstGeom>
          <a:solidFill>
            <a:schemeClr val="tx1">
              <a:lumMod val="50000"/>
              <a:lumOff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91440" rIns="91436" bIns="0" numCol="1" rtlCol="0" anchor="t" anchorCtr="0" compatLnSpc="1">
            <a:prstTxWarp prst="textNoShape">
              <a:avLst/>
            </a:prstTxWarp>
          </a:bodyPr>
          <a:lstStyle/>
          <a:p>
            <a:pPr defTabSz="914099"/>
            <a:endParaRPr lang="en-US" sz="2000" dirty="0" smtClean="0">
              <a:solidFill>
                <a:schemeClr val="bg1"/>
              </a:solidFill>
            </a:endParaRPr>
          </a:p>
        </p:txBody>
      </p:sp>
      <p:sp>
        <p:nvSpPr>
          <p:cNvPr id="12" name="Rectangle 11"/>
          <p:cNvSpPr/>
          <p:nvPr/>
        </p:nvSpPr>
        <p:spPr bwMode="auto">
          <a:xfrm>
            <a:off x="6793493" y="1248233"/>
            <a:ext cx="2194560" cy="1051560"/>
          </a:xfrm>
          <a:prstGeom prst="rect">
            <a:avLst/>
          </a:prstGeom>
          <a:solidFill>
            <a:schemeClr val="tx1">
              <a:lumMod val="75000"/>
              <a:lumOff val="2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t" anchorCtr="0" forceAA="0" compatLnSpc="1">
            <a:prstTxWarp prst="textNoShape">
              <a:avLst/>
            </a:prstTxWarp>
            <a:noAutofit/>
          </a:bodyPr>
          <a:lstStyle/>
          <a:p>
            <a:pPr defTabSz="914099"/>
            <a:endParaRPr lang="en-US" sz="2000" dirty="0">
              <a:solidFill>
                <a:schemeClr val="bg1"/>
              </a:solidFill>
            </a:endParaRPr>
          </a:p>
        </p:txBody>
      </p:sp>
      <p:sp>
        <p:nvSpPr>
          <p:cNvPr id="13" name="Rectangle 12"/>
          <p:cNvSpPr/>
          <p:nvPr/>
        </p:nvSpPr>
        <p:spPr bwMode="auto">
          <a:xfrm>
            <a:off x="1072197" y="1248233"/>
            <a:ext cx="2194560" cy="2194560"/>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91440" rIns="91436" bIns="0" numCol="1" rtlCol="0" anchor="t" anchorCtr="0" compatLnSpc="1">
            <a:prstTxWarp prst="textNoShape">
              <a:avLst/>
            </a:prstTxWarp>
          </a:bodyPr>
          <a:lstStyle/>
          <a:p>
            <a:pPr defTabSz="914099"/>
            <a:r>
              <a:rPr lang="en-US" sz="4200" dirty="0" smtClean="0">
                <a:solidFill>
                  <a:schemeClr val="bg1"/>
                </a:solidFill>
                <a:latin typeface="Segoe UI Light" pitchFamily="34" charset="0"/>
              </a:rPr>
              <a:t>1</a:t>
            </a:r>
            <a:endParaRPr lang="en-US" sz="4200" dirty="0">
              <a:solidFill>
                <a:schemeClr val="bg1"/>
              </a:solidFill>
              <a:latin typeface="Segoe UI Light" pitchFamily="34" charset="0"/>
            </a:endParaRPr>
          </a:p>
        </p:txBody>
      </p:sp>
      <p:sp>
        <p:nvSpPr>
          <p:cNvPr id="16" name="Rectangle 15"/>
          <p:cNvSpPr/>
          <p:nvPr/>
        </p:nvSpPr>
        <p:spPr bwMode="auto">
          <a:xfrm>
            <a:off x="3354282" y="3528052"/>
            <a:ext cx="2194560" cy="2194560"/>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b" anchorCtr="0" forceAA="0" compatLnSpc="1">
            <a:prstTxWarp prst="textNoShape">
              <a:avLst/>
            </a:prstTxWarp>
            <a:noAutofit/>
          </a:bodyPr>
          <a:lstStyle/>
          <a:p>
            <a:pPr algn="r" defTabSz="914099"/>
            <a:r>
              <a:rPr lang="en-US" sz="4200" dirty="0" smtClean="0">
                <a:solidFill>
                  <a:schemeClr val="bg1"/>
                </a:solidFill>
                <a:latin typeface="Segoe UI Light" pitchFamily="34" charset="0"/>
              </a:rPr>
              <a:t>2</a:t>
            </a:r>
            <a:endParaRPr lang="en-US" sz="4200" dirty="0">
              <a:solidFill>
                <a:schemeClr val="bg1"/>
              </a:solidFill>
              <a:latin typeface="Segoe UI Light" pitchFamily="34" charset="0"/>
            </a:endParaRPr>
          </a:p>
        </p:txBody>
      </p:sp>
      <p:sp>
        <p:nvSpPr>
          <p:cNvPr id="17" name="Rectangle 16"/>
          <p:cNvSpPr/>
          <p:nvPr/>
        </p:nvSpPr>
        <p:spPr bwMode="auto">
          <a:xfrm>
            <a:off x="2215197" y="3528052"/>
            <a:ext cx="1051560" cy="2194560"/>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algn="r" defTabSz="914099"/>
            <a:endParaRPr lang="en-US" sz="4200" dirty="0" smtClean="0">
              <a:solidFill>
                <a:schemeClr val="bg1"/>
              </a:solidFill>
              <a:latin typeface="Segoe UI Light" pitchFamily="34" charset="0"/>
            </a:endParaRPr>
          </a:p>
        </p:txBody>
      </p:sp>
      <p:sp>
        <p:nvSpPr>
          <p:cNvPr id="18" name="Rectangle 17"/>
          <p:cNvSpPr/>
          <p:nvPr/>
        </p:nvSpPr>
        <p:spPr bwMode="auto">
          <a:xfrm>
            <a:off x="1072197" y="3528052"/>
            <a:ext cx="1051560" cy="1051560"/>
          </a:xfrm>
          <a:prstGeom prst="rect">
            <a:avLst/>
          </a:prstGeom>
          <a:solidFill>
            <a:schemeClr val="bg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t" anchorCtr="0" forceAA="0" compatLnSpc="1">
            <a:prstTxWarp prst="textNoShape">
              <a:avLst/>
            </a:prstTxWarp>
            <a:noAutofit/>
          </a:bodyPr>
          <a:lstStyle/>
          <a:p>
            <a:pPr defTabSz="914099"/>
            <a:endParaRPr lang="en-US" sz="2000" dirty="0">
              <a:solidFill>
                <a:schemeClr val="bg1"/>
              </a:solidFill>
            </a:endParaRPr>
          </a:p>
        </p:txBody>
      </p:sp>
      <p:sp>
        <p:nvSpPr>
          <p:cNvPr id="19" name="Rectangle 18"/>
          <p:cNvSpPr/>
          <p:nvPr/>
        </p:nvSpPr>
        <p:spPr bwMode="auto">
          <a:xfrm>
            <a:off x="5646840" y="3528052"/>
            <a:ext cx="1054468" cy="1051560"/>
          </a:xfrm>
          <a:prstGeom prst="rect">
            <a:avLst/>
          </a:prstGeom>
          <a:solidFill>
            <a:schemeClr val="tx1">
              <a:lumMod val="75000"/>
              <a:lumOff val="2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ctr" anchorCtr="0" forceAA="0" compatLnSpc="1">
            <a:prstTxWarp prst="textNoShape">
              <a:avLst/>
            </a:prstTxWarp>
            <a:noAutofit/>
          </a:bodyPr>
          <a:lstStyle/>
          <a:p>
            <a:pPr algn="ctr" defTabSz="914099"/>
            <a:endParaRPr lang="en-US" sz="4200" dirty="0">
              <a:solidFill>
                <a:schemeClr val="bg1"/>
              </a:solidFill>
              <a:latin typeface="Segoe UI Light" pitchFamily="34" charset="0"/>
            </a:endParaRPr>
          </a:p>
        </p:txBody>
      </p:sp>
      <p:sp>
        <p:nvSpPr>
          <p:cNvPr id="20" name="Rectangle 19"/>
          <p:cNvSpPr/>
          <p:nvPr/>
        </p:nvSpPr>
        <p:spPr bwMode="auto">
          <a:xfrm>
            <a:off x="6793493" y="2385052"/>
            <a:ext cx="1051560" cy="2194560"/>
          </a:xfrm>
          <a:prstGeom prst="rect">
            <a:avLst/>
          </a:prstGeom>
          <a:solidFill>
            <a:schemeClr val="bg1">
              <a:lumMod val="8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t" anchorCtr="0" forceAA="0" compatLnSpc="1">
            <a:prstTxWarp prst="textNoShape">
              <a:avLst/>
            </a:prstTxWarp>
            <a:noAutofit/>
          </a:bodyPr>
          <a:lstStyle/>
          <a:p>
            <a:pPr defTabSz="914099"/>
            <a:endParaRPr lang="en-US" sz="2000" dirty="0">
              <a:solidFill>
                <a:schemeClr val="bg1"/>
              </a:solidFill>
            </a:endParaRPr>
          </a:p>
        </p:txBody>
      </p:sp>
      <p:sp>
        <p:nvSpPr>
          <p:cNvPr id="21" name="Rectangle 20"/>
          <p:cNvSpPr/>
          <p:nvPr/>
        </p:nvSpPr>
        <p:spPr bwMode="auto">
          <a:xfrm>
            <a:off x="7936493" y="2385052"/>
            <a:ext cx="1051560" cy="1097279"/>
          </a:xfrm>
          <a:prstGeom prst="rect">
            <a:avLst/>
          </a:prstGeom>
          <a:solidFill>
            <a:schemeClr val="tx1">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91440" rIns="91436" bIns="0" numCol="1" spcCol="0" rtlCol="0" fromWordArt="0" anchor="t" anchorCtr="0" forceAA="0" compatLnSpc="1">
            <a:prstTxWarp prst="textNoShape">
              <a:avLst/>
            </a:prstTxWarp>
            <a:noAutofit/>
          </a:bodyPr>
          <a:lstStyle/>
          <a:p>
            <a:pPr defTabSz="914099"/>
            <a:endParaRPr lang="en-US" sz="2000" dirty="0">
              <a:solidFill>
                <a:schemeClr val="bg1"/>
              </a:solidFill>
            </a:endParaRPr>
          </a:p>
        </p:txBody>
      </p:sp>
      <p:sp>
        <p:nvSpPr>
          <p:cNvPr id="25" name="Rectangle 24"/>
          <p:cNvSpPr/>
          <p:nvPr/>
        </p:nvSpPr>
        <p:spPr bwMode="auto">
          <a:xfrm>
            <a:off x="9080168" y="1248233"/>
            <a:ext cx="2194560" cy="2234098"/>
          </a:xfrm>
          <a:prstGeom prst="rect">
            <a:avLst/>
          </a:prstGeom>
          <a:solidFill>
            <a:schemeClr val="tx2">
              <a:lumMod val="60000"/>
              <a:lumOff val="4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b" anchorCtr="0" forceAA="0" compatLnSpc="1">
            <a:prstTxWarp prst="textNoShape">
              <a:avLst/>
            </a:prstTxWarp>
            <a:noAutofit/>
          </a:bodyPr>
          <a:lstStyle/>
          <a:p>
            <a:pPr algn="r" defTabSz="914099"/>
            <a:r>
              <a:rPr lang="en-US" sz="4200" dirty="0" smtClean="0">
                <a:solidFill>
                  <a:schemeClr val="bg1"/>
                </a:solidFill>
                <a:latin typeface="Segoe UI Light" pitchFamily="34" charset="0"/>
              </a:rPr>
              <a:t>3</a:t>
            </a:r>
            <a:endParaRPr lang="en-US" sz="4200" dirty="0">
              <a:solidFill>
                <a:schemeClr val="bg1"/>
              </a:solidFill>
              <a:latin typeface="Segoe UI Light" pitchFamily="34" charset="0"/>
            </a:endParaRPr>
          </a:p>
        </p:txBody>
      </p:sp>
    </p:spTree>
    <p:extLst>
      <p:ext uri="{BB962C8B-B14F-4D97-AF65-F5344CB8AC3E}">
        <p14:creationId xmlns:p14="http://schemas.microsoft.com/office/powerpoint/2010/main" val="2830673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6"/>
            <a:ext cx="12188825" cy="6857888"/>
          </a:xfrm>
          <a:prstGeom prst="rect">
            <a:avLst/>
          </a:prstGeom>
        </p:spPr>
      </p:pic>
      <p:cxnSp>
        <p:nvCxnSpPr>
          <p:cNvPr id="4" name="Straight Connector 3"/>
          <p:cNvCxnSpPr/>
          <p:nvPr/>
        </p:nvCxnSpPr>
        <p:spPr>
          <a:xfrm>
            <a:off x="14230" y="905903"/>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069011" y="-5549"/>
            <a:ext cx="0" cy="557235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Rectangle 5"/>
          <p:cNvSpPr/>
          <p:nvPr/>
        </p:nvSpPr>
        <p:spPr bwMode="auto">
          <a:xfrm>
            <a:off x="2121" y="-5561"/>
            <a:ext cx="1066890" cy="914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83" tIns="60941" rIns="121883" bIns="60941" numCol="1" rtlCol="0" anchor="ctr" anchorCtr="0" compatLnSpc="1">
            <a:prstTxWarp prst="textNoShape">
              <a:avLst/>
            </a:prstTxWarp>
          </a:bodyPr>
          <a:lstStyle/>
          <a:p>
            <a:pPr algn="ctr" defTabSz="1218484" fontAlgn="base">
              <a:spcBef>
                <a:spcPct val="0"/>
              </a:spcBef>
              <a:spcAft>
                <a:spcPct val="0"/>
              </a:spcAft>
            </a:pPr>
            <a:endParaRPr lang="en-US" sz="2900" dirty="0">
              <a:gradFill>
                <a:gsLst>
                  <a:gs pos="0">
                    <a:schemeClr val="tx1"/>
                  </a:gs>
                  <a:gs pos="100000">
                    <a:schemeClr val="tx1"/>
                  </a:gs>
                </a:gsLst>
                <a:lin ang="5400000" scaled="0"/>
              </a:gradFill>
            </a:endParaRPr>
          </a:p>
        </p:txBody>
      </p:sp>
      <p:cxnSp>
        <p:nvCxnSpPr>
          <p:cNvPr id="7" name="Straight Connector 6"/>
          <p:cNvCxnSpPr/>
          <p:nvPr/>
        </p:nvCxnSpPr>
        <p:spPr>
          <a:xfrm>
            <a:off x="116" y="1237406"/>
            <a:ext cx="2863561"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9344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7952" cy="6858000"/>
          </a:xfrm>
          <a:prstGeom prst="rect">
            <a:avLst/>
          </a:prstGeom>
        </p:spPr>
      </p:pic>
    </p:spTree>
    <p:extLst>
      <p:ext uri="{BB962C8B-B14F-4D97-AF65-F5344CB8AC3E}">
        <p14:creationId xmlns:p14="http://schemas.microsoft.com/office/powerpoint/2010/main" val="29612124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7953" cy="6858000"/>
          </a:xfrm>
          <a:prstGeom prst="rect">
            <a:avLst/>
          </a:prstGeom>
        </p:spPr>
      </p:pic>
    </p:spTree>
    <p:extLst>
      <p:ext uri="{BB962C8B-B14F-4D97-AF65-F5344CB8AC3E}">
        <p14:creationId xmlns:p14="http://schemas.microsoft.com/office/powerpoint/2010/main" val="10137120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512763" y="1773971"/>
            <a:ext cx="11694722" cy="443198"/>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ct val="0"/>
              </a:spcBef>
              <a:buNone/>
            </a:pPr>
            <a:r>
              <a:rPr lang="ru-RU" spc="-100" dirty="0" smtClean="0">
                <a:ln w="3175">
                  <a:noFill/>
                </a:ln>
                <a:gradFill>
                  <a:gsLst>
                    <a:gs pos="96667">
                      <a:srgbClr val="FFFFFF"/>
                    </a:gs>
                    <a:gs pos="90000">
                      <a:srgbClr val="FFFFFF"/>
                    </a:gs>
                  </a:gsLst>
                  <a:lin ang="5400000" scaled="0"/>
                </a:gradFill>
                <a:latin typeface="+mj-lt"/>
                <a:cs typeface="Arial" charset="0"/>
              </a:rPr>
              <a:t>Контент — это то, в чем ваше приложение</a:t>
            </a:r>
            <a:r>
              <a:rPr lang="en-US" spc="-100" dirty="0" smtClean="0">
                <a:ln w="3175">
                  <a:noFill/>
                </a:ln>
                <a:gradFill>
                  <a:gsLst>
                    <a:gs pos="96667">
                      <a:srgbClr val="FFFFFF"/>
                    </a:gs>
                    <a:gs pos="90000">
                      <a:srgbClr val="FFFFFF"/>
                    </a:gs>
                  </a:gsLst>
                  <a:lin ang="5400000" scaled="0"/>
                </a:gradFill>
                <a:latin typeface="+mj-lt"/>
                <a:cs typeface="Arial" charset="0"/>
              </a:rPr>
              <a:t> “</a:t>
            </a:r>
            <a:r>
              <a:rPr lang="ru-RU" spc="-100" dirty="0" smtClean="0">
                <a:ln w="3175">
                  <a:noFill/>
                </a:ln>
                <a:gradFill>
                  <a:gsLst>
                    <a:gs pos="96667">
                      <a:srgbClr val="FFFFFF"/>
                    </a:gs>
                    <a:gs pos="90000">
                      <a:srgbClr val="FFFFFF"/>
                    </a:gs>
                  </a:gsLst>
                  <a:lin ang="5400000" scaled="0"/>
                </a:gradFill>
                <a:latin typeface="+mj-lt"/>
                <a:cs typeface="Arial" charset="0"/>
              </a:rPr>
              <a:t>лучше других</a:t>
            </a:r>
            <a:r>
              <a:rPr lang="en-US" spc="-100" dirty="0" smtClean="0">
                <a:ln w="3175">
                  <a:noFill/>
                </a:ln>
                <a:gradFill>
                  <a:gsLst>
                    <a:gs pos="96667">
                      <a:srgbClr val="FFFFFF"/>
                    </a:gs>
                    <a:gs pos="90000">
                      <a:srgbClr val="FFFFFF"/>
                    </a:gs>
                  </a:gsLst>
                  <a:lin ang="5400000" scaled="0"/>
                </a:gradFill>
                <a:latin typeface="+mj-lt"/>
                <a:cs typeface="Arial" charset="0"/>
              </a:rPr>
              <a:t>”.</a:t>
            </a:r>
            <a:endParaRPr lang="en-US" spc="-100" dirty="0">
              <a:ln w="3175">
                <a:noFill/>
              </a:ln>
              <a:gradFill>
                <a:gsLst>
                  <a:gs pos="96667">
                    <a:srgbClr val="FFFFFF"/>
                  </a:gs>
                  <a:gs pos="90000">
                    <a:srgbClr val="FFFFFF"/>
                  </a:gs>
                </a:gsLst>
                <a:lin ang="5400000" scaled="0"/>
              </a:gradFill>
              <a:latin typeface="+mj-lt"/>
              <a:cs typeface="Arial" charset="0"/>
            </a:endParaRPr>
          </a:p>
        </p:txBody>
      </p:sp>
      <p:sp>
        <p:nvSpPr>
          <p:cNvPr id="5" name="Rectangle 3"/>
          <p:cNvSpPr txBox="1">
            <a:spLocks noChangeArrowheads="1"/>
          </p:cNvSpPr>
          <p:nvPr/>
        </p:nvSpPr>
        <p:spPr>
          <a:xfrm>
            <a:off x="512763" y="2278879"/>
            <a:ext cx="11694722" cy="443198"/>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ct val="0"/>
              </a:spcBef>
              <a:buNone/>
            </a:pPr>
            <a:r>
              <a:rPr lang="ru-RU" spc="-100" dirty="0" smtClean="0">
                <a:ln w="3175">
                  <a:noFill/>
                </a:ln>
                <a:gradFill>
                  <a:gsLst>
                    <a:gs pos="96667">
                      <a:srgbClr val="FFFFFF"/>
                    </a:gs>
                    <a:gs pos="90000">
                      <a:srgbClr val="FFFFFF"/>
                    </a:gs>
                  </a:gsLst>
                  <a:lin ang="5400000" scaled="0"/>
                </a:gradFill>
                <a:latin typeface="+mj-lt"/>
                <a:cs typeface="Arial" charset="0"/>
              </a:rPr>
              <a:t>Все </a:t>
            </a:r>
            <a:r>
              <a:rPr lang="ru-RU" spc="-100" dirty="0">
                <a:ln w="3175">
                  <a:noFill/>
                </a:ln>
                <a:gradFill>
                  <a:gsLst>
                    <a:gs pos="96667">
                      <a:srgbClr val="FFFFFF"/>
                    </a:gs>
                    <a:gs pos="90000">
                      <a:srgbClr val="FFFFFF"/>
                    </a:gs>
                  </a:gsLst>
                  <a:lin ang="5400000" scaled="0"/>
                </a:gradFill>
                <a:latin typeface="+mj-lt"/>
                <a:cs typeface="Arial" charset="0"/>
              </a:rPr>
              <a:t>остальное — </a:t>
            </a:r>
            <a:r>
              <a:rPr lang="ru-RU" spc="-100" dirty="0" smtClean="0">
                <a:ln w="3175">
                  <a:noFill/>
                </a:ln>
                <a:gradFill>
                  <a:gsLst>
                    <a:gs pos="96667">
                      <a:srgbClr val="FFFFFF"/>
                    </a:gs>
                    <a:gs pos="90000">
                      <a:srgbClr val="FFFFFF"/>
                    </a:gs>
                  </a:gsLst>
                  <a:lin ang="5400000" scaled="0"/>
                </a:gradFill>
                <a:latin typeface="+mj-lt"/>
                <a:cs typeface="Arial" charset="0"/>
              </a:rPr>
              <a:t>оболочка, отвлекающая от главного</a:t>
            </a:r>
            <a:r>
              <a:rPr lang="en-US" spc="-100" dirty="0" smtClean="0">
                <a:ln w="3175">
                  <a:noFill/>
                </a:ln>
                <a:gradFill>
                  <a:gsLst>
                    <a:gs pos="96667">
                      <a:srgbClr val="FFFFFF"/>
                    </a:gs>
                    <a:gs pos="90000">
                      <a:srgbClr val="FFFFFF"/>
                    </a:gs>
                  </a:gsLst>
                  <a:lin ang="5400000" scaled="0"/>
                </a:gradFill>
                <a:latin typeface="+mj-lt"/>
                <a:cs typeface="Arial" charset="0"/>
              </a:rPr>
              <a:t>.</a:t>
            </a:r>
            <a:endParaRPr lang="en-US" spc="-100" dirty="0">
              <a:ln w="3175">
                <a:noFill/>
              </a:ln>
              <a:gradFill>
                <a:gsLst>
                  <a:gs pos="96667">
                    <a:srgbClr val="FFFFFF"/>
                  </a:gs>
                  <a:gs pos="90000">
                    <a:srgbClr val="FFFFFF"/>
                  </a:gs>
                </a:gsLst>
                <a:lin ang="5400000" scaled="0"/>
              </a:gradFill>
              <a:latin typeface="+mj-lt"/>
              <a:cs typeface="Arial" charset="0"/>
            </a:endParaRPr>
          </a:p>
        </p:txBody>
      </p:sp>
      <p:sp>
        <p:nvSpPr>
          <p:cNvPr id="6" name="Rectangle 3"/>
          <p:cNvSpPr txBox="1">
            <a:spLocks noChangeArrowheads="1"/>
          </p:cNvSpPr>
          <p:nvPr/>
        </p:nvSpPr>
        <p:spPr>
          <a:xfrm>
            <a:off x="512763" y="2724762"/>
            <a:ext cx="11694722"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ct val="0"/>
              </a:spcBef>
              <a:buNone/>
            </a:pPr>
            <a:r>
              <a:rPr lang="ru-RU" sz="8800" spc="-100" dirty="0" smtClean="0">
                <a:ln w="3175">
                  <a:noFill/>
                </a:ln>
                <a:gradFill>
                  <a:gsLst>
                    <a:gs pos="96667">
                      <a:srgbClr val="FFFFFF"/>
                    </a:gs>
                    <a:gs pos="90000">
                      <a:srgbClr val="FFFFFF"/>
                    </a:gs>
                  </a:gsLst>
                  <a:lin ang="5400000" scaled="0"/>
                </a:gradFill>
                <a:latin typeface="+mj-lt"/>
                <a:cs typeface="Arial" charset="0"/>
              </a:rPr>
              <a:t>Контент прежде всего</a:t>
            </a:r>
            <a:endParaRPr lang="en-US" sz="8800" spc="-100" dirty="0">
              <a:ln w="3175">
                <a:noFill/>
              </a:ln>
              <a:gradFill>
                <a:gsLst>
                  <a:gs pos="96667">
                    <a:srgbClr val="FFFFFF"/>
                  </a:gs>
                  <a:gs pos="90000">
                    <a:srgbClr val="FFFFFF"/>
                  </a:gs>
                </a:gsLst>
                <a:lin ang="5400000" scaled="0"/>
              </a:gradFill>
              <a:latin typeface="+mj-lt"/>
              <a:cs typeface="Arial" charset="0"/>
            </a:endParaRPr>
          </a:p>
        </p:txBody>
      </p:sp>
    </p:spTree>
    <p:extLst>
      <p:ext uri="{BB962C8B-B14F-4D97-AF65-F5344CB8AC3E}">
        <p14:creationId xmlns:p14="http://schemas.microsoft.com/office/powerpoint/2010/main" val="34245486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1750"/>
                            </p:stCondLst>
                            <p:childTnLst>
                              <p:par>
                                <p:cTn id="9" presetID="10" presetClass="entr" presetSubtype="0" fill="hold" grpId="0"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childTnLst>
                          </p:cTn>
                        </p:par>
                        <p:par>
                          <p:cTn id="12" fill="hold">
                            <p:stCondLst>
                              <p:cond delay="3500"/>
                            </p:stCondLst>
                            <p:childTnLst>
                              <p:par>
                                <p:cTn id="13" presetID="10" presetClass="entr" presetSubtype="0" fill="hold" grpId="0" nodeType="after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8"/>
            <a:ext cx="11173090" cy="323165"/>
          </a:xfrm>
          <a:prstGeom prst="rect">
            <a:avLst/>
          </a:prstGeom>
          <a:noFill/>
          <a:ln w="12700">
            <a:noFill/>
            <a:miter lim="800000"/>
            <a:headEnd type="none" w="sm" len="sm"/>
            <a:tailEnd type="none" w="sm" len="sm"/>
          </a:ln>
          <a:effectLst/>
        </p:spPr>
        <p:txBody>
          <a:bodyPr lIns="0" tIns="0" rIns="0" bIns="0">
            <a:spAutoFit/>
          </a:bodyPr>
          <a:lstStyle/>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a:t>
            </a:r>
            <a:r>
              <a:rPr lang="en-US" sz="700" dirty="0" smtClean="0">
                <a:solidFill>
                  <a:schemeClr val="tx1">
                    <a:lumMod val="85000"/>
                    <a:lumOff val="15000"/>
                  </a:schemeClr>
                </a:solidFill>
                <a:latin typeface="Segoe UI" pitchFamily="34" charset="0"/>
                <a:cs typeface="Arial" charset="0"/>
              </a:rPr>
              <a:t>2013 </a:t>
            </a:r>
            <a:r>
              <a:rPr lang="en-US" sz="700" dirty="0">
                <a:solidFill>
                  <a:schemeClr val="tx1">
                    <a:lumMod val="85000"/>
                    <a:lumOff val="15000"/>
                  </a:schemeClr>
                </a:solidFill>
                <a:latin typeface="Segoe UI" pitchFamily="34" charset="0"/>
                <a:cs typeface="Arial" charset="0"/>
              </a:rPr>
              <a:t>Microsoft Corporation. All rights reserved. Microsoft, Windows, Windows Vista and other product names are or may be registered trademarks and/or trademarks in the U.S. and/or other countries.</a:t>
            </a:r>
          </a:p>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0"/>
            <a:ext cx="5102225" cy="1091876"/>
          </a:xfrm>
          <a:prstGeom prst="rect">
            <a:avLst/>
          </a:prstGeom>
        </p:spPr>
      </p:pic>
    </p:spTree>
    <p:extLst>
      <p:ext uri="{BB962C8B-B14F-4D97-AF65-F5344CB8AC3E}">
        <p14:creationId xmlns:p14="http://schemas.microsoft.com/office/powerpoint/2010/main" val="111772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Контент прежде всего</a:t>
            </a:r>
            <a:endParaRPr lang="en-US" dirty="0"/>
          </a:p>
        </p:txBody>
      </p:sp>
      <p:sp>
        <p:nvSpPr>
          <p:cNvPr id="3" name="Text Placeholder 2"/>
          <p:cNvSpPr>
            <a:spLocks noGrp="1"/>
          </p:cNvSpPr>
          <p:nvPr>
            <p:ph type="body" sz="quarter" idx="10"/>
          </p:nvPr>
        </p:nvSpPr>
        <p:spPr>
          <a:xfrm>
            <a:off x="519112" y="1447799"/>
            <a:ext cx="10698617" cy="4847481"/>
          </a:xfrm>
        </p:spPr>
        <p:txBody>
          <a:bodyPr/>
          <a:lstStyle/>
          <a:p>
            <a:pPr lvl="0"/>
            <a:r>
              <a:rPr lang="ru-RU" dirty="0" smtClean="0"/>
              <a:t>Контент — это основа пользовательского опыта.</a:t>
            </a:r>
            <a:endParaRPr lang="en-US" dirty="0" smtClean="0"/>
          </a:p>
          <a:p>
            <a:pPr lvl="0"/>
            <a:endParaRPr lang="ru-RU" sz="2000" dirty="0" smtClean="0"/>
          </a:p>
          <a:p>
            <a:pPr lvl="0"/>
            <a:r>
              <a:rPr lang="ru-RU" dirty="0" smtClean="0"/>
              <a:t>Оставьте на экране только ключевые элементы.</a:t>
            </a:r>
            <a:endParaRPr lang="en-US" dirty="0" smtClean="0"/>
          </a:p>
          <a:p>
            <a:pPr lvl="0"/>
            <a:endParaRPr lang="en-US" sz="2000" dirty="0" smtClean="0"/>
          </a:p>
          <a:p>
            <a:r>
              <a:rPr lang="ru-RU" dirty="0" smtClean="0"/>
              <a:t>Погрузите людей в то, что им нравится. </a:t>
            </a:r>
            <a:br>
              <a:rPr lang="ru-RU" dirty="0" smtClean="0"/>
            </a:br>
            <a:r>
              <a:rPr lang="ru-RU" dirty="0" smtClean="0"/>
              <a:t>Дальше они будут исследовать сами.</a:t>
            </a:r>
          </a:p>
          <a:p>
            <a:endParaRPr lang="en-US" sz="2000" dirty="0" smtClean="0"/>
          </a:p>
          <a:p>
            <a:r>
              <a:rPr lang="ru-RU" dirty="0" smtClean="0"/>
              <a:t>Подумайте о том, что отвлекает, а не как сделать более явным.</a:t>
            </a:r>
            <a:endParaRPr lang="en-US" dirty="0" smtClean="0"/>
          </a:p>
        </p:txBody>
      </p:sp>
    </p:spTree>
    <p:extLst>
      <p:ext uri="{BB962C8B-B14F-4D97-AF65-F5344CB8AC3E}">
        <p14:creationId xmlns:p14="http://schemas.microsoft.com/office/powerpoint/2010/main" val="1921311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90371" y="-431799"/>
            <a:ext cx="5047019" cy="73214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solidFill>
                <a:srgbClr val="FFFFFF"/>
              </a:solidFill>
            </a:endParaRPr>
          </a:p>
        </p:txBody>
      </p:sp>
      <p:pic>
        <p:nvPicPr>
          <p:cNvPr id="7" name="Picture 5" descr="\\windesign\secure\randyw\Windows8\RSSReader\BUILD-presentation\110829_jpgs\110829_01-as-is.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2439" y="-304957"/>
            <a:ext cx="13939217" cy="78390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242684" y="-129702"/>
            <a:ext cx="2336191" cy="69877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solidFill>
                <a:srgbClr val="FFFFFF"/>
              </a:solidFill>
            </a:endParaRPr>
          </a:p>
        </p:txBody>
      </p:sp>
    </p:spTree>
    <p:extLst>
      <p:ext uri="{BB962C8B-B14F-4D97-AF65-F5344CB8AC3E}">
        <p14:creationId xmlns:p14="http://schemas.microsoft.com/office/powerpoint/2010/main" val="7976136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430791"/>
            <a:ext cx="3656648" cy="7319559"/>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solidFill>
                <a:srgbClr val="FFFFFF"/>
              </a:solidFill>
            </a:endParaRPr>
          </a:p>
        </p:txBody>
      </p:sp>
      <p:sp>
        <p:nvSpPr>
          <p:cNvPr id="4" name="Rectangle 3"/>
          <p:cNvSpPr/>
          <p:nvPr/>
        </p:nvSpPr>
        <p:spPr>
          <a:xfrm>
            <a:off x="11242690" y="-128773"/>
            <a:ext cx="946142" cy="6985883"/>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solidFill>
                <a:srgbClr val="FFFFFF"/>
              </a:solidFill>
            </a:endParaRPr>
          </a:p>
        </p:txBody>
      </p:sp>
      <p:sp>
        <p:nvSpPr>
          <p:cNvPr id="6" name="Rectangle 5"/>
          <p:cNvSpPr/>
          <p:nvPr/>
        </p:nvSpPr>
        <p:spPr>
          <a:xfrm>
            <a:off x="-1390371" y="-431799"/>
            <a:ext cx="5047019" cy="73214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solidFill>
                <a:srgbClr val="FFFFFF"/>
              </a:solidFill>
            </a:endParaRPr>
          </a:p>
        </p:txBody>
      </p:sp>
      <p:sp>
        <p:nvSpPr>
          <p:cNvPr id="8" name="Rectangle 7"/>
          <p:cNvSpPr/>
          <p:nvPr/>
        </p:nvSpPr>
        <p:spPr>
          <a:xfrm>
            <a:off x="11229984" y="-129702"/>
            <a:ext cx="3489316" cy="69877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solidFill>
                <a:srgbClr val="FFFFFF"/>
              </a:solidFill>
            </a:endParaRPr>
          </a:p>
        </p:txBody>
      </p:sp>
      <p:pic>
        <p:nvPicPr>
          <p:cNvPr id="9" name="Picture 9" descr="\\windesign\secure\randyw\Windows8\RSSReader\BUILD-presentation\110829_jpgs\110829_02-clean&amp;purposeful-05.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0748" y="-292516"/>
            <a:ext cx="13874946" cy="780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2046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90371" y="-431799"/>
            <a:ext cx="5047019" cy="732146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solidFill>
                <a:srgbClr val="FFFFFF"/>
              </a:solidFill>
            </a:endParaRPr>
          </a:p>
        </p:txBody>
      </p:sp>
      <p:sp>
        <p:nvSpPr>
          <p:cNvPr id="6" name="Rectangle 5"/>
          <p:cNvSpPr/>
          <p:nvPr/>
        </p:nvSpPr>
        <p:spPr>
          <a:xfrm>
            <a:off x="11242684" y="-129702"/>
            <a:ext cx="2336191" cy="69877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solidFill>
                <a:srgbClr val="FFFFFF"/>
              </a:solidFill>
            </a:endParaRPr>
          </a:p>
        </p:txBody>
      </p:sp>
      <p:pic>
        <p:nvPicPr>
          <p:cNvPr id="10" name="Picture 5" descr="\\windesign\secure\randyw\Windows8\RSSReader\BUILD-presentation\110829_jpgs\110829_03-contentbeforechrome-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0310" y="-321412"/>
            <a:ext cx="13874946" cy="780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66289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indesign\secure\randyw\Windows8\RSSReader\BUILD-presentation\110829_jpgs\110829_05-Reader.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 y="893"/>
            <a:ext cx="12194777" cy="6856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5095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quarter" idx="10"/>
          </p:nvPr>
        </p:nvSpPr>
        <p:spPr/>
        <p:txBody>
          <a:bodyPr/>
          <a:lstStyle/>
          <a:p>
            <a:r>
              <a:rPr lang="ru-RU" dirty="0" smtClean="0"/>
              <a:t>Сетка</a:t>
            </a:r>
            <a:endParaRPr lang="ru-RU" dirty="0"/>
          </a:p>
        </p:txBody>
      </p:sp>
      <p:sp>
        <p:nvSpPr>
          <p:cNvPr id="7" name="Текст 6"/>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9762340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BDC9AB8D85574E92B3FF85DD8EEE9A" ma:contentTypeVersion="0" ma:contentTypeDescription="Create a new document." ma:contentTypeScope="" ma:versionID="a3484abd0eb5e5f157c271c0f2fee83a">
  <xsd:schema xmlns:xsd="http://www.w3.org/2001/XMLSchema" xmlns:xs="http://www.w3.org/2001/XMLSchema" xmlns:p="http://schemas.microsoft.com/office/2006/metadata/properties" targetNamespace="http://schemas.microsoft.com/office/2006/metadata/properties" ma:root="true" ma:fieldsID="d1e7b59d0758a458abbf9d0451dd3a1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1B2DFC1-3343-482F-A8DA-27992E260A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436</TotalTime>
  <Words>1257</Words>
  <Application>Microsoft Office PowerPoint</Application>
  <PresentationFormat>Произвольный</PresentationFormat>
  <Paragraphs>298</Paragraphs>
  <Slides>30</Slides>
  <Notes>20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30</vt:i4>
      </vt:variant>
    </vt:vector>
  </HeadingPairs>
  <TitlesOfParts>
    <vt:vector size="38" baseType="lpstr">
      <vt:lpstr>Arial</vt:lpstr>
      <vt:lpstr>Calibri</vt:lpstr>
      <vt:lpstr>Consolas</vt:lpstr>
      <vt:lpstr>Segoe UI</vt:lpstr>
      <vt:lpstr>Segoe UI Light</vt:lpstr>
      <vt:lpstr>Wingdings</vt:lpstr>
      <vt:lpstr>Metro Template Light 16x9</vt:lpstr>
      <vt:lpstr>Metro Template Colored Titles Segoe UI 16x9</vt:lpstr>
      <vt:lpstr>Презентация PowerPoint</vt:lpstr>
      <vt:lpstr>Презентация PowerPoint</vt:lpstr>
      <vt:lpstr>Презентация PowerPoint</vt:lpstr>
      <vt:lpstr>Контент прежде всего</vt:lpstr>
      <vt:lpstr>Презентация PowerPoint</vt:lpstr>
      <vt:lpstr>Презентация PowerPoint</vt:lpstr>
      <vt:lpstr>Презентация PowerPoint</vt:lpstr>
      <vt:lpstr>Презентация PowerPoint</vt:lpstr>
      <vt:lpstr>Презентация PowerPoint</vt:lpstr>
      <vt:lpstr>Сетка</vt:lpstr>
      <vt:lpstr>Базовые единицы</vt:lpstr>
      <vt:lpstr>Позиция заголовка</vt:lpstr>
      <vt:lpstr>Левый отступ</vt:lpstr>
      <vt:lpstr>Область контента</vt:lpstr>
      <vt:lpstr>Горизонтальные отступы</vt:lpstr>
      <vt:lpstr>Отступы между группами</vt:lpstr>
      <vt:lpstr>Вертикальные отступы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Использование места и пропорции</vt:lpstr>
      <vt:lpstr>Позиция </vt:lpstr>
      <vt:lpstr>Презентация PowerPoint</vt:lpstr>
      <vt:lpstr>Презентация PowerPoint</vt:lpstr>
      <vt:lpstr>Презентация PowerPoint</vt:lpstr>
      <vt:lpstr>Презентация PowerPoint</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
  <cp:keywords>&lt;Any Related Keywords&gt;</cp:keywords>
  <dc:description>Audience Type: Internal</dc:description>
  <cp:lastModifiedBy>Konstantin Kichinsky</cp:lastModifiedBy>
  <cp:revision>72</cp:revision>
  <dcterms:created xsi:type="dcterms:W3CDTF">2012-01-14T00:09:53Z</dcterms:created>
  <dcterms:modified xsi:type="dcterms:W3CDTF">2013-04-10T06:12:09Z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0x01010076BDC9AB8D85574E92B3FF85DD8EEE9A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VerticalIndustry">
    <vt:lpwstr/>
  </property>
  <property fmtid="{D5CDD505-2E9C-101B-9397-08002B2CF9AE}" pid="7" name="Products">
    <vt:lpwstr/>
  </property>
  <property fmtid="{D5CDD505-2E9C-101B-9397-08002B2CF9AE}" pid="8" name="Solution">
    <vt:lpwstr/>
  </property>
  <property fmtid="{D5CDD505-2E9C-101B-9397-08002B2CF9AE}" pid="9" name="AssetType">
    <vt:lpwstr>184</vt:lpwstr>
  </property>
  <property fmtid="{D5CDD505-2E9C-101B-9397-08002B2CF9AE}" pid="10" name="OrganizationalCustomerSegment">
    <vt:lpwstr/>
  </property>
  <property fmtid="{D5CDD505-2E9C-101B-9397-08002B2CF9AE}" pid="11" name="ProductArea">
    <vt:lpwstr/>
  </property>
  <property fmtid="{D5CDD505-2E9C-101B-9397-08002B2CF9AE}" pid="12" name="USBMOLanguage">
    <vt:lpwstr>159;#English|a5ff94d2-1ec6-4a3d-91b6-499704bb2bfb</vt:lpwstr>
  </property>
  <property fmtid="{D5CDD505-2E9C-101B-9397-08002B2CF9AE}" pid="13" name="IndividualCustomerSegment">
    <vt:lpwstr/>
  </property>
  <property fmtid="{D5CDD505-2E9C-101B-9397-08002B2CF9AE}" pid="14" name="Country">
    <vt:lpwstr/>
  </property>
  <property fmtid="{D5CDD505-2E9C-101B-9397-08002B2CF9AE}" pid="15" name="Locale">
    <vt:lpwstr>160;#en-us|d9a69bff-8288-4080-b994-75d8eae21b51</vt:lpwstr>
  </property>
  <property fmtid="{D5CDD505-2E9C-101B-9397-08002B2CF9AE}" pid="16" name="ElementType">
    <vt:lpwstr>172</vt:lpwstr>
  </property>
  <property fmtid="{D5CDD505-2E9C-101B-9397-08002B2CF9AE}" pid="17" name="MetadataExtractionStatus">
    <vt:lpwstr>Metadata ExtractedSuccessfully</vt:lpwstr>
  </property>
  <property fmtid="{D5CDD505-2E9C-101B-9397-08002B2CF9AE}" pid="18" name="IsMyDocuments">
    <vt:bool>true</vt:bool>
  </property>
</Properties>
</file>