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21"/>
  </p:notesMasterIdLst>
  <p:handoutMasterIdLst>
    <p:handoutMasterId r:id="rId22"/>
  </p:handoutMasterIdLst>
  <p:sldIdLst>
    <p:sldId id="382" r:id="rId6"/>
    <p:sldId id="383" r:id="rId7"/>
    <p:sldId id="385" r:id="rId8"/>
    <p:sldId id="386" r:id="rId9"/>
    <p:sldId id="387" r:id="rId10"/>
    <p:sldId id="388" r:id="rId11"/>
    <p:sldId id="389" r:id="rId12"/>
    <p:sldId id="390" r:id="rId13"/>
    <p:sldId id="391" r:id="rId14"/>
    <p:sldId id="392" r:id="rId15"/>
    <p:sldId id="393" r:id="rId16"/>
    <p:sldId id="394" r:id="rId17"/>
    <p:sldId id="395" r:id="rId18"/>
    <p:sldId id="396" r:id="rId19"/>
    <p:sldId id="384" r:id="rId20"/>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8" autoAdjust="0"/>
    <p:restoredTop sz="94434" autoAdjust="0"/>
  </p:normalViewPr>
  <p:slideViewPr>
    <p:cSldViewPr snapToGrid="0">
      <p:cViewPr varScale="1">
        <p:scale>
          <a:sx n="67" d="100"/>
          <a:sy n="67" d="100"/>
        </p:scale>
        <p:origin x="858" y="6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3/27/2013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3/27/2013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98FF33-A24E-4D2C-BC86-F50516D45A72}" type="slidenum">
              <a:rPr lang="en-US">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446945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3/27/2013 9:51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15</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2/5</a:t>
            </a:r>
            <a:endParaRPr lang="ru-RU" dirty="0"/>
          </a:p>
        </p:txBody>
      </p:sp>
      <p:sp>
        <p:nvSpPr>
          <p:cNvPr id="3" name="Текст 2"/>
          <p:cNvSpPr>
            <a:spLocks noGrp="1"/>
          </p:cNvSpPr>
          <p:nvPr>
            <p:ph type="body" sz="quarter" idx="10"/>
          </p:nvPr>
        </p:nvSpPr>
        <p:spPr>
          <a:xfrm>
            <a:off x="519112" y="1447799"/>
            <a:ext cx="11149013" cy="1777410"/>
          </a:xfrm>
        </p:spPr>
        <p:txBody>
          <a:bodyPr/>
          <a:lstStyle/>
          <a:p>
            <a:r>
              <a:rPr lang="ru-RU" dirty="0" smtClean="0">
                <a:solidFill>
                  <a:schemeClr val="bg1">
                    <a:lumMod val="95000"/>
                    <a:lumOff val="5000"/>
                  </a:schemeClr>
                </a:solidFill>
              </a:rPr>
              <a:t>Чисты</a:t>
            </a:r>
            <a:r>
              <a:rPr lang="ru-RU" dirty="0">
                <a:solidFill>
                  <a:schemeClr val="bg1">
                    <a:lumMod val="95000"/>
                    <a:lumOff val="5000"/>
                  </a:schemeClr>
                </a:solidFill>
              </a:rPr>
              <a:t>е</a:t>
            </a:r>
            <a:r>
              <a:rPr lang="ru-RU" dirty="0" smtClean="0">
                <a:solidFill>
                  <a:schemeClr val="bg1">
                    <a:lumMod val="95000"/>
                    <a:lumOff val="5000"/>
                  </a:schemeClr>
                </a:solidFill>
              </a:rPr>
              <a:t> и предсказуемые</a:t>
            </a:r>
            <a:r>
              <a:rPr lang="en-US" dirty="0" smtClean="0">
                <a:solidFill>
                  <a:schemeClr val="bg1">
                    <a:lumMod val="95000"/>
                    <a:lumOff val="5000"/>
                  </a:schemeClr>
                </a:solidFill>
              </a:rPr>
              <a:t> HTML </a:t>
            </a:r>
            <a:r>
              <a:rPr lang="ru-RU" dirty="0" smtClean="0">
                <a:solidFill>
                  <a:schemeClr val="bg1">
                    <a:lumMod val="95000"/>
                    <a:lumOff val="5000"/>
                  </a:schemeClr>
                </a:solidFill>
              </a:rPr>
              <a:t>и </a:t>
            </a:r>
            <a:r>
              <a:rPr lang="en-US" dirty="0" smtClean="0">
                <a:solidFill>
                  <a:schemeClr val="bg1">
                    <a:lumMod val="95000"/>
                    <a:lumOff val="5000"/>
                  </a:schemeClr>
                </a:solidFill>
              </a:rPr>
              <a:t>CSS.</a:t>
            </a:r>
          </a:p>
          <a:p>
            <a:r>
              <a:rPr lang="ru-RU" dirty="0" smtClean="0">
                <a:solidFill>
                  <a:schemeClr val="tx1">
                    <a:lumMod val="50000"/>
                  </a:schemeClr>
                </a:solidFill>
              </a:rPr>
              <a:t>Но это не означает, что весь генерируемый код будет легко понятным (следите за библиотеками).</a:t>
            </a:r>
            <a:endParaRPr lang="en-US" dirty="0">
              <a:solidFill>
                <a:schemeClr val="tx1">
                  <a:lumMod val="50000"/>
                </a:schemeClr>
              </a:solidFill>
            </a:endParaRPr>
          </a:p>
        </p:txBody>
      </p:sp>
    </p:spTree>
    <p:extLst>
      <p:ext uri="{BB962C8B-B14F-4D97-AF65-F5344CB8AC3E}">
        <p14:creationId xmlns:p14="http://schemas.microsoft.com/office/powerpoint/2010/main" val="167155559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3</a:t>
            </a:r>
            <a:r>
              <a:rPr lang="ru-RU" dirty="0" smtClean="0"/>
              <a:t>/5</a:t>
            </a:r>
            <a:endParaRPr lang="ru-RU" dirty="0"/>
          </a:p>
        </p:txBody>
      </p:sp>
      <p:sp>
        <p:nvSpPr>
          <p:cNvPr id="3" name="Текст 2"/>
          <p:cNvSpPr>
            <a:spLocks noGrp="1"/>
          </p:cNvSpPr>
          <p:nvPr>
            <p:ph type="body" sz="quarter" idx="10"/>
          </p:nvPr>
        </p:nvSpPr>
        <p:spPr>
          <a:xfrm>
            <a:off x="519112" y="1447799"/>
            <a:ext cx="11149013" cy="1777410"/>
          </a:xfrm>
        </p:spPr>
        <p:txBody>
          <a:bodyPr/>
          <a:lstStyle/>
          <a:p>
            <a:r>
              <a:rPr lang="ru-RU" dirty="0" smtClean="0">
                <a:solidFill>
                  <a:schemeClr val="bg1">
                    <a:lumMod val="95000"/>
                    <a:lumOff val="5000"/>
                  </a:schemeClr>
                </a:solidFill>
              </a:rPr>
              <a:t>Поддерживается работа с </a:t>
            </a:r>
            <a:r>
              <a:rPr lang="en-US" dirty="0" err="1" smtClean="0">
                <a:solidFill>
                  <a:schemeClr val="bg1">
                    <a:lumMod val="95000"/>
                    <a:lumOff val="5000"/>
                  </a:schemeClr>
                </a:solidFill>
              </a:rPr>
              <a:t>WinJS</a:t>
            </a:r>
            <a:r>
              <a:rPr lang="ru-RU" dirty="0" smtClean="0">
                <a:solidFill>
                  <a:schemeClr val="bg1">
                    <a:lumMod val="95000"/>
                    <a:lumOff val="5000"/>
                  </a:schemeClr>
                </a:solidFill>
              </a:rPr>
              <a:t>-</a:t>
            </a:r>
            <a:r>
              <a:rPr lang="ru-RU" dirty="0" err="1" smtClean="0">
                <a:solidFill>
                  <a:schemeClr val="bg1">
                    <a:lumMod val="95000"/>
                    <a:lumOff val="5000"/>
                  </a:schemeClr>
                </a:solidFill>
              </a:rPr>
              <a:t>контролами</a:t>
            </a:r>
            <a:r>
              <a:rPr lang="ru-RU" dirty="0" smtClean="0">
                <a:solidFill>
                  <a:schemeClr val="bg1">
                    <a:lumMod val="95000"/>
                    <a:lumOff val="5000"/>
                  </a:schemeClr>
                </a:solidFill>
              </a:rPr>
              <a:t>, фрагментами и шаблонами.</a:t>
            </a:r>
          </a:p>
          <a:p>
            <a:r>
              <a:rPr lang="ru-RU" dirty="0" smtClean="0">
                <a:solidFill>
                  <a:schemeClr val="bg1">
                    <a:lumMod val="95000"/>
                    <a:lumOff val="5000"/>
                  </a:schemeClr>
                </a:solidFill>
              </a:rPr>
              <a:t>=</a:t>
            </a:r>
            <a:r>
              <a:rPr lang="en-US" dirty="0" smtClean="0">
                <a:solidFill>
                  <a:schemeClr val="bg1">
                    <a:lumMod val="95000"/>
                    <a:lumOff val="5000"/>
                  </a:schemeClr>
                </a:solidFill>
              </a:rPr>
              <a:t>&gt; </a:t>
            </a:r>
            <a:r>
              <a:rPr lang="ru-RU" dirty="0" smtClean="0">
                <a:solidFill>
                  <a:schemeClr val="bg1">
                    <a:lumMod val="95000"/>
                    <a:lumOff val="5000"/>
                  </a:schemeClr>
                </a:solidFill>
              </a:rPr>
              <a:t>Добавляйте, меняйте, стилизуйте.</a:t>
            </a:r>
            <a:endParaRPr lang="en-US" dirty="0">
              <a:solidFill>
                <a:schemeClr val="bg1">
                  <a:lumMod val="95000"/>
                  <a:lumOff val="5000"/>
                </a:schemeClr>
              </a:solidFill>
            </a:endParaRPr>
          </a:p>
        </p:txBody>
      </p:sp>
    </p:spTree>
    <p:extLst>
      <p:ext uri="{BB962C8B-B14F-4D97-AF65-F5344CB8AC3E}">
        <p14:creationId xmlns:p14="http://schemas.microsoft.com/office/powerpoint/2010/main" val="12308968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4/5</a:t>
            </a:r>
            <a:endParaRPr lang="ru-RU" dirty="0"/>
          </a:p>
        </p:txBody>
      </p:sp>
      <p:sp>
        <p:nvSpPr>
          <p:cNvPr id="3" name="Текст 2"/>
          <p:cNvSpPr>
            <a:spLocks noGrp="1"/>
          </p:cNvSpPr>
          <p:nvPr>
            <p:ph type="body" sz="quarter" idx="10"/>
          </p:nvPr>
        </p:nvSpPr>
        <p:spPr>
          <a:xfrm>
            <a:off x="519112" y="1447799"/>
            <a:ext cx="11149013" cy="1777410"/>
          </a:xfrm>
        </p:spPr>
        <p:txBody>
          <a:bodyPr/>
          <a:lstStyle/>
          <a:p>
            <a:r>
              <a:rPr lang="ru-RU" dirty="0" smtClean="0">
                <a:solidFill>
                  <a:schemeClr val="bg1">
                    <a:lumMod val="95000"/>
                    <a:lumOff val="5000"/>
                  </a:schemeClr>
                </a:solidFill>
              </a:rPr>
              <a:t>Возможность достичь «труднодостижимых» состояний во время дизайна.</a:t>
            </a:r>
            <a:r>
              <a:rPr lang="ru-RU" dirty="0" smtClean="0"/>
              <a:t> </a:t>
            </a:r>
          </a:p>
          <a:p>
            <a:r>
              <a:rPr lang="ru-RU" dirty="0" smtClean="0">
                <a:solidFill>
                  <a:schemeClr val="bg1">
                    <a:lumMod val="95000"/>
                    <a:lumOff val="5000"/>
                  </a:schemeClr>
                </a:solidFill>
              </a:rPr>
              <a:t>=</a:t>
            </a:r>
            <a:r>
              <a:rPr lang="en-US" dirty="0" smtClean="0">
                <a:solidFill>
                  <a:schemeClr val="bg1">
                    <a:lumMod val="95000"/>
                    <a:lumOff val="5000"/>
                  </a:schemeClr>
                </a:solidFill>
              </a:rPr>
              <a:t>&gt; </a:t>
            </a:r>
            <a:r>
              <a:rPr lang="ru-RU" dirty="0" smtClean="0">
                <a:solidFill>
                  <a:schemeClr val="bg1">
                    <a:lumMod val="95000"/>
                    <a:lumOff val="5000"/>
                  </a:schemeClr>
                </a:solidFill>
              </a:rPr>
              <a:t>Можно запустить приложение и заморозить.</a:t>
            </a:r>
            <a:endParaRPr lang="en-US" dirty="0">
              <a:solidFill>
                <a:schemeClr val="bg1">
                  <a:lumMod val="95000"/>
                  <a:lumOff val="5000"/>
                </a:schemeClr>
              </a:solidFill>
            </a:endParaRPr>
          </a:p>
        </p:txBody>
      </p:sp>
    </p:spTree>
    <p:extLst>
      <p:ext uri="{BB962C8B-B14F-4D97-AF65-F5344CB8AC3E}">
        <p14:creationId xmlns:p14="http://schemas.microsoft.com/office/powerpoint/2010/main" val="68066674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5/5</a:t>
            </a:r>
            <a:endParaRPr lang="ru-RU" dirty="0"/>
          </a:p>
        </p:txBody>
      </p:sp>
      <p:sp>
        <p:nvSpPr>
          <p:cNvPr id="3" name="Текст 2"/>
          <p:cNvSpPr>
            <a:spLocks noGrp="1"/>
          </p:cNvSpPr>
          <p:nvPr>
            <p:ph type="body" sz="quarter" idx="10"/>
          </p:nvPr>
        </p:nvSpPr>
        <p:spPr>
          <a:xfrm>
            <a:off x="519112" y="1447799"/>
            <a:ext cx="11149013" cy="553998"/>
          </a:xfrm>
        </p:spPr>
        <p:txBody>
          <a:bodyPr/>
          <a:lstStyle/>
          <a:p>
            <a:r>
              <a:rPr lang="ru-RU" dirty="0" smtClean="0">
                <a:solidFill>
                  <a:schemeClr val="bg1">
                    <a:lumMod val="95000"/>
                    <a:lumOff val="5000"/>
                  </a:schemeClr>
                </a:solidFill>
              </a:rPr>
              <a:t>Интегрируется с </a:t>
            </a:r>
            <a:r>
              <a:rPr lang="en-US" dirty="0" smtClean="0">
                <a:solidFill>
                  <a:schemeClr val="bg1">
                    <a:lumMod val="95000"/>
                    <a:lumOff val="5000"/>
                  </a:schemeClr>
                </a:solidFill>
              </a:rPr>
              <a:t>Visual Studio.</a:t>
            </a:r>
            <a:endParaRPr lang="en-US" dirty="0">
              <a:solidFill>
                <a:schemeClr val="bg1">
                  <a:lumMod val="95000"/>
                  <a:lumOff val="5000"/>
                </a:schemeClr>
              </a:solidFill>
            </a:endParaRPr>
          </a:p>
        </p:txBody>
      </p:sp>
    </p:spTree>
    <p:extLst>
      <p:ext uri="{BB962C8B-B14F-4D97-AF65-F5344CB8AC3E}">
        <p14:creationId xmlns:p14="http://schemas.microsoft.com/office/powerpoint/2010/main" val="209641283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quarter" idx="10"/>
          </p:nvPr>
        </p:nvSpPr>
        <p:spPr/>
        <p:txBody>
          <a:bodyPr/>
          <a:lstStyle/>
          <a:p>
            <a:r>
              <a:rPr lang="en-US" dirty="0" smtClean="0"/>
              <a:t>Cookbook</a:t>
            </a:r>
            <a:endParaRPr lang="ru-RU" dirty="0"/>
          </a:p>
        </p:txBody>
      </p:sp>
      <p:sp>
        <p:nvSpPr>
          <p:cNvPr id="5" name="Текст 4"/>
          <p:cNvSpPr>
            <a:spLocks noGrp="1"/>
          </p:cNvSpPr>
          <p:nvPr>
            <p:ph type="body" sz="quarter" idx="11"/>
          </p:nvPr>
        </p:nvSpPr>
        <p:spPr/>
        <p:txBody>
          <a:bodyPr/>
          <a:lstStyle/>
          <a:p>
            <a:r>
              <a:rPr lang="en-US" dirty="0" smtClean="0"/>
              <a:t>Demo</a:t>
            </a:r>
            <a:endParaRPr lang="ru-RU" dirty="0"/>
          </a:p>
        </p:txBody>
      </p:sp>
    </p:spTree>
    <p:extLst>
      <p:ext uri="{BB962C8B-B14F-4D97-AF65-F5344CB8AC3E}">
        <p14:creationId xmlns:p14="http://schemas.microsoft.com/office/powerpoint/2010/main" val="427640609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69496"/>
          </a:xfrm>
        </p:spPr>
        <p:txBody>
          <a:bodyPr/>
          <a:lstStyle/>
          <a:p>
            <a:pPr defTabSz="914363" fontAlgn="auto">
              <a:spcAft>
                <a:spcPts val="0"/>
              </a:spcAft>
              <a:defRPr/>
            </a:pPr>
            <a:r>
              <a:rPr lang="en-US" sz="7000" dirty="0" smtClean="0"/>
              <a:t>Blend </a:t>
            </a:r>
            <a:r>
              <a:rPr lang="ru-RU" sz="7000" dirty="0" smtClean="0"/>
              <a:t>для </a:t>
            </a:r>
            <a:r>
              <a:rPr lang="en-US" sz="7000" dirty="0" smtClean="0"/>
              <a:t>HTML</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Константин </a:t>
            </a:r>
            <a:r>
              <a:rPr lang="ru-RU" dirty="0" err="1" smtClean="0"/>
              <a:t>Кичинский</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kichinsky</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quarter" idx="10"/>
          </p:nvPr>
        </p:nvSpPr>
        <p:spPr>
          <a:xfrm>
            <a:off x="512764" y="2751114"/>
            <a:ext cx="11228440" cy="1218795"/>
          </a:xfrm>
        </p:spPr>
        <p:txBody>
          <a:bodyPr/>
          <a:lstStyle/>
          <a:p>
            <a:pPr algn="ctr"/>
            <a:r>
              <a:rPr lang="en-US" dirty="0" smtClean="0"/>
              <a:t>Blend + Visual Studio</a:t>
            </a:r>
            <a:endParaRPr lang="ru-RU" dirty="0"/>
          </a:p>
        </p:txBody>
      </p:sp>
    </p:spTree>
    <p:extLst>
      <p:ext uri="{BB962C8B-B14F-4D97-AF65-F5344CB8AC3E}">
        <p14:creationId xmlns:p14="http://schemas.microsoft.com/office/powerpoint/2010/main" val="32984641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quarter" idx="10"/>
          </p:nvPr>
        </p:nvSpPr>
        <p:spPr/>
        <p:txBody>
          <a:bodyPr/>
          <a:lstStyle/>
          <a:p>
            <a:r>
              <a:rPr lang="en-US" dirty="0" smtClean="0"/>
              <a:t>Expression Blend</a:t>
            </a:r>
            <a:endParaRPr lang="ru-RU" dirty="0"/>
          </a:p>
        </p:txBody>
      </p:sp>
      <p:sp>
        <p:nvSpPr>
          <p:cNvPr id="5" name="Текст 4"/>
          <p:cNvSpPr>
            <a:spLocks noGrp="1"/>
          </p:cNvSpPr>
          <p:nvPr>
            <p:ph type="body" sz="quarter" idx="11"/>
          </p:nvPr>
        </p:nvSpPr>
        <p:spPr>
          <a:xfrm>
            <a:off x="512763" y="2987270"/>
            <a:ext cx="7513637" cy="443198"/>
          </a:xfrm>
        </p:spPr>
        <p:txBody>
          <a:bodyPr/>
          <a:lstStyle/>
          <a:p>
            <a:r>
              <a:rPr lang="ru-RU" dirty="0" smtClean="0"/>
              <a:t>Визуальный дизайн</a:t>
            </a:r>
            <a:endParaRPr lang="ru-RU" dirty="0"/>
          </a:p>
        </p:txBody>
      </p:sp>
      <p:sp>
        <p:nvSpPr>
          <p:cNvPr id="6" name="Текст 3"/>
          <p:cNvSpPr txBox="1">
            <a:spLocks/>
          </p:cNvSpPr>
          <p:nvPr/>
        </p:nvSpPr>
        <p:spPr>
          <a:xfrm>
            <a:off x="512764" y="3746904"/>
            <a:ext cx="11228440" cy="1218795"/>
          </a:xfrm>
          <a:prstGeom prst="rect">
            <a:avLst/>
          </a:prstGeom>
        </p:spPr>
        <p:txBody>
          <a:bodyPr vert="horz" wrap="square" lIns="0" tIns="0" rIns="0" bIns="0" rtlCol="0">
            <a:spAutoFit/>
          </a:bodyPr>
          <a:lstStyle>
            <a:lvl1pPr marL="0" indent="0" algn="l" defTabSz="912813" rtl="0" fontAlgn="base">
              <a:lnSpc>
                <a:spcPct val="90000"/>
              </a:lnSpc>
              <a:spcBef>
                <a:spcPct val="20000"/>
              </a:spcBef>
              <a:spcAft>
                <a:spcPct val="0"/>
              </a:spcAft>
              <a:buSzPct val="90000"/>
              <a:buFont typeface="Arial" pitchFamily="34" charse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Visual Studio</a:t>
            </a:r>
            <a:endParaRPr lang="en-US" dirty="0"/>
          </a:p>
        </p:txBody>
      </p:sp>
      <p:sp>
        <p:nvSpPr>
          <p:cNvPr id="7" name="Текст 4"/>
          <p:cNvSpPr txBox="1">
            <a:spLocks/>
          </p:cNvSpPr>
          <p:nvPr/>
        </p:nvSpPr>
        <p:spPr>
          <a:xfrm>
            <a:off x="512763" y="5050240"/>
            <a:ext cx="7513637" cy="443198"/>
          </a:xfrm>
          <a:prstGeom prst="rect">
            <a:avLst/>
          </a:prstGeom>
        </p:spPr>
        <p:txBody>
          <a:bodyPr vert="horz" wrap="square" lIns="0" tIns="0" rIns="0" bIns="0" rtlCol="0">
            <a:spAutoFit/>
          </a:bodyPr>
          <a:lstStyle>
            <a:lvl1pPr marL="0" indent="0" algn="l" defTabSz="912813" rtl="0" fontAlgn="base">
              <a:lnSpc>
                <a:spcPct val="90000"/>
              </a:lnSpc>
              <a:spcBef>
                <a:spcPct val="20000"/>
              </a:spcBef>
              <a:spcAft>
                <a:spcPct val="0"/>
              </a:spcAft>
              <a:buSzPct val="90000"/>
              <a:buFont typeface="Arial" pitchFamily="34" charse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dirty="0" smtClean="0"/>
              <a:t>Код и отладка</a:t>
            </a:r>
            <a:endParaRPr lang="ru-RU" dirty="0"/>
          </a:p>
        </p:txBody>
      </p:sp>
    </p:spTree>
    <p:extLst>
      <p:ext uri="{BB962C8B-B14F-4D97-AF65-F5344CB8AC3E}">
        <p14:creationId xmlns:p14="http://schemas.microsoft.com/office/powerpoint/2010/main" val="351227541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quarter" idx="10"/>
          </p:nvPr>
        </p:nvSpPr>
        <p:spPr/>
        <p:txBody>
          <a:bodyPr/>
          <a:lstStyle/>
          <a:p>
            <a:r>
              <a:rPr lang="en-US" dirty="0" smtClean="0"/>
              <a:t>Expression Blend</a:t>
            </a:r>
            <a:endParaRPr lang="ru-RU" dirty="0"/>
          </a:p>
        </p:txBody>
      </p:sp>
      <p:sp>
        <p:nvSpPr>
          <p:cNvPr id="5" name="Текст 4"/>
          <p:cNvSpPr>
            <a:spLocks noGrp="1"/>
          </p:cNvSpPr>
          <p:nvPr>
            <p:ph type="body" sz="quarter" idx="11"/>
          </p:nvPr>
        </p:nvSpPr>
        <p:spPr>
          <a:xfrm>
            <a:off x="512763" y="3219165"/>
            <a:ext cx="7513637" cy="984885"/>
          </a:xfrm>
        </p:spPr>
        <p:txBody>
          <a:bodyPr/>
          <a:lstStyle/>
          <a:p>
            <a:r>
              <a:rPr lang="en-US" dirty="0" smtClean="0">
                <a:solidFill>
                  <a:schemeClr val="bg1">
                    <a:lumMod val="85000"/>
                    <a:lumOff val="15000"/>
                  </a:schemeClr>
                </a:solidFill>
              </a:rPr>
              <a:t>WPF, Silverlight, Windows Phone, </a:t>
            </a:r>
            <a:endParaRPr lang="en-US" dirty="0" smtClean="0">
              <a:solidFill>
                <a:schemeClr val="bg1">
                  <a:lumMod val="85000"/>
                  <a:lumOff val="15000"/>
                </a:schemeClr>
              </a:solidFill>
            </a:endParaRPr>
          </a:p>
          <a:p>
            <a:r>
              <a:rPr lang="en-US" dirty="0" smtClean="0">
                <a:solidFill>
                  <a:schemeClr val="bg1">
                    <a:lumMod val="85000"/>
                    <a:lumOff val="15000"/>
                  </a:schemeClr>
                </a:solidFill>
              </a:rPr>
              <a:t>XAML </a:t>
            </a:r>
            <a:r>
              <a:rPr lang="en-US" dirty="0" smtClean="0">
                <a:solidFill>
                  <a:schemeClr val="bg1">
                    <a:lumMod val="85000"/>
                    <a:lumOff val="15000"/>
                  </a:schemeClr>
                </a:solidFill>
              </a:rPr>
              <a:t>(Windows 8), </a:t>
            </a:r>
            <a:r>
              <a:rPr lang="en-US" dirty="0" smtClean="0">
                <a:solidFill>
                  <a:schemeClr val="accent4">
                    <a:lumMod val="20000"/>
                    <a:lumOff val="80000"/>
                  </a:schemeClr>
                </a:solidFill>
              </a:rPr>
              <a:t>HTML (Windows 8)</a:t>
            </a:r>
            <a:endParaRPr lang="ru-RU" dirty="0">
              <a:solidFill>
                <a:schemeClr val="accent4">
                  <a:lumMod val="20000"/>
                  <a:lumOff val="80000"/>
                </a:schemeClr>
              </a:solidFill>
            </a:endParaRPr>
          </a:p>
        </p:txBody>
      </p:sp>
    </p:spTree>
    <p:extLst>
      <p:ext uri="{BB962C8B-B14F-4D97-AF65-F5344CB8AC3E}">
        <p14:creationId xmlns:p14="http://schemas.microsoft.com/office/powerpoint/2010/main" val="12438315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quarter" idx="10"/>
          </p:nvPr>
        </p:nvSpPr>
        <p:spPr/>
        <p:txBody>
          <a:bodyPr/>
          <a:lstStyle/>
          <a:p>
            <a:r>
              <a:rPr lang="en-US" dirty="0" smtClean="0"/>
              <a:t>Expression Blend</a:t>
            </a:r>
            <a:endParaRPr lang="ru-RU" dirty="0"/>
          </a:p>
        </p:txBody>
      </p:sp>
      <p:sp>
        <p:nvSpPr>
          <p:cNvPr id="5" name="Текст 4"/>
          <p:cNvSpPr>
            <a:spLocks noGrp="1"/>
          </p:cNvSpPr>
          <p:nvPr>
            <p:ph type="body" sz="quarter" idx="11"/>
          </p:nvPr>
        </p:nvSpPr>
        <p:spPr>
          <a:xfrm>
            <a:off x="512763" y="3219165"/>
            <a:ext cx="7513637" cy="1526572"/>
          </a:xfrm>
        </p:spPr>
        <p:txBody>
          <a:bodyPr/>
          <a:lstStyle/>
          <a:p>
            <a:r>
              <a:rPr lang="ru-RU" dirty="0" smtClean="0"/>
              <a:t>Вы знаете </a:t>
            </a:r>
            <a:r>
              <a:rPr lang="en-US" dirty="0" smtClean="0"/>
              <a:t>HTML </a:t>
            </a:r>
            <a:r>
              <a:rPr lang="ru-RU" dirty="0" smtClean="0"/>
              <a:t>и </a:t>
            </a:r>
            <a:r>
              <a:rPr lang="en-US" dirty="0" smtClean="0"/>
              <a:t>CSS</a:t>
            </a:r>
            <a:endParaRPr lang="ru-RU" dirty="0" smtClean="0"/>
          </a:p>
          <a:p>
            <a:r>
              <a:rPr lang="ru-RU" dirty="0" smtClean="0"/>
              <a:t>Интерактивный режим + детали</a:t>
            </a:r>
            <a:endParaRPr lang="en-US" dirty="0" smtClean="0"/>
          </a:p>
          <a:p>
            <a:r>
              <a:rPr lang="ru-RU" dirty="0" smtClean="0">
                <a:solidFill>
                  <a:schemeClr val="accent6"/>
                </a:solidFill>
              </a:rPr>
              <a:t>Фокус на внешнем виде, а не на коде</a:t>
            </a:r>
            <a:endParaRPr lang="ru-RU" dirty="0">
              <a:solidFill>
                <a:schemeClr val="accent6"/>
              </a:solidFill>
            </a:endParaRPr>
          </a:p>
        </p:txBody>
      </p:sp>
    </p:spTree>
    <p:extLst>
      <p:ext uri="{BB962C8B-B14F-4D97-AF65-F5344CB8AC3E}">
        <p14:creationId xmlns:p14="http://schemas.microsoft.com/office/powerpoint/2010/main" val="104849538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quarter" idx="10"/>
          </p:nvPr>
        </p:nvSpPr>
        <p:spPr/>
        <p:txBody>
          <a:bodyPr/>
          <a:lstStyle/>
          <a:p>
            <a:r>
              <a:rPr lang="en-US" dirty="0" smtClean="0"/>
              <a:t>Hello, World!</a:t>
            </a:r>
            <a:endParaRPr lang="ru-RU" dirty="0"/>
          </a:p>
        </p:txBody>
      </p:sp>
      <p:sp>
        <p:nvSpPr>
          <p:cNvPr id="5" name="Текст 4"/>
          <p:cNvSpPr>
            <a:spLocks noGrp="1"/>
          </p:cNvSpPr>
          <p:nvPr>
            <p:ph type="body" sz="quarter" idx="11"/>
          </p:nvPr>
        </p:nvSpPr>
        <p:spPr/>
        <p:txBody>
          <a:bodyPr/>
          <a:lstStyle/>
          <a:p>
            <a:r>
              <a:rPr lang="en-US" dirty="0" smtClean="0"/>
              <a:t>Demo</a:t>
            </a:r>
            <a:endParaRPr lang="ru-RU" dirty="0"/>
          </a:p>
        </p:txBody>
      </p:sp>
    </p:spTree>
    <p:extLst>
      <p:ext uri="{BB962C8B-B14F-4D97-AF65-F5344CB8AC3E}">
        <p14:creationId xmlns:p14="http://schemas.microsoft.com/office/powerpoint/2010/main" val="372776032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1/5</a:t>
            </a:r>
            <a:endParaRPr lang="ru-RU" dirty="0"/>
          </a:p>
        </p:txBody>
      </p:sp>
      <p:sp>
        <p:nvSpPr>
          <p:cNvPr id="3" name="Текст 2"/>
          <p:cNvSpPr>
            <a:spLocks noGrp="1"/>
          </p:cNvSpPr>
          <p:nvPr>
            <p:ph type="body" sz="quarter" idx="10"/>
          </p:nvPr>
        </p:nvSpPr>
        <p:spPr>
          <a:xfrm>
            <a:off x="519112" y="1447799"/>
            <a:ext cx="11149013" cy="1777410"/>
          </a:xfrm>
        </p:spPr>
        <p:txBody>
          <a:bodyPr/>
          <a:lstStyle/>
          <a:p>
            <a:r>
              <a:rPr lang="en-US" dirty="0" smtClean="0">
                <a:solidFill>
                  <a:schemeClr val="bg1">
                    <a:lumMod val="95000"/>
                    <a:lumOff val="5000"/>
                  </a:schemeClr>
                </a:solidFill>
              </a:rPr>
              <a:t>Blend </a:t>
            </a:r>
            <a:r>
              <a:rPr lang="ru-RU" dirty="0" smtClean="0">
                <a:solidFill>
                  <a:schemeClr val="bg1">
                    <a:lumMod val="95000"/>
                    <a:lumOff val="5000"/>
                  </a:schemeClr>
                </a:solidFill>
              </a:rPr>
              <a:t>использует тот же движок рендеринга, что и приложение во время выполнения.</a:t>
            </a:r>
          </a:p>
          <a:p>
            <a:r>
              <a:rPr lang="ru-RU" dirty="0" smtClean="0">
                <a:solidFill>
                  <a:schemeClr val="bg1">
                    <a:lumMod val="95000"/>
                    <a:lumOff val="5000"/>
                  </a:schemeClr>
                </a:solidFill>
              </a:rPr>
              <a:t>=</a:t>
            </a:r>
            <a:r>
              <a:rPr lang="en-US" dirty="0" smtClean="0">
                <a:solidFill>
                  <a:schemeClr val="bg1">
                    <a:lumMod val="95000"/>
                    <a:lumOff val="5000"/>
                  </a:schemeClr>
                </a:solidFill>
              </a:rPr>
              <a:t>&gt; </a:t>
            </a:r>
            <a:r>
              <a:rPr lang="ru-RU" dirty="0" smtClean="0">
                <a:solidFill>
                  <a:schemeClr val="bg1">
                    <a:lumMod val="95000"/>
                    <a:lumOff val="5000"/>
                  </a:schemeClr>
                </a:solidFill>
              </a:rPr>
              <a:t>достоверность разметки и стилей в </a:t>
            </a:r>
            <a:r>
              <a:rPr lang="en-US" dirty="0" smtClean="0">
                <a:solidFill>
                  <a:schemeClr val="bg1">
                    <a:lumMod val="95000"/>
                    <a:lumOff val="5000"/>
                  </a:schemeClr>
                </a:solidFill>
              </a:rPr>
              <a:t>“design-time”</a:t>
            </a:r>
            <a:endParaRPr lang="ru-RU" dirty="0"/>
          </a:p>
        </p:txBody>
      </p:sp>
    </p:spTree>
    <p:extLst>
      <p:ext uri="{BB962C8B-B14F-4D97-AF65-F5344CB8AC3E}">
        <p14:creationId xmlns:p14="http://schemas.microsoft.com/office/powerpoint/2010/main" val="157183415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380"/>
            <a:ext cx="12188825" cy="6602280"/>
          </a:xfrm>
          <a:prstGeom prst="rect">
            <a:avLst/>
          </a:prstGeom>
        </p:spPr>
      </p:pic>
    </p:spTree>
    <p:extLst>
      <p:ext uri="{BB962C8B-B14F-4D97-AF65-F5344CB8AC3E}">
        <p14:creationId xmlns:p14="http://schemas.microsoft.com/office/powerpoint/2010/main" val="366866426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customXml/itemProps3.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428</TotalTime>
  <Words>392</Words>
  <Application>Microsoft Office PowerPoint</Application>
  <PresentationFormat>Произвольный</PresentationFormat>
  <Paragraphs>44</Paragraphs>
  <Slides>15</Slides>
  <Notes>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15</vt:i4>
      </vt:variant>
    </vt:vector>
  </HeadingPairs>
  <TitlesOfParts>
    <vt:vector size="23"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1/5</vt:lpstr>
      <vt:lpstr>Презентация PowerPoint</vt:lpstr>
      <vt:lpstr>2/5</vt:lpstr>
      <vt:lpstr>3/5</vt:lpstr>
      <vt:lpstr>4/5</vt:lpstr>
      <vt:lpstr>5/5</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70</cp:revision>
  <dcterms:created xsi:type="dcterms:W3CDTF">2012-01-14T00:09:53Z</dcterms:created>
  <dcterms:modified xsi:type="dcterms:W3CDTF">2013-03-27T07:24:45Z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