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0" autoAdjust="0"/>
  </p:normalViewPr>
  <p:slideViewPr>
    <p:cSldViewPr>
      <p:cViewPr varScale="1">
        <p:scale>
          <a:sx n="120" d="100"/>
          <a:sy n="12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5C28-0BB4-48D6-A85B-203BDA7B39A8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2C4A-CD4F-4448-AD5E-A2725D69B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F923-DDF5-4786-A17C-410EED5E918A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F477-7A14-49EA-8C77-F0ADD4A43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63BF-6FEA-42AE-944F-D61A1FD0F816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C1FC-6A6C-4FC1-BB09-0972F8E0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6E51-FDCA-4A77-B8D1-D791DB696E60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7305-8FF9-4640-856D-D9AD5F44B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12FC-8060-468A-8232-CFFAB630893C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828-11C2-4540-8BD9-053A92C2A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8107-031A-4414-AFA2-FCC853BB8E70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C30A-F235-49EF-B27F-969D09A63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514D-C458-4659-ACB8-BF429AF964EC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AD44-6188-4A53-96A2-667D0516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E56F-8013-4457-AAAC-FF5C62EC5CA1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3CD5-E354-4912-9AF5-EC5FD39E9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59BC-8AA8-4312-9032-9099A069E2DD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7828-31B1-44C8-A205-9EC7EB48B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4C1F-3B58-46DA-B203-97CF1D90FC9E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07F0-3C9C-47F8-85E1-E0EDF2CFF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FE9F-597F-407A-B742-BDD287D6CB77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3769-2F0E-462D-B415-C06422D60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ADFD2-CB8C-43D9-B7AD-4EAD0BA2ECA4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1A6DDA-98A8-4913-9F40-9F3C8C620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boardofinnovation.com/templates/business_model_template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www.computerra.ru/wp-content/uploads/2013/08/720r-Otsenki-internet-torgovli-po-stranam-mir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Популярные бизнес-модели</a:t>
            </a:r>
          </a:p>
        </p:txBody>
      </p:sp>
      <p:pic>
        <p:nvPicPr>
          <p:cNvPr id="2051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6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96188" y="5300663"/>
            <a:ext cx="1397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0"/>
            <a:ext cx="1724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Бизнес-модель на основе платного доступа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11270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73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844675"/>
            <a:ext cx="712946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Freemium-модель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12294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Прямоугольник 7"/>
          <p:cNvSpPr>
            <a:spLocks noChangeArrowheads="1"/>
          </p:cNvSpPr>
          <p:nvPr/>
        </p:nvSpPr>
        <p:spPr bwMode="auto">
          <a:xfrm>
            <a:off x="539750" y="2205038"/>
            <a:ext cx="7632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Бизнес-модель на основе платных дополнительных сервисов.</a:t>
            </a:r>
          </a:p>
          <a:p>
            <a:pPr algn="just"/>
            <a:endParaRPr lang="ru-RU" sz="2000"/>
          </a:p>
          <a:p>
            <a:pPr algn="just"/>
            <a:r>
              <a:rPr lang="ru-RU" sz="2000"/>
              <a:t>Эту бизнес-модель используют различные сайты, например, когда за SMS происходит поднятие анкеты пользователя выше в результатах поиска. Онлайн-игры в последнее время тоже работают по этой модели. Доступ к основному сервису или контенту предоставляется совершенно бесплатно, а зарабатывают они на разных дополнительных услугах, в том числе и продавая за реальные деньги виртуальные товары, усиливающие положение игрока.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Бизнес-модели на основе платного размещения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13318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0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1" name="Прямоугольник 7"/>
          <p:cNvSpPr>
            <a:spLocks noChangeArrowheads="1"/>
          </p:cNvSpPr>
          <p:nvPr/>
        </p:nvSpPr>
        <p:spPr bwMode="auto">
          <a:xfrm>
            <a:off x="539750" y="2205038"/>
            <a:ext cx="7632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Существуют различные сайты, посвященные тем или иным услугам. Например, каталоги ресторанов в том или ином городе. Они бесплатны для пользователей. А зарабатывают они, получая средства от ресторанов, желающих находиться в каталоге. </a:t>
            </a:r>
          </a:p>
          <a:p>
            <a:pPr algn="just"/>
            <a:endParaRPr lang="ru-RU" sz="2000"/>
          </a:p>
          <a:p>
            <a:pPr algn="just"/>
            <a:r>
              <a:rPr lang="ru-RU" sz="2000"/>
              <a:t>Среди сайтов такого плана много туристических порталов с размещением информации от  турфирм и отелей. Эта модель тоже вполне жизнеспособна при наличии популярного сайта.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Бизнес-модель Infomediary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14342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5" name="Прямоугольник 7"/>
          <p:cNvSpPr>
            <a:spLocks noChangeArrowheads="1"/>
          </p:cNvSpPr>
          <p:nvPr/>
        </p:nvSpPr>
        <p:spPr bwMode="auto">
          <a:xfrm>
            <a:off x="539750" y="2205038"/>
            <a:ext cx="76327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Infomediary</a:t>
            </a:r>
            <a:r>
              <a:rPr lang="en-US" sz="2000" b="1"/>
              <a:t> </a:t>
            </a:r>
            <a:r>
              <a:rPr lang="ru-RU" sz="2000"/>
              <a:t> – это построение бизнеса, основанного на предоставлении данных и интернет-аналитики, например:</a:t>
            </a:r>
          </a:p>
          <a:p>
            <a:pPr algn="just"/>
            <a:endParaRPr lang="ru-RU" sz="2000"/>
          </a:p>
          <a:p>
            <a:pPr algn="just">
              <a:buFont typeface="Arial" charset="0"/>
              <a:buChar char="•"/>
            </a:pPr>
            <a:r>
              <a:rPr lang="ru-RU" sz="2000"/>
              <a:t>об использовании приложений и групп в Facebook;</a:t>
            </a:r>
          </a:p>
          <a:p>
            <a:pPr algn="just">
              <a:buFont typeface="Arial" charset="0"/>
              <a:buChar char="•"/>
            </a:pPr>
            <a:r>
              <a:rPr lang="ru-RU" sz="2000"/>
              <a:t>о посещаемости сайтов;</a:t>
            </a:r>
          </a:p>
          <a:p>
            <a:pPr algn="just">
              <a:buFont typeface="Arial" charset="0"/>
              <a:buChar char="•"/>
            </a:pPr>
            <a:r>
              <a:rPr lang="ru-RU" sz="2000"/>
              <a:t>о просмотрах видеороликов.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Рекламная модель</a:t>
            </a:r>
          </a:p>
        </p:txBody>
      </p:sp>
      <p:sp>
        <p:nvSpPr>
          <p:cNvPr id="15366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Прямоугольник 7"/>
          <p:cNvSpPr>
            <a:spLocks noChangeArrowheads="1"/>
          </p:cNvSpPr>
          <p:nvPr/>
        </p:nvSpPr>
        <p:spPr bwMode="auto">
          <a:xfrm>
            <a:off x="539552" y="1772816"/>
            <a:ext cx="7632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Заработать на рекламе Вы сможете, если будете знать «правила игры» и существующее положение дел в этом сегменте рынка.</a:t>
            </a:r>
          </a:p>
          <a:p>
            <a:pPr algn="just"/>
            <a:r>
              <a:rPr lang="ru-RU" sz="2000" dirty="0"/>
              <a:t>Есть разница в эффективности </a:t>
            </a:r>
            <a:r>
              <a:rPr lang="ru-RU" sz="2000" dirty="0" err="1"/>
              <a:t>баннерной</a:t>
            </a:r>
            <a:r>
              <a:rPr lang="ru-RU" sz="2000" dirty="0"/>
              <a:t> и контекстной рекламы. До недавнего времени большие деньги можно было привлекать за размещение баннеров. Но и сегодня, и некоторое время назад много заработать на подобной модели не так просто. Во-первых, Ваш ресурс должен иметь достаточно большую посещаемость – порядка несколько десятков тысяч посетителей в день. Во-вторых, важна его тематика. Нужно четко представлять себе аудиторию ресурса, не помешают и контакты в рекламных агентствах или хороший (опытный) менеджер по продажам, умеющий выстраивать бизнес – коммуникации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Визуализация бизнес-модели</a:t>
            </a:r>
          </a:p>
        </p:txBody>
      </p:sp>
      <p:sp>
        <p:nvSpPr>
          <p:cNvPr id="163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6391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3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4" name="AutoShape 6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5" name="Picture 2" descr="http://www.boardofinnovation.com/wp-content/uploads/2009/02/pat_zipcar.png"/>
          <p:cNvPicPr>
            <a:picLocks noChangeAspect="1" noChangeArrowheads="1"/>
          </p:cNvPicPr>
          <p:nvPr/>
        </p:nvPicPr>
        <p:blipFill>
          <a:blip r:embed="rId6" cstate="print"/>
          <a:srcRect l="18578"/>
          <a:stretch>
            <a:fillRect/>
          </a:stretch>
        </p:blipFill>
        <p:spPr bwMode="auto">
          <a:xfrm>
            <a:off x="107950" y="1700213"/>
            <a:ext cx="50482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4716463" y="1628775"/>
            <a:ext cx="39592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Компания </a:t>
            </a:r>
            <a:r>
              <a:rPr lang="en-US" sz="2000"/>
              <a:t>Board of Innovation </a:t>
            </a:r>
            <a:r>
              <a:rPr lang="ru-RU" sz="2000"/>
              <a:t>визуализировала основные компоненты бизнес-модели, с помощью которых можно составить наглядную схему движения денежных средств в рамках бизнес-модели.</a:t>
            </a:r>
          </a:p>
          <a:p>
            <a:r>
              <a:rPr lang="ru-RU" sz="2000"/>
              <a:t>Комплект для моделирования можно скачать с сайта компании:</a:t>
            </a:r>
          </a:p>
          <a:p>
            <a:r>
              <a:rPr lang="ru-RU" sz="2000" u="sng">
                <a:hlinkClick r:id="rId7"/>
              </a:rPr>
              <a:t>http://www.boardofinnovation.com/templates/business_model_template.ppt</a:t>
            </a:r>
            <a:endParaRPr lang="ru-RU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Что такое бизнес-модель?</a:t>
            </a:r>
          </a:p>
        </p:txBody>
      </p:sp>
      <p:sp>
        <p:nvSpPr>
          <p:cNvPr id="30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Бизнес-модель – это сама суть бизнеса, идеальная система, по которой он должен функционировать. БМ может быть описана словами или выражена графически, но самое главное - она должна давать ответ на вопрос как вы зарабатываете деньги?</a:t>
            </a:r>
          </a:p>
        </p:txBody>
      </p:sp>
      <p:sp>
        <p:nvSpPr>
          <p:cNvPr id="3079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81" name="Picture 14" descr="http://amyapplebaum.com/wp-content/uploads/2012/09/Shutterstock-27744664-Make-Mon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860800"/>
            <a:ext cx="27511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Что такое бизнес-модель?</a:t>
            </a:r>
          </a:p>
        </p:txBody>
      </p:sp>
      <p:sp>
        <p:nvSpPr>
          <p:cNvPr id="41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Бизнес-модель определяет место стартапа в цепочке создания ценности (value chain).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103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4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5" name="Picture 13" descr="http://www.qstockinventory.com/wp-content/uploads/2013/09/Value-Chain-Word-Clou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2708275"/>
            <a:ext cx="469741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Основные компоненты бизнес-модели</a:t>
            </a:r>
          </a:p>
        </p:txBody>
      </p:sp>
      <p:sp>
        <p:nvSpPr>
          <p:cNvPr id="51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5127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9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0" name="AutoShape 10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Объект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/>
              <a:t>1. Продукт.</a:t>
            </a:r>
          </a:p>
          <a:p>
            <a:r>
              <a:rPr lang="ru-RU" sz="2400"/>
              <a:t>2. Потребители.</a:t>
            </a:r>
          </a:p>
          <a:p>
            <a:r>
              <a:rPr lang="ru-RU" sz="2400"/>
              <a:t>3. Маркетинг (каналы сбыта).</a:t>
            </a:r>
          </a:p>
          <a:p>
            <a:r>
              <a:rPr lang="ru-RU" sz="2400"/>
              <a:t>4. Поставщики и производство.</a:t>
            </a:r>
          </a:p>
          <a:p>
            <a:r>
              <a:rPr lang="ru-RU" sz="2400"/>
              <a:t>5. Рынок (тип, объем).</a:t>
            </a:r>
          </a:p>
          <a:p>
            <a:r>
              <a:rPr lang="ru-RU" sz="2400"/>
              <a:t>6. Конкуренты.</a:t>
            </a:r>
          </a:p>
          <a:p>
            <a:r>
              <a:rPr lang="ru-RU" sz="2400"/>
              <a:t>7. Финансы (структура расходов и доходов).</a:t>
            </a:r>
          </a:p>
          <a:p>
            <a:r>
              <a:rPr lang="ru-RU" sz="2400"/>
              <a:t>8. Факторы неэкономического характера, которые могут повлиять на ваш бизнес.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Почему именно интернет-стартапы?</a:t>
            </a:r>
          </a:p>
        </p:txBody>
      </p:sp>
      <p:sp>
        <p:nvSpPr>
          <p:cNvPr id="61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6151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2" name="Picture 2" descr="&amp;Fcy;&amp;acy;&amp;jcy;&amp;lcy;:&amp;Vcy;&amp;iecy;&amp;ncy;&amp;chcy;&amp;ucy;&amp;rcy;&amp;ncy;&amp;ycy;&amp;iecy; &amp;icy;&amp;ncy;&amp;vcy;&amp;iecy;&amp;scy;&amp;tcy;&amp;icy;&amp;tscy;&amp;icy;&amp;icy; &amp;vcy; &amp;Icy;&amp;Tcy;-&amp;scy;&amp;iecy;&amp;kcy;&amp;tcy;&amp;ocy;&amp;rcy; &amp;Rcy;&amp;ocy;&amp;scy;&amp;scy;&amp;icy;&amp;icy; &amp;vcy; 2012 &amp;gcy;&amp;ocy;&amp;dcy;&amp;ucy;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1700213"/>
            <a:ext cx="60579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835150" y="6381750"/>
            <a:ext cx="560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(по данным РВК</a:t>
            </a:r>
            <a:r>
              <a:rPr lang="en-US" sz="2000">
                <a:latin typeface="Calibri" pitchFamily="34" charset="0"/>
              </a:rPr>
              <a:t>, Venture Database, Rusbase, PWC</a:t>
            </a:r>
            <a:r>
              <a:rPr lang="ru-RU" sz="200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Рынок электронной коммерции</a:t>
            </a:r>
          </a:p>
        </p:txBody>
      </p:sp>
      <p:sp>
        <p:nvSpPr>
          <p:cNvPr id="71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175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AutoShape 6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80" name="Picture 1" descr="&amp;Ocy;&amp;tscy;&amp;iecy;&amp;ncy;&amp;kcy;&amp;icy; &amp;ocy;&amp;bcy;&amp;hardcy;&amp;iecy;&amp;mcy;&amp;ocy;&amp;vcy; &amp;icy;&amp;ncy;&amp;tcy;&amp;iecy;&amp;rcy;&amp;ncy;&amp;iecy;&amp;tcy;-&amp;tcy;&amp;ocy;&amp;rcy;&amp;gcy;&amp;ocy;&amp;vcy;&amp;lcy;&amp;icy; &amp;pcy;&amp;ocy; &amp;scy;&amp;tcy;&amp;rcy;&amp;acy;&amp;ncy;&amp;acy;&amp;mcy; &amp;mcy;&amp;icy;&amp;rcy;&amp;acy; &amp;vcy; 2013 &amp;gcy;&amp;ocy;&amp;dcy;&amp;ucy;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206500" y="1239838"/>
            <a:ext cx="646112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0" y="5995988"/>
            <a:ext cx="9209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>
                <a:latin typeface="Calibri" pitchFamily="34" charset="0"/>
              </a:rPr>
              <a:t>Объём интернет-торговли в мире (по данным 2013 года графике от SearchLaboratory.com)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Основные тренды рынка интернет-стартапов</a:t>
            </a:r>
          </a:p>
        </p:txBody>
      </p:sp>
      <p:sp>
        <p:nvSpPr>
          <p:cNvPr id="8198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0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1" name="Прямоугольник 7"/>
          <p:cNvSpPr>
            <a:spLocks noChangeArrowheads="1"/>
          </p:cNvSpPr>
          <p:nvPr/>
        </p:nvSpPr>
        <p:spPr bwMode="auto">
          <a:xfrm>
            <a:off x="1547813" y="1700213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облачные технологии;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образование;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медиа и реклама;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игровая индустрия;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социальные медиа;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электронная коммерция;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безопасность;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краудсорсинг;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мобильные;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контент;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стартап-финансирование;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софт для бизнеса.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Многообразие бизнес-моделей для интернет-стартапов</a:t>
            </a:r>
          </a:p>
        </p:txBody>
      </p:sp>
      <p:sp>
        <p:nvSpPr>
          <p:cNvPr id="9222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Прямоугольник 7"/>
          <p:cNvSpPr>
            <a:spLocks noChangeArrowheads="1"/>
          </p:cNvSpPr>
          <p:nvPr/>
        </p:nvSpPr>
        <p:spPr bwMode="auto">
          <a:xfrm>
            <a:off x="1547813" y="2205038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посредническая;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рекламная;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информационная;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торговая;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производственная;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партнерская;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комьюнити;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подписная;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</a:rPr>
              <a:t>по потреблению.</a:t>
            </a:r>
          </a:p>
          <a:p>
            <a:pPr>
              <a:buFont typeface="Wingdings" pitchFamily="2" charset="2"/>
              <a:buChar char="ü"/>
            </a:pP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Рассмотрим самые популярные из них.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Бизнес-модель на основе платного доступа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10246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Прямоугольник 7"/>
          <p:cNvSpPr>
            <a:spLocks noChangeArrowheads="1"/>
          </p:cNvSpPr>
          <p:nvPr/>
        </p:nvSpPr>
        <p:spPr bwMode="auto">
          <a:xfrm>
            <a:off x="539750" y="2205038"/>
            <a:ext cx="73453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Бизнес-модель на основе платного доступа пользуется популярностью в сегменте </a:t>
            </a:r>
            <a:r>
              <a:rPr lang="ru-RU" sz="2000" dirty="0" smtClean="0"/>
              <a:t>b2b</a:t>
            </a:r>
            <a:r>
              <a:rPr lang="en-US" sz="2000" dirty="0" smtClean="0"/>
              <a:t> (</a:t>
            </a:r>
            <a:r>
              <a:rPr lang="ru-RU" sz="2000" dirty="0" err="1" smtClean="0"/>
              <a:t>бизнес-для-бизнеса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  <a:p>
            <a:pPr algn="just"/>
            <a:r>
              <a:rPr lang="ru-RU" sz="2000" dirty="0"/>
              <a:t>Пользователи  платят ежемесячную абонентскую плату за пользование сервисом. Преимущество такой модели очевидно (Вы не продаете все и сразу), и в некотором роде проще продажи рекламы. Кроме того, в сегменте b2b платежеспособная аудитория (это очень важный момент, так как платный доступ для </a:t>
            </a:r>
            <a:r>
              <a:rPr lang="ru-RU" sz="2000" dirty="0" smtClean="0"/>
              <a:t>b2c (</a:t>
            </a:r>
            <a:r>
              <a:rPr lang="ru-RU" sz="2000" dirty="0" err="1" smtClean="0"/>
              <a:t>бизнес-для-покупателя</a:t>
            </a:r>
            <a:r>
              <a:rPr lang="ru-RU" sz="2000" dirty="0" smtClean="0"/>
              <a:t>) </a:t>
            </a:r>
            <a:r>
              <a:rPr lang="ru-RU" sz="2000" dirty="0"/>
              <a:t>аудитории не очень привлекателен, сходу можно вспомнить такую модель только у журналов </a:t>
            </a:r>
            <a:r>
              <a:rPr lang="ru-RU" sz="2000" dirty="0" err="1"/>
              <a:t>Linux</a:t>
            </a:r>
            <a:r>
              <a:rPr lang="ru-RU" sz="2000" dirty="0"/>
              <a:t> </a:t>
            </a:r>
            <a:r>
              <a:rPr lang="ru-RU" sz="2000" dirty="0" err="1"/>
              <a:t>Format</a:t>
            </a:r>
            <a:r>
              <a:rPr lang="ru-RU" sz="2000" dirty="0"/>
              <a:t> и «Популярная механика»).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637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Популярные бизнес-модели</vt:lpstr>
      <vt:lpstr>Что такое бизнес-модель?</vt:lpstr>
      <vt:lpstr>Что такое бизнес-модель?</vt:lpstr>
      <vt:lpstr>Основные компоненты бизнес-модели</vt:lpstr>
      <vt:lpstr>Почему именно интернет-стартапы?</vt:lpstr>
      <vt:lpstr>Рынок электронной коммерции</vt:lpstr>
      <vt:lpstr>Основные тренды рынка интернет-стартапов</vt:lpstr>
      <vt:lpstr>Многообразие бизнес-моделей для интернет-стартапов</vt:lpstr>
      <vt:lpstr>Бизнес-модель на основе платного доступа</vt:lpstr>
      <vt:lpstr>Бизнес-модель на основе платного доступа</vt:lpstr>
      <vt:lpstr>Freemium-модель</vt:lpstr>
      <vt:lpstr>Бизнес-модели на основе платного размещения</vt:lpstr>
      <vt:lpstr>Бизнес-модель Infomediary</vt:lpstr>
      <vt:lpstr>Рекламная модель</vt:lpstr>
      <vt:lpstr>Визуализация бизнес-модели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  Вебинар 1</dc:title>
  <dc:creator>ilias</dc:creator>
  <cp:lastModifiedBy>Marina</cp:lastModifiedBy>
  <cp:revision>22</cp:revision>
  <dcterms:created xsi:type="dcterms:W3CDTF">2013-11-10T20:09:29Z</dcterms:created>
  <dcterms:modified xsi:type="dcterms:W3CDTF">2014-03-01T11:56:05Z</dcterms:modified>
</cp:coreProperties>
</file>