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1"/>
  </p:notesMasterIdLst>
  <p:sldIdLst>
    <p:sldId id="279" r:id="rId2"/>
    <p:sldId id="256" r:id="rId3"/>
    <p:sldId id="271" r:id="rId4"/>
    <p:sldId id="257" r:id="rId5"/>
    <p:sldId id="259" r:id="rId6"/>
    <p:sldId id="260" r:id="rId7"/>
    <p:sldId id="264" r:id="rId8"/>
    <p:sldId id="262" r:id="rId9"/>
    <p:sldId id="263" r:id="rId10"/>
    <p:sldId id="265" r:id="rId11"/>
    <p:sldId id="266" r:id="rId12"/>
    <p:sldId id="277" r:id="rId13"/>
    <p:sldId id="267" r:id="rId14"/>
    <p:sldId id="268" r:id="rId15"/>
    <p:sldId id="269" r:id="rId16"/>
    <p:sldId id="270" r:id="rId17"/>
    <p:sldId id="272" r:id="rId18"/>
    <p:sldId id="276" r:id="rId19"/>
    <p:sldId id="273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836" y="7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A14100-8B7F-4670-A9E3-5B040BEA3EAB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AF6C7-02EA-4371-B72F-0B30BA125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144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AF6C7-02EA-4371-B72F-0B30BA1255C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661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F91D3060-96A6-40E0-8395-BBBB1890385E}" type="datetime1">
              <a:rPr lang="ru-RU" smtClean="0"/>
              <a:t>18.02.2014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7CE2FDB-F904-47A6-B9CD-C9F60A7B24B9}" type="slidenum">
              <a:rPr lang="ru-RU" smtClean="0"/>
              <a:t>‹#›</a:t>
            </a:fld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8830" y="188640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108" t="15974" r="18656" b="15207"/>
          <a:stretch/>
        </p:blipFill>
        <p:spPr>
          <a:xfrm>
            <a:off x="11238949" y="0"/>
            <a:ext cx="953051" cy="8640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51104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DCBA-0E42-45C9-86C0-6F356BBF679F}" type="datetime1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2FDB-F904-47A6-B9CD-C9F60A7B24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384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6D7F-EE6A-4892-AEEE-CE7C41BC3754}" type="datetime1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2FDB-F904-47A6-B9CD-C9F60A7B24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731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B1AE-AEA2-42E6-8A7A-16D26C84471A}" type="datetime1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2FDB-F904-47A6-B9CD-C9F60A7B24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261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731FE-29AA-4FDB-93EB-DCEE827AA200}" type="datetime1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2FDB-F904-47A6-B9CD-C9F60A7B24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461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CB9C-41E2-4587-97B5-23E214138504}" type="datetime1">
              <a:rPr lang="ru-RU" smtClean="0"/>
              <a:t>18.02.2014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2FDB-F904-47A6-B9CD-C9F60A7B24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105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117FF-F638-492A-AF33-5F8D85AE141D}" type="datetime1">
              <a:rPr lang="ru-RU" smtClean="0"/>
              <a:t>18.02.2014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2FDB-F904-47A6-B9CD-C9F60A7B24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313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D99A-7584-4491-B3D4-F4880D1EACEC}" type="datetime1">
              <a:rPr lang="ru-RU" smtClean="0"/>
              <a:t>18.02.2014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2FDB-F904-47A6-B9CD-C9F60A7B24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681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6A4D6-31F5-493C-BED1-EB07A9745057}" type="datetime1">
              <a:rPr lang="ru-RU" smtClean="0"/>
              <a:t>18.02.2014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2FDB-F904-47A6-B9CD-C9F60A7B24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25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B0E6F-BD6E-4303-A8A0-C08EA22AD2B0}" type="datetime1">
              <a:rPr lang="ru-RU" smtClean="0"/>
              <a:t>18.02.2014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7CE2FDB-F904-47A6-B9CD-C9F60A7B24B9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108" t="15974" r="18656" b="15207"/>
          <a:stretch/>
        </p:blipFill>
        <p:spPr>
          <a:xfrm>
            <a:off x="11238949" y="0"/>
            <a:ext cx="953051" cy="8640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8830" y="188640"/>
            <a:ext cx="2230119" cy="408235"/>
          </a:xfrm>
          <a:prstGeom prst="rect">
            <a:avLst/>
          </a:prstGeom>
          <a:ln>
            <a:noFill/>
          </a:ln>
          <a:effectLst>
            <a:glow rad="635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795573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7D0A6C33-B080-4D8F-9E6A-21E10E739A4A}" type="datetime1">
              <a:rPr lang="ru-RU" smtClean="0"/>
              <a:t>18.02.2014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7CE2FDB-F904-47A6-B9CD-C9F60A7B24B9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108" t="15974" r="18656" b="15207"/>
          <a:stretch/>
        </p:blipFill>
        <p:spPr>
          <a:xfrm>
            <a:off x="11238949" y="0"/>
            <a:ext cx="953051" cy="8640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8448" y="201339"/>
            <a:ext cx="2230119" cy="40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3562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E906E0DA-BB60-461F-A9C8-02FA71418EA7}" type="datetime1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97CE2FDB-F904-47A6-B9CD-C9F60A7B24B9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1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108" t="15974" r="18656" b="15207"/>
          <a:stretch/>
        </p:blipFill>
        <p:spPr>
          <a:xfrm>
            <a:off x="11238949" y="0"/>
            <a:ext cx="953051" cy="8640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8448" y="201339"/>
            <a:ext cx="2230119" cy="40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207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Функция конкурентного сходства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9416" y="4221088"/>
            <a:ext cx="8391846" cy="1645920"/>
          </a:xfrm>
        </p:spPr>
        <p:txBody>
          <a:bodyPr/>
          <a:lstStyle/>
          <a:p>
            <a:r>
              <a:rPr lang="ru-RU" dirty="0" smtClean="0"/>
              <a:t>Лекция №2</a:t>
            </a:r>
            <a:r>
              <a:rPr lang="en-US" dirty="0" smtClean="0"/>
              <a:t>.</a:t>
            </a:r>
            <a:r>
              <a:rPr lang="ru-RU" dirty="0" smtClean="0"/>
              <a:t>2 Введение в когнитивный анализ данных</a:t>
            </a:r>
          </a:p>
          <a:p>
            <a:r>
              <a:rPr lang="ru-RU" dirty="0" smtClean="0"/>
              <a:t>д.т.н. Загоруйко Николай Григорьевич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9121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7500"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6. Заполнение пробелов и прогнозирование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(Z)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Незаполненные элементы таблицы могут встречаться не только в целевом номинальном признаке.</a:t>
            </a:r>
          </a:p>
          <a:p>
            <a:r>
              <a:rPr lang="ru-RU" b="1" dirty="0" smtClean="0"/>
              <a:t> Для их заполнения используется </a:t>
            </a:r>
            <a:r>
              <a:rPr lang="ru-RU" b="1" dirty="0"/>
              <a:t>гипотеза о многомерном </a:t>
            </a:r>
            <a:r>
              <a:rPr lang="ru-RU" b="1" dirty="0" smtClean="0"/>
              <a:t>подобии и избыточность в виде парного сходства между строками, между столбцами и между моментами времени. </a:t>
            </a:r>
          </a:p>
          <a:p>
            <a:r>
              <a:rPr lang="ru-RU" b="1" dirty="0" smtClean="0"/>
              <a:t>Прогнозирование – заполнение пробела в данных будущего момента времени. 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2FDB-F904-47A6-B9CD-C9F60A7B24B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301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7500"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7. Задачи комбинированного типа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Одновременное решение двух задач</a:t>
            </a:r>
            <a:r>
              <a:rPr lang="en-US" b="1" dirty="0" smtClean="0"/>
              <a:t> </a:t>
            </a:r>
            <a:r>
              <a:rPr lang="ru-RU" b="1" dirty="0" smtClean="0"/>
              <a:t>базового типа:</a:t>
            </a:r>
          </a:p>
          <a:p>
            <a:r>
              <a:rPr lang="en-US" b="1" dirty="0" smtClean="0"/>
              <a:t>DX, SX, DS, ZX</a:t>
            </a:r>
            <a:endParaRPr lang="ru-RU" b="1" dirty="0" smtClean="0"/>
          </a:p>
          <a:p>
            <a:r>
              <a:rPr lang="ru-RU" b="1" dirty="0" smtClean="0"/>
              <a:t>Одновременное решение трех базовых задач – задача </a:t>
            </a:r>
            <a:r>
              <a:rPr lang="en-US" b="1" dirty="0" smtClean="0"/>
              <a:t>Data Mining</a:t>
            </a:r>
          </a:p>
          <a:p>
            <a:r>
              <a:rPr lang="en-US" b="1" dirty="0" smtClean="0"/>
              <a:t>SDX</a:t>
            </a:r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2FDB-F904-47A6-B9CD-C9F60A7B24B9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206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35"/>
          <a:stretch/>
        </p:blipFill>
        <p:spPr bwMode="auto">
          <a:xfrm>
            <a:off x="1544538" y="1556792"/>
            <a:ext cx="8589302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2FDB-F904-47A6-B9CD-C9F60A7B24B9}" type="slidenum">
              <a:rPr lang="ru-RU" smtClean="0"/>
              <a:t>12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719737" y="683404"/>
            <a:ext cx="5577505" cy="757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ru-RU"/>
            </a:defPPr>
            <a:lvl1pPr>
              <a:lnSpc>
                <a:spcPct val="90000"/>
              </a:lnSpc>
              <a:spcBef>
                <a:spcPct val="0"/>
              </a:spcBef>
              <a:defRPr sz="4800" b="1" spc="-12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Онтология  </a:t>
            </a:r>
            <a:r>
              <a:rPr lang="en-US" dirty="0" err="1"/>
              <a:t>FRiS</a:t>
            </a:r>
            <a:r>
              <a:rPr lang="en-US" dirty="0"/>
              <a:t>-</a:t>
            </a:r>
            <a:r>
              <a:rPr lang="ru-RU" dirty="0"/>
              <a:t>задач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0133840" y="1772816"/>
            <a:ext cx="0" cy="417646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9719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6920" y="499534"/>
            <a:ext cx="8079581" cy="769227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Онтология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Data Mining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99656" y="1639342"/>
            <a:ext cx="8229600" cy="4525963"/>
          </a:xfrm>
        </p:spPr>
        <p:txBody>
          <a:bodyPr/>
          <a:lstStyle/>
          <a:p>
            <a:r>
              <a:rPr lang="ru-RU" dirty="0" smtClean="0"/>
              <a:t>Онтология ДМ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2FDB-F904-47A6-B9CD-C9F60A7B24B9}" type="slidenum">
              <a:rPr lang="ru-RU" smtClean="0"/>
              <a:t>13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8" t="12466" r="6087" b="4398"/>
          <a:stretch/>
        </p:blipFill>
        <p:spPr bwMode="auto">
          <a:xfrm>
            <a:off x="1775520" y="1268760"/>
            <a:ext cx="8557874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0763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7500"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Методы анализа данных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Алгебраический подход – Журавлев Ю.И., Рудаков К.В.</a:t>
            </a:r>
          </a:p>
          <a:p>
            <a:r>
              <a:rPr lang="ru-RU" b="1" dirty="0" smtClean="0"/>
              <a:t>Статистический подход – Айвазян С.А., </a:t>
            </a:r>
          </a:p>
          <a:p>
            <a:r>
              <a:rPr lang="ru-RU" b="1" dirty="0" err="1" smtClean="0"/>
              <a:t>Вапник</a:t>
            </a:r>
            <a:r>
              <a:rPr lang="ru-RU" b="1" dirty="0" smtClean="0"/>
              <a:t> В.Н., </a:t>
            </a:r>
            <a:r>
              <a:rPr lang="ru-RU" b="1" dirty="0" err="1" smtClean="0"/>
              <a:t>Червоненкис</a:t>
            </a:r>
            <a:r>
              <a:rPr lang="ru-RU" b="1" dirty="0" smtClean="0"/>
              <a:t> А.К., Воронцов К</a:t>
            </a:r>
            <a:r>
              <a:rPr lang="ru-RU" b="1" dirty="0"/>
              <a:t>. В.</a:t>
            </a:r>
            <a:endParaRPr lang="ru-RU" b="1" dirty="0" smtClean="0"/>
          </a:p>
          <a:p>
            <a:r>
              <a:rPr lang="ru-RU" b="1" dirty="0" smtClean="0"/>
              <a:t>Эвристический подход - </a:t>
            </a:r>
            <a:r>
              <a:rPr lang="ru-RU" b="1" dirty="0"/>
              <a:t>Ивахненко А.Г</a:t>
            </a:r>
            <a:r>
              <a:rPr lang="ru-RU" b="1" dirty="0" smtClean="0"/>
              <a:t>., Загоруйко Н.Г., Лбов Г.С., Миркин Б.Г., Воронин Ю.А.,   </a:t>
            </a:r>
            <a:r>
              <a:rPr lang="ru-RU" b="1" dirty="0" err="1" smtClean="0"/>
              <a:t>Дорофеюк</a:t>
            </a:r>
            <a:r>
              <a:rPr lang="ru-RU" b="1" dirty="0" smtClean="0"/>
              <a:t> А.А.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2FDB-F904-47A6-B9CD-C9F60A7B24B9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465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66"/>
          <a:stretch/>
        </p:blipFill>
        <p:spPr bwMode="auto">
          <a:xfrm>
            <a:off x="2135560" y="2132856"/>
            <a:ext cx="7992888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7" y="332657"/>
            <a:ext cx="8079581" cy="1201275"/>
          </a:xfrm>
        </p:spPr>
        <p:txBody>
          <a:bodyPr vert="horz" lIns="91440" tIns="45720" rIns="91440" bIns="45720" rtlCol="0" anchor="ctr">
            <a:normAutofit fontScale="97500"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Меры сходства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2FDB-F904-47A6-B9CD-C9F60A7B24B9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309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7500"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Конкурентное сходство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Сходство – мера относительная. </a:t>
            </a:r>
            <a:endParaRPr lang="ru-RU" b="1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2FDB-F904-47A6-B9CD-C9F60A7B24B9}" type="slidenum">
              <a:rPr lang="ru-RU" smtClean="0"/>
              <a:t>16</a:t>
            </a:fld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3077249" y="2852936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5" name="Овал 4"/>
          <p:cNvSpPr/>
          <p:nvPr/>
        </p:nvSpPr>
        <p:spPr>
          <a:xfrm>
            <a:off x="3077249" y="3483379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6" name="Овал 5"/>
          <p:cNvSpPr/>
          <p:nvPr/>
        </p:nvSpPr>
        <p:spPr>
          <a:xfrm>
            <a:off x="3096721" y="4076328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7" name="Овал 6"/>
          <p:cNvSpPr/>
          <p:nvPr/>
        </p:nvSpPr>
        <p:spPr>
          <a:xfrm>
            <a:off x="4020882" y="2852936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028922" y="3483379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655840" y="3483379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064623" y="4076328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927749" y="4076328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4" name="Прямая соединительная линия 13"/>
          <p:cNvCxnSpPr>
            <a:stCxn id="6" idx="4"/>
            <a:endCxn id="12" idx="4"/>
          </p:cNvCxnSpPr>
          <p:nvPr/>
        </p:nvCxnSpPr>
        <p:spPr>
          <a:xfrm>
            <a:off x="3325321" y="4533528"/>
            <a:ext cx="583102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5" idx="4"/>
          </p:cNvCxnSpPr>
          <p:nvPr/>
        </p:nvCxnSpPr>
        <p:spPr>
          <a:xfrm>
            <a:off x="3305850" y="3940580"/>
            <a:ext cx="1591667" cy="1752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267504" y="3333274"/>
            <a:ext cx="98197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639046" y="4533528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r1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6600056" y="4533528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r2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3818105" y="5454102"/>
            <a:ext cx="43623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По сравнению с чем?</a:t>
            </a:r>
          </a:p>
        </p:txBody>
      </p:sp>
    </p:spTree>
    <p:extLst>
      <p:ext uri="{BB962C8B-B14F-4D97-AF65-F5344CB8AC3E}">
        <p14:creationId xmlns:p14="http://schemas.microsoft.com/office/powerpoint/2010/main" val="34207819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6920" y="499533"/>
            <a:ext cx="8079581" cy="1339008"/>
          </a:xfrm>
        </p:spPr>
        <p:txBody>
          <a:bodyPr vert="horz" lIns="91440" tIns="45720" rIns="91440" bIns="45720" rtlCol="0" anchor="ctr">
            <a:normAutofit fontScale="97500"/>
          </a:bodyPr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FRiS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функция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4772" y="2036059"/>
            <a:ext cx="481626" cy="481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2FDB-F904-47A6-B9CD-C9F60A7B24B9}" type="slidenum">
              <a:rPr lang="ru-RU" smtClean="0"/>
              <a:t>17</a:t>
            </a:fld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3316220" y="2067131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8389" y="2787212"/>
            <a:ext cx="481013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810000" y="4077073"/>
            <a:ext cx="4950296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F(</a:t>
            </a:r>
            <a:r>
              <a:rPr lang="en-US" sz="3200" b="1" dirty="0" err="1"/>
              <a:t>a,b|c</a:t>
            </a:r>
            <a:r>
              <a:rPr lang="en-US" sz="3200" b="1" dirty="0"/>
              <a:t>)=(r2-r1)/(r2+r1)</a:t>
            </a:r>
            <a:endParaRPr lang="ru-RU" sz="3200" b="1" dirty="0"/>
          </a:p>
          <a:p>
            <a:pPr algn="ctr"/>
            <a:r>
              <a:rPr lang="en-US" sz="2800" b="1" dirty="0"/>
              <a:t>  </a:t>
            </a:r>
            <a:endParaRPr lang="ru-RU" sz="2800" b="1" dirty="0"/>
          </a:p>
          <a:p>
            <a:pPr algn="ctr"/>
            <a:r>
              <a:rPr lang="en-US" sz="2800" b="1" dirty="0"/>
              <a:t>Function of Rival Similarity </a:t>
            </a:r>
            <a:endParaRPr lang="ru-RU" sz="2800" b="1" dirty="0"/>
          </a:p>
          <a:p>
            <a:pPr algn="ctr"/>
            <a:r>
              <a:rPr lang="en-US" sz="2800" b="1" dirty="0"/>
              <a:t>(</a:t>
            </a:r>
            <a:r>
              <a:rPr lang="en-US" sz="2800" b="1" dirty="0" err="1"/>
              <a:t>FRiS</a:t>
            </a:r>
            <a:r>
              <a:rPr lang="en-US" sz="2800" b="1" dirty="0"/>
              <a:t>-</a:t>
            </a:r>
            <a:r>
              <a:rPr lang="ru-RU" sz="2800" b="1" dirty="0"/>
              <a:t>функция)</a:t>
            </a:r>
          </a:p>
        </p:txBody>
      </p:sp>
      <p:cxnSp>
        <p:nvCxnSpPr>
          <p:cNvPr id="8" name="Прямая со стрелкой 7"/>
          <p:cNvCxnSpPr>
            <a:stCxn id="4099" idx="1"/>
          </p:cNvCxnSpPr>
          <p:nvPr/>
        </p:nvCxnSpPr>
        <p:spPr>
          <a:xfrm flipH="1" flipV="1">
            <a:off x="3773420" y="2427172"/>
            <a:ext cx="1054968" cy="60054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4099" idx="3"/>
            <a:endCxn id="4098" idx="1"/>
          </p:cNvCxnSpPr>
          <p:nvPr/>
        </p:nvCxnSpPr>
        <p:spPr>
          <a:xfrm flipV="1">
            <a:off x="5309402" y="2276872"/>
            <a:ext cx="2975371" cy="75084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07654" y="2658386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r1</a:t>
            </a:r>
            <a:endParaRPr lang="ru-RU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700596" y="2635954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r2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91475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7500"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Относительные меры сходства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Байес</a:t>
            </a:r>
            <a:r>
              <a:rPr lang="en-US" b="1" dirty="0" smtClean="0"/>
              <a:t> –</a:t>
            </a:r>
            <a:r>
              <a:rPr lang="ru-RU" b="1" dirty="0" smtClean="0"/>
              <a:t> </a:t>
            </a:r>
            <a:r>
              <a:rPr lang="en-US" b="1" dirty="0" smtClean="0"/>
              <a:t>z </a:t>
            </a:r>
            <a:r>
              <a:rPr lang="ru-RU" b="1" dirty="0" smtClean="0"/>
              <a:t>из </a:t>
            </a:r>
            <a:r>
              <a:rPr lang="en-US" b="1" dirty="0" smtClean="0"/>
              <a:t>A</a:t>
            </a:r>
            <a:r>
              <a:rPr lang="ru-RU" b="1" dirty="0" smtClean="0"/>
              <a:t>, если</a:t>
            </a:r>
            <a:r>
              <a:rPr lang="en-US" b="1" dirty="0" smtClean="0"/>
              <a:t> Pa(z)&gt;</a:t>
            </a:r>
            <a:r>
              <a:rPr lang="en-US" b="1" dirty="0" err="1" smtClean="0"/>
              <a:t>Pb</a:t>
            </a:r>
            <a:r>
              <a:rPr lang="en-US" b="1" dirty="0" smtClean="0"/>
              <a:t>(z)</a:t>
            </a:r>
          </a:p>
          <a:p>
            <a:endParaRPr lang="ru-RU" b="1" dirty="0" smtClean="0"/>
          </a:p>
          <a:p>
            <a:r>
              <a:rPr lang="en-US" b="1" dirty="0" err="1" smtClean="0"/>
              <a:t>kNN</a:t>
            </a:r>
            <a:r>
              <a:rPr lang="en-US" b="1" dirty="0" smtClean="0"/>
              <a:t> – z </a:t>
            </a:r>
            <a:r>
              <a:rPr lang="ru-RU" b="1" dirty="0" smtClean="0"/>
              <a:t>из </a:t>
            </a:r>
            <a:r>
              <a:rPr lang="en-US" b="1" dirty="0" smtClean="0"/>
              <a:t>A</a:t>
            </a:r>
            <a:r>
              <a:rPr lang="ru-RU" b="1" dirty="0" smtClean="0"/>
              <a:t>, если </a:t>
            </a:r>
            <a:r>
              <a:rPr lang="en-US" b="1" dirty="0" smtClean="0"/>
              <a:t>r(z,a1-ak)&lt;r(z,b1-bk)</a:t>
            </a:r>
          </a:p>
          <a:p>
            <a:endParaRPr lang="ru-RU" b="1" dirty="0" smtClean="0"/>
          </a:p>
          <a:p>
            <a:r>
              <a:rPr lang="en-US" b="1" dirty="0" smtClean="0"/>
              <a:t>Relief : F=(r2-r1)/d</a:t>
            </a:r>
          </a:p>
          <a:p>
            <a:endParaRPr lang="ru-RU" b="1" dirty="0" smtClean="0"/>
          </a:p>
          <a:p>
            <a:r>
              <a:rPr lang="ru-RU" b="1" dirty="0" smtClean="0"/>
              <a:t>Ширина профиля </a:t>
            </a:r>
            <a:r>
              <a:rPr lang="en-US" b="1" dirty="0" smtClean="0"/>
              <a:t>F=(r2-r1)/</a:t>
            </a:r>
            <a:r>
              <a:rPr lang="en-US" b="1" dirty="0" err="1" smtClean="0"/>
              <a:t>rmax</a:t>
            </a:r>
            <a:endParaRPr lang="en-US" b="1" dirty="0" smtClean="0"/>
          </a:p>
          <a:p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2FDB-F904-47A6-B9CD-C9F60A7B24B9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7004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7500"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Использование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FRiS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-функции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Разработаны новые алгоритмы</a:t>
            </a:r>
            <a:r>
              <a:rPr lang="en-US" b="1" dirty="0" smtClean="0"/>
              <a:t> </a:t>
            </a:r>
            <a:r>
              <a:rPr lang="ru-RU" b="1" smtClean="0"/>
              <a:t>анализа данных, </a:t>
            </a:r>
            <a:r>
              <a:rPr lang="ru-RU" b="1" dirty="0" smtClean="0"/>
              <a:t>основанные на использовании </a:t>
            </a:r>
            <a:r>
              <a:rPr lang="en-US" b="1" dirty="0" err="1" smtClean="0"/>
              <a:t>FRiS</a:t>
            </a:r>
            <a:r>
              <a:rPr lang="en-US" b="1" dirty="0" smtClean="0"/>
              <a:t>-</a:t>
            </a:r>
            <a:r>
              <a:rPr lang="ru-RU" b="1" dirty="0" smtClean="0"/>
              <a:t>функций. 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Их применение показало, что  переход от абсолютной меры сходства к относительной существенно улучшает алгоритмы анализа данных.</a:t>
            </a:r>
          </a:p>
          <a:p>
            <a:pPr marL="0" indent="0">
              <a:buNone/>
            </a:pPr>
            <a:r>
              <a:rPr lang="ru-RU" b="1" dirty="0" smtClean="0"/>
              <a:t>Переходим к рассмотрению этих алгоритмов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2FDB-F904-47A6-B9CD-C9F60A7B24B9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81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Классификация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задач. </a:t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Функция Конкурентного Сходства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676656" y="2157731"/>
            <a:ext cx="10753725" cy="3620134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chemeClr val="tx1"/>
                </a:solidFill>
              </a:rPr>
              <a:t>Чем </a:t>
            </a:r>
            <a:r>
              <a:rPr lang="ru-RU" b="1" dirty="0">
                <a:solidFill>
                  <a:schemeClr val="tx1"/>
                </a:solidFill>
              </a:rPr>
              <a:t>занимается Анализ данных? </a:t>
            </a:r>
            <a:endParaRPr lang="ru-RU" b="1" dirty="0" smtClean="0">
              <a:solidFill>
                <a:schemeClr val="tx1"/>
              </a:solidFill>
            </a:endParaRPr>
          </a:p>
          <a:p>
            <a:pPr algn="l"/>
            <a:endParaRPr lang="ru-RU" b="1" dirty="0" smtClean="0">
              <a:solidFill>
                <a:schemeClr val="tx1"/>
              </a:solidFill>
            </a:endParaRPr>
          </a:p>
          <a:p>
            <a:pPr algn="l"/>
            <a:r>
              <a:rPr lang="ru-RU" b="1" dirty="0" smtClean="0">
                <a:solidFill>
                  <a:schemeClr val="tx1"/>
                </a:solidFill>
              </a:rPr>
              <a:t>Он </a:t>
            </a:r>
            <a:r>
              <a:rPr lang="ru-RU" b="1" dirty="0">
                <a:solidFill>
                  <a:schemeClr val="tx1"/>
                </a:solidFill>
              </a:rPr>
              <a:t>решает задачи </a:t>
            </a:r>
            <a:r>
              <a:rPr lang="ru-RU" b="1" dirty="0" smtClean="0">
                <a:solidFill>
                  <a:schemeClr val="tx1"/>
                </a:solidFill>
              </a:rPr>
              <a:t>усиления закономерностей (знаний</a:t>
            </a:r>
            <a:r>
              <a:rPr lang="ru-RU" b="1" dirty="0">
                <a:solidFill>
                  <a:schemeClr val="tx1"/>
                </a:solidFill>
              </a:rPr>
              <a:t>)  </a:t>
            </a:r>
            <a:r>
              <a:rPr lang="ru-RU" b="1" dirty="0" smtClean="0">
                <a:solidFill>
                  <a:schemeClr val="tx1"/>
                </a:solidFill>
              </a:rPr>
              <a:t>и их использования для предсказания </a:t>
            </a:r>
            <a:r>
              <a:rPr lang="ru-RU" b="1" dirty="0">
                <a:solidFill>
                  <a:schemeClr val="tx1"/>
                </a:solidFill>
              </a:rPr>
              <a:t>новых данных. </a:t>
            </a:r>
            <a:r>
              <a:rPr lang="ru-RU" b="1" dirty="0" smtClean="0">
                <a:solidFill>
                  <a:schemeClr val="tx1"/>
                </a:solidFill>
              </a:rPr>
              <a:t>Основное внимание уделяется увеличению потенциальной опровержимости </a:t>
            </a:r>
            <a:r>
              <a:rPr lang="en-US" b="1" dirty="0" smtClean="0">
                <a:solidFill>
                  <a:schemeClr val="tx1"/>
                </a:solidFill>
              </a:rPr>
              <a:t>Q </a:t>
            </a:r>
            <a:r>
              <a:rPr lang="ru-RU" b="1" dirty="0" smtClean="0">
                <a:solidFill>
                  <a:schemeClr val="tx1"/>
                </a:solidFill>
              </a:rPr>
              <a:t>гипотез.</a:t>
            </a:r>
          </a:p>
          <a:p>
            <a:pPr algn="l"/>
            <a:endParaRPr lang="ru-RU" b="1" dirty="0" smtClean="0">
              <a:solidFill>
                <a:schemeClr val="tx1"/>
              </a:solidFill>
            </a:endParaRPr>
          </a:p>
          <a:p>
            <a:pPr algn="l"/>
            <a:r>
              <a:rPr lang="ru-RU" b="1" dirty="0" smtClean="0">
                <a:solidFill>
                  <a:schemeClr val="tx1"/>
                </a:solidFill>
              </a:rPr>
              <a:t>Протоколы наблюдений обычно имеют вид таблицы </a:t>
            </a:r>
            <a:r>
              <a:rPr lang="ru-RU" b="1" dirty="0">
                <a:solidFill>
                  <a:schemeClr val="tx1"/>
                </a:solidFill>
              </a:rPr>
              <a:t>типа «объект-свойство», </a:t>
            </a:r>
            <a:r>
              <a:rPr lang="ru-RU" b="1" dirty="0" smtClean="0">
                <a:solidFill>
                  <a:schemeClr val="tx1"/>
                </a:solidFill>
              </a:rPr>
              <a:t>или «объект-свойство-время», в </a:t>
            </a:r>
            <a:r>
              <a:rPr lang="ru-RU" b="1" dirty="0">
                <a:solidFill>
                  <a:schemeClr val="tx1"/>
                </a:solidFill>
              </a:rPr>
              <a:t>которых строки – объекты, </a:t>
            </a:r>
            <a:r>
              <a:rPr lang="ru-RU" b="1" dirty="0" smtClean="0">
                <a:solidFill>
                  <a:schemeClr val="tx1"/>
                </a:solidFill>
              </a:rPr>
              <a:t>столбцы </a:t>
            </a:r>
            <a:r>
              <a:rPr lang="ru-RU" b="1" dirty="0">
                <a:solidFill>
                  <a:schemeClr val="tx1"/>
                </a:solidFill>
              </a:rPr>
              <a:t>– </a:t>
            </a:r>
            <a:r>
              <a:rPr lang="ru-RU" b="1" dirty="0" smtClean="0">
                <a:solidFill>
                  <a:schemeClr val="tx1"/>
                </a:solidFill>
              </a:rPr>
              <a:t>свойства этих </a:t>
            </a:r>
            <a:r>
              <a:rPr lang="ru-RU" b="1" dirty="0">
                <a:solidFill>
                  <a:schemeClr val="tx1"/>
                </a:solidFill>
              </a:rPr>
              <a:t>объектов, </a:t>
            </a:r>
            <a:r>
              <a:rPr lang="ru-RU" b="1" dirty="0" smtClean="0">
                <a:solidFill>
                  <a:schemeClr val="tx1"/>
                </a:solidFill>
              </a:rPr>
              <a:t>а линии – моменты времени. </a:t>
            </a:r>
          </a:p>
          <a:p>
            <a:pPr algn="l"/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2FDB-F904-47A6-B9CD-C9F60A7B24B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760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60648"/>
            <a:ext cx="8229600" cy="1143000"/>
          </a:xfrm>
        </p:spPr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83632" y="1562201"/>
            <a:ext cx="6984776" cy="449309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/>
                <a:ea typeface="Times New Roman"/>
              </a:rPr>
              <a:t> </a:t>
            </a:r>
            <a:endParaRPr lang="ru-RU" dirty="0"/>
          </a:p>
          <a:p>
            <a:pPr marL="0" indent="0">
              <a:buNone/>
            </a:pPr>
            <a:r>
              <a:rPr lang="ru-RU" dirty="0" smtClean="0">
                <a:latin typeface="Times New Roman"/>
                <a:ea typeface="Times New Roman"/>
              </a:rPr>
              <a:t>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2FDB-F904-47A6-B9CD-C9F60A7B24B9}" type="slidenum">
              <a:rPr lang="ru-RU" smtClean="0"/>
              <a:t>3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789" y="3140076"/>
            <a:ext cx="5938837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810000" y="31058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  <a:p>
            <a:r>
              <a:rPr lang="ru-RU" dirty="0"/>
              <a:t> </a:t>
            </a:r>
          </a:p>
        </p:txBody>
      </p:sp>
      <p:grpSp>
        <p:nvGrpSpPr>
          <p:cNvPr id="5" name="Group 6"/>
          <p:cNvGrpSpPr>
            <a:grpSpLocks noChangeAspect="1"/>
          </p:cNvGrpSpPr>
          <p:nvPr/>
        </p:nvGrpSpPr>
        <p:grpSpPr bwMode="auto">
          <a:xfrm>
            <a:off x="407368" y="316167"/>
            <a:ext cx="11737304" cy="5760639"/>
            <a:chOff x="-147" y="1074"/>
            <a:chExt cx="4847" cy="2591"/>
          </a:xfrm>
        </p:grpSpPr>
        <p:sp>
          <p:nvSpPr>
            <p:cNvPr id="6" name="AutoShape 5"/>
            <p:cNvSpPr>
              <a:spLocks noChangeAspect="1" noChangeArrowheads="1" noTextEdit="1"/>
            </p:cNvSpPr>
            <p:nvPr/>
          </p:nvSpPr>
          <p:spPr bwMode="auto">
            <a:xfrm>
              <a:off x="-147" y="1074"/>
              <a:ext cx="4751" cy="2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-147" y="1146"/>
              <a:ext cx="32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ru-RU" altLang="ru-RU" sz="2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-147" y="3269"/>
              <a:ext cx="572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ru-RU" altLang="ru-RU" sz="2400">
                  <a:solidFill>
                    <a:srgbClr val="000000"/>
                  </a:solidFill>
                  <a:latin typeface="Times New Roman" pitchFamily="18" charset="0"/>
                </a:rPr>
                <a:t>                  </a:t>
              </a:r>
              <a:endParaRPr lang="ru-RU" altLang="ru-RU"/>
            </a:p>
          </p:txBody>
        </p:sp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" y="1477"/>
              <a:ext cx="2851" cy="19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3436" y="3284"/>
              <a:ext cx="29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ru-RU" altLang="ru-RU" sz="2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/>
            </a:p>
          </p:txBody>
        </p:sp>
        <p:sp>
          <p:nvSpPr>
            <p:cNvPr id="13" name="AutoShape 5"/>
            <p:cNvSpPr>
              <a:spLocks noChangeAspect="1" noChangeArrowheads="1" noTextEdit="1"/>
            </p:cNvSpPr>
            <p:nvPr/>
          </p:nvSpPr>
          <p:spPr bwMode="auto">
            <a:xfrm>
              <a:off x="-51" y="1170"/>
              <a:ext cx="4751" cy="2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1833582" y="643652"/>
            <a:ext cx="8821967" cy="757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4800" b="1" spc="-12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Трехвходовая</a:t>
            </a:r>
            <a:r>
              <a:rPr lang="ru-RU" sz="4800" b="1" spc="-12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таблица (Куб данных)</a:t>
            </a:r>
          </a:p>
        </p:txBody>
      </p:sp>
    </p:spTree>
    <p:extLst>
      <p:ext uri="{BB962C8B-B14F-4D97-AF65-F5344CB8AC3E}">
        <p14:creationId xmlns:p14="http://schemas.microsoft.com/office/powerpoint/2010/main" val="818879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Поиск закономерностей состоит в усилении некоторых имеющихся исходных гипотез.</a:t>
            </a:r>
          </a:p>
          <a:p>
            <a:endParaRPr lang="ru-RU" b="1" dirty="0" smtClean="0"/>
          </a:p>
          <a:p>
            <a:r>
              <a:rPr lang="ru-RU" b="1" dirty="0" smtClean="0"/>
              <a:t>Если </a:t>
            </a:r>
            <a:r>
              <a:rPr lang="ru-RU" b="1" dirty="0"/>
              <a:t>исходная гипотеза допускает любые </a:t>
            </a:r>
            <a:r>
              <a:rPr lang="ru-RU" b="1" dirty="0" smtClean="0"/>
              <a:t>зависимости между симптомами и заболеваниями, </a:t>
            </a:r>
            <a:r>
              <a:rPr lang="ru-RU" b="1" dirty="0"/>
              <a:t>то после ее </a:t>
            </a:r>
            <a:r>
              <a:rPr lang="ru-RU" b="1" dirty="0" smtClean="0"/>
              <a:t>усиления на вопрос «Это грипп?»,  тестовый алгоритм Т </a:t>
            </a:r>
            <a:r>
              <a:rPr lang="ru-RU" b="1" dirty="0"/>
              <a:t>усиленной гипотезы будет отвечать </a:t>
            </a:r>
            <a:r>
              <a:rPr lang="ru-RU" b="1" dirty="0" smtClean="0"/>
              <a:t>«Да», только </a:t>
            </a:r>
            <a:r>
              <a:rPr lang="ru-RU" b="1" dirty="0"/>
              <a:t>если симптомы </a:t>
            </a:r>
            <a:r>
              <a:rPr lang="ru-RU" b="1" dirty="0" smtClean="0"/>
              <a:t>соответствуют </a:t>
            </a:r>
            <a:r>
              <a:rPr lang="ru-RU" b="1" dirty="0"/>
              <a:t>типичным симптомам </a:t>
            </a:r>
            <a:r>
              <a:rPr lang="ru-RU" b="1" dirty="0" smtClean="0"/>
              <a:t>гриппа. </a:t>
            </a:r>
          </a:p>
          <a:p>
            <a:endParaRPr lang="ru-RU" b="1" dirty="0" smtClean="0"/>
          </a:p>
          <a:p>
            <a:r>
              <a:rPr lang="ru-RU" b="1" dirty="0" smtClean="0"/>
              <a:t>Рассмотрим содержательный смысл разных задач анализа данных.</a:t>
            </a:r>
          </a:p>
          <a:p>
            <a:endParaRPr lang="ru-RU" b="1" dirty="0"/>
          </a:p>
          <a:p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2FDB-F904-47A6-B9CD-C9F60A7B24B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672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188640"/>
            <a:ext cx="8229600" cy="850106"/>
          </a:xfrm>
        </p:spPr>
        <p:txBody>
          <a:bodyPr vert="horz" lIns="91440" tIns="45720" rIns="91440" bIns="45720" rtlCol="0" anchor="ctr">
            <a:normAutofit fontScale="97500"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1. Задача редактирования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(R)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5520" y="2060849"/>
            <a:ext cx="8712968" cy="4525963"/>
          </a:xfrm>
        </p:spPr>
        <p:txBody>
          <a:bodyPr>
            <a:normAutofit fontScale="55000" lnSpcReduction="20000"/>
          </a:bodyPr>
          <a:lstStyle/>
          <a:p>
            <a:pPr lvl="0"/>
            <a:endParaRPr lang="ru-RU" dirty="0" smtClean="0"/>
          </a:p>
          <a:p>
            <a:pPr lvl="0"/>
            <a:r>
              <a:rPr lang="ru-RU" sz="3600" b="1" dirty="0"/>
              <a:t>Предъявляется протокол с данными из </a:t>
            </a:r>
            <a:r>
              <a:rPr lang="en-US" sz="3600" b="1" dirty="0"/>
              <a:t>N </a:t>
            </a:r>
            <a:r>
              <a:rPr lang="ru-RU" sz="3600" b="1" dirty="0"/>
              <a:t>симптомов у </a:t>
            </a:r>
            <a:r>
              <a:rPr lang="en-US" sz="3600" b="1" dirty="0"/>
              <a:t>M </a:t>
            </a:r>
            <a:r>
              <a:rPr lang="ru-RU" sz="3600" b="1" dirty="0"/>
              <a:t>пациентов, разделенных на два класса: больные и  здоровые. Имеется (</a:t>
            </a:r>
            <a:r>
              <a:rPr lang="en-US" sz="3600" b="1" dirty="0"/>
              <a:t>N</a:t>
            </a:r>
            <a:r>
              <a:rPr lang="ru-RU" sz="3600" b="1" dirty="0"/>
              <a:t>+1)-й </a:t>
            </a:r>
            <a:r>
              <a:rPr lang="en-US" sz="3600" b="1" dirty="0"/>
              <a:t> </a:t>
            </a:r>
            <a:r>
              <a:rPr lang="ru-RU" sz="3600" b="1" dirty="0"/>
              <a:t>целевой признак со значением 1 у больных </a:t>
            </a:r>
          </a:p>
          <a:p>
            <a:pPr lvl="0"/>
            <a:r>
              <a:rPr lang="ru-RU" sz="3600" b="1" dirty="0"/>
              <a:t>и 0 у здоровых. </a:t>
            </a:r>
          </a:p>
          <a:p>
            <a:pPr marL="0" indent="0">
              <a:buNone/>
            </a:pPr>
            <a:r>
              <a:rPr lang="ru-RU" sz="3600" b="1" dirty="0"/>
              <a:t>          Нет ли ошибок в диагнозе? Для ответа на этот вопрос  </a:t>
            </a:r>
          </a:p>
          <a:p>
            <a:pPr marL="0" indent="0">
              <a:buNone/>
            </a:pPr>
            <a:r>
              <a:rPr lang="ru-RU" sz="3600" b="1" dirty="0"/>
              <a:t>     используется </a:t>
            </a:r>
            <a:r>
              <a:rPr lang="ru-RU" sz="3600" b="1" dirty="0">
                <a:solidFill>
                  <a:srgbClr val="7030A0"/>
                </a:solidFill>
              </a:rPr>
              <a:t>гипотеза о многомерном подобии</a:t>
            </a:r>
            <a:r>
              <a:rPr lang="ru-RU" sz="3600" b="1" dirty="0"/>
              <a:t>: </a:t>
            </a:r>
          </a:p>
          <a:p>
            <a:pPr marL="0" indent="0">
              <a:buNone/>
            </a:pPr>
            <a:r>
              <a:rPr lang="ru-RU" sz="3600" b="1" dirty="0">
                <a:solidFill>
                  <a:srgbClr val="C00000"/>
                </a:solidFill>
              </a:rPr>
              <a:t>     </a:t>
            </a:r>
            <a:r>
              <a:rPr lang="ru-RU" sz="4500" b="1" dirty="0">
                <a:solidFill>
                  <a:srgbClr val="C00000"/>
                </a:solidFill>
              </a:rPr>
              <a:t>«Похожие по </a:t>
            </a:r>
            <a:r>
              <a:rPr lang="en-US" sz="4500" b="1" dirty="0">
                <a:solidFill>
                  <a:srgbClr val="C00000"/>
                </a:solidFill>
              </a:rPr>
              <a:t>N</a:t>
            </a:r>
            <a:r>
              <a:rPr lang="ru-RU" sz="4500" b="1" dirty="0">
                <a:solidFill>
                  <a:srgbClr val="C00000"/>
                </a:solidFill>
              </a:rPr>
              <a:t> свойствам похожи и по (</a:t>
            </a:r>
            <a:r>
              <a:rPr lang="en-US" sz="4500" b="1" dirty="0">
                <a:solidFill>
                  <a:srgbClr val="C00000"/>
                </a:solidFill>
              </a:rPr>
              <a:t>N</a:t>
            </a:r>
            <a:r>
              <a:rPr lang="ru-RU" sz="4500" b="1" dirty="0">
                <a:solidFill>
                  <a:srgbClr val="C00000"/>
                </a:solidFill>
              </a:rPr>
              <a:t>+1)-му свойству». </a:t>
            </a:r>
          </a:p>
          <a:p>
            <a:r>
              <a:rPr lang="ru-RU" sz="3600" b="1" dirty="0"/>
              <a:t>Остается выбрать метод </a:t>
            </a:r>
            <a:r>
              <a:rPr lang="ru-RU" sz="3600" b="1" i="1" dirty="0"/>
              <a:t>оценки сходства </a:t>
            </a:r>
            <a:r>
              <a:rPr lang="ru-RU" sz="3600" b="1" dirty="0"/>
              <a:t>между объектами и определить, на какой класс больше похож данный пациент. Если пациент из класса 1 больше похож на пациентов класса 0, то диагноз признается ошибочным. </a:t>
            </a:r>
          </a:p>
          <a:p>
            <a:r>
              <a:rPr lang="ru-RU" sz="3600" b="1" dirty="0"/>
              <a:t>Так решаются задачи обнаружения ошибок и умышленных искажений данных </a:t>
            </a:r>
            <a:r>
              <a:rPr lang="en-US" sz="3600" b="1" dirty="0"/>
              <a:t> (Fraud Detection)</a:t>
            </a:r>
            <a:endParaRPr lang="ru-RU" sz="36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2FDB-F904-47A6-B9CD-C9F60A7B24B9}" type="slidenum">
              <a:rPr lang="ru-RU" smtClean="0"/>
              <a:t>5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116414"/>
              </p:ext>
            </p:extLst>
          </p:nvPr>
        </p:nvGraphicFramePr>
        <p:xfrm>
          <a:off x="4952256" y="1133129"/>
          <a:ext cx="2088232" cy="1010513"/>
        </p:xfrm>
        <a:graphic>
          <a:graphicData uri="http://schemas.openxmlformats.org/drawingml/2006/table">
            <a:tbl>
              <a:tblPr firstRow="1" firstCol="1" bandRow="1"/>
              <a:tblGrid>
                <a:gridCol w="361358"/>
                <a:gridCol w="320179"/>
                <a:gridCol w="320179"/>
                <a:gridCol w="248749"/>
                <a:gridCol w="248749"/>
                <a:gridCol w="248749"/>
                <a:gridCol w="340269"/>
              </a:tblGrid>
              <a:tr h="204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en-US" sz="800" b="1" baseline="-25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en-US" sz="800" b="1" baseline="-25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en-US" sz="800" b="1" baseline="-25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800" b="1" baseline="-25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01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01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01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800" b="1" baseline="-25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035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2. Задача распознавания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(D)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19536" y="2454600"/>
            <a:ext cx="8229600" cy="4425355"/>
          </a:xfrm>
        </p:spPr>
        <p:txBody>
          <a:bodyPr>
            <a:normAutofit fontScale="70000" lnSpcReduction="20000"/>
          </a:bodyPr>
          <a:lstStyle/>
          <a:p>
            <a:r>
              <a:rPr lang="ru-RU" sz="3800" b="1" dirty="0"/>
              <a:t>К таблице добавляется (М+1)-я строка с симптомами нового пациента.  Требуется поставить диагноз, т.е.  определить, что записать в целевой столбец – 0 или 1? </a:t>
            </a:r>
          </a:p>
          <a:p>
            <a:endParaRPr lang="ru-RU" sz="3800" b="1" dirty="0"/>
          </a:p>
          <a:p>
            <a:r>
              <a:rPr lang="ru-RU" sz="3800" b="1" dirty="0"/>
              <a:t>Определяется  связь между описывающими характеристиками и целевой, и эта  связь  переносится на контрольную (М+1) строку. Контрольный пациент относится к тому образу, сходство с которым выше.</a:t>
            </a:r>
          </a:p>
          <a:p>
            <a:r>
              <a:rPr lang="ru-RU" sz="3800" b="1" dirty="0"/>
              <a:t>Эта задача называется по-разному:  распознавание образов, обучение, построение решающей функции, а то и более общим термином – классификация.</a:t>
            </a:r>
          </a:p>
          <a:p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2FDB-F904-47A6-B9CD-C9F60A7B24B9}" type="slidenum">
              <a:rPr lang="ru-RU" smtClean="0"/>
              <a:t>6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12267"/>
              </p:ext>
            </p:extLst>
          </p:nvPr>
        </p:nvGraphicFramePr>
        <p:xfrm>
          <a:off x="5087888" y="1124744"/>
          <a:ext cx="1872208" cy="1006476"/>
        </p:xfrm>
        <a:graphic>
          <a:graphicData uri="http://schemas.openxmlformats.org/drawingml/2006/table">
            <a:tbl>
              <a:tblPr firstRow="1" firstCol="1" bandRow="1"/>
              <a:tblGrid>
                <a:gridCol w="388912"/>
                <a:gridCol w="269690"/>
                <a:gridCol w="269690"/>
                <a:gridCol w="224468"/>
                <a:gridCol w="224468"/>
                <a:gridCol w="224468"/>
                <a:gridCol w="270512"/>
              </a:tblGrid>
              <a:tr h="127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en-US" sz="1100" b="1" baseline="-25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en-US" sz="1100" b="1" baseline="-25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en-US" sz="1100" b="1" baseline="-25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800" b="1" baseline="-25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</a:tr>
              <a:tr h="123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</a:tr>
              <a:tr h="170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800" b="1" baseline="-25000">
                          <a:effectLst/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</a:tr>
              <a:tr h="194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800" b="1" baseline="-25000">
                          <a:effectLst/>
                          <a:latin typeface="Calibri"/>
                          <a:ea typeface="Calibri"/>
                          <a:cs typeface="Times New Roman"/>
                        </a:rPr>
                        <a:t>M+1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?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5879976" y="1700808"/>
            <a:ext cx="936104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0981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5927" y="332657"/>
            <a:ext cx="8079581" cy="841235"/>
          </a:xfrm>
        </p:spPr>
        <p:txBody>
          <a:bodyPr vert="horz" lIns="91440" tIns="45720" rIns="91440" bIns="45720" rtlCol="0" anchor="ctr">
            <a:normAutofit fontScale="97500"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3. Задача кластеризации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(S)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2FDB-F904-47A6-B9CD-C9F60A7B24B9}" type="slidenum">
              <a:rPr lang="ru-RU" smtClean="0"/>
              <a:t>7</a:t>
            </a:fld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493876"/>
              </p:ext>
            </p:extLst>
          </p:nvPr>
        </p:nvGraphicFramePr>
        <p:xfrm>
          <a:off x="5159896" y="1196752"/>
          <a:ext cx="1656184" cy="1046214"/>
        </p:xfrm>
        <a:graphic>
          <a:graphicData uri="http://schemas.openxmlformats.org/drawingml/2006/table">
            <a:tbl>
              <a:tblPr firstRow="1" firstCol="1" bandRow="1"/>
              <a:tblGrid>
                <a:gridCol w="315464"/>
                <a:gridCol w="241613"/>
                <a:gridCol w="228116"/>
                <a:gridCol w="189865"/>
                <a:gridCol w="189865"/>
                <a:gridCol w="189865"/>
                <a:gridCol w="301396"/>
              </a:tblGrid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en-US" sz="800" b="1" baseline="-25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en-US" sz="800" b="1" baseline="-25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en-US" sz="800" b="1" baseline="-25000">
                          <a:effectLst/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800" b="1" baseline="-25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</a:tr>
              <a:tr h="149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</a:tr>
              <a:tr h="2053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800" b="1" baseline="-25000">
                          <a:effectLst/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935926" y="2132857"/>
            <a:ext cx="8352928" cy="476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2000" b="1" dirty="0">
                <a:ea typeface="Calibri"/>
                <a:cs typeface="Times New Roman"/>
              </a:rPr>
              <a:t>    </a:t>
            </a:r>
            <a:r>
              <a:rPr lang="ru-RU" sz="2400" b="1" dirty="0">
                <a:ea typeface="Calibri"/>
                <a:cs typeface="Times New Roman"/>
              </a:rPr>
              <a:t>На анализ поступают данные о здоровых и больных пациентах, но целевой столбец не задан, и нужно разделить пациентов на две группы – больных и здоровых, т.е., сформировать классы и заполнить целевой столбец. </a:t>
            </a:r>
          </a:p>
          <a:p>
            <a:pPr>
              <a:lnSpc>
                <a:spcPct val="115000"/>
              </a:lnSpc>
            </a:pPr>
            <a:r>
              <a:rPr lang="ru-RU" sz="2400" b="1" dirty="0">
                <a:ea typeface="Calibri"/>
                <a:cs typeface="Times New Roman"/>
              </a:rPr>
              <a:t>    Используется вариант </a:t>
            </a:r>
            <a:r>
              <a:rPr lang="ru-RU" sz="2400" b="1" dirty="0">
                <a:solidFill>
                  <a:srgbClr val="7030A0"/>
                </a:solidFill>
                <a:ea typeface="Calibri"/>
                <a:cs typeface="Times New Roman"/>
              </a:rPr>
              <a:t>гипотезы компактности </a:t>
            </a:r>
            <a:r>
              <a:rPr lang="ru-RU" sz="2400" b="1" dirty="0">
                <a:ea typeface="Calibri"/>
                <a:cs typeface="Times New Roman"/>
              </a:rPr>
              <a:t>: объекты каждого класса отображаются в пространстве свойств в свои «компактные» группы точек.  Надо уметь оценивать компактность групп и формировать группы (кластеры) с максимальным значением компактности. </a:t>
            </a:r>
          </a:p>
          <a:p>
            <a:pPr>
              <a:lnSpc>
                <a:spcPct val="115000"/>
              </a:lnSpc>
            </a:pPr>
            <a:r>
              <a:rPr lang="ru-RU" sz="2400" b="1" dirty="0">
                <a:ea typeface="Calibri"/>
                <a:cs typeface="Times New Roman"/>
              </a:rPr>
              <a:t>   Эта задача имеет много названий: таксономия, кластерный анализ, автоматическая классификация, самообучение, ….</a:t>
            </a:r>
            <a:endParaRPr lang="ru-RU" sz="2000" b="1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0403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4900" y="476672"/>
            <a:ext cx="8229600" cy="81034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4. Промежуточный случай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(D”)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2FDB-F904-47A6-B9CD-C9F60A7B24B9}" type="slidenum">
              <a:rPr lang="ru-RU" smtClean="0"/>
              <a:t>8</a:t>
            </a:fld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340963"/>
              </p:ext>
            </p:extLst>
          </p:nvPr>
        </p:nvGraphicFramePr>
        <p:xfrm>
          <a:off x="5159896" y="1218232"/>
          <a:ext cx="1656184" cy="968872"/>
        </p:xfrm>
        <a:graphic>
          <a:graphicData uri="http://schemas.openxmlformats.org/drawingml/2006/table">
            <a:tbl>
              <a:tblPr firstRow="1" firstCol="1" bandRow="1"/>
              <a:tblGrid>
                <a:gridCol w="315464"/>
                <a:gridCol w="241613"/>
                <a:gridCol w="235011"/>
                <a:gridCol w="182970"/>
                <a:gridCol w="189865"/>
                <a:gridCol w="189865"/>
                <a:gridCol w="301396"/>
              </a:tblGrid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en-US" sz="800" b="1" baseline="-25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en-US" sz="800" b="1" baseline="-25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en-US" sz="800" b="1" baseline="-25000">
                          <a:effectLst/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3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800" b="1" baseline="-25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</a:tr>
              <a:tr h="149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</a:tr>
              <a:tr h="149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</a:tr>
              <a:tr h="2053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800" b="1" baseline="-25000">
                          <a:effectLst/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991544" y="2204864"/>
            <a:ext cx="8496944" cy="4043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ea typeface="Calibri"/>
                <a:cs typeface="Times New Roman"/>
              </a:rPr>
              <a:t>    </a:t>
            </a:r>
            <a:r>
              <a:rPr lang="ru-RU" sz="2400" b="1" dirty="0">
                <a:ea typeface="Calibri"/>
                <a:cs typeface="Times New Roman"/>
              </a:rPr>
              <a:t>Целевой столбец заполнен частично.  Для его заполнения  используется комбинация приемов: по верифицированным строкам строится решающее правило, которое корректируется по критерию компактности.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ea typeface="Calibri"/>
                <a:cs typeface="Times New Roman"/>
              </a:rPr>
              <a:t>    В дальнейшем мы увидим, что задачи </a:t>
            </a:r>
            <a:r>
              <a:rPr lang="en-US" sz="2400" b="1" dirty="0">
                <a:ea typeface="Calibri"/>
                <a:cs typeface="Times New Roman"/>
              </a:rPr>
              <a:t>D, </a:t>
            </a:r>
            <a:r>
              <a:rPr lang="ru-RU" sz="2400" b="1" dirty="0">
                <a:ea typeface="Calibri"/>
                <a:cs typeface="Times New Roman"/>
              </a:rPr>
              <a:t>этих четырех типов являются вариантами задачи универсальной классификации с  разной </a:t>
            </a:r>
            <a:r>
              <a:rPr lang="ru-RU" sz="2400" b="1" dirty="0" err="1">
                <a:ea typeface="Calibri"/>
                <a:cs typeface="Times New Roman"/>
              </a:rPr>
              <a:t>заполненностью</a:t>
            </a:r>
            <a:r>
              <a:rPr lang="ru-RU" sz="2400" b="1" dirty="0">
                <a:ea typeface="Calibri"/>
                <a:cs typeface="Times New Roman"/>
              </a:rPr>
              <a:t> целевого столбца: от полностью заполненного </a:t>
            </a:r>
            <a:r>
              <a:rPr lang="en-US" sz="2400" b="1" dirty="0">
                <a:ea typeface="Calibri"/>
                <a:cs typeface="Times New Roman"/>
              </a:rPr>
              <a:t>(R) </a:t>
            </a:r>
            <a:r>
              <a:rPr lang="ru-RU" sz="2400" b="1" dirty="0">
                <a:ea typeface="Calibri"/>
                <a:cs typeface="Times New Roman"/>
              </a:rPr>
              <a:t>до полностью не заполненного  (</a:t>
            </a:r>
            <a:r>
              <a:rPr lang="en-US" sz="2400" b="1" dirty="0">
                <a:ea typeface="Calibri"/>
                <a:cs typeface="Times New Roman"/>
              </a:rPr>
              <a:t>S)</a:t>
            </a:r>
            <a:r>
              <a:rPr lang="ru-RU" sz="2400" b="1" dirty="0">
                <a:ea typeface="Calibri"/>
                <a:cs typeface="Times New Roman"/>
              </a:rPr>
              <a:t> через варианты с частичной </a:t>
            </a:r>
            <a:r>
              <a:rPr lang="ru-RU" sz="2400" b="1" dirty="0" err="1">
                <a:ea typeface="Calibri"/>
                <a:cs typeface="Times New Roman"/>
              </a:rPr>
              <a:t>заполненностью</a:t>
            </a:r>
            <a:r>
              <a:rPr lang="ru-RU" sz="2400" b="1" dirty="0">
                <a:ea typeface="Calibri"/>
                <a:cs typeface="Times New Roman"/>
              </a:rPr>
              <a:t> (</a:t>
            </a:r>
            <a:r>
              <a:rPr lang="en-US" sz="2400" b="1" dirty="0">
                <a:ea typeface="Calibri"/>
                <a:cs typeface="Times New Roman"/>
              </a:rPr>
              <a:t>D,D”)</a:t>
            </a:r>
            <a:r>
              <a:rPr lang="ru-RU" sz="2400" b="1" dirty="0">
                <a:ea typeface="Calibri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8947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7500"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5. Выбор признаков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(X)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Задано исходное множество из </a:t>
            </a:r>
            <a:r>
              <a:rPr lang="en-US" b="1" dirty="0" smtClean="0"/>
              <a:t>N</a:t>
            </a:r>
            <a:r>
              <a:rPr lang="ru-RU" b="1" dirty="0" smtClean="0"/>
              <a:t> признаков. Среди них есть информативные и неинформативные. Требуется выбрать подмножество из </a:t>
            </a:r>
            <a:r>
              <a:rPr lang="en-US" b="1" dirty="0" smtClean="0"/>
              <a:t>n&lt;N </a:t>
            </a:r>
            <a:r>
              <a:rPr lang="ru-RU" b="1" dirty="0" smtClean="0"/>
              <a:t>наиболее информативных признаков. Это сокращает объем памяти, машинное время и ошибки.</a:t>
            </a:r>
          </a:p>
          <a:p>
            <a:r>
              <a:rPr lang="ru-RU" b="1" dirty="0" smtClean="0"/>
              <a:t>Требуется выбрать генератор вариантов признаковых подсистем  и критерий для оценки информативности этих вариантов.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2FDB-F904-47A6-B9CD-C9F60A7B24B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743957"/>
      </p:ext>
    </p:extLst>
  </p:cSld>
  <p:clrMapOvr>
    <a:masterClrMapping/>
  </p:clrMapOvr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Метрополи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33ACF124-275F-44F2-8DE0-0A755069829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Метрополия</Template>
  <TotalTime>486</TotalTime>
  <Words>1006</Words>
  <Application>Microsoft Office PowerPoint</Application>
  <PresentationFormat>Широкоэкранный</PresentationFormat>
  <Paragraphs>259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Метрополия</vt:lpstr>
      <vt:lpstr>Функция конкурентного сходства</vt:lpstr>
      <vt:lpstr>Классификация задач.  Функция Конкурентного Сходства</vt:lpstr>
      <vt:lpstr>  </vt:lpstr>
      <vt:lpstr>Презентация PowerPoint</vt:lpstr>
      <vt:lpstr>1. Задача редактирования (R)</vt:lpstr>
      <vt:lpstr>2. Задача распознавания (D)</vt:lpstr>
      <vt:lpstr>3. Задача кластеризации (S)</vt:lpstr>
      <vt:lpstr>4. Промежуточный случай (D”) </vt:lpstr>
      <vt:lpstr>5. Выбор признаков (X)</vt:lpstr>
      <vt:lpstr>6. Заполнение пробелов и прогнозирование (Z)</vt:lpstr>
      <vt:lpstr>7. Задачи комбинированного типа</vt:lpstr>
      <vt:lpstr>Презентация PowerPoint</vt:lpstr>
      <vt:lpstr>Онтология Data Mining</vt:lpstr>
      <vt:lpstr>Методы анализа данных</vt:lpstr>
      <vt:lpstr>Меры сходства</vt:lpstr>
      <vt:lpstr>Конкурентное сходство</vt:lpstr>
      <vt:lpstr>FRiS-функция</vt:lpstr>
      <vt:lpstr>Относительные меры сходства</vt:lpstr>
      <vt:lpstr>Использование FRiS-функции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2-я лекция. Классификация задач, Функция Конкурентного Сходства</dc:title>
  <dc:creator>НЗ</dc:creator>
  <cp:lastModifiedBy>Евгений Н. Павловский</cp:lastModifiedBy>
  <cp:revision>50</cp:revision>
  <dcterms:created xsi:type="dcterms:W3CDTF">2014-02-05T03:20:27Z</dcterms:created>
  <dcterms:modified xsi:type="dcterms:W3CDTF">2014-02-18T10:14:58Z</dcterms:modified>
</cp:coreProperties>
</file>