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6"/>
  </p:notesMasterIdLst>
  <p:sldIdLst>
    <p:sldId id="270" r:id="rId2"/>
    <p:sldId id="256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72" autoAdjust="0"/>
    <p:restoredTop sz="94660"/>
  </p:normalViewPr>
  <p:slideViewPr>
    <p:cSldViewPr>
      <p:cViewPr>
        <p:scale>
          <a:sx n="75" d="100"/>
          <a:sy n="75" d="100"/>
        </p:scale>
        <p:origin x="1566" y="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2D604-2C9A-451C-AB40-598046F2DD1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61FA3-E8E0-482C-9669-258F3E816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31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1FA3-E8E0-482C-9669-258F3E816F6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391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1FA3-E8E0-482C-9669-258F3E816F6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42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015DAC99-B211-4039-9923-0CB7D1230605}" type="datetime1">
              <a:rPr lang="ru-RU" smtClean="0"/>
              <a:t>18.02.2014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272F1C68-21EE-4D2C-863F-F25541F7569C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80575" y="0"/>
            <a:ext cx="953051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1649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3B1D3-F377-4C9F-A189-454F4052A650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5B21B-FA19-413B-8C55-E589061AFC6A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822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4D18-199D-4185-8283-48B6BBB00C81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80575" y="0"/>
            <a:ext cx="953051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8242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24A2-6E4B-4AF7-97D8-AC45BFCAF636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114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FCEC-F2F8-42AD-80BD-51550614C7ED}" type="datetime1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61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EC64A-8304-4FE7-9A9E-A891AF8FAE84}" type="datetime1">
              <a:rPr lang="ru-RU" smtClean="0"/>
              <a:t>18.02.2014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76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FC16-0D91-4D10-BAED-A92669238194}" type="datetime1">
              <a:rPr lang="ru-RU" smtClean="0"/>
              <a:t>18.02.2014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378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CB85-8F34-4224-A33C-A95FDF419F18}" type="datetime1">
              <a:rPr lang="ru-RU" smtClean="0"/>
              <a:t>18.02.2014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488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688D4-6F4A-4611-A83F-56577019A5D6}" type="datetime1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272F1C68-21EE-4D2C-863F-F25541F7569C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80575" y="0"/>
            <a:ext cx="953051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7853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B1387C8-AF72-4342-9E81-BBF38B1DE472}" type="datetime1">
              <a:rPr lang="ru-RU" smtClean="0"/>
              <a:t>18.02.2014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272F1C68-21EE-4D2C-863F-F25541F7569C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80575" y="0"/>
            <a:ext cx="953051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05515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034A2AFF-D7BF-468B-BF12-72429CF4CD1F}" type="datetime1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272F1C68-21EE-4D2C-863F-F25541F7569C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1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80575" y="0"/>
            <a:ext cx="953051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1468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microsoft.com/office/2007/relationships/hdphoto" Target="../media/hdphoto1.wdp"/><Relationship Id="rId4" Type="http://schemas.openxmlformats.org/officeDocument/2006/relationships/image" Target="../media/image3.jpe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had.yandex.ru/lectures/machine_learning.x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Введение в когнитивный анализ данных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 №2</a:t>
            </a:r>
            <a:r>
              <a:rPr lang="en-US" dirty="0" smtClean="0"/>
              <a:t>.</a:t>
            </a:r>
            <a:r>
              <a:rPr lang="ru-RU" dirty="0" smtClean="0"/>
              <a:t>1</a:t>
            </a:r>
          </a:p>
          <a:p>
            <a:r>
              <a:rPr lang="ru-RU" dirty="0" smtClean="0"/>
              <a:t>д.т.н. Загоруйко Николай Григорьевич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87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920" y="499534"/>
            <a:ext cx="8079581" cy="1092659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Процесс познания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10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29701" y="1933719"/>
            <a:ext cx="2304256" cy="17732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184232" y="298760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87888" y="324921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70056" y="336844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97546" y="195460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35476" y="253420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94263" y="1942701"/>
            <a:ext cx="2366903" cy="17732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84443" y="330739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10101" y="227259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595436" y="1869935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19936" y="298760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450895" y="272599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09249" y="414908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h0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714789" y="408955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h1&gt;h0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259300" y="1340768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Протокол</a:t>
            </a:r>
            <a:r>
              <a:rPr lang="en-US" sz="2400" b="1" dirty="0"/>
              <a:t> 1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259449" y="370699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993977" y="190513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029356" y="372022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4659739" y="190326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589133" y="1921185"/>
            <a:ext cx="2366903" cy="17732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956616" y="1987099"/>
            <a:ext cx="707336" cy="69251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702039" y="1987099"/>
            <a:ext cx="375675" cy="36944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7605083" y="1905131"/>
            <a:ext cx="943352" cy="89068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4894264" y="1987100"/>
            <a:ext cx="1672067" cy="132029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8548435" y="1954601"/>
            <a:ext cx="465435" cy="43855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 flipV="1">
            <a:off x="4894265" y="2629799"/>
            <a:ext cx="375725" cy="36485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5702037" y="2503903"/>
            <a:ext cx="1559128" cy="120309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6566331" y="2994650"/>
            <a:ext cx="694835" cy="69981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 flipV="1">
            <a:off x="6168010" y="3364633"/>
            <a:ext cx="398321" cy="35559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6979647" y="2795814"/>
            <a:ext cx="306566" cy="30963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H="1">
            <a:off x="4894264" y="2987606"/>
            <a:ext cx="2439984" cy="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8603295" y="261678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002131" y="310302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9396685" y="208197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 flipH="1">
            <a:off x="7846952" y="2131546"/>
            <a:ext cx="2112686" cy="1581901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7605083" y="1903262"/>
            <a:ext cx="2155804" cy="155269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H="1" flipV="1">
            <a:off x="2229701" y="2987607"/>
            <a:ext cx="2243512" cy="7043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H="1" flipV="1">
            <a:off x="7581911" y="2901892"/>
            <a:ext cx="2374124" cy="27846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flipV="1">
            <a:off x="5298151" y="2948041"/>
            <a:ext cx="0" cy="746424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flipV="1">
            <a:off x="6656288" y="2994650"/>
            <a:ext cx="0" cy="689959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flipV="1">
            <a:off x="8366333" y="2922496"/>
            <a:ext cx="0" cy="771971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flipV="1">
            <a:off x="8917577" y="2874387"/>
            <a:ext cx="0" cy="76361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Левая фигурная скобка 97"/>
          <p:cNvSpPr/>
          <p:nvPr/>
        </p:nvSpPr>
        <p:spPr>
          <a:xfrm rot="5400000" flipH="1" flipV="1">
            <a:off x="5786349" y="3141002"/>
            <a:ext cx="404956" cy="1361223"/>
          </a:xfrm>
          <a:prstGeom prst="leftBrac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Левая фигурная скобка 98"/>
          <p:cNvSpPr/>
          <p:nvPr/>
        </p:nvSpPr>
        <p:spPr>
          <a:xfrm rot="5400000" flipH="1" flipV="1">
            <a:off x="8430518" y="3546440"/>
            <a:ext cx="404956" cy="568340"/>
          </a:xfrm>
          <a:prstGeom prst="leftBrace">
            <a:avLst>
              <a:gd name="adj1" fmla="val 8333"/>
              <a:gd name="adj2" fmla="val 54022"/>
            </a:avLst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TextBox 99"/>
          <p:cNvSpPr txBox="1"/>
          <p:nvPr/>
        </p:nvSpPr>
        <p:spPr>
          <a:xfrm>
            <a:off x="8232887" y="4089557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h2&gt;h1</a:t>
            </a:r>
            <a:endParaRPr lang="ru-RU" b="1" dirty="0"/>
          </a:p>
        </p:txBody>
      </p:sp>
      <p:sp>
        <p:nvSpPr>
          <p:cNvPr id="101" name="Левая фигурная скобка 100"/>
          <p:cNvSpPr/>
          <p:nvPr/>
        </p:nvSpPr>
        <p:spPr>
          <a:xfrm rot="5400000" flipH="1" flipV="1">
            <a:off x="3251566" y="2741700"/>
            <a:ext cx="321678" cy="2243104"/>
          </a:xfrm>
          <a:prstGeom prst="leftBrac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TextBox 101"/>
          <p:cNvSpPr txBox="1"/>
          <p:nvPr/>
        </p:nvSpPr>
        <p:spPr>
          <a:xfrm>
            <a:off x="7308207" y="190513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endParaRPr lang="ru-RU" dirty="0"/>
          </a:p>
        </p:txBody>
      </p:sp>
      <p:sp>
        <p:nvSpPr>
          <p:cNvPr id="103" name="TextBox 102"/>
          <p:cNvSpPr txBox="1"/>
          <p:nvPr/>
        </p:nvSpPr>
        <p:spPr>
          <a:xfrm>
            <a:off x="9751593" y="366375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cxnSp>
        <p:nvCxnSpPr>
          <p:cNvPr id="120" name="Прямая соединительная линия 119"/>
          <p:cNvCxnSpPr/>
          <p:nvPr/>
        </p:nvCxnSpPr>
        <p:spPr>
          <a:xfrm>
            <a:off x="7630706" y="2605192"/>
            <a:ext cx="471676" cy="50025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>
            <a:stCxn id="103" idx="0"/>
          </p:cNvCxnSpPr>
          <p:nvPr/>
        </p:nvCxnSpPr>
        <p:spPr>
          <a:xfrm flipH="1" flipV="1">
            <a:off x="9039411" y="2825300"/>
            <a:ext cx="864628" cy="83845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>
            <a:off x="8495821" y="3272662"/>
            <a:ext cx="471676" cy="411947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>
            <a:off x="9484359" y="2429480"/>
            <a:ext cx="471676" cy="50025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7767226" y="1313788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Протокол</a:t>
            </a:r>
            <a:r>
              <a:rPr lang="en-US" sz="2400" b="1" dirty="0"/>
              <a:t> 2</a:t>
            </a:r>
            <a:endParaRPr lang="ru-RU" sz="2400" b="1" dirty="0"/>
          </a:p>
        </p:txBody>
      </p:sp>
      <p:sp>
        <p:nvSpPr>
          <p:cNvPr id="141" name="Прямоугольник 140"/>
          <p:cNvSpPr/>
          <p:nvPr/>
        </p:nvSpPr>
        <p:spPr>
          <a:xfrm>
            <a:off x="2205632" y="4518666"/>
            <a:ext cx="2304256" cy="17732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3" name="Прямая соединительная линия 142"/>
          <p:cNvCxnSpPr/>
          <p:nvPr/>
        </p:nvCxnSpPr>
        <p:spPr>
          <a:xfrm flipH="1">
            <a:off x="2205634" y="4518666"/>
            <a:ext cx="2304255" cy="1773281"/>
          </a:xfrm>
          <a:prstGeom prst="line">
            <a:avLst/>
          </a:prstGeom>
          <a:ln w="349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3139700" y="6435240"/>
            <a:ext cx="754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 max</a:t>
            </a:r>
            <a:endParaRPr lang="ru-RU" b="1" dirty="0"/>
          </a:p>
        </p:txBody>
      </p:sp>
      <p:sp>
        <p:nvSpPr>
          <p:cNvPr id="146" name="TextBox 145"/>
          <p:cNvSpPr txBox="1"/>
          <p:nvPr/>
        </p:nvSpPr>
        <p:spPr>
          <a:xfrm>
            <a:off x="1889303" y="4458889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endParaRPr lang="ru-RU" dirty="0"/>
          </a:p>
        </p:txBody>
      </p:sp>
      <p:sp>
        <p:nvSpPr>
          <p:cNvPr id="147" name="TextBox 146"/>
          <p:cNvSpPr txBox="1"/>
          <p:nvPr/>
        </p:nvSpPr>
        <p:spPr>
          <a:xfrm>
            <a:off x="5259300" y="5220640"/>
            <a:ext cx="1136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Y=f(X)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806688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Эмпирическая гипотеза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09120"/>
          </a:xfrm>
        </p:spPr>
        <p:txBody>
          <a:bodyPr>
            <a:normAutofit/>
          </a:bodyPr>
          <a:lstStyle/>
          <a:p>
            <a:r>
              <a:rPr lang="ru-RU" b="1" dirty="0" smtClean="0"/>
              <a:t>Эмпирическая гипотеза </a:t>
            </a:r>
            <a:r>
              <a:rPr lang="en-US" b="1" dirty="0" smtClean="0"/>
              <a:t>h</a:t>
            </a:r>
            <a:r>
              <a:rPr lang="ru-RU" b="1" dirty="0" smtClean="0"/>
              <a:t> - утверждение</a:t>
            </a:r>
            <a:r>
              <a:rPr lang="ru-RU" b="1" dirty="0"/>
              <a:t>, которое </a:t>
            </a:r>
            <a:r>
              <a:rPr lang="ru-RU" b="1" dirty="0" smtClean="0"/>
              <a:t>говорит о том, </a:t>
            </a:r>
          </a:p>
          <a:p>
            <a:r>
              <a:rPr lang="ru-RU" b="1" dirty="0" smtClean="0"/>
              <a:t>что </a:t>
            </a:r>
            <a:r>
              <a:rPr lang="ru-RU" b="1" dirty="0"/>
              <a:t>мы изучаем (</a:t>
            </a:r>
            <a:r>
              <a:rPr lang="en-US" b="1" dirty="0">
                <a:solidFill>
                  <a:srgbClr val="FF0000"/>
                </a:solidFill>
              </a:rPr>
              <a:t>W</a:t>
            </a:r>
            <a:r>
              <a:rPr lang="ru-RU" b="1" dirty="0"/>
              <a:t>), </a:t>
            </a:r>
            <a:endParaRPr lang="ru-RU" b="1" dirty="0" smtClean="0"/>
          </a:p>
          <a:p>
            <a:r>
              <a:rPr lang="ru-RU" b="1" dirty="0" smtClean="0"/>
              <a:t>чем </a:t>
            </a:r>
            <a:r>
              <a:rPr lang="ru-RU" b="1" dirty="0"/>
              <a:t>измеряем свойства (</a:t>
            </a:r>
            <a:r>
              <a:rPr lang="ru-RU" b="1" dirty="0">
                <a:solidFill>
                  <a:srgbClr val="FF0000"/>
                </a:solidFill>
              </a:rPr>
              <a:t>О</a:t>
            </a:r>
            <a:r>
              <a:rPr lang="ru-RU" b="1" dirty="0"/>
              <a:t>), </a:t>
            </a:r>
            <a:endParaRPr lang="ru-RU" b="1" dirty="0" smtClean="0"/>
          </a:p>
          <a:p>
            <a:r>
              <a:rPr lang="ru-RU" b="1" dirty="0" smtClean="0"/>
              <a:t>как </a:t>
            </a:r>
            <a:r>
              <a:rPr lang="ru-RU" b="1" dirty="0"/>
              <a:t>записываются результаты (</a:t>
            </a:r>
            <a:r>
              <a:rPr lang="en-US" b="1" dirty="0">
                <a:solidFill>
                  <a:srgbClr val="FF0000"/>
                </a:solidFill>
              </a:rPr>
              <a:t>V</a:t>
            </a:r>
            <a:r>
              <a:rPr lang="ru-RU" b="1" dirty="0"/>
              <a:t>) </a:t>
            </a:r>
            <a:r>
              <a:rPr lang="ru-RU" b="1" dirty="0" smtClean="0"/>
              <a:t>и</a:t>
            </a:r>
          </a:p>
          <a:p>
            <a:r>
              <a:rPr lang="ru-RU" b="1" dirty="0" smtClean="0"/>
              <a:t>какие </a:t>
            </a:r>
            <a:r>
              <a:rPr lang="ru-RU" b="1" dirty="0"/>
              <a:t>результаты, как  нам кажется, не встретятся в будущих протоколах (</a:t>
            </a:r>
            <a:r>
              <a:rPr lang="ru-RU" b="1" dirty="0">
                <a:solidFill>
                  <a:srgbClr val="FF0000"/>
                </a:solidFill>
              </a:rPr>
              <a:t>Т</a:t>
            </a:r>
            <a:r>
              <a:rPr lang="ru-RU" b="1" dirty="0" smtClean="0"/>
              <a:t>):</a:t>
            </a:r>
          </a:p>
          <a:p>
            <a:endParaRPr lang="ru-RU" b="1" dirty="0"/>
          </a:p>
          <a:p>
            <a:r>
              <a:rPr lang="ru-RU" sz="3900" b="1" dirty="0">
                <a:solidFill>
                  <a:srgbClr val="FF0000"/>
                </a:solidFill>
              </a:rPr>
              <a:t>                  </a:t>
            </a:r>
            <a:r>
              <a:rPr lang="en-US" sz="3900" b="1" dirty="0">
                <a:solidFill>
                  <a:srgbClr val="FF0000"/>
                </a:solidFill>
              </a:rPr>
              <a:t>h</a:t>
            </a:r>
            <a:r>
              <a:rPr lang="ru-RU" sz="3900" b="1" dirty="0">
                <a:solidFill>
                  <a:srgbClr val="FF0000"/>
                </a:solidFill>
              </a:rPr>
              <a:t>=&lt;</a:t>
            </a:r>
            <a:r>
              <a:rPr lang="en-US" sz="3900" b="1" dirty="0">
                <a:solidFill>
                  <a:srgbClr val="FF0000"/>
                </a:solidFill>
              </a:rPr>
              <a:t>W</a:t>
            </a:r>
            <a:r>
              <a:rPr lang="ru-RU" sz="3900" b="1" dirty="0">
                <a:solidFill>
                  <a:srgbClr val="FF0000"/>
                </a:solidFill>
              </a:rPr>
              <a:t>,</a:t>
            </a:r>
            <a:r>
              <a:rPr lang="en-US" sz="3900" b="1" dirty="0">
                <a:solidFill>
                  <a:srgbClr val="FF0000"/>
                </a:solidFill>
              </a:rPr>
              <a:t>O</a:t>
            </a:r>
            <a:r>
              <a:rPr lang="ru-RU" sz="3900" b="1" dirty="0">
                <a:solidFill>
                  <a:srgbClr val="FF0000"/>
                </a:solidFill>
              </a:rPr>
              <a:t>,</a:t>
            </a:r>
            <a:r>
              <a:rPr lang="en-US" sz="3900" b="1" dirty="0">
                <a:solidFill>
                  <a:srgbClr val="FF0000"/>
                </a:solidFill>
              </a:rPr>
              <a:t>V</a:t>
            </a:r>
            <a:r>
              <a:rPr lang="ru-RU" sz="3900" b="1" dirty="0">
                <a:solidFill>
                  <a:srgbClr val="FF0000"/>
                </a:solidFill>
              </a:rPr>
              <a:t>,</a:t>
            </a:r>
            <a:r>
              <a:rPr lang="en-US" sz="3900" b="1" dirty="0">
                <a:solidFill>
                  <a:srgbClr val="FF0000"/>
                </a:solidFill>
              </a:rPr>
              <a:t>T</a:t>
            </a:r>
            <a:r>
              <a:rPr lang="ru-RU" sz="3900" b="1" dirty="0">
                <a:solidFill>
                  <a:srgbClr val="FF0000"/>
                </a:solidFill>
              </a:rPr>
              <a:t>)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918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Фальсификация гипотез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Гипотезу нельзя доказать, но можно опровергнуть.</a:t>
            </a:r>
          </a:p>
          <a:p>
            <a:r>
              <a:rPr lang="ru-RU" b="1" dirty="0" smtClean="0"/>
              <a:t>Что </a:t>
            </a:r>
            <a:r>
              <a:rPr lang="ru-RU" b="1" dirty="0"/>
              <a:t>делать, если эксперимент опровергает гипотезу? Во-первых нужно убедиться, что в ходе эксперимента не было ошибок. Если их не было, то приходится согласиться с тем, что гипотеза не верна, и нужно формулировать другую гипотезу, которая включала бы в число допустимых протоколов и тот протокол, который опроверг прежнюю гипотезу.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188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6920" y="499534"/>
            <a:ext cx="8079581" cy="9852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Характеристики гипотез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9536" y="1268760"/>
            <a:ext cx="8229600" cy="5112568"/>
          </a:xfrm>
        </p:spPr>
        <p:txBody>
          <a:bodyPr>
            <a:normAutofit/>
          </a:bodyPr>
          <a:lstStyle/>
          <a:p>
            <a:r>
              <a:rPr lang="ru-RU" b="1" dirty="0" smtClean="0"/>
              <a:t>Потенциальная опровержимость </a:t>
            </a:r>
            <a:r>
              <a:rPr lang="en-US" b="1" dirty="0" smtClean="0"/>
              <a:t>Q</a:t>
            </a:r>
            <a:r>
              <a:rPr lang="ru-RU" b="1" dirty="0" smtClean="0"/>
              <a:t>     </a:t>
            </a:r>
          </a:p>
          <a:p>
            <a:r>
              <a:rPr lang="ru-RU" b="1" dirty="0" smtClean="0"/>
              <a:t>Степень </a:t>
            </a:r>
            <a:r>
              <a:rPr lang="ru-RU" b="1" dirty="0" err="1"/>
              <a:t>подтвержденности</a:t>
            </a:r>
            <a:r>
              <a:rPr lang="ru-RU" b="1" dirty="0"/>
              <a:t> (Р).  </a:t>
            </a:r>
            <a:endParaRPr lang="ru-RU" b="1" dirty="0" smtClean="0"/>
          </a:p>
          <a:p>
            <a:r>
              <a:rPr lang="ru-RU" b="1" dirty="0" smtClean="0"/>
              <a:t>Степень </a:t>
            </a:r>
            <a:r>
              <a:rPr lang="ru-RU" b="1" dirty="0" err="1"/>
              <a:t>объясненности</a:t>
            </a:r>
            <a:r>
              <a:rPr lang="ru-RU" b="1" dirty="0"/>
              <a:t> </a:t>
            </a:r>
            <a:r>
              <a:rPr lang="en-US" b="1" dirty="0" smtClean="0"/>
              <a:t>(R)</a:t>
            </a:r>
            <a:r>
              <a:rPr lang="ru-RU" b="1" dirty="0" smtClean="0"/>
              <a:t>.</a:t>
            </a:r>
          </a:p>
          <a:p>
            <a:r>
              <a:rPr lang="ru-RU" b="1" dirty="0"/>
              <a:t>Ф</a:t>
            </a:r>
            <a:r>
              <a:rPr lang="ru-RU" b="1" dirty="0" smtClean="0"/>
              <a:t>орма</a:t>
            </a:r>
            <a:r>
              <a:rPr lang="ru-RU" b="1" dirty="0"/>
              <a:t>, в которой  представлена </a:t>
            </a:r>
            <a:r>
              <a:rPr lang="ru-RU" b="1" dirty="0" smtClean="0"/>
              <a:t>гипотеза:</a:t>
            </a:r>
          </a:p>
          <a:p>
            <a:r>
              <a:rPr lang="ru-RU" b="1" dirty="0" smtClean="0"/>
              <a:t>-простота (</a:t>
            </a:r>
            <a:r>
              <a:rPr lang="ru-RU" b="1" dirty="0"/>
              <a:t>S)</a:t>
            </a:r>
            <a:r>
              <a:rPr lang="en-US" b="1" dirty="0"/>
              <a:t> </a:t>
            </a:r>
            <a:r>
              <a:rPr lang="ru-RU" b="1" dirty="0" smtClean="0"/>
              <a:t>. </a:t>
            </a:r>
          </a:p>
          <a:p>
            <a:r>
              <a:rPr lang="ru-RU" b="1" dirty="0" smtClean="0"/>
              <a:t>изящество </a:t>
            </a:r>
            <a:r>
              <a:rPr lang="ru-RU" b="1" dirty="0"/>
              <a:t>или  красота </a:t>
            </a:r>
            <a:r>
              <a:rPr lang="ru-RU" b="1" dirty="0" smtClean="0"/>
              <a:t> </a:t>
            </a:r>
            <a:r>
              <a:rPr lang="ru-RU" b="1" dirty="0"/>
              <a:t>формулировки (</a:t>
            </a:r>
            <a:r>
              <a:rPr lang="ru-RU" b="1" dirty="0" smtClean="0"/>
              <a:t>B</a:t>
            </a:r>
            <a:r>
              <a:rPr lang="en-US" b="1" dirty="0" smtClean="0"/>
              <a:t>).</a:t>
            </a:r>
            <a:r>
              <a:rPr lang="ru-RU" b="1" dirty="0" smtClean="0"/>
              <a:t>    </a:t>
            </a:r>
            <a:endParaRPr lang="en-US" b="1" dirty="0" smtClean="0"/>
          </a:p>
          <a:p>
            <a:r>
              <a:rPr lang="ru-RU" b="1" dirty="0" smtClean="0"/>
              <a:t>Т.е</a:t>
            </a:r>
            <a:r>
              <a:rPr lang="ru-RU" b="1" dirty="0"/>
              <a:t>.  мы  имеем  дело  всегда  с  объектом </a:t>
            </a:r>
            <a:endParaRPr lang="en-US" b="1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ru-RU" sz="3800" b="1" dirty="0">
                <a:solidFill>
                  <a:srgbClr val="FF0000"/>
                </a:solidFill>
              </a:rPr>
              <a:t>Z = &lt;</a:t>
            </a:r>
            <a:r>
              <a:rPr lang="ru-RU" sz="3800" b="1" dirty="0" err="1">
                <a:solidFill>
                  <a:srgbClr val="FF0000"/>
                </a:solidFill>
              </a:rPr>
              <a:t>h,Q,P,R,S,B</a:t>
            </a:r>
            <a:r>
              <a:rPr lang="ru-RU" sz="3800" b="1" dirty="0">
                <a:solidFill>
                  <a:srgbClr val="FF0000"/>
                </a:solidFill>
              </a:rPr>
              <a:t>&gt;.  </a:t>
            </a:r>
            <a:endParaRPr lang="en-US" sz="3800" b="1" dirty="0">
              <a:solidFill>
                <a:srgbClr val="FF0000"/>
              </a:solidFill>
            </a:endParaRPr>
          </a:p>
          <a:p>
            <a:r>
              <a:rPr lang="ru-RU" b="1" dirty="0" smtClean="0"/>
              <a:t>Этот  </a:t>
            </a:r>
            <a:r>
              <a:rPr lang="ru-RU" b="1" dirty="0"/>
              <a:t>объект Z, т.е. гипотезу с ее характеристиками,  мы  и  называем  </a:t>
            </a:r>
            <a:r>
              <a:rPr lang="ru-RU" b="1" dirty="0">
                <a:solidFill>
                  <a:srgbClr val="7030A0"/>
                </a:solidFill>
              </a:rPr>
              <a:t>эмпирической закономерностью.</a:t>
            </a:r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860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Схема усиления гипотез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1544" y="1556793"/>
            <a:ext cx="8229600" cy="2880321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000" dirty="0">
                <a:ea typeface="Calibri"/>
                <a:cs typeface="Times New Roman"/>
              </a:rPr>
              <a:t> 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14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0" y="404664"/>
            <a:ext cx="6336704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692" y="2838947"/>
            <a:ext cx="6228692" cy="3912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157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WEB-лекции\Dyubano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825" y="3977517"/>
            <a:ext cx="1550665" cy="155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D:\WEB-лекции\levanov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971" y="3944005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34" y="808894"/>
            <a:ext cx="1384545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47528" y="604837"/>
            <a:ext cx="82809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ru-RU" b="1" dirty="0"/>
              <a:t>.</a:t>
            </a:r>
            <a:endParaRPr lang="ru-RU" dirty="0"/>
          </a:p>
          <a:p>
            <a:endParaRPr lang="en-US" b="1" dirty="0"/>
          </a:p>
          <a:p>
            <a:r>
              <a:rPr lang="ru-RU" b="1" dirty="0"/>
              <a:t>В разработке описываемых методов кроме авторов курса активное участие принимали</a:t>
            </a:r>
            <a:r>
              <a:rPr lang="en-US" b="1" dirty="0"/>
              <a:t>:</a:t>
            </a:r>
            <a:r>
              <a:rPr lang="ru-RU" b="1" dirty="0"/>
              <a:t> </a:t>
            </a:r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        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            </a:t>
            </a:r>
            <a:r>
              <a:rPr lang="ru-RU" b="1" dirty="0"/>
              <a:t>Кутненко О</a:t>
            </a:r>
            <a:r>
              <a:rPr lang="en-US" b="1" dirty="0"/>
              <a:t>.A.</a:t>
            </a:r>
            <a:r>
              <a:rPr lang="ru-RU" b="1" dirty="0"/>
              <a:t>, </a:t>
            </a:r>
            <a:r>
              <a:rPr lang="en-US" b="1" dirty="0"/>
              <a:t>            </a:t>
            </a:r>
            <a:r>
              <a:rPr lang="ru-RU" b="1" dirty="0"/>
              <a:t>Дюбанов В</a:t>
            </a:r>
            <a:r>
              <a:rPr lang="en-US" b="1" dirty="0"/>
              <a:t>.</a:t>
            </a:r>
            <a:r>
              <a:rPr lang="ru-RU" b="1" dirty="0"/>
              <a:t>В</a:t>
            </a:r>
            <a:r>
              <a:rPr lang="en-US" b="1" dirty="0"/>
              <a:t>.</a:t>
            </a:r>
            <a:r>
              <a:rPr lang="ru-RU" b="1" dirty="0"/>
              <a:t>,</a:t>
            </a:r>
            <a:r>
              <a:rPr lang="en-US" b="1" dirty="0"/>
              <a:t>        </a:t>
            </a:r>
            <a:r>
              <a:rPr lang="ru-RU" b="1" dirty="0"/>
              <a:t> Леванов Д</a:t>
            </a:r>
            <a:r>
              <a:rPr lang="en-US" b="1" dirty="0"/>
              <a:t>.</a:t>
            </a:r>
            <a:r>
              <a:rPr lang="ru-RU" b="1" dirty="0"/>
              <a:t>А</a:t>
            </a:r>
            <a:r>
              <a:rPr lang="en-US" b="1" dirty="0"/>
              <a:t>.,       </a:t>
            </a:r>
            <a:r>
              <a:rPr lang="ru-RU" b="1" dirty="0"/>
              <a:t> Татарников В</a:t>
            </a:r>
            <a:r>
              <a:rPr lang="en-US" b="1" dirty="0"/>
              <a:t>.B</a:t>
            </a:r>
            <a:r>
              <a:rPr lang="ru-RU" b="1" dirty="0"/>
              <a:t>.  </a:t>
            </a:r>
            <a:endParaRPr lang="en-US" b="1" dirty="0"/>
          </a:p>
          <a:p>
            <a:pPr algn="ctr"/>
            <a:endParaRPr lang="en-US" b="1" dirty="0"/>
          </a:p>
          <a:p>
            <a:pPr algn="ctr"/>
            <a:r>
              <a:rPr lang="en-US" b="1" dirty="0"/>
              <a:t>A</a:t>
            </a:r>
            <a:r>
              <a:rPr lang="ru-RU" b="1" dirty="0"/>
              <a:t>вторы выражают им глубокую благодарность.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51784" y="2737086"/>
            <a:ext cx="171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</a:rPr>
              <a:t>Загоруйко Н.Г.,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744072" y="2719046"/>
            <a:ext cx="1470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</a:rPr>
              <a:t>Борисова И.А</a:t>
            </a:r>
            <a:endParaRPr lang="ru-RU" dirty="0"/>
          </a:p>
        </p:txBody>
      </p:sp>
      <p:pic>
        <p:nvPicPr>
          <p:cNvPr id="7" name="Picture 2" descr="F:\Лекции\Ирина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72" y="933396"/>
            <a:ext cx="1357694" cy="1835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616" y="4077072"/>
            <a:ext cx="127458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D:\WEB-лекции\vadim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199" y="3944005"/>
            <a:ext cx="125298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108" t="15974" r="18656" b="15207"/>
          <a:stretch/>
        </p:blipFill>
        <p:spPr>
          <a:xfrm>
            <a:off x="11293341" y="0"/>
            <a:ext cx="898659" cy="864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60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Цель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Слушатели данного курса узнают еще одну точку зрения на то, </a:t>
            </a:r>
            <a:endParaRPr lang="ru-RU" b="1" dirty="0" smtClean="0"/>
          </a:p>
          <a:p>
            <a:r>
              <a:rPr lang="ru-RU" b="1" dirty="0" smtClean="0"/>
              <a:t>как </a:t>
            </a:r>
            <a:r>
              <a:rPr lang="ru-RU" b="1" dirty="0"/>
              <a:t>человек получает и накапливает данные наблюдений,  </a:t>
            </a:r>
            <a:endParaRPr lang="ru-RU" b="1" dirty="0" smtClean="0"/>
          </a:p>
          <a:p>
            <a:r>
              <a:rPr lang="ru-RU" b="1" dirty="0" smtClean="0"/>
              <a:t>как </a:t>
            </a:r>
            <a:r>
              <a:rPr lang="ru-RU" b="1" dirty="0"/>
              <a:t>он их систематизирует, </a:t>
            </a:r>
            <a:endParaRPr lang="ru-RU" b="1" dirty="0" smtClean="0"/>
          </a:p>
          <a:p>
            <a:r>
              <a:rPr lang="ru-RU" b="1" dirty="0" smtClean="0"/>
              <a:t>как </a:t>
            </a:r>
            <a:r>
              <a:rPr lang="ru-RU" b="1" dirty="0"/>
              <a:t>от данных переходит к знаниям </a:t>
            </a:r>
            <a:endParaRPr lang="ru-RU" b="1" dirty="0" smtClean="0"/>
          </a:p>
          <a:p>
            <a:r>
              <a:rPr lang="ru-RU" b="1" dirty="0" smtClean="0"/>
              <a:t>и </a:t>
            </a:r>
            <a:r>
              <a:rPr lang="ru-RU" b="1" dirty="0"/>
              <a:t>как использует знания для предсказания будущих событий.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3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Отличительные особенности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Лекции рассчитаны на широкий круг </a:t>
            </a:r>
            <a:r>
              <a:rPr lang="ru-RU" b="1" dirty="0" smtClean="0"/>
              <a:t>слушателей, которые </a:t>
            </a:r>
            <a:r>
              <a:rPr lang="ru-RU" b="1" dirty="0"/>
              <a:t>изучают, разрабатывают или используют алгоритмы анализа данных. </a:t>
            </a:r>
            <a:endParaRPr lang="ru-RU" b="1" dirty="0" smtClean="0"/>
          </a:p>
          <a:p>
            <a:r>
              <a:rPr lang="ru-RU" b="1" dirty="0" smtClean="0"/>
              <a:t>Классические </a:t>
            </a:r>
            <a:r>
              <a:rPr lang="ru-RU" b="1" dirty="0"/>
              <a:t>методы прикладной статистики и анализа данных рассматриваться не будут. На эту тему имеется много хороших учебников и монографий. 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Изучение анализа данных можно начать с  прослушивания лекций Воронцова К.В.</a:t>
            </a:r>
            <a:r>
              <a:rPr lang="en-US" b="1" dirty="0" smtClean="0">
                <a:hlinkClick r:id="rId2"/>
              </a:rPr>
              <a:t> </a:t>
            </a:r>
            <a:r>
              <a:rPr lang="en-US" b="1" dirty="0">
                <a:hlinkClick r:id="rId2"/>
              </a:rPr>
              <a:t>http://</a:t>
            </a:r>
            <a:r>
              <a:rPr lang="en-US" b="1" dirty="0" smtClean="0">
                <a:hlinkClick r:id="rId2"/>
              </a:rPr>
              <a:t>shad.yandex.ru/lectures/machine_learning.xml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Мы </a:t>
            </a:r>
            <a:r>
              <a:rPr lang="ru-RU" b="1" dirty="0"/>
              <a:t>будем рассматривать  направление в анализе данных, </a:t>
            </a:r>
            <a:r>
              <a:rPr lang="ru-RU" b="1" dirty="0" smtClean="0"/>
              <a:t>использующее функцию </a:t>
            </a:r>
            <a:r>
              <a:rPr lang="ru-RU" b="1" dirty="0"/>
              <a:t>конкурентного сходства (</a:t>
            </a:r>
            <a:r>
              <a:rPr lang="en-US" b="1" dirty="0"/>
              <a:t>FRiS</a:t>
            </a:r>
            <a:r>
              <a:rPr lang="ru-RU" b="1" dirty="0" smtClean="0"/>
              <a:t>-функцию). </a:t>
            </a:r>
          </a:p>
          <a:p>
            <a:r>
              <a:rPr lang="ru-RU" b="1" dirty="0" smtClean="0"/>
              <a:t>Построенные на этой основе алгоритмы могут служить </a:t>
            </a:r>
            <a:r>
              <a:rPr lang="ru-RU" b="1" dirty="0"/>
              <a:t>дополнением </a:t>
            </a:r>
            <a:r>
              <a:rPr lang="ru-RU" b="1" dirty="0" smtClean="0"/>
              <a:t>к алгоритмам, представленным </a:t>
            </a:r>
            <a:r>
              <a:rPr lang="ru-RU" b="1" dirty="0"/>
              <a:t>в литературе и в таких системах, как </a:t>
            </a:r>
            <a:r>
              <a:rPr lang="en-US" b="1" dirty="0"/>
              <a:t>MATLAB</a:t>
            </a:r>
            <a:r>
              <a:rPr lang="ru-RU" b="1" dirty="0"/>
              <a:t>, </a:t>
            </a:r>
            <a:r>
              <a:rPr lang="en-US" b="1" dirty="0" err="1"/>
              <a:t>Statistica</a:t>
            </a:r>
            <a:r>
              <a:rPr lang="ru-RU" b="1" dirty="0"/>
              <a:t>, </a:t>
            </a:r>
            <a:r>
              <a:rPr lang="en-US" b="1" dirty="0" err="1"/>
              <a:t>RapidMiner</a:t>
            </a:r>
            <a:r>
              <a:rPr lang="en-US" b="1" dirty="0"/>
              <a:t> </a:t>
            </a:r>
            <a:r>
              <a:rPr lang="ru-RU" b="1" dirty="0"/>
              <a:t>и других.     </a:t>
            </a:r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30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Экскурс в историю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Коротко </a:t>
            </a:r>
            <a:r>
              <a:rPr lang="ru-RU" b="1" dirty="0"/>
              <a:t>об истории Искусственного интеллекта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Широкие исследования этой проблемы начались в 60-х годах прошлого века. В 1969 году в Вашингтоне проходила Первая Объединенная Международная Конференция по Искусственному Интеллекту (</a:t>
            </a:r>
            <a:r>
              <a:rPr lang="en-US" b="1" dirty="0"/>
              <a:t>IJCAI</a:t>
            </a:r>
            <a:r>
              <a:rPr lang="ru-RU" b="1" dirty="0" smtClean="0"/>
              <a:t>). Главный </a:t>
            </a:r>
            <a:r>
              <a:rPr lang="ru-RU" b="1" dirty="0"/>
              <a:t>вопрос, который обсуждался на этой конференции, - что такое Искусственный интеллект? Какую систему можно называть интеллектуальной? </a:t>
            </a:r>
            <a:endParaRPr lang="ru-RU" b="1" dirty="0" smtClean="0"/>
          </a:p>
          <a:p>
            <a:r>
              <a:rPr lang="ru-RU" b="1" dirty="0" smtClean="0"/>
              <a:t>Для </a:t>
            </a:r>
            <a:r>
              <a:rPr lang="ru-RU" b="1" dirty="0"/>
              <a:t>оценки интеллекта предлагали использовать  тест </a:t>
            </a:r>
            <a:r>
              <a:rPr lang="ru-RU" b="1" dirty="0" smtClean="0"/>
              <a:t>Тьюринга: </a:t>
            </a:r>
            <a:r>
              <a:rPr lang="ru-RU" b="1" dirty="0" err="1" smtClean="0"/>
              <a:t>экспет</a:t>
            </a:r>
            <a:r>
              <a:rPr lang="ru-RU" b="1" dirty="0" smtClean="0"/>
              <a:t> </a:t>
            </a:r>
            <a:r>
              <a:rPr lang="ru-RU" b="1" dirty="0"/>
              <a:t>задает вопросы двум системам, одна из которых есть человек, а вторая - машина. Если, </a:t>
            </a:r>
            <a:r>
              <a:rPr lang="ru-RU" b="1" dirty="0" smtClean="0"/>
              <a:t>эксперт </a:t>
            </a:r>
            <a:r>
              <a:rPr lang="ru-RU" b="1" dirty="0"/>
              <a:t>за заданное время не сможет угадать, какая система человек, а какая машина, то считается, что эта машина обладает интеллектом. </a:t>
            </a:r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40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Определение  Д. Мики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ea typeface="Calibri"/>
                <a:cs typeface="Times New Roman"/>
              </a:rPr>
              <a:t>Более конструктивным можно считать определение ИИ, данное Д. </a:t>
            </a:r>
            <a:r>
              <a:rPr lang="ru-RU" b="1" dirty="0" smtClean="0">
                <a:ea typeface="Calibri"/>
                <a:cs typeface="Times New Roman"/>
              </a:rPr>
              <a:t>Мики.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ea typeface="Calibri"/>
                <a:cs typeface="Times New Roman"/>
              </a:rPr>
              <a:t> Он </a:t>
            </a:r>
            <a:r>
              <a:rPr lang="ru-RU" b="1" dirty="0">
                <a:ea typeface="Calibri"/>
                <a:cs typeface="Times New Roman"/>
              </a:rPr>
              <a:t>считает, что интеллектуальная система </a:t>
            </a:r>
            <a:r>
              <a:rPr lang="ru-RU" b="1" dirty="0" smtClean="0">
                <a:ea typeface="Calibri"/>
                <a:cs typeface="Times New Roman"/>
              </a:rPr>
              <a:t>должна: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ea typeface="Calibri"/>
                <a:cs typeface="Times New Roman"/>
              </a:rPr>
              <a:t> - строить </a:t>
            </a:r>
            <a:r>
              <a:rPr lang="ru-RU" b="1" dirty="0">
                <a:ea typeface="Calibri"/>
                <a:cs typeface="Times New Roman"/>
              </a:rPr>
              <a:t>модель проблемной ситуации</a:t>
            </a:r>
            <a:r>
              <a:rPr lang="ru-RU" b="1" dirty="0" smtClean="0">
                <a:ea typeface="Calibri"/>
                <a:cs typeface="Times New Roman"/>
              </a:rPr>
              <a:t>;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ea typeface="Calibri"/>
                <a:cs typeface="Times New Roman"/>
              </a:rPr>
              <a:t> - создавать </a:t>
            </a:r>
            <a:r>
              <a:rPr lang="ru-RU" b="1" dirty="0">
                <a:ea typeface="Calibri"/>
                <a:cs typeface="Times New Roman"/>
              </a:rPr>
              <a:t>план действий с использованием этой </a:t>
            </a:r>
            <a:r>
              <a:rPr lang="ru-RU" b="1" dirty="0" smtClean="0">
                <a:ea typeface="Calibri"/>
                <a:cs typeface="Times New Roman"/>
              </a:rPr>
              <a:t>модели</a:t>
            </a:r>
            <a:r>
              <a:rPr lang="ru-RU" b="1" dirty="0">
                <a:ea typeface="Calibri"/>
                <a:cs typeface="Times New Roman"/>
              </a:rPr>
              <a:t>; </a:t>
            </a:r>
            <a:endParaRPr lang="ru-RU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ea typeface="Calibri"/>
                <a:cs typeface="Times New Roman"/>
              </a:rPr>
              <a:t>- уметь </a:t>
            </a:r>
            <a:r>
              <a:rPr lang="ru-RU" b="1" dirty="0">
                <a:ea typeface="Calibri"/>
                <a:cs typeface="Times New Roman"/>
              </a:rPr>
              <a:t>изменять план, если встречаются </a:t>
            </a:r>
            <a:r>
              <a:rPr lang="ru-RU" b="1" dirty="0" smtClean="0">
                <a:ea typeface="Calibri"/>
                <a:cs typeface="Times New Roman"/>
              </a:rPr>
              <a:t>новые ситуации</a:t>
            </a:r>
            <a:r>
              <a:rPr lang="ru-RU" b="1" dirty="0">
                <a:ea typeface="Calibri"/>
                <a:cs typeface="Times New Roman"/>
              </a:rPr>
              <a:t>; </a:t>
            </a:r>
            <a:endParaRPr lang="ru-RU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ea typeface="Calibri"/>
                <a:cs typeface="Times New Roman"/>
              </a:rPr>
              <a:t>- использовать </a:t>
            </a:r>
            <a:r>
              <a:rPr lang="ru-RU" b="1" dirty="0">
                <a:ea typeface="Calibri"/>
                <a:cs typeface="Times New Roman"/>
              </a:rPr>
              <a:t>опыт удач и неудач для улучшения модели.   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36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Декатлон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В 1972 году на Международном семинаре в Шотландии по робототехнике был разработан перечень из 10 задач, решение которых позволяло бы называть систему </a:t>
            </a:r>
            <a:r>
              <a:rPr lang="ru-RU" b="1" dirty="0" smtClean="0"/>
              <a:t>интеллектуальной. </a:t>
            </a:r>
          </a:p>
          <a:p>
            <a:r>
              <a:rPr lang="ru-RU" b="1" dirty="0" smtClean="0"/>
              <a:t>Шахматные </a:t>
            </a:r>
            <a:r>
              <a:rPr lang="ru-RU" b="1" dirty="0"/>
              <a:t>программы;</a:t>
            </a:r>
          </a:p>
          <a:p>
            <a:pPr lvl="0"/>
            <a:r>
              <a:rPr lang="ru-RU" b="1" dirty="0"/>
              <a:t>Машинное творчество  в области музыки, живописи и поэзии;</a:t>
            </a:r>
          </a:p>
          <a:p>
            <a:pPr lvl="0"/>
            <a:r>
              <a:rPr lang="ru-RU" b="1" dirty="0"/>
              <a:t>Машины, выдерживающие тест Тьюринга;</a:t>
            </a:r>
          </a:p>
          <a:p>
            <a:pPr lvl="0"/>
            <a:r>
              <a:rPr lang="ru-RU" b="1" dirty="0"/>
              <a:t>Машинное доказательство теорем;</a:t>
            </a:r>
          </a:p>
          <a:p>
            <a:pPr lvl="0"/>
            <a:r>
              <a:rPr lang="ru-RU" b="1" dirty="0"/>
              <a:t>Программа индуктивного вывода;</a:t>
            </a:r>
          </a:p>
          <a:p>
            <a:pPr lvl="0"/>
            <a:r>
              <a:rPr lang="ru-RU" b="1" dirty="0"/>
              <a:t>Автоматическое реферирование;</a:t>
            </a:r>
          </a:p>
          <a:p>
            <a:pPr lvl="0"/>
            <a:r>
              <a:rPr lang="ru-RU" b="1" dirty="0"/>
              <a:t>Автоматический перевод;</a:t>
            </a:r>
          </a:p>
          <a:p>
            <a:pPr lvl="0"/>
            <a:r>
              <a:rPr lang="ru-RU" b="1" dirty="0"/>
              <a:t>Распознавание и синтез речи;</a:t>
            </a:r>
          </a:p>
          <a:p>
            <a:pPr lvl="0"/>
            <a:r>
              <a:rPr lang="ru-RU" b="1" dirty="0"/>
              <a:t>Автоматическое вождение автомобилей;</a:t>
            </a:r>
          </a:p>
          <a:p>
            <a:pPr lvl="0"/>
            <a:r>
              <a:rPr lang="ru-RU" b="1" dirty="0"/>
              <a:t>Роботы сборщики машин, роботы планетоходы.</a:t>
            </a:r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64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Определение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Интеллект – способность делать правильные предсказания</a:t>
            </a:r>
          </a:p>
          <a:p>
            <a:endParaRPr lang="ru-RU" dirty="0"/>
          </a:p>
          <a:p>
            <a:r>
              <a:rPr lang="ru-RU" b="1" dirty="0" smtClean="0">
                <a:solidFill>
                  <a:srgbClr val="0070C0"/>
                </a:solidFill>
              </a:rPr>
              <a:t>Разум:</a:t>
            </a:r>
          </a:p>
          <a:p>
            <a:r>
              <a:rPr lang="ru-RU" dirty="0" smtClean="0"/>
              <a:t>Мудрость                 цель        задача</a:t>
            </a:r>
          </a:p>
          <a:p>
            <a:r>
              <a:rPr lang="ru-RU" dirty="0" smtClean="0"/>
              <a:t>Интеллект                план       алгоритм</a:t>
            </a:r>
          </a:p>
          <a:p>
            <a:r>
              <a:rPr lang="ru-RU" dirty="0" smtClean="0"/>
              <a:t>Воля                           дело       программа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10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Процесс познания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1C68-21EE-4D2C-863F-F25541F7569C}" type="slidenum">
              <a:rPr lang="ru-RU" smtClean="0"/>
              <a:t>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711624" y="1942700"/>
            <a:ext cx="3221152" cy="2463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544272" y="35690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41571" y="355158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04112" y="288469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04112" y="220486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26373" y="272599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41571" y="1942700"/>
            <a:ext cx="3312368" cy="2463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666175" y="371703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96200" y="26230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717112" y="2072737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56512" y="303709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474303" y="400800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*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22200" y="4688242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h0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048646" y="4683623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h1=h0</a:t>
            </a:r>
            <a:endParaRPr lang="ru-RU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286213" y="1340769"/>
            <a:ext cx="1402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Протокол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80330" y="4346557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2414748" y="180243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9639658" y="4403057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6269454" y="18355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377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279</TotalTime>
  <Words>727</Words>
  <Application>Microsoft Office PowerPoint</Application>
  <PresentationFormat>Широкоэкранный</PresentationFormat>
  <Paragraphs>153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Метрополия</vt:lpstr>
      <vt:lpstr>Введение в когнитивный анализ данных</vt:lpstr>
      <vt:lpstr>Презентация PowerPoint</vt:lpstr>
      <vt:lpstr>Цель</vt:lpstr>
      <vt:lpstr>Отличительные особенности</vt:lpstr>
      <vt:lpstr>Экскурс в историю</vt:lpstr>
      <vt:lpstr>Определение  Д. Мики</vt:lpstr>
      <vt:lpstr>Декатлон</vt:lpstr>
      <vt:lpstr>Определение</vt:lpstr>
      <vt:lpstr>Процесс познания</vt:lpstr>
      <vt:lpstr>Процесс познания</vt:lpstr>
      <vt:lpstr>Эмпирическая гипотеза</vt:lpstr>
      <vt:lpstr>Фальсификация гипотез</vt:lpstr>
      <vt:lpstr>Характеристики гипотез</vt:lpstr>
      <vt:lpstr>Схема усиления гипотез</vt:lpstr>
    </vt:vector>
  </TitlesOfParts>
  <Company>IM SB RAS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Nik. G. Zagoruiko</dc:creator>
  <cp:lastModifiedBy>Евгений Н. Павловский</cp:lastModifiedBy>
  <cp:revision>29</cp:revision>
  <dcterms:created xsi:type="dcterms:W3CDTF">2014-02-06T11:41:51Z</dcterms:created>
  <dcterms:modified xsi:type="dcterms:W3CDTF">2014-02-18T10:11:57Z</dcterms:modified>
</cp:coreProperties>
</file>