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sldIdLst>
    <p:sldId id="256" r:id="rId2"/>
    <p:sldId id="282" r:id="rId3"/>
    <p:sldId id="287" r:id="rId4"/>
    <p:sldId id="290" r:id="rId5"/>
    <p:sldId id="299" r:id="rId6"/>
    <p:sldId id="300" r:id="rId7"/>
    <p:sldId id="309" r:id="rId8"/>
    <p:sldId id="301" r:id="rId9"/>
    <p:sldId id="302" r:id="rId10"/>
    <p:sldId id="303" r:id="rId11"/>
    <p:sldId id="310" r:id="rId12"/>
    <p:sldId id="289" r:id="rId13"/>
    <p:sldId id="29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6" autoAdjust="0"/>
    <p:restoredTop sz="51509" autoAdjust="0"/>
  </p:normalViewPr>
  <p:slideViewPr>
    <p:cSldViewPr snapToGrid="0">
      <p:cViewPr varScale="1">
        <p:scale>
          <a:sx n="61" d="100"/>
          <a:sy n="61" d="100"/>
        </p:scale>
        <p:origin x="-750" y="-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39" d="100"/>
          <a:sy n="39" d="100"/>
        </p:scale>
        <p:origin x="-2294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4132634" cy="232460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393971" y="3020439"/>
            <a:ext cx="5486400" cy="18823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google.com/archive/bigtable-osdi06.pdf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iki.apache.org/hadoop/Hbase/PoweredBy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Перейдем ко второй</a:t>
            </a:r>
            <a:r>
              <a:rPr lang="ru-RU" baseline="0" dirty="0" smtClean="0"/>
              <a:t> большой части темы «Технологии хранения больших данных»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148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 физическом уровне </a:t>
            </a:r>
            <a:r>
              <a:rPr lang="ru-RU" dirty="0" err="1" smtClean="0"/>
              <a:t>HBase</a:t>
            </a:r>
            <a:r>
              <a:rPr lang="ru-RU" dirty="0" smtClean="0"/>
              <a:t> использует распределенную файловую систему </a:t>
            </a:r>
            <a:r>
              <a:rPr lang="ru-RU" dirty="0" err="1" smtClean="0"/>
              <a:t>Hadoop</a:t>
            </a:r>
            <a:r>
              <a:rPr lang="ru-RU" dirty="0" smtClean="0"/>
              <a:t>. </a:t>
            </a:r>
            <a:r>
              <a:rPr lang="ru-RU" dirty="0" err="1" smtClean="0"/>
              <a:t>HBase</a:t>
            </a:r>
            <a:r>
              <a:rPr lang="ru-RU" dirty="0" smtClean="0"/>
              <a:t> помещает обновления в память и периодически записывает их в файлы на диск. </a:t>
            </a:r>
          </a:p>
          <a:p>
            <a:endParaRPr lang="ru-RU" dirty="0" smtClean="0"/>
          </a:p>
          <a:p>
            <a:r>
              <a:rPr lang="ru-RU" dirty="0" smtClean="0"/>
              <a:t>Базовая единица </a:t>
            </a:r>
            <a:r>
              <a:rPr lang="ru-RU" dirty="0" err="1" smtClean="0"/>
              <a:t>масштабируемости</a:t>
            </a:r>
            <a:r>
              <a:rPr lang="ru-RU" dirty="0" smtClean="0"/>
              <a:t> и выравнивания нагрузки в </a:t>
            </a:r>
            <a:r>
              <a:rPr lang="ru-RU" dirty="0" err="1" smtClean="0"/>
              <a:t>HBase</a:t>
            </a:r>
            <a:r>
              <a:rPr lang="ru-RU" dirty="0" smtClean="0"/>
              <a:t> называется </a:t>
            </a:r>
            <a:r>
              <a:rPr lang="ru-RU" dirty="0" err="1" smtClean="0"/>
              <a:t>region</a:t>
            </a:r>
            <a:r>
              <a:rPr lang="ru-RU" dirty="0" smtClean="0"/>
              <a:t> (регион). По существу регионы — это непрерывные диапазоны строк, хранящихся вместе. Когда регионы становятся слишком большими, система осуществляет их динамическое секционирование; регионы также могут объединяться с целью уменьшения их количества и количества файлов хранения, требующихся для их хранения. </a:t>
            </a:r>
          </a:p>
          <a:p>
            <a:r>
              <a:rPr lang="ru-RU" dirty="0" smtClean="0"/>
              <a:t>Первоначально в таблице имеется лишь один регион; когда вы начинаете добавлять в него данные, система следит за его размером, чтобы исключить превышение заданного максимума. При превышении этого предела регион делится на две части по среднему ключу региона, в результате чего создаются две примерно равные половины. Каждый регион обслуживается ровно одним сервером региона, а каждый из этих серверов в любой момент времени способен обслуживать несколько регионов. </a:t>
            </a:r>
          </a:p>
          <a:p>
            <a:r>
              <a:rPr lang="ru-RU" dirty="0" smtClean="0"/>
              <a:t>Разделение и обслуживание региона может рассматриваться как аналог автоматического </a:t>
            </a:r>
            <a:r>
              <a:rPr lang="ru-RU" dirty="0" err="1" smtClean="0"/>
              <a:t>шардинга</a:t>
            </a:r>
            <a:r>
              <a:rPr lang="ru-RU" dirty="0" smtClean="0"/>
              <a:t> — метода, предлагаемого другими системами. Серверы региона можно добавлять и удалять без прекращения работы системы. Мастер-система отвечает за присвоение регионов серверам регионов; для выполнения этой задачи используется </a:t>
            </a:r>
            <a:r>
              <a:rPr lang="ru-RU" dirty="0" err="1" smtClean="0"/>
              <a:t>Apache</a:t>
            </a:r>
            <a:r>
              <a:rPr lang="ru-RU" dirty="0" smtClean="0"/>
              <a:t> </a:t>
            </a:r>
            <a:r>
              <a:rPr lang="ru-RU" dirty="0" err="1" smtClean="0"/>
              <a:t>ZooKeeper</a:t>
            </a:r>
            <a:r>
              <a:rPr lang="ru-RU" dirty="0" smtClean="0"/>
              <a:t> — надежный, обладающий высокой доступностью, персистентный и распределенный координационный сервис. Этот же сервис обрабатывает изменения схемы, такие как создание таблиц и семейств столбцов.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549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HBase</a:t>
            </a:r>
            <a:r>
              <a:rPr lang="ru-RU" dirty="0" smtClean="0"/>
              <a:t> все операции, изменяющие данные, гарантированно являются атомарными на построчной основе. </a:t>
            </a:r>
            <a:r>
              <a:rPr lang="ru-RU" dirty="0" err="1" smtClean="0"/>
              <a:t>HBase</a:t>
            </a:r>
            <a:r>
              <a:rPr lang="ru-RU" dirty="0" smtClean="0"/>
              <a:t> использует т.н. оптимистичное управление параллелизмом, которое прерывает любые операции в случае конфликтов с другими обновлениями. Это затрагивает все остальные параллельные операции чтения/записи в одной и той же строке, поскольку эти операции или читают согласованную последнюю "мутацию", или дожидаются возможности применения своих изменений. Для хранения данных и доступа к ним </a:t>
            </a:r>
            <a:r>
              <a:rPr lang="ru-RU" dirty="0" err="1" smtClean="0"/>
              <a:t>HBase</a:t>
            </a:r>
            <a:r>
              <a:rPr lang="ru-RU" dirty="0" smtClean="0"/>
              <a:t> предоставляет API-интерфейсы </a:t>
            </a:r>
            <a:r>
              <a:rPr lang="ru-RU" dirty="0" err="1" smtClean="0"/>
              <a:t>Java</a:t>
            </a:r>
            <a:r>
              <a:rPr lang="ru-RU" dirty="0" smtClean="0"/>
              <a:t> API, </a:t>
            </a:r>
            <a:r>
              <a:rPr lang="ru-RU" dirty="0" err="1" smtClean="0"/>
              <a:t>Thrift</a:t>
            </a:r>
            <a:r>
              <a:rPr lang="ru-RU" dirty="0" smtClean="0"/>
              <a:t> API, REST API и JDBC/ODBC-соединение.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730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912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69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742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Структурированные данные с доступом ко множеству атрибутов</a:t>
            </a:r>
            <a:endParaRPr lang="en-US" dirty="0" smtClean="0"/>
          </a:p>
          <a:p>
            <a:r>
              <a:rPr lang="ru-RU" dirty="0" smtClean="0"/>
              <a:t>Колонки сгруппированы в семейства/группы</a:t>
            </a:r>
            <a:r>
              <a:rPr lang="en-US" dirty="0" smtClean="0"/>
              <a:t>.</a:t>
            </a:r>
            <a:r>
              <a:rPr lang="ru-RU" dirty="0" smtClean="0"/>
              <a:t> Каждый блок хранения содержит данный только из одной колонки или семейства чтобы обеспечивать «локализованный» доступ к наиболее востребованным атрибутам</a:t>
            </a:r>
            <a:endParaRPr lang="en-US" dirty="0" smtClean="0"/>
          </a:p>
          <a:p>
            <a:r>
              <a:rPr lang="ru-RU" dirty="0" smtClean="0"/>
              <a:t>Колонки сгруппированы заранее, но внутри группы поддерживают изменения схемы</a:t>
            </a:r>
            <a:endParaRPr lang="en-US" dirty="0" smtClean="0"/>
          </a:p>
          <a:p>
            <a:r>
              <a:rPr lang="ru-RU" dirty="0" smtClean="0"/>
              <a:t>Масштабирование использует репликацию, распределение по </a:t>
            </a:r>
            <a:r>
              <a:rPr lang="ru-RU" dirty="0" err="1" smtClean="0"/>
              <a:t>нодам</a:t>
            </a:r>
            <a:r>
              <a:rPr lang="ru-RU" dirty="0" smtClean="0"/>
              <a:t> для ускорения доступа и восстановления после сбоев</a:t>
            </a:r>
            <a:endParaRPr lang="en-US" dirty="0" smtClean="0"/>
          </a:p>
          <a:p>
            <a:r>
              <a:rPr lang="ru-RU" dirty="0" smtClean="0"/>
              <a:t>Оптимизированы для записи</a:t>
            </a:r>
            <a:r>
              <a:rPr lang="en-US" dirty="0" smtClean="0"/>
              <a:t> (</a:t>
            </a:r>
            <a:r>
              <a:rPr lang="ru-RU" dirty="0" smtClean="0"/>
              <a:t>запись быстрее чтения</a:t>
            </a:r>
            <a:r>
              <a:rPr lang="en-US" dirty="0" smtClean="0"/>
              <a:t>)</a:t>
            </a:r>
          </a:p>
          <a:p>
            <a:r>
              <a:rPr lang="ru-RU" dirty="0" smtClean="0"/>
              <a:t>Приложения</a:t>
            </a:r>
            <a:r>
              <a:rPr lang="en-US" dirty="0" smtClean="0"/>
              <a:t>: </a:t>
            </a:r>
            <a:r>
              <a:rPr lang="ru-RU" dirty="0" smtClean="0"/>
              <a:t>Высокие потоки (ленты активности, очереди сообщений). Кэширование. </a:t>
            </a:r>
            <a:r>
              <a:rPr lang="ru-RU" dirty="0" err="1" smtClean="0"/>
              <a:t>Веб-логи</a:t>
            </a:r>
            <a:r>
              <a:rPr lang="ru-RU" dirty="0" smtClean="0"/>
              <a:t>. Системы поисковой индексации, аналитические системы для работы со многими источниками</a:t>
            </a:r>
            <a:endParaRPr lang="en-US" dirty="0" smtClean="0"/>
          </a:p>
          <a:p>
            <a:r>
              <a:rPr lang="ru-RU" dirty="0" smtClean="0"/>
              <a:t>Примеры:</a:t>
            </a:r>
            <a:r>
              <a:rPr lang="en-US" dirty="0" smtClean="0"/>
              <a:t> Google </a:t>
            </a:r>
            <a:r>
              <a:rPr lang="en-US" dirty="0" err="1" smtClean="0"/>
              <a:t>BigTable</a:t>
            </a:r>
            <a:r>
              <a:rPr lang="en-US" dirty="0" smtClean="0"/>
              <a:t>, Apache </a:t>
            </a:r>
            <a:r>
              <a:rPr lang="en-US" dirty="0" err="1" smtClean="0"/>
              <a:t>HBase</a:t>
            </a:r>
            <a:r>
              <a:rPr lang="en-US" dirty="0" smtClean="0"/>
              <a:t>, Apache Cassandra, Amazon Dynamo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961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Лидирующая в индустрии реализация схемы</a:t>
            </a:r>
            <a:r>
              <a:rPr lang="en-US" dirty="0" smtClean="0"/>
              <a:t> </a:t>
            </a:r>
            <a:r>
              <a:rPr lang="en-US" dirty="0" err="1" smtClean="0"/>
              <a:t>BigTable</a:t>
            </a:r>
            <a:r>
              <a:rPr lang="en-US" dirty="0" smtClean="0"/>
              <a:t> </a:t>
            </a:r>
            <a:r>
              <a:rPr lang="ru-RU" dirty="0" smtClean="0"/>
              <a:t>от </a:t>
            </a:r>
            <a:r>
              <a:rPr lang="en-US" dirty="0" smtClean="0"/>
              <a:t>Google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BigTable</a:t>
            </a:r>
            <a:r>
              <a:rPr lang="en-US" dirty="0" smtClean="0"/>
              <a:t> </a:t>
            </a:r>
            <a:r>
              <a:rPr lang="ru-RU" dirty="0" smtClean="0"/>
              <a:t>это разреженная, распределенная, устойчивая, многомерно отсортированная схема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>
                <a:hlinkClick r:id="rId3"/>
              </a:rPr>
              <a:t>http://research.google.com/archive/bigtable-osdi06.pdf</a:t>
            </a:r>
            <a:r>
              <a:rPr lang="en-US" dirty="0" smtClean="0"/>
              <a:t> </a:t>
            </a:r>
          </a:p>
          <a:p>
            <a:r>
              <a:rPr lang="ru-RU" dirty="0" smtClean="0"/>
              <a:t>Открытые </a:t>
            </a:r>
            <a:r>
              <a:rPr lang="ru-RU" dirty="0" err="1" smtClean="0"/>
              <a:t>исходники</a:t>
            </a:r>
            <a:r>
              <a:rPr lang="ru-RU" dirty="0" smtClean="0"/>
              <a:t> от </a:t>
            </a:r>
            <a:r>
              <a:rPr lang="en-US" dirty="0" smtClean="0"/>
              <a:t>Apache </a:t>
            </a:r>
            <a:r>
              <a:rPr lang="ru-RU" dirty="0" smtClean="0"/>
              <a:t>(</a:t>
            </a:r>
            <a:r>
              <a:rPr lang="en-US" dirty="0" smtClean="0"/>
              <a:t>Top Level Project</a:t>
            </a:r>
            <a:r>
              <a:rPr lang="ru-RU" dirty="0" smtClean="0"/>
              <a:t>)</a:t>
            </a:r>
            <a:endParaRPr lang="en-US" dirty="0" smtClean="0"/>
          </a:p>
          <a:p>
            <a:pPr lvl="1"/>
            <a:r>
              <a:rPr lang="ru-RU" dirty="0" smtClean="0"/>
              <a:t>Поддерживается в продуктах</a:t>
            </a:r>
            <a:r>
              <a:rPr lang="en-US" dirty="0" smtClean="0"/>
              <a:t> IBM</a:t>
            </a:r>
          </a:p>
          <a:p>
            <a:r>
              <a:rPr lang="en-US" dirty="0" err="1" smtClean="0"/>
              <a:t>HBase</a:t>
            </a:r>
            <a:r>
              <a:rPr lang="en-US" dirty="0" smtClean="0"/>
              <a:t> </a:t>
            </a:r>
            <a:r>
              <a:rPr lang="ru-RU" dirty="0" smtClean="0"/>
              <a:t>используется лидерами Интернета </a:t>
            </a:r>
            <a:r>
              <a:rPr lang="en-US" dirty="0" smtClean="0"/>
              <a:t>(</a:t>
            </a:r>
            <a:r>
              <a:rPr lang="en-US" dirty="0" err="1" smtClean="0"/>
              <a:t>Facebook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smtClean="0"/>
              <a:t>Yahoo, …)</a:t>
            </a:r>
          </a:p>
          <a:p>
            <a:pPr lvl="1"/>
            <a:r>
              <a:rPr lang="en-US" dirty="0" smtClean="0">
                <a:hlinkClick r:id="rId4"/>
              </a:rPr>
              <a:t>http://wiki.apache.org/hadoop/Hbase/PoweredBy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NoSQL</a:t>
            </a:r>
            <a:r>
              <a:rPr lang="en-US" dirty="0" smtClean="0"/>
              <a:t> </a:t>
            </a:r>
            <a:r>
              <a:rPr lang="ru-RU" dirty="0" smtClean="0"/>
              <a:t>хранилище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872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466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29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Итак, для понимания задачи можно использовать абстракцию</a:t>
            </a:r>
            <a:r>
              <a:rPr lang="ru-RU" baseline="0" dirty="0" smtClean="0"/>
              <a:t> очень широкой и длинной таблицы, со многими пустыми ячейками. </a:t>
            </a:r>
          </a:p>
          <a:p>
            <a:r>
              <a:rPr lang="ru-RU" dirty="0" smtClean="0"/>
              <a:t>Реализуется</a:t>
            </a:r>
            <a:r>
              <a:rPr lang="ru-RU" baseline="0" dirty="0" smtClean="0"/>
              <a:t> эта абстракция следующим образом</a:t>
            </a:r>
            <a:r>
              <a:rPr lang="ru-RU" dirty="0" smtClean="0"/>
              <a:t>. Составляются наборы:</a:t>
            </a:r>
          </a:p>
          <a:p>
            <a:r>
              <a:rPr lang="ru-RU" dirty="0" smtClean="0"/>
              <a:t>Таблицы, Ключ строки, Семейство колонок, Колонка, Метка времени и значение. </a:t>
            </a:r>
          </a:p>
          <a:p>
            <a:r>
              <a:rPr lang="ru-RU" dirty="0" smtClean="0"/>
              <a:t>Все, что кроме значения – индексируется. </a:t>
            </a:r>
          </a:p>
          <a:p>
            <a:r>
              <a:rPr lang="ru-RU" dirty="0" smtClean="0"/>
              <a:t>Значение</a:t>
            </a:r>
            <a:r>
              <a:rPr lang="ru-RU" baseline="0" dirty="0" smtClean="0"/>
              <a:t> – может быть произвольным объектом, в том числе со внутренней структурой из множества атрибутов.</a:t>
            </a:r>
            <a:endParaRPr lang="ru-RU" dirty="0" smtClean="0"/>
          </a:p>
          <a:p>
            <a:r>
              <a:rPr lang="ru-RU" dirty="0" smtClean="0"/>
              <a:t>То есть,</a:t>
            </a:r>
            <a:r>
              <a:rPr lang="ru-RU" baseline="0" dirty="0" smtClean="0"/>
              <a:t> если вам надо индексировать какой-то атрибут и затем использовать операторы поиска, выборки по данному атрибуту – вы создаете Колонку.</a:t>
            </a:r>
          </a:p>
          <a:p>
            <a:r>
              <a:rPr lang="ru-RU" baseline="0" dirty="0" smtClean="0"/>
              <a:t>Если вам не надо индексировать атрибут – вы оставляете его внутри значения.</a:t>
            </a:r>
          </a:p>
          <a:p>
            <a:r>
              <a:rPr lang="ru-RU" baseline="0" dirty="0" smtClean="0"/>
              <a:t>Это очень удобно, если набор атрибутов достаточно варьируется у различных строк. Или меняется во времени.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933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Ключи строк (идентификаторы строки) в таблице являются строками; </a:t>
            </a:r>
          </a:p>
          <a:p>
            <a:r>
              <a:rPr lang="ru-RU" dirty="0" smtClean="0"/>
              <a:t>каждая операция чтения/записи данных с одним ключом строки является атомарной. </a:t>
            </a:r>
          </a:p>
          <a:p>
            <a:r>
              <a:rPr lang="ru-RU" dirty="0" smtClean="0"/>
              <a:t>Поскольку ключи строк всегда отсортированы, то это аналог индекса первичного ключа </a:t>
            </a:r>
            <a:r>
              <a:rPr lang="en-US" dirty="0" smtClean="0"/>
              <a:t>RDBMS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Хотя в исходной реализации </a:t>
            </a:r>
            <a:r>
              <a:rPr lang="ru-RU" dirty="0" err="1" smtClean="0"/>
              <a:t>BigTable</a:t>
            </a:r>
            <a:r>
              <a:rPr lang="ru-RU" dirty="0" smtClean="0"/>
              <a:t> имеется лишь один индекс, в </a:t>
            </a:r>
            <a:r>
              <a:rPr lang="ru-RU" dirty="0" err="1" smtClean="0"/>
              <a:t>HBase</a:t>
            </a:r>
            <a:r>
              <a:rPr lang="ru-RU" dirty="0" smtClean="0"/>
              <a:t> добавлена поддержка вторичных индексов. </a:t>
            </a:r>
            <a:endParaRPr lang="en-US" dirty="0" smtClean="0"/>
          </a:p>
          <a:p>
            <a:r>
              <a:rPr lang="ru-RU" dirty="0" smtClean="0"/>
              <a:t>Операции чтения коротких диапазонов строк являются эффективными и обычно требуют обмена данными лишь с небольшим количеством машин. </a:t>
            </a:r>
          </a:p>
          <a:p>
            <a:endParaRPr lang="ru-RU" dirty="0" smtClean="0"/>
          </a:p>
          <a:p>
            <a:r>
              <a:rPr lang="ru-RU" dirty="0" err="1" smtClean="0"/>
              <a:t>HBase</a:t>
            </a:r>
            <a:r>
              <a:rPr lang="ru-RU" dirty="0" smtClean="0"/>
              <a:t> может иметь неограниченное число столбцов</a:t>
            </a:r>
            <a:r>
              <a:rPr lang="en-US" dirty="0" smtClean="0"/>
              <a:t> (</a:t>
            </a:r>
            <a:r>
              <a:rPr lang="ru-RU" dirty="0" smtClean="0"/>
              <a:t>широкая</a:t>
            </a:r>
            <a:r>
              <a:rPr lang="ru-RU" baseline="0" dirty="0" smtClean="0"/>
              <a:t> таблица</a:t>
            </a:r>
            <a:r>
              <a:rPr lang="en-US" dirty="0" smtClean="0"/>
              <a:t>)</a:t>
            </a:r>
            <a:r>
              <a:rPr lang="ru-RU" dirty="0" smtClean="0"/>
              <a:t>, сгруппированных в наборы под названные </a:t>
            </a:r>
            <a:r>
              <a:rPr lang="ru-RU" i="1" dirty="0" err="1" smtClean="0"/>
              <a:t>column</a:t>
            </a:r>
            <a:r>
              <a:rPr lang="ru-RU" i="1" dirty="0" smtClean="0"/>
              <a:t> </a:t>
            </a:r>
            <a:r>
              <a:rPr lang="ru-RU" i="1" dirty="0" err="1" smtClean="0"/>
              <a:t>families</a:t>
            </a:r>
            <a:r>
              <a:rPr lang="ru-RU" dirty="0" smtClean="0"/>
              <a:t> (семейства столбцов). Семейства столбцов представляют собой базовую единицу управления доступом. Данные хранятся по столбцам, при этом нет необходимости хранить значения, если они равны нулю, поэтому </a:t>
            </a:r>
            <a:r>
              <a:rPr lang="ru-RU" dirty="0" err="1" smtClean="0"/>
              <a:t>HBase</a:t>
            </a:r>
            <a:r>
              <a:rPr lang="ru-RU" dirty="0" smtClean="0"/>
              <a:t> хорошо подходит для разреженных наборов данных.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321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Каждое значение в этой таблице представляет собой </a:t>
            </a:r>
            <a:r>
              <a:rPr lang="ru-RU" dirty="0" err="1" smtClean="0"/>
              <a:t>неинтерпретируемый</a:t>
            </a:r>
            <a:r>
              <a:rPr lang="ru-RU" dirty="0" smtClean="0"/>
              <a:t> массив байтов, поэтому клиентам обычно приходится </a:t>
            </a:r>
            <a:r>
              <a:rPr lang="ru-RU" dirty="0" err="1" smtClean="0"/>
              <a:t>сериализовать</a:t>
            </a:r>
            <a:r>
              <a:rPr lang="ru-RU" dirty="0" smtClean="0"/>
              <a:t> данные.</a:t>
            </a:r>
            <a:endParaRPr lang="ru-RU" sz="1600" dirty="0" smtClean="0"/>
          </a:p>
          <a:p>
            <a:endParaRPr lang="ru-RU" dirty="0" smtClean="0"/>
          </a:p>
          <a:p>
            <a:r>
              <a:rPr lang="ru-RU" dirty="0" smtClean="0"/>
              <a:t>К каждому значению столбца (каждой ячейке) добавляется метка времени — это делает система неявным образом или пользователь явным образом. Это означает, что каждая ячейка в </a:t>
            </a:r>
            <a:r>
              <a:rPr lang="ru-RU" dirty="0" err="1" smtClean="0"/>
              <a:t>BigTable</a:t>
            </a:r>
            <a:r>
              <a:rPr lang="ru-RU" dirty="0" smtClean="0"/>
              <a:t> может содержать несколько версий одних и тех же данных, индексированных своими метками времени. Пользователь может гибко задавать количество версий конкретного значения, подлежащих сохранению. Версии хранятся в порядке уменьшения метки времени, поэтому более новые версии всегда могут быть прочитаны в первую очередь.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36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64" y="240453"/>
            <a:ext cx="10772775" cy="165819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0" baseline="0">
                <a:solidFill>
                  <a:schemeClr val="accent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google.com/archive/bigtable-osdi06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iki.apache.org/hadoop/Hbase/PoweredB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Колоночные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6428" t="37079" r="40512" b="3486"/>
          <a:stretch>
            <a:fillRect/>
          </a:stretch>
        </p:blipFill>
        <p:spPr bwMode="auto">
          <a:xfrm>
            <a:off x="883920" y="1804376"/>
            <a:ext cx="7894320" cy="4809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Таблицы </a:t>
            </a:r>
            <a:r>
              <a:rPr lang="en-US" dirty="0" err="1" smtClean="0"/>
              <a:t>HBase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кода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Configuration conf = </a:t>
            </a:r>
            <a:r>
              <a:rPr lang="en-US" dirty="0" err="1" smtClean="0"/>
              <a:t>HBaseConfiguration.</a:t>
            </a:r>
            <a:r>
              <a:rPr lang="en-US" b="1" dirty="0" err="1" smtClean="0"/>
              <a:t>create</a:t>
            </a:r>
            <a:r>
              <a:rPr lang="en-US" dirty="0" smtClean="0"/>
              <a:t>();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err="1" smtClean="0"/>
              <a:t>HTable</a:t>
            </a:r>
            <a:r>
              <a:rPr lang="en-US" dirty="0" smtClean="0"/>
              <a:t> table = new </a:t>
            </a:r>
            <a:r>
              <a:rPr lang="en-US" dirty="0" err="1" smtClean="0"/>
              <a:t>HTable</a:t>
            </a:r>
            <a:r>
              <a:rPr lang="en-US" dirty="0" smtClean="0"/>
              <a:t>(conf, "employee");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Put </a:t>
            </a:r>
            <a:r>
              <a:rPr lang="en-US" dirty="0" err="1" smtClean="0"/>
              <a:t>put</a:t>
            </a:r>
            <a:r>
              <a:rPr lang="en-US" dirty="0" smtClean="0"/>
              <a:t> = new </a:t>
            </a:r>
            <a:r>
              <a:rPr lang="en-US" b="1" dirty="0" smtClean="0"/>
              <a:t>Put</a:t>
            </a:r>
            <a:r>
              <a:rPr lang="en-US" dirty="0" smtClean="0"/>
              <a:t>(</a:t>
            </a:r>
            <a:r>
              <a:rPr lang="en-US" dirty="0" err="1" smtClean="0"/>
              <a:t>Bytes.toBytes</a:t>
            </a:r>
            <a:r>
              <a:rPr lang="en-US" dirty="0" smtClean="0"/>
              <a:t>("E12345"));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err="1" smtClean="0"/>
              <a:t>put.add</a:t>
            </a:r>
            <a:r>
              <a:rPr lang="en-US" dirty="0" smtClean="0"/>
              <a:t>(</a:t>
            </a:r>
            <a:r>
              <a:rPr lang="en-US" dirty="0" err="1" smtClean="0"/>
              <a:t>Bytes.toBytes</a:t>
            </a:r>
            <a:r>
              <a:rPr lang="en-US" dirty="0" smtClean="0"/>
              <a:t>("colfam1"), </a:t>
            </a:r>
            <a:r>
              <a:rPr lang="en-US" dirty="0" err="1" smtClean="0"/>
              <a:t>Bytes.toBytes</a:t>
            </a:r>
            <a:r>
              <a:rPr lang="en-US" dirty="0" smtClean="0"/>
              <a:t>("</a:t>
            </a:r>
            <a:r>
              <a:rPr lang="en-US" dirty="0" err="1" smtClean="0"/>
              <a:t>first_name</a:t>
            </a:r>
            <a:r>
              <a:rPr lang="en-US" dirty="0" smtClean="0"/>
              <a:t>"), </a:t>
            </a:r>
            <a:r>
              <a:rPr lang="en-US" dirty="0" err="1" smtClean="0"/>
              <a:t>Bytes.toBytes</a:t>
            </a:r>
            <a:r>
              <a:rPr lang="en-US" dirty="0" smtClean="0"/>
              <a:t>("John"));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err="1" smtClean="0"/>
              <a:t>put.add</a:t>
            </a:r>
            <a:r>
              <a:rPr lang="en-US" dirty="0" smtClean="0"/>
              <a:t>(</a:t>
            </a:r>
            <a:r>
              <a:rPr lang="en-US" dirty="0" err="1" smtClean="0"/>
              <a:t>Bytes.toBytes</a:t>
            </a:r>
            <a:r>
              <a:rPr lang="en-US" dirty="0" smtClean="0"/>
              <a:t>("colfam1"), </a:t>
            </a:r>
            <a:r>
              <a:rPr lang="en-US" dirty="0" err="1" smtClean="0"/>
              <a:t>Bytes.toBytes</a:t>
            </a:r>
            <a:r>
              <a:rPr lang="en-US" dirty="0" smtClean="0"/>
              <a:t>("</a:t>
            </a:r>
            <a:r>
              <a:rPr lang="en-US" dirty="0" err="1" smtClean="0"/>
              <a:t>last_name</a:t>
            </a:r>
            <a:r>
              <a:rPr lang="en-US" dirty="0" smtClean="0"/>
              <a:t>"), </a:t>
            </a:r>
            <a:r>
              <a:rPr lang="en-US" dirty="0" err="1" smtClean="0"/>
              <a:t>Bytes.toBytes</a:t>
            </a:r>
            <a:r>
              <a:rPr lang="en-US" dirty="0" smtClean="0"/>
              <a:t>("Smith"));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err="1" smtClean="0"/>
              <a:t>table.put</a:t>
            </a:r>
            <a:r>
              <a:rPr lang="en-US" dirty="0" smtClean="0"/>
              <a:t>(put);</a:t>
            </a:r>
            <a:endParaRPr lang="ru-RU" dirty="0" smtClean="0"/>
          </a:p>
          <a:p>
            <a:r>
              <a:rPr lang="en-US" dirty="0" smtClean="0"/>
              <a:t>Get </a:t>
            </a:r>
            <a:r>
              <a:rPr lang="en-US" dirty="0" err="1" smtClean="0"/>
              <a:t>get</a:t>
            </a:r>
            <a:r>
              <a:rPr lang="en-US" dirty="0" smtClean="0"/>
              <a:t> = new </a:t>
            </a:r>
            <a:r>
              <a:rPr lang="en-US" b="1" dirty="0" smtClean="0"/>
              <a:t>Get</a:t>
            </a:r>
            <a:r>
              <a:rPr lang="en-US" dirty="0" smtClean="0"/>
              <a:t>(</a:t>
            </a:r>
            <a:r>
              <a:rPr lang="en-US" dirty="0" err="1" smtClean="0"/>
              <a:t>Bytes.toBytes</a:t>
            </a:r>
            <a:r>
              <a:rPr lang="en-US" dirty="0" smtClean="0"/>
              <a:t>("E12345"));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err="1" smtClean="0"/>
              <a:t>get.addColumn</a:t>
            </a:r>
            <a:r>
              <a:rPr lang="en-US" dirty="0" smtClean="0"/>
              <a:t>(</a:t>
            </a:r>
            <a:r>
              <a:rPr lang="en-US" dirty="0" err="1" smtClean="0"/>
              <a:t>Bytes.toBytes</a:t>
            </a:r>
            <a:r>
              <a:rPr lang="en-US" dirty="0" smtClean="0"/>
              <a:t>("colfam1"), </a:t>
            </a:r>
            <a:r>
              <a:rPr lang="en-US" dirty="0" err="1" smtClean="0"/>
              <a:t>Bytes.toBytes</a:t>
            </a:r>
            <a:r>
              <a:rPr lang="en-US" dirty="0" smtClean="0"/>
              <a:t>("</a:t>
            </a:r>
            <a:r>
              <a:rPr lang="en-US" dirty="0" err="1" smtClean="0"/>
              <a:t>first_name</a:t>
            </a:r>
            <a:r>
              <a:rPr lang="en-US" dirty="0" smtClean="0"/>
              <a:t> "));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Result </a:t>
            </a:r>
            <a:r>
              <a:rPr lang="en-US" dirty="0" err="1" smtClean="0"/>
              <a:t>result</a:t>
            </a:r>
            <a:r>
              <a:rPr lang="en-US" dirty="0" smtClean="0"/>
              <a:t> = </a:t>
            </a:r>
            <a:r>
              <a:rPr lang="en-US" dirty="0" err="1" smtClean="0"/>
              <a:t>table.get</a:t>
            </a:r>
            <a:r>
              <a:rPr lang="en-US" dirty="0" smtClean="0"/>
              <a:t>(get);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byte[] </a:t>
            </a:r>
            <a:r>
              <a:rPr lang="en-US" dirty="0" err="1" smtClean="0"/>
              <a:t>val</a:t>
            </a:r>
            <a:r>
              <a:rPr lang="en-US" dirty="0" smtClean="0"/>
              <a:t> = </a:t>
            </a:r>
            <a:r>
              <a:rPr lang="en-US" dirty="0" err="1" smtClean="0"/>
              <a:t>result.getValue</a:t>
            </a:r>
            <a:r>
              <a:rPr lang="en-US" dirty="0" smtClean="0"/>
              <a:t>(</a:t>
            </a:r>
            <a:r>
              <a:rPr lang="en-US" dirty="0" err="1" smtClean="0"/>
              <a:t>Bytes.toBytes</a:t>
            </a:r>
            <a:r>
              <a:rPr lang="en-US" dirty="0" smtClean="0"/>
              <a:t>("colfam1"), </a:t>
            </a:r>
            <a:r>
              <a:rPr lang="en-US" dirty="0" err="1" smtClean="0"/>
              <a:t>Bytes.toBytes</a:t>
            </a:r>
            <a:r>
              <a:rPr lang="en-US" dirty="0" smtClean="0"/>
              <a:t>("</a:t>
            </a:r>
            <a:r>
              <a:rPr lang="en-US" dirty="0" err="1" smtClean="0"/>
              <a:t>first_name</a:t>
            </a:r>
            <a:r>
              <a:rPr lang="en-US" dirty="0" smtClean="0"/>
              <a:t> "));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err="1" smtClean="0"/>
              <a:t>System.out.println</a:t>
            </a:r>
            <a:r>
              <a:rPr lang="en-US" dirty="0" smtClean="0"/>
              <a:t>("Employee's first name is: " + </a:t>
            </a:r>
            <a:r>
              <a:rPr lang="en-US" dirty="0" err="1" smtClean="0"/>
              <a:t>Bytes.toString</a:t>
            </a:r>
            <a:r>
              <a:rPr lang="en-US" dirty="0" smtClean="0"/>
              <a:t>(</a:t>
            </a:r>
            <a:r>
              <a:rPr lang="en-US" dirty="0" err="1" smtClean="0"/>
              <a:t>val</a:t>
            </a:r>
            <a:r>
              <a:rPr lang="en-US" dirty="0" smtClean="0"/>
              <a:t>));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</a:t>
            </a:r>
            <a:r>
              <a:rPr lang="en-US" dirty="0" err="1" smtClean="0"/>
              <a:t>HBase</a:t>
            </a:r>
            <a:r>
              <a:rPr lang="en-US" dirty="0" smtClean="0"/>
              <a:t> </a:t>
            </a:r>
            <a:r>
              <a:rPr lang="ru-RU" dirty="0" smtClean="0"/>
              <a:t>и обычной </a:t>
            </a:r>
            <a:r>
              <a:rPr lang="en-US" dirty="0" smtClean="0"/>
              <a:t>RDBMS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76275" y="2011363"/>
          <a:ext cx="10753725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0535"/>
                <a:gridCol w="3880624"/>
                <a:gridCol w="3802566"/>
              </a:tblGrid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HBase</a:t>
                      </a:r>
                      <a:r>
                        <a:rPr lang="en-US" sz="2000" b="1" dirty="0" smtClean="0"/>
                        <a:t>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RDBMS 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b="1" dirty="0" smtClean="0"/>
                    </a:p>
                    <a:p>
                      <a:r>
                        <a:rPr lang="en-US" sz="2000" b="1" dirty="0" smtClean="0"/>
                        <a:t>Data Layout</a:t>
                      </a:r>
                      <a:endParaRPr lang="ru-RU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 sparse, distributed, persistent multidimensional sorted map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Row or Column Oriented </a:t>
                      </a:r>
                      <a:endParaRPr lang="ru-RU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Transactions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ACID Support on Single Row Only 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Yes </a:t>
                      </a:r>
                      <a:endParaRPr lang="ru-RU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Query 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get/put/scan only unless combined with Hive or other technology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SQL </a:t>
                      </a:r>
                      <a:endParaRPr lang="ru-RU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Authentication / Authorization 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Authentication / Authorization</a:t>
                      </a:r>
                      <a:endParaRPr lang="ru-RU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Indexes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Row-Key only or special table 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Yes </a:t>
                      </a:r>
                      <a:endParaRPr lang="ru-RU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Throughput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Millions of Queries per Sec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Thousands of Queries per Sec </a:t>
                      </a:r>
                      <a:endParaRPr lang="ru-RU" sz="20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Maximum Database Size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PBs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TBs</a:t>
                      </a:r>
                      <a:endParaRPr lang="ru-RU" sz="2000" b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Плюсы </a:t>
            </a:r>
            <a:r>
              <a:rPr lang="en-US" dirty="0" err="1" smtClean="0"/>
              <a:t>HBase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Распределенная, отлично масштабируется</a:t>
            </a:r>
            <a:endParaRPr lang="en-US" b="1" dirty="0" smtClean="0"/>
          </a:p>
          <a:p>
            <a:pPr lvl="1"/>
            <a:r>
              <a:rPr lang="ru-RU" dirty="0" smtClean="0"/>
              <a:t>Автоматический </a:t>
            </a:r>
            <a:r>
              <a:rPr lang="ru-RU" dirty="0" err="1" smtClean="0"/>
              <a:t>шардинг</a:t>
            </a:r>
            <a:endParaRPr lang="en-US" dirty="0" smtClean="0"/>
          </a:p>
          <a:p>
            <a:pPr lvl="1"/>
            <a:r>
              <a:rPr lang="ru-RU" dirty="0" err="1" smtClean="0"/>
              <a:t>Масштабируемость</a:t>
            </a:r>
            <a:r>
              <a:rPr lang="ru-RU" dirty="0" smtClean="0"/>
              <a:t> линейна с количеством </a:t>
            </a:r>
            <a:r>
              <a:rPr lang="ru-RU" dirty="0" err="1" smtClean="0"/>
              <a:t>нодов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ru-RU" b="1" dirty="0" smtClean="0"/>
              <a:t>Низкая задержка</a:t>
            </a:r>
            <a:endParaRPr lang="en-US" b="1" dirty="0" smtClean="0"/>
          </a:p>
          <a:p>
            <a:pPr lvl="1"/>
            <a:r>
              <a:rPr lang="ru-RU" dirty="0" smtClean="0"/>
              <a:t>Поддержка случайного доступа </a:t>
            </a:r>
            <a:r>
              <a:rPr lang="en-US" dirty="0" smtClean="0"/>
              <a:t>read/write, </a:t>
            </a:r>
            <a:r>
              <a:rPr lang="ru-RU" dirty="0" smtClean="0"/>
              <a:t>сканирование в малых диапазонах</a:t>
            </a:r>
            <a:endParaRPr lang="en-US" dirty="0" smtClean="0"/>
          </a:p>
          <a:p>
            <a:r>
              <a:rPr lang="ru-RU" b="1" dirty="0" smtClean="0"/>
              <a:t>Сильная согласованность / целостность</a:t>
            </a:r>
            <a:endParaRPr lang="en-US" b="1" dirty="0" smtClean="0"/>
          </a:p>
          <a:p>
            <a:r>
              <a:rPr lang="ru-RU" b="1" dirty="0" smtClean="0"/>
              <a:t>Высокая доступность</a:t>
            </a:r>
            <a:endParaRPr lang="en-US" b="1" dirty="0" smtClean="0"/>
          </a:p>
          <a:p>
            <a:r>
              <a:rPr lang="ru-RU" b="1" dirty="0" smtClean="0"/>
              <a:t>Очень подходит </a:t>
            </a:r>
            <a:r>
              <a:rPr lang="en-US" b="1" dirty="0" smtClean="0"/>
              <a:t> </a:t>
            </a:r>
            <a:r>
              <a:rPr lang="ru-RU" b="1" dirty="0" smtClean="0"/>
              <a:t>для «разреженных таблиц»</a:t>
            </a:r>
            <a:r>
              <a:rPr lang="en-US" b="1" dirty="0" smtClean="0"/>
              <a:t> (</a:t>
            </a:r>
            <a:r>
              <a:rPr lang="ru-RU" b="1" dirty="0" smtClean="0"/>
              <a:t>нет фиксированных колонок</a:t>
            </a:r>
            <a:r>
              <a:rPr lang="en-US" b="1" dirty="0" smtClean="0"/>
              <a:t>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Колоночные базы данных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HBase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колоночных баз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Структурированные данные с доступом ко множеству атрибутов</a:t>
            </a:r>
            <a:endParaRPr lang="en-US" dirty="0" smtClean="0"/>
          </a:p>
          <a:p>
            <a:r>
              <a:rPr lang="ru-RU" dirty="0" smtClean="0"/>
              <a:t>Колонки сгруппированы в семейства/группы</a:t>
            </a:r>
            <a:r>
              <a:rPr lang="en-US" dirty="0" smtClean="0"/>
              <a:t>.</a:t>
            </a:r>
            <a:r>
              <a:rPr lang="ru-RU" dirty="0" smtClean="0"/>
              <a:t> Каждый блок хранения содержит данный только из одной колонки или семейства чтобы обеспечивать «локализованный» доступ к наиболее востребованным атрибутам</a:t>
            </a:r>
            <a:endParaRPr lang="en-US" dirty="0" smtClean="0"/>
          </a:p>
          <a:p>
            <a:r>
              <a:rPr lang="ru-RU" dirty="0" smtClean="0"/>
              <a:t>Колонки сгруппированы заранее, но внутри группы поддерживают изменения схемы</a:t>
            </a:r>
            <a:endParaRPr lang="en-US" dirty="0" smtClean="0"/>
          </a:p>
          <a:p>
            <a:r>
              <a:rPr lang="ru-RU" dirty="0" smtClean="0"/>
              <a:t>Масштабирование использует репликацию, распределение по </a:t>
            </a:r>
            <a:r>
              <a:rPr lang="ru-RU" dirty="0" err="1" smtClean="0"/>
              <a:t>нодам</a:t>
            </a:r>
            <a:r>
              <a:rPr lang="ru-RU" dirty="0" smtClean="0"/>
              <a:t> для ускорения доступа и восстановления после сбоев</a:t>
            </a:r>
            <a:endParaRPr lang="en-US" dirty="0" smtClean="0"/>
          </a:p>
          <a:p>
            <a:r>
              <a:rPr lang="ru-RU" dirty="0" smtClean="0"/>
              <a:t>Оптимизированы для записи</a:t>
            </a:r>
            <a:r>
              <a:rPr lang="en-US" dirty="0" smtClean="0"/>
              <a:t> (</a:t>
            </a:r>
            <a:r>
              <a:rPr lang="ru-RU" dirty="0" smtClean="0"/>
              <a:t>запись быстрее чтения</a:t>
            </a:r>
            <a:r>
              <a:rPr lang="en-US" dirty="0" smtClean="0"/>
              <a:t>)</a:t>
            </a:r>
          </a:p>
          <a:p>
            <a:r>
              <a:rPr lang="ru-RU" dirty="0" smtClean="0"/>
              <a:t>Приложения</a:t>
            </a:r>
            <a:r>
              <a:rPr lang="en-US" dirty="0" smtClean="0"/>
              <a:t>: </a:t>
            </a:r>
            <a:r>
              <a:rPr lang="ru-RU" dirty="0" smtClean="0"/>
              <a:t>Высокие потоки (ленты активности, очереди сообщений). Кэширование. </a:t>
            </a:r>
            <a:r>
              <a:rPr lang="ru-RU" dirty="0" err="1" smtClean="0"/>
              <a:t>Веб-логи</a:t>
            </a:r>
            <a:r>
              <a:rPr lang="ru-RU" dirty="0" smtClean="0"/>
              <a:t>, системы поисковой индексации, аналитические системы</a:t>
            </a:r>
            <a:endParaRPr lang="en-US" dirty="0" smtClean="0"/>
          </a:p>
          <a:p>
            <a:r>
              <a:rPr lang="ru-RU" dirty="0" smtClean="0"/>
              <a:t>Примеры:</a:t>
            </a:r>
            <a:r>
              <a:rPr lang="en-US" dirty="0" smtClean="0"/>
              <a:t> Google </a:t>
            </a:r>
            <a:r>
              <a:rPr lang="en-US" dirty="0" err="1" smtClean="0"/>
              <a:t>BigTable</a:t>
            </a:r>
            <a:r>
              <a:rPr lang="en-US" dirty="0" smtClean="0"/>
              <a:t>, Apache </a:t>
            </a:r>
            <a:r>
              <a:rPr lang="en-US" dirty="0" err="1" smtClean="0"/>
              <a:t>HBase</a:t>
            </a:r>
            <a:r>
              <a:rPr lang="en-US" dirty="0" smtClean="0"/>
              <a:t>, Apache Cassandra, Amazon Dynamo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</a:t>
            </a:r>
            <a:r>
              <a:rPr lang="en-US" dirty="0" err="1" smtClean="0"/>
              <a:t>HBase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Лидирующая в индустрии реализация схемы</a:t>
            </a:r>
            <a:r>
              <a:rPr lang="en-US" dirty="0" smtClean="0"/>
              <a:t> </a:t>
            </a:r>
            <a:r>
              <a:rPr lang="en-US" dirty="0" err="1" smtClean="0"/>
              <a:t>BigTable</a:t>
            </a:r>
            <a:r>
              <a:rPr lang="en-US" dirty="0" smtClean="0"/>
              <a:t> </a:t>
            </a:r>
            <a:r>
              <a:rPr lang="ru-RU" dirty="0" smtClean="0"/>
              <a:t>от </a:t>
            </a:r>
            <a:r>
              <a:rPr lang="en-US" dirty="0" smtClean="0"/>
              <a:t>Google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BigTable</a:t>
            </a:r>
            <a:r>
              <a:rPr lang="en-US" dirty="0" smtClean="0"/>
              <a:t> </a:t>
            </a:r>
            <a:r>
              <a:rPr lang="ru-RU" dirty="0" smtClean="0"/>
              <a:t>это разреженная, распределенная, устойчивая, многомерно отсортированная схема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>
                <a:hlinkClick r:id="rId3"/>
              </a:rPr>
              <a:t>http://research.google.com/archive/bigtable-osdi06.pdf</a:t>
            </a:r>
            <a:r>
              <a:rPr lang="en-US" dirty="0" smtClean="0"/>
              <a:t> </a:t>
            </a:r>
          </a:p>
          <a:p>
            <a:r>
              <a:rPr lang="ru-RU" dirty="0" smtClean="0"/>
              <a:t>Открытые </a:t>
            </a:r>
            <a:r>
              <a:rPr lang="ru-RU" dirty="0" err="1" smtClean="0"/>
              <a:t>исходники</a:t>
            </a:r>
            <a:r>
              <a:rPr lang="ru-RU" dirty="0" smtClean="0"/>
              <a:t> от </a:t>
            </a:r>
            <a:r>
              <a:rPr lang="en-US" dirty="0" smtClean="0"/>
              <a:t>Apache </a:t>
            </a:r>
            <a:r>
              <a:rPr lang="ru-RU" dirty="0" smtClean="0"/>
              <a:t>(</a:t>
            </a:r>
            <a:r>
              <a:rPr lang="en-US" dirty="0" smtClean="0"/>
              <a:t>Top Level Project</a:t>
            </a:r>
            <a:r>
              <a:rPr lang="ru-RU" dirty="0" smtClean="0"/>
              <a:t>)</a:t>
            </a:r>
            <a:endParaRPr lang="en-US" dirty="0" smtClean="0"/>
          </a:p>
          <a:p>
            <a:pPr lvl="1"/>
            <a:r>
              <a:rPr lang="ru-RU" dirty="0" smtClean="0"/>
              <a:t>Поддерживается в продуктах</a:t>
            </a:r>
            <a:r>
              <a:rPr lang="en-US" dirty="0" smtClean="0"/>
              <a:t> IBM</a:t>
            </a:r>
          </a:p>
          <a:p>
            <a:r>
              <a:rPr lang="en-US" dirty="0" err="1" smtClean="0"/>
              <a:t>HBase</a:t>
            </a:r>
            <a:r>
              <a:rPr lang="en-US" dirty="0" smtClean="0"/>
              <a:t> </a:t>
            </a:r>
            <a:r>
              <a:rPr lang="ru-RU" dirty="0" smtClean="0"/>
              <a:t>используется лидерами Интернета </a:t>
            </a:r>
            <a:r>
              <a:rPr lang="en-US" dirty="0" smtClean="0"/>
              <a:t>(</a:t>
            </a:r>
            <a:r>
              <a:rPr lang="en-US" dirty="0" err="1" smtClean="0"/>
              <a:t>Facebook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smtClean="0"/>
              <a:t>Yahoo, …)</a:t>
            </a:r>
          </a:p>
          <a:p>
            <a:pPr lvl="1"/>
            <a:r>
              <a:rPr lang="en-US" dirty="0" smtClean="0">
                <a:hlinkClick r:id="rId4"/>
              </a:rPr>
              <a:t>http://wiki.apache.org/hadoop/Hbase/PoweredBy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NoSQL</a:t>
            </a:r>
            <a:r>
              <a:rPr lang="en-US" dirty="0" smtClean="0"/>
              <a:t> </a:t>
            </a:r>
            <a:r>
              <a:rPr lang="ru-RU" dirty="0" smtClean="0"/>
              <a:t>хранилище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6" name="Picture 2" descr="http://appscale.cs.ucsb.edu/images/hbas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59527" y="4280492"/>
            <a:ext cx="2685058" cy="1825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проекта </a:t>
            </a:r>
            <a:r>
              <a:rPr lang="en-US" dirty="0" err="1" smtClean="0"/>
              <a:t>Hbase</a:t>
            </a:r>
            <a:r>
              <a:rPr lang="en-US" dirty="0" smtClean="0"/>
              <a:t> (</a:t>
            </a:r>
            <a:r>
              <a:rPr lang="en-US" dirty="0" err="1" smtClean="0"/>
              <a:t>BigTable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Миллиарды строк / записей</a:t>
            </a:r>
          </a:p>
          <a:p>
            <a:r>
              <a:rPr lang="ru-RU" dirty="0" smtClean="0"/>
              <a:t>Миллионы столбцов</a:t>
            </a:r>
          </a:p>
          <a:p>
            <a:r>
              <a:rPr lang="ru-RU" dirty="0" smtClean="0"/>
              <a:t>Тысячи версий</a:t>
            </a:r>
          </a:p>
          <a:p>
            <a:r>
              <a:rPr lang="ru-RU" dirty="0" smtClean="0"/>
              <a:t>Петабайты на кластере из тысяч серверов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 </a:t>
            </a:r>
            <a:r>
              <a:rPr lang="en-US" dirty="0" err="1" smtClean="0"/>
              <a:t>HBase</a:t>
            </a:r>
            <a:r>
              <a:rPr lang="en-US" dirty="0" smtClean="0"/>
              <a:t> </a:t>
            </a:r>
            <a:r>
              <a:rPr lang="ru-RU" dirty="0" smtClean="0"/>
              <a:t>НЕ является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НЕ </a:t>
            </a:r>
            <a:r>
              <a:rPr lang="en-US" dirty="0" smtClean="0"/>
              <a:t>SQL </a:t>
            </a:r>
            <a:r>
              <a:rPr lang="ru-RU" dirty="0" smtClean="0"/>
              <a:t>база</a:t>
            </a:r>
          </a:p>
          <a:p>
            <a:pPr lvl="1"/>
            <a:r>
              <a:rPr lang="ru-RU" dirty="0" smtClean="0"/>
              <a:t>Нет </a:t>
            </a:r>
            <a:r>
              <a:rPr lang="en-US" dirty="0" smtClean="0"/>
              <a:t>join, </a:t>
            </a:r>
            <a:r>
              <a:rPr lang="ru-RU" dirty="0" smtClean="0"/>
              <a:t>нет типов, нет </a:t>
            </a:r>
            <a:r>
              <a:rPr lang="en-US" dirty="0" smtClean="0"/>
              <a:t>SQL-</a:t>
            </a:r>
            <a:r>
              <a:rPr lang="ru-RU" dirty="0" smtClean="0"/>
              <a:t>запросов</a:t>
            </a:r>
          </a:p>
          <a:p>
            <a:pPr lvl="1"/>
            <a:r>
              <a:rPr lang="ru-RU" dirty="0" smtClean="0"/>
              <a:t>Транзакции и вторичные индексы возможны, как дополнения, но еще незрелы</a:t>
            </a:r>
          </a:p>
          <a:p>
            <a:r>
              <a:rPr lang="ru-RU" b="1" dirty="0" smtClean="0"/>
              <a:t>НЕ </a:t>
            </a:r>
            <a:r>
              <a:rPr lang="ru-RU" dirty="0" smtClean="0"/>
              <a:t>замена вашей </a:t>
            </a:r>
            <a:r>
              <a:rPr lang="en-US" dirty="0" smtClean="0"/>
              <a:t>RDBMS</a:t>
            </a:r>
          </a:p>
          <a:p>
            <a:r>
              <a:rPr lang="ru-RU" b="1" dirty="0" smtClean="0"/>
              <a:t>НЕ</a:t>
            </a:r>
            <a:r>
              <a:rPr lang="ru-RU" dirty="0" smtClean="0"/>
              <a:t> продолжение ваших </a:t>
            </a:r>
            <a:r>
              <a:rPr lang="en-US" dirty="0" smtClean="0"/>
              <a:t>RDBMS </a:t>
            </a:r>
            <a:r>
              <a:rPr lang="ru-RU" dirty="0" smtClean="0"/>
              <a:t>привычек</a:t>
            </a:r>
            <a:endParaRPr lang="en-US" dirty="0" smtClean="0"/>
          </a:p>
          <a:p>
            <a:pPr lvl="1"/>
            <a:r>
              <a:rPr lang="ru-RU" dirty="0" smtClean="0"/>
              <a:t>Ненормализованные данные</a:t>
            </a:r>
          </a:p>
          <a:p>
            <a:pPr lvl="1"/>
            <a:r>
              <a:rPr lang="ru-RU" dirty="0" smtClean="0"/>
              <a:t>Много столбцов, многие пустые</a:t>
            </a:r>
          </a:p>
          <a:p>
            <a:pPr lvl="1"/>
            <a:r>
              <a:rPr lang="ru-RU" dirty="0" smtClean="0"/>
              <a:t>Другая работа со схемой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данных </a:t>
            </a:r>
            <a:r>
              <a:rPr lang="en-US" dirty="0" err="1" smtClean="0"/>
              <a:t>HBase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Продукт </a:t>
            </a:r>
            <a:r>
              <a:rPr lang="ru-RU" dirty="0" err="1" smtClean="0"/>
              <a:t>HBase</a:t>
            </a:r>
            <a:r>
              <a:rPr lang="ru-RU" dirty="0" smtClean="0"/>
              <a:t>, выпущенный в 2007 г., представляет собой разреженную распределенную персистентную многомерную сортированную таблицу. Эта таблица индексируется по ключу строки, по ключу столбца и по метке времени.</a:t>
            </a:r>
          </a:p>
          <a:p>
            <a:endParaRPr lang="ru-RU" dirty="0" smtClean="0"/>
          </a:p>
          <a:p>
            <a:r>
              <a:rPr lang="en-US" sz="3200" dirty="0" smtClean="0"/>
              <a:t>(Table, </a:t>
            </a:r>
            <a:r>
              <a:rPr lang="en-US" sz="3200" dirty="0" err="1" smtClean="0"/>
              <a:t>RowKey</a:t>
            </a:r>
            <a:r>
              <a:rPr lang="en-US" sz="3200" dirty="0" smtClean="0"/>
              <a:t>, Family, Column, Timestamp) --&gt; Value</a:t>
            </a:r>
          </a:p>
          <a:p>
            <a:endParaRPr lang="en-US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Таблицы </a:t>
            </a:r>
            <a:r>
              <a:rPr lang="en-US" dirty="0" err="1" smtClean="0"/>
              <a:t>HBase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7657" t="37402" r="39283" b="7362"/>
          <a:stretch>
            <a:fillRect/>
          </a:stretch>
        </p:blipFill>
        <p:spPr bwMode="auto">
          <a:xfrm>
            <a:off x="1539240" y="1508760"/>
            <a:ext cx="7360920" cy="416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Таблицы </a:t>
            </a:r>
            <a:r>
              <a:rPr lang="en-US" dirty="0" err="1" smtClean="0"/>
              <a:t>HBase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8009" t="43863" r="39458" b="8654"/>
          <a:stretch>
            <a:fillRect/>
          </a:stretch>
        </p:blipFill>
        <p:spPr bwMode="auto">
          <a:xfrm>
            <a:off x="1584960" y="2407919"/>
            <a:ext cx="7330440" cy="360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лекций Интуит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1315</TotalTime>
  <Words>1247</Words>
  <Application>Microsoft Office PowerPoint</Application>
  <PresentationFormat>Произвольный</PresentationFormat>
  <Paragraphs>135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Шаблон лекций Интуит</vt:lpstr>
      <vt:lpstr>Колоночные</vt:lpstr>
      <vt:lpstr>Колоночные базы данных</vt:lpstr>
      <vt:lpstr>Свойства колоночных баз</vt:lpstr>
      <vt:lpstr>Что такое HBase</vt:lpstr>
      <vt:lpstr>Цели проекта Hbase (BigTable)</vt:lpstr>
      <vt:lpstr>Чем HBase НЕ является</vt:lpstr>
      <vt:lpstr>Модель данных HBase</vt:lpstr>
      <vt:lpstr>Таблицы HBase</vt:lpstr>
      <vt:lpstr>Таблицы HBase</vt:lpstr>
      <vt:lpstr>Таблицы HBase</vt:lpstr>
      <vt:lpstr>Пример кода</vt:lpstr>
      <vt:lpstr>Сравнение HBase и обычной RDBMS</vt:lpstr>
      <vt:lpstr>Плюсы HBase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хранения больших данных</dc:title>
  <dc:creator>Yury Anikin</dc:creator>
  <cp:lastModifiedBy>rana</cp:lastModifiedBy>
  <cp:revision>23</cp:revision>
  <dcterms:created xsi:type="dcterms:W3CDTF">2014-02-09T23:27:10Z</dcterms:created>
  <dcterms:modified xsi:type="dcterms:W3CDTF">2014-03-18T13:49:23Z</dcterms:modified>
</cp:coreProperties>
</file>