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75" r:id="rId4"/>
    <p:sldId id="281" r:id="rId5"/>
    <p:sldId id="270" r:id="rId6"/>
    <p:sldId id="30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6" autoAdjust="0"/>
    <p:restoredTop sz="82215" autoAdjust="0"/>
  </p:normalViewPr>
  <p:slideViewPr>
    <p:cSldViewPr snapToGrid="0">
      <p:cViewPr varScale="1">
        <p:scale>
          <a:sx n="78" d="100"/>
          <a:sy n="78" d="100"/>
        </p:scale>
        <p:origin x="-108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этой лекции вы узнаете о</a:t>
            </a:r>
          </a:p>
          <a:p>
            <a:r>
              <a:rPr lang="ru-RU" dirty="0" err="1" smtClean="0"/>
              <a:t>Подтеме</a:t>
            </a:r>
            <a:r>
              <a:rPr lang="ru-RU" baseline="0" dirty="0" smtClean="0"/>
              <a:t> 1</a:t>
            </a:r>
          </a:p>
          <a:p>
            <a:r>
              <a:rPr lang="ru-RU" baseline="0" dirty="0" err="1" smtClean="0"/>
              <a:t>Подтеме</a:t>
            </a:r>
            <a:r>
              <a:rPr lang="ru-RU" baseline="0" dirty="0" smtClean="0"/>
              <a:t> 2</a:t>
            </a:r>
          </a:p>
          <a:p>
            <a:r>
              <a:rPr lang="ru-RU" baseline="0" dirty="0" smtClean="0"/>
              <a:t>И </a:t>
            </a:r>
            <a:r>
              <a:rPr lang="ru-RU" baseline="0" dirty="0" err="1" smtClean="0"/>
              <a:t>подтеме</a:t>
            </a:r>
            <a:r>
              <a:rPr lang="ru-RU" baseline="0" dirty="0" smtClean="0"/>
              <a:t> 3</a:t>
            </a:r>
          </a:p>
          <a:p>
            <a:endParaRPr lang="ru-RU" baseline="0" dirty="0" smtClean="0"/>
          </a:p>
          <a:p>
            <a:r>
              <a:rPr lang="ru-RU" baseline="0" dirty="0" smtClean="0"/>
              <a:t>Начнём.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41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Простые транзакции данных для каждого</a:t>
            </a:r>
          </a:p>
          <a:p>
            <a:r>
              <a:rPr lang="ru-RU" dirty="0" smtClean="0"/>
              <a:t>Благодаря современным достижениям в области </a:t>
            </a:r>
            <a:r>
              <a:rPr lang="ru-RU" dirty="0" err="1" smtClean="0"/>
              <a:t>веб-технологий</a:t>
            </a:r>
            <a:r>
              <a:rPr lang="ru-RU" dirty="0" smtClean="0"/>
              <a:t> любой пользователь может легко предоставлять и потреблять </a:t>
            </a:r>
            <a:r>
              <a:rPr lang="ru-RU" dirty="0" err="1" smtClean="0"/>
              <a:t>контент</a:t>
            </a:r>
            <a:r>
              <a:rPr lang="ru-RU" dirty="0" smtClean="0"/>
              <a:t>, представленный в любой форме. Примеры. </a:t>
            </a:r>
          </a:p>
          <a:p>
            <a:r>
              <a:rPr lang="ru-RU" dirty="0" smtClean="0"/>
              <a:t>Создание персональной </a:t>
            </a:r>
            <a:r>
              <a:rPr lang="ru-RU" dirty="0" err="1" smtClean="0"/>
              <a:t>веб-страницы</a:t>
            </a:r>
            <a:r>
              <a:rPr lang="ru-RU" dirty="0" smtClean="0"/>
              <a:t> (например, с помощью </a:t>
            </a:r>
            <a:r>
              <a:rPr lang="ru-RU" dirty="0" err="1" smtClean="0"/>
              <a:t>Google</a:t>
            </a:r>
            <a:r>
              <a:rPr lang="ru-RU" dirty="0" smtClean="0"/>
              <a:t> </a:t>
            </a:r>
            <a:r>
              <a:rPr lang="ru-RU" dirty="0" err="1" smtClean="0"/>
              <a:t>Sites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Создание </a:t>
            </a:r>
            <a:r>
              <a:rPr lang="ru-RU" dirty="0" err="1" smtClean="0"/>
              <a:t>блога</a:t>
            </a:r>
            <a:r>
              <a:rPr lang="ru-RU" dirty="0" smtClean="0"/>
              <a:t> (с помощью </a:t>
            </a:r>
            <a:r>
              <a:rPr lang="ru-RU" dirty="0" err="1" smtClean="0"/>
              <a:t>WordPress</a:t>
            </a:r>
            <a:r>
              <a:rPr lang="ru-RU" dirty="0" smtClean="0"/>
              <a:t>, </a:t>
            </a:r>
            <a:r>
              <a:rPr lang="ru-RU" dirty="0" err="1" smtClean="0"/>
              <a:t>Blogger</a:t>
            </a:r>
            <a:r>
              <a:rPr lang="ru-RU" dirty="0" smtClean="0"/>
              <a:t>, </a:t>
            </a:r>
            <a:r>
              <a:rPr lang="ru-RU" dirty="0" err="1" smtClean="0"/>
              <a:t>LiveJournal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Взаимодействие в </a:t>
            </a:r>
            <a:r>
              <a:rPr lang="ru-RU" dirty="0" err="1" smtClean="0"/>
              <a:t>онлайн-сообществах</a:t>
            </a:r>
            <a:r>
              <a:rPr lang="ru-RU" dirty="0" smtClean="0"/>
              <a:t> (</a:t>
            </a:r>
            <a:r>
              <a:rPr lang="ru-RU" dirty="0" err="1" smtClean="0"/>
              <a:t>Facebook</a:t>
            </a:r>
            <a:r>
              <a:rPr lang="ru-RU" dirty="0" smtClean="0"/>
              <a:t>, </a:t>
            </a:r>
            <a:r>
              <a:rPr lang="ru-RU" dirty="0" err="1" smtClean="0"/>
              <a:t>Twitter</a:t>
            </a:r>
            <a:r>
              <a:rPr lang="ru-RU" dirty="0" smtClean="0"/>
              <a:t>, </a:t>
            </a:r>
            <a:r>
              <a:rPr lang="ru-RU" dirty="0" err="1" smtClean="0"/>
              <a:t>LinkedIn</a:t>
            </a:r>
            <a:r>
              <a:rPr lang="ru-RU" dirty="0" smtClean="0"/>
              <a:t> и т. д.).</a:t>
            </a:r>
          </a:p>
          <a:p>
            <a:r>
              <a:rPr lang="ru-RU" dirty="0" smtClean="0"/>
              <a:t>Эти возможности предоставляются "потребительскими", массовыми инструментами, которые позволили более широкому кругу людей с легкостью создавать, потреблять и передавать (осуществлять т. н. "транзакции") больше данных, представленных в более разнообразных формах (сообщений в </a:t>
            </a:r>
            <a:r>
              <a:rPr lang="ru-RU" dirty="0" err="1" smtClean="0"/>
              <a:t>блогах</a:t>
            </a:r>
            <a:r>
              <a:rPr lang="ru-RU" dirty="0" smtClean="0"/>
              <a:t>, </a:t>
            </a:r>
            <a:r>
              <a:rPr lang="ru-RU" dirty="0" err="1" smtClean="0"/>
              <a:t>твитов</a:t>
            </a:r>
            <a:r>
              <a:rPr lang="ru-RU" dirty="0" smtClean="0"/>
              <a:t>, взаимодействий в социальных сетях, видео, аудио, фотографий — т. е. структурированных и неструктурированных данных). </a:t>
            </a:r>
          </a:p>
          <a:p>
            <a:r>
              <a:rPr lang="ru-RU" b="1" dirty="0" smtClean="0"/>
              <a:t>Облачные модели облегчают развертывание сервисов</a:t>
            </a:r>
          </a:p>
          <a:p>
            <a:r>
              <a:rPr lang="ru-RU" dirty="0" smtClean="0"/>
              <a:t>Технология облачных вычислений – это относительно новая модель </a:t>
            </a:r>
            <a:r>
              <a:rPr lang="ru-RU" dirty="0" err="1" smtClean="0"/>
              <a:t>хостинга</a:t>
            </a:r>
            <a:r>
              <a:rPr lang="ru-RU" dirty="0" smtClean="0"/>
              <a:t> приложений (хотя облачные среды настолько интегрированы, что сейчас уже практически неотделимы от остальной инфраструктуры обработки транзакций в Интернете). Облачная модель упрощает трудоемкие процессы приобретения и инициализации аппаратных средств и развертывания программного обеспечения. Другими словами, облако воплощает давнюю мечту о превращении вычислительных средств в общедоступный ресурс, позволяя за счет экономии на масштабе эффективно снизить стоимость вычислительной инфраструктуры. </a:t>
            </a:r>
          </a:p>
          <a:p>
            <a:r>
              <a:rPr lang="ru-RU" b="1" dirty="0" smtClean="0"/>
              <a:t>Новая модель дистрибуции — больше новых данных и больше типов данных</a:t>
            </a:r>
          </a:p>
          <a:p>
            <a:r>
              <a:rPr lang="ru-RU" dirty="0" smtClean="0"/>
              <a:t>На практике преимущества модели облачных вычислений состоят в том, что она открывает новые способы развертывания инновационных приложения, которые не были экономически реализуемы при традиционной организации корпоративной инфраструктуры.</a:t>
            </a:r>
          </a:p>
          <a:p>
            <a:r>
              <a:rPr lang="ru-RU" b="1" dirty="0" smtClean="0"/>
              <a:t>Облачные модели порождают модель облачной базы данных</a:t>
            </a:r>
          </a:p>
          <a:p>
            <a:r>
              <a:rPr lang="ru-RU" dirty="0" smtClean="0"/>
              <a:t>Чтобы справиться с проблемами размещения баз данных в средах облачных вычислений, предложено множество систем и подходов. На практике существуют три основные технологии, которые обычно используются для развертывания уровня баз данных в стеке программных приложений на облачных платформах. </a:t>
            </a:r>
          </a:p>
          <a:p>
            <a:r>
              <a:rPr lang="ru-RU" dirty="0" err="1" smtClean="0"/>
              <a:t>Виртуализированные</a:t>
            </a:r>
            <a:r>
              <a:rPr lang="ru-RU" dirty="0" smtClean="0"/>
              <a:t> серверы баз данных</a:t>
            </a:r>
          </a:p>
          <a:p>
            <a:r>
              <a:rPr lang="ru-RU" dirty="0" smtClean="0"/>
              <a:t>База данных как сервисная платформа</a:t>
            </a:r>
          </a:p>
          <a:p>
            <a:r>
              <a:rPr lang="ru-RU" dirty="0" smtClean="0"/>
              <a:t>Системы хранения данных типа </a:t>
            </a:r>
            <a:r>
              <a:rPr lang="ru-RU" dirty="0" err="1" smtClean="0"/>
              <a:t>NoSQL</a:t>
            </a:r>
            <a:endParaRPr lang="ru-RU" dirty="0" smtClean="0"/>
          </a:p>
          <a:p>
            <a:r>
              <a:rPr lang="ru-RU" b="1" dirty="0" smtClean="0"/>
              <a:t>Роль виртуализации</a:t>
            </a:r>
          </a:p>
          <a:p>
            <a:r>
              <a:rPr lang="ru-RU" dirty="0" smtClean="0"/>
              <a:t>Виртуализация является ключевым компонентом технологий облачных вычислений; она позволяет абстрагироваться от физических деталей аппаратных средств и предоставляет </a:t>
            </a:r>
            <a:r>
              <a:rPr lang="ru-RU" dirty="0" err="1" smtClean="0"/>
              <a:t>виртуализированные</a:t>
            </a:r>
            <a:r>
              <a:rPr lang="ru-RU" dirty="0" smtClean="0"/>
              <a:t> ресурсы для высокоуровневых приложений. </a:t>
            </a:r>
          </a:p>
          <a:p>
            <a:r>
              <a:rPr lang="en-US" dirty="0" smtClean="0"/>
              <a:t>http://www.ibm.com/developerworks/ru/library/cl-nosqldatabase/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72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285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mzn.com/364219362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/>
              <a:t>Зачем нужны новые хранилища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503408" cy="16459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Зачем нужны новые хранилища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Свойства больших данных и ограничения </a:t>
            </a:r>
            <a:r>
              <a:rPr lang="en-US" dirty="0" smtClean="0"/>
              <a:t>RDBMS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ACID </a:t>
            </a:r>
            <a:r>
              <a:rPr lang="ru-RU" dirty="0" smtClean="0"/>
              <a:t>требования</a:t>
            </a:r>
            <a:r>
              <a:rPr lang="en-US" dirty="0" smtClean="0"/>
              <a:t>, CAP-</a:t>
            </a:r>
            <a:r>
              <a:rPr lang="ru-RU" dirty="0" smtClean="0"/>
              <a:t>теорема</a:t>
            </a:r>
            <a:r>
              <a:rPr lang="en-US" dirty="0" smtClean="0"/>
              <a:t>, BASE </a:t>
            </a:r>
            <a:r>
              <a:rPr lang="ru-RU" dirty="0" smtClean="0"/>
              <a:t>архитектура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Что такое </a:t>
            </a:r>
            <a:r>
              <a:rPr lang="en-US" dirty="0" err="1" smtClean="0"/>
              <a:t>NoSQL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Типы </a:t>
            </a:r>
            <a:r>
              <a:rPr lang="en-US" dirty="0" err="1" smtClean="0"/>
              <a:t>NoSQL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Интерфейсы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MapReduce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8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Зачем нужны новые хранилища данных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приложений:</a:t>
            </a:r>
            <a:br>
              <a:rPr lang="ru-RU" dirty="0" smtClean="0"/>
            </a:br>
            <a:r>
              <a:rPr lang="en-US" dirty="0" smtClean="0"/>
              <a:t>Web-scale </a:t>
            </a:r>
            <a:r>
              <a:rPr lang="ru-RU" dirty="0" smtClean="0"/>
              <a:t>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Простые транзакции данных для каждого</a:t>
            </a:r>
            <a:r>
              <a:rPr lang="en-US" dirty="0" smtClean="0"/>
              <a:t> (</a:t>
            </a:r>
            <a:r>
              <a:rPr lang="ru-RU" dirty="0" smtClean="0"/>
              <a:t>потребление </a:t>
            </a:r>
            <a:r>
              <a:rPr lang="ru-RU" dirty="0" err="1" smtClean="0"/>
              <a:t>контента</a:t>
            </a:r>
            <a:r>
              <a:rPr lang="ru-RU" dirty="0" smtClean="0"/>
              <a:t> различных типов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Приложения превращаются в распределенные масштабируемые сервисы</a:t>
            </a:r>
            <a:endParaRPr lang="en-US" dirty="0" smtClean="0"/>
          </a:p>
          <a:p>
            <a:r>
              <a:rPr lang="ru-RU" dirty="0" smtClean="0"/>
              <a:t>Облачные модели облегчают развертывание сервисов</a:t>
            </a:r>
          </a:p>
          <a:p>
            <a:r>
              <a:rPr lang="ru-RU" dirty="0" smtClean="0"/>
              <a:t>Новая модель дистрибуции — больше новых данных и больше типов данных</a:t>
            </a:r>
          </a:p>
          <a:p>
            <a:r>
              <a:rPr lang="ru-RU" dirty="0" smtClean="0"/>
              <a:t>Облачные модели порождают модель облачной базы данных</a:t>
            </a:r>
          </a:p>
          <a:p>
            <a:r>
              <a:rPr lang="ru-RU" dirty="0" smtClean="0"/>
              <a:t>Виртуализация</a:t>
            </a:r>
          </a:p>
          <a:p>
            <a:r>
              <a:rPr lang="ru-RU" dirty="0" smtClean="0"/>
              <a:t>Экспоненциальный рост объемов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Требование рынка:</a:t>
            </a:r>
            <a:br>
              <a:rPr lang="ru-RU" dirty="0" smtClean="0"/>
            </a:br>
            <a:r>
              <a:rPr lang="ru-RU" dirty="0" smtClean="0"/>
              <a:t>Аналитика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6" y="2011680"/>
            <a:ext cx="4047744" cy="41148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Информация: везде, всегда, обо всем</a:t>
            </a:r>
            <a:endParaRPr lang="en-US" dirty="0" smtClean="0"/>
          </a:p>
          <a:p>
            <a:r>
              <a:rPr lang="ru-RU" dirty="0" smtClean="0"/>
              <a:t>Объем данных в компаниях – рост в 50-150% в год</a:t>
            </a:r>
          </a:p>
          <a:p>
            <a:r>
              <a:rPr lang="ru-RU" dirty="0" smtClean="0"/>
              <a:t>Ускоряющийся мир: принятие решений в реальном времени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Совещание будущего</a:t>
            </a:r>
            <a:br>
              <a:rPr lang="ru-RU" dirty="0" smtClean="0"/>
            </a:br>
            <a:r>
              <a:rPr lang="ru-RU" sz="2000" dirty="0" smtClean="0"/>
              <a:t>(с) </a:t>
            </a:r>
            <a:r>
              <a:rPr lang="en-US" sz="2000" dirty="0" smtClean="0">
                <a:hlinkClick r:id="rId3"/>
              </a:rPr>
              <a:t>http://amzn.com/3642193625</a:t>
            </a:r>
            <a:r>
              <a:rPr lang="ru-RU" sz="2000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31080" y="1967817"/>
            <a:ext cx="6660645" cy="393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BigData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7" y="2011680"/>
            <a:ext cx="4946903" cy="40538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Данные </a:t>
            </a:r>
            <a:r>
              <a:rPr lang="ru-RU" sz="4800" b="1" dirty="0" smtClean="0">
                <a:solidFill>
                  <a:schemeClr val="accent1"/>
                </a:solidFill>
              </a:rPr>
              <a:t>+</a:t>
            </a:r>
            <a:endParaRPr lang="ru-RU" b="1" dirty="0" smtClean="0">
              <a:solidFill>
                <a:schemeClr val="accent1"/>
              </a:solidFill>
            </a:endParaRPr>
          </a:p>
          <a:p>
            <a:r>
              <a:rPr lang="ru-RU" b="1" dirty="0" smtClean="0">
                <a:solidFill>
                  <a:schemeClr val="accent1"/>
                </a:solidFill>
              </a:rPr>
              <a:t>Хранилище</a:t>
            </a:r>
            <a:r>
              <a:rPr lang="ru-RU" dirty="0" smtClean="0"/>
              <a:t> </a:t>
            </a:r>
            <a:r>
              <a:rPr lang="ru-RU" sz="4800" b="1" dirty="0" smtClean="0">
                <a:solidFill>
                  <a:srgbClr val="F03B5E"/>
                </a:solidFill>
              </a:rPr>
              <a:t>+</a:t>
            </a:r>
            <a:endParaRPr lang="ru-RU" dirty="0" smtClean="0"/>
          </a:p>
          <a:p>
            <a:r>
              <a:rPr lang="ru-RU" dirty="0" smtClean="0"/>
              <a:t>Среда выполнения обработки </a:t>
            </a:r>
            <a:r>
              <a:rPr lang="ru-RU" sz="4800" b="1" dirty="0" smtClean="0">
                <a:solidFill>
                  <a:srgbClr val="F03B5E"/>
                </a:solidFill>
              </a:rPr>
              <a:t>+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(</a:t>
            </a:r>
            <a:r>
              <a:rPr lang="en-US" dirty="0" err="1" smtClean="0"/>
              <a:t>MapReduce</a:t>
            </a:r>
            <a:r>
              <a:rPr lang="en-US" dirty="0" smtClean="0"/>
              <a:t>)</a:t>
            </a:r>
          </a:p>
          <a:p>
            <a:r>
              <a:rPr lang="ru-RU" dirty="0" smtClean="0"/>
              <a:t>Методы обработки </a:t>
            </a:r>
            <a:r>
              <a:rPr lang="ru-RU" sz="4800" b="1" dirty="0" smtClean="0">
                <a:solidFill>
                  <a:srgbClr val="F03B5E"/>
                </a:solidFill>
              </a:rPr>
              <a:t>+</a:t>
            </a:r>
            <a:endParaRPr lang="ru-RU" dirty="0" smtClean="0"/>
          </a:p>
          <a:p>
            <a:r>
              <a:rPr lang="ru-RU" dirty="0" smtClean="0"/>
              <a:t>Представление результатов </a:t>
            </a:r>
            <a:r>
              <a:rPr lang="ru-RU" sz="4800" dirty="0" smtClean="0"/>
              <a:t> </a:t>
            </a:r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1431" y="1402080"/>
            <a:ext cx="5812387" cy="463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1458</TotalTime>
  <Words>488</Words>
  <Application>Microsoft Office PowerPoint</Application>
  <PresentationFormat>Произвольный</PresentationFormat>
  <Paragraphs>63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лекций Интуит</vt:lpstr>
      <vt:lpstr>Зачем нужны новые хранилища</vt:lpstr>
      <vt:lpstr>Обзор лекции</vt:lpstr>
      <vt:lpstr>1. Зачем нужны новые хранилища данных</vt:lpstr>
      <vt:lpstr>Требования приложений: Web-scale приложения</vt:lpstr>
      <vt:lpstr>Требование рынка: Аналитика</vt:lpstr>
      <vt:lpstr>BigData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21</cp:revision>
  <dcterms:created xsi:type="dcterms:W3CDTF">2014-02-09T23:27:10Z</dcterms:created>
  <dcterms:modified xsi:type="dcterms:W3CDTF">2014-03-18T13:37:15Z</dcterms:modified>
</cp:coreProperties>
</file>