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8"/>
  </p:notesMasterIdLst>
  <p:sldIdLst>
    <p:sldId id="256" r:id="rId2"/>
    <p:sldId id="270" r:id="rId3"/>
    <p:sldId id="257" r:id="rId4"/>
    <p:sldId id="261" r:id="rId5"/>
    <p:sldId id="271" r:id="rId6"/>
    <p:sldId id="272" r:id="rId7"/>
    <p:sldId id="277" r:id="rId8"/>
    <p:sldId id="273" r:id="rId9"/>
    <p:sldId id="274" r:id="rId10"/>
    <p:sldId id="275" r:id="rId11"/>
    <p:sldId id="278" r:id="rId12"/>
    <p:sldId id="279" r:id="rId13"/>
    <p:sldId id="281" r:id="rId14"/>
    <p:sldId id="282" r:id="rId15"/>
    <p:sldId id="283" r:id="rId16"/>
    <p:sldId id="284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Евгений Николаевич Павловский" initials="ЕП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27" autoAdjust="0"/>
    <p:restoredTop sz="88506" autoAdjust="0"/>
  </p:normalViewPr>
  <p:slideViewPr>
    <p:cSldViewPr snapToGrid="0">
      <p:cViewPr>
        <p:scale>
          <a:sx n="75" d="100"/>
          <a:sy n="75" d="100"/>
        </p:scale>
        <p:origin x="1626" y="6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0DF6EF-D8A8-4F91-93BA-D978D5707FD9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73B42-7B8B-4882-A809-3559C0742A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366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73B42-7B8B-4882-A809-3559C0742AD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741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Весьма</a:t>
            </a:r>
            <a:r>
              <a:rPr lang="ru-RU" baseline="0" dirty="0" smtClean="0"/>
              <a:t> распространенная студия визуализации данных. Разработанная и успешно применяемая в Стэндфордском университете. Данная студия применяется не только в коммерческих целях и в бизнес аналитике, но и также с успехом используется в научных исследованиях.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73B42-7B8B-4882-A809-3559C0742AD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46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73B42-7B8B-4882-A809-3559C0742AD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46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Альтернативы,</a:t>
            </a:r>
            <a:r>
              <a:rPr lang="ru-RU" baseline="0" dirty="0" smtClean="0"/>
              <a:t> которые так же используются в научных исследованиях. Это </a:t>
            </a:r>
            <a:r>
              <a:rPr lang="en-US" baseline="0" dirty="0" err="1" smtClean="0"/>
              <a:t>spotfire</a:t>
            </a:r>
            <a:r>
              <a:rPr lang="ru-RU" baseline="0" dirty="0" smtClean="0"/>
              <a:t>, разработанная в </a:t>
            </a:r>
            <a:r>
              <a:rPr lang="ru-RU" baseline="0" dirty="0" err="1" smtClean="0"/>
              <a:t>Мэрилендском</a:t>
            </a:r>
            <a:r>
              <a:rPr lang="ru-RU" baseline="0" dirty="0" smtClean="0"/>
              <a:t> университете. А также </a:t>
            </a:r>
            <a:r>
              <a:rPr lang="en-US" baseline="0" dirty="0" err="1" smtClean="0"/>
              <a:t>Advizor</a:t>
            </a:r>
            <a:r>
              <a:rPr lang="en-US" baseline="0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73B42-7B8B-4882-A809-3559C0742ADF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407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C9E84F4-BCF7-46EA-9911-8EEEF4669839}" type="datetime1">
              <a:rPr lang="ru-RU" smtClean="0"/>
              <a:pPr/>
              <a:t>18.02.2014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2275" y="150898"/>
            <a:ext cx="2230119" cy="408235"/>
          </a:xfrm>
          <a:prstGeom prst="rect">
            <a:avLst/>
          </a:prstGeom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00029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85C41-53C6-4506-9912-B8A97176D81C}" type="datetime1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946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73FCB-37C4-418F-8ACB-5BEB28A17ADA}" type="datetime1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2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F9E7-1919-4AB4-A1E8-E46B434F576F}" type="datetime1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25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EDB56-F002-4DBB-8550-09C3651CAADF}" type="datetime1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3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DCBF-DDA7-4163-9F46-42A5B5E5F02E}" type="datetime1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699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02F9E-C98F-4E27-990C-5CB47E27C1C6}" type="datetime1">
              <a:rPr lang="ru-RU" smtClean="0"/>
              <a:pPr/>
              <a:t>18.02.2014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566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FF08-80EF-45B3-BFA1-49F448344DEE}" type="datetime1">
              <a:rPr lang="ru-RU" smtClean="0"/>
              <a:pPr/>
              <a:t>18.02.2014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804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F8DB9-1EB6-4F15-A388-BEEA1B07F022}" type="datetime1">
              <a:rPr lang="ru-RU" smtClean="0"/>
              <a:pPr/>
              <a:t>18.02.2014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152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8630-FE69-44B1-86BB-3BDEFCEB2B74}" type="datetime1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2275" y="150898"/>
            <a:ext cx="2230119" cy="408235"/>
          </a:xfrm>
          <a:prstGeom prst="rect">
            <a:avLst/>
          </a:prstGeom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349550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E79F3C3-3F8F-4383-ABD0-2BB5D18253E2}" type="datetime1">
              <a:rPr lang="ru-RU" smtClean="0"/>
              <a:pPr/>
              <a:t>18.02.2014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2275" y="150898"/>
            <a:ext cx="2230119" cy="408235"/>
          </a:xfrm>
          <a:prstGeom prst="rect">
            <a:avLst/>
          </a:prstGeom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918885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7800" marR="0" lvl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Образец текста</a:t>
            </a:r>
          </a:p>
          <a:p>
            <a:pPr marL="533400" marR="0" lvl="1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723900" marR="0" lvl="2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  <a:p>
            <a:pPr marL="822325" marR="0" lvl="3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Четвертый уровень</a:t>
            </a:r>
          </a:p>
          <a:p>
            <a:pPr marL="1096963" marR="0" lvl="4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Пятый уровень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3753DCCE-50A5-4545-B01C-2A0D8FBD22B4}" type="datetime1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2275" y="150898"/>
            <a:ext cx="2230119" cy="408235"/>
          </a:xfrm>
          <a:prstGeom prst="rect">
            <a:avLst/>
          </a:prstGeom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953263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7800" marR="0" indent="-177800" algn="l" defTabSz="914400" rtl="0" eaLnBrk="1" fontAlgn="auto" latinLnBrk="0" hangingPunct="1">
        <a:lnSpc>
          <a:spcPct val="85000"/>
        </a:lnSpc>
        <a:spcBef>
          <a:spcPts val="13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33400" marR="0" indent="-346075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23900" marR="0" indent="-368300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325" marR="0" indent="-200025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6963" marR="0" indent="-195263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Визуализация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Лекция №4.</a:t>
            </a:r>
            <a:r>
              <a:rPr lang="en-US" dirty="0" smtClean="0"/>
              <a:t>2</a:t>
            </a:r>
            <a:r>
              <a:rPr lang="ru-RU" dirty="0" smtClean="0"/>
              <a:t> Инструменты </a:t>
            </a:r>
            <a:r>
              <a:rPr lang="en-US" dirty="0" smtClean="0"/>
              <a:t>Data Mining</a:t>
            </a:r>
            <a:endParaRPr lang="ru-RU" dirty="0" smtClean="0"/>
          </a:p>
          <a:p>
            <a:r>
              <a:rPr lang="ru-RU" dirty="0" smtClean="0"/>
              <a:t>Зырянов Александр Олегович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3626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Плюсы и минусы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Плюсы</a:t>
            </a:r>
          </a:p>
          <a:p>
            <a:pPr lvl="1"/>
            <a:r>
              <a:rPr lang="ru-RU" dirty="0" smtClean="0"/>
              <a:t>Быстрый доступ к данным</a:t>
            </a:r>
          </a:p>
          <a:p>
            <a:pPr lvl="1"/>
            <a:r>
              <a:rPr lang="ru-RU" dirty="0" smtClean="0"/>
              <a:t>Поддержка большинства популярных систем хранения данных</a:t>
            </a:r>
          </a:p>
          <a:p>
            <a:pPr lvl="1"/>
            <a:r>
              <a:rPr lang="ru-RU" dirty="0" smtClean="0"/>
              <a:t>Интуитивно понятный процесс работы с данными</a:t>
            </a:r>
          </a:p>
          <a:p>
            <a:pPr lvl="1"/>
            <a:r>
              <a:rPr lang="ru-RU" dirty="0" smtClean="0"/>
              <a:t>Скорость построения визуализации</a:t>
            </a:r>
          </a:p>
          <a:p>
            <a:r>
              <a:rPr lang="ru-RU" dirty="0" smtClean="0"/>
              <a:t>Минусы</a:t>
            </a:r>
          </a:p>
          <a:p>
            <a:pPr lvl="1"/>
            <a:r>
              <a:rPr lang="ru-RU" dirty="0" smtClean="0"/>
              <a:t>Ограниченный набор инструментов визуализации</a:t>
            </a:r>
          </a:p>
          <a:p>
            <a:pPr lvl="1"/>
            <a:r>
              <a:rPr lang="ru-RU" dirty="0" smtClean="0"/>
              <a:t>Ограниченная интерактивность визуализации</a:t>
            </a:r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Область применимости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Подготовка отчетов</a:t>
            </a:r>
          </a:p>
          <a:p>
            <a:r>
              <a:rPr lang="en-US" dirty="0" smtClean="0"/>
              <a:t>“</a:t>
            </a:r>
            <a:r>
              <a:rPr lang="ru-RU" dirty="0" smtClean="0"/>
              <a:t>Знакомство с данными</a:t>
            </a:r>
            <a:r>
              <a:rPr lang="en-US" dirty="0" smtClean="0"/>
              <a:t>”</a:t>
            </a:r>
            <a:endParaRPr lang="ru-RU" dirty="0" smtClean="0"/>
          </a:p>
          <a:p>
            <a:r>
              <a:rPr lang="ru-RU" dirty="0" smtClean="0"/>
              <a:t>Прототипирование</a:t>
            </a:r>
          </a:p>
          <a:p>
            <a:r>
              <a:rPr lang="ru-RU" dirty="0" smtClean="0"/>
              <a:t>Сжатые сроки</a:t>
            </a:r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D3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12</a:t>
            </a:fld>
            <a:endParaRPr lang="ru-RU"/>
          </a:p>
        </p:txBody>
      </p:sp>
      <p:pic>
        <p:nvPicPr>
          <p:cNvPr id="1026" name="Picture 2" descr="https://tarekamr.appspot.com/img/d3js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7330" y="2118542"/>
            <a:ext cx="3343275" cy="330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8102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D3. </a:t>
            </a:r>
            <a:r>
              <a:rPr lang="ru-RU" dirty="0" smtClean="0"/>
              <a:t>Возможности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305" y="1762542"/>
            <a:ext cx="6619432" cy="4439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8775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D3. </a:t>
            </a:r>
            <a:r>
              <a:rPr lang="ru-RU" dirty="0" smtClean="0"/>
              <a:t>Возможности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857" y="1694068"/>
            <a:ext cx="6331191" cy="4634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6447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D3. </a:t>
            </a:r>
            <a:r>
              <a:rPr lang="ru-RU" dirty="0" smtClean="0"/>
              <a:t>Плюсы и минусы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Плюсы</a:t>
            </a:r>
          </a:p>
          <a:p>
            <a:pPr lvl="1"/>
            <a:r>
              <a:rPr lang="ru-RU" dirty="0" smtClean="0"/>
              <a:t>Гибкость (</a:t>
            </a:r>
            <a:r>
              <a:rPr lang="en-US" dirty="0" smtClean="0"/>
              <a:t> html5 + </a:t>
            </a:r>
            <a:r>
              <a:rPr lang="en-US" dirty="0" err="1" smtClean="0"/>
              <a:t>css</a:t>
            </a:r>
            <a:r>
              <a:rPr lang="en-US" dirty="0" smtClean="0"/>
              <a:t> + </a:t>
            </a:r>
            <a:r>
              <a:rPr lang="en-US" dirty="0" err="1" smtClean="0"/>
              <a:t>js</a:t>
            </a:r>
            <a:r>
              <a:rPr lang="ru-RU" dirty="0" smtClean="0"/>
              <a:t>)</a:t>
            </a:r>
            <a:endParaRPr lang="en-US" dirty="0" smtClean="0"/>
          </a:p>
          <a:p>
            <a:pPr lvl="1"/>
            <a:r>
              <a:rPr lang="ru-RU" dirty="0" smtClean="0"/>
              <a:t>Интерактивность решений</a:t>
            </a:r>
          </a:p>
          <a:p>
            <a:pPr lvl="1"/>
            <a:r>
              <a:rPr lang="ru-RU" dirty="0" smtClean="0"/>
              <a:t>Большое кол-во готовых элементов</a:t>
            </a:r>
          </a:p>
          <a:p>
            <a:r>
              <a:rPr lang="ru-RU" dirty="0" smtClean="0"/>
              <a:t>Минусы</a:t>
            </a:r>
          </a:p>
          <a:p>
            <a:pPr lvl="1"/>
            <a:r>
              <a:rPr lang="ru-RU" dirty="0" smtClean="0"/>
              <a:t>Знание </a:t>
            </a:r>
            <a:r>
              <a:rPr lang="en-US" dirty="0" smtClean="0"/>
              <a:t>JS</a:t>
            </a:r>
            <a:endParaRPr lang="ru-RU" dirty="0" smtClean="0"/>
          </a:p>
          <a:p>
            <a:pPr lvl="1"/>
            <a:r>
              <a:rPr lang="ru-RU" dirty="0" smtClean="0"/>
              <a:t>Нет кнопки «сделать хорошо»</a:t>
            </a:r>
          </a:p>
          <a:p>
            <a:pPr lvl="1"/>
            <a:r>
              <a:rPr lang="ru-RU" dirty="0" smtClean="0"/>
              <a:t>Большие временные затраты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3946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D3</a:t>
            </a:r>
            <a:r>
              <a:rPr lang="ru-RU" dirty="0" smtClean="0"/>
              <a:t>. Область применимости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Необходимо использовать нестандартные средства визуализации</a:t>
            </a:r>
          </a:p>
          <a:p>
            <a:r>
              <a:rPr lang="ru-RU" dirty="0" smtClean="0"/>
              <a:t>Необходимо реализовать свой элемент визуализации</a:t>
            </a:r>
          </a:p>
          <a:p>
            <a:r>
              <a:rPr lang="ru-RU" dirty="0" smtClean="0"/>
              <a:t>Разработка интерактивной визуализации для использования 3ми лицами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327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возможности визуализации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Визуализация позволяет людям увидеть и понять их данные</a:t>
            </a:r>
          </a:p>
          <a:p>
            <a:pPr lvl="1"/>
            <a:r>
              <a:rPr lang="ru-RU" dirty="0" smtClean="0"/>
              <a:t>Представляет данные в удобном для человеческого восприятия виде</a:t>
            </a:r>
          </a:p>
          <a:p>
            <a:pPr lvl="1"/>
            <a:r>
              <a:rPr lang="ru-RU" dirty="0" smtClean="0"/>
              <a:t>Обнаружить некоторые закономерности или корелляции в данных</a:t>
            </a:r>
          </a:p>
          <a:p>
            <a:pPr lvl="1"/>
            <a:r>
              <a:rPr lang="ru-RU" dirty="0" smtClean="0"/>
              <a:t>Легко обнаружить выбросы в данных</a:t>
            </a:r>
          </a:p>
          <a:p>
            <a:pPr lvl="1"/>
            <a:r>
              <a:rPr lang="ru-RU" dirty="0" smtClean="0"/>
              <a:t>Помочь определиться с выбором модели обработки данных</a:t>
            </a:r>
          </a:p>
          <a:p>
            <a:pPr lvl="1"/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Средства визуализации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ru-RU" dirty="0" smtClean="0"/>
              <a:t>Готовые решения визуализации, </a:t>
            </a:r>
            <a:r>
              <a:rPr lang="en-US" dirty="0" smtClean="0"/>
              <a:t>Tableau</a:t>
            </a:r>
          </a:p>
          <a:p>
            <a:r>
              <a:rPr lang="ru-RU" dirty="0" smtClean="0"/>
              <a:t>Фреймворки на </a:t>
            </a:r>
            <a:r>
              <a:rPr lang="en-US" dirty="0" smtClean="0"/>
              <a:t>JS</a:t>
            </a:r>
            <a:r>
              <a:rPr lang="ru-RU" dirty="0" smtClean="0"/>
              <a:t>, </a:t>
            </a:r>
            <a:r>
              <a:rPr lang="en-US" dirty="0" smtClean="0"/>
              <a:t>D3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288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Tableau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24578" name="Picture 2" descr="http://static.itpro.co.uk/sites/itpro/files/styles/gallery/public/images/dir_205/it_photo_102724.jpg%3Fitok%3DCukNUIN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20084" y="2570163"/>
            <a:ext cx="6667500" cy="24765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40341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Tableau. </a:t>
            </a:r>
            <a:r>
              <a:rPr lang="ru-RU" dirty="0" smtClean="0"/>
              <a:t>Возможности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Быстрый доступ к исходным данным ( «в несколько кликов» )</a:t>
            </a:r>
          </a:p>
          <a:p>
            <a:pPr lvl="1"/>
            <a:r>
              <a:rPr lang="en-US" dirty="0" smtClean="0"/>
              <a:t>Google Analytics </a:t>
            </a:r>
            <a:r>
              <a:rPr lang="ru-RU" dirty="0" smtClean="0"/>
              <a:t>и </a:t>
            </a:r>
            <a:r>
              <a:rPr lang="en-US" dirty="0" smtClean="0"/>
              <a:t>Google </a:t>
            </a:r>
            <a:r>
              <a:rPr lang="en-US" dirty="0" err="1" smtClean="0"/>
              <a:t>BigQuery</a:t>
            </a:r>
            <a:endParaRPr lang="ru-RU" dirty="0" smtClean="0"/>
          </a:p>
          <a:p>
            <a:pPr lvl="1"/>
            <a:r>
              <a:rPr lang="ru-RU" dirty="0" smtClean="0"/>
              <a:t> </a:t>
            </a:r>
            <a:r>
              <a:rPr lang="en-US" dirty="0" err="1" smtClean="0"/>
              <a:t>Cloudera</a:t>
            </a:r>
            <a:r>
              <a:rPr lang="en-US" dirty="0" smtClean="0"/>
              <a:t> Impala</a:t>
            </a:r>
            <a:endParaRPr lang="ru-RU" dirty="0" smtClean="0"/>
          </a:p>
          <a:p>
            <a:pPr lvl="1"/>
            <a:r>
              <a:rPr lang="ru-RU" dirty="0" smtClean="0"/>
              <a:t> </a:t>
            </a:r>
            <a:r>
              <a:rPr lang="en-US" dirty="0" err="1" smtClean="0"/>
              <a:t>Casandra</a:t>
            </a:r>
            <a:endParaRPr lang="ru-RU" dirty="0" smtClean="0"/>
          </a:p>
          <a:p>
            <a:pPr lvl="1"/>
            <a:r>
              <a:rPr lang="ru-RU" dirty="0" smtClean="0"/>
              <a:t> </a:t>
            </a:r>
            <a:r>
              <a:rPr lang="en-US" dirty="0" err="1" smtClean="0"/>
              <a:t>HortonWorks</a:t>
            </a:r>
            <a:endParaRPr lang="ru-RU" dirty="0" smtClean="0"/>
          </a:p>
          <a:p>
            <a:pPr lvl="1"/>
            <a:r>
              <a:rPr lang="ru-RU" dirty="0" smtClean="0"/>
              <a:t> </a:t>
            </a:r>
            <a:r>
              <a:rPr lang="en-US" dirty="0" smtClean="0"/>
              <a:t>SAP HANA</a:t>
            </a:r>
            <a:endParaRPr lang="ru-RU" dirty="0" smtClean="0"/>
          </a:p>
          <a:p>
            <a:pPr lvl="1"/>
            <a:r>
              <a:rPr lang="en-US" dirty="0" smtClean="0"/>
              <a:t>.</a:t>
            </a:r>
            <a:r>
              <a:rPr lang="en-US" dirty="0" err="1" smtClean="0"/>
              <a:t>xls</a:t>
            </a:r>
            <a:endParaRPr lang="en-US" dirty="0" smtClean="0"/>
          </a:p>
          <a:p>
            <a:pPr lvl="1"/>
            <a:r>
              <a:rPr lang="ru-RU" dirty="0" smtClean="0"/>
              <a:t>Текстовые файлы ( </a:t>
            </a:r>
            <a:r>
              <a:rPr lang="en-US" dirty="0" smtClean="0"/>
              <a:t>.</a:t>
            </a:r>
            <a:r>
              <a:rPr lang="en-US" dirty="0" err="1" smtClean="0"/>
              <a:t>csv</a:t>
            </a:r>
            <a:r>
              <a:rPr lang="ru-RU" dirty="0" smtClean="0"/>
              <a:t> )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341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Tableau. </a:t>
            </a:r>
            <a:r>
              <a:rPr lang="ru-RU" dirty="0" smtClean="0"/>
              <a:t>Возможности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</a:t>
            </a:r>
            <a:r>
              <a:rPr lang="ru-RU" dirty="0" smtClean="0"/>
              <a:t>Джентельменский набор</a:t>
            </a:r>
            <a:r>
              <a:rPr lang="en-US" dirty="0" smtClean="0"/>
              <a:t>”</a:t>
            </a:r>
            <a:endParaRPr lang="ru-RU" dirty="0" smtClean="0"/>
          </a:p>
          <a:p>
            <a:pPr lvl="1"/>
            <a:r>
              <a:rPr lang="en-US" dirty="0" smtClean="0"/>
              <a:t>pie charts</a:t>
            </a:r>
            <a:endParaRPr lang="ru-RU" dirty="0" smtClean="0"/>
          </a:p>
          <a:p>
            <a:pPr lvl="1"/>
            <a:r>
              <a:rPr lang="en-US" dirty="0" smtClean="0"/>
              <a:t>bar charts</a:t>
            </a:r>
            <a:endParaRPr lang="ru-RU" dirty="0" smtClean="0"/>
          </a:p>
          <a:p>
            <a:pPr lvl="1"/>
            <a:r>
              <a:rPr lang="en-US" dirty="0" smtClean="0"/>
              <a:t>lines</a:t>
            </a:r>
            <a:endParaRPr lang="ru-RU" dirty="0" smtClean="0"/>
          </a:p>
          <a:p>
            <a:pPr lvl="1"/>
            <a:r>
              <a:rPr lang="en-US" dirty="0" smtClean="0"/>
              <a:t>tables</a:t>
            </a:r>
            <a:endParaRPr lang="ru-RU" dirty="0" smtClean="0"/>
          </a:p>
          <a:p>
            <a:pPr lvl="1"/>
            <a:r>
              <a:rPr lang="en-US" dirty="0" smtClean="0"/>
              <a:t>area charts</a:t>
            </a:r>
            <a:endParaRPr lang="ru-RU" dirty="0" smtClean="0"/>
          </a:p>
          <a:p>
            <a:r>
              <a:rPr lang="ru-RU" dirty="0" smtClean="0"/>
              <a:t>Нововведения</a:t>
            </a:r>
          </a:p>
          <a:p>
            <a:pPr lvl="1"/>
            <a:r>
              <a:rPr lang="en-US" dirty="0" err="1" smtClean="0"/>
              <a:t>treemap</a:t>
            </a:r>
            <a:endParaRPr lang="ru-RU" dirty="0" smtClean="0"/>
          </a:p>
          <a:p>
            <a:pPr lvl="1"/>
            <a:r>
              <a:rPr lang="en-US" dirty="0" smtClean="0"/>
              <a:t>word cloud</a:t>
            </a:r>
          </a:p>
          <a:p>
            <a:pPr lvl="1"/>
            <a:r>
              <a:rPr lang="en-US" dirty="0" smtClean="0"/>
              <a:t>bubble chart</a:t>
            </a:r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41988" name="Picture 4" descr="http://cdnsmall.tableausoftware.com/sites/default/files/snippets/679x500_bubblecharts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65056" y="2535384"/>
            <a:ext cx="4444135" cy="3272559"/>
          </a:xfrm>
          <a:prstGeom prst="rect">
            <a:avLst/>
          </a:prstGeom>
          <a:noFill/>
        </p:spPr>
      </p:pic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0809" y="3671456"/>
            <a:ext cx="3628412" cy="2974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6" name="Picture 2" descr="http://gabesawhney.com/wp-content/uploads/2013/07/tableauscreensho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0281" y="720437"/>
            <a:ext cx="4625285" cy="286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Tableau. </a:t>
            </a:r>
            <a:r>
              <a:rPr lang="ru-RU" dirty="0" smtClean="0"/>
              <a:t>Возможности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Интеграция с </a:t>
            </a:r>
            <a:r>
              <a:rPr lang="en-US" dirty="0" smtClean="0"/>
              <a:t>R</a:t>
            </a:r>
          </a:p>
          <a:p>
            <a:r>
              <a:rPr lang="en-US" dirty="0" smtClean="0"/>
              <a:t>JS API</a:t>
            </a:r>
          </a:p>
          <a:p>
            <a:r>
              <a:rPr lang="en-US" dirty="0" smtClean="0"/>
              <a:t>Forecasting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44034" name="Picture 2" descr="http://cdnsmall.tableausoftware.com/sites/default/files/679x500_forcastingovervi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9866" y="2073563"/>
            <a:ext cx="5500097" cy="40501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Tableau. </a:t>
            </a:r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Tableau. </a:t>
            </a:r>
            <a:r>
              <a:rPr lang="ru-RU" dirty="0" smtClean="0"/>
              <a:t>Альтернативы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Spotfire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ru-RU" dirty="0" smtClean="0"/>
          </a:p>
          <a:p>
            <a:r>
              <a:rPr lang="en-US" dirty="0" smtClean="0"/>
              <a:t>ADVIZOR </a:t>
            </a:r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38034" y="1975861"/>
            <a:ext cx="24193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91100" y="3038475"/>
            <a:ext cx="22098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Метрополи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3ACF124-275F-44F2-8DE0-0A755069829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Метрополия</Template>
  <TotalTime>3614</TotalTime>
  <Words>321</Words>
  <Application>Microsoft Office PowerPoint</Application>
  <PresentationFormat>Широкоэкранный</PresentationFormat>
  <Paragraphs>96</Paragraphs>
  <Slides>16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Метрополия</vt:lpstr>
      <vt:lpstr>Визуализация</vt:lpstr>
      <vt:lpstr>Цели и возможности визуализации</vt:lpstr>
      <vt:lpstr>Средства визуализации</vt:lpstr>
      <vt:lpstr>Tableau</vt:lpstr>
      <vt:lpstr>Tableau. Возможности</vt:lpstr>
      <vt:lpstr>Tableau. Возможности</vt:lpstr>
      <vt:lpstr>Tableau. Возможности</vt:lpstr>
      <vt:lpstr>Tableau. Пример</vt:lpstr>
      <vt:lpstr>Tableau. Альтернативы</vt:lpstr>
      <vt:lpstr>Плюсы и минусы</vt:lpstr>
      <vt:lpstr>Область применимости</vt:lpstr>
      <vt:lpstr>D3</vt:lpstr>
      <vt:lpstr>D3. Возможности</vt:lpstr>
      <vt:lpstr>D3. Возможности</vt:lpstr>
      <vt:lpstr>D3. Плюсы и минусы</vt:lpstr>
      <vt:lpstr>D3. Область применимости</vt:lpstr>
    </vt:vector>
  </TitlesOfParts>
  <Company>Exploratory Systems, LLC.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в аналитику больших данных</dc:title>
  <dc:creator>Евгений Н. Павловский</dc:creator>
  <cp:lastModifiedBy>Евгений Н. Павловский</cp:lastModifiedBy>
  <cp:revision>157</cp:revision>
  <dcterms:created xsi:type="dcterms:W3CDTF">2014-01-13T12:43:09Z</dcterms:created>
  <dcterms:modified xsi:type="dcterms:W3CDTF">2014-02-18T10:25:07Z</dcterms:modified>
</cp:coreProperties>
</file>