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59" r:id="rId6"/>
    <p:sldId id="264" r:id="rId7"/>
    <p:sldId id="260" r:id="rId8"/>
    <p:sldId id="266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0" autoAdjust="0"/>
    <p:restoredTop sz="66714" autoAdjust="0"/>
  </p:normalViewPr>
  <p:slideViewPr>
    <p:cSldViewPr snapToGrid="0">
      <p:cViewPr>
        <p:scale>
          <a:sx n="75" d="100"/>
          <a:sy n="75" d="100"/>
        </p:scale>
        <p:origin x="150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</a:t>
            </a:r>
            <a:r>
              <a:rPr lang="ru-RU" baseline="0" dirty="0" smtClean="0"/>
              <a:t> слайде представлены наиболее распространенные готовые решения ИАД.  </a:t>
            </a:r>
            <a:r>
              <a:rPr lang="en-US" baseline="0" dirty="0" err="1" smtClean="0"/>
              <a:t>Weka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Knime</a:t>
            </a:r>
            <a:r>
              <a:rPr lang="en-US" baseline="0" dirty="0" smtClean="0"/>
              <a:t> </a:t>
            </a:r>
            <a:r>
              <a:rPr lang="ru-RU" baseline="0" dirty="0" smtClean="0"/>
              <a:t>и </a:t>
            </a:r>
            <a:r>
              <a:rPr lang="en-US" baseline="0" dirty="0" smtClean="0"/>
              <a:t>Orange </a:t>
            </a:r>
            <a:r>
              <a:rPr lang="ru-RU" baseline="0" dirty="0" smtClean="0"/>
              <a:t>являются свободно распространяемыми продуктами (!). Все эти решения представляют собой набор средств визуализации и алгоритмов ИАД, которые вы можете очень легко применить к вашим данным. Практика показывает, что решение задач ИАД следует начать именно с применения этих инструментов, чтобы  лучше понять данные, определить способы их анализа и быстро получить предварительные результаты.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41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Данные</a:t>
            </a:r>
            <a:r>
              <a:rPr lang="ru-RU" baseline="0" dirty="0" smtClean="0"/>
              <a:t> в </a:t>
            </a:r>
            <a:r>
              <a:rPr lang="en-US" baseline="0" dirty="0" smtClean="0"/>
              <a:t>ARFF </a:t>
            </a:r>
            <a:r>
              <a:rPr lang="ru-RU" baseline="0" dirty="0" smtClean="0"/>
              <a:t>файлах представляются в виде очень похожим на </a:t>
            </a:r>
            <a:r>
              <a:rPr lang="en-US" baseline="0" dirty="0" smtClean="0"/>
              <a:t>CSV</a:t>
            </a:r>
            <a:r>
              <a:rPr lang="ru-RU" baseline="0" dirty="0" smtClean="0"/>
              <a:t>, разделителем является </a:t>
            </a:r>
            <a:r>
              <a:rPr lang="en-US" baseline="0" dirty="0" smtClean="0"/>
              <a:t>, . </a:t>
            </a:r>
            <a:r>
              <a:rPr lang="ru-RU" baseline="0" dirty="0" smtClean="0"/>
              <a:t>Допускаются пропуски значений, обозначающиеся </a:t>
            </a:r>
            <a:r>
              <a:rPr lang="en-US" baseline="0" dirty="0" smtClean="0"/>
              <a:t>?. </a:t>
            </a:r>
            <a:r>
              <a:rPr lang="ru-RU" baseline="0" dirty="0" smtClean="0"/>
              <a:t> Строковые же значения заключаются в </a:t>
            </a:r>
            <a:r>
              <a:rPr lang="en-US" baseline="0" dirty="0" smtClean="0"/>
              <a:t>“</a:t>
            </a:r>
            <a:r>
              <a:rPr lang="ru-RU" baseline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735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Инструменты данной категории позволяют выполнить такие задачи, как как подготовка данных (</a:t>
            </a:r>
            <a:r>
              <a:rPr lang="ru-RU" baseline="0" dirty="0" err="1" smtClean="0"/>
              <a:t>preprocessing</a:t>
            </a:r>
            <a:r>
              <a:rPr lang="ru-RU" baseline="0" dirty="0" smtClean="0"/>
              <a:t>), отбор признаков (англ. </a:t>
            </a:r>
            <a:r>
              <a:rPr lang="ru-RU" baseline="0" dirty="0" err="1" smtClean="0"/>
              <a:t>feature</a:t>
            </a:r>
            <a:r>
              <a:rPr lang="ru-RU" baseline="0" dirty="0" smtClean="0"/>
              <a:t> </a:t>
            </a:r>
            <a:r>
              <a:rPr lang="ru-RU" baseline="0" dirty="0" err="1" smtClean="0"/>
              <a:t>selection</a:t>
            </a:r>
            <a:r>
              <a:rPr lang="ru-RU" baseline="0" dirty="0" smtClean="0"/>
              <a:t>), кластеризацию, классификацию, регрессионный анализ, построение ассоциативных правил и визуализацию результатов. А так же предоставлены все основные инструменты для оценки качества работы алгоритмов. Основной особенностью данных решений является графическая оболочка для доступа к возможностям обработки и анализа данных. Дальнейшее </a:t>
            </a:r>
            <a:r>
              <a:rPr lang="ru-RU" baseline="0" dirty="0" err="1" smtClean="0"/>
              <a:t>рассомотрение</a:t>
            </a:r>
            <a:r>
              <a:rPr lang="ru-RU" baseline="0" dirty="0" smtClean="0"/>
              <a:t> класса данных решений будем производить на основе </a:t>
            </a:r>
            <a:r>
              <a:rPr lang="en-US" baseline="0" dirty="0" err="1" smtClean="0"/>
              <a:t>Weka</a:t>
            </a:r>
            <a:r>
              <a:rPr lang="ru-RU" baseline="0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46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r>
              <a:rPr lang="ru-RU" baseline="0" dirty="0" smtClean="0"/>
              <a:t> </a:t>
            </a:r>
            <a:r>
              <a:rPr lang="en-US" baseline="0" dirty="0" err="1" smtClean="0"/>
              <a:t>Weka</a:t>
            </a:r>
            <a:r>
              <a:rPr lang="en-US" baseline="0" dirty="0" smtClean="0"/>
              <a:t> </a:t>
            </a:r>
            <a:r>
              <a:rPr lang="ru-RU" baseline="0" dirty="0" smtClean="0"/>
              <a:t>существует очень удобный и наглядный способ представить процесс обработки и анализа данных – это , так называемый, </a:t>
            </a:r>
            <a:r>
              <a:rPr lang="en-US" baseline="0" dirty="0" err="1" smtClean="0"/>
              <a:t>knowledgeFlow</a:t>
            </a:r>
            <a:r>
              <a:rPr lang="ru-RU" baseline="0" dirty="0" smtClean="0"/>
              <a:t>. Аналогичный интерфейс в других решениях, представленных на предыдущем слайде, называется </a:t>
            </a:r>
            <a:r>
              <a:rPr lang="en-US" baseline="0" dirty="0" smtClean="0"/>
              <a:t>workflow. Workflow – </a:t>
            </a:r>
            <a:r>
              <a:rPr lang="ru-RU" baseline="0" dirty="0" smtClean="0"/>
              <a:t>это удобное графическое представление задач и их связей друг с другом. Особенно удобен для тех, кто мыслит в терминах потока данных, проходящего через систему обработки. </a:t>
            </a:r>
          </a:p>
          <a:p>
            <a:r>
              <a:rPr lang="ru-RU" baseline="0" dirty="0" smtClean="0"/>
              <a:t>Каждый элемент называется </a:t>
            </a:r>
            <a:r>
              <a:rPr lang="ru-RU" baseline="0" dirty="0" err="1" smtClean="0"/>
              <a:t>нодой</a:t>
            </a:r>
            <a:r>
              <a:rPr lang="ru-RU" baseline="0" dirty="0" smtClean="0"/>
              <a:t> (узлом).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 может выбрать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ноды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из палитры, затем разместить их на макете/схеме ( англ.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) 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соеденить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друг с другом в необходимых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комбиациях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Также каждая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нода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имеет свои настройки доступные по двойному щелчку на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ноде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через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контестное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меню. Так же имеется возможность автоматической проверки.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Например, какой-либо алгоритм классификации требует наличие целевого признака в обучающей выборке, если пользователь не обозначил такой признак, то он будет уведомлен об этом. 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 помнить, что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Weka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обладает и другими видами пользовательского интерфейса, например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Explorer. 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Однако, в данной лекции они не освещаются.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624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Интуитивность</a:t>
            </a:r>
            <a:r>
              <a:rPr lang="ru-RU" baseline="0" dirty="0" smtClean="0"/>
              <a:t> и наглядность – основные преимущества </a:t>
            </a:r>
            <a:r>
              <a:rPr lang="en-US" baseline="0" dirty="0" err="1" smtClean="0"/>
              <a:t>knowledgeflow</a:t>
            </a:r>
            <a:r>
              <a:rPr lang="en-US" baseline="0" dirty="0" smtClean="0"/>
              <a:t>. </a:t>
            </a:r>
            <a:r>
              <a:rPr lang="ru-RU" baseline="0" dirty="0" smtClean="0"/>
              <a:t>Диаграммы очень легко читать, если приходится разобраться с работой другого человека. Без труда можно проследить весь путь данных от загрузки до вывода результатов обработки. Названия </a:t>
            </a:r>
            <a:r>
              <a:rPr lang="ru-RU" baseline="0" dirty="0" err="1" smtClean="0"/>
              <a:t>нод</a:t>
            </a:r>
            <a:r>
              <a:rPr lang="ru-RU" baseline="0" dirty="0" smtClean="0"/>
              <a:t>, совпадающие с названиями алгоритмов, также облегчает понимание диаграммы. Распараллеливание по данным легко изображается на диаграмме. Каждый поток данных – это отдельный </a:t>
            </a:r>
            <a:r>
              <a:rPr lang="ru-RU" baseline="0" dirty="0" err="1" smtClean="0"/>
              <a:t>тред</a:t>
            </a:r>
            <a:r>
              <a:rPr lang="ru-RU" baseline="0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295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Запись с экрана пошаговой</a:t>
            </a:r>
            <a:r>
              <a:rPr lang="ru-RU" baseline="0" dirty="0" smtClean="0"/>
              <a:t> инструкции обучения и оценки качества алгоритма </a:t>
            </a:r>
            <a:r>
              <a:rPr lang="en-US" baseline="0" dirty="0" smtClean="0"/>
              <a:t>J48. </a:t>
            </a:r>
            <a:r>
              <a:rPr lang="ru-RU" baseline="0" dirty="0" smtClean="0"/>
              <a:t>Затрагивается работа с импортом данных из </a:t>
            </a:r>
            <a:r>
              <a:rPr lang="en-US" baseline="0" dirty="0" err="1" smtClean="0"/>
              <a:t>arff</a:t>
            </a:r>
            <a:r>
              <a:rPr lang="en-US" baseline="0" dirty="0" smtClean="0"/>
              <a:t> </a:t>
            </a:r>
            <a:r>
              <a:rPr lang="ru-RU" baseline="0" dirty="0" smtClean="0"/>
              <a:t>файла, способа оценки качества работы алгоритма </a:t>
            </a:r>
            <a:r>
              <a:rPr lang="en-US" baseline="0" dirty="0" smtClean="0"/>
              <a:t>cross validation</a:t>
            </a:r>
            <a:r>
              <a:rPr lang="ru-RU" baseline="0" dirty="0" smtClean="0"/>
              <a:t>, показывается настройка компонент.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575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Weka</a:t>
            </a:r>
            <a:r>
              <a:rPr lang="en-US" baseline="0" dirty="0" smtClean="0"/>
              <a:t> </a:t>
            </a:r>
            <a:r>
              <a:rPr lang="ru-RU" baseline="0" dirty="0" smtClean="0"/>
              <a:t>позволяет быстро и достаточно просто построить модель обработки данных благодаря удобному графическому пользовательскому интерфейсу. В совокупности с богатым набором алгоритмов ИАД это позволяет </a:t>
            </a:r>
            <a:r>
              <a:rPr lang="en-US" baseline="0" dirty="0" err="1" smtClean="0"/>
              <a:t>Weka</a:t>
            </a:r>
            <a:r>
              <a:rPr lang="en-US" baseline="0" dirty="0" smtClean="0"/>
              <a:t> </a:t>
            </a:r>
            <a:r>
              <a:rPr lang="ru-RU" baseline="0" dirty="0" smtClean="0"/>
              <a:t>быть очень мощным инструментом аналитики данных. </a:t>
            </a:r>
          </a:p>
          <a:p>
            <a:r>
              <a:rPr lang="ru-RU" baseline="0" dirty="0" smtClean="0"/>
              <a:t>К недостатком можно отнести ограниченную гибкость, построенных моделей. Пользователь ограничен набором компонент «из коробки», на работу которых можно повлиять лишь через их настройки.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27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Применение данных решений хорошо оправдывает себя в условиях сжатых  сроков. В случаях, когда нет уверенности о применимости конкретного алгоритма анализа данных и необходимо перебрать множество альтернатив. В случаях, когда написание собственного кода не оправданно, например, сложностью задачи. Если необходимо построить макет/прототип схемы обработки данных, для последующей его реализации на языках программирования, например, на </a:t>
            </a:r>
            <a:r>
              <a:rPr lang="en-US" dirty="0" smtClean="0"/>
              <a:t>JAVA </a:t>
            </a:r>
            <a:r>
              <a:rPr lang="ru-RU" dirty="0" smtClean="0"/>
              <a:t>или</a:t>
            </a:r>
            <a:r>
              <a:rPr lang="ru-RU" baseline="0" dirty="0" smtClean="0"/>
              <a:t> </a:t>
            </a:r>
            <a:r>
              <a:rPr lang="en-US" baseline="0" dirty="0" smtClean="0"/>
              <a:t>C#</a:t>
            </a:r>
            <a:r>
              <a:rPr lang="ru-RU" baseline="0" dirty="0" smtClean="0"/>
              <a:t>. </a:t>
            </a:r>
            <a:br>
              <a:rPr lang="ru-RU" baseline="0" dirty="0" smtClean="0"/>
            </a:br>
            <a:r>
              <a:rPr lang="ru-RU" baseline="0" dirty="0" smtClean="0"/>
              <a:t>Не стоит применять данные решения для попытки создать гибкую интерактивную модель обработки данных, получить какой-то конечный продукт, который затем передать 3им лицам. Важно помнить, что это лишь инструмент аналитики данных. Результатом работы этого инструмента являются обработанные данные, решающие правила, визуализированные данные и т.д., а не модель или скрипт( если говорить в терминах </a:t>
            </a:r>
            <a:r>
              <a:rPr lang="en-US" baseline="0" dirty="0" smtClean="0"/>
              <a:t>R </a:t>
            </a:r>
            <a:r>
              <a:rPr lang="ru-RU" baseline="0" dirty="0" smtClean="0"/>
              <a:t>или </a:t>
            </a:r>
            <a:r>
              <a:rPr lang="en-US" baseline="0" dirty="0" smtClean="0"/>
              <a:t>Python</a:t>
            </a:r>
            <a:r>
              <a:rPr lang="ru-RU" baseline="0" dirty="0" smtClean="0"/>
              <a:t> )</a:t>
            </a:r>
            <a:r>
              <a:rPr lang="en-US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09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ARFF </a:t>
            </a:r>
            <a:r>
              <a:rPr lang="ru-RU" dirty="0" smtClean="0"/>
              <a:t>формат,</a:t>
            </a:r>
            <a:r>
              <a:rPr lang="ru-RU" baseline="0" dirty="0" smtClean="0"/>
              <a:t> разработанный специально для </a:t>
            </a:r>
            <a:r>
              <a:rPr lang="en-US" baseline="0" dirty="0" err="1" smtClean="0"/>
              <a:t>Weka</a:t>
            </a:r>
            <a:r>
              <a:rPr lang="ru-RU" baseline="0" dirty="0" smtClean="0"/>
              <a:t>, стал одним из общепризнанных стандартов хранения данных наряду с </a:t>
            </a:r>
            <a:r>
              <a:rPr lang="en-US" baseline="0" dirty="0" smtClean="0"/>
              <a:t>CSV</a:t>
            </a:r>
            <a:r>
              <a:rPr lang="ru-RU" baseline="0" dirty="0" smtClean="0"/>
              <a:t>.  Структура </a:t>
            </a:r>
            <a:r>
              <a:rPr lang="en-US" baseline="0" dirty="0" err="1" smtClean="0"/>
              <a:t>header’a</a:t>
            </a:r>
            <a:r>
              <a:rPr lang="en-US" baseline="0" dirty="0" smtClean="0"/>
              <a:t> </a:t>
            </a:r>
            <a:r>
              <a:rPr lang="ru-RU" baseline="0" dirty="0" smtClean="0"/>
              <a:t>файла представлена на слайде. % означает однострочный комментарий. </a:t>
            </a:r>
            <a:r>
              <a:rPr lang="en-US" baseline="0" dirty="0" smtClean="0"/>
              <a:t>@RELATION </a:t>
            </a:r>
            <a:r>
              <a:rPr lang="ru-RU" baseline="0" dirty="0" smtClean="0"/>
              <a:t>просто определяет имя набора данных. Атрибуты описываются </a:t>
            </a:r>
            <a:r>
              <a:rPr lang="en-US" baseline="0" dirty="0" smtClean="0"/>
              <a:t> @attribute &lt;attribute-name&gt; &lt;</a:t>
            </a:r>
            <a:r>
              <a:rPr lang="en-US" baseline="0" dirty="0" err="1" smtClean="0"/>
              <a:t>datatype</a:t>
            </a:r>
            <a:r>
              <a:rPr lang="en-US" baseline="0" dirty="0" smtClean="0"/>
              <a:t>&gt;</a:t>
            </a:r>
            <a:r>
              <a:rPr lang="ru-RU" baseline="0" dirty="0" smtClean="0"/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82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ARFF </a:t>
            </a:r>
            <a:r>
              <a:rPr lang="ru-RU" b="0" dirty="0" smtClean="0"/>
              <a:t>файлы поддерживают численный тип данных, строки,</a:t>
            </a:r>
            <a:r>
              <a:rPr lang="ru-RU" b="0" baseline="0" dirty="0" smtClean="0"/>
              <a:t> дату, и номинальные признаки. Значения номинального признака перечисляются через , в </a:t>
            </a:r>
            <a:r>
              <a:rPr lang="en-US" b="0" baseline="0" dirty="0" smtClean="0"/>
              <a:t>{}</a:t>
            </a:r>
            <a:r>
              <a:rPr lang="ru-RU" b="0" baseline="0" dirty="0" smtClean="0"/>
              <a:t>, как показано на слайде. Дата может иметь различные форматы, по умолчанию используется </a:t>
            </a:r>
            <a:r>
              <a:rPr lang="en-US" b="0" baseline="0" dirty="0" smtClean="0"/>
              <a:t>ISO-8601</a:t>
            </a:r>
            <a:r>
              <a:rPr lang="ru-RU" b="0" baseline="0" dirty="0" smtClean="0"/>
              <a:t>. 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19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t>18.02.2014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t>18.02.2014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t>18.02.2014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Wek</a:t>
            </a:r>
            <a:r>
              <a:rPr lang="en-US" dirty="0"/>
              <a:t>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ru-RU" dirty="0" smtClean="0"/>
              <a:t>№</a:t>
            </a:r>
            <a:r>
              <a:rPr lang="en-US" dirty="0"/>
              <a:t>4</a:t>
            </a:r>
            <a:r>
              <a:rPr lang="ru-RU" dirty="0" smtClean="0"/>
              <a:t>.</a:t>
            </a:r>
            <a:r>
              <a:rPr lang="en-US" dirty="0" smtClean="0"/>
              <a:t>1 </a:t>
            </a:r>
            <a:r>
              <a:rPr lang="ru-RU" dirty="0"/>
              <a:t>Инструменты </a:t>
            </a:r>
            <a:r>
              <a:rPr lang="en-US"/>
              <a:t>Data Mining</a:t>
            </a:r>
            <a:endParaRPr lang="ru-RU" dirty="0" smtClean="0"/>
          </a:p>
          <a:p>
            <a:r>
              <a:rPr lang="ru-RU" dirty="0" smtClean="0"/>
              <a:t>Зырянов Александр Олегович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Приложение. </a:t>
            </a:r>
            <a:r>
              <a:rPr lang="en-US" dirty="0"/>
              <a:t>ARFF </a:t>
            </a:r>
            <a:r>
              <a:rPr lang="ru-RU" dirty="0"/>
              <a:t>файлы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Типы данных</a:t>
            </a:r>
          </a:p>
          <a:p>
            <a:pPr lvl="1"/>
            <a:r>
              <a:rPr lang="en-US" dirty="0"/>
              <a:t>numeric</a:t>
            </a:r>
          </a:p>
          <a:p>
            <a:pPr lvl="1"/>
            <a:r>
              <a:rPr lang="en-US" dirty="0" smtClean="0"/>
              <a:t>&lt;</a:t>
            </a:r>
            <a:r>
              <a:rPr lang="en-US" dirty="0"/>
              <a:t>nominal-specification&gt;</a:t>
            </a:r>
          </a:p>
          <a:p>
            <a:pPr lvl="1"/>
            <a:r>
              <a:rPr lang="en-US" dirty="0"/>
              <a:t>string</a:t>
            </a:r>
          </a:p>
          <a:p>
            <a:pPr lvl="1"/>
            <a:r>
              <a:rPr lang="en-US" dirty="0"/>
              <a:t>date [&lt;date-format</a:t>
            </a:r>
            <a:r>
              <a:rPr lang="en-US" dirty="0" smtClean="0"/>
              <a:t>&gt;]</a:t>
            </a:r>
            <a:endParaRPr lang="ru-RU" dirty="0" smtClean="0"/>
          </a:p>
          <a:p>
            <a:r>
              <a:rPr lang="ru-RU" dirty="0" smtClean="0"/>
              <a:t>Номинальные признаки</a:t>
            </a:r>
          </a:p>
          <a:p>
            <a:pPr lvl="1"/>
            <a:r>
              <a:rPr lang="en-US" dirty="0"/>
              <a:t>@ATTRIBUTE class        {Iris-</a:t>
            </a:r>
            <a:r>
              <a:rPr lang="en-US" dirty="0" err="1"/>
              <a:t>setosa,Iris</a:t>
            </a:r>
            <a:r>
              <a:rPr lang="en-US" dirty="0"/>
              <a:t>-</a:t>
            </a:r>
            <a:r>
              <a:rPr lang="en-US" dirty="0" err="1"/>
              <a:t>versicolor,Iris-virginica</a:t>
            </a:r>
            <a:r>
              <a:rPr lang="en-US" dirty="0"/>
              <a:t>}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08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Приложение. </a:t>
            </a:r>
            <a:r>
              <a:rPr lang="en-US" dirty="0"/>
              <a:t>ARFF </a:t>
            </a:r>
            <a:r>
              <a:rPr lang="ru-RU" dirty="0"/>
              <a:t>файлы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@DATA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dirty="0"/>
              <a:t>5.1,3.5,1.4,0.2,Iris-setosa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dirty="0"/>
              <a:t>4.9,3.0,1.4,0.2,Iris-setosa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dirty="0"/>
              <a:t>4.7,3.2,1.3,0.2,Iris-setosa</a:t>
            </a:r>
          </a:p>
          <a:p>
            <a:pPr marL="0" indent="0">
              <a:buNone/>
            </a:pPr>
            <a:r>
              <a:rPr lang="pt-BR" dirty="0" smtClean="0"/>
              <a:t> 4.6,3.1,1.5,</a:t>
            </a:r>
            <a:r>
              <a:rPr lang="en-US" dirty="0" smtClean="0"/>
              <a:t>?</a:t>
            </a:r>
            <a:r>
              <a:rPr lang="pt-BR" dirty="0" smtClean="0"/>
              <a:t>,Iris-setosa</a:t>
            </a:r>
          </a:p>
          <a:p>
            <a:pPr marL="0" indent="0">
              <a:buNone/>
            </a:pPr>
            <a:r>
              <a:rPr lang="pt-BR" dirty="0" smtClean="0"/>
              <a:t>... </a:t>
            </a:r>
            <a:endParaRPr lang="pt-BR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77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Weka</a:t>
            </a:r>
            <a:endParaRPr lang="en-US" dirty="0" smtClean="0"/>
          </a:p>
          <a:p>
            <a:r>
              <a:rPr lang="ru-RU" dirty="0" err="1" smtClean="0"/>
              <a:t>RapidMiner</a:t>
            </a:r>
            <a:endParaRPr lang="en-US" dirty="0" smtClean="0"/>
          </a:p>
          <a:p>
            <a:r>
              <a:rPr lang="ru-RU" dirty="0" err="1" smtClean="0"/>
              <a:t>Knime</a:t>
            </a:r>
            <a:endParaRPr lang="en-US" dirty="0" smtClean="0"/>
          </a:p>
          <a:p>
            <a:r>
              <a:rPr lang="ru-RU" dirty="0" err="1" smtClean="0"/>
              <a:t>Orange</a:t>
            </a:r>
            <a:endParaRPr lang="en-US" dirty="0" smtClean="0"/>
          </a:p>
          <a:p>
            <a:r>
              <a:rPr lang="ru-RU" dirty="0" smtClean="0"/>
              <a:t>IBM </a:t>
            </a:r>
            <a:r>
              <a:rPr lang="ru-RU" dirty="0"/>
              <a:t>SPSS </a:t>
            </a:r>
            <a:r>
              <a:rPr lang="ru-RU" dirty="0" err="1"/>
              <a:t>Modeler</a:t>
            </a:r>
            <a:r>
              <a:rPr lang="ru-RU" dirty="0"/>
              <a:t> ( в прошлом </a:t>
            </a:r>
            <a:r>
              <a:rPr lang="ru-RU" dirty="0" err="1"/>
              <a:t>Clementine</a:t>
            </a:r>
            <a:r>
              <a:rPr lang="ru-RU" dirty="0"/>
              <a:t> )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2</a:t>
            </a:fld>
            <a:endParaRPr lang="ru-RU"/>
          </a:p>
        </p:txBody>
      </p:sp>
      <p:pic>
        <p:nvPicPr>
          <p:cNvPr id="1026" name="Picture 2" descr="http://upload.wikimedia.org/wikipedia/commons/0/07/KNIME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328" y="635338"/>
            <a:ext cx="35909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Swnvd5wNVb7eI2_846OZO3rR39cvPYjVva9ZkNPqLEOLsp6AQ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017" y="2370136"/>
            <a:ext cx="15049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e/ec/Orange-softwa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094" y="3339356"/>
            <a:ext cx="3131861" cy="193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28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Подготовка </a:t>
            </a:r>
            <a:r>
              <a:rPr lang="ru-RU" dirty="0"/>
              <a:t>данных (</a:t>
            </a:r>
            <a:r>
              <a:rPr lang="ru-RU" dirty="0" err="1"/>
              <a:t>preprocessing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Отбор </a:t>
            </a:r>
            <a:r>
              <a:rPr lang="ru-RU" dirty="0"/>
              <a:t>признаков (англ. </a:t>
            </a:r>
            <a:r>
              <a:rPr lang="ru-RU" dirty="0" err="1"/>
              <a:t>feature</a:t>
            </a:r>
            <a:r>
              <a:rPr lang="ru-RU" dirty="0"/>
              <a:t> </a:t>
            </a:r>
            <a:r>
              <a:rPr lang="ru-RU" dirty="0" err="1"/>
              <a:t>selection</a:t>
            </a:r>
            <a:r>
              <a:rPr lang="ru-RU" dirty="0" smtClean="0"/>
              <a:t>)</a:t>
            </a:r>
          </a:p>
          <a:p>
            <a:r>
              <a:rPr lang="ru-RU" dirty="0" smtClean="0"/>
              <a:t>Кластеризация</a:t>
            </a:r>
          </a:p>
          <a:p>
            <a:r>
              <a:rPr lang="ru-RU" dirty="0" smtClean="0"/>
              <a:t>Классификация</a:t>
            </a:r>
          </a:p>
          <a:p>
            <a:r>
              <a:rPr lang="ru-RU" dirty="0" smtClean="0"/>
              <a:t>Регрессионный анализ</a:t>
            </a:r>
          </a:p>
          <a:p>
            <a:r>
              <a:rPr lang="ru-RU" dirty="0" smtClean="0"/>
              <a:t>Построение </a:t>
            </a:r>
            <a:r>
              <a:rPr lang="ru-RU" dirty="0"/>
              <a:t>ассоциативных </a:t>
            </a:r>
            <a:r>
              <a:rPr lang="ru-RU" dirty="0" smtClean="0"/>
              <a:t>правил</a:t>
            </a:r>
          </a:p>
          <a:p>
            <a:r>
              <a:rPr lang="ru-RU" dirty="0" smtClean="0"/>
              <a:t>Визуализация </a:t>
            </a:r>
            <a:r>
              <a:rPr lang="ru-RU" dirty="0"/>
              <a:t>результатов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4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Weka</a:t>
            </a:r>
            <a:r>
              <a:rPr lang="en-US" dirty="0" smtClean="0"/>
              <a:t> </a:t>
            </a:r>
            <a:r>
              <a:rPr lang="en-US" dirty="0" err="1" smtClean="0"/>
              <a:t>KnowledgeFlow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4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807" y="1650759"/>
            <a:ext cx="8190691" cy="4768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75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Weka</a:t>
            </a:r>
            <a:r>
              <a:rPr lang="en-US" dirty="0" smtClean="0"/>
              <a:t> </a:t>
            </a:r>
            <a:r>
              <a:rPr lang="en-US" dirty="0" err="1" smtClean="0"/>
              <a:t>KnowledgeFlow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Интуитивность – главная особенность интерфейса </a:t>
            </a:r>
            <a:r>
              <a:rPr lang="en-US" dirty="0" err="1" smtClean="0"/>
              <a:t>knowledgeflow</a:t>
            </a:r>
            <a:endParaRPr lang="en-US" dirty="0" smtClean="0"/>
          </a:p>
          <a:p>
            <a:pPr lvl="2"/>
            <a:r>
              <a:rPr lang="ru-RU" dirty="0" smtClean="0"/>
              <a:t>Интуитивно </a:t>
            </a:r>
            <a:r>
              <a:rPr lang="ru-RU" dirty="0"/>
              <a:t>понятный способ построения модели обработки </a:t>
            </a:r>
            <a:r>
              <a:rPr lang="ru-RU" dirty="0" smtClean="0"/>
              <a:t>и анализа данных</a:t>
            </a:r>
          </a:p>
          <a:p>
            <a:pPr lvl="2"/>
            <a:r>
              <a:rPr lang="ru-RU" dirty="0"/>
              <a:t>Интуитивно </a:t>
            </a:r>
            <a:r>
              <a:rPr lang="ru-RU" dirty="0" smtClean="0"/>
              <a:t>понятный параллелизм по данным</a:t>
            </a:r>
          </a:p>
          <a:p>
            <a:pPr lvl="2"/>
            <a:r>
              <a:rPr lang="ru-RU" dirty="0" smtClean="0"/>
              <a:t>Названия </a:t>
            </a:r>
            <a:r>
              <a:rPr lang="ru-RU" dirty="0" err="1" smtClean="0"/>
              <a:t>нод</a:t>
            </a:r>
            <a:r>
              <a:rPr lang="ru-RU" dirty="0" smtClean="0"/>
              <a:t>, реализующих алгоритмы, совпадают с названием самих алгоритмов.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94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Weka</a:t>
            </a:r>
            <a:r>
              <a:rPr lang="en-US" dirty="0"/>
              <a:t> </a:t>
            </a:r>
            <a:r>
              <a:rPr lang="en-US" dirty="0" err="1"/>
              <a:t>KnowledgeFlow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04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Плюсы и Минусы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Плюсы</a:t>
            </a:r>
          </a:p>
          <a:p>
            <a:pPr lvl="2"/>
            <a:r>
              <a:rPr lang="ru-RU" dirty="0" smtClean="0"/>
              <a:t>Простота и скорость построения схемы обработки данных</a:t>
            </a:r>
          </a:p>
          <a:p>
            <a:pPr lvl="2"/>
            <a:r>
              <a:rPr lang="ru-RU" dirty="0" smtClean="0"/>
              <a:t>Наглядность и интуитивно понятный интерфейс</a:t>
            </a:r>
          </a:p>
          <a:p>
            <a:pPr lvl="2"/>
            <a:r>
              <a:rPr lang="ru-RU" dirty="0" smtClean="0"/>
              <a:t>Богатый набор алгоритмов обработки и анализа данных</a:t>
            </a:r>
            <a:endParaRPr lang="ru-RU" dirty="0"/>
          </a:p>
          <a:p>
            <a:pPr lvl="1"/>
            <a:r>
              <a:rPr lang="ru-RU" dirty="0" smtClean="0"/>
              <a:t>Минусы</a:t>
            </a:r>
          </a:p>
          <a:p>
            <a:pPr lvl="2"/>
            <a:r>
              <a:rPr lang="ru-RU" dirty="0" smtClean="0"/>
              <a:t>Ограниченная гибкость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920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Область применимости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Сжатые сроки</a:t>
            </a:r>
          </a:p>
          <a:p>
            <a:r>
              <a:rPr lang="ru-RU" dirty="0" smtClean="0"/>
              <a:t>Необходимо подобрать алгоритм</a:t>
            </a:r>
          </a:p>
          <a:p>
            <a:r>
              <a:rPr lang="ru-RU" dirty="0" smtClean="0"/>
              <a:t>Нет необходимости написания кода</a:t>
            </a:r>
          </a:p>
          <a:p>
            <a:r>
              <a:rPr lang="ru-RU" dirty="0" err="1" smtClean="0"/>
              <a:t>Прототипирование</a:t>
            </a:r>
            <a:r>
              <a:rPr lang="ru-RU" dirty="0" smtClean="0"/>
              <a:t> модели обработки данных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58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Приложение. </a:t>
            </a:r>
            <a:r>
              <a:rPr lang="en-US" dirty="0" smtClean="0"/>
              <a:t>ARFF </a:t>
            </a:r>
            <a:r>
              <a:rPr lang="ru-RU" dirty="0" smtClean="0"/>
              <a:t>файлы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% </a:t>
            </a:r>
            <a:r>
              <a:rPr lang="en-US" dirty="0"/>
              <a:t>1. Title: Iris Plants Database</a:t>
            </a:r>
          </a:p>
          <a:p>
            <a:pPr marL="0" indent="0">
              <a:buNone/>
            </a:pPr>
            <a:r>
              <a:rPr lang="en-US" dirty="0" smtClean="0"/>
              <a:t>% </a:t>
            </a:r>
            <a:r>
              <a:rPr lang="en-US" dirty="0"/>
              <a:t>2. Sources:</a:t>
            </a:r>
          </a:p>
          <a:p>
            <a:pPr marL="0" indent="0">
              <a:buNone/>
            </a:pPr>
            <a:r>
              <a:rPr lang="en-US" dirty="0" smtClean="0"/>
              <a:t>%      </a:t>
            </a:r>
            <a:r>
              <a:rPr lang="en-US" dirty="0"/>
              <a:t>(a) Creator: R.A. Fisher</a:t>
            </a:r>
          </a:p>
          <a:p>
            <a:pPr marL="0" indent="0">
              <a:buNone/>
            </a:pPr>
            <a:r>
              <a:rPr lang="en-US" dirty="0" smtClean="0"/>
              <a:t>%      </a:t>
            </a:r>
            <a:r>
              <a:rPr lang="en-US" dirty="0"/>
              <a:t>(b) Donor: Michael Marshall (MARSHALL%PLU@io.arc.nasa.gov)</a:t>
            </a:r>
          </a:p>
          <a:p>
            <a:pPr marL="0" indent="0">
              <a:buNone/>
            </a:pPr>
            <a:r>
              <a:rPr lang="en-US" dirty="0" smtClean="0"/>
              <a:t>%      </a:t>
            </a:r>
            <a:r>
              <a:rPr lang="en-US" dirty="0"/>
              <a:t>(c) Date: July, 1988</a:t>
            </a:r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/>
              <a:t>RELATION </a:t>
            </a:r>
            <a:r>
              <a:rPr lang="en-US" dirty="0" smtClean="0"/>
              <a:t>iris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/>
              <a:t>ATTRIBUTE </a:t>
            </a:r>
            <a:r>
              <a:rPr lang="en-US" dirty="0" err="1"/>
              <a:t>sepallength</a:t>
            </a:r>
            <a:r>
              <a:rPr lang="en-US" dirty="0"/>
              <a:t>  NUMERIC</a:t>
            </a:r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/>
              <a:t>ATTRIBUTE </a:t>
            </a:r>
            <a:r>
              <a:rPr lang="en-US" dirty="0" err="1"/>
              <a:t>sepalwidth</a:t>
            </a:r>
            <a:r>
              <a:rPr lang="en-US" dirty="0"/>
              <a:t>   NUMERIC</a:t>
            </a:r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/>
              <a:t>ATTRIBUTE </a:t>
            </a:r>
            <a:r>
              <a:rPr lang="en-US" dirty="0" err="1"/>
              <a:t>petallength</a:t>
            </a:r>
            <a:r>
              <a:rPr lang="en-US" dirty="0"/>
              <a:t>  NUMERIC</a:t>
            </a:r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/>
              <a:t>ATTRIBUTE </a:t>
            </a:r>
            <a:r>
              <a:rPr lang="en-US" dirty="0" err="1"/>
              <a:t>petalwidth</a:t>
            </a:r>
            <a:r>
              <a:rPr lang="en-US" dirty="0"/>
              <a:t>   NUMERIC</a:t>
            </a:r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/>
              <a:t>ATTRIBUTE class        {Iris-</a:t>
            </a:r>
            <a:r>
              <a:rPr lang="en-US" dirty="0" err="1"/>
              <a:t>setosa,Iris</a:t>
            </a:r>
            <a:r>
              <a:rPr lang="en-US" dirty="0"/>
              <a:t>-</a:t>
            </a:r>
            <a:r>
              <a:rPr lang="en-US" dirty="0" err="1"/>
              <a:t>versicolor,Iris-virginica</a:t>
            </a:r>
            <a:r>
              <a:rPr lang="en-US" dirty="0"/>
              <a:t>}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675943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1760</TotalTime>
  <Words>930</Words>
  <Application>Microsoft Office PowerPoint</Application>
  <PresentationFormat>Широкоэкранный</PresentationFormat>
  <Paragraphs>97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Метрополия</vt:lpstr>
      <vt:lpstr>Weka</vt:lpstr>
      <vt:lpstr>Обзор решений</vt:lpstr>
      <vt:lpstr>Возможности</vt:lpstr>
      <vt:lpstr>Weka KnowledgeFlow</vt:lpstr>
      <vt:lpstr>Weka KnowledgeFlow</vt:lpstr>
      <vt:lpstr>Weka KnowledgeFlow</vt:lpstr>
      <vt:lpstr>Плюсы и Минусы</vt:lpstr>
      <vt:lpstr>Область применимости</vt:lpstr>
      <vt:lpstr>Приложение. ARFF файлы</vt:lpstr>
      <vt:lpstr>Приложение. ARFF файлы</vt:lpstr>
      <vt:lpstr>Приложение. ARFF файлы</vt:lpstr>
    </vt:vector>
  </TitlesOfParts>
  <Company>Exploratory Systems, LLC.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аналитику больших данных</dc:title>
  <dc:creator>Евгений Н. Павловский</dc:creator>
  <cp:lastModifiedBy>Евгений Н. Павловский</cp:lastModifiedBy>
  <cp:revision>96</cp:revision>
  <dcterms:created xsi:type="dcterms:W3CDTF">2014-01-13T12:43:09Z</dcterms:created>
  <dcterms:modified xsi:type="dcterms:W3CDTF">2014-02-18T10:24:16Z</dcterms:modified>
</cp:coreProperties>
</file>