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9" r:id="rId1"/>
  </p:sldMasterIdLst>
  <p:notesMasterIdLst>
    <p:notesMasterId r:id="rId9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C86B2F3-A23A-4CBD-AD91-80E0A22D55F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66705-26C9-45B5-96CE-1C7EA77C9191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>
            <a:normAutofit/>
          </a:bodyPr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62FCA-E62A-4F57-A93A-0F2C66D02C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6DE50-7BBE-446F-93F2-9978F4DBA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295835"/>
            <a:ext cx="1676400" cy="5830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653988"/>
            <a:ext cx="6007100" cy="44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B22D4-6335-4C49-9E35-C5A3D6C7B4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77788"/>
          </a:xfrm>
        </p:spPr>
        <p:txBody>
          <a:bodyPr>
            <a:norm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ummer1.png"/>
          <p:cNvPicPr>
            <a:picLocks noChangeAspect="1"/>
          </p:cNvPicPr>
          <p:nvPr/>
        </p:nvPicPr>
        <p:blipFill>
          <a:blip r:embed="rId2"/>
          <a:srcRect l="4545" r="4545"/>
          <a:stretch>
            <a:fillRect/>
          </a:stretch>
        </p:blipFill>
        <p:spPr>
          <a:xfrm>
            <a:off x="0" y="1618637"/>
            <a:ext cx="9144000" cy="39911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41B32-45FF-449F-93AC-9B90CA2F69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976718"/>
            <a:ext cx="3017520" cy="41494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976718"/>
            <a:ext cx="3017520" cy="415137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7189-806D-4E69-9847-35D6D901BF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5186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5186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828800"/>
            <a:ext cx="3017520" cy="7159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743200"/>
            <a:ext cx="3017520" cy="3382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B8F69-946C-44AB-8CD3-592460796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63775-34A0-4112-8569-E813C3A143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s content.png"/>
          <p:cNvPicPr>
            <a:picLocks noChangeAspect="1"/>
          </p:cNvPicPr>
          <p:nvPr/>
        </p:nvPicPr>
        <p:blipFill>
          <a:blip r:embed="rId2"/>
          <a:srcRect l="4545" t="8217" r="4545" b="131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 anchor="ctr" anchorCtr="0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9BA6-4BB8-4B7A-AFF6-DFDD5B0EA5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8605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62400" y="914400"/>
            <a:ext cx="4114800" cy="5029200"/>
          </a:xfrm>
          <a:prstGeom prst="ellipse">
            <a:avLst/>
          </a:prstGeom>
          <a:ln w="63500">
            <a:gradFill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</a:ln>
          <a:effectLst>
            <a:innerShdw blurRad="381000">
              <a:schemeClr val="bg1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EFCB1-FDC0-4F81-B554-14AB058BD0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ster - 1.png"/>
          <p:cNvPicPr>
            <a:picLocks noChangeAspect="1"/>
          </p:cNvPicPr>
          <p:nvPr/>
        </p:nvPicPr>
        <p:blipFill>
          <a:blip r:embed="rId13"/>
          <a:srcRect b="501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1532"/>
            <a:ext cx="8229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997" y="1981200"/>
            <a:ext cx="6412006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F96A96C7-FEA2-451B-ACD1-C8751A4C1B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15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14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         </a:t>
            </a:r>
            <a:r>
              <a:rPr lang="ru-RU" sz="4000" b="1" dirty="0" smtClean="0"/>
              <a:t>Основы современных        </a:t>
            </a:r>
            <a:br>
              <a:rPr lang="ru-RU" sz="4000" b="1" dirty="0" smtClean="0"/>
            </a:br>
            <a:r>
              <a:rPr lang="en-US" sz="4000" b="1" smtClean="0"/>
              <a:t>         </a:t>
            </a:r>
            <a:r>
              <a:rPr lang="ru-RU" sz="4000" b="1" smtClean="0"/>
              <a:t>операционных </a:t>
            </a:r>
            <a:r>
              <a:rPr lang="ru-RU" sz="4000" b="1" dirty="0" smtClean="0"/>
              <a:t>систем</a:t>
            </a:r>
            <a:br>
              <a:rPr lang="ru-RU" sz="4000" b="1" dirty="0" smtClean="0"/>
            </a:br>
            <a:r>
              <a:rPr lang="en-US" sz="4000" b="1" dirty="0" smtClean="0"/>
              <a:t>                          </a:t>
            </a:r>
            <a:r>
              <a:rPr lang="ru-RU" sz="3200" i="1" dirty="0" smtClean="0"/>
              <a:t>Лекция </a:t>
            </a:r>
            <a:r>
              <a:rPr lang="en-US" sz="3200" i="1" dirty="0" smtClean="0"/>
              <a:t>5</a:t>
            </a:r>
            <a:endParaRPr lang="en-US" sz="3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Архитектура ОС</a:t>
            </a:r>
            <a:endParaRPr lang="en-US" sz="3600" b="1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04018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b="1" dirty="0"/>
              <a:t>Компоненты системы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Сервисы (службы) системы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Системные вызовы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Системные программы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Структура системы</a:t>
            </a:r>
            <a:r>
              <a:rPr lang="en-US" sz="2800" b="1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Виртуальные машины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Проектирование и реализация системы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ru-RU" sz="2800" b="1" dirty="0"/>
              <a:t>Генерация системы</a:t>
            </a:r>
            <a:endParaRPr lang="en-US" sz="2800" b="1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sz="3600" b="1"/>
              <a:t>Основные компоненты ОС</a:t>
            </a:r>
            <a:endParaRPr lang="en-US" sz="3600" b="1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4899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 dirty="0"/>
              <a:t>Управление процессами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Управление основной памятью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Управление файлами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Управление системой ввода-вывода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Управление внешней памятью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ru-RU" sz="2400" b="1" dirty="0"/>
              <a:t>Поддержка сетей (</a:t>
            </a:r>
            <a:r>
              <a:rPr lang="en-US" sz="2400" b="1" dirty="0"/>
              <a:t>networking)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Система защиты </a:t>
            </a:r>
            <a:r>
              <a:rPr lang="en-US" sz="2400" b="1" dirty="0"/>
              <a:t>(protection)</a:t>
            </a:r>
          </a:p>
          <a:p>
            <a:pPr>
              <a:lnSpc>
                <a:spcPct val="90000"/>
              </a:lnSpc>
            </a:pPr>
            <a:r>
              <a:rPr lang="ru-RU" sz="2400" b="1" dirty="0"/>
              <a:t>Система поддержки командного интерпретатора </a:t>
            </a:r>
            <a:r>
              <a:rPr lang="en-US" sz="2400" b="1" dirty="0"/>
              <a:t>(Windows: MS DOS Prompt; UNIX: shells – </a:t>
            </a:r>
            <a:r>
              <a:rPr lang="en-US" sz="2400" b="1" dirty="0" err="1"/>
              <a:t>sh</a:t>
            </a:r>
            <a:r>
              <a:rPr lang="en-US" sz="2400" b="1" dirty="0"/>
              <a:t>, </a:t>
            </a:r>
            <a:r>
              <a:rPr lang="en-US" sz="2400" b="1" dirty="0" err="1"/>
              <a:t>csh</a:t>
            </a:r>
            <a:r>
              <a:rPr lang="en-US" sz="2400" b="1" dirty="0"/>
              <a:t>, </a:t>
            </a:r>
            <a:r>
              <a:rPr lang="en-US" sz="2400" b="1" dirty="0" err="1"/>
              <a:t>ksh</a:t>
            </a:r>
            <a:r>
              <a:rPr lang="en-US" sz="2400" b="1" dirty="0"/>
              <a:t>, </a:t>
            </a:r>
            <a:r>
              <a:rPr lang="en-US" sz="2400" b="1" dirty="0" smtClean="0"/>
              <a:t>bash) </a:t>
            </a:r>
            <a:endParaRPr lang="en-US" sz="2400" b="1" dirty="0" smtClean="0"/>
          </a:p>
          <a:p>
            <a:pPr>
              <a:lnSpc>
                <a:spcPct val="90000"/>
              </a:lnSpc>
            </a:pPr>
            <a:r>
              <a:rPr lang="ru-RU" sz="2400" b="1" dirty="0" smtClean="0"/>
              <a:t>Графическая оболочка</a:t>
            </a:r>
            <a:endParaRPr lang="en-US" sz="2400" b="1" dirty="0"/>
          </a:p>
          <a:p>
            <a:pPr>
              <a:lnSpc>
                <a:spcPct val="90000"/>
              </a:lnSpc>
            </a:pPr>
            <a:endParaRPr lang="en-US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325438"/>
            <a:ext cx="7702550" cy="425450"/>
          </a:xfrm>
        </p:spPr>
        <p:txBody>
          <a:bodyPr>
            <a:normAutofit fontScale="90000"/>
          </a:bodyPr>
          <a:lstStyle/>
          <a:p>
            <a:r>
              <a:rPr lang="ru-RU" sz="3600" b="1"/>
              <a:t>Управление процессами</a:t>
            </a:r>
            <a:endParaRPr lang="en-US" sz="3600" b="1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62913" cy="50260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000" b="1" i="1" dirty="0"/>
              <a:t>Процесс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i="1" dirty="0"/>
              <a:t>process</a:t>
            </a:r>
            <a:r>
              <a:rPr lang="ru-RU" sz="2000" b="1" i="1" dirty="0"/>
              <a:t>) - </a:t>
            </a:r>
            <a:r>
              <a:rPr lang="en-US" sz="2000" b="1" dirty="0"/>
              <a:t> </a:t>
            </a:r>
            <a:r>
              <a:rPr lang="ru-RU" sz="2000" b="1" dirty="0"/>
              <a:t>это программа при ее исполнении</a:t>
            </a:r>
            <a:r>
              <a:rPr lang="en-US" sz="2000" b="1" dirty="0"/>
              <a:t>.  </a:t>
            </a:r>
            <a:r>
              <a:rPr lang="ru-RU" sz="2000" b="1" dirty="0"/>
              <a:t>Для процесса требуется ряд </a:t>
            </a:r>
            <a:r>
              <a:rPr lang="ru-RU" sz="2000" b="1" i="1" dirty="0"/>
              <a:t>ресурсо</a:t>
            </a:r>
            <a:r>
              <a:rPr lang="ru-RU" sz="2000" b="1" dirty="0"/>
              <a:t>в</a:t>
            </a:r>
            <a:r>
              <a:rPr lang="en-US" sz="2000" b="1" dirty="0"/>
              <a:t>, </a:t>
            </a:r>
            <a:r>
              <a:rPr lang="ru-RU" sz="2000" b="1" dirty="0"/>
              <a:t>включая время процессора, память, файлы, устройства ввода-вывода, сетевые устройства и др.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Обычно при создании процесса для него создается новое пространство виртуальной памяти (</a:t>
            </a:r>
            <a:r>
              <a:rPr lang="ru-RU" sz="2000" b="1" i="1" dirty="0"/>
              <a:t>но</a:t>
            </a:r>
            <a:r>
              <a:rPr lang="en-US" sz="2000" b="1" dirty="0"/>
              <a:t>: </a:t>
            </a:r>
            <a:r>
              <a:rPr lang="ru-RU" sz="2000" b="1" dirty="0"/>
              <a:t>для </a:t>
            </a:r>
            <a:r>
              <a:rPr lang="en-US" sz="2000" b="1" dirty="0"/>
              <a:t>lightweight process – </a:t>
            </a:r>
            <a:r>
              <a:rPr lang="ru-RU" sz="2000" b="1" dirty="0"/>
              <a:t>создается только стек)</a:t>
            </a:r>
          </a:p>
          <a:p>
            <a:pPr>
              <a:lnSpc>
                <a:spcPct val="90000"/>
              </a:lnSpc>
            </a:pPr>
            <a:r>
              <a:rPr lang="ru-RU" sz="2000" b="1" dirty="0"/>
              <a:t>ОС отвечает за следующие действия, связанные с </a:t>
            </a:r>
            <a:r>
              <a:rPr lang="en-US" sz="2000" b="1" dirty="0"/>
              <a:t> </a:t>
            </a:r>
            <a:r>
              <a:rPr lang="ru-RU" sz="2000" b="1" dirty="0"/>
              <a:t>управлением процессами</a:t>
            </a:r>
            <a:r>
              <a:rPr lang="en-US" sz="2000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Создание и удаление процессов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Приостановка и возобновление процессов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</a:pPr>
            <a:r>
              <a:rPr lang="ru-RU" sz="2000" b="1" dirty="0"/>
              <a:t>Обеспечение механизмов для</a:t>
            </a:r>
            <a:r>
              <a:rPr lang="en-US" sz="2000" b="1" dirty="0"/>
              <a:t>:</a:t>
            </a:r>
          </a:p>
          <a:p>
            <a:pPr lvl="2">
              <a:lnSpc>
                <a:spcPct val="90000"/>
              </a:lnSpc>
            </a:pPr>
            <a:r>
              <a:rPr lang="ru-RU" sz="2000" b="1" dirty="0"/>
              <a:t>Синхронизации процессов (семафоры, мониторы и др.)</a:t>
            </a:r>
            <a:endParaRPr lang="en-US" sz="2000" b="1" dirty="0"/>
          </a:p>
          <a:p>
            <a:pPr lvl="2">
              <a:lnSpc>
                <a:spcPct val="90000"/>
              </a:lnSpc>
            </a:pPr>
            <a:r>
              <a:rPr lang="ru-RU" sz="2000" b="1" dirty="0"/>
              <a:t>Взаимодействия процессов (условные переменные, события, рандеву и др.)</a:t>
            </a:r>
            <a:endParaRPr lang="en-US" sz="2000" b="1" dirty="0"/>
          </a:p>
          <a:p>
            <a:pPr>
              <a:lnSpc>
                <a:spcPct val="90000"/>
              </a:lnSpc>
            </a:pP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ru-RU" sz="2800" b="1"/>
              <a:t>Управление процессами</a:t>
            </a:r>
            <a:r>
              <a:rPr lang="en-US" sz="2800" b="1"/>
              <a:t>: </a:t>
            </a:r>
            <a:r>
              <a:rPr lang="ru-RU" sz="2800" b="1"/>
              <a:t>семафоры </a:t>
            </a:r>
            <a:r>
              <a:rPr lang="en-US" sz="2800" b="1"/>
              <a:t/>
            </a:r>
            <a:br>
              <a:rPr lang="en-US" sz="2800" b="1"/>
            </a:br>
            <a:r>
              <a:rPr lang="en-US" sz="2800" b="1"/>
              <a:t>(E.W. Dijkstra, 1966)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588375" cy="4497388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Двоичный семафор – переменная </a:t>
            </a:r>
            <a:r>
              <a:rPr lang="en-US" sz="2000" b="1" dirty="0"/>
              <a:t>S, </a:t>
            </a:r>
            <a:r>
              <a:rPr lang="ru-RU" sz="2000" b="1" dirty="0"/>
              <a:t>которая может находиться в двух состояниях</a:t>
            </a:r>
            <a:r>
              <a:rPr lang="en-US" sz="2000" b="1" dirty="0"/>
              <a:t>: “</a:t>
            </a:r>
            <a:r>
              <a:rPr lang="ru-RU" sz="2000" b="1" dirty="0"/>
              <a:t>открыт</a:t>
            </a:r>
            <a:r>
              <a:rPr lang="en-US" sz="2000" b="1" dirty="0"/>
              <a:t>” </a:t>
            </a:r>
            <a:r>
              <a:rPr lang="ru-RU" sz="2000" b="1" dirty="0"/>
              <a:t>и </a:t>
            </a:r>
            <a:r>
              <a:rPr lang="en-US" sz="2000" b="1" dirty="0"/>
              <a:t>“</a:t>
            </a:r>
            <a:r>
              <a:rPr lang="ru-RU" sz="2000" b="1" dirty="0"/>
              <a:t>закрыт</a:t>
            </a:r>
            <a:r>
              <a:rPr lang="en-US" sz="2000" b="1" dirty="0"/>
              <a:t>”</a:t>
            </a:r>
          </a:p>
          <a:p>
            <a:r>
              <a:rPr lang="ru-RU" sz="2000" b="1" dirty="0"/>
              <a:t>Операции над </a:t>
            </a:r>
            <a:r>
              <a:rPr lang="en-US" sz="2000" b="1" dirty="0"/>
              <a:t>S </a:t>
            </a:r>
            <a:r>
              <a:rPr lang="ru-RU" sz="2000" b="1" dirty="0"/>
              <a:t> - </a:t>
            </a:r>
            <a:r>
              <a:rPr lang="en-US" sz="2000" b="1" dirty="0"/>
              <a:t>“</a:t>
            </a:r>
            <a:r>
              <a:rPr lang="ru-RU" sz="2000" b="1" dirty="0"/>
              <a:t>семафорные скобки</a:t>
            </a:r>
            <a:r>
              <a:rPr lang="en-US" sz="2000" b="1" dirty="0"/>
              <a:t>”:</a:t>
            </a: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ru-RU" sz="2000" b="1" dirty="0"/>
              <a:t>     </a:t>
            </a:r>
            <a:r>
              <a:rPr lang="en-US" sz="2000" b="1" dirty="0"/>
              <a:t>P(S) – </a:t>
            </a:r>
            <a:r>
              <a:rPr lang="ru-RU" sz="2000" b="1" dirty="0"/>
              <a:t>закрыть, </a:t>
            </a:r>
            <a:r>
              <a:rPr lang="en-US" sz="2000" b="1" dirty="0"/>
              <a:t>V(S) – </a:t>
            </a:r>
            <a:r>
              <a:rPr lang="ru-RU" sz="2000" b="1" dirty="0"/>
              <a:t>открыть</a:t>
            </a:r>
          </a:p>
          <a:p>
            <a:r>
              <a:rPr lang="ru-RU" sz="2000" b="1" dirty="0"/>
              <a:t>При попытке закрыть уже закрытый семафор происходит прерывание, и ОС добавляет текущий процесс в очередь к закрытому семафору</a:t>
            </a:r>
          </a:p>
          <a:p>
            <a:r>
              <a:rPr lang="ru-RU" sz="2000" b="1" dirty="0"/>
              <a:t>Операция </a:t>
            </a:r>
            <a:r>
              <a:rPr lang="en-US" sz="2000" b="1" dirty="0"/>
              <a:t>V(S) </a:t>
            </a:r>
            <a:r>
              <a:rPr lang="ru-RU" sz="2000" b="1" dirty="0"/>
              <a:t>активизирует первый стоящий в очереди к </a:t>
            </a:r>
            <a:r>
              <a:rPr lang="en-US" sz="2000" b="1" dirty="0"/>
              <a:t>S </a:t>
            </a:r>
            <a:r>
              <a:rPr lang="ru-RU" sz="2000" b="1" dirty="0"/>
              <a:t>процесс, который успешно завершает операцию </a:t>
            </a:r>
            <a:r>
              <a:rPr lang="en-US" sz="2000" b="1" dirty="0"/>
              <a:t>P(S)</a:t>
            </a:r>
          </a:p>
          <a:p>
            <a:r>
              <a:rPr lang="ru-RU" sz="2000" b="1" dirty="0"/>
              <a:t>Синхронизация по ресурсам</a:t>
            </a:r>
            <a:r>
              <a:rPr lang="en-US" sz="2000" b="1" dirty="0"/>
              <a:t>:  </a:t>
            </a:r>
            <a:r>
              <a:rPr lang="en-US" sz="2000" b="1" i="1" dirty="0"/>
              <a:t>P(S); </a:t>
            </a:r>
            <a:r>
              <a:rPr lang="en-US" sz="2000" b="1" i="1" dirty="0" err="1"/>
              <a:t>critical_section</a:t>
            </a:r>
            <a:r>
              <a:rPr lang="en-US" sz="2000" b="1" i="1" dirty="0"/>
              <a:t>; V(S);</a:t>
            </a:r>
            <a:endParaRPr lang="en-US" sz="2000" b="1" dirty="0"/>
          </a:p>
          <a:p>
            <a:r>
              <a:rPr lang="ru-RU" sz="2000" b="1" dirty="0"/>
              <a:t>Операции </a:t>
            </a:r>
            <a:r>
              <a:rPr lang="en-US" sz="2000" b="1" dirty="0"/>
              <a:t>P </a:t>
            </a:r>
            <a:r>
              <a:rPr lang="ru-RU" sz="2000" b="1" dirty="0"/>
              <a:t>и </a:t>
            </a:r>
            <a:r>
              <a:rPr lang="en-US" sz="2000" b="1" dirty="0"/>
              <a:t>V – </a:t>
            </a:r>
            <a:r>
              <a:rPr lang="ru-RU" sz="2000" b="1" i="1" dirty="0"/>
              <a:t>атомарны </a:t>
            </a:r>
            <a:r>
              <a:rPr lang="en-US" sz="2000" b="1" i="1" dirty="0"/>
              <a:t>(atomic)</a:t>
            </a:r>
            <a:r>
              <a:rPr lang="en-US" sz="2000" b="1" dirty="0"/>
              <a:t> </a:t>
            </a:r>
            <a:r>
              <a:rPr lang="ru-RU" sz="2000" b="1" dirty="0"/>
              <a:t>для других процессов</a:t>
            </a:r>
            <a:endParaRPr lang="en-US" sz="20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990600"/>
          </a:xfrm>
        </p:spPr>
        <p:txBody>
          <a:bodyPr/>
          <a:lstStyle/>
          <a:p>
            <a:r>
              <a:rPr lang="ru-RU" sz="2800" b="1"/>
              <a:t>Управление процессами</a:t>
            </a:r>
            <a:r>
              <a:rPr lang="en-US" sz="2800" b="1"/>
              <a:t>: </a:t>
            </a:r>
            <a:r>
              <a:rPr lang="ru-RU" sz="2800" b="1"/>
              <a:t>мониторы </a:t>
            </a:r>
            <a:br>
              <a:rPr lang="ru-RU" sz="2800" b="1"/>
            </a:br>
            <a:r>
              <a:rPr lang="ru-RU" sz="2800" b="1"/>
              <a:t>       (</a:t>
            </a:r>
            <a:r>
              <a:rPr lang="en-US" sz="2800" b="1"/>
              <a:t>C.A.R. Hoare, 1974)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ru-RU" sz="2000" b="1" dirty="0"/>
              <a:t>Монитор – многовходовый модуль </a:t>
            </a:r>
            <a:r>
              <a:rPr lang="en-US" sz="2000" b="1" dirty="0"/>
              <a:t>M, </a:t>
            </a:r>
            <a:r>
              <a:rPr lang="ru-RU" sz="2000" b="1" dirty="0"/>
              <a:t> в котором определены общие для процесов данные </a:t>
            </a:r>
            <a:r>
              <a:rPr lang="en-US" sz="2000" b="1" dirty="0"/>
              <a:t>D (</a:t>
            </a:r>
            <a:r>
              <a:rPr lang="ru-RU" sz="2000" b="1" dirty="0"/>
              <a:t>скрытые) и (абстрактные) операции </a:t>
            </a:r>
            <a:r>
              <a:rPr lang="en-US" sz="2000" b="1" dirty="0"/>
              <a:t>P1, … PN </a:t>
            </a:r>
            <a:r>
              <a:rPr lang="ru-RU" sz="2000" b="1" dirty="0"/>
              <a:t>над этими данными (в виде процедур)</a:t>
            </a:r>
          </a:p>
          <a:p>
            <a:r>
              <a:rPr lang="ru-RU" sz="2000" b="1" dirty="0"/>
              <a:t>В каждый момент не более чем один из параллельных процессов может вызвать какую-либо из операций</a:t>
            </a:r>
            <a:r>
              <a:rPr lang="en-US" sz="2000" b="1" dirty="0"/>
              <a:t>: </a:t>
            </a:r>
            <a:endParaRPr lang="ru-RU" sz="2000" b="1" dirty="0"/>
          </a:p>
          <a:p>
            <a:pPr>
              <a:buFont typeface="Wingdings" pitchFamily="2" charset="2"/>
              <a:buNone/>
            </a:pPr>
            <a:r>
              <a:rPr lang="ru-RU" sz="2000" b="1" dirty="0"/>
              <a:t>         </a:t>
            </a:r>
            <a:r>
              <a:rPr lang="en-US" sz="2000" b="1" dirty="0" err="1"/>
              <a:t>M.Pi</a:t>
            </a:r>
            <a:r>
              <a:rPr lang="ru-RU" sz="2000" b="1" dirty="0"/>
              <a:t> </a:t>
            </a:r>
            <a:r>
              <a:rPr lang="en-US" sz="2000" b="1" dirty="0"/>
              <a:t>(X, Y, …)</a:t>
            </a:r>
          </a:p>
          <a:p>
            <a:r>
              <a:rPr lang="ru-RU" sz="2000" b="1" dirty="0"/>
              <a:t>Вызов каждой операции монитора – атомарен (как и операции над семафором)</a:t>
            </a:r>
          </a:p>
          <a:p>
            <a:r>
              <a:rPr lang="ru-RU" sz="2000" b="1" dirty="0"/>
              <a:t>Монитор – еще один механизм синхронизации процессов по ресурсам</a:t>
            </a:r>
          </a:p>
          <a:p>
            <a:r>
              <a:rPr lang="ru-RU" sz="2000" b="1" dirty="0"/>
              <a:t>Мониторы включены Ч. Хоаром в разработанный им язык </a:t>
            </a:r>
            <a:r>
              <a:rPr lang="en-US" sz="2000" b="1" dirty="0"/>
              <a:t>Concurrent Pascal (Pascal + </a:t>
            </a:r>
            <a:r>
              <a:rPr lang="ru-RU" sz="2000" b="1" dirty="0"/>
              <a:t>конструкция </a:t>
            </a:r>
            <a:r>
              <a:rPr lang="en-US" sz="2000" b="1" dirty="0"/>
              <a:t>“monitor”) </a:t>
            </a:r>
            <a:r>
              <a:rPr lang="ru-RU" sz="2000" b="1" dirty="0"/>
              <a:t>для параллельного программирования и разработки ОС</a:t>
            </a:r>
            <a:endParaRPr lang="en-US" sz="2000" b="1" dirty="0"/>
          </a:p>
          <a:p>
            <a:pPr>
              <a:buFont typeface="Wingdings" pitchFamily="2" charset="2"/>
              <a:buNone/>
            </a:pPr>
            <a:endParaRPr lang="en-US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 &amp; A</a:t>
            </a:r>
            <a:endParaRPr lang="ru-RU" b="1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Вопросы и ответы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ldflowers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816</TotalTime>
  <Words>474</Words>
  <Application>Microsoft PowerPoint</Application>
  <PresentationFormat>On-screen Show (4:3)</PresentationFormat>
  <Paragraphs>59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Wildflowers</vt:lpstr>
      <vt:lpstr>         Основы современных                  операционных систем                           Лекция 5</vt:lpstr>
      <vt:lpstr>Архитектура ОС</vt:lpstr>
      <vt:lpstr>Основные компоненты ОС</vt:lpstr>
      <vt:lpstr>Управление процессами</vt:lpstr>
      <vt:lpstr>Управление процессами: семафоры  (E.W. Dijkstra, 1966)</vt:lpstr>
      <vt:lpstr>Управление процессами: мониторы         (C.A.R. Hoare, 1974)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71</cp:revision>
  <dcterms:created xsi:type="dcterms:W3CDTF">2001-09-03T03:38:43Z</dcterms:created>
  <dcterms:modified xsi:type="dcterms:W3CDTF">2010-07-15T13:30:09Z</dcterms:modified>
</cp:coreProperties>
</file>