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36"/>
  </p:notesMasterIdLst>
  <p:sldIdLst>
    <p:sldId id="256" r:id="rId2"/>
    <p:sldId id="296" r:id="rId3"/>
    <p:sldId id="298" r:id="rId4"/>
    <p:sldId id="331" r:id="rId5"/>
    <p:sldId id="299" r:id="rId6"/>
    <p:sldId id="300" r:id="rId7"/>
    <p:sldId id="301" r:id="rId8"/>
    <p:sldId id="302" r:id="rId9"/>
    <p:sldId id="303" r:id="rId10"/>
    <p:sldId id="304" r:id="rId11"/>
    <p:sldId id="318" r:id="rId12"/>
    <p:sldId id="305" r:id="rId13"/>
    <p:sldId id="306" r:id="rId14"/>
    <p:sldId id="307" r:id="rId15"/>
    <p:sldId id="308" r:id="rId16"/>
    <p:sldId id="315" r:id="rId17"/>
    <p:sldId id="316" r:id="rId18"/>
    <p:sldId id="314" r:id="rId19"/>
    <p:sldId id="332" r:id="rId20"/>
    <p:sldId id="309" r:id="rId21"/>
    <p:sldId id="310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1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960-5E6F-4DE7-9F81-208B59385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ru-RU" sz="4000" b="1" smtClean="0">
                <a:solidFill>
                  <a:srgbClr val="666666"/>
                </a:solidFill>
              </a:rPr>
              <a:t>         Основы </a:t>
            </a:r>
            <a:r>
              <a:rPr lang="ru-RU" sz="4000" b="1" dirty="0" smtClean="0">
                <a:solidFill>
                  <a:srgbClr val="666666"/>
                </a:solidFill>
              </a:rPr>
              <a:t>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dirty="0" smtClean="0">
                <a:solidFill>
                  <a:srgbClr val="666666"/>
                </a:solidFill>
              </a:rPr>
              <a:t>2</a:t>
            </a:r>
            <a:r>
              <a:rPr lang="ru-RU" sz="3200" i="1" dirty="0" smtClean="0">
                <a:solidFill>
                  <a:srgbClr val="666666"/>
                </a:solidFill>
              </a:rPr>
              <a:t>6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7BFB2-FF48-48CE-A43A-0419237B1A24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7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457200"/>
            <a:ext cx="7772400" cy="844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/>
              <a:t>Исполнение и загрузка пользовательских программ</a:t>
            </a:r>
            <a:endParaRPr lang="en-US" sz="3200"/>
          </a:p>
        </p:txBody>
      </p:sp>
      <p:sp>
        <p:nvSpPr>
          <p:cNvPr id="67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752600"/>
            <a:ext cx="7924800" cy="4343400"/>
          </a:xfrm>
        </p:spPr>
        <p:txBody>
          <a:bodyPr/>
          <a:lstStyle/>
          <a:p>
            <a:pPr>
              <a:defRPr/>
            </a:pPr>
            <a:r>
              <a:rPr lang="en-US" sz="1800" b="1" dirty="0"/>
              <a:t>Linux </a:t>
            </a:r>
            <a:r>
              <a:rPr lang="ru-RU" sz="1800" b="1" dirty="0"/>
              <a:t>поддерживает таблицу функций для загрузки программ</a:t>
            </a:r>
            <a:r>
              <a:rPr lang="en-US" sz="1800" b="1" dirty="0"/>
              <a:t>; </a:t>
            </a:r>
            <a:r>
              <a:rPr lang="ru-RU" sz="1800" b="1" dirty="0"/>
              <a:t>она дает каждой функции возможность</a:t>
            </a:r>
            <a:r>
              <a:rPr lang="en-US" sz="1800" b="1" dirty="0"/>
              <a:t> </a:t>
            </a:r>
            <a:r>
              <a:rPr lang="ru-RU" sz="1800" b="1" dirty="0"/>
              <a:t>попытаться загрузить заданный файл, когда</a:t>
            </a:r>
            <a:r>
              <a:rPr lang="en-US" sz="1800" b="1" dirty="0"/>
              <a:t> </a:t>
            </a:r>
            <a:r>
              <a:rPr lang="ru-RU" sz="1800" b="1" dirty="0"/>
              <a:t>выполняется</a:t>
            </a:r>
            <a:r>
              <a:rPr lang="en-US" sz="1800" b="1" dirty="0"/>
              <a:t> </a:t>
            </a:r>
            <a:r>
              <a:rPr lang="ru-RU" sz="1800" b="1" dirty="0"/>
              <a:t>системный вызов </a:t>
            </a:r>
            <a:r>
              <a:rPr lang="en-US" sz="1800" b="1" dirty="0"/>
              <a:t>exec.</a:t>
            </a:r>
          </a:p>
          <a:p>
            <a:pPr>
              <a:defRPr/>
            </a:pPr>
            <a:r>
              <a:rPr lang="ru-RU" sz="1800" b="1" dirty="0"/>
              <a:t>Регистрация многократно загружаемых программ</a:t>
            </a:r>
            <a:r>
              <a:rPr lang="en-US" sz="1800" b="1" dirty="0"/>
              <a:t> </a:t>
            </a:r>
            <a:r>
              <a:rPr lang="ru-RU" sz="1800" b="1" dirty="0"/>
              <a:t>позволяет </a:t>
            </a:r>
            <a:r>
              <a:rPr lang="en-US" sz="1800" b="1" dirty="0"/>
              <a:t>Linux </a:t>
            </a:r>
            <a:r>
              <a:rPr lang="ru-RU" sz="1800" b="1" dirty="0"/>
              <a:t>поддерживать как</a:t>
            </a:r>
            <a:r>
              <a:rPr lang="en-US" sz="1800" b="1" dirty="0"/>
              <a:t> ELF</a:t>
            </a:r>
            <a:r>
              <a:rPr lang="ru-RU" sz="1800" b="1" dirty="0"/>
              <a:t>-, так и </a:t>
            </a:r>
            <a:r>
              <a:rPr lang="en-US" sz="1800" b="1" dirty="0" err="1"/>
              <a:t>a.out</a:t>
            </a:r>
            <a:r>
              <a:rPr lang="en-US" sz="1800" b="1" dirty="0"/>
              <a:t> </a:t>
            </a:r>
            <a:r>
              <a:rPr lang="ru-RU" sz="1800" b="1" dirty="0"/>
              <a:t>– форматы кода</a:t>
            </a:r>
            <a:r>
              <a:rPr lang="en-US" sz="1800" b="1" dirty="0"/>
              <a:t>.</a:t>
            </a:r>
          </a:p>
          <a:p>
            <a:pPr>
              <a:defRPr/>
            </a:pPr>
            <a:r>
              <a:rPr lang="ru-RU" sz="1800" b="1" dirty="0"/>
              <a:t>Первоначально страницы двоичного файла загружаются в виртуальную память</a:t>
            </a:r>
            <a:r>
              <a:rPr lang="en-US" sz="1800" b="1" dirty="0"/>
              <a:t>; </a:t>
            </a:r>
            <a:r>
              <a:rPr lang="ru-RU" sz="1800" b="1" dirty="0"/>
              <a:t>только если программа пытается обратиться к данной странице</a:t>
            </a:r>
            <a:r>
              <a:rPr lang="en-US" sz="1800" b="1" dirty="0"/>
              <a:t> </a:t>
            </a:r>
            <a:r>
              <a:rPr lang="ru-RU" sz="1800" b="1" dirty="0"/>
              <a:t>и возникает отказ страницы, </a:t>
            </a:r>
            <a:r>
              <a:rPr lang="en-US" sz="1800" b="1" dirty="0"/>
              <a:t> </a:t>
            </a:r>
            <a:r>
              <a:rPr lang="ru-RU" sz="1800" b="1" dirty="0"/>
              <a:t>в результате данная страница загружается в физическую память</a:t>
            </a:r>
            <a:r>
              <a:rPr lang="en-US" sz="1800" b="1" dirty="0"/>
              <a:t>.</a:t>
            </a:r>
          </a:p>
          <a:p>
            <a:pPr>
              <a:defRPr/>
            </a:pPr>
            <a:r>
              <a:rPr lang="ru-RU" sz="1800" b="1" dirty="0"/>
              <a:t>Двоичный файл </a:t>
            </a:r>
            <a:r>
              <a:rPr lang="en-US" sz="1800" b="1" dirty="0"/>
              <a:t>ELF-</a:t>
            </a:r>
            <a:r>
              <a:rPr lang="ru-RU" sz="1800" b="1" dirty="0"/>
              <a:t>формата</a:t>
            </a:r>
            <a:r>
              <a:rPr lang="en-US" sz="1800" b="1" dirty="0"/>
              <a:t> </a:t>
            </a:r>
            <a:r>
              <a:rPr lang="ru-RU" sz="1800" b="1" dirty="0"/>
              <a:t>состоит из заголовка,</a:t>
            </a:r>
            <a:r>
              <a:rPr lang="en-US" sz="1800" b="1" dirty="0"/>
              <a:t> </a:t>
            </a:r>
            <a:r>
              <a:rPr lang="ru-RU" sz="1800" b="1" dirty="0"/>
              <a:t>за которым следуют несколько выравненных до страницы секций</a:t>
            </a:r>
            <a:r>
              <a:rPr lang="en-US" sz="1800" b="1" dirty="0"/>
              <a:t>; ELF</a:t>
            </a:r>
            <a:r>
              <a:rPr lang="ru-RU" sz="1800" b="1" dirty="0"/>
              <a:t>-загрузчик</a:t>
            </a:r>
            <a:r>
              <a:rPr lang="en-US" sz="1800" b="1" dirty="0"/>
              <a:t> </a:t>
            </a:r>
            <a:r>
              <a:rPr lang="ru-RU" sz="1800" b="1" dirty="0"/>
              <a:t>читает заголовок и</a:t>
            </a:r>
            <a:r>
              <a:rPr lang="en-US" sz="1800" b="1" dirty="0"/>
              <a:t> </a:t>
            </a:r>
            <a:r>
              <a:rPr lang="ru-RU" sz="1800" b="1" dirty="0"/>
              <a:t>отображает секции файла в</a:t>
            </a:r>
            <a:r>
              <a:rPr lang="en-US" sz="1800" b="1" dirty="0"/>
              <a:t> </a:t>
            </a:r>
            <a:r>
              <a:rPr lang="ru-RU" sz="1800" b="1" dirty="0"/>
              <a:t>отдельные регионы виртуальной памяти</a:t>
            </a:r>
            <a:r>
              <a:rPr lang="en-US" sz="1800" b="1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секций файла </a:t>
            </a:r>
            <a:r>
              <a:rPr lang="en-US" dirty="0" smtClean="0"/>
              <a:t>ELF </a:t>
            </a:r>
            <a:r>
              <a:rPr lang="ru-RU" dirty="0" smtClean="0"/>
              <a:t>для модуля ядра </a:t>
            </a:r>
            <a:r>
              <a:rPr lang="en-US" dirty="0" smtClean="0"/>
              <a:t>Linux</a:t>
            </a:r>
            <a:endParaRPr lang="ru-RU" dirty="0"/>
          </a:p>
        </p:txBody>
      </p:sp>
      <p:pic>
        <p:nvPicPr>
          <p:cNvPr id="6" name="Содержимое 5" descr="linux_elf_modu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1" y="1817672"/>
            <a:ext cx="5075536" cy="4412897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B70AB-D9DC-4AFA-ABC3-1F9461A802BD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7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142852"/>
            <a:ext cx="8501122" cy="76674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/>
              <a:t>Распределение памяти для</a:t>
            </a:r>
            <a:r>
              <a:rPr lang="en-US" sz="3200" dirty="0"/>
              <a:t> ELF</a:t>
            </a:r>
            <a:r>
              <a:rPr lang="ru-RU" sz="3200" dirty="0"/>
              <a:t>-</a:t>
            </a:r>
            <a:r>
              <a:rPr lang="en-US" sz="3200" dirty="0"/>
              <a:t> </a:t>
            </a:r>
            <a:r>
              <a:rPr lang="ru-RU" sz="3200" dirty="0"/>
              <a:t>программ</a:t>
            </a:r>
            <a:endParaRPr lang="en-US" sz="3200" dirty="0"/>
          </a:p>
        </p:txBody>
      </p:sp>
      <p:pic>
        <p:nvPicPr>
          <p:cNvPr id="7" name="Picture 6" descr="Fig_26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00108"/>
            <a:ext cx="7000924" cy="54154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C9BBB-9D9E-4F46-9373-2352DF4B2458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7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285728"/>
            <a:ext cx="79248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Статическая и динамическая линковка</a:t>
            </a:r>
            <a:endParaRPr lang="en-US" sz="3200" dirty="0"/>
          </a:p>
        </p:txBody>
      </p:sp>
      <p:sp>
        <p:nvSpPr>
          <p:cNvPr id="67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447800"/>
            <a:ext cx="7924800" cy="4648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400" b="1" dirty="0"/>
              <a:t>Программа, библиотечные функции которой</a:t>
            </a:r>
            <a:r>
              <a:rPr lang="en-US" sz="2400" b="1" dirty="0"/>
              <a:t> </a:t>
            </a:r>
            <a:r>
              <a:rPr lang="ru-RU" sz="2400" b="1" dirty="0"/>
              <a:t>встроены непосредственно</a:t>
            </a:r>
            <a:r>
              <a:rPr lang="en-US" sz="2400" b="1" dirty="0"/>
              <a:t> </a:t>
            </a:r>
            <a:r>
              <a:rPr lang="ru-RU" sz="2400" b="1" dirty="0"/>
              <a:t>в двоичный исполняемый код,</a:t>
            </a:r>
            <a:r>
              <a:rPr lang="en-US" sz="2400" b="1" dirty="0"/>
              <a:t> </a:t>
            </a:r>
            <a:r>
              <a:rPr lang="ru-RU" sz="2400" b="1" dirty="0"/>
              <a:t>статически линкуется со своими библиотеками</a:t>
            </a:r>
            <a:r>
              <a:rPr lang="en-US" sz="2400" b="1" dirty="0"/>
              <a:t>.</a:t>
            </a:r>
          </a:p>
          <a:p>
            <a:pPr>
              <a:defRPr/>
            </a:pPr>
            <a:r>
              <a:rPr lang="ru-RU" sz="2400" b="1" dirty="0"/>
              <a:t>Основной недостаток статической линковки</a:t>
            </a:r>
            <a:r>
              <a:rPr lang="en-US" sz="2400" b="1" dirty="0"/>
              <a:t> </a:t>
            </a:r>
            <a:r>
              <a:rPr lang="ru-RU" sz="2400" b="1" dirty="0"/>
              <a:t>в том, что любая генерируемая программа</a:t>
            </a:r>
            <a:r>
              <a:rPr lang="en-US" sz="2400" b="1" dirty="0"/>
              <a:t> </a:t>
            </a:r>
            <a:r>
              <a:rPr lang="ru-RU" sz="2400" b="1" dirty="0"/>
              <a:t>должна хранить копии одних и тех же</a:t>
            </a:r>
            <a:r>
              <a:rPr lang="en-US" sz="2400" b="1" dirty="0"/>
              <a:t> </a:t>
            </a:r>
            <a:r>
              <a:rPr lang="ru-RU" sz="2400" b="1" dirty="0"/>
              <a:t>общесистемных библиотечных функций</a:t>
            </a:r>
            <a:r>
              <a:rPr lang="en-US" sz="2400" b="1" dirty="0"/>
              <a:t>.</a:t>
            </a:r>
          </a:p>
          <a:p>
            <a:pPr>
              <a:defRPr/>
            </a:pPr>
            <a:r>
              <a:rPr lang="ru-RU" sz="2400" b="1" dirty="0"/>
              <a:t>Динамическая линковка более эффективна</a:t>
            </a:r>
            <a:r>
              <a:rPr lang="en-US" sz="2400" b="1" dirty="0"/>
              <a:t> </a:t>
            </a:r>
            <a:r>
              <a:rPr lang="ru-RU" sz="2400" b="1" dirty="0"/>
              <a:t>в терминах как использования физической, так и дисковой памяти,</a:t>
            </a:r>
            <a:r>
              <a:rPr lang="en-US" sz="2400" b="1" dirty="0"/>
              <a:t> </a:t>
            </a:r>
            <a:r>
              <a:rPr lang="ru-RU" sz="2400" b="1" dirty="0"/>
              <a:t>так как она загружает системные библиотеки в память только один раз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E3AAC-7E10-41A5-A147-33DF820F19A5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7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09600"/>
            <a:ext cx="7924800" cy="762000"/>
          </a:xfrm>
        </p:spPr>
        <p:txBody>
          <a:bodyPr/>
          <a:lstStyle/>
          <a:p>
            <a:pPr>
              <a:defRPr/>
            </a:pPr>
            <a:r>
              <a:rPr lang="ru-RU" dirty="0"/>
              <a:t>Системы </a:t>
            </a:r>
            <a:r>
              <a:rPr lang="ru-RU" dirty="0" smtClean="0"/>
              <a:t>файлов</a:t>
            </a:r>
            <a:r>
              <a:rPr lang="en-US" dirty="0" smtClean="0"/>
              <a:t> Linux</a:t>
            </a:r>
            <a:endParaRPr lang="en-US" dirty="0"/>
          </a:p>
        </p:txBody>
      </p:sp>
      <p:sp>
        <p:nvSpPr>
          <p:cNvPr id="67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800" b="1" dirty="0"/>
              <a:t>С точки зрения пользователя файловая система</a:t>
            </a:r>
            <a:r>
              <a:rPr lang="en-US" sz="1800" b="1" dirty="0"/>
              <a:t> Linux </a:t>
            </a:r>
            <a:r>
              <a:rPr lang="ru-RU" sz="1800" b="1" dirty="0"/>
              <a:t>представляет собой иерархическое дерево директорий, подчиняющееся семантике </a:t>
            </a:r>
            <a:r>
              <a:rPr lang="en-US" sz="1800" b="1" dirty="0"/>
              <a:t>UNIX</a:t>
            </a:r>
            <a:r>
              <a:rPr lang="ru-RU" sz="1800" b="1" dirty="0"/>
              <a:t>.</a:t>
            </a:r>
            <a:endParaRPr lang="en-US" sz="1800" b="1" dirty="0"/>
          </a:p>
          <a:p>
            <a:pPr>
              <a:defRPr/>
            </a:pPr>
            <a:r>
              <a:rPr lang="ru-RU" sz="1800" b="1" dirty="0"/>
              <a:t>С внутренней точки зрения, ядро скрывает детали реализации</a:t>
            </a:r>
            <a:r>
              <a:rPr lang="en-US" sz="1800" b="1" dirty="0"/>
              <a:t> </a:t>
            </a:r>
            <a:r>
              <a:rPr lang="ru-RU" sz="1800" b="1" dirty="0"/>
              <a:t>и управляет многими различными файловыми системами через общий уровень абстракции</a:t>
            </a:r>
            <a:r>
              <a:rPr lang="en-US" sz="1800" b="1" dirty="0"/>
              <a:t>, </a:t>
            </a:r>
            <a:r>
              <a:rPr lang="ru-RU" sz="1800" b="1" dirty="0"/>
              <a:t>то есть, виртуальную файловую систему</a:t>
            </a:r>
            <a:r>
              <a:rPr lang="en-US" sz="1800" b="1" i="1" dirty="0"/>
              <a:t> (VFS)</a:t>
            </a:r>
            <a:r>
              <a:rPr lang="en-US" sz="1800" b="1" dirty="0"/>
              <a:t>.</a:t>
            </a:r>
          </a:p>
          <a:p>
            <a:pPr>
              <a:defRPr/>
            </a:pPr>
            <a:r>
              <a:rPr lang="en-US" sz="1800" b="1" dirty="0"/>
              <a:t>Linux VFS </a:t>
            </a:r>
            <a:r>
              <a:rPr lang="ru-RU" sz="1800" b="1" dirty="0"/>
              <a:t>спроектирована по объектно-ориентированным принципам</a:t>
            </a:r>
            <a:r>
              <a:rPr lang="en-US" sz="1800" b="1" dirty="0"/>
              <a:t> </a:t>
            </a:r>
            <a:r>
              <a:rPr lang="ru-RU" sz="1800" b="1" dirty="0"/>
              <a:t>и состоит из двух компонент</a:t>
            </a:r>
            <a:r>
              <a:rPr lang="en-US" sz="1800" b="1" dirty="0"/>
              <a:t>:</a:t>
            </a:r>
          </a:p>
          <a:p>
            <a:pPr lvl="1">
              <a:defRPr/>
            </a:pPr>
            <a:r>
              <a:rPr lang="ru-RU" sz="1800" b="1" dirty="0"/>
              <a:t>Набор определений, задающий, как может выглядеть файл</a:t>
            </a:r>
            <a:endParaRPr lang="en-US" sz="1800" b="1" dirty="0"/>
          </a:p>
          <a:p>
            <a:pPr lvl="2">
              <a:defRPr/>
            </a:pPr>
            <a:r>
              <a:rPr lang="ru-RU" sz="1800" b="1" dirty="0"/>
              <a:t>Структуры</a:t>
            </a:r>
            <a:r>
              <a:rPr lang="en-US" sz="1800" b="1" dirty="0"/>
              <a:t> </a:t>
            </a:r>
            <a:r>
              <a:rPr lang="en-US" sz="1800" b="1" i="1" dirty="0" err="1"/>
              <a:t>inode</a:t>
            </a:r>
            <a:r>
              <a:rPr lang="en-US" sz="1800" b="1" i="1" dirty="0"/>
              <a:t>-object</a:t>
            </a:r>
            <a:r>
              <a:rPr lang="en-US" sz="1800" b="1" dirty="0"/>
              <a:t> </a:t>
            </a:r>
            <a:r>
              <a:rPr lang="ru-RU" sz="1800" b="1" dirty="0"/>
              <a:t>и</a:t>
            </a:r>
            <a:r>
              <a:rPr lang="en-US" sz="1800" b="1" dirty="0"/>
              <a:t> </a:t>
            </a:r>
            <a:r>
              <a:rPr lang="en-US" sz="1800" b="1" i="1" dirty="0"/>
              <a:t>file-object</a:t>
            </a:r>
            <a:r>
              <a:rPr lang="en-US" sz="1800" b="1" dirty="0"/>
              <a:t> </a:t>
            </a:r>
            <a:r>
              <a:rPr lang="ru-RU" sz="1800" b="1" dirty="0"/>
              <a:t>представляют отдельные файлы</a:t>
            </a:r>
            <a:endParaRPr lang="en-US" sz="1800" b="1" dirty="0"/>
          </a:p>
          <a:p>
            <a:pPr lvl="2">
              <a:defRPr/>
            </a:pPr>
            <a:r>
              <a:rPr lang="en-US" sz="1800" b="1" i="1" dirty="0"/>
              <a:t>file system</a:t>
            </a:r>
            <a:r>
              <a:rPr lang="en-US" sz="1800" b="1" dirty="0"/>
              <a:t> </a:t>
            </a:r>
            <a:r>
              <a:rPr lang="en-US" sz="1800" b="1" i="1" dirty="0"/>
              <a:t>object</a:t>
            </a:r>
            <a:r>
              <a:rPr lang="en-US" sz="1800" b="1" dirty="0"/>
              <a:t> </a:t>
            </a:r>
            <a:r>
              <a:rPr lang="ru-RU" sz="1800" b="1" dirty="0"/>
              <a:t>представляет файловую систему в целом</a:t>
            </a:r>
            <a:endParaRPr lang="en-US" sz="1800" b="1" dirty="0"/>
          </a:p>
          <a:p>
            <a:pPr lvl="1">
              <a:defRPr/>
            </a:pPr>
            <a:r>
              <a:rPr lang="ru-RU" sz="1800" b="1" dirty="0"/>
              <a:t>Существует уровень абстракции для манипулирования этими объектами</a:t>
            </a:r>
            <a:r>
              <a:rPr lang="en-US" sz="1800" b="1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18740-7DD8-4883-AFB1-11FCF83AE67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8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8153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Файловая система </a:t>
            </a:r>
            <a:r>
              <a:rPr lang="en-US"/>
              <a:t>Linux Ext2fs</a:t>
            </a:r>
          </a:p>
        </p:txBody>
      </p:sp>
      <p:sp>
        <p:nvSpPr>
          <p:cNvPr id="68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00138" y="1219200"/>
            <a:ext cx="7662862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1800" b="1" dirty="0"/>
              <a:t>Ext2fs </a:t>
            </a:r>
            <a:r>
              <a:rPr lang="ru-RU" sz="1800" b="1" dirty="0"/>
              <a:t>использует механизм, сходный с</a:t>
            </a:r>
            <a:r>
              <a:rPr lang="en-US" sz="1800" b="1" dirty="0"/>
              <a:t> BSD Fast File System (</a:t>
            </a:r>
            <a:r>
              <a:rPr lang="en-US" sz="1800" b="1" dirty="0" err="1"/>
              <a:t>ffs</a:t>
            </a:r>
            <a:r>
              <a:rPr lang="en-US" sz="1800" b="1" dirty="0"/>
              <a:t>) </a:t>
            </a:r>
            <a:r>
              <a:rPr lang="ru-RU" sz="1800" b="1" dirty="0"/>
              <a:t>для поиска блоков данных, принадлежащих некоторому файлу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Основные различия между</a:t>
            </a:r>
            <a:r>
              <a:rPr lang="en-US" sz="1800" b="1" dirty="0"/>
              <a:t> ext2fs </a:t>
            </a:r>
            <a:r>
              <a:rPr lang="ru-RU" sz="1800" b="1" dirty="0"/>
              <a:t>и</a:t>
            </a:r>
            <a:r>
              <a:rPr lang="en-US" sz="1800" b="1" dirty="0"/>
              <a:t> </a:t>
            </a:r>
            <a:r>
              <a:rPr lang="en-US" sz="1800" b="1" dirty="0" err="1"/>
              <a:t>ffs</a:t>
            </a:r>
            <a:r>
              <a:rPr lang="en-US" sz="1800" b="1" dirty="0"/>
              <a:t> </a:t>
            </a:r>
            <a:r>
              <a:rPr lang="ru-RU" sz="1800" b="1" dirty="0"/>
              <a:t>касаются их политик распределения дисковой памяти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В</a:t>
            </a:r>
            <a:r>
              <a:rPr lang="en-US" sz="1800" b="1" dirty="0"/>
              <a:t> </a:t>
            </a:r>
            <a:r>
              <a:rPr lang="en-US" sz="1800" b="1" dirty="0" err="1"/>
              <a:t>ffs</a:t>
            </a:r>
            <a:r>
              <a:rPr lang="ru-RU" sz="1800" b="1" dirty="0"/>
              <a:t> диск делится на файлы, состоящие из блоков по</a:t>
            </a:r>
            <a:r>
              <a:rPr lang="en-US" sz="1800" b="1" dirty="0"/>
              <a:t> 8Kb, </a:t>
            </a:r>
            <a:r>
              <a:rPr lang="ru-RU" sz="1800" b="1" dirty="0"/>
              <a:t>а блоки разбиваются на фрагменты по</a:t>
            </a:r>
            <a:r>
              <a:rPr lang="en-US" sz="1800" b="1" dirty="0"/>
              <a:t> 1Kb </a:t>
            </a:r>
            <a:r>
              <a:rPr lang="ru-RU" sz="1800" b="1" dirty="0"/>
              <a:t>для хранения маленьких файлов или </a:t>
            </a:r>
            <a:r>
              <a:rPr lang="en-US" sz="1800" b="1" dirty="0"/>
              <a:t> </a:t>
            </a:r>
            <a:r>
              <a:rPr lang="ru-RU" sz="1800" b="1" dirty="0"/>
              <a:t>частично заполненных блоков в конце файла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b="1" dirty="0"/>
              <a:t>Ext2fs </a:t>
            </a:r>
            <a:r>
              <a:rPr lang="ru-RU" sz="1800" b="1" dirty="0"/>
              <a:t>не использует фрагменты</a:t>
            </a:r>
            <a:r>
              <a:rPr lang="en-US" sz="1800" b="1" dirty="0"/>
              <a:t>; </a:t>
            </a:r>
            <a:r>
              <a:rPr lang="ru-RU" sz="1800" b="1" dirty="0"/>
              <a:t>она распределяет память более мелкими единицами</a:t>
            </a:r>
            <a:r>
              <a:rPr lang="en-US" sz="1800" b="1" dirty="0"/>
              <a:t>.  </a:t>
            </a:r>
            <a:r>
              <a:rPr lang="ru-RU" sz="1800" b="1" dirty="0"/>
              <a:t>Размер блока по умолчанию</a:t>
            </a:r>
            <a:r>
              <a:rPr lang="en-US" sz="1800" b="1" dirty="0"/>
              <a:t> </a:t>
            </a:r>
            <a:r>
              <a:rPr lang="ru-RU" sz="1800" b="1" dirty="0"/>
              <a:t>в</a:t>
            </a:r>
            <a:r>
              <a:rPr lang="en-US" sz="1800" b="1" dirty="0"/>
              <a:t> ext2fs </a:t>
            </a:r>
            <a:r>
              <a:rPr lang="ru-RU" sz="1800" b="1" dirty="0"/>
              <a:t>-</a:t>
            </a:r>
            <a:r>
              <a:rPr lang="en-US" sz="1800" b="1" dirty="0"/>
              <a:t>1Kb, </a:t>
            </a:r>
            <a:r>
              <a:rPr lang="ru-RU" sz="1800" b="1" dirty="0"/>
              <a:t>хотя блоки в</a:t>
            </a:r>
            <a:r>
              <a:rPr lang="en-US" sz="1800" b="1" dirty="0"/>
              <a:t> 2Kb </a:t>
            </a:r>
            <a:r>
              <a:rPr lang="ru-RU" sz="1800" b="1" dirty="0"/>
              <a:t>и</a:t>
            </a:r>
            <a:r>
              <a:rPr lang="en-US" sz="1800" b="1" dirty="0"/>
              <a:t> 4Kb </a:t>
            </a:r>
            <a:r>
              <a:rPr lang="ru-RU" sz="1800" b="1" dirty="0"/>
              <a:t>также поддерживаются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b="1" dirty="0"/>
              <a:t>Ext2fs </a:t>
            </a:r>
            <a:r>
              <a:rPr lang="ru-RU" sz="1800" b="1" dirty="0"/>
              <a:t>использует политики распределения,</a:t>
            </a:r>
            <a:r>
              <a:rPr lang="en-US" sz="1800" b="1" dirty="0"/>
              <a:t> </a:t>
            </a:r>
            <a:r>
              <a:rPr lang="ru-RU" sz="1800" b="1" dirty="0"/>
              <a:t>спроектированные с целью размещения логически смежных блоков файла в физически смежных блоках на диске</a:t>
            </a:r>
            <a:r>
              <a:rPr lang="en-US" sz="1800" b="1" dirty="0"/>
              <a:t>, </a:t>
            </a:r>
            <a:r>
              <a:rPr lang="ru-RU" sz="1800" b="1" dirty="0"/>
              <a:t>так чтобы можно было использовать одну операцию ввода-вывода для нескольких смежных блоков</a:t>
            </a:r>
            <a:r>
              <a:rPr lang="en-US" sz="1800" b="1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Структурная схема системы файлов </a:t>
            </a:r>
            <a:r>
              <a:rPr lang="en-US" dirty="0" smtClean="0"/>
              <a:t>Ext2FS</a:t>
            </a:r>
            <a:endParaRPr lang="ru-RU" dirty="0"/>
          </a:p>
        </p:txBody>
      </p:sp>
      <p:pic>
        <p:nvPicPr>
          <p:cNvPr id="6" name="Содержимое 5" descr="Структурная_схема_файловой_системы_ex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00240"/>
            <a:ext cx="5925024" cy="400052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блоков в </a:t>
            </a:r>
            <a:r>
              <a:rPr lang="en-US" dirty="0" smtClean="0"/>
              <a:t>Ext2FS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5250" y="1571612"/>
            <a:ext cx="6850088" cy="48577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Все блоки ext2 разделяются на группы блоков. Для каждой группы блоков создается отдельная запись в глобальной дескрипторной таблице, в этой записи хранятся основные параметры:</a:t>
            </a:r>
          </a:p>
          <a:p>
            <a:r>
              <a:rPr lang="ru-RU" dirty="0" smtClean="0"/>
              <a:t>номер блока битовый карты блоков </a:t>
            </a:r>
          </a:p>
          <a:p>
            <a:r>
              <a:rPr lang="ru-RU" dirty="0" smtClean="0"/>
              <a:t>номер блока битовой карты </a:t>
            </a:r>
            <a:r>
              <a:rPr lang="ru-RU" dirty="0" err="1" smtClean="0"/>
              <a:t>inode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номер блока таблицы </a:t>
            </a:r>
            <a:r>
              <a:rPr lang="ru-RU" dirty="0" err="1" smtClean="0"/>
              <a:t>inode</a:t>
            </a:r>
            <a:r>
              <a:rPr lang="ru-RU" dirty="0" smtClean="0"/>
              <a:t> </a:t>
            </a:r>
          </a:p>
          <a:p>
            <a:r>
              <a:rPr lang="ru-RU" dirty="0" smtClean="0"/>
              <a:t>число свободных блоков в группе </a:t>
            </a:r>
          </a:p>
          <a:p>
            <a:r>
              <a:rPr lang="ru-RU" dirty="0" smtClean="0"/>
              <a:t>число </a:t>
            </a:r>
            <a:r>
              <a:rPr lang="ru-RU" dirty="0" err="1" smtClean="0"/>
              <a:t>inode</a:t>
            </a:r>
            <a:r>
              <a:rPr lang="ru-RU" dirty="0" smtClean="0"/>
              <a:t> содержащих каталоги </a:t>
            </a:r>
          </a:p>
          <a:p>
            <a:r>
              <a:rPr lang="ru-RU" dirty="0" smtClean="0"/>
              <a:t>Битовая карта блоков — это структура, каждый бит которой показывает, отведён ли соответствующий ему блок какому-либо файлу. Если бит равен 1, то блок занят. Аналогичную функцию выполняет битовая карта индексных дескрипторов, показывая какие именно индексные дескрипторы заняты, а какие нет. Ядро </a:t>
            </a:r>
            <a:r>
              <a:rPr lang="ru-RU" dirty="0" err="1" smtClean="0"/>
              <a:t>Linux</a:t>
            </a:r>
            <a:r>
              <a:rPr lang="ru-RU" dirty="0" smtClean="0"/>
              <a:t>, используя число </a:t>
            </a:r>
            <a:r>
              <a:rPr lang="ru-RU" dirty="0" err="1" smtClean="0"/>
              <a:t>inode</a:t>
            </a:r>
            <a:r>
              <a:rPr lang="ru-RU" dirty="0" smtClean="0"/>
              <a:t>, содержащих каталоги, пытается равномерно распределить </a:t>
            </a:r>
            <a:r>
              <a:rPr lang="ru-RU" dirty="0" err="1" smtClean="0"/>
              <a:t>inode</a:t>
            </a:r>
            <a:r>
              <a:rPr lang="ru-RU" dirty="0" smtClean="0"/>
              <a:t> каталогов по группам, а </a:t>
            </a:r>
            <a:r>
              <a:rPr lang="ru-RU" dirty="0" err="1" smtClean="0"/>
              <a:t>inode</a:t>
            </a:r>
            <a:r>
              <a:rPr lang="ru-RU" dirty="0" smtClean="0"/>
              <a:t> файлов помещает, если это возможно, в группу с родительским каталогом </a:t>
            </a:r>
            <a:endParaRPr lang="en-US" dirty="0" smtClean="0"/>
          </a:p>
          <a:p>
            <a:r>
              <a:rPr lang="ru-RU" dirty="0" smtClean="0"/>
              <a:t>Все оставшееся место, обозначенное в таблице как данные, отводится для хранения файлов.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58204" cy="984235"/>
          </a:xfrm>
        </p:spPr>
        <p:txBody>
          <a:bodyPr/>
          <a:lstStyle/>
          <a:p>
            <a:r>
              <a:rPr lang="ru-RU" dirty="0" smtClean="0"/>
              <a:t>Адресация файлов в </a:t>
            </a:r>
            <a:r>
              <a:rPr lang="en-US" dirty="0" smtClean="0"/>
              <a:t>Ext2FS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65250" y="1357298"/>
            <a:ext cx="7064402" cy="5000660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 smtClean="0"/>
              <a:t>Система адресации данных —</a:t>
            </a:r>
            <a:r>
              <a:rPr lang="en-US" sz="3500" dirty="0" smtClean="0"/>
              <a:t> </a:t>
            </a:r>
            <a:r>
              <a:rPr lang="ru-RU" sz="3500" dirty="0" smtClean="0"/>
              <a:t>одна из самых существенных составных частей файловой системы. Именно система адресации позволяет находить нужный файл среди множества как пустых, так и занятых блоков на диске</a:t>
            </a:r>
          </a:p>
          <a:p>
            <a:r>
              <a:rPr lang="ru-RU" sz="3500" dirty="0" smtClean="0"/>
              <a:t>Файловая система ext2 использует следующую схему адресации блоков файла. Для хранения адреса файла выделено 15 полей, каждое из которых состоит из 4 байт. </a:t>
            </a:r>
          </a:p>
          <a:p>
            <a:r>
              <a:rPr lang="ru-RU" sz="3500" dirty="0" smtClean="0"/>
              <a:t>Если размер файла меньше или равен 12 блоков, то номера этих кластеров непосредственно перечисляются в первых двенадцати полях адреса. Если размер файла превышает 12 блоков, то следующее 13-е поле содержит адрес кластера, в котором могут быть расположены номера следующих блоков файла. </a:t>
            </a:r>
          </a:p>
          <a:p>
            <a:r>
              <a:rPr lang="ru-RU" sz="3500" dirty="0" smtClean="0"/>
              <a:t>Таким образом, 13-й элемент адреса используется для косвенной адресации. При максимальном размере блока равном 4096 байт, 13-й элемент  может содержать до 1024 номеров следующих кластеров данных файла. Если размер файла превышает 12+1024 блоков, то используется 14-е поле, в котором находится номер блока, содержащего 1024 номеров блоков, каждый из которых хранят 1024 номеров блоков данных файла. Здесь применяется уже двойная косвенная адресация. И, наконец, если файл включает более 12+1024+1048576 = 1049612 блоков, то используется последнее 15-е поле для тройной косвенной адресации.</a:t>
            </a:r>
          </a:p>
          <a:p>
            <a:r>
              <a:rPr lang="ru-RU" sz="3500" dirty="0" smtClean="0"/>
              <a:t>Таким образом, описанная выше система адресации, позволяет при максимальном размере блока 4 Кб иметь файлы размера до 2 терабайт. или больше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960-5E6F-4DE7-9F81-208B593850A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Адресация файлов в </a:t>
            </a:r>
            <a:r>
              <a:rPr lang="en-US" dirty="0" smtClean="0"/>
              <a:t>Ext2FS</a:t>
            </a:r>
            <a:endParaRPr lang="ru-RU" dirty="0"/>
          </a:p>
        </p:txBody>
      </p:sp>
      <p:pic>
        <p:nvPicPr>
          <p:cNvPr id="6" name="Содержимое 5" descr="ext2fs_linu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7120455" cy="435771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4AD10-6CBA-4E1F-B9FF-B7881D3AD80B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6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Управление </a:t>
            </a:r>
            <a:r>
              <a:rPr lang="ru-RU" dirty="0" smtClean="0"/>
              <a:t>памятью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66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b="1" dirty="0"/>
              <a:t>Система распределения физической памяти в </a:t>
            </a:r>
            <a:r>
              <a:rPr lang="en-US" sz="2400" b="1" dirty="0"/>
              <a:t>Linux </a:t>
            </a:r>
            <a:r>
              <a:rPr lang="ru-RU" sz="2400" b="1" dirty="0"/>
              <a:t>занимается размещением и освобождением страниц</a:t>
            </a:r>
            <a:r>
              <a:rPr lang="en-US" sz="2400" b="1" dirty="0"/>
              <a:t>, </a:t>
            </a:r>
            <a:r>
              <a:rPr lang="ru-RU" sz="2400" b="1" dirty="0"/>
              <a:t>групп страниц и небольших блоков памяти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>
              <a:defRPr/>
            </a:pPr>
            <a:r>
              <a:rPr lang="ru-RU" sz="2400" b="1" dirty="0"/>
              <a:t>Она имеет дополнительные механизмы для виртуальной памяти</a:t>
            </a:r>
            <a:r>
              <a:rPr lang="en-US" sz="2400" b="1" dirty="0"/>
              <a:t>, </a:t>
            </a:r>
            <a:r>
              <a:rPr lang="ru-RU" sz="2400" b="1" dirty="0"/>
              <a:t>отображаемой в адресное пространство исполняемых процессов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706DB-D922-4632-ADB6-1EB4C3138549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8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214290"/>
            <a:ext cx="78486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/>
              <a:t>Политики размещения блоков в </a:t>
            </a:r>
            <a:r>
              <a:rPr lang="en-US" sz="3200" dirty="0" smtClean="0"/>
              <a:t>Ext2fs</a:t>
            </a:r>
            <a:endParaRPr lang="en-US" sz="3200" dirty="0"/>
          </a:p>
        </p:txBody>
      </p:sp>
      <p:pic>
        <p:nvPicPr>
          <p:cNvPr id="7" name="Picture 6" descr="Fig_26.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85794"/>
            <a:ext cx="7355850" cy="54741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19B7B-4216-4E84-A293-A25D46241DC0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68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/>
              <a:t>Файловая система</a:t>
            </a:r>
            <a:r>
              <a:rPr lang="en-US" sz="3200"/>
              <a:t> Linux Proc</a:t>
            </a:r>
          </a:p>
        </p:txBody>
      </p:sp>
      <p:sp>
        <p:nvSpPr>
          <p:cNvPr id="68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348" y="1714488"/>
            <a:ext cx="8001000" cy="4495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800" b="1" dirty="0"/>
              <a:t>Файловая система </a:t>
            </a:r>
            <a:r>
              <a:rPr lang="en-US" sz="1800" b="1" dirty="0"/>
              <a:t>proc </a:t>
            </a:r>
            <a:r>
              <a:rPr lang="ru-RU" sz="1800" b="1" dirty="0"/>
              <a:t>не хранит данные</a:t>
            </a:r>
            <a:r>
              <a:rPr lang="en-US" sz="1800" b="1" dirty="0"/>
              <a:t>; </a:t>
            </a:r>
            <a:r>
              <a:rPr lang="ru-RU" sz="1800" b="1" dirty="0"/>
              <a:t>вместо этого, их содержимое вычисляется по требованию,</a:t>
            </a:r>
            <a:r>
              <a:rPr lang="en-US" sz="1800" b="1" dirty="0"/>
              <a:t> </a:t>
            </a:r>
            <a:r>
              <a:rPr lang="ru-RU" sz="1800" b="1" dirty="0"/>
              <a:t>в соответствии с пользовательскими запросами на ввод-вывод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/>
              <a:t>proc </a:t>
            </a:r>
            <a:r>
              <a:rPr lang="ru-RU" sz="1800" b="1" dirty="0"/>
              <a:t>должна реализовывать структуру директорий и файлы, находящиеся внутри них</a:t>
            </a:r>
            <a:r>
              <a:rPr lang="en-US" sz="1800" b="1" dirty="0"/>
              <a:t>; </a:t>
            </a:r>
            <a:r>
              <a:rPr lang="ru-RU" sz="1800" b="1" dirty="0"/>
              <a:t>она затем должна определить уникальный и сохраняемый номер</a:t>
            </a:r>
            <a:r>
              <a:rPr lang="en-US" sz="1800" b="1" dirty="0"/>
              <a:t> </a:t>
            </a:r>
            <a:r>
              <a:rPr lang="en-US" sz="1800" b="1" dirty="0" err="1"/>
              <a:t>inode</a:t>
            </a:r>
            <a:r>
              <a:rPr lang="en-US" sz="1800" b="1" dirty="0"/>
              <a:t> </a:t>
            </a:r>
            <a:r>
              <a:rPr lang="ru-RU" sz="1800" b="1" dirty="0"/>
              <a:t>для каждой директории</a:t>
            </a:r>
            <a:r>
              <a:rPr lang="en-US" sz="1800" b="1" dirty="0"/>
              <a:t> </a:t>
            </a:r>
            <a:r>
              <a:rPr lang="ru-RU" sz="1800" b="1" dirty="0" smtClean="0"/>
              <a:t>и </a:t>
            </a:r>
            <a:r>
              <a:rPr lang="ru-RU" sz="1800" b="1" dirty="0"/>
              <a:t>файлов, которые в ней содержатся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Она использует этот номер</a:t>
            </a:r>
            <a:r>
              <a:rPr lang="en-US" sz="1800" b="1" dirty="0"/>
              <a:t> </a:t>
            </a:r>
            <a:r>
              <a:rPr lang="en-US" sz="1800" b="1" dirty="0" err="1"/>
              <a:t>inode</a:t>
            </a:r>
            <a:r>
              <a:rPr lang="en-US" sz="1800" b="1" dirty="0"/>
              <a:t> </a:t>
            </a:r>
            <a:r>
              <a:rPr lang="ru-RU" sz="1800" b="1" dirty="0"/>
              <a:t>для идентификации,</a:t>
            </a:r>
            <a:r>
              <a:rPr lang="en-US" sz="1800" b="1" dirty="0"/>
              <a:t> </a:t>
            </a:r>
            <a:r>
              <a:rPr lang="ru-RU" sz="1800" b="1" dirty="0"/>
              <a:t>какая операция требуется,</a:t>
            </a:r>
            <a:r>
              <a:rPr lang="en-US" sz="1800" b="1" dirty="0"/>
              <a:t> </a:t>
            </a:r>
            <a:r>
              <a:rPr lang="ru-RU" sz="1800" b="1" dirty="0"/>
              <a:t>когда пользователь пытается </a:t>
            </a:r>
            <a:r>
              <a:rPr lang="ru-RU" sz="1800" b="1" dirty="0" smtClean="0"/>
              <a:t>обратиться к конкретному</a:t>
            </a:r>
            <a:r>
              <a:rPr lang="en-US" sz="1800" b="1" dirty="0" smtClean="0"/>
              <a:t> </a:t>
            </a:r>
            <a:r>
              <a:rPr lang="en-US" sz="1800" b="1" dirty="0" err="1"/>
              <a:t>inode</a:t>
            </a:r>
            <a:r>
              <a:rPr lang="ru-RU" sz="1800" b="1" dirty="0"/>
              <a:t> файла</a:t>
            </a:r>
            <a:r>
              <a:rPr lang="en-US" sz="1800" b="1" dirty="0"/>
              <a:t> </a:t>
            </a:r>
            <a:r>
              <a:rPr lang="ru-RU" sz="1800" b="1" dirty="0"/>
              <a:t>или выполнить поиск в конкретном</a:t>
            </a:r>
            <a:r>
              <a:rPr lang="en-US" sz="1800" b="1" dirty="0"/>
              <a:t> </a:t>
            </a:r>
            <a:r>
              <a:rPr lang="en-US" sz="1800" b="1" dirty="0" err="1"/>
              <a:t>inode</a:t>
            </a:r>
            <a:r>
              <a:rPr lang="ru-RU" sz="1800" b="1" dirty="0"/>
              <a:t> директории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Когда данные читаются из одного из этих файлов</a:t>
            </a:r>
            <a:r>
              <a:rPr lang="en-US" sz="1800" b="1" dirty="0"/>
              <a:t>, proc </a:t>
            </a:r>
            <a:r>
              <a:rPr lang="ru-RU" sz="1800" b="1" dirty="0"/>
              <a:t>собирает соответствующую информацию</a:t>
            </a:r>
            <a:r>
              <a:rPr lang="en-US" sz="1800" b="1" dirty="0"/>
              <a:t>, </a:t>
            </a:r>
            <a:r>
              <a:rPr lang="ru-RU" sz="1800" b="1" dirty="0"/>
              <a:t>преобразует ее в текстовую форму и</a:t>
            </a:r>
            <a:r>
              <a:rPr lang="en-US" sz="1800" b="1" dirty="0"/>
              <a:t> </a:t>
            </a:r>
            <a:r>
              <a:rPr lang="ru-RU" sz="1800" b="1" dirty="0"/>
              <a:t>помещает в буфер чтения соответствующего процесса</a:t>
            </a:r>
            <a:r>
              <a:rPr lang="en-US" sz="1800" b="1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b="1" dirty="0"/>
              <a:t>Linux: </a:t>
            </a:r>
            <a:r>
              <a:rPr lang="ru-RU" b="1" dirty="0"/>
              <a:t>Ввод и вывод</a:t>
            </a:r>
            <a:endParaRPr lang="en-US" b="1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Система файлов</a:t>
            </a:r>
            <a:r>
              <a:rPr lang="en-US" sz="2000" b="1" dirty="0"/>
              <a:t> Linux </a:t>
            </a:r>
            <a:r>
              <a:rPr lang="ru-RU" sz="2000" b="1" dirty="0"/>
              <a:t>, ориентированная на устройства, осуществляет доступ к дисковой памяти с помошью двух кэшей</a:t>
            </a:r>
            <a:r>
              <a:rPr lang="en-US" sz="2000" b="1" dirty="0" smtClean="0"/>
              <a:t>: 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Данные хранятся в кэше страниц</a:t>
            </a:r>
            <a:r>
              <a:rPr lang="en-US" sz="2000" b="1" dirty="0"/>
              <a:t>, </a:t>
            </a:r>
            <a:r>
              <a:rPr lang="ru-RU" sz="2000" b="1" dirty="0"/>
              <a:t>который объединен с системой виртуальной </a:t>
            </a:r>
            <a:r>
              <a:rPr lang="ru-RU" sz="2000" b="1" dirty="0" smtClean="0"/>
              <a:t>памяти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Метаданные хранятся в буферном кэше</a:t>
            </a:r>
            <a:r>
              <a:rPr lang="en-US" sz="2000" b="1" dirty="0"/>
              <a:t>, </a:t>
            </a:r>
            <a:r>
              <a:rPr lang="ru-RU" sz="2000" b="1" dirty="0"/>
              <a:t>причем каждый кэш индексируется блоком диска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Linux </a:t>
            </a:r>
            <a:r>
              <a:rPr lang="ru-RU" sz="2000" b="1" dirty="0"/>
              <a:t>разбивает устройства на три класса</a:t>
            </a:r>
            <a:r>
              <a:rPr lang="en-US" sz="20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ru-RU" sz="2000" b="1" i="1" dirty="0"/>
              <a:t>Блочные устройства</a:t>
            </a:r>
            <a:r>
              <a:rPr lang="en-US" sz="2000" b="1" dirty="0"/>
              <a:t> </a:t>
            </a:r>
            <a:r>
              <a:rPr lang="ru-RU" sz="2000" b="1" dirty="0"/>
              <a:t>допускают произвольный доступ к полностью независимым блокам данных фиксированного размера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i="1" dirty="0"/>
              <a:t>Символьные устройства</a:t>
            </a:r>
            <a:r>
              <a:rPr lang="en-US" sz="2000" b="1" dirty="0"/>
              <a:t> </a:t>
            </a:r>
            <a:r>
              <a:rPr lang="ru-RU" sz="2000" b="1" dirty="0"/>
              <a:t>включают большую часть всех других устройств</a:t>
            </a:r>
            <a:r>
              <a:rPr lang="en-US" sz="2000" b="1" dirty="0"/>
              <a:t>; </a:t>
            </a:r>
            <a:r>
              <a:rPr lang="ru-RU" sz="2000" b="1" dirty="0"/>
              <a:t>они не нуждаются в поддержке функциональности обычных файлов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i="1" dirty="0"/>
              <a:t>Сетевые устройства</a:t>
            </a:r>
            <a:r>
              <a:rPr lang="en-US" sz="2000" b="1" dirty="0"/>
              <a:t> </a:t>
            </a:r>
            <a:r>
              <a:rPr lang="ru-RU" sz="2000" b="1" dirty="0"/>
              <a:t>взаимодействуют с сетевой системой ядра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ru-RU" sz="3200" b="1" dirty="0" smtClean="0"/>
              <a:t>Модульная структура </a:t>
            </a:r>
            <a:r>
              <a:rPr lang="ru-RU" sz="3200" b="1" dirty="0"/>
              <a:t>драйверов </a:t>
            </a:r>
            <a:r>
              <a:rPr lang="ru-RU" sz="3200" b="1" dirty="0" smtClean="0"/>
              <a:t>устройств</a:t>
            </a:r>
            <a:r>
              <a:rPr lang="en-US" sz="3200" b="1" dirty="0" smtClean="0"/>
              <a:t> </a:t>
            </a:r>
            <a:r>
              <a:rPr lang="ru-RU" sz="3200" b="1" dirty="0" smtClean="0"/>
              <a:t>в </a:t>
            </a:r>
            <a:r>
              <a:rPr lang="en-US" sz="3200" b="1" dirty="0" smtClean="0"/>
              <a:t>Linux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pic>
        <p:nvPicPr>
          <p:cNvPr id="5" name="Picture 4" descr="Fig_26.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8943509" cy="39461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Блочные устройства</a:t>
            </a:r>
            <a:endParaRPr lang="en-US" b="1"/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Обеспечивают основной интерфейс ко всем  дисковым устройствам в системе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Блочный буферный кэш</a:t>
            </a:r>
            <a:r>
              <a:rPr lang="en-US" sz="2800" b="1" dirty="0"/>
              <a:t> </a:t>
            </a:r>
            <a:r>
              <a:rPr lang="ru-RU" sz="2800" b="1" dirty="0"/>
              <a:t>служит для двух основных целей</a:t>
            </a:r>
            <a:r>
              <a:rPr lang="en-US" sz="28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Как буферный пул для активного ввода-вывода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ru-RU" sz="2400" b="1" dirty="0"/>
              <a:t>Как кэш для завершенного ввода-вывода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800" b="1" dirty="0" smtClean="0"/>
              <a:t>Менеджер </a:t>
            </a:r>
            <a:r>
              <a:rPr lang="ru-RU" sz="2800" b="1" dirty="0"/>
              <a:t>запросов</a:t>
            </a:r>
            <a:r>
              <a:rPr lang="en-US" sz="2800" b="1" dirty="0"/>
              <a:t> </a:t>
            </a:r>
            <a:r>
              <a:rPr lang="ru-RU" sz="2800" b="1" dirty="0"/>
              <a:t>управляет чтением и записью содержимого буферов</a:t>
            </a:r>
            <a:r>
              <a:rPr lang="en-US" sz="2800" b="1" dirty="0"/>
              <a:t> </a:t>
            </a:r>
            <a:r>
              <a:rPr lang="ru-RU" sz="2800" b="1" dirty="0"/>
              <a:t>с помощью драйвера блочного устройства.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Символьные устройства</a:t>
            </a:r>
            <a:endParaRPr lang="en-US" b="1"/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Драйвер устройства, которое не поддерживает</a:t>
            </a:r>
            <a:r>
              <a:rPr lang="en-US" sz="2000" b="1" dirty="0"/>
              <a:t> </a:t>
            </a:r>
            <a:r>
              <a:rPr lang="ru-RU" sz="2000" b="1" dirty="0"/>
              <a:t>произвольный доступ к фиксированным блокам данных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Драйвер символьного устройства</a:t>
            </a:r>
            <a:r>
              <a:rPr lang="en-US" sz="2000" b="1" dirty="0"/>
              <a:t> </a:t>
            </a:r>
            <a:r>
              <a:rPr lang="ru-RU" sz="2000" b="1" dirty="0"/>
              <a:t>должен зарегистрировать набор функций,</a:t>
            </a:r>
            <a:r>
              <a:rPr lang="en-US" sz="2000" b="1" dirty="0"/>
              <a:t> </a:t>
            </a:r>
            <a:r>
              <a:rPr lang="ru-RU" sz="2000" b="1" dirty="0"/>
              <a:t>реализующих разнообразные требуемые операции ввода-вывода.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Ядро не выполняет почти никакой предварительной обработки</a:t>
            </a:r>
            <a:r>
              <a:rPr lang="en-US" sz="2000" b="1" dirty="0"/>
              <a:t> </a:t>
            </a:r>
            <a:r>
              <a:rPr lang="ru-RU" sz="2000" b="1" dirty="0"/>
              <a:t>запроса на чтение или запись в файл</a:t>
            </a:r>
            <a:r>
              <a:rPr lang="en-US" sz="2000" b="1" dirty="0"/>
              <a:t> </a:t>
            </a:r>
            <a:r>
              <a:rPr lang="ru-RU" sz="2000" b="1" dirty="0"/>
              <a:t>символьного устройства, но просто передает данный запрос драйверу устройства.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Основное исключение из этого правила</a:t>
            </a:r>
            <a:r>
              <a:rPr lang="en-US" sz="2000" b="1" dirty="0"/>
              <a:t> </a:t>
            </a:r>
            <a:r>
              <a:rPr lang="ru-RU" sz="2000" b="1" dirty="0"/>
              <a:t>– это особый набор драйверов символьных устройств,</a:t>
            </a:r>
            <a:r>
              <a:rPr lang="en-US" sz="2000" b="1" dirty="0"/>
              <a:t> </a:t>
            </a:r>
            <a:r>
              <a:rPr lang="ru-RU" sz="2000" b="1" dirty="0"/>
              <a:t>которые реализуют доступ к терминальным устройствам –</a:t>
            </a:r>
            <a:r>
              <a:rPr lang="en-US" sz="2000" b="1" dirty="0"/>
              <a:t> </a:t>
            </a:r>
            <a:r>
              <a:rPr lang="ru-RU" sz="2000" b="1" dirty="0"/>
              <a:t>для них ядро поддерживает стандартный интерфейс.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Взаимодействие процессов</a:t>
            </a:r>
            <a:endParaRPr lang="en-US" b="1"/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Как и </a:t>
            </a:r>
            <a:r>
              <a:rPr lang="en-US" sz="2400" b="1" dirty="0"/>
              <a:t>UNIX, Linux </a:t>
            </a:r>
            <a:r>
              <a:rPr lang="ru-RU" sz="2400" b="1" dirty="0"/>
              <a:t>информирует процессы о наступлении событий с помощью сигналов</a:t>
            </a:r>
            <a:r>
              <a:rPr lang="en-US" sz="2400" b="1" dirty="0"/>
              <a:t>.</a:t>
            </a:r>
          </a:p>
          <a:p>
            <a:r>
              <a:rPr lang="ru-RU" sz="2400" b="1" dirty="0"/>
              <a:t>Существует ограниченный набор сигналов</a:t>
            </a:r>
            <a:r>
              <a:rPr lang="en-US" sz="2400" b="1" dirty="0"/>
              <a:t>, </a:t>
            </a:r>
            <a:r>
              <a:rPr lang="ru-RU" sz="2400" b="1" dirty="0"/>
              <a:t>и они не могут нести какую-либо информацию</a:t>
            </a:r>
            <a:r>
              <a:rPr lang="en-US" sz="2400" b="1" dirty="0"/>
              <a:t>:  </a:t>
            </a:r>
            <a:r>
              <a:rPr lang="ru-RU" sz="2400" b="1" dirty="0"/>
              <a:t>только факт, что сигнал имеет место, доступен процессу</a:t>
            </a:r>
            <a:r>
              <a:rPr lang="en-US" sz="2400" b="1" dirty="0"/>
              <a:t>.</a:t>
            </a:r>
          </a:p>
          <a:p>
            <a:r>
              <a:rPr lang="ru-RU" sz="2400" b="1" dirty="0"/>
              <a:t>Ядро </a:t>
            </a:r>
            <a:r>
              <a:rPr lang="en-US" sz="2400" b="1" dirty="0"/>
              <a:t>Linux </a:t>
            </a:r>
            <a:r>
              <a:rPr lang="ru-RU" sz="2400" b="1" dirty="0"/>
              <a:t>не использует сигналы для</a:t>
            </a:r>
            <a:r>
              <a:rPr lang="en-US" sz="2400" b="1" dirty="0"/>
              <a:t> </a:t>
            </a:r>
            <a:r>
              <a:rPr lang="ru-RU" sz="2400" b="1" dirty="0"/>
              <a:t>коммуникации процессов, исполняемых в режиме ядра. Коммуникация внутри ядра</a:t>
            </a:r>
            <a:r>
              <a:rPr lang="en-US" sz="2400" b="1" dirty="0"/>
              <a:t> </a:t>
            </a:r>
            <a:r>
              <a:rPr lang="ru-RU" sz="2400" b="1" dirty="0"/>
              <a:t>осуществляется</a:t>
            </a:r>
            <a:r>
              <a:rPr lang="en-US" sz="2400" b="1" dirty="0"/>
              <a:t> </a:t>
            </a:r>
            <a:r>
              <a:rPr lang="ru-RU" sz="2400" b="1" dirty="0"/>
              <a:t>с помощью структур планировщика –</a:t>
            </a:r>
            <a:r>
              <a:rPr lang="en-US" sz="2400" b="1" dirty="0"/>
              <a:t> states</a:t>
            </a:r>
            <a:r>
              <a:rPr lang="ru-RU" sz="2400" b="1" dirty="0"/>
              <a:t> (состояния) и</a:t>
            </a:r>
            <a:r>
              <a:rPr lang="en-US" sz="2400" b="1" dirty="0"/>
              <a:t> </a:t>
            </a:r>
            <a:r>
              <a:rPr lang="en-US" sz="2400" b="1" dirty="0" err="1"/>
              <a:t>wait.queue</a:t>
            </a:r>
            <a:r>
              <a:rPr lang="en-US" sz="2400" b="1" dirty="0"/>
              <a:t> </a:t>
            </a:r>
            <a:r>
              <a:rPr lang="ru-RU" sz="2400" b="1" dirty="0"/>
              <a:t>(очередь ожидания)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066800"/>
          </a:xfrm>
        </p:spPr>
        <p:txBody>
          <a:bodyPr/>
          <a:lstStyle/>
          <a:p>
            <a:r>
              <a:rPr lang="ru-RU" sz="3600" b="1"/>
              <a:t>Передача данных между процессами</a:t>
            </a:r>
            <a:endParaRPr lang="en-US" sz="3600" b="1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Механизм конвейера </a:t>
            </a:r>
            <a:r>
              <a:rPr lang="en-US" sz="2000" b="1" dirty="0"/>
              <a:t>(pipe) </a:t>
            </a:r>
            <a:r>
              <a:rPr lang="ru-RU" sz="2000" b="1" dirty="0"/>
              <a:t>позволяет дочернему процессу наследовать коммуникационный канал от процесса-родителя.</a:t>
            </a:r>
            <a:r>
              <a:rPr lang="en-US" sz="2000" b="1" dirty="0"/>
              <a:t> </a:t>
            </a:r>
            <a:r>
              <a:rPr lang="ru-RU" sz="2000" b="1" dirty="0"/>
              <a:t>Данные, записываемые с одного конца конвейера, могут быть прочитаны на другом конце</a:t>
            </a:r>
            <a:r>
              <a:rPr lang="en-US" sz="2000" b="1" dirty="0"/>
              <a:t>.</a:t>
            </a:r>
            <a:br>
              <a:rPr lang="en-US" sz="2000" b="1" dirty="0"/>
            </a:b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Общая память обеспечивает очень быстрый способ коммуникации</a:t>
            </a:r>
            <a:r>
              <a:rPr lang="en-US" sz="2000" b="1" dirty="0"/>
              <a:t>; </a:t>
            </a:r>
            <a:r>
              <a:rPr lang="ru-RU" sz="2000" b="1" dirty="0"/>
              <a:t>любые данные, записанные одним процессом в регион общей памяти,</a:t>
            </a:r>
            <a:r>
              <a:rPr lang="en-US" sz="2000" b="1" dirty="0"/>
              <a:t> </a:t>
            </a:r>
            <a:r>
              <a:rPr lang="ru-RU" sz="2000" b="1" dirty="0"/>
              <a:t>могут быть немедленно прочитаны</a:t>
            </a:r>
            <a:r>
              <a:rPr lang="en-US" sz="2000" b="1" dirty="0"/>
              <a:t> </a:t>
            </a:r>
            <a:r>
              <a:rPr lang="ru-RU" sz="2000" b="1" dirty="0"/>
              <a:t>любым другим процессом,</a:t>
            </a:r>
            <a:r>
              <a:rPr lang="en-US" sz="2000" b="1" dirty="0"/>
              <a:t> </a:t>
            </a:r>
            <a:r>
              <a:rPr lang="ru-RU" sz="2000" b="1" dirty="0"/>
              <a:t>который отобразил этот регион в свое адресное пространство</a:t>
            </a:r>
            <a:r>
              <a:rPr lang="en-US" sz="2000" b="1" dirty="0"/>
              <a:t>.</a:t>
            </a:r>
            <a:br>
              <a:rPr lang="en-US" sz="2000" b="1" dirty="0"/>
            </a:b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Однако с целью синхронизации </a:t>
            </a:r>
            <a:r>
              <a:rPr lang="en-US" sz="2000" b="1" dirty="0"/>
              <a:t> </a:t>
            </a:r>
            <a:r>
              <a:rPr lang="ru-RU" sz="2000" b="1" dirty="0"/>
              <a:t>общая память должна использоваться в сочетании с каким-либо другим комуникационным механизмом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Объект в общей памяти</a:t>
            </a:r>
            <a:endParaRPr lang="en-US" b="1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/>
              <a:t>Объект в общей памяти</a:t>
            </a:r>
            <a:r>
              <a:rPr lang="en-US" sz="2000" b="1" dirty="0"/>
              <a:t> </a:t>
            </a:r>
            <a:r>
              <a:rPr lang="ru-RU" sz="2000" b="1" dirty="0"/>
              <a:t>используется как файл откачки</a:t>
            </a:r>
            <a:r>
              <a:rPr lang="en-US" sz="2000" b="1" dirty="0"/>
              <a:t> </a:t>
            </a:r>
            <a:r>
              <a:rPr lang="ru-RU" sz="2000" b="1" dirty="0"/>
              <a:t>для регионов общей памяти, так же как</a:t>
            </a:r>
            <a:r>
              <a:rPr lang="en-US" sz="2000" b="1" dirty="0"/>
              <a:t> </a:t>
            </a:r>
            <a:r>
              <a:rPr lang="ru-RU" sz="2000" b="1" dirty="0"/>
              <a:t>файл может быть использован для откачки</a:t>
            </a:r>
            <a:r>
              <a:rPr lang="en-US" sz="2000" b="1" dirty="0"/>
              <a:t> </a:t>
            </a:r>
            <a:r>
              <a:rPr lang="ru-RU" sz="2000" b="1" dirty="0"/>
              <a:t>информации из региона, отображаемого в память</a:t>
            </a:r>
            <a:r>
              <a:rPr lang="en-US" sz="2000" b="1" dirty="0"/>
              <a:t>.</a:t>
            </a:r>
            <a:br>
              <a:rPr lang="en-US" sz="2000" b="1" dirty="0"/>
            </a:br>
            <a:endParaRPr lang="en-US" sz="2000" b="1" dirty="0"/>
          </a:p>
          <a:p>
            <a:r>
              <a:rPr lang="ru-RU" sz="2000" b="1" dirty="0"/>
              <a:t>Отображения в общую память</a:t>
            </a:r>
            <a:r>
              <a:rPr lang="en-US" sz="2000" b="1" dirty="0"/>
              <a:t> </a:t>
            </a:r>
            <a:r>
              <a:rPr lang="ru-RU" sz="2000" b="1" dirty="0"/>
              <a:t>перенаправляют отказы страниц в регион памяти, занятый разделяемым объектом</a:t>
            </a:r>
            <a:r>
              <a:rPr lang="en-US" sz="2000" b="1" dirty="0"/>
              <a:t>.</a:t>
            </a:r>
            <a:br>
              <a:rPr lang="en-US" sz="2000" b="1" dirty="0"/>
            </a:br>
            <a:endParaRPr lang="en-US" sz="2000" b="1" dirty="0"/>
          </a:p>
          <a:p>
            <a:r>
              <a:rPr lang="ru-RU" sz="2000" b="1" dirty="0"/>
              <a:t>Разделяемые объекты помнят свое содержимое, </a:t>
            </a:r>
            <a:r>
              <a:rPr lang="en-US" sz="2000" b="1" dirty="0"/>
              <a:t> </a:t>
            </a:r>
            <a:r>
              <a:rPr lang="ru-RU" sz="2000" b="1" dirty="0"/>
              <a:t>даже если в данный момент никакие процессы не отображают их в свои виртуальные пространства памяти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58204" cy="1127111"/>
          </a:xfrm>
        </p:spPr>
        <p:txBody>
          <a:bodyPr/>
          <a:lstStyle/>
          <a:p>
            <a:r>
              <a:rPr lang="ru-RU" b="1" dirty="0"/>
              <a:t>Структура </a:t>
            </a:r>
            <a:r>
              <a:rPr lang="ru-RU" b="1" dirty="0" smtClean="0"/>
              <a:t>сети в </a:t>
            </a:r>
            <a:r>
              <a:rPr lang="en-US" b="1" dirty="0" smtClean="0"/>
              <a:t>Linux</a:t>
            </a:r>
            <a:endParaRPr lang="en-US" b="1" dirty="0"/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500174"/>
            <a:ext cx="6500858" cy="4500594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/>
              <a:t>Работа в сети – ключевая область функциональности в</a:t>
            </a:r>
            <a:r>
              <a:rPr lang="en-US" sz="2000" b="1" dirty="0"/>
              <a:t> Linux.</a:t>
            </a:r>
          </a:p>
          <a:p>
            <a:pPr lvl="1"/>
            <a:r>
              <a:rPr lang="ru-RU" sz="2000" b="1" dirty="0"/>
              <a:t>Сетевая система </a:t>
            </a:r>
            <a:r>
              <a:rPr lang="en-US" sz="2000" b="1" dirty="0"/>
              <a:t>Linux </a:t>
            </a:r>
            <a:r>
              <a:rPr lang="ru-RU" sz="2000" b="1" dirty="0"/>
              <a:t>поддерживает основные Интернет-протоколы</a:t>
            </a:r>
            <a:r>
              <a:rPr lang="en-US" sz="2000" b="1" dirty="0"/>
              <a:t> </a:t>
            </a:r>
            <a:r>
              <a:rPr lang="ru-RU" sz="2000" b="1" dirty="0"/>
              <a:t>для коммуникаций</a:t>
            </a:r>
            <a:r>
              <a:rPr lang="en-US" sz="2000" b="1" dirty="0"/>
              <a:t> UNIX</a:t>
            </a:r>
            <a:r>
              <a:rPr lang="ru-RU" sz="2000" b="1" dirty="0"/>
              <a:t> - </a:t>
            </a:r>
            <a:r>
              <a:rPr lang="en-US" sz="2000" b="1" dirty="0"/>
              <a:t>UNIX.</a:t>
            </a:r>
          </a:p>
          <a:p>
            <a:pPr lvl="1"/>
            <a:r>
              <a:rPr lang="ru-RU" sz="2000" b="1" dirty="0"/>
              <a:t>Она также реализует протоколы,</a:t>
            </a:r>
            <a:r>
              <a:rPr lang="en-US" sz="2000" b="1" dirty="0"/>
              <a:t> </a:t>
            </a:r>
            <a:r>
              <a:rPr lang="ru-RU" sz="2000" b="1" dirty="0"/>
              <a:t>характерные для ОС, отличных от </a:t>
            </a:r>
            <a:r>
              <a:rPr lang="en-US" sz="2000" b="1" dirty="0"/>
              <a:t>UNIX, </a:t>
            </a:r>
            <a:r>
              <a:rPr lang="ru-RU" sz="2000" b="1" dirty="0"/>
              <a:t>в частности, протоколы, используемые в сетях </a:t>
            </a:r>
            <a:r>
              <a:rPr lang="en-US" sz="2000" b="1" dirty="0"/>
              <a:t>PC, </a:t>
            </a:r>
            <a:r>
              <a:rPr lang="ru-RU" sz="2000" b="1" dirty="0"/>
              <a:t>таких как</a:t>
            </a:r>
            <a:r>
              <a:rPr lang="en-US" sz="2000" b="1" dirty="0"/>
              <a:t> </a:t>
            </a:r>
            <a:r>
              <a:rPr lang="en-US" sz="2000" b="1" dirty="0" err="1"/>
              <a:t>Appletalk</a:t>
            </a:r>
            <a:r>
              <a:rPr lang="en-US" sz="2000" b="1" dirty="0"/>
              <a:t> </a:t>
            </a:r>
            <a:r>
              <a:rPr lang="ru-RU" sz="2000" b="1" dirty="0"/>
              <a:t>и</a:t>
            </a:r>
            <a:r>
              <a:rPr lang="en-US" sz="2000" b="1" dirty="0"/>
              <a:t> IPX.</a:t>
            </a:r>
          </a:p>
          <a:p>
            <a:r>
              <a:rPr lang="ru-RU" sz="2000" b="1" dirty="0"/>
              <a:t>Внутри сетевая система </a:t>
            </a:r>
            <a:r>
              <a:rPr lang="en-US" sz="2000" b="1" dirty="0"/>
              <a:t>Linux </a:t>
            </a:r>
            <a:r>
              <a:rPr lang="ru-RU" sz="2000" b="1" dirty="0"/>
              <a:t>реализована в виде трех уровней абстракции</a:t>
            </a:r>
            <a:r>
              <a:rPr lang="en-US" sz="2000" b="1" dirty="0"/>
              <a:t>:</a:t>
            </a:r>
          </a:p>
          <a:p>
            <a:pPr lvl="1"/>
            <a:r>
              <a:rPr lang="ru-RU" sz="2000" b="1" dirty="0"/>
              <a:t>Сокетный интерфейс</a:t>
            </a:r>
            <a:endParaRPr lang="en-US" sz="2000" b="1" dirty="0"/>
          </a:p>
          <a:p>
            <a:pPr lvl="1"/>
            <a:r>
              <a:rPr lang="ru-RU" sz="2000" b="1" dirty="0"/>
              <a:t>Драйверы протоколов</a:t>
            </a:r>
            <a:endParaRPr lang="en-US" sz="2000" b="1" dirty="0"/>
          </a:p>
          <a:p>
            <a:pPr lvl="1"/>
            <a:r>
              <a:rPr lang="ru-RU" sz="2000" b="1" dirty="0"/>
              <a:t>Драйверы сетевых устройств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E75AA-EFA7-4436-A126-4273181073C1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7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pPr>
              <a:defRPr/>
            </a:pPr>
            <a:r>
              <a:rPr lang="ru-RU" sz="3200"/>
              <a:t>Управление физической памятью</a:t>
            </a:r>
            <a:endParaRPr lang="en-US" sz="3200"/>
          </a:p>
        </p:txBody>
      </p:sp>
      <p:sp>
        <p:nvSpPr>
          <p:cNvPr id="67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1295400"/>
            <a:ext cx="7953404" cy="50625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1800" b="1" dirty="0"/>
              <a:t>Распределитель страниц размещает и освобождает физические страницы</a:t>
            </a:r>
            <a:r>
              <a:rPr lang="en-US" sz="1800" b="1" dirty="0"/>
              <a:t>; </a:t>
            </a:r>
            <a:r>
              <a:rPr lang="ru-RU" sz="1800" b="1" dirty="0"/>
              <a:t>он может также по запросу размещать группы смежных страниц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Он использует алгоритм</a:t>
            </a:r>
            <a:r>
              <a:rPr lang="en-US" sz="1800" b="1" dirty="0"/>
              <a:t> </a:t>
            </a:r>
            <a:r>
              <a:rPr lang="en-US" sz="1800" b="1" i="1" dirty="0"/>
              <a:t>buddy-heap </a:t>
            </a:r>
            <a:r>
              <a:rPr lang="en-US" sz="1800" b="1" dirty="0"/>
              <a:t>(</a:t>
            </a:r>
            <a:r>
              <a:rPr lang="ru-RU" sz="1800" b="1" dirty="0"/>
              <a:t>партнерской кучи)</a:t>
            </a:r>
            <a:r>
              <a:rPr lang="en-US" sz="1800" b="1" dirty="0"/>
              <a:t> </a:t>
            </a:r>
            <a:r>
              <a:rPr lang="ru-RU" sz="1800" b="1" dirty="0"/>
              <a:t>для слежения за доступными физическими страницами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Каждая область памяти, подлежащая распределению,</a:t>
            </a:r>
            <a:r>
              <a:rPr lang="en-US" sz="1800" b="1" dirty="0"/>
              <a:t> </a:t>
            </a:r>
            <a:r>
              <a:rPr lang="ru-RU" sz="1800" b="1" dirty="0"/>
              <a:t>образует пару с ее смежным </a:t>
            </a:r>
            <a:r>
              <a:rPr lang="en-US" sz="1800" b="1" dirty="0"/>
              <a:t>“</a:t>
            </a:r>
            <a:r>
              <a:rPr lang="ru-RU" sz="1800" b="1" dirty="0"/>
              <a:t>партнером</a:t>
            </a:r>
            <a:r>
              <a:rPr lang="en-US" sz="1800" b="1" dirty="0"/>
              <a:t>”.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Когда обе области-партнера освобождаются, они сливаются и образуют смежную область вдвое большего размера </a:t>
            </a:r>
            <a:r>
              <a:rPr lang="ru-RU" sz="1800" b="1" i="1" dirty="0" smtClean="0"/>
              <a:t>(см</a:t>
            </a:r>
            <a:r>
              <a:rPr lang="ru-RU" sz="1800" b="1" i="1" dirty="0"/>
              <a:t>. Д. Кнут, т.1</a:t>
            </a:r>
            <a:r>
              <a:rPr lang="ru-RU" sz="1800" b="1" dirty="0"/>
              <a:t>)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Если не существует малой области памяти, чтобы удовлетворить небольшой запрос на память</a:t>
            </a:r>
            <a:r>
              <a:rPr lang="en-US" sz="1800" b="1" dirty="0"/>
              <a:t>, </a:t>
            </a:r>
            <a:r>
              <a:rPr lang="ru-RU" sz="1800" b="1" dirty="0"/>
              <a:t>то бОльшая область памяти расщепляется на две области-партнера</a:t>
            </a:r>
            <a:r>
              <a:rPr lang="en-US" sz="1800" b="1" dirty="0"/>
              <a:t> </a:t>
            </a:r>
            <a:r>
              <a:rPr lang="ru-RU" sz="1800" b="1" dirty="0"/>
              <a:t>для удовлетворения данного запроса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Распределение памяти для ядра </a:t>
            </a:r>
            <a:r>
              <a:rPr lang="en-US" sz="1800" b="1" dirty="0"/>
              <a:t>Linux </a:t>
            </a:r>
            <a:r>
              <a:rPr lang="ru-RU" sz="1800" b="1" dirty="0"/>
              <a:t>возможно как статическое</a:t>
            </a:r>
            <a:r>
              <a:rPr lang="en-US" sz="1800" b="1" dirty="0"/>
              <a:t> (</a:t>
            </a:r>
            <a:r>
              <a:rPr lang="ru-RU" sz="1800" b="1" dirty="0"/>
              <a:t>драйвер резервирует статическую область памяти во время загрузки системы</a:t>
            </a:r>
            <a:r>
              <a:rPr lang="en-US" sz="1800" b="1" dirty="0"/>
              <a:t>) </a:t>
            </a:r>
            <a:r>
              <a:rPr lang="ru-RU" sz="1800" b="1" dirty="0"/>
              <a:t>или динамическое (с помощью распределителя страниц).</a:t>
            </a:r>
            <a:endParaRPr lang="en-US" sz="1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Структура сети (прод.)</a:t>
            </a:r>
            <a:endParaRPr lang="en-US" b="1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dirty="0"/>
              <a:t>Наиболее важный набор сетевых протоколов в</a:t>
            </a:r>
            <a:r>
              <a:rPr lang="en-US" sz="2400" b="1" dirty="0"/>
              <a:t> Linux </a:t>
            </a:r>
            <a:r>
              <a:rPr lang="ru-RU" sz="2400" b="1" dirty="0"/>
              <a:t>– это набор протоколов Интернета</a:t>
            </a:r>
            <a:r>
              <a:rPr lang="en-US" sz="2400" b="1" dirty="0"/>
              <a:t>.</a:t>
            </a:r>
          </a:p>
          <a:p>
            <a:pPr lvl="1"/>
            <a:r>
              <a:rPr lang="ru-RU" sz="2400" b="1" dirty="0"/>
              <a:t>Она обеспечивает маршрутизацию между различными машинами</a:t>
            </a:r>
            <a:r>
              <a:rPr lang="en-US" sz="2400" b="1" dirty="0"/>
              <a:t> </a:t>
            </a:r>
            <a:r>
              <a:rPr lang="ru-RU" sz="2400" b="1" dirty="0"/>
              <a:t>на любом участке сети</a:t>
            </a:r>
            <a:r>
              <a:rPr lang="en-US" sz="2400" b="1" dirty="0"/>
              <a:t>.</a:t>
            </a:r>
          </a:p>
          <a:p>
            <a:pPr lvl="1"/>
            <a:r>
              <a:rPr lang="ru-RU" sz="2400" b="1" dirty="0"/>
              <a:t>На верхнем уровне протокола маршрутизации поддерживаются</a:t>
            </a:r>
            <a:r>
              <a:rPr lang="en-US" sz="2400" b="1" dirty="0"/>
              <a:t> UDP</a:t>
            </a:r>
            <a:r>
              <a:rPr lang="ru-RU" sz="2400" b="1" dirty="0"/>
              <a:t>-</a:t>
            </a:r>
            <a:r>
              <a:rPr lang="en-US" sz="2400" b="1" dirty="0"/>
              <a:t>, TCP</a:t>
            </a:r>
            <a:r>
              <a:rPr lang="ru-RU" sz="2400" b="1" dirty="0"/>
              <a:t>-</a:t>
            </a:r>
            <a:r>
              <a:rPr lang="en-US" sz="2400" b="1" dirty="0"/>
              <a:t> </a:t>
            </a:r>
            <a:r>
              <a:rPr lang="ru-RU" sz="2400" b="1" dirty="0"/>
              <a:t>и</a:t>
            </a:r>
            <a:r>
              <a:rPr lang="en-US" sz="2400" b="1" dirty="0"/>
              <a:t> ICMP</a:t>
            </a:r>
            <a:r>
              <a:rPr lang="ru-RU" sz="2400" b="1" dirty="0"/>
              <a:t>-протоколы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Безопасность</a:t>
            </a:r>
            <a:endParaRPr lang="en-US" b="1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1643050"/>
            <a:ext cx="6492898" cy="4483113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/>
              <a:t>Подключаемые </a:t>
            </a:r>
            <a:r>
              <a:rPr lang="ru-RU" sz="2000" b="1" dirty="0" smtClean="0"/>
              <a:t>аутентификационные </a:t>
            </a:r>
            <a:r>
              <a:rPr lang="ru-RU" sz="2000" b="1" dirty="0"/>
              <a:t>модули</a:t>
            </a:r>
            <a:r>
              <a:rPr lang="en-US" sz="2000" b="1" dirty="0"/>
              <a:t> </a:t>
            </a:r>
            <a:r>
              <a:rPr lang="ru-RU" sz="2000" b="1" dirty="0"/>
              <a:t>(</a:t>
            </a:r>
            <a:r>
              <a:rPr lang="en-US" sz="2000" b="1" i="1" dirty="0"/>
              <a:t>pluggable authentication modules </a:t>
            </a:r>
            <a:r>
              <a:rPr lang="ru-RU" sz="2000" b="1" i="1" dirty="0"/>
              <a:t>- </a:t>
            </a:r>
            <a:r>
              <a:rPr lang="en-US" sz="2000" b="1" i="1" dirty="0"/>
              <a:t>PAM)</a:t>
            </a:r>
            <a:r>
              <a:rPr lang="en-US" sz="2000" b="1" dirty="0"/>
              <a:t> </a:t>
            </a:r>
            <a:r>
              <a:rPr lang="ru-RU" sz="2000" b="1" dirty="0"/>
              <a:t>доступны в системе</a:t>
            </a:r>
            <a:r>
              <a:rPr lang="en-US" sz="2000" b="1" dirty="0"/>
              <a:t> Linux.</a:t>
            </a:r>
          </a:p>
          <a:p>
            <a:r>
              <a:rPr lang="en-US" sz="2000" b="1" dirty="0"/>
              <a:t>PAM </a:t>
            </a:r>
            <a:r>
              <a:rPr lang="ru-RU" sz="2000" b="1" dirty="0"/>
              <a:t>основана на общей библиотеке, которая может быть использована любыми компонентами, которым требуется аутентифицировать пользователя</a:t>
            </a:r>
            <a:r>
              <a:rPr lang="en-US" sz="2000" b="1" dirty="0"/>
              <a:t>.</a:t>
            </a:r>
          </a:p>
          <a:p>
            <a:r>
              <a:rPr lang="ru-RU" sz="2000" b="1" dirty="0"/>
              <a:t>Управление доступом в системах типа</a:t>
            </a:r>
            <a:r>
              <a:rPr lang="en-US" sz="2000" b="1" dirty="0"/>
              <a:t> UNIX, </a:t>
            </a:r>
            <a:r>
              <a:rPr lang="ru-RU" sz="2000" b="1" dirty="0"/>
              <a:t>включая и</a:t>
            </a:r>
            <a:r>
              <a:rPr lang="en-US" sz="2000" b="1" dirty="0"/>
              <a:t> Linux, </a:t>
            </a:r>
            <a:r>
              <a:rPr lang="ru-RU" sz="2000" b="1" dirty="0"/>
              <a:t>осуществляется с помощью уникальных числовых идентификаторов пользователя и группы</a:t>
            </a:r>
            <a:r>
              <a:rPr lang="en-US" sz="2000" b="1" dirty="0"/>
              <a:t> (</a:t>
            </a:r>
            <a:r>
              <a:rPr lang="en-US" sz="2000" b="1" dirty="0" err="1"/>
              <a:t>uid</a:t>
            </a:r>
            <a:r>
              <a:rPr lang="en-US" sz="2000" b="1" dirty="0"/>
              <a:t> </a:t>
            </a:r>
            <a:r>
              <a:rPr lang="ru-RU" sz="2000" b="1" dirty="0"/>
              <a:t>и</a:t>
            </a:r>
            <a:r>
              <a:rPr lang="en-US" sz="2000" b="1" dirty="0"/>
              <a:t> </a:t>
            </a:r>
            <a:r>
              <a:rPr lang="en-US" sz="2000" b="1" dirty="0" err="1"/>
              <a:t>gid</a:t>
            </a:r>
            <a:r>
              <a:rPr lang="en-US" sz="2000" b="1" dirty="0"/>
              <a:t>).</a:t>
            </a:r>
          </a:p>
          <a:p>
            <a:r>
              <a:rPr lang="ru-RU" sz="2000" b="1" dirty="0"/>
              <a:t>Управление доступом выполняется</a:t>
            </a:r>
            <a:r>
              <a:rPr lang="en-US" sz="2000" b="1" dirty="0"/>
              <a:t> </a:t>
            </a:r>
            <a:r>
              <a:rPr lang="ru-RU" sz="2000" b="1" dirty="0"/>
              <a:t>путем присваивания объектам</a:t>
            </a:r>
            <a:r>
              <a:rPr lang="en-US" sz="2000" b="1" dirty="0"/>
              <a:t> </a:t>
            </a:r>
            <a:r>
              <a:rPr lang="ru-RU" sz="2000" b="1" i="1" dirty="0"/>
              <a:t>маски защиты</a:t>
            </a:r>
            <a:r>
              <a:rPr lang="en-US" sz="2000" b="1" dirty="0"/>
              <a:t>, </a:t>
            </a:r>
            <a:r>
              <a:rPr lang="ru-RU" sz="2000" b="1" dirty="0"/>
              <a:t>которая указывает, какие операции (чтение, запись, исполнение) доступны</a:t>
            </a:r>
            <a:r>
              <a:rPr lang="en-US" sz="2000" b="1" dirty="0"/>
              <a:t> </a:t>
            </a:r>
            <a:r>
              <a:rPr lang="ru-RU" sz="2000" b="1" dirty="0"/>
              <a:t>для владельца, группы и всех остальных пользователей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Безопасность (прод.)</a:t>
            </a:r>
            <a:endParaRPr lang="en-US" b="1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/>
              <a:t>Linux </a:t>
            </a:r>
            <a:r>
              <a:rPr lang="ru-RU" sz="2000" b="1" dirty="0"/>
              <a:t>дополняет стандартный механизм</a:t>
            </a:r>
            <a:r>
              <a:rPr lang="en-US" sz="2000" b="1" dirty="0"/>
              <a:t> UNIX</a:t>
            </a:r>
            <a:r>
              <a:rPr lang="ru-RU" sz="2000" b="1" dirty="0"/>
              <a:t> –</a:t>
            </a:r>
            <a:r>
              <a:rPr lang="en-US" sz="2000" b="1" dirty="0"/>
              <a:t> </a:t>
            </a:r>
            <a:r>
              <a:rPr lang="en-US" sz="2000" b="1" dirty="0" err="1"/>
              <a:t>setuid</a:t>
            </a:r>
            <a:r>
              <a:rPr lang="ru-RU" sz="2000" b="1" dirty="0"/>
              <a:t> - </a:t>
            </a:r>
            <a:r>
              <a:rPr lang="en-US" sz="2000" b="1" dirty="0"/>
              <a:t> </a:t>
            </a:r>
            <a:r>
              <a:rPr lang="ru-RU" sz="2000" b="1" dirty="0"/>
              <a:t>двумя способами</a:t>
            </a:r>
            <a:r>
              <a:rPr lang="en-US" sz="2000" b="1" dirty="0"/>
              <a:t>:</a:t>
            </a:r>
          </a:p>
          <a:p>
            <a:pPr lvl="1"/>
            <a:r>
              <a:rPr lang="ru-RU" sz="2000" b="1" dirty="0"/>
              <a:t>Реализует этот механизм</a:t>
            </a:r>
            <a:r>
              <a:rPr lang="en-US" sz="2000" b="1" dirty="0"/>
              <a:t> </a:t>
            </a:r>
            <a:r>
              <a:rPr lang="ru-RU" sz="2000" b="1" dirty="0"/>
              <a:t>по спецификации </a:t>
            </a:r>
            <a:r>
              <a:rPr lang="en-US" sz="2000" b="1" dirty="0"/>
              <a:t>POSIX</a:t>
            </a:r>
            <a:r>
              <a:rPr lang="ru-RU" sz="2000" b="1" dirty="0"/>
              <a:t>, что позволяет каждому процессу</a:t>
            </a:r>
            <a:r>
              <a:rPr lang="en-US" sz="2000" b="1"/>
              <a:t> </a:t>
            </a:r>
            <a:r>
              <a:rPr lang="ru-RU" sz="2000" b="1" smtClean="0"/>
              <a:t>многократно </a:t>
            </a:r>
            <a:r>
              <a:rPr lang="ru-RU" sz="2000" b="1" dirty="0"/>
              <a:t>освобождать и вновь получать свой действующий </a:t>
            </a:r>
            <a:r>
              <a:rPr lang="en-US" sz="2000" b="1" dirty="0" err="1"/>
              <a:t>uid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Добавлена характеристика процесса,</a:t>
            </a:r>
            <a:r>
              <a:rPr lang="en-US" sz="2000" b="1" dirty="0"/>
              <a:t> </a:t>
            </a:r>
            <a:r>
              <a:rPr lang="ru-RU" sz="2000" b="1" dirty="0"/>
              <a:t>которая предоставляет лишь подмножество полномочий по действующему </a:t>
            </a:r>
            <a:r>
              <a:rPr lang="en-US" sz="2000" b="1" dirty="0" err="1"/>
              <a:t>uid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Linux </a:t>
            </a:r>
            <a:r>
              <a:rPr lang="ru-RU" sz="2000" b="1" dirty="0"/>
              <a:t>обеспечивает другой механизм,</a:t>
            </a:r>
            <a:r>
              <a:rPr lang="en-US" sz="2000" b="1" dirty="0"/>
              <a:t> </a:t>
            </a:r>
            <a:r>
              <a:rPr lang="ru-RU" sz="2000" b="1" dirty="0"/>
              <a:t>который позволяет клиенту</a:t>
            </a:r>
            <a:r>
              <a:rPr lang="en-US" sz="2000" b="1" dirty="0"/>
              <a:t> </a:t>
            </a:r>
            <a:r>
              <a:rPr lang="ru-RU" sz="2000" b="1" dirty="0"/>
              <a:t>выборочно передавать доступ к отдельному файлу</a:t>
            </a:r>
            <a:r>
              <a:rPr lang="en-US" sz="2000" b="1" dirty="0"/>
              <a:t> </a:t>
            </a:r>
            <a:r>
              <a:rPr lang="ru-RU" sz="2000" b="1" dirty="0"/>
              <a:t>некоторому серверному процессу</a:t>
            </a:r>
            <a:r>
              <a:rPr lang="en-US" sz="2000" b="1" dirty="0"/>
              <a:t> </a:t>
            </a:r>
            <a:r>
              <a:rPr lang="ru-RU" sz="2000" b="1" dirty="0"/>
              <a:t>без предоставления ему каких-либо других привилегий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и использование </a:t>
            </a:r>
            <a:r>
              <a:rPr lang="en-US" dirty="0" smtClean="0"/>
              <a:t>Linux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981200"/>
            <a:ext cx="6921526" cy="41624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Google Android – </a:t>
            </a:r>
            <a:r>
              <a:rPr lang="ru-RU" sz="2800" dirty="0" smtClean="0"/>
              <a:t>распространенная ОС </a:t>
            </a:r>
            <a:r>
              <a:rPr lang="ru-RU" sz="2800" smtClean="0"/>
              <a:t>для мобильных </a:t>
            </a:r>
            <a:r>
              <a:rPr lang="ru-RU" sz="2800" dirty="0" smtClean="0"/>
              <a:t>устройств на основе ядра </a:t>
            </a:r>
            <a:r>
              <a:rPr lang="en-US" sz="2800" dirty="0" smtClean="0"/>
              <a:t>Linux </a:t>
            </a:r>
            <a:r>
              <a:rPr lang="ru-RU" sz="2800" dirty="0" smtClean="0"/>
              <a:t>(</a:t>
            </a:r>
            <a:r>
              <a:rPr lang="en-US" sz="2800" dirty="0" smtClean="0"/>
              <a:t>Google)</a:t>
            </a:r>
          </a:p>
          <a:p>
            <a:r>
              <a:rPr lang="ru-RU" sz="2800" dirty="0" smtClean="0"/>
              <a:t>Альт- Линукс – операционная система для школьников</a:t>
            </a:r>
            <a:r>
              <a:rPr lang="en-US" sz="2800" dirty="0" smtClean="0"/>
              <a:t> (</a:t>
            </a:r>
            <a:r>
              <a:rPr lang="ru-RU" sz="2800" dirty="0" smtClean="0"/>
              <a:t>РФ)</a:t>
            </a:r>
            <a:endParaRPr lang="ru-R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B5EE8-E0C2-405A-A31A-4BA962A84895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68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 &amp; A</a:t>
            </a:r>
            <a:endParaRPr lang="ru-RU"/>
          </a:p>
        </p:txBody>
      </p:sp>
      <p:sp>
        <p:nvSpPr>
          <p:cNvPr id="68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934E9-935C-45BD-8DC8-57AA646C59C0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6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/>
              <a:t>Расщепление памяти в куче (пример)</a:t>
            </a:r>
            <a:endParaRPr lang="en-US" sz="3200"/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 cstate="print"/>
          <a:srcRect l="1183" t="15201" r="1379" b="15167"/>
          <a:stretch>
            <a:fillRect/>
          </a:stretch>
        </p:blipFill>
        <p:spPr bwMode="auto">
          <a:xfrm>
            <a:off x="900113" y="1916113"/>
            <a:ext cx="7307262" cy="391636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CF02A-E8EA-4380-87AE-BE3384F87733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7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09600"/>
            <a:ext cx="79248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Виртуальная </a:t>
            </a:r>
            <a:r>
              <a:rPr lang="ru-RU" dirty="0" smtClean="0"/>
              <a:t>память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67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524000"/>
            <a:ext cx="7924800" cy="4953000"/>
          </a:xfrm>
        </p:spPr>
        <p:txBody>
          <a:bodyPr/>
          <a:lstStyle/>
          <a:p>
            <a:pPr>
              <a:defRPr/>
            </a:pPr>
            <a:r>
              <a:rPr lang="ru-RU" sz="2000" b="1" dirty="0"/>
              <a:t>Система виртуальной памяти </a:t>
            </a:r>
            <a:r>
              <a:rPr lang="ru-RU" sz="2000" b="1" dirty="0" smtClean="0"/>
              <a:t>в </a:t>
            </a:r>
            <a:r>
              <a:rPr lang="en-US" sz="2000" b="1" dirty="0" smtClean="0"/>
              <a:t>Linux </a:t>
            </a:r>
            <a:r>
              <a:rPr lang="ru-RU" sz="2000" b="1" dirty="0" smtClean="0"/>
              <a:t>поддерживает </a:t>
            </a:r>
            <a:r>
              <a:rPr lang="ru-RU" sz="2000" b="1" dirty="0"/>
              <a:t>адресное пространство, видимое каждому процессу</a:t>
            </a:r>
            <a:r>
              <a:rPr lang="en-US" sz="2000" b="1" dirty="0"/>
              <a:t>:  </a:t>
            </a:r>
            <a:r>
              <a:rPr lang="ru-RU" sz="2000" b="1" dirty="0"/>
              <a:t>она создает страницы виртуальной памяти по </a:t>
            </a:r>
            <a:r>
              <a:rPr lang="ru-RU" sz="2000" b="1" dirty="0" smtClean="0"/>
              <a:t>требованию</a:t>
            </a:r>
            <a:r>
              <a:rPr lang="en-US" sz="2000" b="1" dirty="0" smtClean="0"/>
              <a:t> </a:t>
            </a:r>
            <a:r>
              <a:rPr lang="ru-RU" sz="2000" b="1" dirty="0"/>
              <a:t>и управляет загрузкой этих страниц</a:t>
            </a:r>
            <a:r>
              <a:rPr lang="en-US" sz="2000" b="1" dirty="0"/>
              <a:t> </a:t>
            </a:r>
            <a:r>
              <a:rPr lang="ru-RU" sz="2000" b="1" dirty="0"/>
              <a:t>с диска или откачкой их обратно на диск, если требуется</a:t>
            </a:r>
            <a:r>
              <a:rPr lang="en-US" sz="2000" b="1" dirty="0"/>
              <a:t>.</a:t>
            </a:r>
          </a:p>
          <a:p>
            <a:pPr>
              <a:defRPr/>
            </a:pPr>
            <a:r>
              <a:rPr lang="ru-RU" sz="2000" b="1" dirty="0"/>
              <a:t>Менеджер виртуальной памяти поддерживает две точки зрения на адресное пространство каждого процесса</a:t>
            </a:r>
            <a:r>
              <a:rPr lang="en-US" sz="2000" b="1" dirty="0"/>
              <a:t> :</a:t>
            </a:r>
          </a:p>
          <a:p>
            <a:pPr lvl="1">
              <a:defRPr/>
            </a:pPr>
            <a:r>
              <a:rPr lang="ru-RU" sz="2000" b="1" dirty="0"/>
              <a:t>Логическую – поддержка команд управления адресным пространством</a:t>
            </a:r>
            <a:r>
              <a:rPr lang="en-US" sz="2000" b="1" dirty="0"/>
              <a:t>.</a:t>
            </a:r>
            <a:br>
              <a:rPr lang="en-US" sz="2000" b="1" dirty="0"/>
            </a:br>
            <a:r>
              <a:rPr lang="ru-RU" sz="2000" b="1" dirty="0"/>
              <a:t>Адресное пространство рассматривается как совокупность непересекающихся смежных областей</a:t>
            </a:r>
            <a:r>
              <a:rPr lang="en-US" sz="2000" b="1" dirty="0"/>
              <a:t>.</a:t>
            </a:r>
          </a:p>
          <a:p>
            <a:pPr lvl="1">
              <a:defRPr/>
            </a:pPr>
            <a:r>
              <a:rPr lang="ru-RU" sz="2000" b="1" dirty="0"/>
              <a:t>Физическую – с помощью таблицы страниц для каждого процесса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763F1-2B02-4276-8ECC-A32D0ED4294E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7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848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Виртуальная память (прод.)</a:t>
            </a:r>
            <a:endParaRPr lang="en-US"/>
          </a:p>
        </p:txBody>
      </p:sp>
      <p:sp>
        <p:nvSpPr>
          <p:cNvPr id="67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447800"/>
            <a:ext cx="8153400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b="1" dirty="0" smtClean="0"/>
              <a:t>Для управления </a:t>
            </a:r>
            <a:r>
              <a:rPr lang="ru-RU" sz="2000" b="1" dirty="0"/>
              <a:t>виртуальной </a:t>
            </a:r>
            <a:r>
              <a:rPr lang="ru-RU" sz="2000" b="1" dirty="0" smtClean="0"/>
              <a:t>памятью используются</a:t>
            </a:r>
            <a:r>
              <a:rPr lang="en-US" sz="20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Файл откачки </a:t>
            </a:r>
            <a:r>
              <a:rPr lang="en-US" sz="2000" b="1" dirty="0" smtClean="0"/>
              <a:t>(backing </a:t>
            </a:r>
            <a:r>
              <a:rPr lang="en-US" sz="2000" b="1" dirty="0"/>
              <a:t>store), </a:t>
            </a:r>
            <a:r>
              <a:rPr lang="ru-RU" sz="2000" b="1" dirty="0" smtClean="0"/>
              <a:t>описывающий, </a:t>
            </a:r>
            <a:r>
              <a:rPr lang="ru-RU" sz="2000" b="1" dirty="0"/>
              <a:t>откуда берутся страницы для заданного региона</a:t>
            </a:r>
            <a:r>
              <a:rPr lang="en-US" sz="2000" b="1" dirty="0"/>
              <a:t>; </a:t>
            </a:r>
            <a:r>
              <a:rPr lang="ru-RU" sz="2000" b="1" dirty="0"/>
              <a:t>регионы обычно поддерживаются либо файлом, либо не поддерживаются вообще</a:t>
            </a:r>
            <a:r>
              <a:rPr lang="en-US" sz="2000" b="1" dirty="0"/>
              <a:t> </a:t>
            </a:r>
            <a:r>
              <a:rPr lang="ru-RU" sz="2000" b="1" i="1" dirty="0" smtClean="0"/>
              <a:t>(</a:t>
            </a:r>
            <a:r>
              <a:rPr lang="ru-RU" sz="2000" b="1" i="1" dirty="0"/>
              <a:t>память, обнуляемая по требованию)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Реакция региона на запись</a:t>
            </a:r>
            <a:r>
              <a:rPr lang="en-US" sz="2000" b="1" dirty="0"/>
              <a:t> (</a:t>
            </a:r>
            <a:r>
              <a:rPr lang="ru-RU" sz="2000" b="1" dirty="0"/>
              <a:t>разделение страниц или копирование при записи</a:t>
            </a:r>
            <a:r>
              <a:rPr lang="en-US" sz="2000" b="1" dirty="0"/>
              <a:t>).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Ядро создает новое виртуальное адресное пространство</a:t>
            </a:r>
            <a:endParaRPr lang="en-US" sz="2000" b="1" dirty="0"/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1.	</a:t>
            </a:r>
            <a:r>
              <a:rPr lang="ru-RU" sz="2000" b="1" dirty="0"/>
              <a:t>Когда </a:t>
            </a:r>
            <a:r>
              <a:rPr lang="ru-RU" sz="2000" b="1" dirty="0" smtClean="0"/>
              <a:t>процесс </a:t>
            </a:r>
            <a:r>
              <a:rPr lang="ru-RU" sz="2000" b="1" dirty="0"/>
              <a:t>запускает новую программу системным вызовом </a:t>
            </a:r>
            <a:r>
              <a:rPr lang="en-US" sz="2000" b="1" dirty="0"/>
              <a:t>exec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2. 	</a:t>
            </a:r>
            <a:r>
              <a:rPr lang="ru-RU" sz="2000" b="1" dirty="0"/>
              <a:t>При создании нового процесса системным вызовом </a:t>
            </a:r>
            <a:r>
              <a:rPr lang="en-US" sz="2000" b="1" dirty="0"/>
              <a:t>fork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BFCA-9989-4FBC-B5AE-8AEF4C0C0EA6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7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73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/>
              <a:t>Виртуальная память (прод.)</a:t>
            </a:r>
            <a:endParaRPr lang="en-US" sz="3200"/>
          </a:p>
        </p:txBody>
      </p:sp>
      <p:sp>
        <p:nvSpPr>
          <p:cNvPr id="67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0" y="1071546"/>
            <a:ext cx="8153400" cy="5257800"/>
          </a:xfrm>
        </p:spPr>
        <p:txBody>
          <a:bodyPr/>
          <a:lstStyle/>
          <a:p>
            <a:pPr>
              <a:defRPr/>
            </a:pPr>
            <a:r>
              <a:rPr lang="ru-RU" sz="1800" b="1" dirty="0"/>
              <a:t>При исполнении новой программы процессу предоставляется новое, пустое адресное пространство</a:t>
            </a:r>
            <a:r>
              <a:rPr lang="en-US" sz="1800" b="1" dirty="0"/>
              <a:t>; </a:t>
            </a:r>
            <a:r>
              <a:rPr lang="ru-RU" sz="1800" b="1" dirty="0"/>
              <a:t>процедуры загрузки программ</a:t>
            </a:r>
            <a:r>
              <a:rPr lang="en-US" sz="1800" b="1" dirty="0"/>
              <a:t> </a:t>
            </a:r>
            <a:r>
              <a:rPr lang="ru-RU" sz="1800" b="1" dirty="0" smtClean="0"/>
              <a:t>наполняют </a:t>
            </a:r>
            <a:r>
              <a:rPr lang="ru-RU" sz="1800" b="1" dirty="0"/>
              <a:t>это адресное пространство регионами виртуальной памяти</a:t>
            </a:r>
            <a:r>
              <a:rPr lang="en-US" sz="1800" b="1" dirty="0"/>
              <a:t>.</a:t>
            </a:r>
          </a:p>
          <a:p>
            <a:pPr>
              <a:defRPr/>
            </a:pPr>
            <a:r>
              <a:rPr lang="ru-RU" sz="1800" b="1" dirty="0"/>
              <a:t>Создание нового процесса с помощью</a:t>
            </a:r>
            <a:r>
              <a:rPr lang="en-US" sz="1800" b="1" dirty="0"/>
              <a:t> fork </a:t>
            </a:r>
            <a:r>
              <a:rPr lang="ru-RU" sz="1800" b="1" dirty="0"/>
              <a:t>включает создание</a:t>
            </a:r>
            <a:r>
              <a:rPr lang="en-US" sz="1800" b="1" dirty="0"/>
              <a:t> </a:t>
            </a:r>
            <a:r>
              <a:rPr lang="ru-RU" sz="1800" b="1" dirty="0"/>
              <a:t>полной копии адресного пространства существующего процесса</a:t>
            </a:r>
            <a:r>
              <a:rPr lang="en-US" sz="1800" b="1" dirty="0"/>
              <a:t>.</a:t>
            </a:r>
          </a:p>
          <a:p>
            <a:pPr lvl="1">
              <a:defRPr/>
            </a:pPr>
            <a:r>
              <a:rPr lang="ru-RU" sz="1800" b="1" dirty="0"/>
              <a:t>Ядро копирует </a:t>
            </a:r>
            <a:r>
              <a:rPr lang="ru-RU" sz="1800" b="1" dirty="0" smtClean="0"/>
              <a:t>дескрипторы </a:t>
            </a:r>
            <a:r>
              <a:rPr lang="ru-RU" sz="1800" b="1" dirty="0"/>
              <a:t>доступа к виртуальной памяти родительского процесса</a:t>
            </a:r>
            <a:r>
              <a:rPr lang="en-US" sz="1800" b="1" dirty="0"/>
              <a:t>, </a:t>
            </a:r>
            <a:r>
              <a:rPr lang="ru-RU" sz="1800" b="1" dirty="0"/>
              <a:t>затем создает новый набор таблиц страниц для дочернего процесса</a:t>
            </a:r>
            <a:r>
              <a:rPr lang="en-US" sz="1800" b="1" dirty="0"/>
              <a:t>.</a:t>
            </a:r>
          </a:p>
          <a:p>
            <a:pPr lvl="1">
              <a:defRPr/>
            </a:pPr>
            <a:r>
              <a:rPr lang="ru-RU" sz="1800" b="1" dirty="0"/>
              <a:t>Таблицы страниц процесса-родителя копируются непосредственно в таблицы страниц дочернего</a:t>
            </a:r>
            <a:r>
              <a:rPr lang="en-US" sz="1800" b="1" dirty="0"/>
              <a:t>, </a:t>
            </a:r>
            <a:r>
              <a:rPr lang="ru-RU" sz="1800" b="1" dirty="0"/>
              <a:t>причем счетчик ссылок на каждую страницу увеличивается</a:t>
            </a:r>
            <a:r>
              <a:rPr lang="en-US" sz="1800" b="1" dirty="0"/>
              <a:t>.</a:t>
            </a:r>
          </a:p>
          <a:p>
            <a:pPr lvl="1">
              <a:defRPr/>
            </a:pPr>
            <a:r>
              <a:rPr lang="ru-RU" sz="1800" b="1" dirty="0"/>
              <a:t>После исполнения </a:t>
            </a:r>
            <a:r>
              <a:rPr lang="en-US" sz="1800" b="1" dirty="0"/>
              <a:t>fork </a:t>
            </a:r>
            <a:r>
              <a:rPr lang="ru-RU" sz="1800" b="1" dirty="0"/>
              <a:t>родительский и дочерний процесс</a:t>
            </a:r>
            <a:r>
              <a:rPr lang="en-US" sz="1800" b="1" dirty="0"/>
              <a:t> </a:t>
            </a:r>
            <a:r>
              <a:rPr lang="ru-RU" sz="1800" b="1" dirty="0"/>
              <a:t>используют одни и те же физические страницы в своих виртуальных адресных пространствах</a:t>
            </a:r>
            <a:r>
              <a:rPr lang="en-US" sz="1800" b="1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AB864-0942-4778-AEB4-C0775D40BF53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7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Виртуальная память (прод.)</a:t>
            </a:r>
            <a:endParaRPr lang="en-US"/>
          </a:p>
        </p:txBody>
      </p:sp>
      <p:sp>
        <p:nvSpPr>
          <p:cNvPr id="67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Система управления страницами</a:t>
            </a:r>
            <a:r>
              <a:rPr lang="en-US" sz="2400" b="1" dirty="0"/>
              <a:t> </a:t>
            </a:r>
            <a:r>
              <a:rPr lang="ru-RU" sz="2400" b="1" dirty="0"/>
              <a:t>откачивает страницы физической памяти на диск, если они требуются для какой-либо другой цели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Система управления </a:t>
            </a:r>
            <a:r>
              <a:rPr lang="ru-RU" sz="2400" b="1" dirty="0" smtClean="0"/>
              <a:t>страницами </a:t>
            </a:r>
            <a:r>
              <a:rPr lang="ru-RU" sz="2400" b="1" dirty="0"/>
              <a:t>делится на две части</a:t>
            </a:r>
            <a:r>
              <a:rPr lang="en-US" sz="24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Алгоритм </a:t>
            </a:r>
            <a:r>
              <a:rPr lang="ru-RU" sz="2400" b="1" dirty="0" smtClean="0"/>
              <a:t>откачки</a:t>
            </a:r>
            <a:r>
              <a:rPr lang="ru-RU" sz="2400" b="1" dirty="0"/>
              <a:t>,</a:t>
            </a:r>
            <a:r>
              <a:rPr lang="en-US" sz="2400" b="1" dirty="0"/>
              <a:t> </a:t>
            </a:r>
            <a:r>
              <a:rPr lang="ru-RU" sz="2400" b="1" dirty="0"/>
              <a:t>который определяет, какие страницы и когда откачать на диск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Механизм подкачки фактически</a:t>
            </a:r>
            <a:r>
              <a:rPr lang="en-US" sz="2400" b="1" dirty="0"/>
              <a:t> </a:t>
            </a:r>
            <a:r>
              <a:rPr lang="ru-RU" sz="2400" b="1" dirty="0"/>
              <a:t>выполняет передачу и подкачивает данные обратно в физическую память, когда требуется</a:t>
            </a: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89657-A7A6-40AF-9A01-70E6E699EC49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67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09600"/>
            <a:ext cx="79248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Виртуальная память (прод.)</a:t>
            </a:r>
            <a:endParaRPr lang="en-US"/>
          </a:p>
        </p:txBody>
      </p:sp>
      <p:sp>
        <p:nvSpPr>
          <p:cNvPr id="67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524000"/>
            <a:ext cx="8077200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Ядро </a:t>
            </a:r>
            <a:r>
              <a:rPr lang="en-US" sz="2000" b="1" dirty="0"/>
              <a:t>Linux </a:t>
            </a:r>
            <a:r>
              <a:rPr lang="ru-RU" sz="2000" b="1" dirty="0"/>
              <a:t>резервирует постоянный, зависящий от архитектуры</a:t>
            </a:r>
            <a:r>
              <a:rPr lang="en-US" sz="2000" b="1" dirty="0"/>
              <a:t> </a:t>
            </a:r>
            <a:r>
              <a:rPr lang="ru-RU" sz="2000" b="1" dirty="0"/>
              <a:t>регион виртуального адресного пространства</a:t>
            </a:r>
            <a:r>
              <a:rPr lang="en-US" sz="2000" b="1" dirty="0"/>
              <a:t> </a:t>
            </a:r>
            <a:r>
              <a:rPr lang="ru-RU" sz="2000" b="1" dirty="0"/>
              <a:t>каждого процесса для его собственного внутреннего использования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Эта область виртуальной памяти ядра содержит два региона</a:t>
            </a:r>
            <a:r>
              <a:rPr lang="en-US" sz="20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 smtClean="0"/>
              <a:t>Статическая </a:t>
            </a:r>
            <a:r>
              <a:rPr lang="ru-RU" sz="2000" b="1" dirty="0"/>
              <a:t>область, содержащая ссылки из таблицы страниц</a:t>
            </a:r>
            <a:r>
              <a:rPr lang="en-US" sz="2000" b="1" dirty="0"/>
              <a:t> </a:t>
            </a:r>
            <a:r>
              <a:rPr lang="ru-RU" sz="2000" b="1" dirty="0"/>
              <a:t>на каждую доступную физическую страницу памяти в системе</a:t>
            </a:r>
            <a:r>
              <a:rPr lang="en-US" sz="2000" b="1" dirty="0"/>
              <a:t>, </a:t>
            </a:r>
            <a:r>
              <a:rPr lang="ru-RU" sz="2000" b="1" dirty="0"/>
              <a:t>так что используется простая трансляция физического адреса в виртуальный при исполнении кода ядра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Остаток зарезервированной части</a:t>
            </a:r>
            <a:r>
              <a:rPr lang="en-US" sz="2000" b="1" dirty="0"/>
              <a:t> </a:t>
            </a:r>
            <a:r>
              <a:rPr lang="ru-RU" sz="2000" b="1" dirty="0"/>
              <a:t>не используется ни для какой другой цели</a:t>
            </a:r>
            <a:r>
              <a:rPr lang="en-US" sz="2000" b="1" dirty="0"/>
              <a:t>; </a:t>
            </a:r>
            <a:r>
              <a:rPr lang="ru-RU" sz="2000" b="1" dirty="0"/>
              <a:t>его элементы таблицы страниц</a:t>
            </a:r>
            <a:r>
              <a:rPr lang="en-US" sz="2000" b="1" dirty="0"/>
              <a:t> </a:t>
            </a:r>
            <a:r>
              <a:rPr lang="ru-RU" sz="2000" b="1" dirty="0"/>
              <a:t>могут быть модифицированы и указывать на любые страницы в памяти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1434</TotalTime>
  <Words>2137</Words>
  <Application>Microsoft Office PowerPoint</Application>
  <PresentationFormat>On-screen Show (4:3)</PresentationFormat>
  <Paragraphs>208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1_Wildflowers</vt:lpstr>
      <vt:lpstr>         Основы современных                  операционных систем                           Лекция 26</vt:lpstr>
      <vt:lpstr>Управление памятью в Linux</vt:lpstr>
      <vt:lpstr>Управление физической памятью</vt:lpstr>
      <vt:lpstr>Расщепление памяти в куче (пример)</vt:lpstr>
      <vt:lpstr>Виртуальная память в Linux</vt:lpstr>
      <vt:lpstr>Виртуальная память (прод.)</vt:lpstr>
      <vt:lpstr>Виртуальная память (прод.)</vt:lpstr>
      <vt:lpstr>Виртуальная память (прод.)</vt:lpstr>
      <vt:lpstr>Виртуальная память (прод.)</vt:lpstr>
      <vt:lpstr>Исполнение и загрузка пользовательских программ</vt:lpstr>
      <vt:lpstr>Структура секций файла ELF для модуля ядра Linux</vt:lpstr>
      <vt:lpstr>Распределение памяти для ELF- программ</vt:lpstr>
      <vt:lpstr>Статическая и динамическая линковка</vt:lpstr>
      <vt:lpstr>Системы файлов Linux</vt:lpstr>
      <vt:lpstr>Файловая система Linux Ext2fs</vt:lpstr>
      <vt:lpstr>Структурная схема системы файлов Ext2FS</vt:lpstr>
      <vt:lpstr>Группы блоков в Ext2FS</vt:lpstr>
      <vt:lpstr>Адресация файлов в Ext2FS</vt:lpstr>
      <vt:lpstr>Адресация файлов в Ext2FS</vt:lpstr>
      <vt:lpstr>Политики размещения блоков в Ext2fs</vt:lpstr>
      <vt:lpstr>Файловая система Linux Proc</vt:lpstr>
      <vt:lpstr>Linux: Ввод и вывод</vt:lpstr>
      <vt:lpstr>Модульная структура драйверов устройств в Linux</vt:lpstr>
      <vt:lpstr>Блочные устройства</vt:lpstr>
      <vt:lpstr>Символьные устройства</vt:lpstr>
      <vt:lpstr>Взаимодействие процессов</vt:lpstr>
      <vt:lpstr>Передача данных между процессами</vt:lpstr>
      <vt:lpstr>Объект в общей памяти</vt:lpstr>
      <vt:lpstr>Структура сети в Linux</vt:lpstr>
      <vt:lpstr>Структура сети (прод.)</vt:lpstr>
      <vt:lpstr>Безопасность</vt:lpstr>
      <vt:lpstr>Безопасность (прод.)</vt:lpstr>
      <vt:lpstr>Развитие и использование Linux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 и сети</dc:title>
  <dc:creator>Vladimir O. Safonov</dc:creator>
  <cp:lastModifiedBy>Vladimir O. Safonov</cp:lastModifiedBy>
  <cp:revision>139</cp:revision>
  <dcterms:created xsi:type="dcterms:W3CDTF">2001-09-03T03:38:43Z</dcterms:created>
  <dcterms:modified xsi:type="dcterms:W3CDTF">2010-08-13T11:49:50Z</dcterms:modified>
</cp:coreProperties>
</file>