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14"/>
  </p:notesMasterIdLst>
  <p:sldIdLst>
    <p:sldId id="282" r:id="rId2"/>
    <p:sldId id="283" r:id="rId3"/>
    <p:sldId id="284" r:id="rId4"/>
    <p:sldId id="287" r:id="rId5"/>
    <p:sldId id="285" r:id="rId6"/>
    <p:sldId id="288" r:id="rId7"/>
    <p:sldId id="289" r:id="rId8"/>
    <p:sldId id="290" r:id="rId9"/>
    <p:sldId id="292" r:id="rId10"/>
    <p:sldId id="291" r:id="rId11"/>
    <p:sldId id="293" r:id="rId12"/>
    <p:sldId id="286" r:id="rId13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5"/>
      <p:bold r:id="rId16"/>
    </p:embeddedFont>
    <p:embeddedFont>
      <p:font typeface="Stars1" panose="05000000000000000000" pitchFamily="34" charset="2"/>
      <p:regular r:id="rId17"/>
    </p:embeddedFont>
    <p:embeddedFont>
      <p:font typeface="SymbolProp BT" panose="05000000000000000000" pitchFamily="2" charset="2"/>
      <p:regular r:id="rId18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ei Abramov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0000"/>
    <a:srgbClr val="FF0066"/>
    <a:srgbClr val="CC3300"/>
    <a:srgbClr val="99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fld id="{BA09CB21-F1AD-4829-85D6-0EBD24BA82C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5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E27DA-14CE-4298-8A30-D2180050FC36}" type="slidenum">
              <a:rPr lang="ru-RU"/>
              <a:pPr/>
              <a:t>1</a:t>
            </a:fld>
            <a:endParaRPr lang="ru-RU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4684F-8291-4E3A-9355-6F8D15C9435C}" type="slidenum">
              <a:rPr lang="ru-RU"/>
              <a:pPr/>
              <a:t>10</a:t>
            </a:fld>
            <a:endParaRPr lang="ru-RU"/>
          </a:p>
        </p:txBody>
      </p:sp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CD43E-FF73-487D-BBBA-CC8B350F0D12}" type="slidenum">
              <a:rPr lang="ru-RU"/>
              <a:pPr/>
              <a:t>11</a:t>
            </a:fld>
            <a:endParaRPr lang="ru-RU"/>
          </a:p>
        </p:txBody>
      </p:sp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29ACF9-F312-40D2-924D-44B422C1185E}" type="slidenum">
              <a:rPr lang="ru-RU"/>
              <a:pPr/>
              <a:t>12</a:t>
            </a:fld>
            <a:endParaRPr lang="ru-RU"/>
          </a:p>
        </p:txBody>
      </p:sp>
      <p:sp>
        <p:nvSpPr>
          <p:cNvPr id="74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82308-815F-4ADD-8F46-8A7D5464858D}" type="slidenum">
              <a:rPr lang="ru-RU"/>
              <a:pPr/>
              <a:t>2</a:t>
            </a:fld>
            <a:endParaRPr lang="ru-RU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BA039-2EAE-425D-8A27-F49D439EF0BB}" type="slidenum">
              <a:rPr lang="ru-RU"/>
              <a:pPr/>
              <a:t>3</a:t>
            </a:fld>
            <a:endParaRPr lang="ru-RU"/>
          </a:p>
        </p:txBody>
      </p:sp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A895AD-8DFC-43B5-8C8B-3FEC93CBE243}" type="slidenum">
              <a:rPr lang="ru-RU"/>
              <a:pPr/>
              <a:t>4</a:t>
            </a:fld>
            <a:endParaRPr lang="ru-RU"/>
          </a:p>
        </p:txBody>
      </p:sp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6237D-613B-4AA0-A90B-028BC6674EE5}" type="slidenum">
              <a:rPr lang="ru-RU"/>
              <a:pPr/>
              <a:t>5</a:t>
            </a:fld>
            <a:endParaRPr lang="ru-RU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EFC03-76A5-49DA-ACEB-B73E663C4E69}" type="slidenum">
              <a:rPr lang="ru-RU"/>
              <a:pPr/>
              <a:t>6</a:t>
            </a:fld>
            <a:endParaRPr lang="ru-RU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BAF76-F2ED-4D68-B0B2-40615D0E66EC}" type="slidenum">
              <a:rPr lang="ru-RU"/>
              <a:pPr/>
              <a:t>7</a:t>
            </a:fld>
            <a:endParaRPr lang="ru-RU"/>
          </a:p>
        </p:txBody>
      </p:sp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F4DA7-B82A-4A95-AA4C-A3B5BB127FD8}" type="slidenum">
              <a:rPr lang="ru-RU"/>
              <a:pPr/>
              <a:t>8</a:t>
            </a:fld>
            <a:endParaRPr lang="ru-RU"/>
          </a:p>
        </p:txBody>
      </p:sp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BA300-6325-407F-8AF7-9A277726ED79}" type="slidenum">
              <a:rPr lang="ru-RU"/>
              <a:pPr/>
              <a:t>9</a:t>
            </a:fld>
            <a:endParaRPr lang="ru-RU"/>
          </a:p>
        </p:txBody>
      </p:sp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176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</p:spPr>
      </p:pic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28BFF5-D0D3-436E-BF5F-D6847EAEAB32}" type="slidenum">
              <a:rPr lang="ru-RU"/>
              <a:pPr/>
              <a:t>‹#›</a:t>
            </a:fld>
            <a:endParaRPr lang="ru-RU"/>
          </a:p>
        </p:txBody>
      </p:sp>
      <p:graphicFrame>
        <p:nvGraphicFramePr>
          <p:cNvPr id="26317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7" name="CorelDRAW" r:id="rId4" imgW="696795965" imgH="696795965" progId="CorelDRAW.Graphic.12">
                  <p:embed/>
                </p:oleObj>
              </mc:Choice>
              <mc:Fallback>
                <p:oleObj name="CorelDRAW" r:id="rId4" imgW="696795965" imgH="696795965" progId="CorelDRAW.Graphic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47A01-439E-4A06-800C-99E6C7D042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E1682-1115-48F3-A362-934ED482EA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50930-5F00-4FFD-83F6-C215AEB1CB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F54EC-112F-4BB4-8DCF-BF526DBBB4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B9B75-363D-4C5F-A306-4D30C10277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682AB-E8C4-44B5-B27C-E82F71D154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1614-39DC-4B49-8045-4797F4F0CA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FAF4B-B764-4277-99CD-7D39B6C797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CF598-08F4-4A81-85A9-2BE8D41A57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83A86-19C5-4A3C-8D76-A1313E65F9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5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fld id="{19C30FBB-401F-4914-9489-2262E439A06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Wingdings" pitchFamily="2" charset="2"/>
        <a:buChar char="«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Глава 5. Инверсное программи-рование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Доказательство корректности </a:t>
            </a:r>
            <a:r>
              <a:rPr lang="en-US" sz="4000"/>
              <a:t>inv </a:t>
            </a:r>
            <a:endParaRPr lang="ru-RU" sz="4000"/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{ </a:t>
            </a:r>
            <a:r>
              <a:rPr lang="en-US" b="1"/>
              <a:t>p</a:t>
            </a:r>
            <a:r>
              <a:rPr lang="ru-RU" b="1"/>
              <a:t>d | </a:t>
            </a:r>
            <a:r>
              <a:rPr lang="en-US" b="1"/>
              <a:t>p</a:t>
            </a:r>
            <a:r>
              <a:rPr lang="ru-RU" b="1"/>
              <a:t>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&lt;p.:.x&gt;, </a:t>
            </a:r>
            <a:r>
              <a:rPr lang="en-US" b="1"/>
              <a:t>intL </a:t>
            </a:r>
            <a:r>
              <a:rPr lang="ru-RU" b="1"/>
              <a:t>pd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R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</a:t>
            </a:r>
            <a:r>
              <a:rPr lang="ru-RU" b="1"/>
              <a:t>p.:.x</a:t>
            </a:r>
            <a:r>
              <a:rPr lang="en-US" b="1"/>
              <a:t>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</a:p>
          <a:p>
            <a:pPr>
              <a:lnSpc>
                <a:spcPct val="90000"/>
              </a:lnSpc>
            </a:pPr>
            <a:r>
              <a:rPr lang="ru-RU" b="1"/>
              <a:t>{ </a:t>
            </a:r>
            <a:r>
              <a:rPr lang="en-US" b="1"/>
              <a:t>p</a:t>
            </a:r>
            <a:r>
              <a:rPr lang="ru-RU" b="1"/>
              <a:t>d | </a:t>
            </a:r>
            <a:r>
              <a:rPr lang="en-US" b="1"/>
              <a:t>p</a:t>
            </a:r>
            <a:r>
              <a:rPr lang="ru-RU" b="1"/>
              <a:t>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</a:t>
            </a:r>
            <a:r>
              <a:rPr lang="en-US" b="1"/>
              <a:t>(</a:t>
            </a:r>
            <a:r>
              <a:rPr lang="ru-RU" b="1"/>
              <a:t>p:</a:t>
            </a:r>
            <a:r>
              <a:rPr lang="en-US" b="1"/>
              <a:t>ces,r)</a:t>
            </a:r>
            <a:r>
              <a:rPr lang="ru-RU" b="1"/>
              <a:t>&gt;, </a:t>
            </a:r>
            <a:r>
              <a:rPr lang="en-US" b="1"/>
              <a:t>intL </a:t>
            </a:r>
            <a:r>
              <a:rPr lang="ru-RU" b="1"/>
              <a:t>pd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R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&lt;(</a:t>
            </a:r>
            <a:r>
              <a:rPr lang="ru-RU" b="1"/>
              <a:t>p:</a:t>
            </a:r>
            <a:r>
              <a:rPr lang="en-US" b="1"/>
              <a:t>ces,r)/.(S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</a:p>
          <a:p>
            <a:pPr>
              <a:lnSpc>
                <a:spcPct val="90000"/>
              </a:lnSpc>
            </a:pPr>
            <a:r>
              <a:rPr lang="ru-RU" b="1"/>
              <a:t>{ </a:t>
            </a:r>
            <a:r>
              <a:rPr lang="en-US" b="1"/>
              <a:t>p:</a:t>
            </a:r>
            <a:r>
              <a:rPr lang="ru-RU" b="1"/>
              <a:t>d | </a:t>
            </a:r>
            <a:r>
              <a:rPr lang="en-US" b="1"/>
              <a:t>p:</a:t>
            </a:r>
            <a:r>
              <a:rPr lang="ru-RU" b="1"/>
              <a:t>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en-US" b="1">
                <a:sym typeface="SymbolProp BT" pitchFamily="2" charset="2"/>
              </a:rPr>
              <a:t>p:</a:t>
            </a:r>
            <a:r>
              <a:rPr lang="ru-RU" b="1"/>
              <a:t>&lt;</a:t>
            </a:r>
            <a:r>
              <a:rPr lang="en-US" b="1"/>
              <a:t>ces,r</a:t>
            </a:r>
            <a:r>
              <a:rPr lang="ru-RU" b="1"/>
              <a:t>&gt;, </a:t>
            </a:r>
            <a:r>
              <a:rPr lang="en-US" b="1"/>
              <a:t>intL </a:t>
            </a:r>
            <a:r>
              <a:rPr lang="ru-RU" b="1"/>
              <a:t>p</a:t>
            </a:r>
            <a:r>
              <a:rPr lang="en-US" b="1"/>
              <a:t>:</a:t>
            </a:r>
            <a:r>
              <a:rPr lang="ru-RU" b="1"/>
              <a:t>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R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p:</a:t>
            </a:r>
            <a:r>
              <a:rPr lang="en-US" b="1"/>
              <a:t>(&lt;(ces,r)/.(S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)&gt;)</a:t>
            </a:r>
          </a:p>
          <a:p>
            <a:pPr>
              <a:lnSpc>
                <a:spcPct val="90000"/>
              </a:lnSpc>
            </a:pPr>
            <a:r>
              <a:rPr lang="en-US" b="1"/>
              <a:t>p:</a:t>
            </a:r>
            <a:r>
              <a:rPr lang="ru-RU" b="1"/>
              <a:t>{ d | 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</a:t>
            </a:r>
            <a:r>
              <a:rPr lang="en-US" b="1"/>
              <a:t>x</a:t>
            </a:r>
            <a:r>
              <a:rPr lang="ru-RU" b="1"/>
              <a:t>&gt;, p</a:t>
            </a:r>
            <a:r>
              <a:rPr lang="en-US" b="1"/>
              <a:t> </a:t>
            </a:r>
            <a:r>
              <a:rPr lang="ru-RU" b="1"/>
              <a:t>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L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/>
              <a:t>p: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(&lt;x/.(S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)&gt;)</a:t>
            </a:r>
            <a:endParaRPr lang="ru-RU"/>
          </a:p>
          <a:p>
            <a:pPr>
              <a:lnSpc>
                <a:spcPct val="90000"/>
              </a:lnSpc>
            </a:pPr>
            <a:r>
              <a:rPr lang="ru-RU" b="1"/>
              <a:t>&lt;x&gt;</a:t>
            </a:r>
            <a:r>
              <a:rPr lang="ru-RU" b="1">
                <a:sym typeface="SymbolProp BT" pitchFamily="2" charset="2"/>
              </a:rPr>
              <a:t></a:t>
            </a:r>
            <a:r>
              <a:rPr lang="ru-RU" b="1"/>
              <a:t>(p</a:t>
            </a:r>
            <a:r>
              <a:rPr lang="ru-RU" b="1" baseline="30000"/>
              <a:t>-1</a:t>
            </a:r>
            <a:r>
              <a:rPr lang="ru-RU" b="1"/>
              <a:t> y)</a:t>
            </a:r>
            <a:r>
              <a:rPr lang="en-US" b="1"/>
              <a:t> = </a:t>
            </a:r>
            <a:r>
              <a:rPr lang="ru-RU" b="1"/>
              <a:t>{ d | 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</a:t>
            </a:r>
            <a:r>
              <a:rPr lang="en-US" b="1"/>
              <a:t>x</a:t>
            </a:r>
            <a:r>
              <a:rPr lang="ru-RU" b="1"/>
              <a:t>&gt;, p</a:t>
            </a:r>
            <a:r>
              <a:rPr lang="en-US" b="1"/>
              <a:t> </a:t>
            </a:r>
            <a:r>
              <a:rPr lang="ru-RU" b="1"/>
              <a:t>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L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&lt;x/.(S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Доказательство корректности </a:t>
            </a:r>
            <a:r>
              <a:rPr lang="en-US" sz="4000"/>
              <a:t>inv </a:t>
            </a:r>
            <a:endParaRPr lang="ru-RU" sz="4000"/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b="1"/>
              <a:t>inv intL p (x,</a:t>
            </a:r>
            <a:r>
              <a:rPr lang="en-US" b="1"/>
              <a:t> </a:t>
            </a:r>
            <a:r>
              <a:rPr lang="ru-RU" b="1"/>
              <a:t>y)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 </a:t>
            </a:r>
            <a:r>
              <a:rPr lang="ru-RU" b="1"/>
              <a:t>[(s</a:t>
            </a:r>
            <a:r>
              <a:rPr lang="ru-RU" b="1" baseline="-25000"/>
              <a:t>1</a:t>
            </a:r>
            <a:r>
              <a:rPr lang="ru-RU" b="1"/>
              <a:t>,r</a:t>
            </a:r>
            <a:r>
              <a:rPr lang="ru-RU" b="1" baseline="-25000"/>
              <a:t>1</a:t>
            </a:r>
            <a:r>
              <a:rPr lang="ru-RU" b="1"/>
              <a:t>), (s</a:t>
            </a:r>
            <a:r>
              <a:rPr lang="ru-RU" b="1" baseline="-25000"/>
              <a:t>2</a:t>
            </a:r>
            <a:r>
              <a:rPr lang="ru-RU" b="1"/>
              <a:t>,r</a:t>
            </a:r>
            <a:r>
              <a:rPr lang="ru-RU" b="1" baseline="-25000"/>
              <a:t>2</a:t>
            </a:r>
            <a:r>
              <a:rPr lang="ru-RU" b="1"/>
              <a:t>),...]</a:t>
            </a:r>
            <a:endParaRPr lang="en-US" b="1"/>
          </a:p>
          <a:p>
            <a:r>
              <a:rPr lang="ru-RU" b="1"/>
              <a:t>&lt;x&gt;</a:t>
            </a:r>
            <a:r>
              <a:rPr lang="ru-RU" b="1">
                <a:sym typeface="SymbolProp BT" pitchFamily="2" charset="2"/>
              </a:rPr>
              <a:t></a:t>
            </a:r>
            <a:r>
              <a:rPr lang="ru-RU" b="1"/>
              <a:t>(p</a:t>
            </a:r>
            <a:r>
              <a:rPr lang="ru-RU" b="1" baseline="30000"/>
              <a:t>-1</a:t>
            </a:r>
            <a:r>
              <a:rPr lang="ru-RU" b="1"/>
              <a:t> y)</a:t>
            </a:r>
            <a:r>
              <a:rPr lang="en-US" b="1"/>
              <a:t> = </a:t>
            </a:r>
            <a:r>
              <a:rPr lang="ru-RU" b="1"/>
              <a:t>{ d | 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</a:t>
            </a:r>
            <a:r>
              <a:rPr lang="en-US" b="1"/>
              <a:t>x</a:t>
            </a:r>
            <a:r>
              <a:rPr lang="ru-RU" b="1"/>
              <a:t>&gt;, p</a:t>
            </a:r>
            <a:r>
              <a:rPr lang="en-US" b="1"/>
              <a:t> </a:t>
            </a:r>
            <a:r>
              <a:rPr lang="ru-RU" b="1"/>
              <a:t>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L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&lt;x/.(S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Глава 5</a:t>
            </a:r>
            <a:r>
              <a:rPr lang="en-US" sz="4000"/>
              <a:t>. </a:t>
            </a:r>
            <a:r>
              <a:rPr lang="ru-RU" sz="4000"/>
              <a:t>Инверсное программирование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/>
              <a:t>Сравнение логического программирования с инверсным программированием</a:t>
            </a:r>
            <a:r>
              <a:rPr lang="ru-RU" sz="2400"/>
              <a:t> программ-предикатов: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Свойства инверсного программирования программ-предикатов позволяют рассматривать язык </a:t>
            </a:r>
            <a:r>
              <a:rPr lang="ru-RU" sz="2400" b="1"/>
              <a:t>L</a:t>
            </a:r>
            <a:r>
              <a:rPr lang="ru-RU" sz="3200" b="1" baseline="-18000"/>
              <a:t>inv</a:t>
            </a:r>
            <a:r>
              <a:rPr lang="ru-RU" sz="2400"/>
              <a:t>, как язык логического программирования.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Инверсное программирование программ-предикатов предоставляет больше изобразительных средств в распоряжение программиста, нежели традиционные языки</a:t>
            </a:r>
            <a:r>
              <a:rPr lang="en-US" sz="2400"/>
              <a:t> </a:t>
            </a:r>
            <a:r>
              <a:rPr lang="ru-RU" sz="2400"/>
              <a:t>логического программирования.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Концепция инверсного программирования не исчерпывается инверсным программированием программ-предикатов. Ее можно использовать для гораздо более широкого класса задач.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5234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73523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</p:spPr>
        </p:pic>
        <p:sp>
          <p:nvSpPr>
            <p:cNvPr id="73523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scp</a:t>
              </a:r>
            </a:p>
          </p:txBody>
        </p:sp>
        <p:sp>
          <p:nvSpPr>
            <p:cNvPr id="73523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программ</a:t>
              </a:r>
            </a:p>
          </p:txBody>
        </p:sp>
        <p:sp>
          <p:nvSpPr>
            <p:cNvPr id="73523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в том числе</a:t>
              </a:r>
            </a:p>
          </p:txBody>
        </p:sp>
        <p:sp>
          <p:nvSpPr>
            <p:cNvPr id="73523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int, SR, ptr</a:t>
              </a:r>
            </a:p>
          </p:txBody>
        </p:sp>
        <p:sp>
          <p:nvSpPr>
            <p:cNvPr id="73524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ura</a:t>
              </a:r>
            </a:p>
          </p:txBody>
        </p:sp>
        <p:sp>
          <p:nvSpPr>
            <p:cNvPr id="73524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nan</a:t>
              </a:r>
            </a:p>
          </p:txBody>
        </p:sp>
        <p:sp>
          <p:nvSpPr>
            <p:cNvPr id="73524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метавычислений</a:t>
              </a:r>
            </a:p>
          </p:txBody>
        </p:sp>
        <p:sp>
          <p:nvSpPr>
            <p:cNvPr id="73524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Иные методы</a:t>
              </a:r>
            </a:p>
          </p:txBody>
        </p:sp>
        <p:sp>
          <p:nvSpPr>
            <p:cNvPr id="73524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приложения</a:t>
              </a:r>
            </a:p>
          </p:txBody>
        </p:sp>
        <p:sp>
          <p:nvSpPr>
            <p:cNvPr id="73524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73524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73524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  <a:effectLst/>
                </a:rPr>
                <a:t>новых исследований</a:t>
              </a:r>
            </a:p>
          </p:txBody>
        </p:sp>
        <p:sp>
          <p:nvSpPr>
            <p:cNvPr id="73524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тестирование</a:t>
              </a:r>
            </a:p>
          </p:txBody>
        </p:sp>
        <p:sp>
          <p:nvSpPr>
            <p:cNvPr id="73524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семантик</a:t>
              </a:r>
            </a:p>
          </p:txBody>
        </p:sp>
        <p:sp>
          <p:nvSpPr>
            <p:cNvPr id="73525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  <a:effectLst/>
                </a:rPr>
                <a:t>программиро-вание</a:t>
              </a:r>
            </a:p>
          </p:txBody>
        </p:sp>
        <p:sp>
          <p:nvSpPr>
            <p:cNvPr id="73525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  <a:effectLst/>
                </a:rPr>
                <a:t>метавычислений</a:t>
              </a:r>
            </a:p>
          </p:txBody>
        </p:sp>
      </p:grpSp>
      <p:sp>
        <p:nvSpPr>
          <p:cNvPr id="735252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735253" name="AutoShape 21"/>
          <p:cNvSpPr>
            <a:spLocks noChangeArrowheads="1"/>
          </p:cNvSpPr>
          <p:nvPr/>
        </p:nvSpPr>
        <p:spPr bwMode="auto">
          <a:xfrm rot="-3173507">
            <a:off x="7312819" y="4242594"/>
            <a:ext cx="887413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35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35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Глава 5</a:t>
            </a:r>
            <a:r>
              <a:rPr lang="en-US" sz="4000"/>
              <a:t>. </a:t>
            </a:r>
            <a:r>
              <a:rPr lang="ru-RU" sz="4000"/>
              <a:t>Инверсное программирование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7500" y="1600200"/>
            <a:ext cx="8739188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/>
              <a:t>Технология программирования, основанная на использовании инверсных вычислений</a:t>
            </a:r>
          </a:p>
          <a:p>
            <a:pPr>
              <a:lnSpc>
                <a:spcPct val="90000"/>
              </a:lnSpc>
            </a:pPr>
            <a:r>
              <a:rPr lang="ru-RU" sz="3200" b="1" i="1"/>
              <a:t>Инверсное программирование:</a:t>
            </a:r>
            <a:r>
              <a:rPr lang="ru-RU" sz="3200"/>
              <a:t> программист вместо того чтобы программировать требуемую в задании функцию </a:t>
            </a:r>
            <a:r>
              <a:rPr lang="ru-RU" sz="3200" b="1"/>
              <a:t>f</a:t>
            </a:r>
            <a:r>
              <a:rPr lang="ru-RU" sz="3200"/>
              <a:t>, реализует программу </a:t>
            </a:r>
            <a:r>
              <a:rPr lang="ru-RU" sz="3200" b="1"/>
              <a:t>p</a:t>
            </a:r>
            <a:r>
              <a:rPr lang="ru-RU" sz="3200"/>
              <a:t>, функция которой при инверсном вычислении совпадает с функцией </a:t>
            </a:r>
            <a:r>
              <a:rPr lang="ru-RU" sz="3200" b="1"/>
              <a:t>f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Глава 5</a:t>
            </a:r>
            <a:r>
              <a:rPr lang="en-US" sz="4000"/>
              <a:t>. </a:t>
            </a:r>
            <a:r>
              <a:rPr lang="ru-RU" sz="4000"/>
              <a:t>Инверсное программирование</a:t>
            </a:r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8907463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/>
              <a:t>С каждым текстом программы </a:t>
            </a:r>
            <a:r>
              <a:rPr lang="ru-RU" b="1"/>
              <a:t>p</a:t>
            </a:r>
            <a:r>
              <a:rPr lang="ru-RU"/>
              <a:t> можно связать не одну, а две функции программы:</a:t>
            </a:r>
          </a:p>
          <a:p>
            <a:pPr lvl="1">
              <a:lnSpc>
                <a:spcPct val="80000"/>
              </a:lnSpc>
            </a:pPr>
            <a:r>
              <a:rPr lang="ru-RU" sz="2800" b="1"/>
              <a:t>p :: D -&gt; EVal</a:t>
            </a:r>
            <a:r>
              <a:rPr lang="ru-RU" sz="2800"/>
              <a:t> — обычная функция программы (семантика):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/>
              <a:t>				</a:t>
            </a:r>
            <a:r>
              <a:rPr lang="ru-RU" sz="2800" b="1"/>
              <a:t>p d = int p d</a:t>
            </a:r>
            <a:r>
              <a:rPr lang="en-US" sz="2800" b="1"/>
              <a:t/>
            </a:r>
            <a:br>
              <a:rPr lang="en-US" sz="2800" b="1"/>
            </a:br>
            <a:endParaRPr lang="ru-RU" sz="1200" b="1"/>
          </a:p>
          <a:p>
            <a:pPr lvl="1">
              <a:lnSpc>
                <a:spcPct val="80000"/>
              </a:lnSpc>
            </a:pPr>
            <a:r>
              <a:rPr lang="ru-RU" sz="2800" b="1"/>
              <a:t>p</a:t>
            </a:r>
            <a:r>
              <a:rPr lang="ru-RU" sz="2800" b="1" baseline="-25000"/>
              <a:t>inv</a:t>
            </a:r>
            <a:r>
              <a:rPr lang="ru-RU" sz="2800" b="1"/>
              <a:t> :: D</a:t>
            </a:r>
            <a:r>
              <a:rPr lang="ru-RU" sz="2800" b="1" baseline="-25000"/>
              <a:t>inv</a:t>
            </a:r>
            <a:r>
              <a:rPr lang="ru-RU" sz="2800" b="1"/>
              <a:t> -&gt; R</a:t>
            </a:r>
            <a:r>
              <a:rPr lang="ru-RU" sz="2800" b="1" baseline="-25000"/>
              <a:t>inv</a:t>
            </a:r>
            <a:r>
              <a:rPr lang="ru-RU" sz="2800"/>
              <a:t> — инверсная функция (семантика) программы:</a:t>
            </a:r>
            <a:r>
              <a:rPr lang="en-US" sz="2800"/>
              <a:t/>
            </a:r>
            <a:br>
              <a:rPr lang="en-US" sz="2800"/>
            </a:br>
            <a:endParaRPr lang="ru-RU" sz="12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/>
              <a:t> 				</a:t>
            </a:r>
            <a:r>
              <a:rPr lang="ru-RU" sz="2800" b="1"/>
              <a:t>p</a:t>
            </a:r>
            <a:r>
              <a:rPr lang="ru-RU" sz="2800" b="1" baseline="-25000"/>
              <a:t>inv</a:t>
            </a:r>
            <a:r>
              <a:rPr lang="ru-RU" sz="2800" b="1"/>
              <a:t> (x,y) </a:t>
            </a:r>
            <a:r>
              <a:rPr lang="en-US" sz="2800" b="1"/>
              <a:t>=</a:t>
            </a:r>
            <a:r>
              <a:rPr lang="ru-RU" sz="2800" b="1"/>
              <a:t> ura p x y</a:t>
            </a:r>
            <a:r>
              <a:rPr lang="en-US" sz="2800" b="1"/>
              <a:t/>
            </a:r>
            <a:br>
              <a:rPr lang="en-US" sz="2800" b="1"/>
            </a:br>
            <a:r>
              <a:rPr lang="en-US" sz="1200" b="1"/>
              <a:t/>
            </a:r>
            <a:br>
              <a:rPr lang="en-US" sz="1200" b="1"/>
            </a:br>
            <a:r>
              <a:rPr lang="ru-RU" sz="2800"/>
              <a:t>где </a:t>
            </a:r>
            <a:r>
              <a:rPr lang="ru-RU" sz="2800" b="1"/>
              <a:t>D</a:t>
            </a:r>
            <a:r>
              <a:rPr lang="ru-RU" sz="2800" b="1" baseline="-25000"/>
              <a:t>inv</a:t>
            </a:r>
            <a:r>
              <a:rPr lang="ru-RU" sz="2800" b="1"/>
              <a:t>=(Class,</a:t>
            </a:r>
            <a:r>
              <a:rPr lang="en-US" sz="2800" b="1"/>
              <a:t> </a:t>
            </a:r>
            <a:r>
              <a:rPr lang="ru-RU" sz="2800" b="1"/>
              <a:t>Eval)</a:t>
            </a:r>
            <a:r>
              <a:rPr lang="ru-RU" sz="2800"/>
              <a:t> — тип запросов на инверсное вычисление</a:t>
            </a:r>
            <a:r>
              <a:rPr lang="en-US" sz="2800"/>
              <a:t>;</a:t>
            </a:r>
            <a:br>
              <a:rPr lang="en-US" sz="2800"/>
            </a:br>
            <a:r>
              <a:rPr lang="ru-RU" sz="2800" b="1"/>
              <a:t>R</a:t>
            </a:r>
            <a:r>
              <a:rPr lang="ru-RU" sz="2800" b="1" baseline="-25000"/>
              <a:t>inv</a:t>
            </a:r>
            <a:r>
              <a:rPr lang="ru-RU" sz="2800" b="1"/>
              <a:t>=[(Subst,Restr)]</a:t>
            </a:r>
            <a:r>
              <a:rPr lang="ru-RU" sz="2800"/>
              <a:t> — тип результатов инверсного вычисления.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Перенос инверсных вычислений на произвольный язык L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latin typeface="Arial" charset="0"/>
              </a:rPr>
              <a:t>мотивация и варианты п</a:t>
            </a:r>
            <a:r>
              <a:rPr lang="ru-RU"/>
              <a:t>еренос</a:t>
            </a:r>
            <a:r>
              <a:rPr lang="ru-RU">
                <a:latin typeface="Arial" charset="0"/>
              </a:rPr>
              <a:t>а</a:t>
            </a:r>
            <a:r>
              <a:rPr lang="ru-RU"/>
              <a:t> инверсных вычислений с языка </a:t>
            </a:r>
            <a:r>
              <a:rPr lang="ru-RU" b="1"/>
              <a:t>R</a:t>
            </a:r>
            <a:r>
              <a:rPr lang="ru-RU"/>
              <a:t> на произвольный язык программирования</a:t>
            </a:r>
            <a:r>
              <a:rPr lang="en-US"/>
              <a:t> </a:t>
            </a:r>
            <a:r>
              <a:rPr lang="ru-RU" b="1"/>
              <a:t>L</a:t>
            </a:r>
            <a:endParaRPr lang="ru-RU"/>
          </a:p>
          <a:p>
            <a:r>
              <a:rPr lang="ru-RU" b="1"/>
              <a:t>inv :: ProgR -&gt; D -&gt; Dinv -&gt; Rinv</a:t>
            </a:r>
            <a:r>
              <a:rPr lang="en-US" b="1"/>
              <a:t/>
            </a:r>
            <a:br>
              <a:rPr lang="en-US" b="1"/>
            </a:br>
            <a:r>
              <a:rPr lang="ru-RU" b="1"/>
              <a:t>inv intL p (x,y) = ura intL (p.:.x) y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     </a:t>
            </a:r>
            <a:r>
              <a:rPr lang="ru-RU" b="1"/>
              <a:t>where</a:t>
            </a:r>
            <a:r>
              <a:rPr lang="en-US" b="1"/>
              <a:t>  </a:t>
            </a:r>
            <a:r>
              <a:rPr lang="ru-RU" b="1"/>
              <a:t>(.:.) :: ProgL-&gt;Class -&gt; Class</a:t>
            </a:r>
            <a:r>
              <a:rPr lang="en-US" b="1"/>
              <a:t/>
            </a:r>
            <a:br>
              <a:rPr lang="en-US" b="1"/>
            </a:br>
            <a:r>
              <a:rPr lang="en-US" b="1"/>
              <a:t>                  </a:t>
            </a:r>
            <a:r>
              <a:rPr lang="ru-RU" b="1"/>
              <a:t>p.:.(ces,r) = ((p:ces),r)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Корректность переноса инверсных вычислений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latin typeface="Arial" charset="0"/>
              </a:rPr>
              <a:t>Теорема.</a:t>
            </a:r>
            <a:r>
              <a:rPr lang="ru-RU" dirty="0"/>
              <a:t> Пусть</a:t>
            </a:r>
            <a:r>
              <a:rPr lang="ru-RU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L</a:t>
            </a:r>
            <a:r>
              <a:rPr lang="en-US" dirty="0"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— произвольный язык программирования, </a:t>
            </a:r>
            <a:r>
              <a:rPr lang="en-US" b="1" dirty="0">
                <a:latin typeface="Arial" charset="0"/>
              </a:rPr>
              <a:t>p</a:t>
            </a:r>
            <a:r>
              <a:rPr lang="en-US" dirty="0"/>
              <a:t> </a:t>
            </a:r>
            <a:r>
              <a:rPr lang="ru-RU" dirty="0"/>
              <a:t>— </a:t>
            </a:r>
            <a:r>
              <a:rPr lang="en-US" b="1" dirty="0"/>
              <a:t>L</a:t>
            </a:r>
            <a:r>
              <a:rPr lang="en-US" dirty="0"/>
              <a:t>-</a:t>
            </a:r>
            <a:r>
              <a:rPr lang="ru-RU" dirty="0">
                <a:latin typeface="Arial" charset="0"/>
              </a:rPr>
              <a:t>программа, </a:t>
            </a:r>
            <a:r>
              <a:rPr lang="en-US" b="1" dirty="0" err="1">
                <a:latin typeface="Arial" charset="0"/>
              </a:rPr>
              <a:t>intL</a:t>
            </a:r>
            <a:r>
              <a:rPr lang="en-US" dirty="0"/>
              <a:t> </a:t>
            </a:r>
            <a:r>
              <a:rPr lang="ru-RU" dirty="0"/>
              <a:t>—</a:t>
            </a:r>
            <a:r>
              <a:rPr lang="ru-RU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L/R</a:t>
            </a:r>
            <a:r>
              <a:rPr lang="en-US" dirty="0"/>
              <a:t>-</a:t>
            </a:r>
            <a:r>
              <a:rPr lang="ru-RU" dirty="0"/>
              <a:t>интерпретатор</a:t>
            </a:r>
            <a:r>
              <a:rPr lang="en-US" dirty="0"/>
              <a:t>,</a:t>
            </a:r>
            <a:r>
              <a:rPr lang="ru-RU" dirty="0"/>
              <a:t> </a:t>
            </a:r>
            <a:r>
              <a:rPr lang="en-US" b="1" dirty="0">
                <a:latin typeface="Arial" charset="0"/>
              </a:rPr>
              <a:t>x</a:t>
            </a:r>
            <a:r>
              <a:rPr lang="en-US" dirty="0"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— класс, обобщенное данное для </a:t>
            </a:r>
            <a:r>
              <a:rPr lang="en-US" b="1" dirty="0">
                <a:latin typeface="Arial" charset="0"/>
              </a:rPr>
              <a:t>p</a:t>
            </a:r>
            <a:r>
              <a:rPr lang="en-US" dirty="0"/>
              <a:t>, </a:t>
            </a:r>
            <a:r>
              <a:rPr lang="en-US" b="1" dirty="0">
                <a:latin typeface="Arial" charset="0"/>
              </a:rPr>
              <a:t>y</a:t>
            </a:r>
            <a:r>
              <a:rPr lang="en-US" dirty="0"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— значение.  Тогда вычисление:</a:t>
            </a:r>
            <a:br>
              <a:rPr lang="ru-RU" dirty="0">
                <a:latin typeface="Arial" charset="0"/>
              </a:rPr>
            </a:br>
            <a:r>
              <a:rPr lang="ru-RU" dirty="0">
                <a:latin typeface="Arial" charset="0"/>
              </a:rPr>
              <a:t/>
            </a:r>
            <a:br>
              <a:rPr lang="ru-RU" dirty="0">
                <a:latin typeface="Arial" charset="0"/>
              </a:rPr>
            </a:br>
            <a:r>
              <a:rPr lang="ru-RU" b="1" dirty="0" err="1"/>
              <a:t>inv</a:t>
            </a:r>
            <a:r>
              <a:rPr lang="ru-RU" b="1" dirty="0"/>
              <a:t> </a:t>
            </a:r>
            <a:r>
              <a:rPr lang="ru-RU" b="1" dirty="0" err="1"/>
              <a:t>intL</a:t>
            </a:r>
            <a:r>
              <a:rPr lang="ru-RU" b="1" dirty="0"/>
              <a:t> p (x,</a:t>
            </a:r>
            <a:r>
              <a:rPr lang="en-US" b="1" dirty="0"/>
              <a:t> </a:t>
            </a:r>
            <a:r>
              <a:rPr lang="ru-RU" b="1" dirty="0"/>
              <a:t>y) </a:t>
            </a:r>
            <a:r>
              <a:rPr lang="en-US" b="1" dirty="0" smtClean="0"/>
              <a:t>*</a:t>
            </a:r>
            <a:r>
              <a:rPr lang="en-US" altLang="ru-RU" b="1" dirty="0" smtClean="0">
                <a:sym typeface="SymbolProp BT" pitchFamily="2" charset="2"/>
              </a:rPr>
              <a:t></a:t>
            </a:r>
            <a:r>
              <a:rPr lang="ru-RU" b="1" dirty="0" smtClean="0"/>
              <a:t>[(</a:t>
            </a:r>
            <a:r>
              <a:rPr lang="ru-RU" b="1" dirty="0"/>
              <a:t>s</a:t>
            </a:r>
            <a:r>
              <a:rPr lang="ru-RU" b="1" baseline="-25000" dirty="0"/>
              <a:t>1</a:t>
            </a:r>
            <a:r>
              <a:rPr lang="ru-RU" b="1" dirty="0"/>
              <a:t>,r</a:t>
            </a:r>
            <a:r>
              <a:rPr lang="ru-RU" b="1" baseline="-25000" dirty="0"/>
              <a:t>1</a:t>
            </a:r>
            <a:r>
              <a:rPr lang="ru-RU" b="1" dirty="0"/>
              <a:t>), (s</a:t>
            </a:r>
            <a:r>
              <a:rPr lang="ru-RU" b="1" baseline="-25000" dirty="0"/>
              <a:t>2</a:t>
            </a:r>
            <a:r>
              <a:rPr lang="ru-RU" b="1" dirty="0"/>
              <a:t>,r</a:t>
            </a:r>
            <a:r>
              <a:rPr lang="ru-RU" b="1" baseline="-25000" dirty="0"/>
              <a:t>2</a:t>
            </a:r>
            <a:r>
              <a:rPr lang="ru-RU" b="1" dirty="0"/>
              <a:t>),...]</a:t>
            </a:r>
            <a:r>
              <a:rPr lang="en-US" b="1" dirty="0"/>
              <a:t> </a:t>
            </a:r>
            <a:r>
              <a:rPr lang="ru-RU" b="1" dirty="0">
                <a:latin typeface="Arial" charset="0"/>
              </a:rPr>
              <a:t/>
            </a:r>
            <a:br>
              <a:rPr lang="ru-RU" b="1" dirty="0">
                <a:latin typeface="Arial" charset="0"/>
              </a:rPr>
            </a:br>
            <a:r>
              <a:rPr lang="ru-RU" b="1" dirty="0">
                <a:latin typeface="Arial" charset="0"/>
              </a:rPr>
              <a:t/>
            </a:r>
            <a:br>
              <a:rPr lang="ru-RU" b="1" dirty="0">
                <a:latin typeface="Arial" charset="0"/>
              </a:rPr>
            </a:br>
            <a:r>
              <a:rPr lang="ru-RU" dirty="0"/>
              <a:t>реализует инверсное</a:t>
            </a:r>
            <a:r>
              <a:rPr lang="ru-RU" dirty="0">
                <a:latin typeface="Arial" charset="0"/>
              </a:rPr>
              <a:t> вычисление и выполнено: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Корректность переноса инверсных вычислений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Stars1" pitchFamily="34" charset="2"/>
              <a:buAutoNum type="arabicPeriod"/>
            </a:pPr>
            <a:r>
              <a:rPr lang="ru-RU" sz="2800"/>
              <a:t>Классы </a:t>
            </a:r>
            <a:r>
              <a:rPr lang="ru-RU" sz="2800" b="1"/>
              <a:t>x</a:t>
            </a:r>
            <a:r>
              <a:rPr lang="ru-RU" sz="2800" b="1" baseline="-18000"/>
              <a:t>i</a:t>
            </a:r>
            <a:r>
              <a:rPr lang="ru-RU" sz="2800" b="1"/>
              <a:t> </a:t>
            </a:r>
            <a:r>
              <a:rPr lang="ru-RU" sz="2800" b="1">
                <a:latin typeface="Arial" charset="0"/>
              </a:rPr>
              <a:t>= </a:t>
            </a:r>
            <a:r>
              <a:rPr lang="en-US" sz="2800" b="1">
                <a:latin typeface="Arial" charset="0"/>
              </a:rPr>
              <a:t>x/.</a:t>
            </a:r>
            <a:r>
              <a:rPr lang="ru-RU" sz="2800" b="1">
                <a:latin typeface="Arial" charset="0"/>
              </a:rPr>
              <a:t>(</a:t>
            </a:r>
            <a:r>
              <a:rPr lang="en-US" sz="2800" b="1">
                <a:latin typeface="Arial" charset="0"/>
              </a:rPr>
              <a:t>S s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 b="1">
                <a:latin typeface="Arial" charset="0"/>
              </a:rPr>
              <a:t>)/.(R r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 b="1"/>
              <a:t>)</a:t>
            </a:r>
            <a:r>
              <a:rPr lang="en-US" sz="2800"/>
              <a:t> </a:t>
            </a:r>
            <a:r>
              <a:rPr lang="ru-RU" sz="2800"/>
              <a:t>— попарно непересекающиеся подклассы класса </a:t>
            </a:r>
            <a:r>
              <a:rPr lang="ru-RU" sz="2800" b="1"/>
              <a:t>x</a:t>
            </a:r>
            <a:endParaRPr lang="ru-RU" sz="2800"/>
          </a:p>
          <a:p>
            <a:pPr marL="609600" indent="-609600">
              <a:buFont typeface="Stars1" pitchFamily="34" charset="2"/>
              <a:buAutoNum type="arabicPeriod"/>
            </a:pPr>
            <a:r>
              <a:rPr lang="ru-RU" sz="2800"/>
              <a:t>Для любого </a:t>
            </a:r>
            <a:r>
              <a:rPr lang="ru-RU" sz="2800" b="1"/>
              <a:t>i</a:t>
            </a:r>
            <a:r>
              <a:rPr lang="ru-RU" sz="2800"/>
              <a:t> и любого данного </a:t>
            </a:r>
            <a:r>
              <a:rPr lang="ru-RU" sz="2800" b="1"/>
              <a:t>d</a:t>
            </a:r>
            <a:r>
              <a:rPr lang="ru-RU" sz="2800" b="1">
                <a:sym typeface="SymbolProp BT" pitchFamily="2" charset="2"/>
              </a:rPr>
              <a:t></a:t>
            </a:r>
            <a:r>
              <a:rPr lang="ru-RU" sz="2800" b="1"/>
              <a:t>&lt;x</a:t>
            </a:r>
            <a:r>
              <a:rPr lang="ru-RU" sz="2800" b="1" baseline="-18000"/>
              <a:t>i</a:t>
            </a:r>
            <a:r>
              <a:rPr lang="ru-RU" sz="2800" b="1"/>
              <a:t>&gt;</a:t>
            </a:r>
            <a:r>
              <a:rPr lang="ru-RU" sz="2800"/>
              <a:t> — программа </a:t>
            </a:r>
            <a:r>
              <a:rPr lang="ru-RU" sz="2800" b="1"/>
              <a:t>p</a:t>
            </a:r>
            <a:r>
              <a:rPr lang="ru-RU" sz="2800"/>
              <a:t> определена на </a:t>
            </a:r>
            <a:r>
              <a:rPr lang="ru-RU" sz="2800" b="1"/>
              <a:t>d</a:t>
            </a:r>
            <a:r>
              <a:rPr lang="ru-RU" sz="2800"/>
              <a:t> и </a:t>
            </a:r>
            <a:r>
              <a:rPr lang="ru-RU" sz="2800" b="1"/>
              <a:t>p d </a:t>
            </a:r>
            <a:r>
              <a:rPr lang="en-US" sz="2800" b="1"/>
              <a:t>*</a:t>
            </a:r>
            <a:r>
              <a:rPr lang="ru-RU" sz="2800" b="1">
                <a:sym typeface="SymbolProp BT" pitchFamily="2" charset="2"/>
              </a:rPr>
              <a:t></a:t>
            </a:r>
            <a:r>
              <a:rPr lang="en-US" sz="2800" b="1" baseline="-25000">
                <a:sym typeface="SymbolProp BT" pitchFamily="2" charset="2"/>
              </a:rPr>
              <a:t>L</a:t>
            </a:r>
            <a:r>
              <a:rPr lang="ru-RU" sz="2800" b="1"/>
              <a:t> y</a:t>
            </a:r>
            <a:endParaRPr lang="ru-RU" sz="2800"/>
          </a:p>
          <a:p>
            <a:pPr marL="609600" indent="-609600">
              <a:buFont typeface="Stars1" pitchFamily="34" charset="2"/>
              <a:buAutoNum type="arabicPeriod"/>
            </a:pPr>
            <a:r>
              <a:rPr lang="ru-RU" sz="2800"/>
              <a:t>Для любого данного </a:t>
            </a:r>
            <a:r>
              <a:rPr lang="ru-RU" sz="2800" b="1"/>
              <a:t>d</a:t>
            </a:r>
            <a:r>
              <a:rPr lang="ru-RU" sz="2800" b="1">
                <a:sym typeface="SymbolProp BT" pitchFamily="2" charset="2"/>
              </a:rPr>
              <a:t></a:t>
            </a:r>
            <a:r>
              <a:rPr lang="ru-RU" sz="2800" b="1"/>
              <a:t>&lt;x&gt;</a:t>
            </a:r>
            <a:r>
              <a:rPr lang="ru-RU" sz="2800"/>
              <a:t>, на котором программа </a:t>
            </a:r>
            <a:r>
              <a:rPr lang="ru-RU" sz="2800" b="1"/>
              <a:t>p</a:t>
            </a:r>
            <a:r>
              <a:rPr lang="ru-RU" sz="2800"/>
              <a:t> определена и </a:t>
            </a:r>
            <a:r>
              <a:rPr lang="ru-RU" sz="2800" b="1"/>
              <a:t>p d </a:t>
            </a:r>
            <a:r>
              <a:rPr lang="en-US" sz="2800" b="1"/>
              <a:t>*</a:t>
            </a:r>
            <a:r>
              <a:rPr lang="ru-RU" sz="2800" b="1">
                <a:sym typeface="SymbolProp BT" pitchFamily="2" charset="2"/>
              </a:rPr>
              <a:t></a:t>
            </a:r>
            <a:r>
              <a:rPr lang="en-US" sz="2800" b="1" baseline="-25000">
                <a:sym typeface="SymbolProp BT" pitchFamily="2" charset="2"/>
              </a:rPr>
              <a:t>L</a:t>
            </a:r>
            <a:r>
              <a:rPr lang="ru-RU" sz="2800" b="1"/>
              <a:t> y</a:t>
            </a:r>
            <a:r>
              <a:rPr lang="ru-RU" sz="2800"/>
              <a:t>, существует номер </a:t>
            </a:r>
            <a:r>
              <a:rPr lang="ru-RU" sz="2800" b="1"/>
              <a:t>i</a:t>
            </a:r>
            <a:r>
              <a:rPr lang="ru-RU" sz="2800"/>
              <a:t> такой, что </a:t>
            </a:r>
            <a:r>
              <a:rPr lang="ru-RU" sz="2800" b="1"/>
              <a:t>d</a:t>
            </a:r>
            <a:r>
              <a:rPr lang="ru-RU" sz="2800" b="1">
                <a:sym typeface="SymbolProp BT" pitchFamily="2" charset="2"/>
              </a:rPr>
              <a:t></a:t>
            </a:r>
            <a:r>
              <a:rPr lang="ru-RU" sz="2800" b="1"/>
              <a:t>&lt;x’</a:t>
            </a:r>
            <a:r>
              <a:rPr lang="ru-RU" sz="2800" b="1" baseline="-18000"/>
              <a:t>i</a:t>
            </a:r>
            <a:r>
              <a:rPr lang="ru-RU" sz="2800" b="1"/>
              <a:t>&gt;</a:t>
            </a:r>
            <a:r>
              <a:rPr lang="ru-RU" sz="2800"/>
              <a:t>. Кроме того, в данном случае, префикс длины </a:t>
            </a:r>
            <a:r>
              <a:rPr lang="ru-RU" sz="2800" b="1"/>
              <a:t>i </a:t>
            </a:r>
            <a:r>
              <a:rPr lang="ru-RU" sz="2800"/>
              <a:t>списка будет построен</a:t>
            </a:r>
            <a:r>
              <a:rPr lang="en-US" sz="2800"/>
              <a:t> </a:t>
            </a:r>
            <a:r>
              <a:rPr lang="ru-RU" sz="2800" b="1"/>
              <a:t>inv intL p (x,</a:t>
            </a:r>
            <a:r>
              <a:rPr lang="en-US" sz="2800" b="1"/>
              <a:t> </a:t>
            </a:r>
            <a:r>
              <a:rPr lang="ru-RU" sz="2800" b="1"/>
              <a:t>y)</a:t>
            </a:r>
            <a:r>
              <a:rPr lang="ru-RU" sz="2800"/>
              <a:t> за конечное число шагов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Корректность </a:t>
            </a:r>
            <a:r>
              <a:rPr lang="en-US"/>
              <a:t>inv (</a:t>
            </a:r>
            <a:r>
              <a:rPr lang="ru-RU"/>
              <a:t>кратко)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/>
              <a:t>Пусть</a:t>
            </a:r>
            <a:r>
              <a:rPr lang="ru-RU">
                <a:latin typeface="Arial" charset="0"/>
              </a:rPr>
              <a:t> </a:t>
            </a:r>
            <a:r>
              <a:rPr lang="en-US" b="1">
                <a:latin typeface="Arial" charset="0"/>
              </a:rPr>
              <a:t>L</a:t>
            </a:r>
            <a:r>
              <a:rPr lang="en-US">
                <a:latin typeface="Arial" charset="0"/>
              </a:rPr>
              <a:t> </a:t>
            </a:r>
            <a:r>
              <a:rPr lang="ru-RU">
                <a:latin typeface="Arial" charset="0"/>
              </a:rPr>
              <a:t>— произвольный язык программирования, </a:t>
            </a:r>
            <a:r>
              <a:rPr lang="en-US" b="1">
                <a:latin typeface="Arial" charset="0"/>
              </a:rPr>
              <a:t>p</a:t>
            </a:r>
            <a:r>
              <a:rPr lang="en-US"/>
              <a:t> </a:t>
            </a:r>
            <a:r>
              <a:rPr lang="ru-RU"/>
              <a:t>— </a:t>
            </a:r>
            <a:r>
              <a:rPr lang="en-US" b="1"/>
              <a:t>L</a:t>
            </a:r>
            <a:r>
              <a:rPr lang="en-US"/>
              <a:t>-</a:t>
            </a:r>
            <a:r>
              <a:rPr lang="ru-RU">
                <a:latin typeface="Arial" charset="0"/>
              </a:rPr>
              <a:t>программа, </a:t>
            </a:r>
            <a:r>
              <a:rPr lang="en-US" b="1">
                <a:latin typeface="Arial" charset="0"/>
              </a:rPr>
              <a:t>intL</a:t>
            </a:r>
            <a:r>
              <a:rPr lang="en-US"/>
              <a:t> </a:t>
            </a:r>
            <a:r>
              <a:rPr lang="ru-RU"/>
              <a:t>—</a:t>
            </a:r>
            <a:r>
              <a:rPr lang="ru-RU">
                <a:latin typeface="Arial" charset="0"/>
              </a:rPr>
              <a:t> </a:t>
            </a:r>
            <a:r>
              <a:rPr lang="en-US" b="1">
                <a:latin typeface="Arial" charset="0"/>
              </a:rPr>
              <a:t>L/R</a:t>
            </a:r>
            <a:r>
              <a:rPr lang="en-US"/>
              <a:t>-</a:t>
            </a:r>
            <a:r>
              <a:rPr lang="ru-RU"/>
              <a:t>интерпретатор</a:t>
            </a:r>
            <a:r>
              <a:rPr lang="en-US"/>
              <a:t>,</a:t>
            </a:r>
            <a:r>
              <a:rPr lang="ru-RU"/>
              <a:t> </a:t>
            </a:r>
            <a:r>
              <a:rPr lang="en-US" b="1">
                <a:latin typeface="Arial" charset="0"/>
              </a:rPr>
              <a:t>x</a:t>
            </a:r>
            <a:r>
              <a:rPr lang="en-US">
                <a:latin typeface="Arial" charset="0"/>
              </a:rPr>
              <a:t> </a:t>
            </a:r>
            <a:r>
              <a:rPr lang="ru-RU">
                <a:latin typeface="Arial" charset="0"/>
              </a:rPr>
              <a:t>— класс, обобщенное данное для </a:t>
            </a:r>
            <a:r>
              <a:rPr lang="en-US" b="1">
                <a:latin typeface="Arial" charset="0"/>
              </a:rPr>
              <a:t>p</a:t>
            </a:r>
            <a:r>
              <a:rPr lang="en-US"/>
              <a:t>, </a:t>
            </a:r>
            <a:r>
              <a:rPr lang="en-US" b="1">
                <a:latin typeface="Arial" charset="0"/>
              </a:rPr>
              <a:t>y</a:t>
            </a:r>
            <a:r>
              <a:rPr lang="en-US">
                <a:latin typeface="Arial" charset="0"/>
              </a:rPr>
              <a:t> </a:t>
            </a:r>
            <a:r>
              <a:rPr lang="ru-RU">
                <a:latin typeface="Arial" charset="0"/>
              </a:rPr>
              <a:t>— значение</a:t>
            </a:r>
            <a:endParaRPr lang="ru-RU"/>
          </a:p>
          <a:p>
            <a:r>
              <a:rPr lang="ru-RU"/>
              <a:t>Пусть </a:t>
            </a:r>
            <a:r>
              <a:rPr lang="ru-RU" b="1"/>
              <a:t>inv intL p (x,</a:t>
            </a:r>
            <a:r>
              <a:rPr lang="en-US" b="1"/>
              <a:t> </a:t>
            </a:r>
            <a:r>
              <a:rPr lang="ru-RU" b="1"/>
              <a:t>y)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ru-RU" b="1"/>
              <a:t>[(s</a:t>
            </a:r>
            <a:r>
              <a:rPr lang="ru-RU" b="1" baseline="-25000"/>
              <a:t>1</a:t>
            </a:r>
            <a:r>
              <a:rPr lang="ru-RU" b="1"/>
              <a:t>,r</a:t>
            </a:r>
            <a:r>
              <a:rPr lang="ru-RU" b="1" baseline="-25000"/>
              <a:t>1</a:t>
            </a:r>
            <a:r>
              <a:rPr lang="ru-RU" b="1"/>
              <a:t>), (s</a:t>
            </a:r>
            <a:r>
              <a:rPr lang="ru-RU" b="1" baseline="-25000"/>
              <a:t>2</a:t>
            </a:r>
            <a:r>
              <a:rPr lang="ru-RU" b="1"/>
              <a:t>,r</a:t>
            </a:r>
            <a:r>
              <a:rPr lang="ru-RU" b="1" baseline="-25000"/>
              <a:t>2</a:t>
            </a:r>
            <a:r>
              <a:rPr lang="ru-RU" b="1"/>
              <a:t>),...]</a:t>
            </a:r>
            <a:endParaRPr lang="ru-RU"/>
          </a:p>
          <a:p>
            <a:r>
              <a:rPr lang="ru-RU"/>
              <a:t>Тогда	</a:t>
            </a:r>
            <a:r>
              <a:rPr lang="ru-RU" b="1"/>
              <a:t>&lt;x&gt;</a:t>
            </a:r>
            <a:r>
              <a:rPr lang="ru-RU" b="1">
                <a:sym typeface="SymbolProp BT" pitchFamily="2" charset="2"/>
              </a:rPr>
              <a:t></a:t>
            </a:r>
            <a:r>
              <a:rPr lang="ru-RU" b="1"/>
              <a:t>(p</a:t>
            </a:r>
            <a:r>
              <a:rPr lang="ru-RU" b="1" baseline="30000"/>
              <a:t>-1</a:t>
            </a:r>
            <a:r>
              <a:rPr lang="ru-RU" b="1"/>
              <a:t> y)</a:t>
            </a:r>
            <a:r>
              <a:rPr lang="en-US" b="1"/>
              <a:t> =</a:t>
            </a:r>
            <a:r>
              <a:rPr lang="ru-RU" b="1"/>
              <a:t/>
            </a:r>
            <a:br>
              <a:rPr lang="ru-RU" b="1"/>
            </a:br>
            <a:r>
              <a:rPr lang="ru-RU" b="1"/>
              <a:t>		{ d | 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&lt;x&gt;, p 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L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</a:t>
            </a:r>
            <a:r>
              <a:rPr lang="ru-RU" b="1"/>
              <a:t>x</a:t>
            </a:r>
            <a:r>
              <a:rPr lang="en-US" b="1"/>
              <a:t>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Доказательство корректности </a:t>
            </a:r>
            <a:r>
              <a:rPr lang="en-US" sz="4000"/>
              <a:t>inv</a:t>
            </a:r>
            <a:endParaRPr lang="ru-RU" sz="400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ru-RU" b="1"/>
              <a:t>inv intL p (x,</a:t>
            </a:r>
            <a:r>
              <a:rPr lang="en-US" b="1"/>
              <a:t> </a:t>
            </a:r>
            <a:r>
              <a:rPr lang="ru-RU" b="1"/>
              <a:t>y)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	</a:t>
            </a:r>
            <a:r>
              <a:rPr lang="ru-RU" b="1"/>
              <a:t>[(s</a:t>
            </a:r>
            <a:r>
              <a:rPr lang="ru-RU" b="1" baseline="-25000"/>
              <a:t>1</a:t>
            </a:r>
            <a:r>
              <a:rPr lang="ru-RU" b="1"/>
              <a:t>,r</a:t>
            </a:r>
            <a:r>
              <a:rPr lang="ru-RU" b="1" baseline="-25000"/>
              <a:t>1</a:t>
            </a:r>
            <a:r>
              <a:rPr lang="ru-RU" b="1"/>
              <a:t>), (s</a:t>
            </a:r>
            <a:r>
              <a:rPr lang="ru-RU" b="1" baseline="-25000"/>
              <a:t>2</a:t>
            </a:r>
            <a:r>
              <a:rPr lang="ru-RU" b="1"/>
              <a:t>,r</a:t>
            </a:r>
            <a:r>
              <a:rPr lang="ru-RU" b="1" baseline="-25000"/>
              <a:t>2</a:t>
            </a:r>
            <a:r>
              <a:rPr lang="ru-RU" b="1"/>
              <a:t>),...]</a:t>
            </a:r>
            <a:endParaRPr lang="en-US" b="1"/>
          </a:p>
          <a:p>
            <a:r>
              <a:rPr lang="ru-RU" b="1"/>
              <a:t>ura intL (p.:.x) y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	</a:t>
            </a:r>
            <a:r>
              <a:rPr lang="ru-RU" b="1"/>
              <a:t>[(s</a:t>
            </a:r>
            <a:r>
              <a:rPr lang="ru-RU" b="1" baseline="-25000"/>
              <a:t>1</a:t>
            </a:r>
            <a:r>
              <a:rPr lang="ru-RU" b="1"/>
              <a:t>,r</a:t>
            </a:r>
            <a:r>
              <a:rPr lang="ru-RU" b="1" baseline="-25000"/>
              <a:t>1</a:t>
            </a:r>
            <a:r>
              <a:rPr lang="ru-RU" b="1"/>
              <a:t>), (s</a:t>
            </a:r>
            <a:r>
              <a:rPr lang="ru-RU" b="1" baseline="-25000"/>
              <a:t>2</a:t>
            </a:r>
            <a:r>
              <a:rPr lang="ru-RU" b="1"/>
              <a:t>,r</a:t>
            </a:r>
            <a:r>
              <a:rPr lang="ru-RU" b="1" baseline="-25000"/>
              <a:t>2</a:t>
            </a:r>
            <a:r>
              <a:rPr lang="ru-RU" b="1"/>
              <a:t>),...]</a:t>
            </a:r>
            <a:endParaRPr lang="en-US" b="1"/>
          </a:p>
          <a:p>
            <a:r>
              <a:rPr lang="ru-RU" b="1"/>
              <a:t>ura intL </a:t>
            </a:r>
            <a:r>
              <a:rPr lang="en-US" b="1"/>
              <a:t>(</a:t>
            </a:r>
            <a:r>
              <a:rPr lang="ru-RU" b="1"/>
              <a:t>p:</a:t>
            </a:r>
            <a:r>
              <a:rPr lang="en-US" b="1"/>
              <a:t>ces,r)</a:t>
            </a:r>
            <a:r>
              <a:rPr lang="ru-RU" b="1"/>
              <a:t> y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br>
              <a:rPr lang="en-US" b="1">
                <a:sym typeface="SymbolProp BT" pitchFamily="2" charset="2"/>
              </a:rPr>
            </a:br>
            <a:r>
              <a:rPr lang="en-US" b="1">
                <a:sym typeface="SymbolProp BT" pitchFamily="2" charset="2"/>
              </a:rPr>
              <a:t>					</a:t>
            </a:r>
            <a:r>
              <a:rPr lang="ru-RU" b="1"/>
              <a:t>[(s</a:t>
            </a:r>
            <a:r>
              <a:rPr lang="ru-RU" b="1" baseline="-25000"/>
              <a:t>1</a:t>
            </a:r>
            <a:r>
              <a:rPr lang="ru-RU" b="1"/>
              <a:t>,r</a:t>
            </a:r>
            <a:r>
              <a:rPr lang="ru-RU" b="1" baseline="-25000"/>
              <a:t>1</a:t>
            </a:r>
            <a:r>
              <a:rPr lang="ru-RU" b="1"/>
              <a:t>), (s</a:t>
            </a:r>
            <a:r>
              <a:rPr lang="ru-RU" b="1" baseline="-25000"/>
              <a:t>2</a:t>
            </a:r>
            <a:r>
              <a:rPr lang="ru-RU" b="1"/>
              <a:t>,r</a:t>
            </a:r>
            <a:r>
              <a:rPr lang="ru-RU" b="1" baseline="-25000"/>
              <a:t>2</a:t>
            </a:r>
            <a:r>
              <a:rPr lang="ru-RU" b="1"/>
              <a:t>),...]</a:t>
            </a:r>
            <a:endParaRPr lang="en-US" b="1"/>
          </a:p>
          <a:p>
            <a:r>
              <a:rPr lang="ru-RU" b="1"/>
              <a:t>{ </a:t>
            </a:r>
            <a:r>
              <a:rPr lang="en-US" b="1"/>
              <a:t>p</a:t>
            </a:r>
            <a:r>
              <a:rPr lang="ru-RU" b="1"/>
              <a:t>d | </a:t>
            </a:r>
            <a:r>
              <a:rPr lang="en-US" b="1"/>
              <a:t>p</a:t>
            </a:r>
            <a:r>
              <a:rPr lang="ru-RU" b="1"/>
              <a:t>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&lt;p.:.x&gt;, </a:t>
            </a:r>
            <a:r>
              <a:rPr lang="en-US" b="1"/>
              <a:t>intL </a:t>
            </a:r>
            <a:r>
              <a:rPr lang="ru-RU" b="1"/>
              <a:t>pd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R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</a:t>
            </a:r>
            <a:r>
              <a:rPr lang="ru-RU" b="1"/>
              <a:t>p.:.x</a:t>
            </a:r>
            <a:r>
              <a:rPr lang="en-US" b="1"/>
              <a:t>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</a:p>
          <a:p>
            <a:r>
              <a:rPr lang="ru-RU" b="1"/>
              <a:t>{ </a:t>
            </a:r>
            <a:r>
              <a:rPr lang="en-US" b="1"/>
              <a:t>p</a:t>
            </a:r>
            <a:r>
              <a:rPr lang="ru-RU" b="1"/>
              <a:t>d | </a:t>
            </a:r>
            <a:r>
              <a:rPr lang="en-US" b="1"/>
              <a:t>p</a:t>
            </a:r>
            <a:r>
              <a:rPr lang="ru-RU" b="1"/>
              <a:t>d</a:t>
            </a:r>
            <a:r>
              <a:rPr lang="ru-RU" b="1">
                <a:sym typeface="SymbolProp BT" pitchFamily="2" charset="2"/>
              </a:rPr>
              <a:t></a:t>
            </a:r>
            <a:r>
              <a:rPr lang="ru-RU" b="1"/>
              <a:t>&lt;</a:t>
            </a:r>
            <a:r>
              <a:rPr lang="en-US" b="1"/>
              <a:t>(</a:t>
            </a:r>
            <a:r>
              <a:rPr lang="ru-RU" b="1"/>
              <a:t>p:</a:t>
            </a:r>
            <a:r>
              <a:rPr lang="en-US" b="1"/>
              <a:t>ces,r)</a:t>
            </a:r>
            <a:r>
              <a:rPr lang="ru-RU" b="1"/>
              <a:t>&gt;, </a:t>
            </a:r>
            <a:r>
              <a:rPr lang="en-US" b="1"/>
              <a:t>intL </a:t>
            </a:r>
            <a:r>
              <a:rPr lang="ru-RU" b="1"/>
              <a:t>pd </a:t>
            </a:r>
            <a:r>
              <a:rPr lang="en-US" b="1"/>
              <a:t>*</a:t>
            </a:r>
            <a:r>
              <a:rPr lang="en-US" b="1">
                <a:sym typeface="SymbolProp BT" pitchFamily="2" charset="2"/>
              </a:rPr>
              <a:t></a:t>
            </a:r>
            <a:r>
              <a:rPr lang="en-US" b="1" baseline="-25000">
                <a:sym typeface="SymbolProp BT" pitchFamily="2" charset="2"/>
              </a:rPr>
              <a:t>R</a:t>
            </a:r>
            <a:r>
              <a:rPr lang="en-US" b="1">
                <a:sym typeface="SymbolProp BT" pitchFamily="2" charset="2"/>
              </a:rPr>
              <a:t> </a:t>
            </a:r>
            <a:r>
              <a:rPr lang="ru-RU" b="1"/>
              <a:t>y} =</a:t>
            </a:r>
            <a:br>
              <a:rPr lang="ru-RU" b="1"/>
            </a:br>
            <a:r>
              <a:rPr lang="ru-RU" b="1"/>
              <a:t>		</a:t>
            </a:r>
            <a:r>
              <a:rPr lang="en-US" b="1"/>
              <a:t>	</a:t>
            </a:r>
            <a:r>
              <a:rPr lang="ru-RU" b="1">
                <a:sym typeface="SymbolProp BT" pitchFamily="2" charset="2"/>
              </a:rPr>
              <a:t></a:t>
            </a:r>
            <a:r>
              <a:rPr lang="en-US" b="1" baseline="-25000">
                <a:sym typeface="SymbolProp BT" pitchFamily="2" charset="2"/>
              </a:rPr>
              <a:t>i</a:t>
            </a:r>
            <a:r>
              <a:rPr lang="ru-RU" b="1"/>
              <a:t> </a:t>
            </a:r>
            <a:r>
              <a:rPr lang="en-US" b="1"/>
              <a:t>&lt;(</a:t>
            </a:r>
            <a:r>
              <a:rPr lang="ru-RU" b="1"/>
              <a:t>p:</a:t>
            </a:r>
            <a:r>
              <a:rPr lang="en-US" b="1"/>
              <a:t>ces,r)/.(S s</a:t>
            </a:r>
            <a:r>
              <a:rPr lang="en-US" b="1" baseline="-18000"/>
              <a:t>i</a:t>
            </a:r>
            <a:r>
              <a:rPr lang="en-US" b="1"/>
              <a:t>)/.(R r</a:t>
            </a:r>
            <a:r>
              <a:rPr lang="en-US" b="1" baseline="-18000"/>
              <a:t>i</a:t>
            </a:r>
            <a:r>
              <a:rPr lang="en-US" b="1"/>
              <a:t>)&gt;</a:t>
            </a:r>
          </a:p>
          <a:p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8365</TotalTime>
  <Words>526</Words>
  <Application>Microsoft Office PowerPoint</Application>
  <PresentationFormat>Экран (4:3)</PresentationFormat>
  <Paragraphs>92</Paragraphs>
  <Slides>12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Tahoma</vt:lpstr>
      <vt:lpstr>Stars1</vt:lpstr>
      <vt:lpstr>Wingdings</vt:lpstr>
      <vt:lpstr>SymbolProp BT</vt:lpstr>
      <vt:lpstr>Default Design</vt:lpstr>
      <vt:lpstr>CorelDRAW</vt:lpstr>
      <vt:lpstr>Глава 5. Инверсное программи-рование</vt:lpstr>
      <vt:lpstr>Презентация PowerPoint</vt:lpstr>
      <vt:lpstr>Глава 5. Инверсное программирование</vt:lpstr>
      <vt:lpstr>Глава 5. Инверсное программирование</vt:lpstr>
      <vt:lpstr>Перенос инверсных вычислений на произвольный язык L</vt:lpstr>
      <vt:lpstr>Корректность переноса инверсных вычислений</vt:lpstr>
      <vt:lpstr>Корректность переноса инверсных вычислений</vt:lpstr>
      <vt:lpstr>Корректность inv (кратко)</vt:lpstr>
      <vt:lpstr>Доказательство корректности inv</vt:lpstr>
      <vt:lpstr>Доказательство корректности inv </vt:lpstr>
      <vt:lpstr>Доказательство корректности inv </vt:lpstr>
      <vt:lpstr>Глава 5. Инверсное программирование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Химшиашвили</cp:lastModifiedBy>
  <cp:revision>609</cp:revision>
  <dcterms:created xsi:type="dcterms:W3CDTF">2006-09-09T10:02:47Z</dcterms:created>
  <dcterms:modified xsi:type="dcterms:W3CDTF">2015-02-25T08:58:02Z</dcterms:modified>
</cp:coreProperties>
</file>