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35"/>
  </p:notesMasterIdLst>
  <p:sldIdLst>
    <p:sldId id="281" r:id="rId2"/>
    <p:sldId id="282" r:id="rId3"/>
    <p:sldId id="283" r:id="rId4"/>
    <p:sldId id="300" r:id="rId5"/>
    <p:sldId id="301" r:id="rId6"/>
    <p:sldId id="284" r:id="rId7"/>
    <p:sldId id="285" r:id="rId8"/>
    <p:sldId id="286" r:id="rId9"/>
    <p:sldId id="287" r:id="rId10"/>
    <p:sldId id="312" r:id="rId11"/>
    <p:sldId id="288" r:id="rId12"/>
    <p:sldId id="289" r:id="rId13"/>
    <p:sldId id="290" r:id="rId14"/>
    <p:sldId id="291" r:id="rId15"/>
    <p:sldId id="292" r:id="rId16"/>
    <p:sldId id="293" r:id="rId17"/>
    <p:sldId id="314" r:id="rId18"/>
    <p:sldId id="294" r:id="rId19"/>
    <p:sldId id="302" r:id="rId20"/>
    <p:sldId id="315" r:id="rId21"/>
    <p:sldId id="296" r:id="rId22"/>
    <p:sldId id="297" r:id="rId23"/>
    <p:sldId id="298" r:id="rId24"/>
    <p:sldId id="299" r:id="rId25"/>
    <p:sldId id="304" r:id="rId26"/>
    <p:sldId id="313" r:id="rId27"/>
    <p:sldId id="311" r:id="rId28"/>
    <p:sldId id="305" r:id="rId29"/>
    <p:sldId id="306" r:id="rId30"/>
    <p:sldId id="307" r:id="rId31"/>
    <p:sldId id="308" r:id="rId32"/>
    <p:sldId id="309" r:id="rId33"/>
    <p:sldId id="310" r:id="rId34"/>
  </p:sldIdLst>
  <p:sldSz cx="9144000" cy="6858000" type="screen4x3"/>
  <p:notesSz cx="6858000" cy="9144000"/>
  <p:embeddedFontLst>
    <p:embeddedFont>
      <p:font typeface="Tahoma" panose="020B0604030504040204" pitchFamily="34" charset="0"/>
      <p:regular r:id="rId36"/>
      <p:bold r:id="rId37"/>
    </p:embeddedFont>
    <p:embeddedFont>
      <p:font typeface="SymbolProp BT" panose="05000000000000000000" pitchFamily="2" charset="2"/>
      <p:regular r:id="rId38"/>
    </p:embeddedFont>
    <p:embeddedFont>
      <p:font typeface="Stars1" panose="05000000000000000000" pitchFamily="34" charset="2"/>
      <p:regular r:id="rId39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0000"/>
    <a:srgbClr val="FF0066"/>
    <a:srgbClr val="CC3300"/>
    <a:srgbClr val="99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BCD7C5A5-AD2A-43E3-AD36-C73F95A1B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28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0CF56-BA66-4495-AA0F-93C48F0FD3D4}" type="slidenum">
              <a:rPr lang="ru-RU"/>
              <a:pPr/>
              <a:t>1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6DD48-89F5-4786-86CC-3E87A5248CBD}" type="slidenum">
              <a:rPr lang="ru-RU"/>
              <a:pPr/>
              <a:t>10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A3D3B-A877-4AE9-AFAB-08200211A5F9}" type="slidenum">
              <a:rPr lang="ru-RU"/>
              <a:pPr/>
              <a:t>11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35411-D4E6-449B-9DF4-9F641020666E}" type="slidenum">
              <a:rPr lang="ru-RU"/>
              <a:pPr/>
              <a:t>12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D597B-DF18-4603-ABD0-EAF7DC66DF7C}" type="slidenum">
              <a:rPr lang="ru-RU"/>
              <a:pPr/>
              <a:t>13</a:t>
            </a:fld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C9F27-AB35-4756-859B-F4C267D1804E}" type="slidenum">
              <a:rPr lang="ru-RU"/>
              <a:pPr/>
              <a:t>14</a:t>
            </a:fld>
            <a:endParaRPr lang="ru-R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281A24-7563-48FE-BC04-4E1D6AC466E2}" type="slidenum">
              <a:rPr lang="ru-RU"/>
              <a:pPr/>
              <a:t>15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A1A4F-F6BC-4914-9F72-00DC1583C609}" type="slidenum">
              <a:rPr lang="ru-RU"/>
              <a:pPr/>
              <a:t>16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E23F3-8D6A-485E-8A1D-853DBADE596D}" type="slidenum">
              <a:rPr lang="ru-RU"/>
              <a:pPr/>
              <a:t>17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205A1-42DA-4225-BA2D-63008221D4AD}" type="slidenum">
              <a:rPr lang="ru-RU"/>
              <a:pPr/>
              <a:t>18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01173A-68B3-443F-BADA-5C86452FCC90}" type="slidenum">
              <a:rPr lang="ru-RU"/>
              <a:pPr/>
              <a:t>19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F515C6-E6D6-41D3-ACDD-98199D4DEE94}" type="slidenum">
              <a:rPr lang="ru-RU"/>
              <a:pPr/>
              <a:t>2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21C07-BEC0-4BCE-8E1E-624D74E2DDF2}" type="slidenum">
              <a:rPr lang="ru-RU"/>
              <a:pPr/>
              <a:t>20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5E02A-2E73-4F3F-8E02-C957B161F0FF}" type="slidenum">
              <a:rPr lang="ru-RU"/>
              <a:pPr/>
              <a:t>21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C50BD-9F37-45BC-98CF-A2B61FF34A23}" type="slidenum">
              <a:rPr lang="ru-RU"/>
              <a:pPr/>
              <a:t>22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CB1E1-2391-4679-BDCB-398547F77111}" type="slidenum">
              <a:rPr lang="ru-RU"/>
              <a:pPr/>
              <a:t>23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3EB332-F578-41D5-BDB8-2081B8B38842}" type="slidenum">
              <a:rPr lang="ru-RU"/>
              <a:pPr/>
              <a:t>24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58966E-E1A0-48B5-AB9E-2C1CC48E87FB}" type="slidenum">
              <a:rPr lang="ru-RU"/>
              <a:pPr/>
              <a:t>25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33B51-31D9-47F3-899D-C7FC55AAE189}" type="slidenum">
              <a:rPr lang="ru-RU"/>
              <a:pPr/>
              <a:t>26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2C427-0E1F-4805-926C-E6ADAF13388E}" type="slidenum">
              <a:rPr lang="ru-RU"/>
              <a:pPr/>
              <a:t>27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1A2752-3DED-460F-A9C2-ACA28B09132A}" type="slidenum">
              <a:rPr lang="ru-RU"/>
              <a:pPr/>
              <a:t>28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A99372-C95D-4D07-8293-4E49377C9DD9}" type="slidenum">
              <a:rPr lang="ru-RU"/>
              <a:pPr/>
              <a:t>29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F1C81-6D82-4427-A15F-26070DDA0F2C}" type="slidenum">
              <a:rPr lang="ru-RU"/>
              <a:pPr/>
              <a:t>3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09ADA-4DA1-4C4F-86F4-78B5ACDA09C3}" type="slidenum">
              <a:rPr lang="ru-RU"/>
              <a:pPr/>
              <a:t>30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FE35E-DB30-4447-84EB-309BF773DC42}" type="slidenum">
              <a:rPr lang="ru-RU"/>
              <a:pPr/>
              <a:t>31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EBC78-172E-44B4-8632-9E58D1C0CA87}" type="slidenum">
              <a:rPr lang="ru-RU"/>
              <a:pPr/>
              <a:t>32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9A81B-C119-455C-8BCE-E14D80319826}" type="slidenum">
              <a:rPr lang="ru-RU"/>
              <a:pPr/>
              <a:t>33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5AAA00-3669-44DC-83B4-16440A543BF9}" type="slidenum">
              <a:rPr lang="ru-RU"/>
              <a:pPr/>
              <a:t>4</a:t>
            </a:fld>
            <a:endParaRPr lang="ru-RU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95A9FD-82D8-4995-B1E3-097CA01C295D}" type="slidenum">
              <a:rPr lang="ru-RU"/>
              <a:pPr/>
              <a:t>5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BF3CB-603B-4F99-9CAB-0C6C4E7B5E36}" type="slidenum">
              <a:rPr lang="ru-RU"/>
              <a:pPr/>
              <a:t>6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36DE5-2420-42BB-9AA1-6D3CBC246575}" type="slidenum">
              <a:rPr lang="ru-RU"/>
              <a:pPr/>
              <a:t>7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1D1FA-4678-4585-A2F9-BC3566D29F9C}" type="slidenum">
              <a:rPr lang="ru-RU"/>
              <a:pPr/>
              <a:t>8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49D08C-2CC7-4622-8184-EB2C399EC62C}" type="slidenum">
              <a:rPr lang="ru-RU"/>
              <a:pPr/>
              <a:t>9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1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8C041B-86A1-4BA0-9478-A870626E5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A57A6-8E10-4139-B2F7-DC562FE40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FFECD-FEBB-401F-B36C-7FB373E03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258763"/>
            <a:ext cx="83439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79963" y="1600200"/>
            <a:ext cx="4170362" cy="2552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79963" y="4305300"/>
            <a:ext cx="4170362" cy="2552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079CA-7706-4F75-9405-5FC06F158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197D9-6157-4841-954C-522D9B5C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28A6-D481-47F8-88D1-C373DC251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3C24-22B8-439A-BE9D-7A804BA1B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17B69-F626-4898-93C8-1904CA418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F93B8-27F0-4550-B240-C4F7B5458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21C-10F9-47C0-AD0E-12A8D2EFE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089B2-91C3-4AA2-8C8F-37EBAE9C0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B04FE-EB25-42E9-861C-A8B2ABA96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AA044FB0-7584-4250-9606-15DF612DA9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«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Глава 4. Универсальный решающий алгоритм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4.1 Приведение программы</a:t>
            </a:r>
            <a:br>
              <a:rPr lang="ru-RU" sz="4000" smtClean="0"/>
            </a:br>
            <a:r>
              <a:rPr lang="ru-RU" sz="4000" smtClean="0"/>
              <a:t>к табличной форме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ru-RU" sz="2800" b="1" smtClean="0"/>
              <a:t>tab’ :: TLevel -&gt; TLevel -&gt; Tab</a:t>
            </a:r>
            <a:br>
              <a:rPr lang="ru-RU" sz="2800" b="1" smtClean="0"/>
            </a:br>
            <a:r>
              <a:rPr lang="ru-RU" sz="2800" b="1" smtClean="0"/>
              <a:t>tab’ ((xi, LEAF c):lv1)  lv2 =</a:t>
            </a:r>
            <a:br>
              <a:rPr lang="ru-RU" sz="2800" b="1" smtClean="0"/>
            </a:br>
            <a:r>
              <a:rPr lang="ru-RU" sz="2800" b="1" smtClean="0"/>
              <a:t>				(xi,cex):(tab’ lv1 lv2)</a:t>
            </a:r>
            <a:br>
              <a:rPr lang="ru-RU" sz="2800" b="1" smtClean="0"/>
            </a:br>
            <a:r>
              <a:rPr lang="ru-RU" sz="2800" b="1" smtClean="0"/>
              <a:t>				where 	((exp,ce),_) = c</a:t>
            </a:r>
            <a:br>
              <a:rPr lang="ru-RU" sz="2800" b="1" smtClean="0"/>
            </a:br>
            <a:r>
              <a:rPr lang="ru-RU" sz="2800" b="1" smtClean="0"/>
              <a:t>						cex = exp/.ce</a:t>
            </a:r>
          </a:p>
          <a:p>
            <a:pPr eaLnBrk="1" hangingPunct="1"/>
            <a:r>
              <a:rPr lang="ru-RU" sz="2800" b="1" smtClean="0"/>
              <a:t>tab’ ((xi, NODE _ bs):lv1) lv2 = tab’ lv1 lv2’</a:t>
            </a:r>
            <a:br>
              <a:rPr lang="ru-RU" sz="2800" b="1" smtClean="0"/>
            </a:br>
            <a:r>
              <a:rPr lang="ru-RU" sz="2800" b="1" smtClean="0"/>
              <a:t>			where lv2’ = tabB xi bs lv2</a:t>
            </a:r>
            <a:br>
              <a:rPr lang="ru-RU" sz="2800" b="1" smtClean="0"/>
            </a:br>
            <a:r>
              <a:rPr lang="ru-RU" sz="2800" b="1" smtClean="0"/>
              <a:t>tab’ [ ]                                 [ ] = [ ]</a:t>
            </a:r>
            <a:br>
              <a:rPr lang="ru-RU" sz="2800" b="1" smtClean="0"/>
            </a:br>
            <a:r>
              <a:rPr lang="ru-RU" sz="2800" b="1" smtClean="0"/>
              <a:t>tab’ [ ]                                lv2 = tab’ lv2 [ ]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4.1 Приведение программы</a:t>
            </a:r>
            <a:br>
              <a:rPr lang="ru-RU" sz="4000" smtClean="0"/>
            </a:br>
            <a:r>
              <a:rPr lang="ru-RU" sz="4000" smtClean="0"/>
              <a:t>к табличной форме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49400"/>
            <a:ext cx="8980488" cy="5308600"/>
          </a:xfrm>
        </p:spPr>
        <p:txBody>
          <a:bodyPr/>
          <a:lstStyle/>
          <a:p>
            <a:pPr eaLnBrk="1" hangingPunct="1"/>
            <a:r>
              <a:rPr lang="ru-RU" b="1" smtClean="0"/>
              <a:t>tabB :: Class</a:t>
            </a:r>
            <a:r>
              <a:rPr lang="en-US" b="1" smtClean="0"/>
              <a:t> </a:t>
            </a:r>
            <a:r>
              <a:rPr lang="ru-RU" b="1" smtClean="0"/>
              <a:t>-&gt;</a:t>
            </a:r>
            <a:r>
              <a:rPr lang="en-US" b="1" smtClean="0"/>
              <a:t> </a:t>
            </a:r>
            <a:r>
              <a:rPr lang="ru-RU" b="1" smtClean="0"/>
              <a:t>[Branch]</a:t>
            </a:r>
            <a:r>
              <a:rPr lang="en-US" b="1" smtClean="0"/>
              <a:t> </a:t>
            </a:r>
            <a:r>
              <a:rPr lang="ru-RU" b="1" smtClean="0"/>
              <a:t>-&gt;</a:t>
            </a:r>
            <a:r>
              <a:rPr lang="en-US" b="1" smtClean="0"/>
              <a:t> </a:t>
            </a:r>
            <a:r>
              <a:rPr lang="ru-RU" b="1" smtClean="0"/>
              <a:t>TLevel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		</a:t>
            </a:r>
            <a:r>
              <a:rPr lang="ru-RU" b="1" smtClean="0"/>
              <a:t>-&gt;TLevel</a:t>
            </a:r>
            <a:br>
              <a:rPr lang="ru-RU" b="1" smtClean="0"/>
            </a:br>
            <a:r>
              <a:rPr lang="ru-RU" b="1" smtClean="0"/>
              <a:t>tabB xi ((cnt,tree):bs) lv = </a:t>
            </a:r>
            <a:br>
              <a:rPr lang="ru-RU" b="1" smtClean="0"/>
            </a:br>
            <a:r>
              <a:rPr lang="ru-RU" b="1" smtClean="0"/>
              <a:t>	</a:t>
            </a:r>
            <a:r>
              <a:rPr lang="en-US" b="1" smtClean="0"/>
              <a:t>		</a:t>
            </a:r>
            <a:r>
              <a:rPr lang="ru-RU" b="1" smtClean="0"/>
              <a:t>tabB xi bs ((xi/.cnt,tree):lv)</a:t>
            </a:r>
            <a:br>
              <a:rPr lang="ru-RU" b="1" smtClean="0"/>
            </a:br>
            <a:r>
              <a:rPr lang="ru-RU" b="1" smtClean="0"/>
              <a:t>tabB xi [ ]                     lv = lv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4.1 Приведение программы</a:t>
            </a:r>
            <a:br>
              <a:rPr lang="ru-RU" sz="4000" smtClean="0"/>
            </a:br>
            <a:r>
              <a:rPr lang="ru-RU" sz="4000" smtClean="0"/>
              <a:t>к табличной форме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600200"/>
            <a:ext cx="8767762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b="1" dirty="0" smtClean="0"/>
              <a:t>Теорема 12  </a:t>
            </a:r>
            <a:r>
              <a:rPr lang="ru-RU" dirty="0" smtClean="0"/>
              <a:t>Пусть </a:t>
            </a:r>
            <a:r>
              <a:rPr lang="ru-RU" b="1" dirty="0" err="1" smtClean="0"/>
              <a:t>p</a:t>
            </a:r>
            <a:r>
              <a:rPr lang="ru-RU" dirty="0" smtClean="0"/>
              <a:t> — произвольная программа на языке TSG, </a:t>
            </a:r>
            <a:r>
              <a:rPr lang="ru-RU" b="1" dirty="0" err="1" smtClean="0"/>
              <a:t>x</a:t>
            </a:r>
            <a:r>
              <a:rPr lang="ru-RU" dirty="0" smtClean="0"/>
              <a:t> — класс,</a:t>
            </a:r>
            <a:r>
              <a:rPr lang="en-US" dirty="0" smtClean="0"/>
              <a:t> </a:t>
            </a:r>
            <a:r>
              <a:rPr lang="ru-RU" dirty="0" smtClean="0"/>
              <a:t>обобщенное данное для </a:t>
            </a:r>
            <a:r>
              <a:rPr lang="ru-RU" b="1" dirty="0" err="1" smtClean="0"/>
              <a:t>p</a:t>
            </a:r>
            <a:r>
              <a:rPr lang="ru-RU" dirty="0" smtClean="0"/>
              <a:t>.  Тогда алгоритм </a:t>
            </a:r>
            <a:r>
              <a:rPr lang="ru-RU" b="1" dirty="0" err="1" smtClean="0"/>
              <a:t>tab</a:t>
            </a:r>
            <a:r>
              <a:rPr lang="ru-RU" dirty="0" smtClean="0"/>
              <a:t> по заданным </a:t>
            </a:r>
            <a:r>
              <a:rPr lang="ru-RU" b="1" dirty="0" err="1" smtClean="0"/>
              <a:t>p</a:t>
            </a:r>
            <a:r>
              <a:rPr lang="ru-RU" dirty="0" smtClean="0"/>
              <a:t> и </a:t>
            </a:r>
            <a:r>
              <a:rPr lang="ru-RU" b="1" dirty="0" err="1" smtClean="0"/>
              <a:t>x</a:t>
            </a:r>
            <a:r>
              <a:rPr lang="ru-RU" dirty="0" smtClean="0"/>
              <a:t> строит </a:t>
            </a:r>
            <a:r>
              <a:rPr lang="ru-RU" dirty="0" err="1" smtClean="0"/>
              <a:t>перечислениe</a:t>
            </a:r>
            <a:r>
              <a:rPr lang="ru-RU" dirty="0" smtClean="0"/>
              <a:t> — то есть список </a:t>
            </a:r>
            <a:r>
              <a:rPr lang="ru-RU" b="1" dirty="0" smtClean="0"/>
              <a:t>L=[(x</a:t>
            </a:r>
            <a:r>
              <a:rPr lang="ru-RU" b="1" baseline="-25000" dirty="0" smtClean="0"/>
              <a:t>1</a:t>
            </a:r>
            <a:r>
              <a:rPr lang="ru-RU" b="1" dirty="0" smtClean="0"/>
              <a:t>,cex</a:t>
            </a:r>
            <a:r>
              <a:rPr lang="ru-RU" b="1" baseline="-25000" dirty="0" smtClean="0"/>
              <a:t>1</a:t>
            </a:r>
            <a:r>
              <a:rPr lang="ru-RU" b="1" dirty="0" smtClean="0"/>
              <a:t>),(x</a:t>
            </a:r>
            <a:r>
              <a:rPr lang="ru-RU" b="1" baseline="-25000" dirty="0" smtClean="0"/>
              <a:t>2</a:t>
            </a:r>
            <a:r>
              <a:rPr lang="ru-RU" b="1" dirty="0" smtClean="0"/>
              <a:t>,cex</a:t>
            </a:r>
            <a:r>
              <a:rPr lang="ru-RU" b="1" baseline="-25000" dirty="0" smtClean="0"/>
              <a:t>2</a:t>
            </a:r>
            <a:r>
              <a:rPr lang="ru-RU" b="1" dirty="0" smtClean="0"/>
              <a:t>),...]</a:t>
            </a:r>
            <a:r>
              <a:rPr lang="ru-RU" dirty="0" smtClean="0"/>
              <a:t>, возможно бесконечной длины: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ru-RU" b="1" dirty="0" err="1" smtClean="0"/>
              <a:t>tab</a:t>
            </a:r>
            <a:r>
              <a:rPr lang="ru-RU" b="1" dirty="0" smtClean="0"/>
              <a:t> </a:t>
            </a:r>
            <a:r>
              <a:rPr lang="ru-RU" b="1" dirty="0" err="1" smtClean="0"/>
              <a:t>p</a:t>
            </a:r>
            <a:r>
              <a:rPr lang="ru-RU" b="1" dirty="0" smtClean="0"/>
              <a:t> </a:t>
            </a:r>
            <a:r>
              <a:rPr lang="ru-RU" b="1" dirty="0" err="1" smtClean="0"/>
              <a:t>x</a:t>
            </a:r>
            <a:r>
              <a:rPr lang="ru-RU" b="1" dirty="0" smtClean="0"/>
              <a:t> </a:t>
            </a:r>
            <a:r>
              <a:rPr lang="en-US" b="1" dirty="0" smtClean="0"/>
              <a:t>*</a:t>
            </a:r>
            <a:r>
              <a:rPr lang="en-US" b="1" dirty="0" smtClean="0">
                <a:sym typeface="SymbolProp BT" pitchFamily="2" charset="2"/>
              </a:rPr>
              <a:t></a:t>
            </a:r>
            <a:r>
              <a:rPr lang="ru-RU" b="1" dirty="0" smtClean="0">
                <a:sym typeface="SymbolProp BT" pitchFamily="2" charset="2"/>
              </a:rPr>
              <a:t> </a:t>
            </a:r>
            <a:r>
              <a:rPr lang="ru-RU" b="1" dirty="0" smtClean="0"/>
              <a:t>L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где </a:t>
            </a:r>
            <a:r>
              <a:rPr lang="ru-RU" b="1" dirty="0" err="1" smtClean="0"/>
              <a:t>x</a:t>
            </a:r>
            <a:r>
              <a:rPr lang="ru-RU" b="1" baseline="-25000" dirty="0" err="1" smtClean="0"/>
              <a:t>i</a:t>
            </a:r>
            <a:r>
              <a:rPr lang="ru-RU" dirty="0" smtClean="0"/>
              <a:t> — класс, </a:t>
            </a:r>
            <a:r>
              <a:rPr lang="ru-RU" b="1" dirty="0" err="1" smtClean="0"/>
              <a:t>cex</a:t>
            </a:r>
            <a:r>
              <a:rPr lang="ru-RU" b="1" baseline="-25000" dirty="0" err="1" smtClean="0"/>
              <a:t>i</a:t>
            </a:r>
            <a:r>
              <a:rPr lang="ru-RU" dirty="0" smtClean="0"/>
              <a:t> — c-выражение над переменными из класса </a:t>
            </a:r>
            <a:r>
              <a:rPr lang="ru-RU" b="1" dirty="0" err="1" smtClean="0"/>
              <a:t>x</a:t>
            </a:r>
            <a:r>
              <a:rPr lang="ru-RU" b="1" baseline="-25000" dirty="0" err="1" smtClean="0"/>
              <a:t>i</a:t>
            </a:r>
            <a:r>
              <a:rPr lang="ru-RU" dirty="0" smtClean="0"/>
              <a:t>. При этом выполнено следующее: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4.1 Приведение программы</a:t>
            </a:r>
            <a:br>
              <a:rPr lang="ru-RU" sz="4000" smtClean="0"/>
            </a:br>
            <a:r>
              <a:rPr lang="ru-RU" sz="4000" smtClean="0"/>
              <a:t>к табличной форме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Stars1" pitchFamily="34" charset="2"/>
              <a:buAutoNum type="arabicPeriod"/>
            </a:pPr>
            <a:r>
              <a:rPr lang="ru-RU" sz="2800" smtClean="0"/>
              <a:t>Классы </a:t>
            </a:r>
            <a:r>
              <a:rPr lang="ru-RU" sz="2800" b="1" smtClean="0"/>
              <a:t>x</a:t>
            </a:r>
            <a:r>
              <a:rPr lang="ru-RU" sz="2800" b="1" baseline="-25000" smtClean="0"/>
              <a:t>i</a:t>
            </a:r>
            <a:r>
              <a:rPr lang="ru-RU" sz="2800" smtClean="0"/>
              <a:t> — попарно непересекающиеся подклассы класса </a:t>
            </a:r>
            <a:r>
              <a:rPr lang="ru-RU" sz="2800" b="1" smtClean="0"/>
              <a:t>x</a:t>
            </a:r>
            <a:endParaRPr lang="ru-RU" sz="2800" smtClean="0"/>
          </a:p>
          <a:p>
            <a:pPr marL="457200" indent="-457200" eaLnBrk="1" hangingPunct="1">
              <a:lnSpc>
                <a:spcPct val="90000"/>
              </a:lnSpc>
              <a:buFont typeface="Stars1" pitchFamily="34" charset="2"/>
              <a:buAutoNum type="arabicPeriod"/>
            </a:pPr>
            <a:r>
              <a:rPr lang="ru-RU" sz="2800" smtClean="0"/>
              <a:t>Для любого </a:t>
            </a:r>
            <a:r>
              <a:rPr lang="ru-RU" sz="2800" b="1" smtClean="0"/>
              <a:t>i</a:t>
            </a:r>
            <a:r>
              <a:rPr lang="ru-RU" sz="2800" smtClean="0"/>
              <a:t> и любого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25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 — программа </a:t>
            </a:r>
            <a:r>
              <a:rPr lang="ru-RU" sz="2800" b="1" smtClean="0"/>
              <a:t>p</a:t>
            </a:r>
            <a:r>
              <a:rPr lang="ru-RU" sz="2800" smtClean="0"/>
              <a:t> определена на </a:t>
            </a:r>
            <a:r>
              <a:rPr lang="ru-RU" sz="2800" b="1" smtClean="0"/>
              <a:t>d</a:t>
            </a:r>
            <a:endParaRPr lang="ru-RU" sz="2800" smtClean="0"/>
          </a:p>
          <a:p>
            <a:pPr marL="457200" indent="-457200" eaLnBrk="1" hangingPunct="1">
              <a:lnSpc>
                <a:spcPct val="90000"/>
              </a:lnSpc>
              <a:buFont typeface="Stars1" pitchFamily="34" charset="2"/>
              <a:buAutoNum type="arabicPeriod"/>
            </a:pPr>
            <a:r>
              <a:rPr lang="ru-RU" sz="2800" smtClean="0"/>
              <a:t>Для любого данного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&lt;x&gt;</a:t>
            </a:r>
            <a:r>
              <a:rPr lang="ru-RU" sz="2800" smtClean="0"/>
              <a:t>, на котором программа </a:t>
            </a:r>
            <a:r>
              <a:rPr lang="ru-RU" sz="2800" b="1" smtClean="0"/>
              <a:t>p</a:t>
            </a:r>
            <a:r>
              <a:rPr lang="ru-RU" sz="2800" smtClean="0"/>
              <a:t> определена — </a:t>
            </a:r>
            <a:r>
              <a:rPr lang="ru-RU" sz="2800" b="1" smtClean="0"/>
              <a:t>p d </a:t>
            </a:r>
            <a:r>
              <a:rPr lang="en-US" sz="2800" b="1" smtClean="0"/>
              <a:t>*</a:t>
            </a:r>
            <a:r>
              <a:rPr lang="en-US" sz="2800" b="1" smtClean="0">
                <a:sym typeface="SymbolProp BT" pitchFamily="2" charset="2"/>
              </a:rPr>
              <a:t>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ru-RU" sz="2800" b="1" smtClean="0"/>
              <a:t>res</a:t>
            </a:r>
            <a:r>
              <a:rPr lang="ru-RU" sz="2800" smtClean="0"/>
              <a:t> — существует </a:t>
            </a:r>
            <a:r>
              <a:rPr lang="ru-RU" sz="2800" b="1" smtClean="0"/>
              <a:t>i</a:t>
            </a:r>
            <a:r>
              <a:rPr lang="ru-RU" sz="2800" smtClean="0"/>
              <a:t> такой, что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25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, и если подстановка </a:t>
            </a:r>
            <a:r>
              <a:rPr lang="ru-RU" sz="2800" b="1" smtClean="0"/>
              <a:t>s</a:t>
            </a:r>
            <a:r>
              <a:rPr lang="ru-RU" sz="2800" smtClean="0"/>
              <a:t> такая, что </a:t>
            </a:r>
            <a:r>
              <a:rPr lang="ru-RU" sz="2800" b="1" smtClean="0"/>
              <a:t>x</a:t>
            </a:r>
            <a:r>
              <a:rPr lang="ru-RU" sz="2800" b="1" baseline="-25000" smtClean="0"/>
              <a:t>i</a:t>
            </a:r>
            <a:r>
              <a:rPr lang="ru-RU" sz="2800" b="1" smtClean="0"/>
              <a:t>/.s=(d, RESTR[])</a:t>
            </a:r>
            <a:r>
              <a:rPr lang="ru-RU" sz="2800" smtClean="0"/>
              <a:t>, то выполнено </a:t>
            </a:r>
            <a:r>
              <a:rPr lang="ru-RU" sz="2800" b="1" smtClean="0"/>
              <a:t>res=cex</a:t>
            </a:r>
            <a:r>
              <a:rPr lang="ru-RU" sz="2800" b="1" baseline="-25000" smtClean="0"/>
              <a:t>i</a:t>
            </a:r>
            <a:r>
              <a:rPr lang="ru-RU" sz="2800" b="1" smtClean="0"/>
              <a:t>/.s</a:t>
            </a:r>
            <a:r>
              <a:rPr lang="ru-RU" sz="2800" smtClean="0"/>
              <a:t>. Кроме того, в данном случае, префикс длины </a:t>
            </a:r>
            <a:r>
              <a:rPr lang="ru-RU" sz="2800" b="1" smtClean="0"/>
              <a:t>i</a:t>
            </a:r>
            <a:r>
              <a:rPr lang="ru-RU" sz="2800" smtClean="0"/>
              <a:t> списка </a:t>
            </a:r>
            <a:r>
              <a:rPr lang="ru-RU" sz="2800" b="1" smtClean="0"/>
              <a:t>L</a:t>
            </a:r>
            <a:r>
              <a:rPr lang="ru-RU" sz="2800" smtClean="0"/>
              <a:t> будет построен алгоритмом tab за конечное число шагов.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4.2 Алгоритм инверсного вычисления программ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125" y="1600200"/>
            <a:ext cx="8950325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ura’ :: ProgR -&gt; Class -&gt; EVal -&gt; Classes</a:t>
            </a:r>
            <a:br>
              <a:rPr lang="ru-RU" sz="2800" b="1" smtClean="0"/>
            </a:br>
            <a:r>
              <a:rPr lang="ru-RU" sz="2800" b="1" smtClean="0"/>
              <a:t>ura’ p x y = urac (tab p x) y</a:t>
            </a:r>
            <a:br>
              <a:rPr lang="ru-RU" sz="2800" b="1" smtClean="0"/>
            </a:br>
            <a:endParaRPr lang="ru-RU" sz="2800" b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/>
              <a:t>urac :: Tab -&gt; EVal -&gt; Classes</a:t>
            </a:r>
            <a:br>
              <a:rPr lang="ru-RU" sz="2800" b="1" smtClean="0"/>
            </a:br>
            <a:r>
              <a:rPr lang="ru-RU" sz="2800" b="1" smtClean="0"/>
              <a:t>urac ((xi, cex):ptab’) y =</a:t>
            </a:r>
            <a:br>
              <a:rPr lang="ru-RU" sz="2800" b="1" smtClean="0"/>
            </a:br>
            <a:r>
              <a:rPr lang="ru-RU" sz="2800" b="1" smtClean="0"/>
              <a:t>   case (unify [cex] [y]) of</a:t>
            </a:r>
            <a:br>
              <a:rPr lang="ru-RU" sz="2800" b="1" smtClean="0"/>
            </a:br>
            <a:r>
              <a:rPr lang="ru-RU" sz="2800" b="1" smtClean="0"/>
              <a:t>	(False,_)	-&gt;                                          tail</a:t>
            </a:r>
            <a:br>
              <a:rPr lang="ru-RU" sz="2800" b="1" smtClean="0"/>
            </a:br>
            <a:r>
              <a:rPr lang="ru-RU" sz="2800" b="1" smtClean="0"/>
              <a:t> 	(True, s)  	-&gt; case xi’ of</a:t>
            </a:r>
            <a:br>
              <a:rPr lang="ru-RU" sz="2800" b="1" smtClean="0"/>
            </a:br>
            <a:r>
              <a:rPr lang="ru-RU" sz="2800" b="1" smtClean="0"/>
              <a:t> 			      (_, INCONSISTENT) -&gt; tail</a:t>
            </a:r>
            <a:br>
              <a:rPr lang="ru-RU" sz="2800" b="1" smtClean="0"/>
            </a:br>
            <a:r>
              <a:rPr lang="ru-RU" sz="2800" b="1" smtClean="0"/>
              <a:t>			      _				      -&gt; xi’:tail</a:t>
            </a:r>
            <a:br>
              <a:rPr lang="ru-RU" sz="2800" b="1" smtClean="0"/>
            </a:br>
            <a:r>
              <a:rPr lang="ru-RU" sz="2800" b="1" smtClean="0"/>
              <a:t>                            where xi’ = xi/.s</a:t>
            </a:r>
            <a:br>
              <a:rPr lang="ru-RU" sz="2800" b="1" smtClean="0"/>
            </a:br>
            <a:r>
              <a:rPr lang="ru-RU" sz="2800" b="1" smtClean="0"/>
              <a:t>   where tail = urac ptab’ y</a:t>
            </a:r>
            <a:br>
              <a:rPr lang="ru-RU" sz="2800" b="1" smtClean="0"/>
            </a:br>
            <a:r>
              <a:rPr lang="ru-RU" sz="2800" b="1" smtClean="0"/>
              <a:t>urac [ ]                        y = [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4.2 Алгоритм инверсного вычисления программ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Теорема 13  </a:t>
            </a:r>
            <a:r>
              <a:rPr lang="ru-RU" dirty="0" smtClean="0"/>
              <a:t>Пусть </a:t>
            </a:r>
            <a:r>
              <a:rPr lang="ru-RU" b="1" dirty="0" err="1" smtClean="0"/>
              <a:t>p</a:t>
            </a:r>
            <a:r>
              <a:rPr lang="ru-RU" dirty="0" smtClean="0"/>
              <a:t> — произвольная программа на языке TSG, </a:t>
            </a:r>
            <a:r>
              <a:rPr lang="ru-RU" b="1" dirty="0" err="1" smtClean="0"/>
              <a:t>x</a:t>
            </a:r>
            <a:r>
              <a:rPr lang="ru-RU" dirty="0" smtClean="0"/>
              <a:t> — класс, обобщенное данное для </a:t>
            </a:r>
            <a:r>
              <a:rPr lang="ru-RU" b="1" dirty="0" err="1" smtClean="0"/>
              <a:t>p</a:t>
            </a:r>
            <a:r>
              <a:rPr lang="ru-RU" dirty="0" smtClean="0"/>
              <a:t>, </a:t>
            </a:r>
            <a:r>
              <a:rPr lang="ru-RU" b="1" dirty="0" err="1" smtClean="0"/>
              <a:t>y</a:t>
            </a:r>
            <a:r>
              <a:rPr lang="ru-RU" dirty="0" smtClean="0"/>
              <a:t> — e-значение (</a:t>
            </a:r>
            <a:r>
              <a:rPr lang="ru-RU" b="1" dirty="0" err="1" smtClean="0"/>
              <a:t>y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Eval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>Тогда алгоритм </a:t>
            </a:r>
            <a:r>
              <a:rPr lang="ru-RU" b="1" dirty="0" err="1" smtClean="0"/>
              <a:t>ura</a:t>
            </a:r>
            <a:r>
              <a:rPr lang="ru-RU" b="1" dirty="0" smtClean="0"/>
              <a:t>’</a:t>
            </a:r>
            <a:r>
              <a:rPr lang="ru-RU" dirty="0" smtClean="0"/>
              <a:t> по заданным </a:t>
            </a:r>
            <a:r>
              <a:rPr lang="ru-RU" b="1" dirty="0" err="1" smtClean="0"/>
              <a:t>p</a:t>
            </a:r>
            <a:r>
              <a:rPr lang="ru-RU" dirty="0" smtClean="0"/>
              <a:t>, </a:t>
            </a:r>
            <a:r>
              <a:rPr lang="ru-RU" b="1" dirty="0" err="1" smtClean="0"/>
              <a:t>x</a:t>
            </a:r>
            <a:r>
              <a:rPr lang="ru-RU" dirty="0" smtClean="0"/>
              <a:t>, </a:t>
            </a:r>
            <a:r>
              <a:rPr lang="ru-RU" b="1" dirty="0" err="1" smtClean="0"/>
              <a:t>y</a:t>
            </a:r>
            <a:r>
              <a:rPr lang="ru-RU" dirty="0" smtClean="0"/>
              <a:t> строит </a:t>
            </a:r>
            <a:r>
              <a:rPr lang="ru-RU" dirty="0" err="1" smtClean="0"/>
              <a:t>перечислениe</a:t>
            </a:r>
            <a:r>
              <a:rPr lang="ru-RU" dirty="0" smtClean="0"/>
              <a:t> — то есть список </a:t>
            </a:r>
            <a:r>
              <a:rPr lang="ru-RU" b="1" dirty="0" smtClean="0"/>
              <a:t>L’=[x’</a:t>
            </a:r>
            <a:r>
              <a:rPr lang="ru-RU" b="1" baseline="-18000" dirty="0" smtClean="0"/>
              <a:t>1</a:t>
            </a:r>
            <a:r>
              <a:rPr lang="ru-RU" b="1" dirty="0" smtClean="0"/>
              <a:t>,x’</a:t>
            </a:r>
            <a:r>
              <a:rPr lang="ru-RU" b="1" baseline="-18000" dirty="0" smtClean="0"/>
              <a:t>2</a:t>
            </a:r>
            <a:r>
              <a:rPr lang="ru-RU" b="1" dirty="0" smtClean="0"/>
              <a:t>,...]</a:t>
            </a:r>
            <a:r>
              <a:rPr lang="ru-RU" dirty="0" smtClean="0"/>
              <a:t>, возможно бесконечной длины:</a:t>
            </a:r>
            <a:br>
              <a:rPr lang="ru-RU" dirty="0" smtClean="0"/>
            </a:br>
            <a:r>
              <a:rPr lang="ru-RU" dirty="0" smtClean="0"/>
              <a:t>		</a:t>
            </a:r>
            <a:r>
              <a:rPr lang="ru-RU" b="1" dirty="0" err="1" smtClean="0"/>
              <a:t>ura</a:t>
            </a:r>
            <a:r>
              <a:rPr lang="ru-RU" b="1" dirty="0" smtClean="0"/>
              <a:t>’ </a:t>
            </a:r>
            <a:r>
              <a:rPr lang="ru-RU" b="1" dirty="0" err="1" smtClean="0"/>
              <a:t>p</a:t>
            </a:r>
            <a:r>
              <a:rPr lang="ru-RU" b="1" dirty="0" smtClean="0"/>
              <a:t> </a:t>
            </a:r>
            <a:r>
              <a:rPr lang="ru-RU" b="1" dirty="0" err="1" smtClean="0"/>
              <a:t>x</a:t>
            </a:r>
            <a:r>
              <a:rPr lang="ru-RU" b="1" dirty="0" smtClean="0"/>
              <a:t> </a:t>
            </a:r>
            <a:r>
              <a:rPr lang="ru-RU" b="1" dirty="0" err="1" smtClean="0"/>
              <a:t>y</a:t>
            </a:r>
            <a:r>
              <a:rPr lang="ru-RU" b="1" dirty="0" smtClean="0"/>
              <a:t> </a:t>
            </a:r>
            <a:r>
              <a:rPr lang="en-US" b="1" baseline="30000" dirty="0" smtClean="0"/>
              <a:t>*</a:t>
            </a:r>
            <a:r>
              <a:rPr lang="en-US" sz="3600" b="1" dirty="0" smtClean="0">
                <a:sym typeface="SymbolProp BT" pitchFamily="2" charset="2"/>
              </a:rPr>
              <a:t></a:t>
            </a:r>
            <a:r>
              <a:rPr lang="ru-RU" b="1" dirty="0" smtClean="0"/>
              <a:t> L’</a:t>
            </a:r>
            <a:br>
              <a:rPr lang="ru-RU" b="1" dirty="0" smtClean="0"/>
            </a:br>
            <a:r>
              <a:rPr lang="ru-RU" dirty="0" smtClean="0"/>
              <a:t>При этом выполнено следующее: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4.2 Алгоритм инверсного вычисления программ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Stars1" pitchFamily="34" charset="2"/>
              <a:buAutoNum type="arabicPeriod"/>
            </a:pPr>
            <a:r>
              <a:rPr lang="ru-RU" sz="2800" smtClean="0"/>
              <a:t>Классы </a:t>
            </a:r>
            <a:r>
              <a:rPr lang="ru-RU" sz="2800" b="1" smtClean="0"/>
              <a:t>x</a:t>
            </a:r>
            <a:r>
              <a:rPr lang="en-US" sz="2800" b="1" smtClean="0"/>
              <a:t>’</a:t>
            </a:r>
            <a:r>
              <a:rPr lang="ru-RU" sz="2800" b="1" baseline="-18000" smtClean="0"/>
              <a:t>i</a:t>
            </a:r>
            <a:r>
              <a:rPr lang="ru-RU" sz="2800" smtClean="0"/>
              <a:t> — попарно непересекающиеся подклассы класса </a:t>
            </a:r>
            <a:r>
              <a:rPr lang="ru-RU" sz="2800" b="1" smtClean="0"/>
              <a:t>x</a:t>
            </a:r>
            <a:endParaRPr lang="ru-RU" sz="2800" smtClean="0"/>
          </a:p>
          <a:p>
            <a:pPr marL="609600" indent="-609600" eaLnBrk="1" hangingPunct="1">
              <a:buFont typeface="Stars1" pitchFamily="34" charset="2"/>
              <a:buAutoNum type="arabicPeriod"/>
            </a:pPr>
            <a:r>
              <a:rPr lang="ru-RU" sz="2800" smtClean="0"/>
              <a:t>Для любого </a:t>
            </a:r>
            <a:r>
              <a:rPr lang="ru-RU" sz="2800" b="1" smtClean="0"/>
              <a:t>i</a:t>
            </a:r>
            <a:r>
              <a:rPr lang="ru-RU" sz="2800" smtClean="0"/>
              <a:t> и любого данного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&lt;x’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 — программа </a:t>
            </a:r>
            <a:r>
              <a:rPr lang="ru-RU" sz="2800" b="1" smtClean="0"/>
              <a:t>p</a:t>
            </a:r>
            <a:r>
              <a:rPr lang="ru-RU" sz="2800" smtClean="0"/>
              <a:t> определена на </a:t>
            </a:r>
            <a:r>
              <a:rPr lang="ru-RU" sz="2800" b="1" smtClean="0"/>
              <a:t>d</a:t>
            </a:r>
            <a:r>
              <a:rPr lang="ru-RU" sz="2800" smtClean="0"/>
              <a:t> и </a:t>
            </a:r>
            <a:r>
              <a:rPr lang="ru-RU" sz="2800" b="1" smtClean="0"/>
              <a:t>p d = y</a:t>
            </a:r>
            <a:endParaRPr lang="ru-RU" sz="2800" smtClean="0"/>
          </a:p>
          <a:p>
            <a:pPr marL="609600" indent="-609600" eaLnBrk="1" hangingPunct="1">
              <a:buFont typeface="Stars1" pitchFamily="34" charset="2"/>
              <a:buAutoNum type="arabicPeriod"/>
            </a:pPr>
            <a:r>
              <a:rPr lang="ru-RU" sz="2800" smtClean="0"/>
              <a:t>Для любого данного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&lt;x&gt;</a:t>
            </a:r>
            <a:r>
              <a:rPr lang="ru-RU" sz="2800" smtClean="0"/>
              <a:t>, на котором программа </a:t>
            </a:r>
            <a:r>
              <a:rPr lang="ru-RU" sz="2800" b="1" smtClean="0"/>
              <a:t>p</a:t>
            </a:r>
            <a:r>
              <a:rPr lang="ru-RU" sz="2800" smtClean="0"/>
              <a:t> определена и </a:t>
            </a:r>
            <a:r>
              <a:rPr lang="ru-RU" sz="2800" b="1" smtClean="0"/>
              <a:t>p d = y</a:t>
            </a:r>
            <a:r>
              <a:rPr lang="ru-RU" sz="2800" smtClean="0"/>
              <a:t>, существует номер </a:t>
            </a:r>
            <a:r>
              <a:rPr lang="ru-RU" sz="2800" b="1" smtClean="0"/>
              <a:t>i</a:t>
            </a:r>
            <a:r>
              <a:rPr lang="ru-RU" sz="2800" smtClean="0"/>
              <a:t> такой, что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&lt;x’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. Кроме того, в данном случае, префикс длины </a:t>
            </a:r>
            <a:r>
              <a:rPr lang="ru-RU" sz="2800" b="1" smtClean="0"/>
              <a:t>i </a:t>
            </a:r>
            <a:r>
              <a:rPr lang="ru-RU" sz="2800" smtClean="0"/>
              <a:t>списка будет построен алгоритмом </a:t>
            </a:r>
            <a:r>
              <a:rPr lang="ru-RU" sz="2800" b="1" smtClean="0"/>
              <a:t>ura’</a:t>
            </a:r>
            <a:r>
              <a:rPr lang="ru-RU" sz="2800" smtClean="0"/>
              <a:t> за конечное число шагов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Теорема 13 кратко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50325" cy="5257800"/>
          </a:xfrm>
        </p:spPr>
        <p:txBody>
          <a:bodyPr/>
          <a:lstStyle/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p</a:t>
            </a:r>
            <a:r>
              <a:rPr lang="ru-RU" smtClean="0"/>
              <a:t> — произвольная программа на языке TSG, </a:t>
            </a:r>
            <a:r>
              <a:rPr lang="ru-RU" b="1" smtClean="0"/>
              <a:t>x</a:t>
            </a:r>
            <a:r>
              <a:rPr lang="ru-RU" smtClean="0"/>
              <a:t> — класс, c-данное для </a:t>
            </a:r>
            <a:r>
              <a:rPr lang="ru-RU" b="1" smtClean="0"/>
              <a:t>p</a:t>
            </a:r>
            <a:r>
              <a:rPr lang="ru-RU" smtClean="0"/>
              <a:t>, </a:t>
            </a:r>
            <a:r>
              <a:rPr lang="ru-RU" b="1" smtClean="0"/>
              <a:t>y</a:t>
            </a:r>
            <a:r>
              <a:rPr lang="ru-RU" smtClean="0"/>
              <a:t> — e-значение (</a:t>
            </a:r>
            <a:r>
              <a:rPr lang="ru-RU" b="1" smtClean="0"/>
              <a:t>y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Eval</a:t>
            </a:r>
            <a:r>
              <a:rPr lang="ru-RU" smtClean="0"/>
              <a:t>).</a:t>
            </a:r>
          </a:p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ura’ p x y </a:t>
            </a:r>
            <a:r>
              <a:rPr lang="en-US" b="1" baseline="30000" smtClean="0"/>
              <a:t>*</a:t>
            </a:r>
            <a:r>
              <a:rPr lang="en-US" sz="3600" b="1" smtClean="0">
                <a:sym typeface="SymbolProp BT" pitchFamily="2" charset="2"/>
              </a:rPr>
              <a:t></a:t>
            </a:r>
            <a:r>
              <a:rPr lang="ru-RU" b="1" smtClean="0"/>
              <a:t> [x’</a:t>
            </a:r>
            <a:r>
              <a:rPr lang="ru-RU" b="1" baseline="-18000" smtClean="0"/>
              <a:t>1</a:t>
            </a:r>
            <a:r>
              <a:rPr lang="ru-RU" b="1" smtClean="0"/>
              <a:t>,x’</a:t>
            </a:r>
            <a:r>
              <a:rPr lang="ru-RU" b="1" baseline="-18000" smtClean="0"/>
              <a:t>2</a:t>
            </a:r>
            <a:r>
              <a:rPr lang="ru-RU" b="1" smtClean="0"/>
              <a:t>,...]</a:t>
            </a:r>
            <a:endParaRPr lang="ru-RU" smtClean="0"/>
          </a:p>
          <a:p>
            <a:pPr eaLnBrk="1" hangingPunct="1"/>
            <a:r>
              <a:rPr lang="ru-RU" smtClean="0"/>
              <a:t>Тогда	</a:t>
            </a:r>
            <a:r>
              <a:rPr lang="ru-RU" b="1" smtClean="0"/>
              <a:t>&lt;x&gt;</a:t>
            </a:r>
            <a:r>
              <a:rPr lang="ru-RU" b="1" smtClean="0">
                <a:sym typeface="SymbolProp BT" pitchFamily="2" charset="2"/>
              </a:rPr>
              <a:t></a:t>
            </a:r>
            <a:r>
              <a:rPr lang="ru-RU" b="1" smtClean="0"/>
              <a:t>(p</a:t>
            </a:r>
            <a:r>
              <a:rPr lang="ru-RU" b="1" baseline="30000" smtClean="0"/>
              <a:t>-1</a:t>
            </a:r>
            <a:r>
              <a:rPr lang="ru-RU" b="1" smtClean="0"/>
              <a:t> y)</a:t>
            </a:r>
            <a:r>
              <a:rPr lang="en-US" b="1" smtClean="0"/>
              <a:t> =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{ d | d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&lt;x&gt;, p d </a:t>
            </a:r>
            <a:r>
              <a:rPr lang="en-US" b="1" smtClean="0"/>
              <a:t>*</a:t>
            </a:r>
            <a:r>
              <a:rPr lang="en-US" b="1" smtClean="0">
                <a:sym typeface="SymbolProp BT" pitchFamily="2" charset="2"/>
              </a:rPr>
              <a:t> </a:t>
            </a:r>
            <a:r>
              <a:rPr lang="ru-RU" b="1" smtClean="0"/>
              <a:t>y} =</a:t>
            </a:r>
            <a:br>
              <a:rPr lang="ru-RU" b="1" smtClean="0"/>
            </a:br>
            <a:r>
              <a:rPr lang="ru-RU" b="1" smtClean="0"/>
              <a:t>		</a:t>
            </a:r>
            <a:r>
              <a:rPr lang="en-US" b="1" smtClean="0"/>
              <a:t>	</a:t>
            </a:r>
            <a:r>
              <a:rPr lang="ru-RU" b="1" smtClean="0">
                <a:sym typeface="SymbolProp BT" pitchFamily="2" charset="2"/>
              </a:rPr>
              <a:t></a:t>
            </a:r>
            <a:r>
              <a:rPr lang="en-US" b="1" baseline="-25000" smtClean="0">
                <a:sym typeface="SymbolProp BT" pitchFamily="2" charset="2"/>
              </a:rPr>
              <a:t>i</a:t>
            </a:r>
            <a:r>
              <a:rPr lang="ru-RU" b="1" smtClean="0"/>
              <a:t> </a:t>
            </a:r>
            <a:r>
              <a:rPr lang="en-US" b="1" smtClean="0"/>
              <a:t>&lt;</a:t>
            </a:r>
            <a:r>
              <a:rPr lang="ru-RU" b="1" smtClean="0"/>
              <a:t>x’</a:t>
            </a:r>
            <a:r>
              <a:rPr lang="en-US" b="1" baseline="-18000" smtClean="0"/>
              <a:t>i</a:t>
            </a:r>
            <a:r>
              <a:rPr lang="en-US" b="1" smtClean="0"/>
              <a:t>&gt;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58763"/>
            <a:ext cx="84359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4.3 Альтернативное представление результатов инверсного вычисления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95475"/>
            <a:ext cx="9144000" cy="4962525"/>
          </a:xfrm>
        </p:spPr>
        <p:txBody>
          <a:bodyPr/>
          <a:lstStyle/>
          <a:p>
            <a:pPr eaLnBrk="1" hangingPunct="1"/>
            <a:r>
              <a:rPr lang="ru-RU" b="1" smtClean="0"/>
              <a:t>ura :: ProgR -&gt; Class -&gt; EVal -&gt;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	</a:t>
            </a:r>
            <a:r>
              <a:rPr lang="ru-RU" b="1" smtClean="0"/>
              <a:t>[(Subst,Restr)]</a:t>
            </a:r>
            <a:br>
              <a:rPr lang="ru-RU" b="1" smtClean="0"/>
            </a:br>
            <a:r>
              <a:rPr lang="ru-RU" b="1" smtClean="0"/>
              <a:t>ura p x y = map altRepr (ura’ p x y)</a:t>
            </a:r>
            <a:br>
              <a:rPr lang="ru-RU" b="1" smtClean="0"/>
            </a:br>
            <a:r>
              <a:rPr lang="ru-RU" b="1" smtClean="0"/>
              <a:t>     where altRepr:: Class -&gt; (Subst,Restr)</a:t>
            </a:r>
            <a:br>
              <a:rPr lang="ru-RU" b="1" smtClean="0"/>
            </a:br>
            <a:r>
              <a:rPr lang="ru-RU" b="1" smtClean="0"/>
              <a:t>                 altRepr xi = subClassCntr x xi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58763"/>
            <a:ext cx="84359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4.3 Альтернативное представление результатов инверсного вычисления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95475"/>
            <a:ext cx="9144000" cy="4962525"/>
          </a:xfrm>
        </p:spPr>
        <p:txBody>
          <a:bodyPr/>
          <a:lstStyle/>
          <a:p>
            <a:pPr eaLnBrk="1" hangingPunct="1"/>
            <a:r>
              <a:rPr lang="ru-RU" sz="2800" b="1" smtClean="0"/>
              <a:t>subClassCntr :: Class -&gt; Class -&gt; (Subst,Restr)</a:t>
            </a:r>
            <a:br>
              <a:rPr lang="ru-RU" sz="2800" b="1" smtClean="0"/>
            </a:br>
            <a:r>
              <a:rPr lang="ru-RU" sz="2800" b="1" smtClean="0"/>
              <a:t>subClassCntr x@(cesx,rx) x’@(cesx’,rx’) = (s, r)</a:t>
            </a:r>
            <a:br>
              <a:rPr lang="ru-RU" sz="2800" b="1" smtClean="0"/>
            </a:br>
            <a:r>
              <a:rPr lang="ru-RU" sz="2800" b="1" smtClean="0"/>
              <a:t>    where</a:t>
            </a:r>
            <a:br>
              <a:rPr lang="ru-RU" sz="2800" b="1" smtClean="0"/>
            </a:br>
            <a:r>
              <a:rPr lang="ru-RU" sz="2800" b="1" smtClean="0"/>
              <a:t> 	  (True,s) = unify cesx cesx’</a:t>
            </a:r>
            <a:br>
              <a:rPr lang="ru-RU" sz="2800" b="1" smtClean="0"/>
            </a:br>
            <a:r>
              <a:rPr lang="ru-RU" sz="2800" b="1" smtClean="0"/>
              <a:t>	  RESTR ineqs = rx/.s </a:t>
            </a:r>
            <a:br>
              <a:rPr lang="ru-RU" sz="2800" b="1" smtClean="0"/>
            </a:br>
            <a:r>
              <a:rPr lang="ru-RU" sz="2800" b="1" smtClean="0"/>
              <a:t>	  r = case rx’ of</a:t>
            </a:r>
            <a:br>
              <a:rPr lang="ru-RU" sz="2800" b="1" smtClean="0"/>
            </a:br>
            <a:r>
              <a:rPr lang="ru-RU" sz="2800" b="1" smtClean="0"/>
              <a:t>		  INCONSISTENT -&gt; INCONSISTENT</a:t>
            </a:r>
            <a:br>
              <a:rPr lang="ru-RU" sz="2800" b="1" smtClean="0"/>
            </a:br>
            <a:r>
              <a:rPr lang="ru-RU" sz="2800" b="1" smtClean="0"/>
              <a:t>		  RESTR ineqs’     -&gt; RESTR</a:t>
            </a:r>
            <a:br>
              <a:rPr lang="ru-RU" sz="2800" b="1" smtClean="0"/>
            </a:br>
            <a:r>
              <a:rPr lang="ru-RU" sz="2800" b="1" smtClean="0"/>
              <a:t> 			   [ ineq | 	ineq&lt;-ineqs’,</a:t>
            </a:r>
            <a:br>
              <a:rPr lang="ru-RU" sz="2800" b="1" smtClean="0"/>
            </a:br>
            <a:r>
              <a:rPr lang="ru-RU" sz="2800" b="1" smtClean="0"/>
              <a:t> 					not(ineq‘elem‘ineqs)]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671764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671765" name="AutoShape 21"/>
          <p:cNvSpPr>
            <a:spLocks noChangeArrowheads="1"/>
          </p:cNvSpPr>
          <p:nvPr/>
        </p:nvSpPr>
        <p:spPr bwMode="auto">
          <a:xfrm>
            <a:off x="5129213" y="3705225"/>
            <a:ext cx="887412" cy="2962275"/>
          </a:xfrm>
          <a:prstGeom prst="upArrow">
            <a:avLst>
              <a:gd name="adj1" fmla="val 50000"/>
              <a:gd name="adj2" fmla="val 83453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7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7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Корректность </a:t>
            </a:r>
            <a:r>
              <a:rPr lang="en-US" smtClean="0"/>
              <a:t>ura (</a:t>
            </a:r>
            <a:r>
              <a:rPr lang="ru-RU" smtClean="0"/>
              <a:t>кратко)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50325" cy="5257800"/>
          </a:xfrm>
        </p:spPr>
        <p:txBody>
          <a:bodyPr/>
          <a:lstStyle/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p</a:t>
            </a:r>
            <a:r>
              <a:rPr lang="ru-RU" smtClean="0"/>
              <a:t> — произвольная программа на языке TSG, </a:t>
            </a:r>
            <a:r>
              <a:rPr lang="ru-RU" b="1" smtClean="0"/>
              <a:t>x</a:t>
            </a:r>
            <a:r>
              <a:rPr lang="ru-RU" smtClean="0"/>
              <a:t> — класс, c-данное для </a:t>
            </a:r>
            <a:r>
              <a:rPr lang="ru-RU" b="1" smtClean="0"/>
              <a:t>p</a:t>
            </a:r>
            <a:r>
              <a:rPr lang="ru-RU" smtClean="0"/>
              <a:t>, </a:t>
            </a:r>
            <a:r>
              <a:rPr lang="ru-RU" b="1" smtClean="0"/>
              <a:t>y</a:t>
            </a:r>
            <a:r>
              <a:rPr lang="ru-RU" smtClean="0"/>
              <a:t> — e-значение (</a:t>
            </a:r>
            <a:r>
              <a:rPr lang="ru-RU" b="1" smtClean="0"/>
              <a:t>y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Eval</a:t>
            </a:r>
            <a:r>
              <a:rPr lang="ru-RU" smtClean="0"/>
              <a:t>).</a:t>
            </a:r>
          </a:p>
          <a:p>
            <a:pPr eaLnBrk="1" hangingPunct="1"/>
            <a:r>
              <a:rPr lang="ru-RU" smtClean="0"/>
              <a:t>Пусть </a:t>
            </a:r>
            <a:r>
              <a:rPr lang="ru-RU" b="1" smtClean="0"/>
              <a:t>ura p x y </a:t>
            </a:r>
            <a:r>
              <a:rPr lang="en-US" b="1" baseline="30000" smtClean="0"/>
              <a:t>*</a:t>
            </a:r>
            <a:r>
              <a:rPr lang="en-US" sz="3600" b="1" smtClean="0">
                <a:sym typeface="SymbolProp BT" pitchFamily="2" charset="2"/>
              </a:rPr>
              <a:t></a:t>
            </a:r>
            <a:r>
              <a:rPr lang="ru-RU" b="1" smtClean="0"/>
              <a:t> [(</a:t>
            </a:r>
            <a:r>
              <a:rPr lang="en-US" b="1" smtClean="0"/>
              <a:t>s</a:t>
            </a:r>
            <a:r>
              <a:rPr lang="en-US" b="1" baseline="-25000" smtClean="0"/>
              <a:t>1</a:t>
            </a:r>
            <a:r>
              <a:rPr lang="en-US" b="1" smtClean="0"/>
              <a:t>,r</a:t>
            </a:r>
            <a:r>
              <a:rPr lang="en-US" b="1" baseline="-25000" smtClean="0"/>
              <a:t>1</a:t>
            </a:r>
            <a:r>
              <a:rPr lang="ru-RU" b="1" smtClean="0"/>
              <a:t>)</a:t>
            </a:r>
            <a:r>
              <a:rPr lang="en-US" b="1" smtClean="0"/>
              <a:t>, (s</a:t>
            </a:r>
            <a:r>
              <a:rPr lang="en-US" b="1" baseline="-25000" smtClean="0"/>
              <a:t>2</a:t>
            </a:r>
            <a:r>
              <a:rPr lang="en-US" b="1" smtClean="0"/>
              <a:t>,r</a:t>
            </a:r>
            <a:r>
              <a:rPr lang="en-US" b="1" baseline="-25000" smtClean="0"/>
              <a:t>2</a:t>
            </a:r>
            <a:r>
              <a:rPr lang="en-US" b="1" smtClean="0"/>
              <a:t>)</a:t>
            </a:r>
            <a:r>
              <a:rPr lang="ru-RU" b="1" smtClean="0"/>
              <a:t>,...]</a:t>
            </a:r>
            <a:endParaRPr lang="ru-RU" smtClean="0"/>
          </a:p>
          <a:p>
            <a:pPr eaLnBrk="1" hangingPunct="1"/>
            <a:r>
              <a:rPr lang="ru-RU" smtClean="0"/>
              <a:t>Тогда	</a:t>
            </a:r>
            <a:r>
              <a:rPr lang="ru-RU" b="1" smtClean="0"/>
              <a:t>&lt;x&gt;</a:t>
            </a:r>
            <a:r>
              <a:rPr lang="ru-RU" b="1" smtClean="0">
                <a:sym typeface="SymbolProp BT" pitchFamily="2" charset="2"/>
              </a:rPr>
              <a:t></a:t>
            </a:r>
            <a:r>
              <a:rPr lang="ru-RU" b="1" smtClean="0"/>
              <a:t>(p</a:t>
            </a:r>
            <a:r>
              <a:rPr lang="ru-RU" b="1" baseline="30000" smtClean="0"/>
              <a:t>-1</a:t>
            </a:r>
            <a:r>
              <a:rPr lang="ru-RU" b="1" smtClean="0"/>
              <a:t> y)</a:t>
            </a:r>
            <a:r>
              <a:rPr lang="en-US" b="1" smtClean="0"/>
              <a:t> =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{ d | d</a:t>
            </a:r>
            <a:r>
              <a:rPr lang="ru-RU" b="1" smtClean="0">
                <a:sym typeface="SymbolProp BT" pitchFamily="2" charset="2"/>
              </a:rPr>
              <a:t></a:t>
            </a:r>
            <a:r>
              <a:rPr lang="ru-RU" b="1" smtClean="0"/>
              <a:t>&lt;x&gt;, p d </a:t>
            </a:r>
            <a:r>
              <a:rPr lang="en-US" b="1" smtClean="0"/>
              <a:t>*</a:t>
            </a:r>
            <a:r>
              <a:rPr lang="en-US" b="1" smtClean="0">
                <a:sym typeface="SymbolProp BT" pitchFamily="2" charset="2"/>
              </a:rPr>
              <a:t> </a:t>
            </a:r>
            <a:r>
              <a:rPr lang="ru-RU" b="1" smtClean="0"/>
              <a:t>y} =</a:t>
            </a:r>
            <a:br>
              <a:rPr lang="ru-RU" b="1" smtClean="0"/>
            </a:br>
            <a:r>
              <a:rPr lang="ru-RU" b="1" smtClean="0"/>
              <a:t>		</a:t>
            </a:r>
            <a:r>
              <a:rPr lang="en-US" b="1" smtClean="0"/>
              <a:t>	</a:t>
            </a:r>
            <a:r>
              <a:rPr lang="ru-RU" b="1" smtClean="0">
                <a:sym typeface="SymbolProp BT" pitchFamily="2" charset="2"/>
              </a:rPr>
              <a:t></a:t>
            </a:r>
            <a:r>
              <a:rPr lang="en-US" b="1" baseline="-25000" smtClean="0">
                <a:sym typeface="SymbolProp BT" pitchFamily="2" charset="2"/>
              </a:rPr>
              <a:t>i</a:t>
            </a:r>
            <a:r>
              <a:rPr lang="ru-RU" b="1" smtClean="0"/>
              <a:t> </a:t>
            </a:r>
            <a:r>
              <a:rPr lang="en-US" b="1" smtClean="0"/>
              <a:t>&lt;</a:t>
            </a:r>
            <a:r>
              <a:rPr lang="ru-RU" b="1" smtClean="0"/>
              <a:t>x</a:t>
            </a:r>
            <a:r>
              <a:rPr lang="en-US" b="1" smtClean="0"/>
              <a:t>/.(S s</a:t>
            </a:r>
            <a:r>
              <a:rPr lang="en-US" b="1" baseline="-18000" smtClean="0"/>
              <a:t>i</a:t>
            </a:r>
            <a:r>
              <a:rPr lang="en-US" b="1" smtClean="0"/>
              <a:t>)/.(R r</a:t>
            </a:r>
            <a:r>
              <a:rPr lang="en-US" b="1" baseline="-18000" smtClean="0"/>
              <a:t>i</a:t>
            </a:r>
            <a:r>
              <a:rPr lang="en-US" b="1" smtClean="0"/>
              <a:t>)&gt;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4" y="258763"/>
            <a:ext cx="843597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4.4 Универсальный </a:t>
            </a:r>
            <a:br>
              <a:rPr lang="ru-RU" sz="4000" dirty="0" smtClean="0"/>
            </a:br>
            <a:r>
              <a:rPr lang="ru-RU" sz="4000" dirty="0" smtClean="0"/>
              <a:t>решающий алгоритм. Примеры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74800"/>
            <a:ext cx="8645525" cy="5283200"/>
          </a:xfrm>
        </p:spPr>
        <p:txBody>
          <a:bodyPr/>
          <a:lstStyle/>
          <a:p>
            <a:pPr eaLnBrk="1" hangingPunct="1">
              <a:tabLst>
                <a:tab pos="1158875" algn="l"/>
              </a:tabLst>
            </a:pPr>
            <a:r>
              <a:rPr lang="ru-RU" b="1" smtClean="0"/>
              <a:t>str	= CONS ’A(CONS ’B(CONS ’C ’NIL))</a:t>
            </a:r>
          </a:p>
          <a:p>
            <a:pPr eaLnBrk="1" hangingPunct="1">
              <a:tabLst>
                <a:tab pos="1158875" algn="l"/>
              </a:tabLst>
            </a:pPr>
            <a:r>
              <a:rPr lang="ru-RU" b="1" smtClean="0"/>
              <a:t>x	= ( 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.1,str], RESTR[])</a:t>
            </a:r>
          </a:p>
          <a:p>
            <a:pPr eaLnBrk="1" hangingPunct="1">
              <a:tabLst>
                <a:tab pos="1158875" algn="l"/>
              </a:tabLst>
            </a:pPr>
            <a:r>
              <a:rPr lang="ru-RU" b="1" smtClean="0"/>
              <a:t>aaa	= CONS ’A(CONS ’A(CONS ’A ’NIL))</a:t>
            </a:r>
          </a:p>
          <a:p>
            <a:pPr eaLnBrk="1" hangingPunct="1">
              <a:tabLst>
                <a:tab pos="1158875" algn="l"/>
              </a:tabLst>
            </a:pPr>
            <a:r>
              <a:rPr lang="ru-RU" b="1" smtClean="0"/>
              <a:t>xa	= ( 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.1,aaa], RESTR[])</a:t>
            </a:r>
          </a:p>
          <a:p>
            <a:pPr eaLnBrk="1" hangingPunct="1">
              <a:tabLst>
                <a:tab pos="1158875" algn="l"/>
              </a:tabLst>
            </a:pPr>
            <a:r>
              <a:rPr lang="ru-RU" b="1" smtClean="0"/>
              <a:t>true	= ’SUCCESS</a:t>
            </a:r>
          </a:p>
          <a:p>
            <a:pPr eaLnBrk="1" hangingPunct="1">
              <a:tabLst>
                <a:tab pos="1158875" algn="l"/>
              </a:tabLst>
            </a:pPr>
            <a:r>
              <a:rPr lang="ru-RU" b="1" smtClean="0"/>
              <a:t>false	= ’FAILURE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4.4 Универсальный </a:t>
            </a:r>
            <a:br>
              <a:rPr lang="ru-RU" sz="4000" dirty="0" smtClean="0"/>
            </a:br>
            <a:r>
              <a:rPr lang="ru-RU" sz="4000" dirty="0" smtClean="0"/>
              <a:t>решающий алгоритм. Примеры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533400" algn="l"/>
              </a:tabLst>
            </a:pPr>
            <a:r>
              <a:rPr lang="ru-RU" sz="2800" b="1" smtClean="0"/>
              <a:t>ura prog x true =</a:t>
            </a:r>
            <a:br>
              <a:rPr lang="ru-RU" sz="2800" b="1" smtClean="0"/>
            </a:br>
            <a:r>
              <a:rPr lang="ru-RU" sz="2800" b="1" smtClean="0"/>
              <a:t>[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.4],RESTR[]),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’A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.10],RESTR[]),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’A (CONS ’B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.16)],RESTR[]),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’B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.10],RESTR[]),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’A (CONS ’B (CONS ’C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.22))],</a:t>
            </a:r>
            <a:br>
              <a:rPr lang="ru-RU" sz="2800" b="1" smtClean="0"/>
            </a:br>
            <a:r>
              <a:rPr lang="ru-RU" sz="2800" b="1" smtClean="0"/>
              <a:t>							       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’B (CONS ’C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.16)],RESTR[]),</a:t>
            </a:r>
            <a:br>
              <a:rPr lang="ru-RU" sz="2800" b="1" smtClean="0"/>
            </a:br>
            <a:r>
              <a:rPr lang="ru-RU" sz="2800" b="1" smtClean="0"/>
              <a:t> 	([</a:t>
            </a:r>
            <a:r>
              <a:rPr lang="ru-RU" sz="2800" b="1" smtClean="0">
                <a:solidFill>
                  <a:srgbClr val="CC0000"/>
                </a:solidFill>
              </a:rPr>
              <a:t>E</a:t>
            </a:r>
            <a:r>
              <a:rPr lang="ru-RU" sz="2800" b="1" smtClean="0"/>
              <a:t>.1 :-&gt; CONS ’C </a:t>
            </a:r>
            <a:r>
              <a:rPr lang="ru-RU" sz="2800" b="1" smtClean="0">
                <a:solidFill>
                  <a:srgbClr val="CC0000"/>
                </a:solidFill>
              </a:rPr>
              <a:t>A</a:t>
            </a:r>
            <a:r>
              <a:rPr lang="ru-RU" sz="2800" b="1" smtClean="0"/>
              <a:t>.10],RESTR[])]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4.4 Универсальный </a:t>
            </a:r>
            <a:br>
              <a:rPr lang="ru-RU" sz="4000" dirty="0" smtClean="0"/>
            </a:br>
            <a:r>
              <a:rPr lang="ru-RU" sz="4000" dirty="0" smtClean="0"/>
              <a:t>решающий алгоритм. Примеры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marL="441325" indent="-441325" eaLnBrk="1" hangingPunct="1">
              <a:tabLst>
                <a:tab pos="715963" algn="l"/>
              </a:tabLst>
            </a:pPr>
            <a:r>
              <a:rPr lang="ru-RU" b="1" smtClean="0"/>
              <a:t>ura prog x</a:t>
            </a:r>
            <a:r>
              <a:rPr lang="en-US" b="1" smtClean="0"/>
              <a:t>a</a:t>
            </a:r>
            <a:r>
              <a:rPr lang="ru-RU" b="1" smtClean="0"/>
              <a:t> true =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[</a:t>
            </a:r>
            <a:r>
              <a:rPr lang="en-US" b="1" smtClean="0"/>
              <a:t>	</a:t>
            </a:r>
            <a:r>
              <a:rPr lang="ru-RU" b="1" smtClean="0"/>
              <a:t>([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 :-&gt; </a:t>
            </a:r>
            <a:r>
              <a:rPr lang="ru-RU" b="1" smtClean="0">
                <a:solidFill>
                  <a:srgbClr val="CC0000"/>
                </a:solidFill>
              </a:rPr>
              <a:t>A</a:t>
            </a:r>
            <a:r>
              <a:rPr lang="ru-RU" b="1" smtClean="0"/>
              <a:t>.4],[]),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</a:t>
            </a:r>
            <a:r>
              <a:rPr lang="ru-RU" b="1" smtClean="0"/>
              <a:t>([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 :-&gt; CONS ’A </a:t>
            </a:r>
            <a:r>
              <a:rPr lang="ru-RU" b="1" smtClean="0">
                <a:solidFill>
                  <a:srgbClr val="CC0000"/>
                </a:solidFill>
              </a:rPr>
              <a:t>A</a:t>
            </a:r>
            <a:r>
              <a:rPr lang="ru-RU" b="1" smtClean="0"/>
              <a:t>.10],[]),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</a:t>
            </a:r>
            <a:r>
              <a:rPr lang="ru-RU" b="1" smtClean="0"/>
              <a:t>([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 :-&gt; CONS ’A (CONS ’A </a:t>
            </a:r>
            <a:r>
              <a:rPr lang="ru-RU" b="1" smtClean="0">
                <a:solidFill>
                  <a:srgbClr val="CC0000"/>
                </a:solidFill>
              </a:rPr>
              <a:t>A</a:t>
            </a:r>
            <a:r>
              <a:rPr lang="ru-RU" b="1" smtClean="0"/>
              <a:t>.16)],[]),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</a:t>
            </a:r>
            <a:r>
              <a:rPr lang="ru-RU" b="1" smtClean="0"/>
              <a:t>([</a:t>
            </a:r>
            <a:r>
              <a:rPr lang="ru-RU" b="1" smtClean="0">
                <a:solidFill>
                  <a:srgbClr val="CC0000"/>
                </a:solidFill>
              </a:rPr>
              <a:t>E</a:t>
            </a:r>
            <a:r>
              <a:rPr lang="ru-RU" b="1" smtClean="0"/>
              <a:t>.1 :-&gt; CONS ’A (CONS ’A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		  </a:t>
            </a:r>
            <a:r>
              <a:rPr lang="ru-RU" b="1" smtClean="0"/>
              <a:t>(CONS ’A </a:t>
            </a:r>
            <a:r>
              <a:rPr lang="ru-RU" b="1" smtClean="0">
                <a:solidFill>
                  <a:srgbClr val="CC0000"/>
                </a:solidFill>
              </a:rPr>
              <a:t>A</a:t>
            </a:r>
            <a:r>
              <a:rPr lang="ru-RU" b="1" smtClean="0"/>
              <a:t>.22))],[])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]</a:t>
            </a:r>
            <a:endParaRPr lang="en-US" b="1" smtClean="0"/>
          </a:p>
          <a:p>
            <a:pPr marL="441325" indent="-441325" eaLnBrk="1" hangingPunct="1">
              <a:tabLst>
                <a:tab pos="715963" algn="l"/>
              </a:tabLst>
            </a:pPr>
            <a:r>
              <a:rPr lang="ru-RU" b="1" smtClean="0"/>
              <a:t>ura prog x false =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CC3300"/>
                </a:solidFill>
              </a:rPr>
              <a:t>… </a:t>
            </a:r>
            <a:r>
              <a:rPr lang="ru-RU" b="1" smtClean="0">
                <a:solidFill>
                  <a:srgbClr val="CC3300"/>
                </a:solidFill>
              </a:rPr>
              <a:t>класс, какой результат?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4.4 Универсальный </a:t>
            </a:r>
            <a:br>
              <a:rPr lang="ru-RU" sz="4000" dirty="0" smtClean="0"/>
            </a:br>
            <a:r>
              <a:rPr lang="ru-RU" sz="4000" dirty="0" smtClean="0"/>
              <a:t>решающий алгоритм. Примеры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5738"/>
            <a:ext cx="9144000" cy="5402262"/>
          </a:xfrm>
        </p:spPr>
        <p:txBody>
          <a:bodyPr/>
          <a:lstStyle/>
          <a:p>
            <a:pPr marL="274638" indent="-274638" eaLnBrk="1" hangingPunct="1">
              <a:lnSpc>
                <a:spcPct val="80000"/>
              </a:lnSpc>
              <a:buFont typeface="Stars1" pitchFamily="34" charset="2"/>
              <a:buNone/>
              <a:tabLst>
                <a:tab pos="441325" algn="l"/>
              </a:tabLst>
            </a:pPr>
            <a:endParaRPr lang="ru-RU" sz="600" smtClean="0"/>
          </a:p>
          <a:p>
            <a:pPr marL="274638" indent="-274638" eaLnBrk="1" hangingPunct="1">
              <a:lnSpc>
                <a:spcPct val="80000"/>
              </a:lnSpc>
              <a:tabLst>
                <a:tab pos="441325" algn="l"/>
              </a:tabLst>
            </a:pPr>
            <a:r>
              <a:rPr lang="ru-RU" sz="2000" b="1" smtClean="0"/>
              <a:t>ura prog x false =</a:t>
            </a:r>
            <a:br>
              <a:rPr lang="ru-RU" sz="2000" b="1" smtClean="0"/>
            </a:br>
            <a:r>
              <a:rPr lang="ru-RU" sz="2000" b="1" smtClean="0"/>
              <a:t>[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.13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.14)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.11],[]),</a:t>
            </a:r>
            <a:br>
              <a:rPr lang="ru-RU" sz="2000" b="1" smtClean="0"/>
            </a:br>
            <a:r>
              <a:rPr lang="ru-RU" sz="2000" b="1" smtClean="0"/>
              <a:t>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.19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.20)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’B (CONS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.25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.26)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.23))],[]),</a:t>
            </a:r>
            <a:br>
              <a:rPr lang="ru-RU" sz="2000" b="1" smtClean="0"/>
            </a:br>
            <a:r>
              <a:rPr lang="ru-RU" sz="2000" b="1" smtClean="0"/>
              <a:t>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’B (CONS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.19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.20)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’B (CONS ’C (CONS </a:t>
            </a:r>
            <a:br>
              <a:rPr lang="ru-RU" sz="2000" b="1" smtClean="0"/>
            </a:br>
            <a:r>
              <a:rPr lang="ru-RU" sz="2000" b="1" smtClean="0"/>
              <a:t>						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.31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.32)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.29)))],[]),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’B (CONS ’C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.33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.29)))],[]),</a:t>
            </a:r>
            <a:br>
              <a:rPr lang="ru-RU" sz="2000" b="1" smtClean="0"/>
            </a:br>
            <a:r>
              <a:rPr lang="ru-RU" sz="2000" b="1" smtClean="0"/>
              <a:t>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’B (CONS ’C (CONS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.25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.26)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.23))],[]),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’B (CONS ’C (CONS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.27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.23))],[]),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’C (CONS (CONS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.19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.20)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’C (CONS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.21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.17)],[]),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.15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.11], [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.15:≠:’A,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.15:≠:’B,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.15:≠:’C]),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.21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 [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.21:≠:’B]),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’B (CONS 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.21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.17)], [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.21:≠:’C]),</a:t>
            </a:r>
            <a:br>
              <a:rPr lang="ru-RU" sz="2000" b="1" smtClean="0"/>
            </a:br>
            <a:r>
              <a:rPr lang="ru-RU" sz="2000" b="1" smtClean="0"/>
              <a:t> 	([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.1:-&gt;CONS ’A (CONS ’B (CONS A.27 </a:t>
            </a:r>
            <a:r>
              <a:rPr lang="ru-RU" sz="2000" b="1" smtClean="0">
                <a:solidFill>
                  <a:srgbClr val="CC3300"/>
                </a:solidFill>
              </a:rPr>
              <a:t>E</a:t>
            </a:r>
            <a:r>
              <a:rPr lang="ru-RU" sz="2000" b="1" smtClean="0"/>
              <a:t>.23))], [</a:t>
            </a:r>
            <a:r>
              <a:rPr lang="ru-RU" sz="2000" b="1" smtClean="0">
                <a:solidFill>
                  <a:srgbClr val="CC3300"/>
                </a:solidFill>
              </a:rPr>
              <a:t>A</a:t>
            </a:r>
            <a:r>
              <a:rPr lang="ru-RU" sz="2000" b="1" smtClean="0"/>
              <a:t>.27:≠:’C])</a:t>
            </a:r>
            <a:br>
              <a:rPr lang="ru-RU" sz="2000" b="1" smtClean="0"/>
            </a:br>
            <a:r>
              <a:rPr lang="ru-RU" sz="2000" b="1" smtClean="0"/>
              <a:t>]</a:t>
            </a:r>
          </a:p>
          <a:p>
            <a:pPr marL="274638" indent="-274638" eaLnBrk="1" hangingPunct="1">
              <a:lnSpc>
                <a:spcPct val="80000"/>
              </a:lnSpc>
              <a:tabLst>
                <a:tab pos="441325" algn="l"/>
              </a:tabLst>
            </a:pP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4.4 Универсальный </a:t>
            </a:r>
            <a:br>
              <a:rPr lang="ru-RU" sz="4000" dirty="0" smtClean="0"/>
            </a:br>
            <a:r>
              <a:rPr lang="ru-RU" sz="4000" dirty="0" smtClean="0"/>
              <a:t>решающий алгоритм. Примеры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20675" y="4165600"/>
            <a:ext cx="8305800" cy="2292350"/>
            <a:chOff x="202" y="1584"/>
            <a:chExt cx="5232" cy="1444"/>
          </a:xfrm>
        </p:grpSpPr>
        <p:sp>
          <p:nvSpPr>
            <p:cNvPr id="715778" name="AutoShape 2"/>
            <p:cNvSpPr>
              <a:spLocks noChangeArrowheads="1"/>
            </p:cNvSpPr>
            <p:nvPr/>
          </p:nvSpPr>
          <p:spPr bwMode="auto">
            <a:xfrm>
              <a:off x="202" y="1584"/>
              <a:ext cx="4214" cy="576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678" name="Text Box 4"/>
            <p:cNvSpPr txBox="1">
              <a:spLocks noChangeArrowheads="1"/>
            </p:cNvSpPr>
            <p:nvPr/>
          </p:nvSpPr>
          <p:spPr bwMode="auto">
            <a:xfrm>
              <a:off x="281" y="1696"/>
              <a:ext cx="287" cy="37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p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679" name="Text Box 5"/>
            <p:cNvSpPr txBox="1">
              <a:spLocks noChangeArrowheads="1"/>
            </p:cNvSpPr>
            <p:nvPr/>
          </p:nvSpPr>
          <p:spPr bwMode="auto">
            <a:xfrm>
              <a:off x="1692" y="1696"/>
              <a:ext cx="287" cy="37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x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680" name="Text Box 6"/>
            <p:cNvSpPr txBox="1">
              <a:spLocks noChangeArrowheads="1"/>
            </p:cNvSpPr>
            <p:nvPr/>
          </p:nvSpPr>
          <p:spPr bwMode="auto">
            <a:xfrm>
              <a:off x="4061" y="1696"/>
              <a:ext cx="287" cy="37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y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81" name="AutoShape 7"/>
            <p:cNvCxnSpPr>
              <a:cxnSpLocks noChangeShapeType="1"/>
              <a:stCxn id="28678" idx="2"/>
              <a:endCxn id="28686" idx="1"/>
            </p:cNvCxnSpPr>
            <p:nvPr/>
          </p:nvCxnSpPr>
          <p:spPr bwMode="auto">
            <a:xfrm rot="16200000" flipH="1">
              <a:off x="118" y="2374"/>
              <a:ext cx="775" cy="162"/>
            </a:xfrm>
            <a:prstGeom prst="bentConnector2">
              <a:avLst/>
            </a:prstGeom>
            <a:noFill/>
            <a:ln w="38100">
              <a:solidFill>
                <a:srgbClr val="0000CC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2" name="AutoShape 8"/>
            <p:cNvCxnSpPr>
              <a:cxnSpLocks noChangeShapeType="1"/>
              <a:stCxn id="28679" idx="2"/>
              <a:endCxn id="28686" idx="0"/>
            </p:cNvCxnSpPr>
            <p:nvPr/>
          </p:nvCxnSpPr>
          <p:spPr bwMode="auto">
            <a:xfrm rot="5400000">
              <a:off x="1075" y="1896"/>
              <a:ext cx="589" cy="932"/>
            </a:xfrm>
            <a:prstGeom prst="bentConnector3">
              <a:avLst>
                <a:gd name="adj1" fmla="val 49917"/>
              </a:avLst>
            </a:prstGeom>
            <a:noFill/>
            <a:ln w="38100">
              <a:solidFill>
                <a:srgbClr val="0000CC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15785" name="AutoShape 9"/>
            <p:cNvSpPr>
              <a:spLocks noChangeArrowheads="1"/>
            </p:cNvSpPr>
            <p:nvPr/>
          </p:nvSpPr>
          <p:spPr bwMode="auto">
            <a:xfrm>
              <a:off x="1471" y="2654"/>
              <a:ext cx="730" cy="374"/>
            </a:xfrm>
            <a:prstGeom prst="flowChartAlternateProcess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cs typeface="Tahoma" pitchFamily="34" charset="0"/>
                </a:rPr>
                <a:t>tree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84" name="AutoShape 10"/>
            <p:cNvCxnSpPr>
              <a:cxnSpLocks noChangeShapeType="1"/>
              <a:stCxn id="28686" idx="3"/>
              <a:endCxn id="715785" idx="1"/>
            </p:cNvCxnSpPr>
            <p:nvPr/>
          </p:nvCxnSpPr>
          <p:spPr bwMode="auto">
            <a:xfrm flipV="1">
              <a:off x="1221" y="2841"/>
              <a:ext cx="250" cy="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0000CC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5" name="AutoShape 11"/>
            <p:cNvCxnSpPr>
              <a:cxnSpLocks noChangeShapeType="1"/>
              <a:stCxn id="715785" idx="3"/>
              <a:endCxn id="28687" idx="1"/>
            </p:cNvCxnSpPr>
            <p:nvPr/>
          </p:nvCxnSpPr>
          <p:spPr bwMode="auto">
            <a:xfrm>
              <a:off x="2201" y="2841"/>
              <a:ext cx="232" cy="0"/>
            </a:xfrm>
            <a:prstGeom prst="straightConnector1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</p:cxnSp>
        <p:sp>
          <p:nvSpPr>
            <p:cNvPr id="28686" name="Text Box 12"/>
            <p:cNvSpPr txBox="1">
              <a:spLocks noChangeArrowheads="1"/>
            </p:cNvSpPr>
            <p:nvPr/>
          </p:nvSpPr>
          <p:spPr bwMode="auto">
            <a:xfrm>
              <a:off x="587" y="2656"/>
              <a:ext cx="634" cy="371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ppt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687" name="Text Box 13"/>
            <p:cNvSpPr txBox="1">
              <a:spLocks noChangeArrowheads="1"/>
            </p:cNvSpPr>
            <p:nvPr/>
          </p:nvSpPr>
          <p:spPr bwMode="auto">
            <a:xfrm>
              <a:off x="2433" y="2655"/>
              <a:ext cx="652" cy="371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tab’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88" name="AutoShape 14"/>
            <p:cNvCxnSpPr>
              <a:cxnSpLocks noChangeShapeType="1"/>
              <a:stCxn id="28679" idx="2"/>
              <a:endCxn id="28687" idx="0"/>
            </p:cNvCxnSpPr>
            <p:nvPr/>
          </p:nvCxnSpPr>
          <p:spPr bwMode="auto">
            <a:xfrm rot="16200000" flipH="1">
              <a:off x="2004" y="1899"/>
              <a:ext cx="588" cy="923"/>
            </a:xfrm>
            <a:prstGeom prst="bentConnector3">
              <a:avLst>
                <a:gd name="adj1" fmla="val 49829"/>
              </a:avLst>
            </a:prstGeom>
            <a:noFill/>
            <a:ln w="38100">
              <a:solidFill>
                <a:srgbClr val="0000CC"/>
              </a:solidFill>
              <a:miter lim="800000"/>
              <a:headEnd/>
              <a:tailEnd type="triangle" w="med" len="med"/>
            </a:ln>
          </p:spPr>
        </p:cxnSp>
        <p:sp>
          <p:nvSpPr>
            <p:cNvPr id="715791" name="AutoShape 15"/>
            <p:cNvSpPr>
              <a:spLocks noChangeArrowheads="1"/>
            </p:cNvSpPr>
            <p:nvPr/>
          </p:nvSpPr>
          <p:spPr bwMode="auto">
            <a:xfrm>
              <a:off x="3307" y="2654"/>
              <a:ext cx="279" cy="374"/>
            </a:xfrm>
            <a:prstGeom prst="flowChartAlternateProcess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cs typeface="Tahoma" pitchFamily="34" charset="0"/>
                </a:rPr>
                <a:t>L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90" name="AutoShape 16"/>
            <p:cNvCxnSpPr>
              <a:cxnSpLocks noChangeShapeType="1"/>
              <a:stCxn id="28687" idx="3"/>
              <a:endCxn id="715791" idx="1"/>
            </p:cNvCxnSpPr>
            <p:nvPr/>
          </p:nvCxnSpPr>
          <p:spPr bwMode="auto">
            <a:xfrm>
              <a:off x="3085" y="2841"/>
              <a:ext cx="222" cy="0"/>
            </a:xfrm>
            <a:prstGeom prst="straightConnector1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</p:cxnSp>
        <p:sp>
          <p:nvSpPr>
            <p:cNvPr id="28691" name="Text Box 17"/>
            <p:cNvSpPr txBox="1">
              <a:spLocks noChangeArrowheads="1"/>
            </p:cNvSpPr>
            <p:nvPr/>
          </p:nvSpPr>
          <p:spPr bwMode="auto">
            <a:xfrm>
              <a:off x="3816" y="2655"/>
              <a:ext cx="777" cy="371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urac</a:t>
              </a:r>
              <a:endParaRPr lang="ru-RU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92" name="AutoShape 18"/>
            <p:cNvCxnSpPr>
              <a:cxnSpLocks noChangeShapeType="1"/>
              <a:stCxn id="715791" idx="3"/>
              <a:endCxn id="28691" idx="1"/>
            </p:cNvCxnSpPr>
            <p:nvPr/>
          </p:nvCxnSpPr>
          <p:spPr bwMode="auto">
            <a:xfrm>
              <a:off x="3586" y="2841"/>
              <a:ext cx="230" cy="0"/>
            </a:xfrm>
            <a:prstGeom prst="straightConnector1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</p:cxnSp>
        <p:cxnSp>
          <p:nvCxnSpPr>
            <p:cNvPr id="28693" name="AutoShape 19"/>
            <p:cNvCxnSpPr>
              <a:cxnSpLocks noChangeShapeType="1"/>
              <a:stCxn id="28691" idx="3"/>
              <a:endCxn id="715796" idx="1"/>
            </p:cNvCxnSpPr>
            <p:nvPr/>
          </p:nvCxnSpPr>
          <p:spPr bwMode="auto">
            <a:xfrm>
              <a:off x="4593" y="2841"/>
              <a:ext cx="245" cy="0"/>
            </a:xfrm>
            <a:prstGeom prst="straightConnector1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</p:cxnSp>
        <p:sp>
          <p:nvSpPr>
            <p:cNvPr id="715796" name="AutoShape 20"/>
            <p:cNvSpPr>
              <a:spLocks noChangeArrowheads="1"/>
            </p:cNvSpPr>
            <p:nvPr/>
          </p:nvSpPr>
          <p:spPr bwMode="auto">
            <a:xfrm>
              <a:off x="4838" y="2654"/>
              <a:ext cx="596" cy="374"/>
            </a:xfrm>
            <a:prstGeom prst="flowChartAlternateProcess">
              <a:avLst/>
            </a:prstGeom>
            <a:solidFill>
              <a:srgbClr val="FFFF00"/>
            </a:solidFill>
            <a:ln w="9525" algn="ctr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  <a:cs typeface="Tahoma" pitchFamily="34" charset="0"/>
                </a:rPr>
                <a:t>ans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8695" name="AutoShape 21"/>
            <p:cNvCxnSpPr>
              <a:cxnSpLocks noChangeShapeType="1"/>
              <a:stCxn id="28680" idx="2"/>
              <a:endCxn id="28691" idx="0"/>
            </p:cNvCxnSpPr>
            <p:nvPr/>
          </p:nvCxnSpPr>
          <p:spPr bwMode="auto">
            <a:xfrm rot="5400000">
              <a:off x="3911" y="2361"/>
              <a:ext cx="588" cy="0"/>
            </a:xfrm>
            <a:prstGeom prst="straightConnector1">
              <a:avLst/>
            </a:prstGeom>
            <a:noFill/>
            <a:ln w="38100">
              <a:solidFill>
                <a:srgbClr val="0000CC"/>
              </a:solidFill>
              <a:round/>
              <a:headEnd/>
              <a:tailEnd type="triangle" w="med" len="med"/>
            </a:ln>
          </p:spPr>
        </p:cxnSp>
      </p:grpSp>
      <p:sp>
        <p:nvSpPr>
          <p:cNvPr id="28676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Когда</a:t>
            </a:r>
            <a:r>
              <a:rPr lang="en-US" smtClean="0"/>
              <a:t> (</a:t>
            </a:r>
            <a:r>
              <a:rPr lang="ru-RU" smtClean="0"/>
              <a:t>критерий!) </a:t>
            </a:r>
            <a:r>
              <a:rPr lang="en-US" b="1" smtClean="0"/>
              <a:t>ura</a:t>
            </a:r>
            <a:r>
              <a:rPr lang="en-US" smtClean="0"/>
              <a:t> </a:t>
            </a:r>
            <a:r>
              <a:rPr lang="ru-RU" smtClean="0"/>
              <a:t>завершает свою работу за конечное число шагов? </a:t>
            </a:r>
            <a:r>
              <a:rPr lang="ru-RU" b="1" smtClean="0">
                <a:solidFill>
                  <a:srgbClr val="FF0000"/>
                </a:solidFill>
              </a:rPr>
              <a:t>(Аудитория отвечает!)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Критерий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89013" eaLnBrk="1" hangingPunct="1"/>
            <a:r>
              <a:rPr lang="ru-RU" dirty="0" smtClean="0"/>
              <a:t>Пусть </a:t>
            </a:r>
            <a:r>
              <a:rPr lang="ru-RU" b="1" dirty="0" err="1" smtClean="0"/>
              <a:t>p</a:t>
            </a:r>
            <a:r>
              <a:rPr lang="ru-RU" dirty="0" smtClean="0"/>
              <a:t> — произвольная программа на языке TSG, </a:t>
            </a:r>
            <a:r>
              <a:rPr lang="ru-RU" b="1" dirty="0" err="1" smtClean="0"/>
              <a:t>x</a:t>
            </a:r>
            <a:r>
              <a:rPr lang="ru-RU" dirty="0" smtClean="0"/>
              <a:t> — класс</a:t>
            </a:r>
            <a:r>
              <a:rPr lang="ru-RU" smtClean="0"/>
              <a:t>, c-данное </a:t>
            </a:r>
            <a:r>
              <a:rPr lang="ru-RU" dirty="0" smtClean="0"/>
              <a:t>для </a:t>
            </a:r>
            <a:r>
              <a:rPr lang="ru-RU" b="1" dirty="0" err="1" smtClean="0"/>
              <a:t>p</a:t>
            </a:r>
            <a:r>
              <a:rPr lang="ru-RU" dirty="0" smtClean="0">
                <a:latin typeface="Arial" charset="0"/>
              </a:rPr>
              <a:t>, </a:t>
            </a:r>
            <a:r>
              <a:rPr lang="ru-RU" b="1" dirty="0" err="1" smtClean="0"/>
              <a:t>y</a:t>
            </a:r>
            <a:r>
              <a:rPr lang="ru-RU" dirty="0" smtClean="0"/>
              <a:t> — e-значение (</a:t>
            </a:r>
            <a:r>
              <a:rPr lang="ru-RU" b="1" dirty="0" err="1" smtClean="0"/>
              <a:t>y</a:t>
            </a:r>
            <a:r>
              <a:rPr lang="ru-RU" b="1" dirty="0" err="1" smtClean="0">
                <a:sym typeface="SymbolProp BT" pitchFamily="2" charset="2"/>
              </a:rPr>
              <a:t></a:t>
            </a:r>
            <a:r>
              <a:rPr lang="ru-RU" b="1" dirty="0" err="1" smtClean="0"/>
              <a:t>Eval</a:t>
            </a:r>
            <a:r>
              <a:rPr lang="ru-RU" dirty="0" smtClean="0"/>
              <a:t>).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smtClean="0"/>
              <a:t>Тогда следующие условия равносильны</a:t>
            </a:r>
            <a:endParaRPr lang="ru-RU" dirty="0" smtClean="0">
              <a:latin typeface="Arial" charset="0"/>
            </a:endParaRPr>
          </a:p>
          <a:p>
            <a:pPr marL="989013" lvl="1" indent="-449263" defTabSz="989013" eaLnBrk="1" hangingPunct="1"/>
            <a:r>
              <a:rPr lang="ru-RU" sz="3200" b="1" dirty="0" err="1" smtClean="0"/>
              <a:t>ura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p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x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y</a:t>
            </a:r>
            <a:r>
              <a:rPr lang="ru-RU" sz="3200" b="1" dirty="0" smtClean="0"/>
              <a:t> </a:t>
            </a:r>
            <a:r>
              <a:rPr lang="ru-RU" sz="3200" dirty="0" smtClean="0">
                <a:latin typeface="Arial" charset="0"/>
              </a:rPr>
              <a:t>терминируется </a:t>
            </a:r>
          </a:p>
          <a:p>
            <a:pPr marL="989013" lvl="1" indent="-449263" defTabSz="989013" eaLnBrk="1" hangingPunct="1"/>
            <a:r>
              <a:rPr lang="en-US" sz="3200" b="1" dirty="0" err="1" smtClean="0"/>
              <a:t>xptr</a:t>
            </a:r>
            <a:r>
              <a:rPr lang="en-US" sz="3200" b="1" dirty="0" smtClean="0"/>
              <a:t> p x</a:t>
            </a:r>
            <a:r>
              <a:rPr lang="en-US" sz="3200" dirty="0" smtClean="0"/>
              <a:t> </a:t>
            </a:r>
            <a:r>
              <a:rPr lang="ru-RU" sz="3200" dirty="0" smtClean="0"/>
              <a:t>— конечное дерево</a:t>
            </a:r>
            <a:endParaRPr lang="en-US" sz="3200" dirty="0" smtClean="0"/>
          </a:p>
          <a:p>
            <a:pPr marL="989013" lvl="1" indent="-449263" defTabSz="989013" eaLnBrk="1" hangingPunct="1"/>
            <a:r>
              <a:rPr lang="en-US" sz="3200" b="1" dirty="0" err="1" smtClean="0"/>
              <a:t>xptr</a:t>
            </a:r>
            <a:r>
              <a:rPr lang="en-US" sz="3200" b="1" dirty="0" smtClean="0"/>
              <a:t> p x</a:t>
            </a:r>
            <a:r>
              <a:rPr lang="en-US" sz="3200" dirty="0" smtClean="0"/>
              <a:t> </a:t>
            </a:r>
            <a:r>
              <a:rPr lang="ru-RU" sz="3200" dirty="0" smtClean="0"/>
              <a:t>имеет конечную глубину </a:t>
            </a:r>
            <a:r>
              <a:rPr lang="en-US" sz="3200" b="1" dirty="0" smtClean="0"/>
              <a:t>L</a:t>
            </a:r>
            <a:endParaRPr lang="ru-RU" sz="3200" b="1" dirty="0" smtClean="0"/>
          </a:p>
          <a:p>
            <a:pPr marL="989013" lvl="1" indent="-449263" defTabSz="989013" eaLnBrk="1" hangingPunct="1"/>
            <a:r>
              <a:rPr lang="ru-RU" sz="3200" b="1" dirty="0" smtClean="0">
                <a:sym typeface="SymbolProp BT" pitchFamily="2" charset="2"/>
              </a:rPr>
              <a:t></a:t>
            </a:r>
            <a:r>
              <a:rPr lang="en-US" sz="3200" b="1" dirty="0" smtClean="0"/>
              <a:t>L</a:t>
            </a:r>
            <a:r>
              <a:rPr lang="ru-RU" sz="3200" b="1" dirty="0" smtClean="0"/>
              <a:t>: </a:t>
            </a:r>
            <a:r>
              <a:rPr lang="ru-RU" sz="3200" b="1" dirty="0" smtClean="0">
                <a:sym typeface="SymbolProp BT" pitchFamily="2" charset="2"/>
              </a:rPr>
              <a:t></a:t>
            </a:r>
            <a:r>
              <a:rPr lang="en-US" sz="3200" b="1" dirty="0" smtClean="0">
                <a:sym typeface="SymbolProp BT" pitchFamily="2" charset="2"/>
              </a:rPr>
              <a:t>d&lt;x&gt;</a:t>
            </a:r>
            <a:r>
              <a:rPr lang="ru-RU" sz="3200" b="1" dirty="0" smtClean="0">
                <a:sym typeface="SymbolProp BT" pitchFamily="2" charset="2"/>
              </a:rPr>
              <a:t> </a:t>
            </a:r>
            <a:r>
              <a:rPr lang="ru-RU" sz="3200" dirty="0" smtClean="0">
                <a:sym typeface="SymbolProp BT" pitchFamily="2" charset="2"/>
              </a:rPr>
              <a:t>вычисление </a:t>
            </a:r>
            <a:r>
              <a:rPr lang="en-US" sz="3200" b="1" dirty="0" smtClean="0"/>
              <a:t>p d</a:t>
            </a:r>
            <a:r>
              <a:rPr lang="en-US" sz="3200" dirty="0" smtClean="0"/>
              <a:t> *</a:t>
            </a:r>
            <a:r>
              <a:rPr lang="ru-RU" sz="3200" b="1" dirty="0" smtClean="0">
                <a:sym typeface="SymbolProp BT" pitchFamily="2" charset="2"/>
              </a:rPr>
              <a:t></a:t>
            </a:r>
            <a:r>
              <a:rPr lang="en-US" sz="3200" b="1" dirty="0" smtClean="0">
                <a:sym typeface="SymbolProp BT" pitchFamily="2" charset="2"/>
              </a:rPr>
              <a:t> … </a:t>
            </a:r>
            <a:r>
              <a:rPr lang="ru-RU" sz="3200" dirty="0" smtClean="0">
                <a:latin typeface="Arial" charset="0"/>
              </a:rPr>
              <a:t>завершается не более чем за</a:t>
            </a:r>
            <a:r>
              <a:rPr lang="ru-RU" sz="3200" b="1" dirty="0" smtClean="0"/>
              <a:t> </a:t>
            </a:r>
            <a:r>
              <a:rPr lang="en-US" sz="3200" b="1" dirty="0" smtClean="0"/>
              <a:t>L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ru-RU" sz="3200" dirty="0" smtClean="0">
                <a:latin typeface="Arial" charset="0"/>
              </a:rPr>
              <a:t>шагов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/>
              <a:t>Различные подходы к инверсному вычислению и инверсии программ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«Прочтение в обратном порядке» программы (или графа программы)</a:t>
            </a:r>
          </a:p>
          <a:p>
            <a:pPr lvl="1" eaLnBrk="1" hangingPunct="1">
              <a:lnSpc>
                <a:spcPct val="90000"/>
              </a:lnSpc>
            </a:pPr>
            <a:r>
              <a:rPr lang="ru-RU" dirty="0" smtClean="0"/>
              <a:t>Не всегда это возможно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Reversible programming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Трансформационный подход (</a:t>
            </a:r>
            <a:r>
              <a:rPr lang="en-US" sz="2800" dirty="0" err="1" smtClean="0"/>
              <a:t>Burstall</a:t>
            </a:r>
            <a:r>
              <a:rPr lang="en-US" sz="2800" dirty="0" smtClean="0"/>
              <a:t>, Darlington)</a:t>
            </a:r>
            <a:endParaRPr lang="ru-RU" sz="2800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«Анализ грамматики» — </a:t>
            </a:r>
            <a:r>
              <a:rPr lang="ru-RU" sz="2800" dirty="0" err="1" smtClean="0"/>
              <a:t>терминируемость</a:t>
            </a:r>
            <a:r>
              <a:rPr lang="ru-RU" sz="2800" dirty="0" smtClean="0"/>
              <a:t>, полнота, но нет непротиворечивости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УРА — не единственный подход к проблеме,— доказательство существования решения полного и непротиворечивого (без </a:t>
            </a:r>
            <a:r>
              <a:rPr lang="ru-RU" sz="2800" dirty="0" err="1" smtClean="0"/>
              <a:t>терминированности</a:t>
            </a:r>
            <a:r>
              <a:rPr lang="ru-RU" sz="28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pPr eaLnBrk="1" hangingPunct="1"/>
            <a:r>
              <a:rPr lang="ru-RU" b="1" i="1" smtClean="0"/>
              <a:t>УРА</a:t>
            </a:r>
            <a:r>
              <a:rPr lang="ru-RU" smtClean="0"/>
              <a:t> — один из методов метавычислений, позволяющий выполнять инверсное вычисление программ</a:t>
            </a:r>
          </a:p>
          <a:p>
            <a:pPr eaLnBrk="1" hangingPunct="1"/>
            <a:r>
              <a:rPr lang="ru-RU" smtClean="0"/>
              <a:t>Проблема </a:t>
            </a:r>
            <a:r>
              <a:rPr lang="ru-RU" b="1" smtClean="0"/>
              <a:t>инверсного вычисления программы</a:t>
            </a:r>
            <a:r>
              <a:rPr lang="ru-RU" smtClean="0"/>
              <a:t> — построение представления множества:</a:t>
            </a:r>
          </a:p>
          <a:p>
            <a:pPr eaLnBrk="1" hangingPunct="1">
              <a:buFont typeface="Stars1" pitchFamily="34" charset="2"/>
              <a:buNone/>
            </a:pPr>
            <a:r>
              <a:rPr lang="en-US" b="1" smtClean="0"/>
              <a:t>		</a:t>
            </a:r>
            <a:r>
              <a:rPr lang="ru-RU" b="1" smtClean="0"/>
              <a:t>&lt;x&gt;</a:t>
            </a:r>
            <a:r>
              <a:rPr lang="ru-RU" b="1" baseline="-25000" smtClean="0"/>
              <a:t>p</a:t>
            </a:r>
            <a:r>
              <a:rPr lang="ru-RU" b="1" baseline="2000" smtClean="0"/>
              <a:t>-1</a:t>
            </a:r>
            <a:r>
              <a:rPr lang="ru-RU" b="1" baseline="-25000" smtClean="0"/>
              <a:t>y</a:t>
            </a:r>
            <a:r>
              <a:rPr lang="ru-RU" b="1" smtClean="0"/>
              <a:t> </a:t>
            </a:r>
            <a:r>
              <a:rPr lang="en-US" b="1" smtClean="0"/>
              <a:t>=	</a:t>
            </a:r>
            <a:r>
              <a:rPr lang="ru-RU" b="1" smtClean="0"/>
              <a:t>{ d | d</a:t>
            </a:r>
            <a:r>
              <a:rPr lang="en-US" b="1" smtClean="0">
                <a:sym typeface="Symbol" pitchFamily="18" charset="2"/>
              </a:rPr>
              <a:t></a:t>
            </a:r>
            <a:r>
              <a:rPr lang="ru-RU" b="1" smtClean="0"/>
              <a:t>&lt;x&gt;, p d </a:t>
            </a:r>
            <a:r>
              <a:rPr lang="en-US" b="1" baseline="30000" smtClean="0"/>
              <a:t>*</a:t>
            </a:r>
            <a:r>
              <a:rPr lang="en-US" sz="3200" b="1" smtClean="0">
                <a:sym typeface="SymbolProp BT" pitchFamily="2" charset="2"/>
              </a:rPr>
              <a:t> </a:t>
            </a:r>
            <a:r>
              <a:rPr lang="ru-RU" b="1" smtClean="0"/>
              <a:t>y } =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		</a:t>
            </a:r>
            <a:r>
              <a:rPr lang="ru-RU" b="1" smtClean="0"/>
              <a:t>&lt;x&gt;</a:t>
            </a:r>
            <a:r>
              <a:rPr lang="ru-RU" b="1" smtClean="0">
                <a:sym typeface="SymbolProp BT" pitchFamily="2" charset="2"/>
              </a:rPr>
              <a:t></a:t>
            </a:r>
            <a:r>
              <a:rPr lang="ru-RU" b="1" smtClean="0"/>
              <a:t> (p</a:t>
            </a:r>
            <a:r>
              <a:rPr lang="ru-RU" b="1" baseline="30000" smtClean="0"/>
              <a:t>-1</a:t>
            </a:r>
            <a:r>
              <a:rPr lang="ru-RU" b="1" smtClean="0"/>
              <a:t> y)</a:t>
            </a:r>
            <a:endParaRPr lang="en-US" b="1" smtClean="0"/>
          </a:p>
          <a:p>
            <a:pPr eaLnBrk="1" hangingPunct="1"/>
            <a:r>
              <a:rPr lang="ru-RU" smtClean="0"/>
              <a:t>где </a:t>
            </a:r>
            <a:r>
              <a:rPr lang="en-US" b="1" smtClean="0"/>
              <a:t>p</a:t>
            </a:r>
            <a:r>
              <a:rPr lang="en-US" smtClean="0"/>
              <a:t> </a:t>
            </a:r>
            <a:r>
              <a:rPr lang="ru-RU" smtClean="0"/>
              <a:t>—  </a:t>
            </a:r>
            <a:r>
              <a:rPr lang="en-US" smtClean="0"/>
              <a:t>TSG-</a:t>
            </a:r>
            <a:r>
              <a:rPr lang="ru-RU" smtClean="0"/>
              <a:t>программа,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ru-RU" smtClean="0"/>
              <a:t>— класс (обобщенное данное для </a:t>
            </a:r>
            <a:r>
              <a:rPr lang="en-US" b="1" smtClean="0"/>
              <a:t>p</a:t>
            </a:r>
            <a:r>
              <a:rPr lang="ru-RU" smtClean="0"/>
              <a:t>)</a:t>
            </a:r>
            <a:r>
              <a:rPr lang="en-US" smtClean="0"/>
              <a:t>, </a:t>
            </a:r>
            <a:r>
              <a:rPr lang="en-US" b="1" smtClean="0"/>
              <a:t>y </a:t>
            </a:r>
            <a:r>
              <a:rPr lang="en-US" b="1" smtClean="0">
                <a:sym typeface="SymbolProp BT" pitchFamily="2" charset="2"/>
              </a:rPr>
              <a:t> EVal</a:t>
            </a:r>
            <a:r>
              <a:rPr lang="en-US" smtClean="0">
                <a:sym typeface="SymbolProp BT" pitchFamily="2" charset="2"/>
              </a:rPr>
              <a:t> </a:t>
            </a:r>
            <a:r>
              <a:rPr lang="ru-RU" smtClean="0"/>
              <a:t>— е-значение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pPr eaLnBrk="1" hangingPunct="1"/>
            <a:r>
              <a:rPr lang="ru-RU" smtClean="0"/>
              <a:t>Актуальность проблемы: </a:t>
            </a:r>
            <a:endParaRPr lang="en-US" smtClean="0"/>
          </a:p>
          <a:p>
            <a:pPr lvl="1" eaLnBrk="1" hangingPunct="1"/>
            <a:r>
              <a:rPr lang="ru-RU" sz="2800" smtClean="0"/>
              <a:t>вычисление функции, обратной к функции заданной программы</a:t>
            </a:r>
            <a:endParaRPr lang="en-US" sz="2800" smtClean="0"/>
          </a:p>
          <a:p>
            <a:pPr lvl="1" eaLnBrk="1" hangingPunct="1"/>
            <a:r>
              <a:rPr lang="ru-RU" sz="2800" smtClean="0"/>
              <a:t>построение множества истинности программы-предиката</a:t>
            </a:r>
            <a:endParaRPr lang="en-US" sz="2800" smtClean="0"/>
          </a:p>
          <a:p>
            <a:pPr lvl="1" eaLnBrk="1" hangingPunct="1"/>
            <a:r>
              <a:rPr lang="ru-RU" sz="2800" smtClean="0"/>
              <a:t>обработка сложных запросов к базе знаний</a:t>
            </a:r>
            <a:endParaRPr lang="en-US" sz="2800" smtClean="0"/>
          </a:p>
          <a:p>
            <a:pPr lvl="1" eaLnBrk="1" hangingPunct="1"/>
            <a:r>
              <a:rPr lang="ru-RU" sz="2800" smtClean="0"/>
              <a:t>решение уравнений, без разработки специальных методов и алгоритмов их решений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pPr eaLnBrk="1" hangingPunct="1"/>
            <a:r>
              <a:rPr lang="ru-RU" b="1" i="1" smtClean="0"/>
              <a:t>УРА</a:t>
            </a:r>
            <a:r>
              <a:rPr lang="ru-RU" smtClean="0"/>
              <a:t> — один из методов метавычислений, позволяющий выполнять инверсное вычисление программ</a:t>
            </a:r>
          </a:p>
          <a:p>
            <a:pPr eaLnBrk="1" hangingPunct="1"/>
            <a:r>
              <a:rPr lang="ru-RU" smtClean="0"/>
              <a:t>Проблема </a:t>
            </a:r>
            <a:r>
              <a:rPr lang="ru-RU" b="1" smtClean="0"/>
              <a:t>инверсного вычисления программы</a:t>
            </a:r>
            <a:r>
              <a:rPr lang="ru-RU" smtClean="0"/>
              <a:t> — построение представления множества:</a:t>
            </a:r>
          </a:p>
          <a:p>
            <a:pPr eaLnBrk="1" hangingPunct="1">
              <a:buFont typeface="Stars1" pitchFamily="34" charset="2"/>
              <a:buNone/>
            </a:pPr>
            <a:r>
              <a:rPr lang="en-US" b="1" smtClean="0"/>
              <a:t>		</a:t>
            </a:r>
            <a:r>
              <a:rPr lang="ru-RU" b="1" smtClean="0"/>
              <a:t>&lt;x&gt;</a:t>
            </a:r>
            <a:r>
              <a:rPr lang="ru-RU" b="1" baseline="-25000" smtClean="0"/>
              <a:t>p</a:t>
            </a:r>
            <a:r>
              <a:rPr lang="ru-RU" b="1" baseline="2000" smtClean="0"/>
              <a:t>-1</a:t>
            </a:r>
            <a:r>
              <a:rPr lang="ru-RU" b="1" baseline="-25000" smtClean="0"/>
              <a:t>y</a:t>
            </a:r>
            <a:r>
              <a:rPr lang="ru-RU" b="1" smtClean="0"/>
              <a:t> </a:t>
            </a:r>
            <a:r>
              <a:rPr lang="en-US" b="1" smtClean="0"/>
              <a:t>=	</a:t>
            </a:r>
            <a:r>
              <a:rPr lang="ru-RU" b="1" smtClean="0"/>
              <a:t>{ d | d</a:t>
            </a:r>
            <a:r>
              <a:rPr lang="en-US" b="1" smtClean="0">
                <a:sym typeface="SymbolProp BT" pitchFamily="2" charset="2"/>
              </a:rPr>
              <a:t>  </a:t>
            </a:r>
            <a:r>
              <a:rPr lang="ru-RU" b="1" smtClean="0"/>
              <a:t>&lt;x&gt;, p d </a:t>
            </a:r>
            <a:r>
              <a:rPr lang="en-US" b="1" baseline="30000" smtClean="0"/>
              <a:t>*</a:t>
            </a:r>
            <a:r>
              <a:rPr lang="en-US" sz="3200" b="1" smtClean="0">
                <a:sym typeface="SymbolProp BT" pitchFamily="2" charset="2"/>
              </a:rPr>
              <a:t> </a:t>
            </a:r>
            <a:r>
              <a:rPr lang="ru-RU" b="1" smtClean="0"/>
              <a:t>y } =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 </a:t>
            </a:r>
            <a:r>
              <a:rPr lang="en-US" b="1" smtClean="0"/>
              <a:t>			</a:t>
            </a:r>
            <a:r>
              <a:rPr lang="ru-RU" b="1" smtClean="0"/>
              <a:t>&lt;x&gt;</a:t>
            </a:r>
            <a:r>
              <a:rPr lang="ru-RU" b="1" smtClean="0">
                <a:sym typeface="SymbolProp BT" pitchFamily="2" charset="2"/>
              </a:rPr>
              <a:t></a:t>
            </a:r>
            <a:r>
              <a:rPr lang="ru-RU" b="1" smtClean="0"/>
              <a:t> (p</a:t>
            </a:r>
            <a:r>
              <a:rPr lang="ru-RU" b="1" baseline="30000" smtClean="0"/>
              <a:t>-1</a:t>
            </a:r>
            <a:r>
              <a:rPr lang="ru-RU" b="1" smtClean="0"/>
              <a:t> y)</a:t>
            </a:r>
            <a:endParaRPr lang="en-US" b="1" smtClean="0"/>
          </a:p>
          <a:p>
            <a:pPr eaLnBrk="1" hangingPunct="1"/>
            <a:r>
              <a:rPr lang="ru-RU" smtClean="0"/>
              <a:t>где </a:t>
            </a:r>
            <a:r>
              <a:rPr lang="en-US" b="1" smtClean="0"/>
              <a:t>p</a:t>
            </a:r>
            <a:r>
              <a:rPr lang="en-US" smtClean="0"/>
              <a:t> </a:t>
            </a:r>
            <a:r>
              <a:rPr lang="ru-RU" smtClean="0"/>
              <a:t>—  </a:t>
            </a:r>
            <a:r>
              <a:rPr lang="en-US" smtClean="0"/>
              <a:t>TSG-</a:t>
            </a:r>
            <a:r>
              <a:rPr lang="ru-RU" smtClean="0"/>
              <a:t>программа,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ru-RU" smtClean="0"/>
              <a:t>— класс (обобщенное данное для </a:t>
            </a:r>
            <a:r>
              <a:rPr lang="en-US" b="1" smtClean="0"/>
              <a:t>p</a:t>
            </a:r>
            <a:r>
              <a:rPr lang="ru-RU" smtClean="0"/>
              <a:t>)</a:t>
            </a:r>
            <a:r>
              <a:rPr lang="en-US" smtClean="0"/>
              <a:t>, </a:t>
            </a:r>
            <a:r>
              <a:rPr lang="en-US" b="1" smtClean="0"/>
              <a:t>y </a:t>
            </a:r>
            <a:r>
              <a:rPr lang="en-US" b="1" smtClean="0">
                <a:sym typeface="SymbolProp BT" pitchFamily="2" charset="2"/>
              </a:rPr>
              <a:t> EVal</a:t>
            </a:r>
            <a:r>
              <a:rPr lang="en-US" smtClean="0">
                <a:sym typeface="SymbolProp BT" pitchFamily="2" charset="2"/>
              </a:rPr>
              <a:t> </a:t>
            </a:r>
            <a:r>
              <a:rPr lang="ru-RU" smtClean="0"/>
              <a:t>— е-значение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AutoShape 2"/>
          <p:cNvSpPr>
            <a:spLocks noChangeArrowheads="1"/>
          </p:cNvSpPr>
          <p:nvPr/>
        </p:nvSpPr>
        <p:spPr bwMode="auto">
          <a:xfrm>
            <a:off x="320675" y="2514600"/>
            <a:ext cx="6689725" cy="914400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Структура </a:t>
            </a:r>
            <a:r>
              <a:rPr lang="en-US" smtClean="0"/>
              <a:t>URA</a:t>
            </a:r>
            <a:endParaRPr lang="ru-RU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46088" y="2692400"/>
            <a:ext cx="455612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686050" y="2692400"/>
            <a:ext cx="455613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x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6446838" y="2692400"/>
            <a:ext cx="455612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51" name="AutoShape 7"/>
          <p:cNvCxnSpPr>
            <a:cxnSpLocks noChangeShapeType="1"/>
            <a:stCxn id="33796" idx="2"/>
            <a:endCxn id="722956" idx="1"/>
          </p:cNvCxnSpPr>
          <p:nvPr/>
        </p:nvCxnSpPr>
        <p:spPr bwMode="auto">
          <a:xfrm rot="16200000" flipH="1">
            <a:off x="188120" y="3767931"/>
            <a:ext cx="1230312" cy="257175"/>
          </a:xfrm>
          <a:prstGeom prst="bentConnector2">
            <a:avLst/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722952" name="AutoShape 8"/>
          <p:cNvCxnSpPr>
            <a:cxnSpLocks noChangeShapeType="1"/>
            <a:stCxn id="33797" idx="2"/>
            <a:endCxn id="722956" idx="0"/>
          </p:cNvCxnSpPr>
          <p:nvPr/>
        </p:nvCxnSpPr>
        <p:spPr bwMode="auto">
          <a:xfrm rot="5400000">
            <a:off x="1707356" y="3009107"/>
            <a:ext cx="935037" cy="1479550"/>
          </a:xfrm>
          <a:prstGeom prst="bentConnector3">
            <a:avLst>
              <a:gd name="adj1" fmla="val 49917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722953" name="AutoShape 9"/>
          <p:cNvSpPr>
            <a:spLocks noChangeArrowheads="1"/>
          </p:cNvSpPr>
          <p:nvPr/>
        </p:nvSpPr>
        <p:spPr bwMode="auto">
          <a:xfrm>
            <a:off x="2335213" y="4213225"/>
            <a:ext cx="1158875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tree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54" name="AutoShape 10"/>
          <p:cNvCxnSpPr>
            <a:cxnSpLocks noChangeShapeType="1"/>
            <a:stCxn id="722956" idx="3"/>
            <a:endCxn id="722953" idx="1"/>
          </p:cNvCxnSpPr>
          <p:nvPr/>
        </p:nvCxnSpPr>
        <p:spPr bwMode="auto">
          <a:xfrm flipV="1">
            <a:off x="1938338" y="4510088"/>
            <a:ext cx="396875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722955" name="AutoShape 11"/>
          <p:cNvCxnSpPr>
            <a:cxnSpLocks noChangeShapeType="1"/>
            <a:stCxn id="722953" idx="3"/>
            <a:endCxn id="722957" idx="1"/>
          </p:cNvCxnSpPr>
          <p:nvPr/>
        </p:nvCxnSpPr>
        <p:spPr bwMode="auto">
          <a:xfrm>
            <a:off x="3494088" y="4510088"/>
            <a:ext cx="36830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22956" name="Text Box 12"/>
          <p:cNvSpPr txBox="1">
            <a:spLocks noChangeArrowheads="1"/>
          </p:cNvSpPr>
          <p:nvPr/>
        </p:nvSpPr>
        <p:spPr bwMode="auto">
          <a:xfrm>
            <a:off x="931863" y="4216400"/>
            <a:ext cx="1006475" cy="588963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ppt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22957" name="Text Box 13"/>
          <p:cNvSpPr txBox="1">
            <a:spLocks noChangeArrowheads="1"/>
          </p:cNvSpPr>
          <p:nvPr/>
        </p:nvSpPr>
        <p:spPr bwMode="auto">
          <a:xfrm>
            <a:off x="3862388" y="4214813"/>
            <a:ext cx="1035050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tab’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58" name="AutoShape 14"/>
          <p:cNvCxnSpPr>
            <a:cxnSpLocks noChangeShapeType="1"/>
            <a:stCxn id="33797" idx="2"/>
            <a:endCxn id="722957" idx="0"/>
          </p:cNvCxnSpPr>
          <p:nvPr/>
        </p:nvCxnSpPr>
        <p:spPr bwMode="auto">
          <a:xfrm rot="16200000" flipH="1">
            <a:off x="3180557" y="3015456"/>
            <a:ext cx="933450" cy="1465263"/>
          </a:xfrm>
          <a:prstGeom prst="bentConnector3">
            <a:avLst>
              <a:gd name="adj1" fmla="val 49829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722959" name="AutoShape 15"/>
          <p:cNvSpPr>
            <a:spLocks noChangeArrowheads="1"/>
          </p:cNvSpPr>
          <p:nvPr/>
        </p:nvSpPr>
        <p:spPr bwMode="auto">
          <a:xfrm>
            <a:off x="5249863" y="4213225"/>
            <a:ext cx="442912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L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60" name="AutoShape 16"/>
          <p:cNvCxnSpPr>
            <a:cxnSpLocks noChangeShapeType="1"/>
            <a:stCxn id="722957" idx="3"/>
            <a:endCxn id="722959" idx="1"/>
          </p:cNvCxnSpPr>
          <p:nvPr/>
        </p:nvCxnSpPr>
        <p:spPr bwMode="auto">
          <a:xfrm>
            <a:off x="4897438" y="4510088"/>
            <a:ext cx="3524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22961" name="Text Box 17"/>
          <p:cNvSpPr txBox="1">
            <a:spLocks noChangeArrowheads="1"/>
          </p:cNvSpPr>
          <p:nvPr/>
        </p:nvSpPr>
        <p:spPr bwMode="auto">
          <a:xfrm>
            <a:off x="6057900" y="4214813"/>
            <a:ext cx="1233488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urac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62" name="AutoShape 18"/>
          <p:cNvCxnSpPr>
            <a:cxnSpLocks noChangeShapeType="1"/>
            <a:stCxn id="722959" idx="3"/>
            <a:endCxn id="722961" idx="1"/>
          </p:cNvCxnSpPr>
          <p:nvPr/>
        </p:nvCxnSpPr>
        <p:spPr bwMode="auto">
          <a:xfrm>
            <a:off x="5692775" y="4510088"/>
            <a:ext cx="3651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722963" name="AutoShape 19"/>
          <p:cNvCxnSpPr>
            <a:cxnSpLocks noChangeShapeType="1"/>
            <a:stCxn id="722961" idx="3"/>
            <a:endCxn id="722964" idx="1"/>
          </p:cNvCxnSpPr>
          <p:nvPr/>
        </p:nvCxnSpPr>
        <p:spPr bwMode="auto">
          <a:xfrm>
            <a:off x="7291388" y="4510088"/>
            <a:ext cx="388937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22964" name="AutoShape 20"/>
          <p:cNvSpPr>
            <a:spLocks noChangeArrowheads="1"/>
          </p:cNvSpPr>
          <p:nvPr/>
        </p:nvSpPr>
        <p:spPr bwMode="auto">
          <a:xfrm>
            <a:off x="7680325" y="4213225"/>
            <a:ext cx="946150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ans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22965" name="AutoShape 21"/>
          <p:cNvCxnSpPr>
            <a:cxnSpLocks noChangeShapeType="1"/>
            <a:stCxn id="33798" idx="2"/>
            <a:endCxn id="722961" idx="0"/>
          </p:cNvCxnSpPr>
          <p:nvPr/>
        </p:nvCxnSpPr>
        <p:spPr bwMode="auto">
          <a:xfrm rot="5400000">
            <a:off x="6208713" y="3748088"/>
            <a:ext cx="93345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33814" name="AutoShape 22"/>
          <p:cNvSpPr>
            <a:spLocks noChangeArrowheads="1"/>
          </p:cNvSpPr>
          <p:nvPr/>
        </p:nvSpPr>
        <p:spPr bwMode="auto">
          <a:xfrm>
            <a:off x="4981575" y="1508125"/>
            <a:ext cx="3856038" cy="854075"/>
          </a:xfrm>
          <a:prstGeom prst="wedgeRectCallout">
            <a:avLst>
              <a:gd name="adj1" fmla="val -92199"/>
              <a:gd name="adj2" fmla="val 7137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запрос на инверсное вычисление</a:t>
            </a:r>
          </a:p>
        </p:txBody>
      </p:sp>
      <p:sp>
        <p:nvSpPr>
          <p:cNvPr id="722967" name="AutoShape 23"/>
          <p:cNvSpPr>
            <a:spLocks noChangeArrowheads="1"/>
          </p:cNvSpPr>
          <p:nvPr/>
        </p:nvSpPr>
        <p:spPr bwMode="auto">
          <a:xfrm>
            <a:off x="111125" y="5024438"/>
            <a:ext cx="2500313" cy="1727200"/>
          </a:xfrm>
          <a:prstGeom prst="wedgeRectCallout">
            <a:avLst>
              <a:gd name="adj1" fmla="val 62125"/>
              <a:gd name="adj2" fmla="val -6299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перфектное дерево процессов</a:t>
            </a:r>
          </a:p>
        </p:txBody>
      </p:sp>
      <p:sp>
        <p:nvSpPr>
          <p:cNvPr id="722968" name="AutoShape 24"/>
          <p:cNvSpPr>
            <a:spLocks noChangeArrowheads="1"/>
          </p:cNvSpPr>
          <p:nvPr/>
        </p:nvSpPr>
        <p:spPr bwMode="auto">
          <a:xfrm>
            <a:off x="2790825" y="5040313"/>
            <a:ext cx="2879725" cy="1727200"/>
          </a:xfrm>
          <a:prstGeom prst="wedgeRectCallout">
            <a:avLst>
              <a:gd name="adj1" fmla="val 42394"/>
              <a:gd name="adj2" fmla="val -6406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табличное представление функции программы</a:t>
            </a:r>
          </a:p>
        </p:txBody>
      </p:sp>
      <p:sp>
        <p:nvSpPr>
          <p:cNvPr id="722969" name="AutoShape 25"/>
          <p:cNvSpPr>
            <a:spLocks noChangeArrowheads="1"/>
          </p:cNvSpPr>
          <p:nvPr/>
        </p:nvSpPr>
        <p:spPr bwMode="auto">
          <a:xfrm>
            <a:off x="5818188" y="5040313"/>
            <a:ext cx="2879725" cy="1727200"/>
          </a:xfrm>
          <a:prstGeom prst="wedgeRectCallout">
            <a:avLst>
              <a:gd name="adj1" fmla="val 32523"/>
              <a:gd name="adj2" fmla="val -62222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ответ</a:t>
            </a:r>
          </a:p>
          <a:p>
            <a:pPr algn="ctr"/>
            <a:r>
              <a:rPr lang="ru-RU" sz="2800" b="0">
                <a:solidFill>
                  <a:schemeClr val="tx1"/>
                </a:solidFill>
              </a:rPr>
              <a:t>на запрос инверсного вычисления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2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2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2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2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2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2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2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2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2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2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2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2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2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2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53" grpId="0" animBg="1"/>
      <p:bldP spid="722956" grpId="0" animBg="1"/>
      <p:bldP spid="722957" grpId="0" animBg="1"/>
      <p:bldP spid="722959" grpId="0" animBg="1"/>
      <p:bldP spid="722961" grpId="0" animBg="1"/>
      <p:bldP spid="722964" grpId="0" animBg="1"/>
      <p:bldP spid="722967" grpId="0" animBg="1"/>
      <p:bldP spid="722968" grpId="0" animBg="1"/>
      <p:bldP spid="72296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ru-RU" sz="2800" smtClean="0"/>
              <a:t>Алгоритм </a:t>
            </a:r>
            <a:r>
              <a:rPr lang="ru-RU" sz="2800" b="1" smtClean="0"/>
              <a:t>tab</a:t>
            </a:r>
            <a:r>
              <a:rPr lang="ru-RU" sz="2800" smtClean="0"/>
              <a:t> приведения функции программы к табличной форме</a:t>
            </a:r>
          </a:p>
          <a:p>
            <a:pPr algn="ctr" eaLnBrk="1" hangingPunct="1">
              <a:buFont typeface="Stars1" pitchFamily="34" charset="2"/>
              <a:buNone/>
            </a:pPr>
            <a:r>
              <a:rPr lang="ru-RU" sz="2800" b="1" smtClean="0"/>
              <a:t>tab p x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latin typeface="Arial" charset="0"/>
                <a:sym typeface="SymbolProp BT" pitchFamily="2" charset="2"/>
              </a:rPr>
              <a:t> </a:t>
            </a:r>
            <a:r>
              <a:rPr lang="ru-RU" sz="2800" b="1" smtClean="0"/>
              <a:t>L = [(x</a:t>
            </a:r>
            <a:r>
              <a:rPr lang="ru-RU" sz="2800" b="1" baseline="-18000" smtClean="0"/>
              <a:t>1</a:t>
            </a:r>
            <a:r>
              <a:rPr lang="ru-RU" sz="2800" b="1" smtClean="0"/>
              <a:t>,cex</a:t>
            </a:r>
            <a:r>
              <a:rPr lang="ru-RU" sz="2800" b="1" baseline="-18000" smtClean="0"/>
              <a:t>1</a:t>
            </a:r>
            <a:r>
              <a:rPr lang="ru-RU" sz="2800" b="1" smtClean="0"/>
              <a:t>),</a:t>
            </a:r>
            <a:r>
              <a:rPr lang="en-US" sz="2800" b="1" smtClean="0"/>
              <a:t> </a:t>
            </a:r>
            <a:r>
              <a:rPr lang="ru-RU" sz="2800" b="1" smtClean="0"/>
              <a:t>(x</a:t>
            </a:r>
            <a:r>
              <a:rPr lang="ru-RU" sz="2800" b="1" baseline="-18000" smtClean="0"/>
              <a:t>2</a:t>
            </a:r>
            <a:r>
              <a:rPr lang="ru-RU" sz="2800" b="1" smtClean="0"/>
              <a:t>,cex</a:t>
            </a:r>
            <a:r>
              <a:rPr lang="ru-RU" sz="2800" b="1" baseline="-18000" smtClean="0"/>
              <a:t>2</a:t>
            </a:r>
            <a:r>
              <a:rPr lang="ru-RU" sz="2800" b="1" smtClean="0"/>
              <a:t>),...]</a:t>
            </a:r>
          </a:p>
          <a:p>
            <a:pPr eaLnBrk="1" hangingPunct="1">
              <a:buFont typeface="Stars1" pitchFamily="34" charset="2"/>
              <a:buNone/>
            </a:pPr>
            <a:r>
              <a:rPr lang="ru-RU" sz="2800" b="1" smtClean="0"/>
              <a:t>   </a:t>
            </a:r>
            <a:r>
              <a:rPr lang="ru-RU" sz="2800" smtClean="0"/>
              <a:t>где</a:t>
            </a:r>
            <a:r>
              <a:rPr lang="ru-RU" sz="2800" b="1" smtClean="0"/>
              <a:t> x</a:t>
            </a:r>
            <a:r>
              <a:rPr lang="ru-RU" sz="2800" b="1" baseline="-18000" smtClean="0"/>
              <a:t>i</a:t>
            </a:r>
            <a:r>
              <a:rPr lang="ru-RU" sz="2800" smtClean="0"/>
              <a:t> — непересекающиеся подклассы </a:t>
            </a:r>
            <a:r>
              <a:rPr lang="en-US" sz="2800" b="1" smtClean="0"/>
              <a:t>x</a:t>
            </a:r>
            <a:r>
              <a:rPr lang="en-US" sz="2800" smtClean="0"/>
              <a:t>, </a:t>
            </a:r>
            <a:r>
              <a:rPr lang="ru-RU" sz="2800" b="1" smtClean="0"/>
              <a:t>cex</a:t>
            </a:r>
            <a:r>
              <a:rPr lang="en-US" sz="2800" b="1" baseline="-18000" smtClean="0"/>
              <a:t>i</a:t>
            </a:r>
            <a:r>
              <a:rPr lang="en-US" sz="2800" smtClean="0"/>
              <a:t> </a:t>
            </a:r>
            <a:r>
              <a:rPr lang="ru-RU" sz="2800" smtClean="0"/>
              <a:t>— </a:t>
            </a:r>
            <a:r>
              <a:rPr lang="en-US" sz="2800" smtClean="0"/>
              <a:t>c-</a:t>
            </a:r>
            <a:r>
              <a:rPr lang="ru-RU" sz="2800" smtClean="0"/>
              <a:t>выражения</a:t>
            </a:r>
          </a:p>
          <a:p>
            <a:pPr eaLnBrk="1" hangingPunct="1"/>
            <a:r>
              <a:rPr lang="ru-RU" sz="2800" smtClean="0"/>
              <a:t>Для любого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&lt;x&gt;</a:t>
            </a:r>
            <a:r>
              <a:rPr lang="ru-RU" sz="2800" smtClean="0"/>
              <a:t> выполнено:</a:t>
            </a:r>
          </a:p>
          <a:p>
            <a:pPr eaLnBrk="1" hangingPunct="1">
              <a:buFont typeface="Stars1" pitchFamily="34" charset="2"/>
              <a:buNone/>
            </a:pPr>
            <a:r>
              <a:rPr lang="ru-RU" sz="2800" smtClean="0"/>
              <a:t>		      </a:t>
            </a:r>
            <a:r>
              <a:rPr lang="ru-RU" sz="2800" b="1" smtClean="0"/>
              <a:t>cex</a:t>
            </a:r>
            <a:r>
              <a:rPr lang="ru-RU" sz="2800" b="1" baseline="-18000" smtClean="0"/>
              <a:t>i</a:t>
            </a:r>
            <a:r>
              <a:rPr lang="ru-RU" sz="2800" b="1" smtClean="0"/>
              <a:t>/.s</a:t>
            </a:r>
            <a:r>
              <a:rPr lang="ru-RU" sz="2800" smtClean="0"/>
              <a:t>      —</a:t>
            </a:r>
            <a:r>
              <a:rPr lang="en-US" sz="2800" smtClean="0"/>
              <a:t> </a:t>
            </a:r>
            <a:r>
              <a:rPr lang="ru-RU" sz="2800" smtClean="0"/>
              <a:t>если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 и </a:t>
            </a:r>
            <a:r>
              <a:rPr lang="ru-RU" sz="2800" b="1" smtClean="0"/>
              <a:t>s</a:t>
            </a:r>
            <a:r>
              <a:rPr lang="ru-RU" sz="2800" smtClean="0"/>
              <a:t> — подста- </a:t>
            </a:r>
            <a:br>
              <a:rPr lang="ru-RU" sz="2800" smtClean="0"/>
            </a:br>
            <a:r>
              <a:rPr lang="ru-RU" sz="2800" b="1" smtClean="0"/>
              <a:t>p d</a:t>
            </a:r>
            <a:r>
              <a:rPr lang="en-US" sz="2800" b="1" smtClean="0"/>
              <a:t> </a:t>
            </a:r>
            <a:r>
              <a:rPr lang="ru-RU" sz="2800" b="1" smtClean="0"/>
              <a:t>=</a:t>
            </a:r>
            <a:r>
              <a:rPr lang="ru-RU" sz="2800" smtClean="0"/>
              <a:t> 		          новка, </a:t>
            </a:r>
            <a:r>
              <a:rPr lang="ru-RU" sz="2800" b="1" smtClean="0"/>
              <a:t>x</a:t>
            </a:r>
            <a:r>
              <a:rPr lang="ru-RU" sz="2800" b="1" baseline="-18000" smtClean="0"/>
              <a:t>i</a:t>
            </a:r>
            <a:r>
              <a:rPr lang="ru-RU" sz="2800" b="1" smtClean="0"/>
              <a:t>/.s = (d,RESTR[])</a:t>
            </a:r>
            <a:br>
              <a:rPr lang="ru-RU" sz="2800" b="1" smtClean="0"/>
            </a:br>
            <a:r>
              <a:rPr lang="ru-RU" sz="2800" b="1" smtClean="0"/>
              <a:t>           </a:t>
            </a:r>
            <a:r>
              <a:rPr lang="en-US" sz="2800" b="1" smtClean="0"/>
              <a:t>undefined</a:t>
            </a:r>
            <a:r>
              <a:rPr lang="en-US" sz="2800" smtClean="0"/>
              <a:t> </a:t>
            </a:r>
            <a:r>
              <a:rPr lang="ru-RU" sz="2800" smtClean="0"/>
              <a:t>— если нет </a:t>
            </a:r>
            <a:r>
              <a:rPr lang="ru-RU" sz="2800" b="1" smtClean="0"/>
              <a:t>i</a:t>
            </a:r>
            <a:r>
              <a:rPr lang="ru-RU" sz="2800" smtClean="0"/>
              <a:t> такого, что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</a:p>
          <a:p>
            <a:pPr eaLnBrk="1" hangingPunct="1"/>
            <a:endParaRPr lang="en-US" sz="2800" b="1" smtClean="0"/>
          </a:p>
        </p:txBody>
      </p:sp>
      <p:sp>
        <p:nvSpPr>
          <p:cNvPr id="724996" name="AutoShape 4"/>
          <p:cNvSpPr>
            <a:spLocks/>
          </p:cNvSpPr>
          <p:nvPr/>
        </p:nvSpPr>
        <p:spPr bwMode="auto">
          <a:xfrm>
            <a:off x="1400175" y="4624388"/>
            <a:ext cx="290513" cy="1295400"/>
          </a:xfrm>
          <a:prstGeom prst="leftBrace">
            <a:avLst>
              <a:gd name="adj1" fmla="val 3715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99500" cy="5257800"/>
          </a:xfrm>
        </p:spPr>
        <p:txBody>
          <a:bodyPr/>
          <a:lstStyle/>
          <a:p>
            <a:pPr eaLnBrk="1" hangingPunct="1"/>
            <a:r>
              <a:rPr lang="ru-RU" sz="2800" smtClean="0"/>
              <a:t>Две модификации </a:t>
            </a:r>
            <a:r>
              <a:rPr lang="ru-RU" sz="2800" b="1" smtClean="0"/>
              <a:t>ura’</a:t>
            </a:r>
            <a:r>
              <a:rPr lang="ru-RU" sz="2800" smtClean="0"/>
              <a:t> и </a:t>
            </a:r>
            <a:r>
              <a:rPr lang="ru-RU" sz="2800" b="1" smtClean="0"/>
              <a:t>ura</a:t>
            </a:r>
            <a:r>
              <a:rPr lang="ru-RU" sz="2800" smtClean="0"/>
              <a:t> универсального решающего алгоритма:</a:t>
            </a:r>
          </a:p>
          <a:p>
            <a:pPr eaLnBrk="1" hangingPunct="1"/>
            <a:r>
              <a:rPr lang="ru-RU" sz="2800" b="1" smtClean="0"/>
              <a:t>ura’ p x y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ru-RU" sz="2800" b="1" smtClean="0"/>
              <a:t>L’ = [x</a:t>
            </a:r>
            <a:r>
              <a:rPr lang="ru-RU" sz="2800" b="1" baseline="-18000" smtClean="0"/>
              <a:t>1</a:t>
            </a:r>
            <a:r>
              <a:rPr lang="ru-RU" sz="2800" b="1" smtClean="0"/>
              <a:t>, x</a:t>
            </a:r>
            <a:r>
              <a:rPr lang="ru-RU" sz="2800" b="1" baseline="-18000" smtClean="0"/>
              <a:t>2</a:t>
            </a:r>
            <a:r>
              <a:rPr lang="ru-RU" sz="2800" b="1" smtClean="0"/>
              <a:t>,...]</a:t>
            </a:r>
          </a:p>
          <a:p>
            <a:pPr eaLnBrk="1" hangingPunct="1"/>
            <a:r>
              <a:rPr lang="ru-RU" sz="2800" b="1" smtClean="0"/>
              <a:t>ura p x y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ru-RU" sz="2800" b="1" smtClean="0"/>
              <a:t>L = [(s</a:t>
            </a:r>
            <a:r>
              <a:rPr lang="ru-RU" sz="2800" b="1" baseline="-18000" smtClean="0"/>
              <a:t>1</a:t>
            </a:r>
            <a:r>
              <a:rPr lang="ru-RU" sz="2800" b="1" smtClean="0"/>
              <a:t>,r</a:t>
            </a:r>
            <a:r>
              <a:rPr lang="ru-RU" sz="2800" b="1" baseline="-18000" smtClean="0"/>
              <a:t>1</a:t>
            </a:r>
            <a:r>
              <a:rPr lang="ru-RU" sz="2800" b="1" smtClean="0"/>
              <a:t>), (s</a:t>
            </a:r>
            <a:r>
              <a:rPr lang="ru-RU" sz="2800" b="1" baseline="-18000" smtClean="0"/>
              <a:t>2</a:t>
            </a:r>
            <a:r>
              <a:rPr lang="ru-RU" sz="2800" b="1" smtClean="0"/>
              <a:t>,r</a:t>
            </a:r>
            <a:r>
              <a:rPr lang="ru-RU" sz="2800" b="1" baseline="-18000" smtClean="0"/>
              <a:t>2</a:t>
            </a:r>
            <a:r>
              <a:rPr lang="ru-RU" sz="2800" b="1" smtClean="0"/>
              <a:t>),...]</a:t>
            </a:r>
          </a:p>
          <a:p>
            <a:pPr lvl="1" eaLnBrk="1" hangingPunct="1"/>
            <a:r>
              <a:rPr lang="ru-RU" b="1" smtClean="0"/>
              <a:t>ura’</a:t>
            </a:r>
            <a:r>
              <a:rPr lang="ru-RU" smtClean="0"/>
              <a:t> перечисляет подклассы </a:t>
            </a:r>
            <a:r>
              <a:rPr lang="ru-RU" b="1" smtClean="0"/>
              <a:t>x</a:t>
            </a:r>
            <a:r>
              <a:rPr lang="ru-RU" b="1" baseline="-18000" smtClean="0"/>
              <a:t>i</a:t>
            </a:r>
            <a:r>
              <a:rPr lang="ru-RU" smtClean="0"/>
              <a:t> класса </a:t>
            </a:r>
            <a:r>
              <a:rPr lang="ru-RU" b="1" smtClean="0"/>
              <a:t>x</a:t>
            </a:r>
            <a:r>
              <a:rPr lang="ru-RU" smtClean="0"/>
              <a:t>, на которых вычисление </a:t>
            </a:r>
            <a:r>
              <a:rPr lang="ru-RU" b="1" smtClean="0"/>
              <a:t>p</a:t>
            </a:r>
            <a:r>
              <a:rPr lang="ru-RU" smtClean="0"/>
              <a:t> приводит к</a:t>
            </a:r>
            <a:r>
              <a:rPr lang="en-US" smtClean="0"/>
              <a:t> </a:t>
            </a:r>
            <a:r>
              <a:rPr lang="ru-RU" smtClean="0"/>
              <a:t>результату </a:t>
            </a:r>
            <a:r>
              <a:rPr lang="ru-RU" b="1" smtClean="0"/>
              <a:t>y</a:t>
            </a:r>
            <a:r>
              <a:rPr lang="ru-RU" smtClean="0"/>
              <a:t>: </a:t>
            </a:r>
            <a:r>
              <a:rPr lang="ru-RU" b="1" smtClean="0"/>
              <a:t>p &lt;x</a:t>
            </a:r>
            <a:r>
              <a:rPr lang="ru-RU" b="1" baseline="-18000" smtClean="0"/>
              <a:t>i</a:t>
            </a:r>
            <a:r>
              <a:rPr lang="ru-RU" b="1" smtClean="0"/>
              <a:t>&gt; = {y}</a:t>
            </a:r>
            <a:endParaRPr lang="ru-RU" smtClean="0"/>
          </a:p>
          <a:p>
            <a:pPr lvl="1" eaLnBrk="1" hangingPunct="1"/>
            <a:r>
              <a:rPr lang="ru-RU" b="1" smtClean="0"/>
              <a:t>ura</a:t>
            </a:r>
            <a:r>
              <a:rPr lang="ru-RU" smtClean="0"/>
              <a:t> перечисляет значения c-переменных из </a:t>
            </a:r>
            <a:r>
              <a:rPr lang="ru-RU" b="1" smtClean="0"/>
              <a:t>x</a:t>
            </a:r>
            <a:r>
              <a:rPr lang="ru-RU" smtClean="0"/>
              <a:t>, при которых вычисление </a:t>
            </a:r>
            <a:r>
              <a:rPr lang="ru-RU" b="1" smtClean="0"/>
              <a:t>p</a:t>
            </a:r>
            <a:r>
              <a:rPr lang="ru-RU" smtClean="0"/>
              <a:t> приводит</a:t>
            </a:r>
            <a:r>
              <a:rPr lang="en-US" smtClean="0"/>
              <a:t> </a:t>
            </a:r>
            <a:r>
              <a:rPr lang="ru-RU" smtClean="0"/>
              <a:t>к результату </a:t>
            </a:r>
            <a:r>
              <a:rPr lang="ru-RU" b="1" smtClean="0"/>
              <a:t>y</a:t>
            </a:r>
            <a:r>
              <a:rPr lang="ru-RU" smtClean="0"/>
              <a:t>: </a:t>
            </a:r>
            <a:r>
              <a:rPr lang="ru-RU" b="1" smtClean="0"/>
              <a:t>p &lt;x/.(S s</a:t>
            </a:r>
            <a:r>
              <a:rPr lang="ru-RU" b="1" baseline="-18000" smtClean="0"/>
              <a:t>i</a:t>
            </a:r>
            <a:r>
              <a:rPr lang="ru-RU" b="1" smtClean="0"/>
              <a:t>)/.(R r</a:t>
            </a:r>
            <a:r>
              <a:rPr lang="ru-RU" b="1" baseline="-18000" smtClean="0"/>
              <a:t>i</a:t>
            </a:r>
            <a:r>
              <a:rPr lang="ru-RU" b="1" smtClean="0"/>
              <a:t>)&gt;={y}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«Естественность» перечисления</a:t>
            </a:r>
          </a:p>
          <a:p>
            <a:pPr eaLnBrk="1" hangingPunct="1"/>
            <a:r>
              <a:rPr lang="ru-RU" smtClean="0"/>
              <a:t>В некоторых случаях ura’ позволяет построить </a:t>
            </a:r>
            <a:r>
              <a:rPr lang="ru-RU" b="1" smtClean="0"/>
              <a:t>конечное</a:t>
            </a:r>
            <a:r>
              <a:rPr lang="ru-RU" smtClean="0"/>
              <a:t> представление множества </a:t>
            </a:r>
            <a:r>
              <a:rPr lang="ru-RU" b="1" smtClean="0"/>
              <a:t>&lt;x&gt;</a:t>
            </a:r>
            <a:r>
              <a:rPr lang="ru-RU" b="1" baseline="-18000" smtClean="0"/>
              <a:t>p</a:t>
            </a:r>
            <a:r>
              <a:rPr lang="ru-RU" b="1" baseline="12000" smtClean="0"/>
              <a:t>-1</a:t>
            </a:r>
            <a:r>
              <a:rPr lang="ru-RU" b="1" baseline="-18000" smtClean="0"/>
              <a:t>y</a:t>
            </a:r>
            <a:r>
              <a:rPr lang="ru-RU" smtClean="0"/>
              <a:t> — список </a:t>
            </a:r>
            <a:r>
              <a:rPr lang="ru-RU" b="1" smtClean="0"/>
              <a:t>L’</a:t>
            </a:r>
            <a:r>
              <a:rPr lang="ru-RU" smtClean="0"/>
              <a:t> может быть пустым или конечным</a:t>
            </a:r>
          </a:p>
          <a:p>
            <a:pPr eaLnBrk="1" hangingPunct="1"/>
            <a:r>
              <a:rPr lang="ru-RU" smtClean="0"/>
              <a:t>Примеры инверсного вычисления для языка TSG</a:t>
            </a:r>
          </a:p>
          <a:p>
            <a:pPr eaLnBrk="1" hangingPunct="1"/>
            <a:r>
              <a:rPr lang="ru-RU" smtClean="0"/>
              <a:t>Обзор иных подходов к инверсии программ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600200"/>
            <a:ext cx="8675688" cy="5257800"/>
          </a:xfrm>
        </p:spPr>
        <p:txBody>
          <a:bodyPr/>
          <a:lstStyle/>
          <a:p>
            <a:pPr eaLnBrk="1" hangingPunct="1"/>
            <a:r>
              <a:rPr lang="ru-RU" smtClean="0"/>
              <a:t>Актуальность проблемы: </a:t>
            </a:r>
            <a:endParaRPr lang="en-US" smtClean="0"/>
          </a:p>
          <a:p>
            <a:pPr lvl="1" eaLnBrk="1" hangingPunct="1"/>
            <a:r>
              <a:rPr lang="ru-RU" sz="2800" smtClean="0"/>
              <a:t>вычисление функции, обратной к функции заданной программы</a:t>
            </a:r>
            <a:endParaRPr lang="en-US" sz="2800" smtClean="0"/>
          </a:p>
          <a:p>
            <a:pPr lvl="1" eaLnBrk="1" hangingPunct="1"/>
            <a:r>
              <a:rPr lang="ru-RU" sz="2800" smtClean="0"/>
              <a:t>построение множества истинности программы-предиката</a:t>
            </a:r>
            <a:endParaRPr lang="en-US" sz="2800" smtClean="0"/>
          </a:p>
          <a:p>
            <a:pPr lvl="1" eaLnBrk="1" hangingPunct="1"/>
            <a:r>
              <a:rPr lang="ru-RU" sz="2800" smtClean="0"/>
              <a:t>обработка сложных запросов к базе знаний</a:t>
            </a:r>
            <a:endParaRPr lang="en-US" sz="2800" smtClean="0"/>
          </a:p>
          <a:p>
            <a:pPr lvl="1" eaLnBrk="1" hangingPunct="1"/>
            <a:r>
              <a:rPr lang="ru-RU" sz="2800" smtClean="0"/>
              <a:t>решение уравнений, без разработки специальных методов и алгоритмов их решений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81" name="AutoShape 25"/>
          <p:cNvSpPr>
            <a:spLocks noChangeArrowheads="1"/>
          </p:cNvSpPr>
          <p:nvPr/>
        </p:nvSpPr>
        <p:spPr bwMode="auto">
          <a:xfrm>
            <a:off x="320675" y="2514600"/>
            <a:ext cx="6689725" cy="914400"/>
          </a:xfrm>
          <a:prstGeom prst="flowChartAlternateProcess">
            <a:avLst/>
          </a:prstGeom>
          <a:solidFill>
            <a:schemeClr val="bg1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Структура </a:t>
            </a:r>
            <a:r>
              <a:rPr lang="en-US" smtClean="0"/>
              <a:t>URA</a:t>
            </a:r>
            <a:endParaRPr lang="ru-RU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46088" y="2692400"/>
            <a:ext cx="455612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686050" y="2692400"/>
            <a:ext cx="455613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x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446838" y="2692400"/>
            <a:ext cx="455612" cy="588963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65" name="AutoShape 9"/>
          <p:cNvCxnSpPr>
            <a:cxnSpLocks noChangeShapeType="1"/>
            <a:stCxn id="8196" idx="2"/>
            <a:endCxn id="710663" idx="1"/>
          </p:cNvCxnSpPr>
          <p:nvPr/>
        </p:nvCxnSpPr>
        <p:spPr bwMode="auto">
          <a:xfrm rot="16200000" flipH="1">
            <a:off x="188120" y="3767931"/>
            <a:ext cx="1230312" cy="257175"/>
          </a:xfrm>
          <a:prstGeom prst="bentConnector2">
            <a:avLst/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710666" name="AutoShape 10"/>
          <p:cNvCxnSpPr>
            <a:cxnSpLocks noChangeShapeType="1"/>
            <a:stCxn id="8197" idx="2"/>
            <a:endCxn id="710663" idx="0"/>
          </p:cNvCxnSpPr>
          <p:nvPr/>
        </p:nvCxnSpPr>
        <p:spPr bwMode="auto">
          <a:xfrm rot="5400000">
            <a:off x="1707356" y="3009107"/>
            <a:ext cx="935037" cy="1479550"/>
          </a:xfrm>
          <a:prstGeom prst="bentConnector3">
            <a:avLst>
              <a:gd name="adj1" fmla="val 49917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710667" name="AutoShape 11"/>
          <p:cNvSpPr>
            <a:spLocks noChangeArrowheads="1"/>
          </p:cNvSpPr>
          <p:nvPr/>
        </p:nvSpPr>
        <p:spPr bwMode="auto">
          <a:xfrm>
            <a:off x="2335213" y="4213225"/>
            <a:ext cx="1158875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tree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68" name="AutoShape 12"/>
          <p:cNvCxnSpPr>
            <a:cxnSpLocks noChangeShapeType="1"/>
            <a:stCxn id="710663" idx="3"/>
            <a:endCxn id="710667" idx="1"/>
          </p:cNvCxnSpPr>
          <p:nvPr/>
        </p:nvCxnSpPr>
        <p:spPr bwMode="auto">
          <a:xfrm flipV="1">
            <a:off x="1938338" y="4510088"/>
            <a:ext cx="396875" cy="1587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cxnSp>
        <p:nvCxnSpPr>
          <p:cNvPr id="710669" name="AutoShape 13"/>
          <p:cNvCxnSpPr>
            <a:cxnSpLocks noChangeShapeType="1"/>
            <a:stCxn id="710667" idx="3"/>
            <a:endCxn id="710670" idx="1"/>
          </p:cNvCxnSpPr>
          <p:nvPr/>
        </p:nvCxnSpPr>
        <p:spPr bwMode="auto">
          <a:xfrm>
            <a:off x="3494088" y="4510088"/>
            <a:ext cx="36830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10663" name="Text Box 7"/>
          <p:cNvSpPr txBox="1">
            <a:spLocks noChangeArrowheads="1"/>
          </p:cNvSpPr>
          <p:nvPr/>
        </p:nvSpPr>
        <p:spPr bwMode="auto">
          <a:xfrm>
            <a:off x="931863" y="4216400"/>
            <a:ext cx="1006475" cy="588963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ppt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3862388" y="4214813"/>
            <a:ext cx="1035050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tab’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71" name="AutoShape 15"/>
          <p:cNvCxnSpPr>
            <a:cxnSpLocks noChangeShapeType="1"/>
            <a:stCxn id="8197" idx="2"/>
            <a:endCxn id="710670" idx="0"/>
          </p:cNvCxnSpPr>
          <p:nvPr/>
        </p:nvCxnSpPr>
        <p:spPr bwMode="auto">
          <a:xfrm rot="16200000" flipH="1">
            <a:off x="3180557" y="3015456"/>
            <a:ext cx="933450" cy="1465263"/>
          </a:xfrm>
          <a:prstGeom prst="bentConnector3">
            <a:avLst>
              <a:gd name="adj1" fmla="val 49829"/>
            </a:avLst>
          </a:prstGeom>
          <a:noFill/>
          <a:ln w="38100">
            <a:solidFill>
              <a:srgbClr val="0000CC"/>
            </a:solidFill>
            <a:miter lim="800000"/>
            <a:headEnd/>
            <a:tailEnd type="triangle" w="med" len="med"/>
          </a:ln>
        </p:spPr>
      </p:cxnSp>
      <p:sp>
        <p:nvSpPr>
          <p:cNvPr id="710672" name="AutoShape 16"/>
          <p:cNvSpPr>
            <a:spLocks noChangeArrowheads="1"/>
          </p:cNvSpPr>
          <p:nvPr/>
        </p:nvSpPr>
        <p:spPr bwMode="auto">
          <a:xfrm>
            <a:off x="5249863" y="4213225"/>
            <a:ext cx="442912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L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73" name="AutoShape 17"/>
          <p:cNvCxnSpPr>
            <a:cxnSpLocks noChangeShapeType="1"/>
            <a:stCxn id="710670" idx="3"/>
            <a:endCxn id="710672" idx="1"/>
          </p:cNvCxnSpPr>
          <p:nvPr/>
        </p:nvCxnSpPr>
        <p:spPr bwMode="auto">
          <a:xfrm>
            <a:off x="4897438" y="4510088"/>
            <a:ext cx="3524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10674" name="Text Box 18"/>
          <p:cNvSpPr txBox="1">
            <a:spLocks noChangeArrowheads="1"/>
          </p:cNvSpPr>
          <p:nvPr/>
        </p:nvSpPr>
        <p:spPr bwMode="auto">
          <a:xfrm>
            <a:off x="6057900" y="4214813"/>
            <a:ext cx="1233488" cy="588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urac</a:t>
            </a:r>
            <a:endParaRPr lang="ru-RU" sz="3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75" name="AutoShape 19"/>
          <p:cNvCxnSpPr>
            <a:cxnSpLocks noChangeShapeType="1"/>
            <a:stCxn id="710672" idx="3"/>
            <a:endCxn id="710674" idx="1"/>
          </p:cNvCxnSpPr>
          <p:nvPr/>
        </p:nvCxnSpPr>
        <p:spPr bwMode="auto">
          <a:xfrm>
            <a:off x="5692775" y="4510088"/>
            <a:ext cx="365125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cxnSp>
        <p:nvCxnSpPr>
          <p:cNvPr id="710676" name="AutoShape 20"/>
          <p:cNvCxnSpPr>
            <a:cxnSpLocks noChangeShapeType="1"/>
            <a:stCxn id="710674" idx="3"/>
            <a:endCxn id="710677" idx="1"/>
          </p:cNvCxnSpPr>
          <p:nvPr/>
        </p:nvCxnSpPr>
        <p:spPr bwMode="auto">
          <a:xfrm>
            <a:off x="7291388" y="4510088"/>
            <a:ext cx="388937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710677" name="AutoShape 21"/>
          <p:cNvSpPr>
            <a:spLocks noChangeArrowheads="1"/>
          </p:cNvSpPr>
          <p:nvPr/>
        </p:nvSpPr>
        <p:spPr bwMode="auto">
          <a:xfrm>
            <a:off x="7680325" y="4213225"/>
            <a:ext cx="946150" cy="5937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ahoma" pitchFamily="34" charset="0"/>
              </a:rPr>
              <a:t>ans</a:t>
            </a:r>
            <a:endParaRPr lang="ru-RU" sz="320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710678" name="AutoShape 22"/>
          <p:cNvCxnSpPr>
            <a:cxnSpLocks noChangeShapeType="1"/>
            <a:stCxn id="8198" idx="2"/>
            <a:endCxn id="710674" idx="0"/>
          </p:cNvCxnSpPr>
          <p:nvPr/>
        </p:nvCxnSpPr>
        <p:spPr bwMode="auto">
          <a:xfrm rot="5400000">
            <a:off x="6208713" y="3748088"/>
            <a:ext cx="933450" cy="0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</p:spPr>
      </p:cxnSp>
      <p:sp>
        <p:nvSpPr>
          <p:cNvPr id="8214" name="AutoShape 26"/>
          <p:cNvSpPr>
            <a:spLocks noChangeArrowheads="1"/>
          </p:cNvSpPr>
          <p:nvPr/>
        </p:nvSpPr>
        <p:spPr bwMode="auto">
          <a:xfrm>
            <a:off x="4981575" y="1508125"/>
            <a:ext cx="3856038" cy="854075"/>
          </a:xfrm>
          <a:prstGeom prst="wedgeRectCallout">
            <a:avLst>
              <a:gd name="adj1" fmla="val -92199"/>
              <a:gd name="adj2" fmla="val 7137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запрос на инверсное вычисление</a:t>
            </a:r>
          </a:p>
        </p:txBody>
      </p:sp>
      <p:sp>
        <p:nvSpPr>
          <p:cNvPr id="710683" name="AutoShape 27"/>
          <p:cNvSpPr>
            <a:spLocks noChangeArrowheads="1"/>
          </p:cNvSpPr>
          <p:nvPr/>
        </p:nvSpPr>
        <p:spPr bwMode="auto">
          <a:xfrm>
            <a:off x="111125" y="5024438"/>
            <a:ext cx="2500313" cy="1727200"/>
          </a:xfrm>
          <a:prstGeom prst="wedgeRectCallout">
            <a:avLst>
              <a:gd name="adj1" fmla="val 62125"/>
              <a:gd name="adj2" fmla="val -6299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перфектное дерево процессов</a:t>
            </a:r>
          </a:p>
        </p:txBody>
      </p:sp>
      <p:sp>
        <p:nvSpPr>
          <p:cNvPr id="710684" name="AutoShape 28"/>
          <p:cNvSpPr>
            <a:spLocks noChangeArrowheads="1"/>
          </p:cNvSpPr>
          <p:nvPr/>
        </p:nvSpPr>
        <p:spPr bwMode="auto">
          <a:xfrm>
            <a:off x="2790825" y="5040313"/>
            <a:ext cx="2879725" cy="1727200"/>
          </a:xfrm>
          <a:prstGeom prst="wedgeRectCallout">
            <a:avLst>
              <a:gd name="adj1" fmla="val 42394"/>
              <a:gd name="adj2" fmla="val -64065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табличное представление функции программы</a:t>
            </a:r>
          </a:p>
        </p:txBody>
      </p:sp>
      <p:sp>
        <p:nvSpPr>
          <p:cNvPr id="710685" name="AutoShape 29"/>
          <p:cNvSpPr>
            <a:spLocks noChangeArrowheads="1"/>
          </p:cNvSpPr>
          <p:nvPr/>
        </p:nvSpPr>
        <p:spPr bwMode="auto">
          <a:xfrm>
            <a:off x="5818188" y="5040313"/>
            <a:ext cx="2879725" cy="1727200"/>
          </a:xfrm>
          <a:prstGeom prst="wedgeRectCallout">
            <a:avLst>
              <a:gd name="adj1" fmla="val 32523"/>
              <a:gd name="adj2" fmla="val -62222"/>
            </a:avLst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0">
                <a:solidFill>
                  <a:schemeClr val="tx1"/>
                </a:solidFill>
              </a:rPr>
              <a:t>ответ</a:t>
            </a:r>
          </a:p>
          <a:p>
            <a:pPr algn="ctr"/>
            <a:r>
              <a:rPr lang="ru-RU" sz="2800" b="0">
                <a:solidFill>
                  <a:schemeClr val="tx1"/>
                </a:solidFill>
              </a:rPr>
              <a:t>на запрос инверсного вычисления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1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71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1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1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1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1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1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1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1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1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1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1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1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1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67" grpId="0" animBg="1"/>
      <p:bldP spid="710663" grpId="0" animBg="1"/>
      <p:bldP spid="710670" grpId="0" animBg="1"/>
      <p:bldP spid="710672" grpId="0" animBg="1"/>
      <p:bldP spid="710674" grpId="0" animBg="1"/>
      <p:bldP spid="710677" grpId="0" animBg="1"/>
      <p:bldP spid="710683" grpId="0" animBg="1"/>
      <p:bldP spid="710684" grpId="0" animBg="1"/>
      <p:bldP spid="71068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/>
            <a:r>
              <a:rPr lang="ru-RU" sz="2800" smtClean="0"/>
              <a:t>Алгоритм </a:t>
            </a:r>
            <a:r>
              <a:rPr lang="ru-RU" sz="2800" b="1" smtClean="0"/>
              <a:t>tab</a:t>
            </a:r>
            <a:r>
              <a:rPr lang="ru-RU" sz="2800" smtClean="0"/>
              <a:t> приведения функции программы к табличной форме</a:t>
            </a:r>
          </a:p>
          <a:p>
            <a:pPr algn="ctr" eaLnBrk="1" hangingPunct="1">
              <a:buFont typeface="Stars1" pitchFamily="34" charset="2"/>
              <a:buNone/>
            </a:pPr>
            <a:r>
              <a:rPr lang="ru-RU" sz="2800" b="1" smtClean="0"/>
              <a:t>tab p x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latin typeface="Arial" charset="0"/>
                <a:sym typeface="SymbolProp BT" pitchFamily="2" charset="2"/>
              </a:rPr>
              <a:t> </a:t>
            </a:r>
            <a:r>
              <a:rPr lang="ru-RU" sz="2800" b="1" smtClean="0"/>
              <a:t>L = [(x</a:t>
            </a:r>
            <a:r>
              <a:rPr lang="ru-RU" sz="2800" b="1" baseline="-18000" smtClean="0"/>
              <a:t>1</a:t>
            </a:r>
            <a:r>
              <a:rPr lang="ru-RU" sz="2800" b="1" smtClean="0"/>
              <a:t>,cex</a:t>
            </a:r>
            <a:r>
              <a:rPr lang="ru-RU" sz="2800" b="1" baseline="-18000" smtClean="0"/>
              <a:t>1</a:t>
            </a:r>
            <a:r>
              <a:rPr lang="ru-RU" sz="2800" b="1" smtClean="0"/>
              <a:t>),</a:t>
            </a:r>
            <a:r>
              <a:rPr lang="en-US" sz="2800" b="1" smtClean="0"/>
              <a:t> </a:t>
            </a:r>
            <a:r>
              <a:rPr lang="ru-RU" sz="2800" b="1" smtClean="0"/>
              <a:t>(x</a:t>
            </a:r>
            <a:r>
              <a:rPr lang="ru-RU" sz="2800" b="1" baseline="-18000" smtClean="0"/>
              <a:t>2</a:t>
            </a:r>
            <a:r>
              <a:rPr lang="ru-RU" sz="2800" b="1" smtClean="0"/>
              <a:t>,cex</a:t>
            </a:r>
            <a:r>
              <a:rPr lang="ru-RU" sz="2800" b="1" baseline="-18000" smtClean="0"/>
              <a:t>2</a:t>
            </a:r>
            <a:r>
              <a:rPr lang="ru-RU" sz="2800" b="1" smtClean="0"/>
              <a:t>),...]</a:t>
            </a:r>
          </a:p>
          <a:p>
            <a:pPr eaLnBrk="1" hangingPunct="1">
              <a:buFont typeface="Stars1" pitchFamily="34" charset="2"/>
              <a:buNone/>
            </a:pPr>
            <a:r>
              <a:rPr lang="ru-RU" sz="2800" b="1" smtClean="0"/>
              <a:t>   </a:t>
            </a:r>
            <a:r>
              <a:rPr lang="ru-RU" sz="2800" smtClean="0"/>
              <a:t>где</a:t>
            </a:r>
            <a:r>
              <a:rPr lang="ru-RU" sz="2800" b="1" smtClean="0"/>
              <a:t> x</a:t>
            </a:r>
            <a:r>
              <a:rPr lang="ru-RU" sz="2800" b="1" baseline="-18000" smtClean="0"/>
              <a:t>i</a:t>
            </a:r>
            <a:r>
              <a:rPr lang="ru-RU" sz="2800" smtClean="0"/>
              <a:t> — непересекающиеся подклассы </a:t>
            </a:r>
            <a:r>
              <a:rPr lang="en-US" sz="2800" b="1" smtClean="0"/>
              <a:t>x</a:t>
            </a:r>
            <a:r>
              <a:rPr lang="en-US" sz="2800" smtClean="0"/>
              <a:t>, </a:t>
            </a:r>
            <a:r>
              <a:rPr lang="ru-RU" sz="2800" b="1" smtClean="0"/>
              <a:t>cex</a:t>
            </a:r>
            <a:r>
              <a:rPr lang="en-US" sz="2800" b="1" baseline="-18000" smtClean="0"/>
              <a:t>i</a:t>
            </a:r>
            <a:r>
              <a:rPr lang="en-US" sz="2800" smtClean="0"/>
              <a:t> </a:t>
            </a:r>
            <a:r>
              <a:rPr lang="ru-RU" sz="2800" smtClean="0"/>
              <a:t>— </a:t>
            </a:r>
            <a:r>
              <a:rPr lang="en-US" sz="2800" smtClean="0"/>
              <a:t>c-</a:t>
            </a:r>
            <a:r>
              <a:rPr lang="ru-RU" sz="2800" smtClean="0"/>
              <a:t>выражения</a:t>
            </a:r>
          </a:p>
          <a:p>
            <a:pPr eaLnBrk="1" hangingPunct="1"/>
            <a:r>
              <a:rPr lang="ru-RU" sz="2800" smtClean="0"/>
              <a:t>Для любого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&lt;x&gt;</a:t>
            </a:r>
            <a:r>
              <a:rPr lang="ru-RU" sz="2800" smtClean="0"/>
              <a:t> выполнено:</a:t>
            </a:r>
          </a:p>
          <a:p>
            <a:pPr eaLnBrk="1" hangingPunct="1">
              <a:buFont typeface="Stars1" pitchFamily="34" charset="2"/>
              <a:buNone/>
            </a:pPr>
            <a:r>
              <a:rPr lang="ru-RU" sz="2800" smtClean="0"/>
              <a:t>		      </a:t>
            </a:r>
            <a:r>
              <a:rPr lang="ru-RU" sz="2800" b="1" smtClean="0"/>
              <a:t>cex</a:t>
            </a:r>
            <a:r>
              <a:rPr lang="ru-RU" sz="2800" b="1" baseline="-18000" smtClean="0"/>
              <a:t>i</a:t>
            </a:r>
            <a:r>
              <a:rPr lang="ru-RU" sz="2800" b="1" smtClean="0"/>
              <a:t>/.s</a:t>
            </a:r>
            <a:r>
              <a:rPr lang="ru-RU" sz="2800" smtClean="0"/>
              <a:t>      —</a:t>
            </a:r>
            <a:r>
              <a:rPr lang="en-US" sz="2800" smtClean="0"/>
              <a:t> </a:t>
            </a:r>
            <a:r>
              <a:rPr lang="ru-RU" sz="2800" smtClean="0"/>
              <a:t>если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  <a:r>
              <a:rPr lang="ru-RU" sz="2800" smtClean="0"/>
              <a:t> и </a:t>
            </a:r>
            <a:r>
              <a:rPr lang="ru-RU" sz="2800" b="1" smtClean="0"/>
              <a:t>s</a:t>
            </a:r>
            <a:r>
              <a:rPr lang="ru-RU" sz="2800" smtClean="0"/>
              <a:t> — подста- </a:t>
            </a:r>
            <a:br>
              <a:rPr lang="ru-RU" sz="2800" smtClean="0"/>
            </a:br>
            <a:r>
              <a:rPr lang="ru-RU" sz="2800" b="1" smtClean="0"/>
              <a:t>p d</a:t>
            </a:r>
            <a:r>
              <a:rPr lang="en-US" sz="2800" b="1" smtClean="0"/>
              <a:t> </a:t>
            </a:r>
            <a:r>
              <a:rPr lang="ru-RU" sz="2800" b="1" smtClean="0"/>
              <a:t>=</a:t>
            </a:r>
            <a:r>
              <a:rPr lang="ru-RU" sz="2800" smtClean="0"/>
              <a:t> 		          новка, </a:t>
            </a:r>
            <a:r>
              <a:rPr lang="ru-RU" sz="2800" b="1" smtClean="0"/>
              <a:t>x</a:t>
            </a:r>
            <a:r>
              <a:rPr lang="ru-RU" sz="2800" b="1" baseline="-18000" smtClean="0"/>
              <a:t>i</a:t>
            </a:r>
            <a:r>
              <a:rPr lang="ru-RU" sz="2800" b="1" smtClean="0"/>
              <a:t>/.s = (d,RESTR[])</a:t>
            </a:r>
            <a:br>
              <a:rPr lang="ru-RU" sz="2800" b="1" smtClean="0"/>
            </a:br>
            <a:r>
              <a:rPr lang="ru-RU" sz="2800" b="1" smtClean="0"/>
              <a:t>           </a:t>
            </a:r>
            <a:r>
              <a:rPr lang="en-US" sz="2800" b="1" smtClean="0"/>
              <a:t>undefined</a:t>
            </a:r>
            <a:r>
              <a:rPr lang="en-US" sz="2800" smtClean="0"/>
              <a:t> </a:t>
            </a:r>
            <a:r>
              <a:rPr lang="ru-RU" sz="2800" smtClean="0"/>
              <a:t>— если нет </a:t>
            </a:r>
            <a:r>
              <a:rPr lang="ru-RU" sz="2800" b="1" smtClean="0"/>
              <a:t>i</a:t>
            </a:r>
            <a:r>
              <a:rPr lang="ru-RU" sz="2800" smtClean="0"/>
              <a:t> такого, что </a:t>
            </a:r>
            <a:r>
              <a:rPr lang="ru-RU" sz="2800" b="1" smtClean="0"/>
              <a:t>d</a:t>
            </a:r>
            <a:r>
              <a:rPr lang="ru-RU" sz="2800" b="1" smtClean="0">
                <a:sym typeface="SymbolProp BT" pitchFamily="2" charset="2"/>
              </a:rPr>
              <a:t></a:t>
            </a:r>
            <a:r>
              <a:rPr lang="ru-RU" sz="2800" b="1" smtClean="0"/>
              <a:t>&lt;x</a:t>
            </a:r>
            <a:r>
              <a:rPr lang="ru-RU" sz="2800" b="1" baseline="-18000" smtClean="0"/>
              <a:t>i</a:t>
            </a:r>
            <a:r>
              <a:rPr lang="ru-RU" sz="2800" b="1" smtClean="0"/>
              <a:t>&gt;</a:t>
            </a:r>
          </a:p>
          <a:p>
            <a:pPr eaLnBrk="1" hangingPunct="1"/>
            <a:endParaRPr lang="en-US" sz="2800" b="1" smtClean="0"/>
          </a:p>
        </p:txBody>
      </p:sp>
      <p:sp>
        <p:nvSpPr>
          <p:cNvPr id="675844" name="AutoShape 4"/>
          <p:cNvSpPr>
            <a:spLocks/>
          </p:cNvSpPr>
          <p:nvPr/>
        </p:nvSpPr>
        <p:spPr bwMode="auto">
          <a:xfrm>
            <a:off x="1400175" y="4624388"/>
            <a:ext cx="290513" cy="1295400"/>
          </a:xfrm>
          <a:prstGeom prst="leftBrace">
            <a:avLst>
              <a:gd name="adj1" fmla="val 3715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99500" cy="5257800"/>
          </a:xfrm>
        </p:spPr>
        <p:txBody>
          <a:bodyPr/>
          <a:lstStyle/>
          <a:p>
            <a:pPr eaLnBrk="1" hangingPunct="1"/>
            <a:r>
              <a:rPr lang="ru-RU" sz="2800" smtClean="0"/>
              <a:t>Две модификации </a:t>
            </a:r>
            <a:r>
              <a:rPr lang="ru-RU" sz="2800" b="1" smtClean="0"/>
              <a:t>ura’</a:t>
            </a:r>
            <a:r>
              <a:rPr lang="ru-RU" sz="2800" smtClean="0"/>
              <a:t> и </a:t>
            </a:r>
            <a:r>
              <a:rPr lang="ru-RU" sz="2800" b="1" smtClean="0"/>
              <a:t>ura</a:t>
            </a:r>
            <a:r>
              <a:rPr lang="ru-RU" sz="2800" smtClean="0"/>
              <a:t> универсального решающего алгоритма:</a:t>
            </a:r>
          </a:p>
          <a:p>
            <a:pPr eaLnBrk="1" hangingPunct="1"/>
            <a:r>
              <a:rPr lang="ru-RU" sz="2800" b="1" smtClean="0"/>
              <a:t>ura’ p x y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ru-RU" sz="2800" b="1" smtClean="0"/>
              <a:t>L’ = [x</a:t>
            </a:r>
            <a:r>
              <a:rPr lang="ru-RU" sz="2800" b="1" baseline="-18000" smtClean="0"/>
              <a:t>1</a:t>
            </a:r>
            <a:r>
              <a:rPr lang="ru-RU" sz="2800" b="1" smtClean="0"/>
              <a:t>, x</a:t>
            </a:r>
            <a:r>
              <a:rPr lang="ru-RU" sz="2800" b="1" baseline="-18000" smtClean="0"/>
              <a:t>2</a:t>
            </a:r>
            <a:r>
              <a:rPr lang="ru-RU" sz="2800" b="1" smtClean="0"/>
              <a:t>,...]</a:t>
            </a:r>
          </a:p>
          <a:p>
            <a:pPr eaLnBrk="1" hangingPunct="1"/>
            <a:r>
              <a:rPr lang="ru-RU" sz="2800" b="1" smtClean="0"/>
              <a:t>ura p x y </a:t>
            </a:r>
            <a:r>
              <a:rPr lang="en-US" sz="2800" b="1" baseline="30000" smtClean="0"/>
              <a:t>*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ru-RU" sz="2800" b="1" smtClean="0"/>
              <a:t>L = [(s</a:t>
            </a:r>
            <a:r>
              <a:rPr lang="ru-RU" sz="2800" b="1" baseline="-18000" smtClean="0"/>
              <a:t>1</a:t>
            </a:r>
            <a:r>
              <a:rPr lang="ru-RU" sz="2800" b="1" smtClean="0"/>
              <a:t>,r</a:t>
            </a:r>
            <a:r>
              <a:rPr lang="ru-RU" sz="2800" b="1" baseline="-18000" smtClean="0"/>
              <a:t>1</a:t>
            </a:r>
            <a:r>
              <a:rPr lang="ru-RU" sz="2800" b="1" smtClean="0"/>
              <a:t>), (s</a:t>
            </a:r>
            <a:r>
              <a:rPr lang="ru-RU" sz="2800" b="1" baseline="-18000" smtClean="0"/>
              <a:t>2</a:t>
            </a:r>
            <a:r>
              <a:rPr lang="ru-RU" sz="2800" b="1" smtClean="0"/>
              <a:t>,r</a:t>
            </a:r>
            <a:r>
              <a:rPr lang="ru-RU" sz="2800" b="1" baseline="-18000" smtClean="0"/>
              <a:t>2</a:t>
            </a:r>
            <a:r>
              <a:rPr lang="ru-RU" sz="2800" b="1" smtClean="0"/>
              <a:t>),...]</a:t>
            </a:r>
          </a:p>
          <a:p>
            <a:pPr lvl="1" eaLnBrk="1" hangingPunct="1"/>
            <a:r>
              <a:rPr lang="ru-RU" b="1" smtClean="0"/>
              <a:t>ura’</a:t>
            </a:r>
            <a:r>
              <a:rPr lang="ru-RU" smtClean="0"/>
              <a:t> перечисляет подклассы </a:t>
            </a:r>
            <a:r>
              <a:rPr lang="ru-RU" b="1" smtClean="0"/>
              <a:t>x</a:t>
            </a:r>
            <a:r>
              <a:rPr lang="ru-RU" b="1" baseline="-18000" smtClean="0"/>
              <a:t>i</a:t>
            </a:r>
            <a:r>
              <a:rPr lang="ru-RU" smtClean="0"/>
              <a:t> класса </a:t>
            </a:r>
            <a:r>
              <a:rPr lang="ru-RU" b="1" smtClean="0"/>
              <a:t>x</a:t>
            </a:r>
            <a:r>
              <a:rPr lang="ru-RU" smtClean="0"/>
              <a:t>, на которых вычисление </a:t>
            </a:r>
            <a:r>
              <a:rPr lang="ru-RU" b="1" smtClean="0"/>
              <a:t>p</a:t>
            </a:r>
            <a:r>
              <a:rPr lang="ru-RU" smtClean="0"/>
              <a:t> приводит к</a:t>
            </a:r>
            <a:r>
              <a:rPr lang="en-US" smtClean="0"/>
              <a:t> </a:t>
            </a:r>
            <a:r>
              <a:rPr lang="ru-RU" smtClean="0"/>
              <a:t>результату </a:t>
            </a:r>
            <a:r>
              <a:rPr lang="ru-RU" b="1" smtClean="0"/>
              <a:t>y</a:t>
            </a:r>
            <a:r>
              <a:rPr lang="ru-RU" smtClean="0"/>
              <a:t>: </a:t>
            </a:r>
            <a:r>
              <a:rPr lang="ru-RU" b="1" smtClean="0"/>
              <a:t>p &lt;x</a:t>
            </a:r>
            <a:r>
              <a:rPr lang="ru-RU" b="1" baseline="-18000" smtClean="0"/>
              <a:t>i</a:t>
            </a:r>
            <a:r>
              <a:rPr lang="ru-RU" b="1" smtClean="0"/>
              <a:t>&gt; = {y}</a:t>
            </a:r>
            <a:endParaRPr lang="ru-RU" smtClean="0"/>
          </a:p>
          <a:p>
            <a:pPr lvl="1" eaLnBrk="1" hangingPunct="1"/>
            <a:r>
              <a:rPr lang="ru-RU" b="1" smtClean="0"/>
              <a:t>ura</a:t>
            </a:r>
            <a:r>
              <a:rPr lang="ru-RU" smtClean="0"/>
              <a:t> перечисляет значения c-переменных из </a:t>
            </a:r>
            <a:r>
              <a:rPr lang="ru-RU" b="1" smtClean="0"/>
              <a:t>x</a:t>
            </a:r>
            <a:r>
              <a:rPr lang="ru-RU" smtClean="0"/>
              <a:t>, при которых вычисление </a:t>
            </a:r>
            <a:r>
              <a:rPr lang="ru-RU" b="1" smtClean="0"/>
              <a:t>p</a:t>
            </a:r>
            <a:r>
              <a:rPr lang="ru-RU" smtClean="0"/>
              <a:t> приводит</a:t>
            </a:r>
            <a:r>
              <a:rPr lang="en-US" smtClean="0"/>
              <a:t> </a:t>
            </a:r>
            <a:r>
              <a:rPr lang="ru-RU" smtClean="0"/>
              <a:t>к результату </a:t>
            </a:r>
            <a:r>
              <a:rPr lang="ru-RU" b="1" smtClean="0"/>
              <a:t>y</a:t>
            </a:r>
            <a:r>
              <a:rPr lang="ru-RU" smtClean="0"/>
              <a:t>: </a:t>
            </a:r>
            <a:r>
              <a:rPr lang="ru-RU" b="1" smtClean="0"/>
              <a:t>p &lt;x/.(S s</a:t>
            </a:r>
            <a:r>
              <a:rPr lang="ru-RU" b="1" baseline="-18000" smtClean="0"/>
              <a:t>i</a:t>
            </a:r>
            <a:r>
              <a:rPr lang="ru-RU" b="1" smtClean="0"/>
              <a:t>)/.(R r</a:t>
            </a:r>
            <a:r>
              <a:rPr lang="ru-RU" b="1" baseline="-18000" smtClean="0"/>
              <a:t>i</a:t>
            </a:r>
            <a:r>
              <a:rPr lang="ru-RU" b="1" smtClean="0"/>
              <a:t>)&gt;={y}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4. Универсальный решающий алгоритм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«Естественность» перечисления</a:t>
            </a:r>
          </a:p>
          <a:p>
            <a:pPr eaLnBrk="1" hangingPunct="1"/>
            <a:r>
              <a:rPr lang="ru-RU" smtClean="0"/>
              <a:t>В некоторых случаях ura’ позволяет построить </a:t>
            </a:r>
            <a:r>
              <a:rPr lang="ru-RU" b="1" smtClean="0"/>
              <a:t>конечное</a:t>
            </a:r>
            <a:r>
              <a:rPr lang="ru-RU" smtClean="0"/>
              <a:t> представление множества </a:t>
            </a:r>
            <a:r>
              <a:rPr lang="ru-RU" b="1" smtClean="0"/>
              <a:t>&lt;x&gt;</a:t>
            </a:r>
            <a:r>
              <a:rPr lang="ru-RU" b="1" baseline="-18000" smtClean="0"/>
              <a:t>p</a:t>
            </a:r>
            <a:r>
              <a:rPr lang="ru-RU" b="1" baseline="12000" smtClean="0"/>
              <a:t>-1</a:t>
            </a:r>
            <a:r>
              <a:rPr lang="ru-RU" b="1" baseline="-18000" smtClean="0"/>
              <a:t>y</a:t>
            </a:r>
            <a:r>
              <a:rPr lang="ru-RU" smtClean="0"/>
              <a:t> — список </a:t>
            </a:r>
            <a:r>
              <a:rPr lang="ru-RU" b="1" smtClean="0"/>
              <a:t>L’</a:t>
            </a:r>
            <a:r>
              <a:rPr lang="ru-RU" smtClean="0"/>
              <a:t> может быть пустым или конечным</a:t>
            </a:r>
          </a:p>
          <a:p>
            <a:pPr eaLnBrk="1" hangingPunct="1"/>
            <a:r>
              <a:rPr lang="ru-RU" smtClean="0"/>
              <a:t>Примеры инверсного вычисления для языка TSG</a:t>
            </a:r>
          </a:p>
          <a:p>
            <a:pPr eaLnBrk="1" hangingPunct="1"/>
            <a:r>
              <a:rPr lang="ru-RU" smtClean="0"/>
              <a:t>Обзор иных подходов к инверсии программ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4.1 Приведение программы</a:t>
            </a:r>
            <a:br>
              <a:rPr lang="ru-RU" smtClean="0"/>
            </a:br>
            <a:r>
              <a:rPr lang="ru-RU" smtClean="0"/>
              <a:t>к табличной форме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68450"/>
            <a:ext cx="8518525" cy="5289550"/>
          </a:xfrm>
        </p:spPr>
        <p:txBody>
          <a:bodyPr/>
          <a:lstStyle/>
          <a:p>
            <a:pPr eaLnBrk="1" hangingPunct="1"/>
            <a:r>
              <a:rPr lang="ru-RU" b="1" smtClean="0"/>
              <a:t>type TLevel = [(Class,Tree)]</a:t>
            </a:r>
            <a:br>
              <a:rPr lang="ru-RU" b="1" smtClean="0"/>
            </a:br>
            <a:r>
              <a:rPr lang="ru-RU" b="1" smtClean="0"/>
              <a:t>type Tab = [(Class, CExp)]</a:t>
            </a:r>
            <a:br>
              <a:rPr lang="ru-RU" b="1" smtClean="0"/>
            </a:br>
            <a:endParaRPr lang="ru-RU" b="1" smtClean="0"/>
          </a:p>
          <a:p>
            <a:pPr eaLnBrk="1" hangingPunct="1"/>
            <a:r>
              <a:rPr lang="ru-RU" b="1" smtClean="0"/>
              <a:t>tab :: ProgR -&gt; Class -&gt; Tab</a:t>
            </a:r>
            <a:br>
              <a:rPr lang="ru-RU" b="1" smtClean="0"/>
            </a:br>
            <a:r>
              <a:rPr lang="ru-RU" b="1" smtClean="0"/>
              <a:t>tab p x = tab’ [ (x,tree) ] [ ]</a:t>
            </a:r>
            <a:br>
              <a:rPr lang="ru-RU" b="1" smtClean="0"/>
            </a:br>
            <a:r>
              <a:rPr lang="ru-RU" b="1" smtClean="0"/>
              <a:t>              where tree = xptr p x</a:t>
            </a:r>
            <a:br>
              <a:rPr lang="ru-RU" b="1" smtClean="0"/>
            </a:b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6987</TotalTime>
  <Words>1290</Words>
  <Application>Microsoft Office PowerPoint</Application>
  <PresentationFormat>Экран (4:3)</PresentationFormat>
  <Paragraphs>231</Paragraphs>
  <Slides>33</Slides>
  <Notes>33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1" baseType="lpstr">
      <vt:lpstr>Arial</vt:lpstr>
      <vt:lpstr>Tahoma</vt:lpstr>
      <vt:lpstr>Wingdings</vt:lpstr>
      <vt:lpstr>SymbolProp BT</vt:lpstr>
      <vt:lpstr>Stars1</vt:lpstr>
      <vt:lpstr>Symbol</vt:lpstr>
      <vt:lpstr>Default Design</vt:lpstr>
      <vt:lpstr>CorelDRAW</vt:lpstr>
      <vt:lpstr>Глава 4. Универсальный решающий алгоритм</vt:lpstr>
      <vt:lpstr>Презентация PowerPoint</vt:lpstr>
      <vt:lpstr>Глава 4. Универсальный решающий алгоритм</vt:lpstr>
      <vt:lpstr>Глава 4. Универсальный решающий алгоритм</vt:lpstr>
      <vt:lpstr>Структура URA</vt:lpstr>
      <vt:lpstr>Глава 4. Универсальный решающий алгоритм</vt:lpstr>
      <vt:lpstr>Глава 4. Универсальный решающий алгоритм</vt:lpstr>
      <vt:lpstr>Глава 4. Универсальный решающий алгоритм</vt:lpstr>
      <vt:lpstr>4.1 Приведение программы к табличной форме</vt:lpstr>
      <vt:lpstr>4.1 Приведение программы к табличной форме</vt:lpstr>
      <vt:lpstr>4.1 Приведение программы к табличной форме</vt:lpstr>
      <vt:lpstr>4.1 Приведение программы к табличной форме</vt:lpstr>
      <vt:lpstr>4.1 Приведение программы к табличной форме</vt:lpstr>
      <vt:lpstr>4.2 Алгоритм инверсного вычисления программ</vt:lpstr>
      <vt:lpstr>4.2 Алгоритм инверсного вычисления программ</vt:lpstr>
      <vt:lpstr>4.2 Алгоритм инверсного вычисления программ</vt:lpstr>
      <vt:lpstr>Теорема 13 кратко</vt:lpstr>
      <vt:lpstr>4.3 Альтернативное представление результатов инверсного вычисления</vt:lpstr>
      <vt:lpstr>4.3 Альтернативное представление результатов инверсного вычисления</vt:lpstr>
      <vt:lpstr>Корректность ura (кратко)</vt:lpstr>
      <vt:lpstr>4.4 Универсальный  решающий алгоритм. Примеры</vt:lpstr>
      <vt:lpstr>4.4 Универсальный  решающий алгоритм. Примеры</vt:lpstr>
      <vt:lpstr>4.4 Универсальный  решающий алгоритм. Примеры</vt:lpstr>
      <vt:lpstr>4.4 Универсальный  решающий алгоритм. Примеры</vt:lpstr>
      <vt:lpstr>4.4 Универсальный  решающий алгоритм. Примеры</vt:lpstr>
      <vt:lpstr>Критерий</vt:lpstr>
      <vt:lpstr>Различные подходы к инверсному вычислению и инверсии программ</vt:lpstr>
      <vt:lpstr>Глава 4. Универсальный решающий алгоритм</vt:lpstr>
      <vt:lpstr>Глава 4. Универсальный решающий алгоритм</vt:lpstr>
      <vt:lpstr>Структура URA</vt:lpstr>
      <vt:lpstr>Глава 4. Универсальный решающий алгоритм</vt:lpstr>
      <vt:lpstr>Глава 4. Универсальный решающий алгоритм</vt:lpstr>
      <vt:lpstr>Глава 4. Универсальный решающий алгоритм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Химшиашвили</cp:lastModifiedBy>
  <cp:revision>609</cp:revision>
  <dcterms:created xsi:type="dcterms:W3CDTF">2006-09-09T10:02:47Z</dcterms:created>
  <dcterms:modified xsi:type="dcterms:W3CDTF">2015-02-25T08:50:11Z</dcterms:modified>
</cp:coreProperties>
</file>