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29"/>
  </p:notesMasterIdLst>
  <p:handoutMasterIdLst>
    <p:handoutMasterId r:id="rId30"/>
  </p:handoutMasterIdLst>
  <p:sldIdLst>
    <p:sldId id="952" r:id="rId2"/>
    <p:sldId id="958" r:id="rId3"/>
    <p:sldId id="978" r:id="rId4"/>
    <p:sldId id="968" r:id="rId5"/>
    <p:sldId id="988" r:id="rId6"/>
    <p:sldId id="973" r:id="rId7"/>
    <p:sldId id="986" r:id="rId8"/>
    <p:sldId id="987" r:id="rId9"/>
    <p:sldId id="974" r:id="rId10"/>
    <p:sldId id="975" r:id="rId11"/>
    <p:sldId id="976" r:id="rId12"/>
    <p:sldId id="972" r:id="rId13"/>
    <p:sldId id="977" r:id="rId14"/>
    <p:sldId id="979" r:id="rId15"/>
    <p:sldId id="969" r:id="rId16"/>
    <p:sldId id="980" r:id="rId17"/>
    <p:sldId id="970" r:id="rId18"/>
    <p:sldId id="983" r:id="rId19"/>
    <p:sldId id="984" r:id="rId20"/>
    <p:sldId id="985" r:id="rId21"/>
    <p:sldId id="991" r:id="rId22"/>
    <p:sldId id="992" r:id="rId23"/>
    <p:sldId id="993" r:id="rId24"/>
    <p:sldId id="989" r:id="rId25"/>
    <p:sldId id="995" r:id="rId26"/>
    <p:sldId id="982" r:id="rId27"/>
    <p:sldId id="967"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Nunito Sans" pitchFamily="2" charset="0"/>
      <p:regular r:id="rId35"/>
      <p:bold r:id="rId36"/>
      <p:italic r:id="rId37"/>
      <p:boldItalic r:id="rId38"/>
    </p:embeddedFont>
    <p:embeddedFont>
      <p:font typeface="Nunito Sans Light" panose="020F0302020204030204" pitchFamily="34" charset="0"/>
      <p:regular r:id="rId39"/>
      <p:italic r:id="rId40"/>
    </p:embeddedFont>
    <p:embeddedFont>
      <p:font typeface="Trebuchet MS" panose="020B0703020202090204" pitchFamily="34" charset="0"/>
      <p:regular r:id="rId41"/>
      <p:bold r:id="rId42"/>
      <p:italic r:id="rId43"/>
      <p:boldItalic r:id="rId4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87" userDrawn="1">
          <p15:clr>
            <a:srgbClr val="A4A3A4"/>
          </p15:clr>
        </p15:guide>
        <p15:guide id="5" orient="horz" pos="2137" userDrawn="1">
          <p15:clr>
            <a:srgbClr val="A4A3A4"/>
          </p15:clr>
        </p15:guide>
        <p15:guide id="6" pos="3840" userDrawn="1">
          <p15:clr>
            <a:srgbClr val="A4A3A4"/>
          </p15:clr>
        </p15:guide>
        <p15:guide id="7" orient="horz" pos="4020" userDrawn="1">
          <p15:clr>
            <a:srgbClr val="A4A3A4"/>
          </p15:clr>
        </p15:guide>
        <p15:guide id="8" pos="415" userDrawn="1">
          <p15:clr>
            <a:srgbClr val="A4A3A4"/>
          </p15:clr>
        </p15:guide>
        <p15:guide id="9" pos="4339" userDrawn="1">
          <p15:clr>
            <a:srgbClr val="A4A3A4"/>
          </p15:clr>
        </p15:guide>
        <p15:guide id="10" orient="horz" pos="3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0C1"/>
    <a:srgbClr val="283272"/>
    <a:srgbClr val="00AF87"/>
    <a:srgbClr val="BFBFBF"/>
    <a:srgbClr val="F5B21A"/>
    <a:srgbClr val="7030A0"/>
    <a:srgbClr val="75CAF4"/>
    <a:srgbClr val="F9F8FC"/>
    <a:srgbClr val="D60020"/>
    <a:srgbClr val="1E2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3" autoAdjust="0"/>
    <p:restoredTop sz="73239"/>
  </p:normalViewPr>
  <p:slideViewPr>
    <p:cSldViewPr snapToGrid="0" showGuides="1">
      <p:cViewPr varScale="1">
        <p:scale>
          <a:sx n="88" d="100"/>
          <a:sy n="88" d="100"/>
        </p:scale>
        <p:origin x="1792" y="192"/>
      </p:cViewPr>
      <p:guideLst>
        <p:guide pos="7287"/>
        <p:guide orient="horz" pos="2137"/>
        <p:guide pos="3840"/>
        <p:guide orient="horz" pos="4020"/>
        <p:guide pos="415"/>
        <p:guide pos="4339"/>
        <p:guide orient="horz" pos="300"/>
      </p:guideLst>
    </p:cSldViewPr>
  </p:slideViewPr>
  <p:notesTextViewPr>
    <p:cViewPr>
      <p:scale>
        <a:sx n="3" d="2"/>
        <a:sy n="3" d="2"/>
      </p:scale>
      <p:origin x="0" y="0"/>
    </p:cViewPr>
  </p:notesTextViewPr>
  <p:notesViewPr>
    <p:cSldViewPr snapToGrid="0" showGuides="1">
      <p:cViewPr varScale="1">
        <p:scale>
          <a:sx n="87" d="100"/>
          <a:sy n="87" d="100"/>
        </p:scale>
        <p:origin x="277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C4A0A0-5400-438A-B559-8E108D3EE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Nunito Sans" pitchFamily="2" charset="77"/>
            </a:endParaRPr>
          </a:p>
        </p:txBody>
      </p:sp>
      <p:sp>
        <p:nvSpPr>
          <p:cNvPr id="3" name="Дата 2">
            <a:extLst>
              <a:ext uri="{FF2B5EF4-FFF2-40B4-BE49-F238E27FC236}">
                <a16:creationId xmlns:a16="http://schemas.microsoft.com/office/drawing/2014/main" id="{2F6CE3E7-0B28-417C-928E-E19E43157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F1E2E-68FE-4AB8-BE52-C4B697CF3E0E}" type="datetimeFigureOut">
              <a:rPr lang="ru-RU" smtClean="0">
                <a:latin typeface="Nunito Sans" pitchFamily="2" charset="77"/>
              </a:rPr>
              <a:t>11.01.2024</a:t>
            </a:fld>
            <a:endParaRPr lang="ru-RU" dirty="0">
              <a:latin typeface="Nunito Sans" pitchFamily="2" charset="77"/>
            </a:endParaRPr>
          </a:p>
        </p:txBody>
      </p:sp>
      <p:sp>
        <p:nvSpPr>
          <p:cNvPr id="4" name="Нижний колонтитул 3">
            <a:extLst>
              <a:ext uri="{FF2B5EF4-FFF2-40B4-BE49-F238E27FC236}">
                <a16:creationId xmlns:a16="http://schemas.microsoft.com/office/drawing/2014/main" id="{77562519-ACE8-4A55-A805-A3C1132CF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latin typeface="Nunito Sans" pitchFamily="2" charset="77"/>
            </a:endParaRPr>
          </a:p>
        </p:txBody>
      </p:sp>
      <p:sp>
        <p:nvSpPr>
          <p:cNvPr id="5" name="Номер слайда 4">
            <a:extLst>
              <a:ext uri="{FF2B5EF4-FFF2-40B4-BE49-F238E27FC236}">
                <a16:creationId xmlns:a16="http://schemas.microsoft.com/office/drawing/2014/main" id="{3445ADFB-FD1A-478B-9414-F4C06F2A73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A8102A-7417-46F5-98ED-1882D9AAB372}" type="slidenum">
              <a:rPr lang="ru-RU" smtClean="0">
                <a:latin typeface="Nunito Sans" pitchFamily="2" charset="77"/>
              </a:rPr>
              <a:t>‹#›</a:t>
            </a:fld>
            <a:endParaRPr lang="ru-RU" dirty="0">
              <a:latin typeface="Nunito Sans" pitchFamily="2" charset="77"/>
            </a:endParaRPr>
          </a:p>
        </p:txBody>
      </p:sp>
    </p:spTree>
    <p:extLst>
      <p:ext uri="{BB962C8B-B14F-4D97-AF65-F5344CB8AC3E}">
        <p14:creationId xmlns:p14="http://schemas.microsoft.com/office/powerpoint/2010/main" val="731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F77D539E-175E-4C2D-90A1-C654240FB7C9}" type="datetimeFigureOut">
              <a:rPr lang="ru-RU" smtClean="0"/>
              <a:pPr/>
              <a:t>11.01.2024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81FAD9A6-5B12-495D-AC68-C121FA6E8191}" type="slidenum">
              <a:rPr lang="ru-RU" smtClean="0"/>
              <a:pPr/>
              <a:t>‹#›</a:t>
            </a:fld>
            <a:endParaRPr lang="ru-RU" dirty="0"/>
          </a:p>
        </p:txBody>
      </p:sp>
    </p:spTree>
    <p:extLst>
      <p:ext uri="{BB962C8B-B14F-4D97-AF65-F5344CB8AC3E}">
        <p14:creationId xmlns:p14="http://schemas.microsoft.com/office/powerpoint/2010/main" val="3848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200" b="0" i="0" kern="1200" dirty="0">
                <a:solidFill>
                  <a:schemeClr val="tx1"/>
                </a:solidFill>
                <a:effectLst/>
                <a:latin typeface="Nunito Sans" pitchFamily="2" charset="77"/>
                <a:ea typeface="+mn-ea"/>
                <a:cs typeface="+mn-cs"/>
              </a:rPr>
              <a:t>В этой главе мы поговорим об эффективной обработке ввода-вывода. Сначала мы поговорим о двух методах обработки ввода-вывода, называемых опросом и прерываниями. Затем мы создадим простое, но эффективное GPIO-приложение, просто чтобы показать, насколько плохим может быть опрос. Для того чтобы решить эту проблему, нам придется узнать, как обычно работают прерывания, затем как они работают в микроконтроллере FE310. А после этого, мы создадим простое приложение, управляемое прерываниями GPIO, чтобы познакомиться с процессом обработки прерываний. И после этого мы сможем перейти к исправлению нашего примера опроса с помощью прерываний.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a:t>
            </a:fld>
            <a:endParaRPr lang="ru-RU" dirty="0"/>
          </a:p>
        </p:txBody>
      </p:sp>
    </p:spTree>
    <p:extLst>
      <p:ext uri="{BB962C8B-B14F-4D97-AF65-F5344CB8AC3E}">
        <p14:creationId xmlns:p14="http://schemas.microsoft.com/office/powerpoint/2010/main" val="121723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r>
              <a:rPr lang="ru-RU" sz="1200" b="0" i="0" kern="1200" dirty="0">
                <a:solidFill>
                  <a:schemeClr val="tx1"/>
                </a:solidFill>
                <a:effectLst/>
                <a:latin typeface="Nunito Sans" pitchFamily="2" charset="77"/>
                <a:ea typeface="+mn-ea"/>
                <a:cs typeface="+mn-cs"/>
              </a:rPr>
              <a:t>Когда сигнал прерывания достигает центрального процессора, запускается процесс  подготовки к обработке прерывания:</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Процессор завершает выполнение текущей инструкции.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Некоторые процессоры делают это для большинства инструкций, за исключением специальных длинных инструкций, выполнение которых прерывается.</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Состояние процессора записывается в стек.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состояние обычно состоит из содержимого регистров процессора, включая </a:t>
            </a:r>
            <a:r>
              <a:rPr lang="ru-RU" sz="1200" b="0" i="1" kern="1200" dirty="0">
                <a:solidFill>
                  <a:schemeClr val="tx1"/>
                </a:solidFill>
                <a:effectLst/>
                <a:latin typeface="Nunito Sans" pitchFamily="2" charset="77"/>
                <a:ea typeface="+mn-ea"/>
                <a:cs typeface="+mn-cs"/>
              </a:rPr>
              <a:t>программный счетчик (PC), </a:t>
            </a:r>
            <a:r>
              <a:rPr lang="ru-RU" sz="1200" b="0" i="0" kern="1200" dirty="0">
                <a:solidFill>
                  <a:schemeClr val="tx1"/>
                </a:solidFill>
                <a:effectLst/>
                <a:latin typeface="Nunito Sans" pitchFamily="2" charset="77"/>
                <a:ea typeface="+mn-ea"/>
                <a:cs typeface="+mn-cs"/>
              </a:rPr>
              <a:t>который хранит адрес следующей выполняемой инструкции. RISC-V ничего не заносит в стек. Вместо этого в специальный регистр, называемый </a:t>
            </a:r>
            <a:r>
              <a:rPr lang="ru-RU" sz="1200" b="0" i="1" kern="1200" dirty="0" err="1">
                <a:solidFill>
                  <a:schemeClr val="tx1"/>
                </a:solidFill>
                <a:effectLst/>
                <a:latin typeface="Nunito Sans" pitchFamily="2" charset="77"/>
                <a:ea typeface="+mn-ea"/>
                <a:cs typeface="+mn-cs"/>
              </a:rPr>
              <a:t>Machine</a:t>
            </a:r>
            <a:r>
              <a:rPr lang="ru-RU" sz="1200" b="0" i="1" kern="1200" dirty="0">
                <a:solidFill>
                  <a:schemeClr val="tx1"/>
                </a:solidFill>
                <a:effectLst/>
                <a:latin typeface="Nunito Sans" pitchFamily="2" charset="77"/>
                <a:ea typeface="+mn-ea"/>
                <a:cs typeface="+mn-cs"/>
              </a:rPr>
              <a:t> </a:t>
            </a:r>
            <a:r>
              <a:rPr lang="ru-RU" sz="1200" b="0" i="1" kern="1200" dirty="0" err="1">
                <a:solidFill>
                  <a:schemeClr val="tx1"/>
                </a:solidFill>
                <a:effectLst/>
                <a:latin typeface="Nunito Sans" pitchFamily="2" charset="77"/>
                <a:ea typeface="+mn-ea"/>
                <a:cs typeface="+mn-cs"/>
              </a:rPr>
              <a:t>Exception</a:t>
            </a:r>
            <a:r>
              <a:rPr lang="ru-RU" sz="1200" b="0" i="1" kern="1200" dirty="0">
                <a:solidFill>
                  <a:schemeClr val="tx1"/>
                </a:solidFill>
                <a:effectLst/>
                <a:latin typeface="Nunito Sans" pitchFamily="2" charset="77"/>
                <a:ea typeface="+mn-ea"/>
                <a:cs typeface="+mn-cs"/>
              </a:rPr>
              <a:t> PC (MPEC),</a:t>
            </a:r>
            <a:r>
              <a:rPr lang="ru-RU" sz="1200" b="0" i="0" kern="1200" dirty="0">
                <a:solidFill>
                  <a:schemeClr val="tx1"/>
                </a:solidFill>
                <a:effectLst/>
                <a:latin typeface="Nunito Sans" pitchFamily="2" charset="77"/>
                <a:ea typeface="+mn-ea"/>
                <a:cs typeface="+mn-cs"/>
              </a:rPr>
              <a:t> копируется только программный счетчик.</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Некоторые архитектуры переходят в специальный режим выполнения обработчика.</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 Этот режим имеет иные привилегии, чем в обычный пользовательский режим. Наличие нескольких режимов выполнения полезно для реализации операционной системы. RISC-V выполняет обычные потоки в </a:t>
            </a:r>
            <a:r>
              <a:rPr lang="ru-RU" sz="1200" b="0" i="1" kern="1200" dirty="0">
                <a:solidFill>
                  <a:schemeClr val="tx1"/>
                </a:solidFill>
                <a:effectLst/>
                <a:latin typeface="Nunito Sans" pitchFamily="2" charset="77"/>
                <a:ea typeface="+mn-ea"/>
                <a:cs typeface="+mn-cs"/>
              </a:rPr>
              <a:t>пользовательском режиме </a:t>
            </a:r>
            <a:r>
              <a:rPr lang="ru-RU" sz="1200" b="0" i="0" kern="1200" dirty="0">
                <a:solidFill>
                  <a:schemeClr val="tx1"/>
                </a:solidFill>
                <a:effectLst/>
                <a:latin typeface="Nunito Sans" pitchFamily="2" charset="77"/>
                <a:ea typeface="+mn-ea"/>
                <a:cs typeface="+mn-cs"/>
              </a:rPr>
              <a:t>и переключается в </a:t>
            </a:r>
            <a:r>
              <a:rPr lang="ru-RU" sz="1200" b="0" i="1" kern="1200" dirty="0">
                <a:solidFill>
                  <a:schemeClr val="tx1"/>
                </a:solidFill>
                <a:effectLst/>
                <a:latin typeface="Nunito Sans" pitchFamily="2" charset="77"/>
                <a:ea typeface="+mn-ea"/>
                <a:cs typeface="+mn-cs"/>
              </a:rPr>
              <a:t>машинный режим </a:t>
            </a:r>
            <a:r>
              <a:rPr lang="ru-RU" sz="1200" b="0" i="0" kern="1200" dirty="0">
                <a:solidFill>
                  <a:schemeClr val="tx1"/>
                </a:solidFill>
                <a:effectLst/>
                <a:latin typeface="Nunito Sans" pitchFamily="2" charset="77"/>
                <a:ea typeface="+mn-ea"/>
                <a:cs typeface="+mn-cs"/>
              </a:rPr>
              <a:t>для обработки прерываний.</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Источник прерывания используется для поиска соответствующего обработчика прерывания.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Процессор получает информацию об устройстве ввода-вывода, которое сгенерировало прерывание, и ищет его конкретный обработчик в таблице поиска, называемой </a:t>
            </a:r>
            <a:r>
              <a:rPr lang="ru-RU" sz="1200" b="0" i="1" kern="1200" dirty="0">
                <a:solidFill>
                  <a:schemeClr val="tx1"/>
                </a:solidFill>
                <a:effectLst/>
                <a:latin typeface="Nunito Sans" pitchFamily="2" charset="77"/>
                <a:ea typeface="+mn-ea"/>
                <a:cs typeface="+mn-cs"/>
              </a:rPr>
              <a:t>вектором прерываний</a:t>
            </a:r>
            <a:r>
              <a:rPr lang="ru-RU" sz="1200" b="0" i="0" kern="1200" dirty="0">
                <a:solidFill>
                  <a:schemeClr val="tx1"/>
                </a:solidFill>
                <a:effectLst/>
                <a:latin typeface="Nunito Sans" pitchFamily="2" charset="77"/>
                <a:ea typeface="+mn-ea"/>
                <a:cs typeface="+mn-cs"/>
              </a:rPr>
              <a:t>. Эта таблица содержит ряд адресов, и программист отвечает за заполнение этой таблицы адресами обработчиков прерываний, которые были написаны для всех поддерживаемых прерываний. RISC-V может работать как с одним обработчиком прерываний, так и с вектором.</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Выполняется выбранный обработчик прерывания</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Код, написанный программистом для обработчика прерываний, будет исполняться до тех пор, пока он не завершит выполнение.</a:t>
            </a:r>
          </a:p>
          <a:p>
            <a:pPr marL="0" indent="0">
              <a:buFont typeface="+mj-lt"/>
              <a:buNone/>
            </a:pPr>
            <a:r>
              <a:rPr lang="ru-RU" sz="1200" b="0" i="0" kern="1200" dirty="0">
                <a:solidFill>
                  <a:schemeClr val="tx1"/>
                </a:solidFill>
                <a:effectLst/>
                <a:latin typeface="Nunito Sans" pitchFamily="2" charset="77"/>
                <a:ea typeface="+mn-ea"/>
                <a:cs typeface="+mn-cs"/>
              </a:rPr>
              <a:t>Вместо завершения работы, обработчик прерывания инициирует процесс выхода из прерывания </a:t>
            </a:r>
          </a:p>
          <a:p>
            <a:pPr marL="228600" lvl="2" indent="-228600">
              <a:buFont typeface="+mj-lt"/>
              <a:buAutoNum type="arabicParenR"/>
            </a:pPr>
            <a:r>
              <a:rPr lang="ru-RU" sz="1200" b="1" i="0" kern="1200" dirty="0">
                <a:solidFill>
                  <a:schemeClr val="tx1"/>
                </a:solidFill>
                <a:effectLst/>
                <a:latin typeface="Nunito Sans" pitchFamily="2" charset="77"/>
                <a:ea typeface="+mn-ea"/>
                <a:cs typeface="+mn-cs"/>
              </a:rPr>
              <a:t>Состояние процессора извлекается из стека.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Благодаря этому действию все регистры восстанавливают состояние, в котором они находились, когда выполнение было прервано. Опять же, это включает в себя счетчик команд (</a:t>
            </a:r>
            <a:r>
              <a:rPr lang="en-US" sz="1200" b="0" i="0" kern="1200" dirty="0">
                <a:solidFill>
                  <a:schemeClr val="tx1"/>
                </a:solidFill>
                <a:effectLst/>
                <a:latin typeface="Nunito Sans" pitchFamily="2" charset="77"/>
                <a:ea typeface="+mn-ea"/>
                <a:cs typeface="+mn-cs"/>
              </a:rPr>
              <a:t>PC</a:t>
            </a:r>
            <a:r>
              <a:rPr lang="ru-RU" sz="1200" b="0" i="0" kern="1200" dirty="0">
                <a:solidFill>
                  <a:schemeClr val="tx1"/>
                </a:solidFill>
                <a:effectLst/>
                <a:latin typeface="Nunito Sans" pitchFamily="2" charset="77"/>
                <a:ea typeface="+mn-ea"/>
                <a:cs typeface="+mn-cs"/>
              </a:rPr>
              <a:t>), так что следующая инструкция для выполнения известна. И снова, единственное, что извлекает RISC-V - PC из регистра MEPC.</a:t>
            </a:r>
          </a:p>
          <a:p>
            <a:pPr marL="228600" lvl="2" indent="-228600">
              <a:buFont typeface="+mj-lt"/>
              <a:buAutoNum type="arabicParenR"/>
            </a:pPr>
            <a:r>
              <a:rPr lang="ru-RU" sz="1200" b="1" i="0" kern="1200" dirty="0">
                <a:solidFill>
                  <a:schemeClr val="tx1"/>
                </a:solidFill>
                <a:effectLst/>
                <a:latin typeface="Nunito Sans" pitchFamily="2" charset="77"/>
                <a:ea typeface="+mn-ea"/>
                <a:cs typeface="+mn-cs"/>
              </a:rPr>
              <a:t>Восстанавливается исходный режим выполнения.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архитектурах, реализующих более одного режима выполнения, режим обработчика является эксклюзивным для процедур обслуживания прерываний, и режим выполнения прерванного кода восстанавливается. В RISC-V обычно восстанавливается режим пользователя.</a:t>
            </a:r>
          </a:p>
          <a:p>
            <a:pPr marL="228600" lvl="2" indent="-228600">
              <a:buFont typeface="+mj-lt"/>
              <a:buAutoNum type="arabicParenR"/>
            </a:pPr>
            <a:r>
              <a:rPr lang="ru-RU" sz="1200" b="1" i="0" kern="1200" dirty="0">
                <a:solidFill>
                  <a:schemeClr val="tx1"/>
                </a:solidFill>
                <a:effectLst/>
                <a:latin typeface="Nunito Sans" pitchFamily="2" charset="77"/>
                <a:ea typeface="+mn-ea"/>
                <a:cs typeface="+mn-cs"/>
              </a:rPr>
              <a:t>Выполнение возобновляется с того места, где оно было прервано.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этот момент могут обрабатываться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другие прерывания. Однако некоторые процессоры поддерживают вложенные прерывания - то есть один обработчик прерывания может быть прерван другим устройством ввода/вывода с более высоким приоритетом.</a:t>
            </a:r>
          </a:p>
          <a:p>
            <a:pPr indent="457200"/>
            <a:endParaRPr lang="ru-RU" sz="1200" b="0" i="0" kern="1200" dirty="0">
              <a:solidFill>
                <a:schemeClr val="tx1"/>
              </a:solidFill>
              <a:effectLst/>
              <a:latin typeface="Nunito Sans" pitchFamily="2" charset="77"/>
              <a:ea typeface="+mn-ea"/>
              <a:cs typeface="+mn-cs"/>
            </a:endParaRPr>
          </a:p>
          <a:p>
            <a:pPr indent="457200"/>
            <a:r>
              <a:rPr lang="ru-RU" sz="1200" b="0" i="0" kern="1200" dirty="0">
                <a:solidFill>
                  <a:schemeClr val="tx1"/>
                </a:solidFill>
                <a:effectLst/>
                <a:latin typeface="Nunito Sans" pitchFamily="2" charset="77"/>
                <a:ea typeface="+mn-ea"/>
                <a:cs typeface="+mn-cs"/>
              </a:rPr>
              <a:t>Мотивация использования подхода, основанного на прерываниях, заключается в том, чтобы избежать остановки выполнения кода с помощью блокирующих функций или блокирующих циклов, отсюда следует, что обработчики прерываний должны быть краткими.</a:t>
            </a:r>
          </a:p>
          <a:p>
            <a:pPr indent="457200"/>
            <a:r>
              <a:rPr lang="ru-RU" sz="1200" b="0" i="0" kern="1200" dirty="0">
                <a:solidFill>
                  <a:schemeClr val="tx1"/>
                </a:solidFill>
                <a:effectLst/>
                <a:latin typeface="Nunito Sans" pitchFamily="2" charset="77"/>
                <a:ea typeface="+mn-ea"/>
                <a:cs typeface="+mn-cs"/>
              </a:rPr>
              <a:t>Основное приложение было прервано, поэтому программный код должен перейти прямо к делу. В обработчике прерывания есть место только для срочного кода. Все остальное должно быть отложено до главного цикла. Поэтому общее эмпирическое правило - избегать длинных вычислений в обработчиках прерываний (</a:t>
            </a:r>
            <a:r>
              <a:rPr lang="en-US" sz="1200" b="0" i="0" kern="1200" dirty="0">
                <a:solidFill>
                  <a:schemeClr val="tx1"/>
                </a:solidFill>
                <a:effectLst/>
                <a:latin typeface="Nunito Sans" pitchFamily="2" charset="77"/>
                <a:ea typeface="+mn-ea"/>
                <a:cs typeface="+mn-cs"/>
              </a:rPr>
              <a:t>ISR</a:t>
            </a:r>
            <a:r>
              <a:rPr lang="ru-RU" sz="1200" b="0" i="0" kern="1200" dirty="0">
                <a:solidFill>
                  <a:schemeClr val="tx1"/>
                </a:solidFill>
                <a:effectLst/>
                <a:latin typeface="Nunito Sans" pitchFamily="2" charset="77"/>
                <a:ea typeface="+mn-ea"/>
                <a:cs typeface="+mn-cs"/>
              </a:rPr>
              <a:t>).</a:t>
            </a:r>
          </a:p>
          <a:p>
            <a:pPr marL="0" lvl="2" indent="0">
              <a:buFont typeface="+mj-lt"/>
              <a:buNone/>
            </a:pPr>
            <a:endParaRPr lang="ru-RU" sz="1200" b="0" i="0" kern="1200" dirty="0">
              <a:solidFill>
                <a:schemeClr val="tx1"/>
              </a:solidFill>
              <a:effectLst/>
              <a:latin typeface="Nunito Sans" pitchFamily="2" charset="77"/>
              <a:ea typeface="+mn-ea"/>
              <a:cs typeface="+mn-cs"/>
            </a:endParaRPr>
          </a:p>
          <a:p>
            <a:pPr marL="0"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11</a:t>
            </a:fld>
            <a:endParaRPr lang="ru-RU" dirty="0"/>
          </a:p>
        </p:txBody>
      </p:sp>
    </p:spTree>
    <p:extLst>
      <p:ext uri="{BB962C8B-B14F-4D97-AF65-F5344CB8AC3E}">
        <p14:creationId xmlns:p14="http://schemas.microsoft.com/office/powerpoint/2010/main" val="2121866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Прежде чем погрузиться в процесс использования прерываний для FE3190, рассмотрим данный аспект концептуально.</a:t>
            </a:r>
          </a:p>
          <a:p>
            <a:pPr indent="457200"/>
            <a:r>
              <a:rPr lang="ru-RU" sz="1200" b="0" i="0" kern="1200" dirty="0">
                <a:solidFill>
                  <a:schemeClr val="tx1"/>
                </a:solidFill>
                <a:effectLst/>
                <a:latin typeface="Nunito Sans" pitchFamily="2" charset="77"/>
                <a:ea typeface="+mn-ea"/>
                <a:cs typeface="+mn-cs"/>
              </a:rPr>
              <a:t>FE310 использует несколько уровней одного и того же процесса, который мы только что видели, потому что у него есть несколько уровней контроллеров прерываний. Это происходит потому, что RISC-V описывает использование прерываний только в своей спецификации режимов привилегий. За пределами этой спецификации производители должны реализовать свои контроллеры прерываний и свои модули ввода/вывода, которые имеют некоторые шаги конфигурации для прерываний.</a:t>
            </a:r>
          </a:p>
          <a:p>
            <a:pPr indent="457200"/>
            <a:r>
              <a:rPr lang="ru-RU" sz="1200" b="0" i="0" kern="1200" dirty="0">
                <a:solidFill>
                  <a:schemeClr val="tx1"/>
                </a:solidFill>
                <a:effectLst/>
                <a:latin typeface="Nunito Sans" pitchFamily="2" charset="77"/>
                <a:ea typeface="+mn-ea"/>
                <a:cs typeface="+mn-cs"/>
              </a:rPr>
              <a:t>Микроконтроллер FE310 использует 3 уровня сигналов разрешения/отсрочки прерывания, и весь процесс может быть запутанным из-за большого количества регистров и лишних шагов. Чтобы упростить ситуацию на схеме на слайде приведены регистры, участвующие в интересующем нас процессе.</a:t>
            </a: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12</a:t>
            </a:fld>
            <a:endParaRPr lang="ru-RU" dirty="0"/>
          </a:p>
        </p:txBody>
      </p:sp>
    </p:spTree>
    <p:extLst>
      <p:ext uri="{BB962C8B-B14F-4D97-AF65-F5344CB8AC3E}">
        <p14:creationId xmlns:p14="http://schemas.microsoft.com/office/powerpoint/2010/main" val="3941832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r>
              <a:rPr lang="ru-RU" sz="1200" b="0" i="0" kern="1200" dirty="0">
                <a:solidFill>
                  <a:schemeClr val="tx1"/>
                </a:solidFill>
                <a:effectLst/>
                <a:latin typeface="Nunito Sans" pitchFamily="2" charset="77"/>
                <a:ea typeface="+mn-ea"/>
                <a:cs typeface="+mn-cs"/>
              </a:rPr>
              <a:t>Ядро процессора обслуживает только 3 возможных источника прерываний: MEI, MSI и MTI. Нас интересует MEI, </a:t>
            </a:r>
            <a:r>
              <a:rPr lang="ru-RU" sz="1200" b="1" i="1" kern="1200" dirty="0">
                <a:solidFill>
                  <a:schemeClr val="tx1"/>
                </a:solidFill>
                <a:effectLst/>
                <a:latin typeface="Nunito Sans" pitchFamily="2" charset="77"/>
                <a:ea typeface="+mn-ea"/>
                <a:cs typeface="+mn-cs"/>
              </a:rPr>
              <a:t>машинное внешнее прерывание</a:t>
            </a:r>
            <a:r>
              <a:rPr lang="ru-RU" sz="1200" b="0" i="0" kern="1200" dirty="0">
                <a:solidFill>
                  <a:schemeClr val="tx1"/>
                </a:solidFill>
                <a:effectLst/>
                <a:latin typeface="Nunito Sans" pitchFamily="2" charset="77"/>
                <a:ea typeface="+mn-ea"/>
                <a:cs typeface="+mn-cs"/>
              </a:rPr>
              <a:t>. </a:t>
            </a:r>
          </a:p>
          <a:p>
            <a:pPr marL="228600" indent="-228600">
              <a:buFont typeface="+mj-lt"/>
              <a:buAutoNum type="arabicParenR"/>
            </a:pPr>
            <a:r>
              <a:rPr lang="en-US" sz="1200" b="1" i="0" kern="1200" dirty="0" err="1">
                <a:solidFill>
                  <a:schemeClr val="tx1"/>
                </a:solidFill>
                <a:effectLst/>
                <a:latin typeface="Nunito Sans" pitchFamily="2" charset="77"/>
                <a:ea typeface="+mn-ea"/>
                <a:cs typeface="+mn-cs"/>
              </a:rPr>
              <a:t>mstatus</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mie</a:t>
            </a:r>
            <a:r>
              <a:rPr lang="en-US" sz="1200" b="0"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Machine Interrupt</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 Включение машинных </a:t>
            </a:r>
            <a:r>
              <a:rPr lang="ru-RU" sz="1200" b="1" i="0" kern="1200" dirty="0" err="1">
                <a:solidFill>
                  <a:schemeClr val="tx1"/>
                </a:solidFill>
                <a:effectLst/>
                <a:latin typeface="Nunito Sans" pitchFamily="2" charset="77"/>
                <a:ea typeface="+mn-ea"/>
                <a:cs typeface="+mn-cs"/>
              </a:rPr>
              <a:t>прерваний</a:t>
            </a:r>
            <a:r>
              <a:rPr lang="ru-RU" sz="1200" b="1" i="0" kern="1200" dirty="0">
                <a:solidFill>
                  <a:schemeClr val="tx1"/>
                </a:solidFill>
                <a:effectLst/>
                <a:latin typeface="Nunito Sans" pitchFamily="2" charset="77"/>
                <a:ea typeface="+mn-ea"/>
                <a:cs typeface="+mn-cs"/>
              </a:rPr>
              <a:t>)</a:t>
            </a:r>
            <a:br>
              <a:rPr lang="ru-RU" sz="1200" b="1"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глобальный бит разрешения прерываний или инвертированная версия классической маски прерываний. Установка этого бита разрешает все прерывания, а сброс - запрещает все прерывания. </a:t>
            </a:r>
          </a:p>
          <a:p>
            <a:pPr marL="228600" indent="-228600">
              <a:buFont typeface="+mj-lt"/>
              <a:buAutoNum type="arabicParenR"/>
            </a:pPr>
            <a:r>
              <a:rPr lang="en-US" sz="1200" b="1" i="0" kern="1200" dirty="0" err="1">
                <a:solidFill>
                  <a:schemeClr val="tx1"/>
                </a:solidFill>
                <a:effectLst/>
                <a:latin typeface="Nunito Sans" pitchFamily="2" charset="77"/>
                <a:ea typeface="+mn-ea"/>
                <a:cs typeface="+mn-cs"/>
              </a:rPr>
              <a:t>mie</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meie</a:t>
            </a:r>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Machine External Interrupt</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 Включение машинных внешних прерываний)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бит разрешения прерывания для прерывания </a:t>
            </a:r>
            <a:r>
              <a:rPr lang="en-US" sz="1200" b="0" i="0" kern="1200" dirty="0">
                <a:solidFill>
                  <a:schemeClr val="tx1"/>
                </a:solidFill>
                <a:effectLst/>
                <a:latin typeface="Nunito Sans" pitchFamily="2" charset="77"/>
                <a:ea typeface="+mn-ea"/>
                <a:cs typeface="+mn-cs"/>
              </a:rPr>
              <a:t>MEI</a:t>
            </a:r>
            <a:r>
              <a:rPr lang="ru-RU" sz="1200" b="0" i="0" kern="1200" dirty="0">
                <a:solidFill>
                  <a:schemeClr val="tx1"/>
                </a:solidFill>
                <a:effectLst/>
                <a:latin typeface="Nunito Sans" pitchFamily="2" charset="77"/>
                <a:ea typeface="+mn-ea"/>
                <a:cs typeface="+mn-cs"/>
              </a:rPr>
              <a:t>. Помните: существует 3 источника прерываний, поэтому каждый из них имеет бит разрешения прерывания. </a:t>
            </a:r>
          </a:p>
          <a:p>
            <a:pPr marL="228600" indent="-228600">
              <a:buFont typeface="+mj-lt"/>
              <a:buAutoNum type="arabicParenR"/>
            </a:pPr>
            <a:r>
              <a:rPr lang="en-US" sz="1200" b="1" i="0" kern="1200" dirty="0" err="1">
                <a:solidFill>
                  <a:schemeClr val="tx1"/>
                </a:solidFill>
                <a:effectLst/>
                <a:latin typeface="Nunito Sans" pitchFamily="2" charset="77"/>
                <a:ea typeface="+mn-ea"/>
                <a:cs typeface="+mn-cs"/>
              </a:rPr>
              <a:t>mip</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meip</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Machine External Interrupt Pending</a:t>
            </a:r>
            <a:r>
              <a:rPr lang="ru-RU" sz="1200" b="1" i="0" kern="1200" dirty="0">
                <a:solidFill>
                  <a:schemeClr val="tx1"/>
                </a:solidFill>
                <a:effectLst/>
                <a:latin typeface="Nunito Sans" pitchFamily="2" charset="77"/>
                <a:ea typeface="+mn-ea"/>
                <a:cs typeface="+mn-cs"/>
              </a:rPr>
              <a:t>, Ожидание внешнего машинного прерывания)</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бит ожидания прерывания (флага прерывания) для прерывания MEI. </a:t>
            </a:r>
          </a:p>
          <a:p>
            <a:pPr marL="228600" indent="-228600">
              <a:buFont typeface="+mj-lt"/>
              <a:buAutoNum type="arabicParenR"/>
            </a:pPr>
            <a:r>
              <a:rPr lang="en-US" sz="1200" b="1" i="0" kern="1200" dirty="0" err="1">
                <a:solidFill>
                  <a:schemeClr val="tx1"/>
                </a:solidFill>
                <a:effectLst/>
                <a:latin typeface="Nunito Sans" pitchFamily="2" charset="77"/>
                <a:ea typeface="+mn-ea"/>
                <a:cs typeface="+mn-cs"/>
              </a:rPr>
              <a:t>mtvec</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Machine Trap Vector</a:t>
            </a:r>
            <a:r>
              <a:rPr lang="ru-RU" sz="1200" b="1" i="0" kern="1200" dirty="0">
                <a:solidFill>
                  <a:schemeClr val="tx1"/>
                </a:solidFill>
                <a:effectLst/>
                <a:latin typeface="Nunito Sans" pitchFamily="2" charset="77"/>
                <a:ea typeface="+mn-ea"/>
                <a:cs typeface="+mn-cs"/>
              </a:rPr>
              <a:t>, Вектор машинного прерывания)</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вектор прерывания. Он может работать как вектор для MEI, MSI, MTI и некоторых исключений или хранить адрес единственного обработчика прерываний для всех источников.</a:t>
            </a:r>
          </a:p>
          <a:p>
            <a:pPr marL="0"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13</a:t>
            </a:fld>
            <a:endParaRPr lang="ru-RU" dirty="0"/>
          </a:p>
        </p:txBody>
      </p:sp>
    </p:spTree>
    <p:extLst>
      <p:ext uri="{BB962C8B-B14F-4D97-AF65-F5344CB8AC3E}">
        <p14:creationId xmlns:p14="http://schemas.microsoft.com/office/powerpoint/2010/main" val="19869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r>
              <a:rPr lang="ru-RU" sz="1200" b="0" i="0" kern="1200" dirty="0">
                <a:solidFill>
                  <a:schemeClr val="tx1"/>
                </a:solidFill>
                <a:effectLst/>
                <a:latin typeface="Nunito Sans" pitchFamily="2" charset="77"/>
                <a:ea typeface="+mn-ea"/>
                <a:cs typeface="+mn-cs"/>
              </a:rPr>
              <a:t>Этот контроллер отвечает за так называемые глобальные прерывания, которые поступают от устройств ввода/вывода (GPIO, PWM, SPI, I2C и т.д.). Вот интересующие нас регистры с привязкой к памяти:</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enable1 и enable2 (</a:t>
            </a:r>
            <a:r>
              <a:rPr lang="ru-RU" sz="1200" b="1" i="0" kern="1200" dirty="0" err="1">
                <a:solidFill>
                  <a:schemeClr val="tx1"/>
                </a:solidFill>
                <a:effectLst/>
                <a:latin typeface="Nunito Sans" pitchFamily="2" charset="77"/>
                <a:ea typeface="+mn-ea"/>
                <a:cs typeface="+mn-cs"/>
              </a:rPr>
              <a:t>Interrupt-Enable</a:t>
            </a:r>
            <a:r>
              <a:rPr lang="ru-RU" sz="1200" b="1" i="0" kern="1200" dirty="0">
                <a:solidFill>
                  <a:schemeClr val="tx1"/>
                </a:solidFill>
                <a:effectLst/>
                <a:latin typeface="Nunito Sans" pitchFamily="2" charset="77"/>
                <a:ea typeface="+mn-ea"/>
                <a:cs typeface="+mn-cs"/>
              </a:rPr>
              <a:t>, доступность прерывания)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Эти 32-битные регистры содержат биты разрешения прерывания для всех поддерживаемых запросов ввода/вывода. Эти биты организованы в 64-битное слово в соответствии с отображением источников ПЛИС, которое присваивает идентификатор каждому поддерживаемому источнику прерывания. Младшая половина этого 64-битного слова - это </a:t>
            </a:r>
            <a:r>
              <a:rPr lang="ru-RU" sz="1200" b="1" i="0" kern="1200" dirty="0">
                <a:solidFill>
                  <a:schemeClr val="tx1"/>
                </a:solidFill>
                <a:effectLst/>
                <a:latin typeface="Nunito Sans" pitchFamily="2" charset="77"/>
                <a:ea typeface="+mn-ea"/>
                <a:cs typeface="+mn-cs"/>
              </a:rPr>
              <a:t>enable1</a:t>
            </a:r>
            <a:r>
              <a:rPr lang="ru-RU" sz="1200" b="0" i="0" kern="1200" dirty="0">
                <a:solidFill>
                  <a:schemeClr val="tx1"/>
                </a:solidFill>
                <a:effectLst/>
                <a:latin typeface="Nunito Sans" pitchFamily="2" charset="77"/>
                <a:ea typeface="+mn-ea"/>
                <a:cs typeface="+mn-cs"/>
              </a:rPr>
              <a:t>, а старшая половина - </a:t>
            </a:r>
            <a:r>
              <a:rPr lang="ru-RU" sz="1200" b="1" i="0" kern="1200" dirty="0">
                <a:solidFill>
                  <a:schemeClr val="tx1"/>
                </a:solidFill>
                <a:effectLst/>
                <a:latin typeface="Nunito Sans" pitchFamily="2" charset="77"/>
                <a:ea typeface="+mn-ea"/>
                <a:cs typeface="+mn-cs"/>
              </a:rPr>
              <a:t>enable2</a:t>
            </a:r>
            <a:r>
              <a:rPr lang="ru-RU" sz="1200" b="0" i="0" kern="1200" dirty="0">
                <a:solidFill>
                  <a:schemeClr val="tx1"/>
                </a:solidFill>
                <a:effectLst/>
                <a:latin typeface="Nunito Sans" pitchFamily="2" charset="77"/>
                <a:ea typeface="+mn-ea"/>
                <a:cs typeface="+mn-cs"/>
              </a:rPr>
              <a:t>.</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pending1 и pending2 (</a:t>
            </a:r>
            <a:r>
              <a:rPr lang="ru-RU" sz="1200" b="1" i="0" kern="1200" dirty="0" err="1">
                <a:solidFill>
                  <a:schemeClr val="tx1"/>
                </a:solidFill>
                <a:effectLst/>
                <a:latin typeface="Nunito Sans" pitchFamily="2" charset="77"/>
                <a:ea typeface="+mn-ea"/>
                <a:cs typeface="+mn-cs"/>
              </a:rPr>
              <a:t>Interrupt</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Pending</a:t>
            </a:r>
            <a:r>
              <a:rPr lang="ru-RU" sz="1200" b="1" i="0" kern="1200" dirty="0">
                <a:solidFill>
                  <a:schemeClr val="tx1"/>
                </a:solidFill>
                <a:effectLst/>
                <a:latin typeface="Nunito Sans" pitchFamily="2" charset="77"/>
                <a:ea typeface="+mn-ea"/>
                <a:cs typeface="+mn-cs"/>
              </a:rPr>
              <a:t>, флаги прерывания)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Эти 32-битные регистры содержат биты ожидания прерывания (или флаги прерывания) для всех источников прерывания ввода/вывода, что соответствует порядку следования битов в регистрах разрешения прерывания.</a:t>
            </a:r>
          </a:p>
          <a:p>
            <a:pPr marL="228600" lvl="0" indent="-228600">
              <a:buFont typeface="+mj-lt"/>
              <a:buAutoNum type="arabicParenR"/>
            </a:pPr>
            <a:r>
              <a:rPr lang="ru-RU" sz="1200" b="1" i="0" kern="1200" dirty="0">
                <a:solidFill>
                  <a:schemeClr val="tx1"/>
                </a:solidFill>
                <a:effectLst/>
                <a:latin typeface="Nunito Sans" pitchFamily="2" charset="77"/>
                <a:ea typeface="+mn-ea"/>
                <a:cs typeface="+mn-cs"/>
              </a:rPr>
              <a:t>priority1 - priority52 (</a:t>
            </a:r>
            <a:r>
              <a:rPr lang="en-US" sz="1200" b="1" i="0" kern="1200" dirty="0">
                <a:solidFill>
                  <a:schemeClr val="tx1"/>
                </a:solidFill>
                <a:effectLst/>
                <a:latin typeface="Nunito Sans" pitchFamily="2" charset="77"/>
                <a:ea typeface="+mn-ea"/>
                <a:cs typeface="+mn-cs"/>
              </a:rPr>
              <a:t>Priority Registers</a:t>
            </a:r>
            <a:r>
              <a:rPr lang="ru-RU" sz="1200" b="1" i="0" kern="1200" dirty="0">
                <a:solidFill>
                  <a:schemeClr val="tx1"/>
                </a:solidFill>
                <a:effectLst/>
                <a:latin typeface="Nunito Sans" pitchFamily="2" charset="77"/>
                <a:ea typeface="+mn-ea"/>
                <a:cs typeface="+mn-cs"/>
              </a:rPr>
              <a:t>, Регистры приоритетов)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Приоритеты не устанавливаются по умолчанию, поэтому хорошей практикой является установление желаемого приоритета для всех прерываний, которые вы собираетесь использовать. Эти регистры предназначены для каждого из 52 источников прерываний ПЛИС. Приоритет 0 означает "не прерывать", а приоритет 7 - высший приоритет. Эти регистры расположены по адресам </a:t>
            </a:r>
            <a:r>
              <a:rPr lang="ru-RU" sz="1200" b="1" i="0" kern="1200" dirty="0">
                <a:solidFill>
                  <a:schemeClr val="tx1"/>
                </a:solidFill>
                <a:effectLst/>
                <a:latin typeface="Nunito Sans" pitchFamily="2" charset="77"/>
                <a:ea typeface="+mn-ea"/>
                <a:cs typeface="+mn-cs"/>
              </a:rPr>
              <a:t>0x0C000004 </a:t>
            </a:r>
            <a:r>
              <a:rPr lang="ru-RU" sz="1200" b="0"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0x0C0000D0</a:t>
            </a:r>
            <a:r>
              <a:rPr lang="ru-RU" sz="1200" b="0" i="0" kern="1200" dirty="0">
                <a:solidFill>
                  <a:schemeClr val="tx1"/>
                </a:solidFill>
                <a:effectLst/>
                <a:latin typeface="Nunito Sans" pitchFamily="2" charset="77"/>
                <a:ea typeface="+mn-ea"/>
                <a:cs typeface="+mn-cs"/>
              </a:rPr>
              <a:t>.</a:t>
            </a:r>
          </a:p>
          <a:p>
            <a:pPr marL="228600" lvl="0" indent="-228600">
              <a:buFont typeface="+mj-lt"/>
              <a:buAutoNum type="arabicParenR"/>
            </a:pPr>
            <a:r>
              <a:rPr lang="ru-RU" sz="1200" b="1" i="0" kern="1200" dirty="0" err="1">
                <a:solidFill>
                  <a:schemeClr val="tx1"/>
                </a:solidFill>
                <a:effectLst/>
                <a:latin typeface="Nunito Sans" pitchFamily="2" charset="77"/>
                <a:ea typeface="+mn-ea"/>
                <a:cs typeface="+mn-cs"/>
              </a:rPr>
              <a:t>claim</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Interrupt</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Claim</a:t>
            </a:r>
            <a:r>
              <a:rPr lang="ru-RU" sz="1200" b="1" i="0" kern="1200" dirty="0">
                <a:solidFill>
                  <a:schemeClr val="tx1"/>
                </a:solidFill>
                <a:effectLst/>
                <a:latin typeface="Nunito Sans" pitchFamily="2" charset="77"/>
                <a:ea typeface="+mn-ea"/>
                <a:cs typeface="+mn-cs"/>
              </a:rPr>
              <a:t>/</a:t>
            </a:r>
            <a:r>
              <a:rPr lang="ru-RU" sz="1200" b="1" i="0" kern="1200" dirty="0" err="1">
                <a:solidFill>
                  <a:schemeClr val="tx1"/>
                </a:solidFill>
                <a:effectLst/>
                <a:latin typeface="Nunito Sans" pitchFamily="2" charset="77"/>
                <a:ea typeface="+mn-ea"/>
                <a:cs typeface="+mn-cs"/>
              </a:rPr>
              <a:t>Complete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Register</a:t>
            </a:r>
            <a:r>
              <a:rPr lang="ru-RU" sz="1200" b="1" i="0" kern="1200" dirty="0">
                <a:solidFill>
                  <a:schemeClr val="tx1"/>
                </a:solidFill>
                <a:effectLst/>
                <a:latin typeface="Nunito Sans" pitchFamily="2" charset="77"/>
                <a:ea typeface="+mn-ea"/>
                <a:cs typeface="+mn-cs"/>
              </a:rPr>
              <a:t>, Регистр подтверждения прерывания)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используется для утверждения прерывания. То есть, для утверждения завершения прерывания при запуске обработчика прерывания. Чтение этого регистра возвращает идентификатор ожидающего прерывания с наивысшим приоритетом.</a:t>
            </a:r>
          </a:p>
          <a:p>
            <a:pPr marL="0"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14</a:t>
            </a:fld>
            <a:endParaRPr lang="ru-RU" dirty="0"/>
          </a:p>
        </p:txBody>
      </p:sp>
    </p:spTree>
    <p:extLst>
      <p:ext uri="{BB962C8B-B14F-4D97-AF65-F5344CB8AC3E}">
        <p14:creationId xmlns:p14="http://schemas.microsoft.com/office/powerpoint/2010/main" val="58972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r>
              <a:rPr lang="ru-RU" sz="1200" b="0" i="0" kern="1200" dirty="0">
                <a:solidFill>
                  <a:schemeClr val="tx1"/>
                </a:solidFill>
                <a:effectLst/>
                <a:latin typeface="Nunito Sans" pitchFamily="2" charset="77"/>
                <a:ea typeface="+mn-ea"/>
                <a:cs typeface="+mn-cs"/>
              </a:rPr>
              <a:t>Различные устройства ввода/вывода могут по-разному реализовывать свои регистры прерываний, но обычно они имеют следующие регистры, привязанные к памяти:</a:t>
            </a:r>
          </a:p>
          <a:p>
            <a:pPr marL="228600" lvl="2" indent="-228600">
              <a:buFont typeface="+mj-lt"/>
              <a:buAutoNum type="arabicPeriod"/>
            </a:pP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ie</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Interrupt</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 Разрешение прерывания)</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зависимости от устройства ввода/вывода, оно может реализовывать некоторое количество битов разрешения прерывания. Устройство GPIO0 имеет регистры разрешения прерывания для нарастающего фронта, спадающего фронта, высокого и низкого состояния всех своих 32 выводов. Устройства ШИМ не имеют регистров разрешения прерывания.</a:t>
            </a:r>
          </a:p>
          <a:p>
            <a:pPr marL="228600" lvl="2" indent="-228600">
              <a:buFont typeface="+mj-lt"/>
              <a:buAutoNum type="arabicPeriod"/>
            </a:pP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ip</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Interrupt Pending</a:t>
            </a:r>
            <a:r>
              <a:rPr lang="ru-RU" sz="1200" b="1" i="0" kern="1200" dirty="0">
                <a:solidFill>
                  <a:schemeClr val="tx1"/>
                </a:solidFill>
                <a:effectLst/>
                <a:latin typeface="Nunito Sans" pitchFamily="2" charset="77"/>
                <a:ea typeface="+mn-ea"/>
                <a:cs typeface="+mn-cs"/>
              </a:rPr>
              <a:t>, Ожидание прерывания)</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зависимости от устройства ввода/вывода, оно может реализовать некоторое количество битов ожидания прерывания. Устройство GPIO0 имеет регистры ожидания прерывания для прерываний, упомянутых выше. Устройства ШИМ имеют 4 бита ожидания прерывания (по одному на канал) в уже известном нам регистре </a:t>
            </a:r>
            <a:r>
              <a:rPr lang="ru-RU" sz="1200" b="1" i="0" kern="1200" dirty="0" err="1">
                <a:solidFill>
                  <a:schemeClr val="tx1"/>
                </a:solidFill>
                <a:effectLst/>
                <a:latin typeface="Nunito Sans" pitchFamily="2" charset="77"/>
                <a:ea typeface="+mn-ea"/>
                <a:cs typeface="+mn-cs"/>
              </a:rPr>
              <a:t>pwmcfg</a:t>
            </a:r>
            <a:r>
              <a:rPr lang="ru-RU" sz="1200" b="0" i="0" kern="1200" dirty="0">
                <a:solidFill>
                  <a:schemeClr val="tx1"/>
                </a:solidFill>
                <a:effectLst/>
                <a:latin typeface="Nunito Sans" pitchFamily="2" charset="77"/>
                <a:ea typeface="+mn-ea"/>
                <a:cs typeface="+mn-cs"/>
              </a:rPr>
              <a:t>.</a:t>
            </a:r>
          </a:p>
          <a:p>
            <a:pPr marL="0" indent="457200">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15</a:t>
            </a:fld>
            <a:endParaRPr lang="ru-RU" dirty="0"/>
          </a:p>
        </p:txBody>
      </p:sp>
    </p:spTree>
    <p:extLst>
      <p:ext uri="{BB962C8B-B14F-4D97-AF65-F5344CB8AC3E}">
        <p14:creationId xmlns:p14="http://schemas.microsoft.com/office/powerpoint/2010/main" val="396397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Микроконтроллер </a:t>
            </a:r>
            <a:r>
              <a:rPr lang="en-US" sz="1200" b="0" i="0" kern="1200" dirty="0">
                <a:solidFill>
                  <a:schemeClr val="tx1"/>
                </a:solidFill>
                <a:effectLst/>
                <a:latin typeface="Nunito Sans" pitchFamily="2" charset="77"/>
                <a:ea typeface="+mn-ea"/>
                <a:cs typeface="+mn-cs"/>
              </a:rPr>
              <a:t>FE</a:t>
            </a:r>
            <a:r>
              <a:rPr lang="ru-RU" sz="1200" b="0" i="0" kern="1200" dirty="0">
                <a:solidFill>
                  <a:schemeClr val="tx1"/>
                </a:solidFill>
                <a:effectLst/>
                <a:latin typeface="Nunito Sans" pitchFamily="2" charset="77"/>
                <a:ea typeface="+mn-ea"/>
                <a:cs typeface="+mn-cs"/>
              </a:rPr>
              <a:t>310 поддерживает несколько типов прерываний. Другими словами, прерывания могут поступать из нескольких различных источников. На следующей диаграмме показана архитектура прерываний </a:t>
            </a:r>
            <a:r>
              <a:rPr lang="en-US" sz="1200" b="0" i="0" kern="1200" dirty="0">
                <a:solidFill>
                  <a:schemeClr val="tx1"/>
                </a:solidFill>
                <a:effectLst/>
                <a:latin typeface="Nunito Sans" pitchFamily="2" charset="77"/>
                <a:ea typeface="+mn-ea"/>
                <a:cs typeface="+mn-cs"/>
              </a:rPr>
              <a:t>FE</a:t>
            </a:r>
            <a:r>
              <a:rPr lang="ru-RU" sz="1200" b="0" i="0" kern="1200" dirty="0">
                <a:solidFill>
                  <a:schemeClr val="tx1"/>
                </a:solidFill>
                <a:effectLst/>
                <a:latin typeface="Nunito Sans" pitchFamily="2" charset="77"/>
                <a:ea typeface="+mn-ea"/>
                <a:cs typeface="+mn-cs"/>
              </a:rPr>
              <a:t>310. Обратите внимание, что есть два контроллера прерываний:</a:t>
            </a:r>
            <a:r>
              <a:rPr lang="en-US" sz="1200" b="0" i="0" kern="1200" dirty="0">
                <a:solidFill>
                  <a:schemeClr val="tx1"/>
                </a:solidFill>
                <a:effectLst/>
                <a:latin typeface="Nunito Sans" pitchFamily="2" charset="77"/>
                <a:ea typeface="+mn-ea"/>
                <a:cs typeface="+mn-cs"/>
              </a:rPr>
              <a:t> </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1" i="0" kern="1200" dirty="0">
                <a:solidFill>
                  <a:schemeClr val="tx1"/>
                </a:solidFill>
                <a:effectLst/>
                <a:latin typeface="Nunito Sans" pitchFamily="2" charset="77"/>
                <a:ea typeface="+mn-ea"/>
                <a:cs typeface="+mn-cs"/>
              </a:rPr>
              <a:t>Архитектура прерываний </a:t>
            </a:r>
            <a:r>
              <a:rPr lang="en-US" sz="1200" b="1" i="0" kern="1200" dirty="0">
                <a:solidFill>
                  <a:schemeClr val="tx1"/>
                </a:solidFill>
                <a:effectLst/>
                <a:latin typeface="Nunito Sans" pitchFamily="2" charset="77"/>
                <a:ea typeface="+mn-ea"/>
                <a:cs typeface="+mn-cs"/>
              </a:rPr>
              <a:t>FE</a:t>
            </a:r>
            <a:r>
              <a:rPr lang="ru-RU" sz="1200" b="1" i="0" kern="1200" dirty="0">
                <a:solidFill>
                  <a:schemeClr val="tx1"/>
                </a:solidFill>
                <a:effectLst/>
                <a:latin typeface="Nunito Sans" pitchFamily="2" charset="77"/>
                <a:ea typeface="+mn-ea"/>
                <a:cs typeface="+mn-cs"/>
              </a:rPr>
              <a:t>310</a:t>
            </a:r>
          </a:p>
          <a:p>
            <a:pPr marL="171450" indent="-171450">
              <a:spcBef>
                <a:spcPts val="0"/>
              </a:spcBef>
              <a:spcAft>
                <a:spcPts val="0"/>
              </a:spcAft>
              <a:buFont typeface="Arial" panose="020B0604020202020204" pitchFamily="34" charset="0"/>
              <a:buChar char="•"/>
            </a:pPr>
            <a:r>
              <a:rPr lang="en-US" sz="1200" b="1" i="1" kern="1200" dirty="0">
                <a:solidFill>
                  <a:schemeClr val="tx1"/>
                </a:solidFill>
                <a:effectLst/>
                <a:latin typeface="Nunito Sans" pitchFamily="2" charset="77"/>
                <a:ea typeface="+mn-ea"/>
                <a:cs typeface="+mn-cs"/>
              </a:rPr>
              <a:t>Platform</a:t>
            </a:r>
            <a:r>
              <a:rPr lang="ru-RU" sz="1200" b="1" i="1" kern="1200" dirty="0">
                <a:solidFill>
                  <a:schemeClr val="tx1"/>
                </a:solidFill>
                <a:effectLst/>
                <a:latin typeface="Nunito Sans" pitchFamily="2" charset="77"/>
                <a:ea typeface="+mn-ea"/>
                <a:cs typeface="+mn-cs"/>
              </a:rPr>
              <a:t>-</a:t>
            </a:r>
            <a:r>
              <a:rPr lang="en-US" sz="1200" b="1" i="1" kern="1200" dirty="0">
                <a:solidFill>
                  <a:schemeClr val="tx1"/>
                </a:solidFill>
                <a:effectLst/>
                <a:latin typeface="Nunito Sans" pitchFamily="2" charset="77"/>
                <a:ea typeface="+mn-ea"/>
                <a:cs typeface="+mn-cs"/>
              </a:rPr>
              <a:t>Level Interrupt Controller</a:t>
            </a:r>
            <a:r>
              <a:rPr lang="ru-RU" sz="1200" b="1" i="1" kern="1200" dirty="0">
                <a:solidFill>
                  <a:schemeClr val="tx1"/>
                </a:solidFill>
                <a:effectLst/>
                <a:latin typeface="Nunito Sans" pitchFamily="2" charset="77"/>
                <a:ea typeface="+mn-ea"/>
                <a:cs typeface="+mn-cs"/>
              </a:rPr>
              <a:t> (ПЛИС) </a:t>
            </a:r>
            <a:r>
              <a:rPr lang="ru-RU" sz="1200" b="0" i="0" kern="1200" dirty="0">
                <a:solidFill>
                  <a:schemeClr val="tx1"/>
                </a:solidFill>
                <a:effectLst/>
                <a:latin typeface="Nunito Sans" pitchFamily="2" charset="77"/>
                <a:ea typeface="+mn-ea"/>
                <a:cs typeface="+mn-cs"/>
              </a:rPr>
              <a:t>- это </a:t>
            </a:r>
            <a:r>
              <a:rPr lang="ru-RU" sz="1200" b="0" i="1" kern="1200" dirty="0">
                <a:solidFill>
                  <a:schemeClr val="tx1"/>
                </a:solidFill>
                <a:effectLst/>
                <a:latin typeface="Nunito Sans" pitchFamily="2" charset="77"/>
                <a:ea typeface="+mn-ea"/>
                <a:cs typeface="+mn-cs"/>
              </a:rPr>
              <a:t>глобальный контроллер прерываний </a:t>
            </a:r>
            <a:r>
              <a:rPr lang="ru-RU" sz="1200" b="0" i="0" kern="1200" dirty="0">
                <a:solidFill>
                  <a:schemeClr val="tx1"/>
                </a:solidFill>
                <a:effectLst/>
                <a:latin typeface="Nunito Sans" pitchFamily="2" charset="77"/>
                <a:ea typeface="+mn-ea"/>
                <a:cs typeface="+mn-cs"/>
              </a:rPr>
              <a:t>в системе </a:t>
            </a:r>
            <a:r>
              <a:rPr lang="en-US" sz="1200" b="0" i="0" kern="1200" dirty="0">
                <a:solidFill>
                  <a:schemeClr val="tx1"/>
                </a:solidFill>
                <a:effectLst/>
                <a:latin typeface="Nunito Sans" pitchFamily="2" charset="77"/>
                <a:ea typeface="+mn-ea"/>
                <a:cs typeface="+mn-cs"/>
              </a:rPr>
              <a:t>RISC</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V</a:t>
            </a:r>
            <a:r>
              <a:rPr lang="ru-RU" sz="1200" b="0" i="0" kern="1200" dirty="0">
                <a:solidFill>
                  <a:schemeClr val="tx1"/>
                </a:solidFill>
                <a:effectLst/>
                <a:latin typeface="Nunito Sans" pitchFamily="2" charset="77"/>
                <a:ea typeface="+mn-ea"/>
                <a:cs typeface="+mn-cs"/>
              </a:rPr>
              <a:t>. Этот контроллер обеспечивает так называемый сигнал </a:t>
            </a:r>
            <a:r>
              <a:rPr lang="en-US" sz="1200" b="0" i="1" kern="1200" dirty="0">
                <a:solidFill>
                  <a:schemeClr val="tx1"/>
                </a:solidFill>
                <a:effectLst/>
                <a:latin typeface="Nunito Sans" pitchFamily="2" charset="77"/>
                <a:ea typeface="+mn-ea"/>
                <a:cs typeface="+mn-cs"/>
              </a:rPr>
              <a:t>Machine External Interrupt </a:t>
            </a:r>
            <a:r>
              <a:rPr lang="ru-RU" sz="1200" b="0" i="0" kern="1200" dirty="0">
                <a:solidFill>
                  <a:schemeClr val="tx1"/>
                </a:solidFill>
                <a:effectLst/>
                <a:latin typeface="Nunito Sans" pitchFamily="2" charset="77"/>
                <a:ea typeface="+mn-ea"/>
                <a:cs typeface="+mn-cs"/>
              </a:rPr>
              <a:t>ядру </a:t>
            </a:r>
            <a:r>
              <a:rPr lang="en-US" sz="1200" b="0" i="0" kern="1200" dirty="0">
                <a:solidFill>
                  <a:schemeClr val="tx1"/>
                </a:solidFill>
                <a:effectLst/>
                <a:latin typeface="Nunito Sans" pitchFamily="2" charset="77"/>
                <a:ea typeface="+mn-ea"/>
                <a:cs typeface="+mn-cs"/>
              </a:rPr>
              <a:t>E</a:t>
            </a:r>
            <a:r>
              <a:rPr lang="ru-RU" sz="1200" b="0" i="0" kern="1200" dirty="0">
                <a:solidFill>
                  <a:schemeClr val="tx1"/>
                </a:solidFill>
                <a:effectLst/>
                <a:latin typeface="Nunito Sans" pitchFamily="2" charset="77"/>
                <a:ea typeface="+mn-ea"/>
                <a:cs typeface="+mn-cs"/>
              </a:rPr>
              <a:t>31. Как показано на схеме, этот контроллер отвечает за внешние устройства ввода/вывода.</a:t>
            </a:r>
          </a:p>
          <a:p>
            <a:pPr marL="171450" indent="-171450">
              <a:spcBef>
                <a:spcPts val="0"/>
              </a:spcBef>
              <a:spcAft>
                <a:spcPts val="0"/>
              </a:spcAft>
              <a:buFont typeface="Arial" panose="020B0604020202020204" pitchFamily="34" charset="0"/>
              <a:buChar char="•"/>
            </a:pPr>
            <a:r>
              <a:rPr lang="en-US" sz="1200" b="1" i="1" kern="1200" dirty="0">
                <a:solidFill>
                  <a:schemeClr val="tx1"/>
                </a:solidFill>
                <a:effectLst/>
                <a:latin typeface="Nunito Sans" pitchFamily="2" charset="77"/>
                <a:ea typeface="+mn-ea"/>
                <a:cs typeface="+mn-cs"/>
              </a:rPr>
              <a:t>Core</a:t>
            </a:r>
            <a:r>
              <a:rPr lang="ru-RU" sz="1200" b="1" i="1" kern="1200" dirty="0">
                <a:solidFill>
                  <a:schemeClr val="tx1"/>
                </a:solidFill>
                <a:effectLst/>
                <a:latin typeface="Nunito Sans" pitchFamily="2" charset="77"/>
                <a:ea typeface="+mn-ea"/>
                <a:cs typeface="+mn-cs"/>
              </a:rPr>
              <a:t>-</a:t>
            </a:r>
            <a:r>
              <a:rPr lang="en-US" sz="1200" b="1" i="1" kern="1200" dirty="0">
                <a:solidFill>
                  <a:schemeClr val="tx1"/>
                </a:solidFill>
                <a:effectLst/>
                <a:latin typeface="Nunito Sans" pitchFamily="2" charset="77"/>
                <a:ea typeface="+mn-ea"/>
                <a:cs typeface="+mn-cs"/>
              </a:rPr>
              <a:t>Local </a:t>
            </a:r>
            <a:r>
              <a:rPr lang="en-US" sz="1200" b="1" i="1" kern="1200" dirty="0" err="1">
                <a:solidFill>
                  <a:schemeClr val="tx1"/>
                </a:solidFill>
                <a:effectLst/>
                <a:latin typeface="Nunito Sans" pitchFamily="2" charset="77"/>
                <a:ea typeface="+mn-ea"/>
                <a:cs typeface="+mn-cs"/>
              </a:rPr>
              <a:t>Interruptor</a:t>
            </a:r>
            <a:r>
              <a:rPr lang="ru-RU" sz="1200" b="1" i="1" kern="1200" dirty="0">
                <a:solidFill>
                  <a:schemeClr val="tx1"/>
                </a:solidFill>
                <a:effectLst/>
                <a:latin typeface="Nunito Sans" pitchFamily="2" charset="77"/>
                <a:ea typeface="+mn-ea"/>
                <a:cs typeface="+mn-cs"/>
              </a:rPr>
              <a:t> (</a:t>
            </a:r>
            <a:r>
              <a:rPr lang="en-US" sz="1200" b="1" i="1" kern="1200" dirty="0">
                <a:solidFill>
                  <a:schemeClr val="tx1"/>
                </a:solidFill>
                <a:effectLst/>
                <a:latin typeface="Nunito Sans" pitchFamily="2" charset="77"/>
                <a:ea typeface="+mn-ea"/>
                <a:cs typeface="+mn-cs"/>
              </a:rPr>
              <a:t>CLINT</a:t>
            </a:r>
            <a:r>
              <a:rPr lang="ru-RU" sz="1200" b="1" i="1"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генерирует </a:t>
            </a:r>
            <a:r>
              <a:rPr lang="ru-RU" sz="1200" b="0" i="1" kern="1200" dirty="0">
                <a:solidFill>
                  <a:schemeClr val="tx1"/>
                </a:solidFill>
                <a:effectLst/>
                <a:latin typeface="Nunito Sans" pitchFamily="2" charset="77"/>
                <a:ea typeface="+mn-ea"/>
                <a:cs typeface="+mn-cs"/>
              </a:rPr>
              <a:t>локальные прерывания, </a:t>
            </a:r>
            <a:r>
              <a:rPr lang="ru-RU" sz="1200" b="0" i="0" kern="1200" dirty="0">
                <a:solidFill>
                  <a:schemeClr val="tx1"/>
                </a:solidFill>
                <a:effectLst/>
                <a:latin typeface="Nunito Sans" pitchFamily="2" charset="77"/>
                <a:ea typeface="+mn-ea"/>
                <a:cs typeface="+mn-cs"/>
              </a:rPr>
              <a:t>связанные с определенными аппаратными потоками (или сокращенно </a:t>
            </a:r>
            <a:r>
              <a:rPr lang="en-US" sz="1200" b="0" i="0" kern="1200" dirty="0">
                <a:solidFill>
                  <a:schemeClr val="tx1"/>
                </a:solidFill>
                <a:effectLst/>
                <a:latin typeface="Nunito Sans" pitchFamily="2" charset="77"/>
                <a:ea typeface="+mn-ea"/>
                <a:cs typeface="+mn-cs"/>
              </a:rPr>
              <a:t>harts</a:t>
            </a:r>
            <a:r>
              <a:rPr lang="ru-RU" sz="1200" b="0" i="0" kern="1200" dirty="0">
                <a:solidFill>
                  <a:schemeClr val="tx1"/>
                </a:solidFill>
                <a:effectLst/>
                <a:latin typeface="Nunito Sans" pitchFamily="2" charset="77"/>
                <a:ea typeface="+mn-ea"/>
                <a:cs typeface="+mn-cs"/>
              </a:rPr>
              <a:t>). Прерывания, обеспечиваемые этим контроллером, - это </a:t>
            </a:r>
            <a:r>
              <a:rPr lang="ru-RU" sz="1200" b="0" i="1" kern="1200" dirty="0">
                <a:solidFill>
                  <a:schemeClr val="tx1"/>
                </a:solidFill>
                <a:effectLst/>
                <a:latin typeface="Nunito Sans" pitchFamily="2" charset="77"/>
                <a:ea typeface="+mn-ea"/>
                <a:cs typeface="+mn-cs"/>
              </a:rPr>
              <a:t>прерывание машинного программного обеспечения </a:t>
            </a:r>
            <a:r>
              <a:rPr lang="ru-RU" sz="1200" b="0" i="0" kern="1200" dirty="0">
                <a:solidFill>
                  <a:schemeClr val="tx1"/>
                </a:solidFill>
                <a:effectLst/>
                <a:latin typeface="Nunito Sans" pitchFamily="2" charset="77"/>
                <a:ea typeface="+mn-ea"/>
                <a:cs typeface="+mn-cs"/>
              </a:rPr>
              <a:t>и </a:t>
            </a:r>
            <a:r>
              <a:rPr lang="ru-RU" sz="1200" b="0" i="1" kern="1200" dirty="0">
                <a:solidFill>
                  <a:schemeClr val="tx1"/>
                </a:solidFill>
                <a:effectLst/>
                <a:latin typeface="Nunito Sans" pitchFamily="2" charset="77"/>
                <a:ea typeface="+mn-ea"/>
                <a:cs typeface="+mn-cs"/>
              </a:rPr>
              <a:t>прерывание машинного таймера</a:t>
            </a:r>
            <a:r>
              <a:rPr lang="ru-RU" sz="1200" b="0" i="0" kern="1200" dirty="0">
                <a:solidFill>
                  <a:schemeClr val="tx1"/>
                </a:solidFill>
                <a:effectLst/>
                <a:latin typeface="Nunito Sans" pitchFamily="2" charset="77"/>
                <a:ea typeface="+mn-ea"/>
                <a:cs typeface="+mn-cs"/>
              </a:rPr>
              <a:t>.</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Далее мы рассмотрим более подробное описание регистров, участвующих в настройке и использовании прерываний.</a:t>
            </a:r>
          </a:p>
          <a:p>
            <a:pPr indent="457200">
              <a:lnSpc>
                <a:spcPct val="150000"/>
              </a:lnSpc>
              <a:spcBef>
                <a:spcPts val="0"/>
              </a:spcBef>
              <a:spcAft>
                <a:spcPts val="0"/>
              </a:spcAft>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16</a:t>
            </a:fld>
            <a:endParaRPr lang="ru-RU" dirty="0"/>
          </a:p>
        </p:txBody>
      </p:sp>
    </p:spTree>
    <p:extLst>
      <p:ext uri="{BB962C8B-B14F-4D97-AF65-F5344CB8AC3E}">
        <p14:creationId xmlns:p14="http://schemas.microsoft.com/office/powerpoint/2010/main" val="361152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Рассмотрим три типа прерываний называются </a:t>
            </a:r>
            <a:r>
              <a:rPr lang="ru-RU" sz="1200" b="0" i="1" kern="1200" dirty="0">
                <a:solidFill>
                  <a:schemeClr val="tx1"/>
                </a:solidFill>
                <a:effectLst/>
                <a:latin typeface="Nunito Sans" pitchFamily="2" charset="77"/>
                <a:ea typeface="+mn-ea"/>
                <a:cs typeface="+mn-cs"/>
              </a:rPr>
              <a:t>машинными, </a:t>
            </a:r>
            <a:r>
              <a:rPr lang="ru-RU" sz="1200" b="0" i="0" kern="1200" dirty="0">
                <a:solidFill>
                  <a:schemeClr val="tx1"/>
                </a:solidFill>
                <a:effectLst/>
                <a:latin typeface="Nunito Sans" pitchFamily="2" charset="77"/>
                <a:ea typeface="+mn-ea"/>
                <a:cs typeface="+mn-cs"/>
              </a:rPr>
              <a:t>поскольку они работают в режиме привилегий </a:t>
            </a:r>
            <a:r>
              <a:rPr lang="en-US" sz="1200" b="0" i="0" kern="1200" dirty="0">
                <a:solidFill>
                  <a:schemeClr val="tx1"/>
                </a:solidFill>
                <a:effectLst/>
                <a:latin typeface="Nunito Sans" pitchFamily="2" charset="77"/>
                <a:ea typeface="+mn-ea"/>
                <a:cs typeface="+mn-cs"/>
              </a:rPr>
              <a:t>RISC</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V</a:t>
            </a:r>
            <a:r>
              <a:rPr lang="ru-RU" sz="1200" b="0" i="0" kern="1200" dirty="0">
                <a:solidFill>
                  <a:schemeClr val="tx1"/>
                </a:solidFill>
                <a:effectLst/>
                <a:latin typeface="Nunito Sans" pitchFamily="2" charset="77"/>
                <a:ea typeface="+mn-ea"/>
                <a:cs typeface="+mn-cs"/>
              </a:rPr>
              <a:t>, называемом </a:t>
            </a:r>
            <a:r>
              <a:rPr lang="ru-RU" sz="1200" b="0" i="1" kern="1200" dirty="0">
                <a:solidFill>
                  <a:schemeClr val="tx1"/>
                </a:solidFill>
                <a:effectLst/>
                <a:latin typeface="Nunito Sans" pitchFamily="2" charset="77"/>
                <a:ea typeface="+mn-ea"/>
                <a:cs typeface="+mn-cs"/>
              </a:rPr>
              <a:t>машинным режимом, </a:t>
            </a:r>
            <a:r>
              <a:rPr lang="ru-RU" sz="1200" b="0" i="0" kern="1200" dirty="0">
                <a:solidFill>
                  <a:schemeClr val="tx1"/>
                </a:solidFill>
                <a:effectLst/>
                <a:latin typeface="Nunito Sans" pitchFamily="2" charset="77"/>
                <a:ea typeface="+mn-ea"/>
                <a:cs typeface="+mn-cs"/>
              </a:rPr>
              <a:t>который имеет полный доступ к памяти, вводу/выводу и низкоуровневым функциям. Машинный режим - это самый привилегированный режим процессора </a:t>
            </a:r>
            <a:r>
              <a:rPr lang="en-US" sz="1200" b="0" i="0" kern="1200" dirty="0">
                <a:solidFill>
                  <a:schemeClr val="tx1"/>
                </a:solidFill>
                <a:effectLst/>
                <a:latin typeface="Nunito Sans" pitchFamily="2" charset="77"/>
                <a:ea typeface="+mn-ea"/>
                <a:cs typeface="+mn-cs"/>
              </a:rPr>
              <a:t>RISC</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V</a:t>
            </a:r>
            <a:r>
              <a:rPr lang="ru-RU" sz="1200" b="0" i="0" kern="1200" dirty="0">
                <a:solidFill>
                  <a:schemeClr val="tx1"/>
                </a:solidFill>
                <a:effectLst/>
                <a:latin typeface="Nunito Sans" pitchFamily="2" charset="77"/>
                <a:ea typeface="+mn-ea"/>
                <a:cs typeface="+mn-cs"/>
              </a:rPr>
              <a:t>. Обычные потоки, такие как главная функция в ваших программах, работают в режиме пользователя, который предназначен для потоков с ограниченными привилегиями.</a:t>
            </a: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Машинный режим </a:t>
            </a:r>
            <a:r>
              <a:rPr lang="en-US" sz="1200" b="0" i="0" kern="1200" dirty="0">
                <a:solidFill>
                  <a:schemeClr val="tx1"/>
                </a:solidFill>
                <a:effectLst/>
                <a:latin typeface="Nunito Sans" pitchFamily="2" charset="77"/>
                <a:ea typeface="+mn-ea"/>
                <a:cs typeface="+mn-cs"/>
              </a:rPr>
              <a:t>RISC</a:t>
            </a:r>
            <a:r>
              <a:rPr lang="ru-RU" sz="1200" b="0" i="0" kern="1200" dirty="0">
                <a:solidFill>
                  <a:schemeClr val="tx1"/>
                </a:solidFill>
                <a:effectLst/>
                <a:latin typeface="Nunito Sans" pitchFamily="2" charset="77"/>
                <a:ea typeface="+mn-ea"/>
                <a:cs typeface="+mn-cs"/>
              </a:rPr>
              <a:t>-</a:t>
            </a:r>
            <a:r>
              <a:rPr lang="en-US" sz="1200" b="0" i="0" kern="1200" dirty="0">
                <a:solidFill>
                  <a:schemeClr val="tx1"/>
                </a:solidFill>
                <a:effectLst/>
                <a:latin typeface="Nunito Sans" pitchFamily="2" charset="77"/>
                <a:ea typeface="+mn-ea"/>
                <a:cs typeface="+mn-cs"/>
              </a:rPr>
              <a:t>V</a:t>
            </a:r>
            <a:r>
              <a:rPr lang="ru-RU" sz="1200" b="0" i="0" kern="1200" dirty="0">
                <a:solidFill>
                  <a:schemeClr val="tx1"/>
                </a:solidFill>
                <a:effectLst/>
                <a:latin typeface="Nunito Sans" pitchFamily="2" charset="77"/>
                <a:ea typeface="+mn-ea"/>
                <a:cs typeface="+mn-cs"/>
              </a:rPr>
              <a:t> полагается на 8 </a:t>
            </a:r>
            <a:r>
              <a:rPr lang="ru-RU" sz="1200" b="0" i="1" kern="1200" dirty="0">
                <a:solidFill>
                  <a:schemeClr val="tx1"/>
                </a:solidFill>
                <a:effectLst/>
                <a:latin typeface="Nunito Sans" pitchFamily="2" charset="77"/>
                <a:ea typeface="+mn-ea"/>
                <a:cs typeface="+mn-cs"/>
              </a:rPr>
              <a:t>регистров управления и состояния (</a:t>
            </a:r>
            <a:r>
              <a:rPr lang="en-US" sz="1200" b="0" i="1" kern="1200" dirty="0">
                <a:solidFill>
                  <a:schemeClr val="tx1"/>
                </a:solidFill>
                <a:effectLst/>
                <a:latin typeface="Nunito Sans" pitchFamily="2" charset="77"/>
                <a:ea typeface="+mn-ea"/>
                <a:cs typeface="+mn-cs"/>
              </a:rPr>
              <a:t>CSR</a:t>
            </a:r>
            <a:r>
              <a:rPr lang="ru-RU" sz="1200" b="0" i="1"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для обработки исключений и прерываний. Это первый уровень регистров прерываний, с которыми можно работать:</a:t>
            </a:r>
          </a:p>
          <a:p>
            <a:pPr marL="0" indent="457200">
              <a:spcBef>
                <a:spcPts val="0"/>
              </a:spcBef>
              <a:spcAft>
                <a:spcPts val="0"/>
              </a:spcAft>
            </a:pPr>
            <a:r>
              <a:rPr lang="ru-RU" sz="1200" b="0" i="0" kern="1200" dirty="0">
                <a:solidFill>
                  <a:schemeClr val="tx1"/>
                </a:solidFill>
                <a:effectLst/>
                <a:latin typeface="Nunito Sans" pitchFamily="2" charset="77"/>
                <a:ea typeface="+mn-ea"/>
                <a:cs typeface="+mn-cs"/>
              </a:rPr>
              <a:t>Здесь приведено описание КСО:</a:t>
            </a:r>
          </a:p>
          <a:p>
            <a:pPr marL="228600" lvl="4" indent="-228600">
              <a:spcBef>
                <a:spcPts val="0"/>
              </a:spcBef>
              <a:spcAft>
                <a:spcPts val="0"/>
              </a:spcAft>
              <a:buFont typeface="+mj-lt"/>
              <a:buAutoNum type="arabicParenR"/>
            </a:pPr>
            <a:r>
              <a:rPr lang="ru-RU" sz="1200" b="1" i="0" kern="1200" dirty="0" err="1">
                <a:solidFill>
                  <a:schemeClr val="tx1"/>
                </a:solidFill>
                <a:effectLst/>
                <a:latin typeface="Nunito Sans" pitchFamily="2" charset="77"/>
                <a:ea typeface="+mn-ea"/>
                <a:cs typeface="+mn-cs"/>
              </a:rPr>
              <a:t>mstatus</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Machine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Status</a:t>
            </a:r>
            <a:r>
              <a:rPr lang="ru-RU" sz="1200" b="1" i="0" kern="1200" dirty="0">
                <a:solidFill>
                  <a:schemeClr val="tx1"/>
                </a:solidFill>
                <a:effectLst/>
                <a:latin typeface="Nunito Sans" pitchFamily="2" charset="77"/>
                <a:ea typeface="+mn-ea"/>
                <a:cs typeface="+mn-cs"/>
              </a:rPr>
              <a:t>)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содержит бит </a:t>
            </a:r>
            <a:r>
              <a:rPr lang="ru-RU" sz="1200" b="0" i="1" kern="1200" dirty="0" err="1">
                <a:solidFill>
                  <a:schemeClr val="tx1"/>
                </a:solidFill>
                <a:effectLst/>
                <a:latin typeface="Nunito Sans" pitchFamily="2" charset="77"/>
                <a:ea typeface="+mn-ea"/>
                <a:cs typeface="+mn-cs"/>
              </a:rPr>
              <a:t>Machine</a:t>
            </a:r>
            <a:r>
              <a:rPr lang="ru-RU" sz="1200" b="0" i="1" kern="1200" dirty="0">
                <a:solidFill>
                  <a:schemeClr val="tx1"/>
                </a:solidFill>
                <a:effectLst/>
                <a:latin typeface="Nunito Sans" pitchFamily="2" charset="77"/>
                <a:ea typeface="+mn-ea"/>
                <a:cs typeface="+mn-cs"/>
              </a:rPr>
              <a:t> </a:t>
            </a:r>
            <a:r>
              <a:rPr lang="ru-RU" sz="1200" b="0" i="1" kern="1200" dirty="0" err="1">
                <a:solidFill>
                  <a:schemeClr val="tx1"/>
                </a:solidFill>
                <a:effectLst/>
                <a:latin typeface="Nunito Sans" pitchFamily="2" charset="77"/>
                <a:ea typeface="+mn-ea"/>
                <a:cs typeface="+mn-cs"/>
              </a:rPr>
              <a:t>Interrupt-Enable</a:t>
            </a:r>
            <a:r>
              <a:rPr lang="ru-RU" sz="1200" b="0" i="1" kern="1200" dirty="0">
                <a:solidFill>
                  <a:schemeClr val="tx1"/>
                </a:solidFill>
                <a:effectLst/>
                <a:latin typeface="Nunito Sans" pitchFamily="2" charset="77"/>
                <a:ea typeface="+mn-ea"/>
                <a:cs typeface="+mn-cs"/>
              </a:rPr>
              <a:t> (MIE)</a:t>
            </a:r>
            <a:r>
              <a:rPr lang="ru-RU" sz="1200" b="0" i="0" kern="1200" dirty="0">
                <a:solidFill>
                  <a:schemeClr val="tx1"/>
                </a:solidFill>
                <a:effectLst/>
                <a:latin typeface="Nunito Sans" pitchFamily="2" charset="77"/>
                <a:ea typeface="+mn-ea"/>
                <a:cs typeface="+mn-cs"/>
              </a:rPr>
              <a:t>, который является активно-высоким глобальным разрешением прерываний.</a:t>
            </a:r>
          </a:p>
          <a:p>
            <a:pPr marL="228600" lvl="4" indent="-228600">
              <a:spcBef>
                <a:spcPts val="0"/>
              </a:spcBef>
              <a:spcAft>
                <a:spcPts val="0"/>
              </a:spcAft>
              <a:buFont typeface="+mj-lt"/>
              <a:buAutoNum type="arabicParenR"/>
            </a:pPr>
            <a:r>
              <a:rPr lang="ru-RU" sz="1200" b="1" i="0" kern="1200" dirty="0" err="1">
                <a:solidFill>
                  <a:schemeClr val="tx1"/>
                </a:solidFill>
                <a:effectLst/>
                <a:latin typeface="Nunito Sans" pitchFamily="2" charset="77"/>
                <a:ea typeface="+mn-ea"/>
                <a:cs typeface="+mn-cs"/>
              </a:rPr>
              <a:t>mip</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Machine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Interrupt</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Pending</a:t>
            </a:r>
            <a:r>
              <a:rPr lang="ru-RU" sz="1200" b="1" i="0" kern="1200" dirty="0">
                <a:solidFill>
                  <a:schemeClr val="tx1"/>
                </a:solidFill>
                <a:effectLst/>
                <a:latin typeface="Nunito Sans" pitchFamily="2" charset="77"/>
                <a:ea typeface="+mn-ea"/>
                <a:cs typeface="+mn-cs"/>
              </a:rPr>
              <a:t>)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содержит биты ожидания машинного прерывания для всех трех машинных прерываний: Машинное внешнее прерывание (MEIP), Машинное программное прерывание (MSIP) и Машинное таймерное прерывание (MTIP).</a:t>
            </a:r>
          </a:p>
          <a:p>
            <a:pPr marL="228600" lvl="4" indent="-228600">
              <a:spcBef>
                <a:spcPts val="0"/>
              </a:spcBef>
              <a:spcAft>
                <a:spcPts val="0"/>
              </a:spcAft>
              <a:buFont typeface="+mj-lt"/>
              <a:buAutoNum type="arabicParenR"/>
            </a:pPr>
            <a:r>
              <a:rPr lang="ru-RU" sz="1200" b="1" i="0" kern="1200" dirty="0" err="1">
                <a:solidFill>
                  <a:schemeClr val="tx1"/>
                </a:solidFill>
                <a:effectLst/>
                <a:latin typeface="Nunito Sans" pitchFamily="2" charset="77"/>
                <a:ea typeface="+mn-ea"/>
                <a:cs typeface="+mn-cs"/>
              </a:rPr>
              <a:t>mie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Machine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Interrupt-Enable</a:t>
            </a:r>
            <a:r>
              <a:rPr lang="ru-RU" sz="1200" b="1" i="0" kern="1200" dirty="0">
                <a:solidFill>
                  <a:schemeClr val="tx1"/>
                </a:solidFill>
                <a:effectLst/>
                <a:latin typeface="Nunito Sans" pitchFamily="2" charset="77"/>
                <a:ea typeface="+mn-ea"/>
                <a:cs typeface="+mn-cs"/>
              </a:rPr>
              <a:t>)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содержит биты разрешения машинного прерывания для всех трех машинных прерываний: Машинное внешнее прерывание (MEIE), Машинное программное прерывание (MSIE) и Машинное прерывание таймера (MTIE).</a:t>
            </a:r>
          </a:p>
          <a:p>
            <a:pPr marL="228600" lvl="4" indent="-228600">
              <a:spcBef>
                <a:spcPts val="0"/>
              </a:spcBef>
              <a:spcAft>
                <a:spcPts val="0"/>
              </a:spcAft>
              <a:buFont typeface="+mj-lt"/>
              <a:buAutoNum type="arabicParenR"/>
            </a:pPr>
            <a:r>
              <a:rPr lang="ru-RU" sz="1200" b="1" i="0" kern="1200" dirty="0" err="1">
                <a:solidFill>
                  <a:schemeClr val="tx1"/>
                </a:solidFill>
                <a:effectLst/>
                <a:latin typeface="Nunito Sans" pitchFamily="2" charset="77"/>
                <a:ea typeface="+mn-ea"/>
                <a:cs typeface="+mn-cs"/>
              </a:rPr>
              <a:t>mcause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Machine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Exception</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Cause</a:t>
            </a:r>
            <a:r>
              <a:rPr lang="ru-RU" sz="1200" b="1" i="0" kern="1200" dirty="0">
                <a:solidFill>
                  <a:schemeClr val="tx1"/>
                </a:solidFill>
                <a:effectLst/>
                <a:latin typeface="Nunito Sans" pitchFamily="2" charset="77"/>
                <a:ea typeface="+mn-ea"/>
                <a:cs typeface="+mn-cs"/>
              </a:rPr>
              <a:t>)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содержит код, указывающий, какое прерывание или исключение произошло последним. Опять же, здесь делается различие только между MEI, MSI, MTI и рядом исключений.</a:t>
            </a:r>
          </a:p>
          <a:p>
            <a:pPr marL="228600" lvl="4" indent="-228600">
              <a:spcBef>
                <a:spcPts val="0"/>
              </a:spcBef>
              <a:spcAft>
                <a:spcPts val="0"/>
              </a:spcAft>
              <a:buFont typeface="+mj-lt"/>
              <a:buAutoNum type="arabicParenR"/>
            </a:pPr>
            <a:r>
              <a:rPr lang="ru-RU" sz="1200" b="1" i="0" kern="1200" dirty="0" err="1">
                <a:solidFill>
                  <a:schemeClr val="tx1"/>
                </a:solidFill>
                <a:effectLst/>
                <a:latin typeface="Nunito Sans" pitchFamily="2" charset="77"/>
                <a:ea typeface="+mn-ea"/>
                <a:cs typeface="+mn-cs"/>
              </a:rPr>
              <a:t>mtvec</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Machine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Trap</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Vector</a:t>
            </a:r>
            <a:r>
              <a:rPr lang="ru-RU" sz="1200" b="1" i="0" kern="1200" dirty="0">
                <a:solidFill>
                  <a:schemeClr val="tx1"/>
                </a:solidFill>
                <a:effectLst/>
                <a:latin typeface="Nunito Sans" pitchFamily="2" charset="77"/>
                <a:ea typeface="+mn-ea"/>
                <a:cs typeface="+mn-cs"/>
              </a:rPr>
              <a:t>)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содержит адрес для перехода при возникновении прерывания или исключения. </a:t>
            </a:r>
            <a:r>
              <a:rPr lang="ru-RU" sz="1200" b="0" i="1" kern="1200" dirty="0">
                <a:solidFill>
                  <a:schemeClr val="tx1"/>
                </a:solidFill>
                <a:effectLst/>
                <a:latin typeface="Nunito Sans" pitchFamily="2" charset="77"/>
                <a:ea typeface="+mn-ea"/>
                <a:cs typeface="+mn-cs"/>
              </a:rPr>
              <a:t>Ловушка </a:t>
            </a:r>
            <a:r>
              <a:rPr lang="ru-RU" sz="1200" b="0" i="0" kern="1200" dirty="0">
                <a:solidFill>
                  <a:schemeClr val="tx1"/>
                </a:solidFill>
                <a:effectLst/>
                <a:latin typeface="Nunito Sans" pitchFamily="2" charset="77"/>
                <a:ea typeface="+mn-ea"/>
                <a:cs typeface="+mn-cs"/>
              </a:rPr>
              <a:t>- это термин, используемый для обозначения упреждающих событий, таких как исключения и прерывания. Этот регистр поддерживает 2 режима: </a:t>
            </a:r>
            <a:r>
              <a:rPr lang="ru-RU" sz="1200" b="0" i="1" kern="1200" dirty="0">
                <a:solidFill>
                  <a:schemeClr val="tx1"/>
                </a:solidFill>
                <a:effectLst/>
                <a:latin typeface="Nunito Sans" pitchFamily="2" charset="77"/>
                <a:ea typeface="+mn-ea"/>
                <a:cs typeface="+mn-cs"/>
              </a:rPr>
              <a:t>Прямой </a:t>
            </a:r>
            <a:r>
              <a:rPr lang="ru-RU" sz="1200" b="0" i="0" kern="1200" dirty="0">
                <a:solidFill>
                  <a:schemeClr val="tx1"/>
                </a:solidFill>
                <a:effectLst/>
                <a:latin typeface="Nunito Sans" pitchFamily="2" charset="77"/>
                <a:ea typeface="+mn-ea"/>
                <a:cs typeface="+mn-cs"/>
              </a:rPr>
              <a:t>и </a:t>
            </a:r>
            <a:r>
              <a:rPr lang="ru-RU" sz="1200" b="0" i="1" kern="1200" dirty="0">
                <a:solidFill>
                  <a:schemeClr val="tx1"/>
                </a:solidFill>
                <a:effectLst/>
                <a:latin typeface="Nunito Sans" pitchFamily="2" charset="77"/>
                <a:ea typeface="+mn-ea"/>
                <a:cs typeface="+mn-cs"/>
              </a:rPr>
              <a:t>Векторный</a:t>
            </a:r>
            <a:r>
              <a:rPr lang="ru-RU" sz="1200" b="0" i="0" kern="1200" dirty="0">
                <a:solidFill>
                  <a:schemeClr val="tx1"/>
                </a:solidFill>
                <a:effectLst/>
                <a:latin typeface="Nunito Sans" pitchFamily="2" charset="77"/>
                <a:ea typeface="+mn-ea"/>
                <a:cs typeface="+mn-cs"/>
              </a:rPr>
              <a:t>. Задача программиста - направить этот регистр на единственный обработчик прерывания (в прямом режиме) или записать серию инструкций перехода на несколько обработчиков (в векторном режиме).</a:t>
            </a:r>
          </a:p>
          <a:p>
            <a:pPr marL="228600" lvl="4" indent="-228600">
              <a:spcBef>
                <a:spcPts val="0"/>
              </a:spcBef>
              <a:spcAft>
                <a:spcPts val="0"/>
              </a:spcAft>
              <a:buFont typeface="+mj-lt"/>
              <a:buAutoNum type="arabicParenR"/>
            </a:pPr>
            <a:r>
              <a:rPr lang="ru-RU" sz="1200" b="1" i="0" kern="1200" dirty="0" err="1">
                <a:solidFill>
                  <a:schemeClr val="tx1"/>
                </a:solidFill>
                <a:effectLst/>
                <a:latin typeface="Nunito Sans" pitchFamily="2" charset="77"/>
                <a:ea typeface="+mn-ea"/>
                <a:cs typeface="+mn-cs"/>
              </a:rPr>
              <a:t>mtval</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Machine</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Trap</a:t>
            </a:r>
            <a:r>
              <a:rPr lang="ru-RU" sz="1200" b="1" i="0" kern="1200" dirty="0">
                <a:solidFill>
                  <a:schemeClr val="tx1"/>
                </a:solidFill>
                <a:effectLst/>
                <a:latin typeface="Nunito Sans" pitchFamily="2" charset="77"/>
                <a:ea typeface="+mn-ea"/>
                <a:cs typeface="+mn-cs"/>
              </a:rPr>
              <a:t> </a:t>
            </a:r>
            <a:r>
              <a:rPr lang="ru-RU" sz="1200" b="1" i="0" kern="1200" dirty="0" err="1">
                <a:solidFill>
                  <a:schemeClr val="tx1"/>
                </a:solidFill>
                <a:effectLst/>
                <a:latin typeface="Nunito Sans" pitchFamily="2" charset="77"/>
                <a:ea typeface="+mn-ea"/>
                <a:cs typeface="+mn-cs"/>
              </a:rPr>
              <a:t>Value</a:t>
            </a:r>
            <a:r>
              <a:rPr lang="ru-RU" sz="1200" b="1" i="0" kern="1200" dirty="0">
                <a:solidFill>
                  <a:schemeClr val="tx1"/>
                </a:solidFill>
                <a:effectLst/>
                <a:latin typeface="Nunito Sans" pitchFamily="2" charset="77"/>
                <a:ea typeface="+mn-ea"/>
                <a:cs typeface="+mn-cs"/>
              </a:rPr>
              <a:t>)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этом регистре хранится дополнительная информация об исключении: Адрес ошибки, недопустимая команда и ноль для других исключений.</a:t>
            </a:r>
          </a:p>
          <a:p>
            <a:pPr marL="228600" lvl="4" indent="-228600">
              <a:spcBef>
                <a:spcPts val="0"/>
              </a:spcBef>
              <a:spcAft>
                <a:spcPts val="0"/>
              </a:spcAft>
              <a:buFont typeface="+mj-lt"/>
              <a:buAutoNum type="arabicParenR"/>
            </a:pPr>
            <a:r>
              <a:rPr lang="en-US" sz="1200" b="1" i="0" kern="1200" dirty="0" err="1">
                <a:solidFill>
                  <a:schemeClr val="tx1"/>
                </a:solidFill>
                <a:effectLst/>
                <a:latin typeface="Nunito Sans" pitchFamily="2" charset="77"/>
                <a:ea typeface="+mn-ea"/>
                <a:cs typeface="+mn-cs"/>
              </a:rPr>
              <a:t>mepc</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Machine Exception PC</a:t>
            </a:r>
            <a:r>
              <a:rPr lang="ru-RU" sz="1200" b="1" i="0" kern="1200" dirty="0">
                <a:solidFill>
                  <a:schemeClr val="tx1"/>
                </a:solidFill>
                <a:effectLst/>
                <a:latin typeface="Nunito Sans" pitchFamily="2" charset="77"/>
                <a:ea typeface="+mn-ea"/>
                <a:cs typeface="+mn-cs"/>
              </a:rPr>
              <a:t>)</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Этот регистр указывает на команду, в которой произошло исключение.</a:t>
            </a:r>
          </a:p>
          <a:p>
            <a:pPr marL="228600" lvl="4" indent="-228600">
              <a:spcBef>
                <a:spcPts val="0"/>
              </a:spcBef>
              <a:spcAft>
                <a:spcPts val="0"/>
              </a:spcAft>
              <a:buFont typeface="+mj-lt"/>
              <a:buAutoNum type="arabicParenR"/>
            </a:pPr>
            <a:r>
              <a:rPr lang="en-US" sz="1200" b="1" i="0" kern="1200" dirty="0" err="1">
                <a:solidFill>
                  <a:schemeClr val="tx1"/>
                </a:solidFill>
                <a:effectLst/>
                <a:latin typeface="Nunito Sans" pitchFamily="2" charset="77"/>
                <a:ea typeface="+mn-ea"/>
                <a:cs typeface="+mn-cs"/>
              </a:rPr>
              <a:t>mscratch</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Machine Scratch</a:t>
            </a:r>
            <a:r>
              <a:rPr lang="ru-RU" sz="1200" b="1" i="0" kern="1200" dirty="0">
                <a:solidFill>
                  <a:schemeClr val="tx1"/>
                </a:solidFill>
                <a:effectLst/>
                <a:latin typeface="Nunito Sans" pitchFamily="2" charset="77"/>
                <a:ea typeface="+mn-ea"/>
                <a:cs typeface="+mn-cs"/>
              </a:rPr>
              <a:t>)</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этом регистре хранится одно слово данных для временного хранения обработчиков ловушек. Эта часть данных может быть буфером, который можно использовать в качестве стека для сохранения состояние. Это не обязательно, поэтому текущий стек может использоваться в начале и конце обработчиков прерываний для сохранения используемых в них регистров.</a:t>
            </a:r>
          </a:p>
          <a:p>
            <a:pPr marL="0" indent="457200">
              <a:spcBef>
                <a:spcPts val="0"/>
              </a:spcBef>
              <a:spcAft>
                <a:spcPts val="0"/>
              </a:spcAft>
            </a:pPr>
            <a:r>
              <a:rPr lang="ru-RU" sz="1200" b="1" i="0" kern="1200" dirty="0">
                <a:solidFill>
                  <a:schemeClr val="tx1"/>
                </a:solidFill>
                <a:effectLst/>
                <a:latin typeface="Nunito Sans" pitchFamily="2" charset="77"/>
                <a:ea typeface="+mn-ea"/>
                <a:cs typeface="+mn-cs"/>
              </a:rPr>
              <a:t>Как получить доступ к КСО</a:t>
            </a:r>
            <a:endParaRPr lang="ru-RU" sz="1200" b="0" i="0" kern="1200" dirty="0">
              <a:solidFill>
                <a:schemeClr val="tx1"/>
              </a:solidFill>
              <a:effectLst/>
              <a:latin typeface="Nunito Sans" pitchFamily="2" charset="77"/>
              <a:ea typeface="+mn-ea"/>
              <a:cs typeface="+mn-cs"/>
            </a:endParaRPr>
          </a:p>
          <a:p>
            <a:pPr marL="0" indent="457200">
              <a:spcBef>
                <a:spcPts val="0"/>
              </a:spcBef>
              <a:spcAft>
                <a:spcPts val="0"/>
              </a:spcAft>
            </a:pPr>
            <a:r>
              <a:rPr lang="ru-RU" sz="1200" b="0" i="0" kern="1200" dirty="0">
                <a:solidFill>
                  <a:schemeClr val="tx1"/>
                </a:solidFill>
                <a:effectLst/>
                <a:latin typeface="Nunito Sans" pitchFamily="2" charset="77"/>
                <a:ea typeface="+mn-ea"/>
                <a:cs typeface="+mn-cs"/>
              </a:rPr>
              <a:t>КСО не отображаются в памяти, поэтому в базовом целочисленном ISA есть 6 специальных инструкций для доступа к этим регистрам. Это более 12% набора команд, поэтому следует, что эти команды должны быть важными.</a:t>
            </a:r>
          </a:p>
          <a:p>
            <a:pPr marL="0" indent="457200">
              <a:spcBef>
                <a:spcPts val="0"/>
              </a:spcBef>
              <a:spcAft>
                <a:spcPts val="0"/>
              </a:spcAft>
            </a:pPr>
            <a:r>
              <a:rPr lang="ru-RU" sz="1200" b="0" i="0" kern="1200" dirty="0">
                <a:solidFill>
                  <a:schemeClr val="tx1"/>
                </a:solidFill>
                <a:effectLst/>
                <a:latin typeface="Nunito Sans" pitchFamily="2" charset="77"/>
                <a:ea typeface="+mn-ea"/>
                <a:cs typeface="+mn-cs"/>
              </a:rPr>
              <a:t>Единственным способом доступа к этим регистрам являются инструкции </a:t>
            </a:r>
            <a:r>
              <a:rPr lang="ru-RU" sz="1200" b="1" i="0" kern="1200" dirty="0">
                <a:solidFill>
                  <a:schemeClr val="tx1"/>
                </a:solidFill>
                <a:effectLst/>
                <a:latin typeface="Nunito Sans" pitchFamily="2" charset="77"/>
                <a:ea typeface="+mn-ea"/>
                <a:cs typeface="+mn-cs"/>
              </a:rPr>
              <a:t>CSRRW{I}</a:t>
            </a:r>
            <a:r>
              <a:rPr lang="ru-RU" sz="1200" b="0"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CSRRS{I} </a:t>
            </a:r>
            <a:r>
              <a:rPr lang="ru-RU" sz="1200" b="0" i="0" kern="1200" dirty="0">
                <a:solidFill>
                  <a:schemeClr val="tx1"/>
                </a:solidFill>
                <a:effectLst/>
                <a:latin typeface="Nunito Sans" pitchFamily="2" charset="77"/>
                <a:ea typeface="+mn-ea"/>
                <a:cs typeface="+mn-cs"/>
              </a:rPr>
              <a:t>и </a:t>
            </a:r>
            <a:r>
              <a:rPr lang="ru-RU" sz="1200" b="1" i="0" kern="1200" dirty="0">
                <a:solidFill>
                  <a:schemeClr val="tx1"/>
                </a:solidFill>
                <a:effectLst/>
                <a:latin typeface="Nunito Sans" pitchFamily="2" charset="77"/>
                <a:ea typeface="+mn-ea"/>
                <a:cs typeface="+mn-cs"/>
              </a:rPr>
              <a:t>CSRRC{I}</a:t>
            </a:r>
            <a:r>
              <a:rPr lang="ru-RU" sz="1200" b="0" i="0" kern="1200" dirty="0">
                <a:solidFill>
                  <a:schemeClr val="tx1"/>
                </a:solidFill>
                <a:effectLst/>
                <a:latin typeface="Nunito Sans"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17</a:t>
            </a:fld>
            <a:endParaRPr lang="ru-RU" dirty="0"/>
          </a:p>
        </p:txBody>
      </p:sp>
    </p:spTree>
    <p:extLst>
      <p:ext uri="{BB962C8B-B14F-4D97-AF65-F5344CB8AC3E}">
        <p14:creationId xmlns:p14="http://schemas.microsoft.com/office/powerpoint/2010/main" val="141278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Нас интересует использование Контроллера прерывания на уровне платформы (ПЛИС) для прерываний от внешних устройств. Это второй уровень регистров прерываний, с которыми можно работать.</a:t>
            </a:r>
          </a:p>
          <a:p>
            <a:pPr indent="457200"/>
            <a:r>
              <a:rPr lang="ru-RU" sz="1200" b="0" i="0" kern="1200" dirty="0">
                <a:solidFill>
                  <a:schemeClr val="tx1"/>
                </a:solidFill>
                <a:effectLst/>
                <a:latin typeface="Nunito Sans" pitchFamily="2" charset="77"/>
                <a:ea typeface="+mn-ea"/>
                <a:cs typeface="+mn-cs"/>
              </a:rPr>
              <a:t>Как мы видели на принципиальной схеме ПЛИС имеет 52 источника. Это все контакты, подключенные к модулям ввода/вывода, включая их функции GPIO и аппаратного ввода/вывода. Нумерацию этих источников прерываний мы можем найти в таблице  руководства FE310.</a:t>
            </a:r>
          </a:p>
          <a:p>
            <a:pPr marL="0" indent="457200"/>
            <a:r>
              <a:rPr lang="ru-RU" sz="1200" b="0" i="0" kern="1200" dirty="0">
                <a:solidFill>
                  <a:schemeClr val="tx1"/>
                </a:solidFill>
                <a:effectLst/>
                <a:latin typeface="Nunito Sans" pitchFamily="2" charset="77"/>
                <a:ea typeface="+mn-ea"/>
                <a:cs typeface="+mn-cs"/>
              </a:rPr>
              <a:t>Для обработки запросов ввода-вывода в модуле ПЛИС мы будем использовать следующие регистры, привязанные к памяти:</a:t>
            </a:r>
          </a:p>
          <a:p>
            <a:pPr marL="228600" lvl="2" indent="-228600">
              <a:buFont typeface="+mj-lt"/>
              <a:buAutoNum type="arabicParenR"/>
            </a:pP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1</a:t>
            </a:r>
            <a:r>
              <a:rPr lang="en-US" sz="1200" b="1" i="0" kern="1200" dirty="0">
                <a:solidFill>
                  <a:schemeClr val="tx1"/>
                </a:solidFill>
                <a:effectLst/>
                <a:latin typeface="Nunito Sans" pitchFamily="2" charset="77"/>
                <a:ea typeface="+mn-ea"/>
                <a:cs typeface="+mn-cs"/>
              </a:rPr>
              <a:t> and enable</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Interrupt</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регистры разрешения прерываний, которые мы рассматривали ранее. И снова, каждый бит разрешения прерывания расположен по номеру бита, указанному в исходном отображении ПЛИС. Младшая половина этого 64-битного слова - </a:t>
            </a: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1</a:t>
            </a:r>
            <a:r>
              <a:rPr lang="ru-RU" sz="1200" b="0" i="0" kern="1200" dirty="0">
                <a:solidFill>
                  <a:schemeClr val="tx1"/>
                </a:solidFill>
                <a:effectLst/>
                <a:latin typeface="Nunito Sans" pitchFamily="2" charset="77"/>
                <a:ea typeface="+mn-ea"/>
                <a:cs typeface="+mn-cs"/>
              </a:rPr>
              <a:t>, а старшая половина - </a:t>
            </a:r>
            <a:r>
              <a:rPr lang="en-US" sz="1200" b="1" i="0" kern="1200" dirty="0">
                <a:solidFill>
                  <a:schemeClr val="tx1"/>
                </a:solidFill>
                <a:effectLst/>
                <a:latin typeface="Nunito Sans" pitchFamily="2" charset="77"/>
                <a:ea typeface="+mn-ea"/>
                <a:cs typeface="+mn-cs"/>
              </a:rPr>
              <a:t>enable</a:t>
            </a:r>
            <a:r>
              <a:rPr lang="ru-RU" sz="1200" b="1" i="0" kern="1200" dirty="0">
                <a:solidFill>
                  <a:schemeClr val="tx1"/>
                </a:solidFill>
                <a:effectLst/>
                <a:latin typeface="Nunito Sans" pitchFamily="2" charset="77"/>
                <a:ea typeface="+mn-ea"/>
                <a:cs typeface="+mn-cs"/>
              </a:rPr>
              <a:t>2</a:t>
            </a:r>
            <a:r>
              <a:rPr lang="ru-RU" sz="1200" b="0" i="0" kern="1200" dirty="0">
                <a:solidFill>
                  <a:schemeClr val="tx1"/>
                </a:solidFill>
                <a:effectLst/>
                <a:latin typeface="Nunito Sans" pitchFamily="2" charset="77"/>
                <a:ea typeface="+mn-ea"/>
                <a:cs typeface="+mn-cs"/>
              </a:rPr>
              <a:t>, расположены по адресам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002000 </a:t>
            </a:r>
            <a:r>
              <a:rPr lang="ru-RU" sz="1200" b="0" i="0" kern="1200" dirty="0">
                <a:solidFill>
                  <a:schemeClr val="tx1"/>
                </a:solidFill>
                <a:effectLst/>
                <a:latin typeface="Nunito Sans" pitchFamily="2" charset="77"/>
                <a:ea typeface="+mn-ea"/>
                <a:cs typeface="+mn-cs"/>
              </a:rPr>
              <a:t>и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002004</a:t>
            </a:r>
            <a:r>
              <a:rPr lang="ru-RU" sz="1200" b="0" i="0" kern="1200" dirty="0">
                <a:solidFill>
                  <a:schemeClr val="tx1"/>
                </a:solidFill>
                <a:effectLst/>
                <a:latin typeface="Nunito Sans" pitchFamily="2" charset="77"/>
                <a:ea typeface="+mn-ea"/>
                <a:cs typeface="+mn-cs"/>
              </a:rPr>
              <a:t>, соответственно.</a:t>
            </a:r>
          </a:p>
          <a:p>
            <a:pPr marL="228600" lvl="2" indent="-228600">
              <a:buFont typeface="+mj-lt"/>
              <a:buAutoNum type="arabicParenR"/>
            </a:pPr>
            <a:r>
              <a:rPr lang="en-US" sz="1200" b="1" i="0" kern="1200" dirty="0">
                <a:solidFill>
                  <a:schemeClr val="tx1"/>
                </a:solidFill>
                <a:effectLst/>
                <a:latin typeface="Nunito Sans" pitchFamily="2" charset="77"/>
                <a:ea typeface="+mn-ea"/>
                <a:cs typeface="+mn-cs"/>
              </a:rPr>
              <a:t>pending</a:t>
            </a:r>
            <a:r>
              <a:rPr lang="ru-RU" sz="1200" b="1" i="0" kern="1200" dirty="0">
                <a:solidFill>
                  <a:schemeClr val="tx1"/>
                </a:solidFill>
                <a:effectLst/>
                <a:latin typeface="Nunito Sans" pitchFamily="2" charset="77"/>
                <a:ea typeface="+mn-ea"/>
                <a:cs typeface="+mn-cs"/>
              </a:rPr>
              <a:t>1</a:t>
            </a:r>
            <a:r>
              <a:rPr lang="en-US" sz="1200" b="1" i="0" kern="1200" dirty="0">
                <a:solidFill>
                  <a:schemeClr val="tx1"/>
                </a:solidFill>
                <a:effectLst/>
                <a:latin typeface="Nunito Sans" pitchFamily="2" charset="77"/>
                <a:ea typeface="+mn-ea"/>
                <a:cs typeface="+mn-cs"/>
              </a:rPr>
              <a:t> and pending</a:t>
            </a:r>
            <a:r>
              <a:rPr lang="ru-RU" sz="1200" b="1" i="0" kern="1200" dirty="0">
                <a:solidFill>
                  <a:schemeClr val="tx1"/>
                </a:solidFill>
                <a:effectLst/>
                <a:latin typeface="Nunito Sans" pitchFamily="2" charset="77"/>
                <a:ea typeface="+mn-ea"/>
                <a:cs typeface="+mn-cs"/>
              </a:rPr>
              <a:t>2</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Interrupt Pending</a:t>
            </a:r>
            <a:r>
              <a:rPr lang="ru-RU" sz="1200" b="1" i="0" kern="1200" dirty="0">
                <a:solidFill>
                  <a:schemeClr val="tx1"/>
                </a:solidFill>
                <a:effectLst/>
                <a:latin typeface="Nunito Sans" pitchFamily="2" charset="77"/>
                <a:ea typeface="+mn-ea"/>
                <a:cs typeface="+mn-cs"/>
              </a:rPr>
              <a:t>)</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регистры ожидания прерывания, которые мы видели ранее, совпадающие по порядку битов с регистрами разрешения прерывания. Эти регистры расположены по адресам </a:t>
            </a:r>
            <a:r>
              <a:rPr lang="ru-RU" sz="1200" b="1" i="0" kern="1200" dirty="0">
                <a:solidFill>
                  <a:schemeClr val="tx1"/>
                </a:solidFill>
                <a:effectLst/>
                <a:latin typeface="Nunito Sans" pitchFamily="2" charset="77"/>
                <a:ea typeface="+mn-ea"/>
                <a:cs typeface="+mn-cs"/>
              </a:rPr>
              <a:t>0x0C001000 </a:t>
            </a:r>
            <a:r>
              <a:rPr lang="ru-RU" sz="1200" b="0" i="0" kern="1200" dirty="0">
                <a:solidFill>
                  <a:schemeClr val="tx1"/>
                </a:solidFill>
                <a:effectLst/>
                <a:latin typeface="Nunito Sans" pitchFamily="2" charset="77"/>
                <a:ea typeface="+mn-ea"/>
                <a:cs typeface="+mn-cs"/>
              </a:rPr>
              <a:t>и </a:t>
            </a:r>
            <a:r>
              <a:rPr lang="ru-RU" sz="1200" b="1" i="0" kern="1200" dirty="0">
                <a:solidFill>
                  <a:schemeClr val="tx1"/>
                </a:solidFill>
                <a:effectLst/>
                <a:latin typeface="Nunito Sans" pitchFamily="2" charset="77"/>
                <a:ea typeface="+mn-ea"/>
                <a:cs typeface="+mn-cs"/>
              </a:rPr>
              <a:t>0x0C001004 </a:t>
            </a:r>
            <a:r>
              <a:rPr lang="ru-RU" sz="1200" b="0" i="0" kern="1200" dirty="0">
                <a:solidFill>
                  <a:schemeClr val="tx1"/>
                </a:solidFill>
                <a:effectLst/>
                <a:latin typeface="Nunito Sans" pitchFamily="2" charset="77"/>
                <a:ea typeface="+mn-ea"/>
                <a:cs typeface="+mn-cs"/>
              </a:rPr>
              <a:t>соответственно.</a:t>
            </a:r>
          </a:p>
          <a:p>
            <a:pPr marL="228600" lvl="2" indent="-228600">
              <a:buFont typeface="+mj-lt"/>
              <a:buAutoNum type="arabicParenR"/>
            </a:pPr>
            <a:r>
              <a:rPr lang="en-US" sz="1200" b="1" i="0" kern="1200" dirty="0">
                <a:solidFill>
                  <a:schemeClr val="tx1"/>
                </a:solidFill>
                <a:effectLst/>
                <a:latin typeface="Nunito Sans" pitchFamily="2" charset="77"/>
                <a:ea typeface="+mn-ea"/>
                <a:cs typeface="+mn-cs"/>
              </a:rPr>
              <a:t>priority</a:t>
            </a:r>
            <a:r>
              <a:rPr lang="ru-RU" sz="1200" b="1" i="0" kern="1200" dirty="0">
                <a:solidFill>
                  <a:schemeClr val="tx1"/>
                </a:solidFill>
                <a:effectLst/>
                <a:latin typeface="Nunito Sans" pitchFamily="2" charset="77"/>
                <a:ea typeface="+mn-ea"/>
                <a:cs typeface="+mn-cs"/>
              </a:rPr>
              <a:t>1</a:t>
            </a:r>
            <a:r>
              <a:rPr lang="en-US" sz="1200" b="1" i="0" kern="1200" dirty="0">
                <a:solidFill>
                  <a:schemeClr val="tx1"/>
                </a:solidFill>
                <a:effectLst/>
                <a:latin typeface="Nunito Sans" pitchFamily="2" charset="77"/>
                <a:ea typeface="+mn-ea"/>
                <a:cs typeface="+mn-cs"/>
              </a:rPr>
              <a:t> through priority</a:t>
            </a:r>
            <a:r>
              <a:rPr lang="ru-RU" sz="1200" b="1" i="0" kern="1200" dirty="0">
                <a:solidFill>
                  <a:schemeClr val="tx1"/>
                </a:solidFill>
                <a:effectLst/>
                <a:latin typeface="Nunito Sans" pitchFamily="2" charset="77"/>
                <a:ea typeface="+mn-ea"/>
                <a:cs typeface="+mn-cs"/>
              </a:rPr>
              <a:t>52</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Priority Registers</a:t>
            </a:r>
            <a:r>
              <a:rPr lang="ru-RU" sz="1200" b="1" i="0" kern="1200" dirty="0">
                <a:solidFill>
                  <a:schemeClr val="tx1"/>
                </a:solidFill>
                <a:effectLst/>
                <a:latin typeface="Nunito Sans" pitchFamily="2" charset="77"/>
                <a:ea typeface="+mn-ea"/>
                <a:cs typeface="+mn-cs"/>
              </a:rPr>
              <a:t>)</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Приоритеты не устанавливаются по умолчанию, поэтому хорошей практикой является установление желаемого приоритета для всех прерываний, которые вы собираетесь использовать. Эти регистры предназначены для каждого из 52 источников прерываний ПЛИС. Приоритет 0 означает "не прерывать", а приоритет 7 - высший приоритет. </a:t>
            </a:r>
            <a:r>
              <a:rPr lang="en-US" sz="1200" b="0" i="0" kern="1200" dirty="0" err="1">
                <a:solidFill>
                  <a:schemeClr val="tx1"/>
                </a:solidFill>
                <a:effectLst/>
                <a:latin typeface="Nunito Sans" pitchFamily="2" charset="77"/>
                <a:ea typeface="+mn-ea"/>
                <a:cs typeface="+mn-cs"/>
              </a:rPr>
              <a:t>Эти</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регистры</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расположены</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по</a:t>
            </a:r>
            <a:r>
              <a:rPr lang="en-US" sz="1200" b="0" i="0" kern="1200" dirty="0">
                <a:solidFill>
                  <a:schemeClr val="tx1"/>
                </a:solidFill>
                <a:effectLst/>
                <a:latin typeface="Nunito Sans" pitchFamily="2" charset="77"/>
                <a:ea typeface="+mn-ea"/>
                <a:cs typeface="+mn-cs"/>
              </a:rPr>
              <a:t> </a:t>
            </a:r>
            <a:r>
              <a:rPr lang="en-US" sz="1200" b="0" i="0" kern="1200" dirty="0" err="1">
                <a:solidFill>
                  <a:schemeClr val="tx1"/>
                </a:solidFill>
                <a:effectLst/>
                <a:latin typeface="Nunito Sans" pitchFamily="2" charset="77"/>
                <a:ea typeface="+mn-ea"/>
                <a:cs typeface="+mn-cs"/>
              </a:rPr>
              <a:t>адресам</a:t>
            </a:r>
            <a:r>
              <a:rPr lang="en-US" sz="1200" b="0"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0x0C000004 </a:t>
            </a:r>
            <a:r>
              <a:rPr lang="en-US" sz="1200" b="0"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0x0C0000D0</a:t>
            </a:r>
            <a:r>
              <a:rPr lang="en-US" sz="1200" b="0"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pPr marL="228600" lvl="2" indent="-228600">
              <a:buFont typeface="+mj-lt"/>
              <a:buAutoNum type="arabicParenR"/>
            </a:pPr>
            <a:r>
              <a:rPr lang="en-US" sz="1200" b="1" i="0" kern="1200" dirty="0">
                <a:solidFill>
                  <a:schemeClr val="tx1"/>
                </a:solidFill>
                <a:effectLst/>
                <a:latin typeface="Nunito Sans" pitchFamily="2" charset="77"/>
                <a:ea typeface="+mn-ea"/>
                <a:cs typeface="+mn-cs"/>
              </a:rPr>
              <a:t>claim </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Interrupt Claim</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Complete Register</a:t>
            </a:r>
            <a:r>
              <a:rPr lang="ru-RU" sz="1200" b="1" i="0" kern="1200" dirty="0">
                <a:solidFill>
                  <a:schemeClr val="tx1"/>
                </a:solidFill>
                <a:effectLst/>
                <a:latin typeface="Nunito Sans" pitchFamily="2" charset="77"/>
                <a:ea typeface="+mn-ea"/>
                <a:cs typeface="+mn-cs"/>
              </a:rPr>
              <a:t>)</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Чтение этого регистра возвращает идентификатор самого приоритетного ожидающего прерывания и очищает бит ожидания для этого прерывания в регистре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ПЛИС </a:t>
            </a:r>
            <a:r>
              <a:rPr lang="en-US" sz="1200" b="1" i="0" kern="1200" dirty="0">
                <a:solidFill>
                  <a:schemeClr val="tx1"/>
                </a:solidFill>
                <a:effectLst/>
                <a:latin typeface="Nunito Sans" pitchFamily="2" charset="77"/>
                <a:ea typeface="+mn-ea"/>
                <a:cs typeface="+mn-cs"/>
              </a:rPr>
              <a:t>pending</a:t>
            </a:r>
            <a:r>
              <a:rPr lang="ru-RU" sz="1200" b="1" i="0" kern="1200" dirty="0">
                <a:solidFill>
                  <a:schemeClr val="tx1"/>
                </a:solidFill>
                <a:effectLst/>
                <a:latin typeface="Nunito Sans" pitchFamily="2" charset="77"/>
                <a:ea typeface="+mn-ea"/>
                <a:cs typeface="+mn-cs"/>
              </a:rPr>
              <a:t>1 </a:t>
            </a:r>
            <a:r>
              <a:rPr lang="ru-RU" sz="1200" b="0" i="0" kern="1200" dirty="0">
                <a:solidFill>
                  <a:schemeClr val="tx1"/>
                </a:solidFill>
                <a:effectLst/>
                <a:latin typeface="Nunito Sans" pitchFamily="2" charset="77"/>
                <a:ea typeface="+mn-ea"/>
                <a:cs typeface="+mn-cs"/>
              </a:rPr>
              <a:t>или </a:t>
            </a:r>
            <a:r>
              <a:rPr lang="en-US" sz="1200" b="1" i="0" kern="1200" dirty="0">
                <a:solidFill>
                  <a:schemeClr val="tx1"/>
                </a:solidFill>
                <a:effectLst/>
                <a:latin typeface="Nunito Sans" pitchFamily="2" charset="77"/>
                <a:ea typeface="+mn-ea"/>
                <a:cs typeface="+mn-cs"/>
              </a:rPr>
              <a:t>pending</a:t>
            </a:r>
            <a:r>
              <a:rPr lang="ru-RU" sz="1200" b="1" i="0" kern="1200" dirty="0">
                <a:solidFill>
                  <a:schemeClr val="tx1"/>
                </a:solidFill>
                <a:effectLst/>
                <a:latin typeface="Nunito Sans" pitchFamily="2" charset="77"/>
                <a:ea typeface="+mn-ea"/>
                <a:cs typeface="+mn-cs"/>
              </a:rPr>
              <a:t>2</a:t>
            </a:r>
            <a:r>
              <a:rPr lang="ru-RU" sz="1200" b="0" i="0" kern="1200" dirty="0">
                <a:solidFill>
                  <a:schemeClr val="tx1"/>
                </a:solidFill>
                <a:effectLst/>
                <a:latin typeface="Nunito Sans" pitchFamily="2" charset="77"/>
                <a:ea typeface="+mn-ea"/>
                <a:cs typeface="+mn-cs"/>
              </a:rPr>
              <a:t>. Регистр утверждения находится по адресу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C</a:t>
            </a:r>
            <a:r>
              <a:rPr lang="ru-RU" sz="1200" b="1" i="0" kern="1200" dirty="0">
                <a:solidFill>
                  <a:schemeClr val="tx1"/>
                </a:solidFill>
                <a:effectLst/>
                <a:latin typeface="Nunito Sans" pitchFamily="2" charset="77"/>
                <a:ea typeface="+mn-ea"/>
                <a:cs typeface="+mn-cs"/>
              </a:rPr>
              <a:t>200004</a:t>
            </a:r>
            <a:r>
              <a:rPr lang="ru-RU" sz="1200" b="0" i="0" kern="1200" dirty="0">
                <a:solidFill>
                  <a:schemeClr val="tx1"/>
                </a:solidFill>
                <a:effectLst/>
                <a:latin typeface="Nunito Sans" pitchFamily="2" charset="77"/>
                <a:ea typeface="+mn-ea"/>
                <a:cs typeface="+mn-cs"/>
              </a:rPr>
              <a:t>.</a:t>
            </a:r>
          </a:p>
          <a:p>
            <a:pPr indent="457200"/>
            <a:endParaRPr lang="ru-RU" sz="1200" b="0" i="0" kern="1200" dirty="0">
              <a:solidFill>
                <a:schemeClr val="tx1"/>
              </a:solidFill>
              <a:effectLst/>
              <a:latin typeface="Nunito Sans" pitchFamily="2" charset="77"/>
              <a:ea typeface="+mn-ea"/>
              <a:cs typeface="+mn-cs"/>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18</a:t>
            </a:fld>
            <a:endParaRPr lang="ru-RU" dirty="0"/>
          </a:p>
        </p:txBody>
      </p:sp>
    </p:spTree>
    <p:extLst>
      <p:ext uri="{BB962C8B-B14F-4D97-AF65-F5344CB8AC3E}">
        <p14:creationId xmlns:p14="http://schemas.microsoft.com/office/powerpoint/2010/main" val="378879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r>
              <a:rPr lang="ru-RU" sz="1200" b="0" i="0" kern="1200" dirty="0">
                <a:solidFill>
                  <a:schemeClr val="tx1"/>
                </a:solidFill>
                <a:effectLst/>
                <a:latin typeface="Nunito Sans" pitchFamily="2" charset="77"/>
                <a:ea typeface="+mn-ea"/>
                <a:cs typeface="+mn-cs"/>
              </a:rPr>
              <a:t>Как и большинство микроконтроллеров, FE310 оснащен множеством устройств ввода/вывода. Кроме принципа работы эти устройства отличаются способом реализации прерываний:</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Каждое устройство ввода/вывода способно генерировать как минимум одно прерывание на уровне ПЛИС. Однако они могут различать несколько внутренних источников для прерываний ПЛИС. Например, устройства UART (модули асинхронной последовательной передачи данных) могут генерировать только одно прерывание на уровне ПЛИС на устройство, но они имеют биты включения и ожидания прерывания, чтобы реагировать на два события. Когда последовательная передача закончилась и когда были получены некоторые данные. Таким образом, UART может поддерживать два источника прерываний, используя 1 прерывание ПЛИС.</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Другой пример - модуль GPIO, который поддерживает 32 прерывания ПЛИС (по одному на каждый вывод), но модуль GPIO может реагировать на нарастающие фронты, спадающие фронты, высокие или низкие уровни для каждого из этих выводов.</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Третьи устройства могут генерировать большее количество прерываний ПЛИС для поддержки всех своих функций. Например, модули ШИМ поддерживают по 4 ПЛИС-прерывания: ровно по одному на канал.</a:t>
            </a:r>
          </a:p>
          <a:p>
            <a:pPr marL="0"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19</a:t>
            </a:fld>
            <a:endParaRPr lang="ru-RU" dirty="0"/>
          </a:p>
        </p:txBody>
      </p:sp>
    </p:spTree>
    <p:extLst>
      <p:ext uri="{BB962C8B-B14F-4D97-AF65-F5344CB8AC3E}">
        <p14:creationId xmlns:p14="http://schemas.microsoft.com/office/powerpoint/2010/main" val="144624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Вспомним регистры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Обратите внимание, что в адресах с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18 </a:t>
            </a:r>
            <a:r>
              <a:rPr lang="ru-RU" sz="1200" b="0" i="0" kern="1200" dirty="0">
                <a:solidFill>
                  <a:schemeClr val="tx1"/>
                </a:solidFill>
                <a:effectLst/>
                <a:latin typeface="Nunito Sans" pitchFamily="2" charset="77"/>
                <a:ea typeface="+mn-ea"/>
                <a:cs typeface="+mn-cs"/>
              </a:rPr>
              <a:t>по </a:t>
            </a:r>
            <a:r>
              <a:rPr lang="ru-RU" sz="1200" b="1" i="0" kern="1200" dirty="0">
                <a:solidFill>
                  <a:schemeClr val="tx1"/>
                </a:solidFill>
                <a:effectLst/>
                <a:latin typeface="Nunito Sans" pitchFamily="2" charset="77"/>
                <a:ea typeface="+mn-ea"/>
                <a:cs typeface="+mn-cs"/>
              </a:rPr>
              <a:t>0</a:t>
            </a:r>
            <a:r>
              <a:rPr lang="en-US" sz="1200" b="1" i="0" kern="1200" dirty="0">
                <a:solidFill>
                  <a:schemeClr val="tx1"/>
                </a:solidFill>
                <a:effectLst/>
                <a:latin typeface="Nunito Sans" pitchFamily="2" charset="77"/>
                <a:ea typeface="+mn-ea"/>
                <a:cs typeface="+mn-cs"/>
              </a:rPr>
              <a:t>x</a:t>
            </a:r>
            <a:r>
              <a:rPr lang="ru-RU" sz="1200" b="1" i="0" kern="1200" dirty="0">
                <a:solidFill>
                  <a:schemeClr val="tx1"/>
                </a:solidFill>
                <a:effectLst/>
                <a:latin typeface="Nunito Sans" pitchFamily="2" charset="77"/>
                <a:ea typeface="+mn-ea"/>
                <a:cs typeface="+mn-cs"/>
              </a:rPr>
              <a:t>34 </a:t>
            </a:r>
            <a:r>
              <a:rPr lang="ru-RU" sz="1200" b="0" i="0" kern="1200" dirty="0">
                <a:solidFill>
                  <a:schemeClr val="tx1"/>
                </a:solidFill>
                <a:effectLst/>
                <a:latin typeface="Nunito Sans" pitchFamily="2" charset="77"/>
                <a:ea typeface="+mn-ea"/>
                <a:cs typeface="+mn-cs"/>
              </a:rPr>
              <a:t>находятся регистры разрешения прерывания и ожидания прерывания. Как уже упоминалось, они предназначены для генерации прерываний в случаях падающего фронта, нарастающего фронта, высокого состояния и низкого состояния. Как и другие регистры модуля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эти регистры разрешают прерывания или указывают на ожидающие прерывания, относящиеся ко всем 32 выводам модуля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a:t>
            </a:r>
            <a:r>
              <a:rPr lang="ru-RU" sz="1200" b="0" i="0" kern="1200" dirty="0" err="1">
                <a:solidFill>
                  <a:schemeClr val="tx1"/>
                </a:solidFill>
                <a:effectLst/>
                <a:latin typeface="Nunito Sans" pitchFamily="2" charset="77"/>
                <a:ea typeface="+mn-ea"/>
                <a:cs typeface="+mn-cs"/>
              </a:rPr>
              <a:t>побитово</a:t>
            </a:r>
            <a:r>
              <a:rPr lang="ru-RU" sz="1200" b="0" i="0" kern="1200" dirty="0">
                <a:solidFill>
                  <a:schemeClr val="tx1"/>
                </a:solidFill>
                <a:effectLst/>
                <a:latin typeface="Nunito Sans" pitchFamily="2" charset="77"/>
                <a:ea typeface="+mn-ea"/>
                <a:cs typeface="+mn-cs"/>
              </a:rPr>
              <a:t>.</a:t>
            </a: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20</a:t>
            </a:fld>
            <a:endParaRPr lang="ru-RU" dirty="0"/>
          </a:p>
        </p:txBody>
      </p:sp>
    </p:spTree>
    <p:extLst>
      <p:ext uri="{BB962C8B-B14F-4D97-AF65-F5344CB8AC3E}">
        <p14:creationId xmlns:p14="http://schemas.microsoft.com/office/powerpoint/2010/main" val="295545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3</a:t>
            </a:fld>
            <a:endParaRPr lang="ru-RU" dirty="0"/>
          </a:p>
        </p:txBody>
      </p:sp>
    </p:spTree>
    <p:extLst>
      <p:ext uri="{BB962C8B-B14F-4D97-AF65-F5344CB8AC3E}">
        <p14:creationId xmlns:p14="http://schemas.microsoft.com/office/powerpoint/2010/main" val="118959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0215" algn="l" defTabSz="914400" rtl="0" eaLnBrk="1" fontAlgn="auto" latinLnBrk="0" hangingPunct="1">
              <a:lnSpc>
                <a:spcPct val="150000"/>
              </a:lnSpc>
              <a:spcBef>
                <a:spcPts val="0"/>
              </a:spcBef>
              <a:spcAft>
                <a:spcPts val="800"/>
              </a:spcAft>
              <a:buClrTx/>
              <a:buSzTx/>
              <a:buFontTx/>
              <a:buNone/>
              <a:tabLst/>
              <a:defRPr/>
            </a:pPr>
            <a:r>
              <a:rPr lang="ru-RU" sz="1200" b="1" i="0" kern="1200" dirty="0">
                <a:solidFill>
                  <a:schemeClr val="tx1"/>
                </a:solidFill>
                <a:effectLst/>
                <a:latin typeface="Nunito Sans" pitchFamily="2" charset="77"/>
                <a:ea typeface="+mn-ea"/>
                <a:cs typeface="+mn-cs"/>
              </a:rPr>
              <a:t>Простое приложение, управляемое прерыванием </a:t>
            </a:r>
          </a:p>
          <a:p>
            <a:r>
              <a:rPr lang="ru-RU" sz="1200" b="0" i="0" kern="1200" dirty="0">
                <a:solidFill>
                  <a:schemeClr val="tx1"/>
                </a:solidFill>
                <a:effectLst/>
                <a:latin typeface="Nunito Sans" pitchFamily="2" charset="77"/>
                <a:ea typeface="+mn-ea"/>
                <a:cs typeface="+mn-cs"/>
              </a:rPr>
              <a:t>Вспомните, как работает наш первый демонстрационный вход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Кнопка 0 выключает светодиод на плате, а кнопка 1 включает его, вот так:</a:t>
            </a:r>
          </a:p>
          <a:p>
            <a:r>
              <a:rPr lang="en-US" sz="1200" b="1" i="0" kern="1200" dirty="0">
                <a:solidFill>
                  <a:schemeClr val="tx1"/>
                </a:solidFill>
                <a:effectLst/>
                <a:latin typeface="Nunito Sans" pitchFamily="2" charset="77"/>
                <a:ea typeface="+mn-ea"/>
                <a:cs typeface="+mn-cs"/>
              </a:rPr>
              <a:t>while</a:t>
            </a:r>
            <a:r>
              <a:rPr lang="ru-RU" sz="1200" b="1" i="0" kern="1200" dirty="0">
                <a:solidFill>
                  <a:schemeClr val="tx1"/>
                </a:solidFill>
                <a:effectLst/>
                <a:latin typeface="Nunito Sans" pitchFamily="2" charset="77"/>
                <a:ea typeface="+mn-ea"/>
                <a:cs typeface="+mn-cs"/>
              </a:rPr>
              <a:t>(1){</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if</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read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pin</a:t>
            </a:r>
            <a:r>
              <a:rPr lang="ru-RU" sz="1200" b="1" i="0" kern="1200" dirty="0">
                <a:solidFill>
                  <a:schemeClr val="tx1"/>
                </a:solidFill>
                <a:effectLst/>
                <a:latin typeface="Nunito Sans" pitchFamily="2" charset="77"/>
                <a:ea typeface="+mn-ea"/>
                <a:cs typeface="+mn-cs"/>
              </a:rPr>
              <a:t>(0) == 0)</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 // Считать входной </a:t>
            </a:r>
            <a:r>
              <a:rPr lang="ru-RU" sz="1200" b="1" i="0" kern="1200" dirty="0" err="1">
                <a:solidFill>
                  <a:schemeClr val="tx1"/>
                </a:solidFill>
                <a:effectLst/>
                <a:latin typeface="Nunito Sans" pitchFamily="2" charset="77"/>
                <a:ea typeface="+mn-ea"/>
                <a:cs typeface="+mn-cs"/>
              </a:rPr>
              <a:t>пин</a:t>
            </a:r>
            <a:r>
              <a:rPr lang="ru-RU" sz="1200" b="1" i="0" kern="1200" dirty="0">
                <a:solidFill>
                  <a:schemeClr val="tx1"/>
                </a:solidFill>
                <a:effectLst/>
                <a:latin typeface="Nunito Sans" pitchFamily="2" charset="77"/>
                <a:ea typeface="+mn-ea"/>
                <a:cs typeface="+mn-cs"/>
              </a:rPr>
              <a:t> 0</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pin</a:t>
            </a:r>
            <a:r>
              <a:rPr lang="ru-RU" sz="1200" b="1" i="0" kern="1200" dirty="0">
                <a:solidFill>
                  <a:schemeClr val="tx1"/>
                </a:solidFill>
                <a:effectLst/>
                <a:latin typeface="Nunito Sans" pitchFamily="2" charset="77"/>
                <a:ea typeface="+mn-ea"/>
                <a:cs typeface="+mn-cs"/>
              </a:rPr>
              <a:t>(5);</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 // Выключить светодиод</a:t>
            </a:r>
            <a:endParaRPr lang="ru-RU" sz="1200" b="0" i="0" kern="1200" dirty="0">
              <a:solidFill>
                <a:schemeClr val="tx1"/>
              </a:solidFill>
              <a:effectLst/>
              <a:latin typeface="Nunito Sans" pitchFamily="2" charset="77"/>
              <a:ea typeface="+mn-ea"/>
              <a:cs typeface="+mn-cs"/>
            </a:endParaRPr>
          </a:p>
          <a:p>
            <a:r>
              <a:rPr lang="en-US" sz="1200" b="1" i="0" kern="1200" dirty="0">
                <a:solidFill>
                  <a:schemeClr val="tx1"/>
                </a:solidFill>
                <a:effectLst/>
                <a:latin typeface="Nunito Sans" pitchFamily="2" charset="77"/>
                <a:ea typeface="+mn-ea"/>
                <a:cs typeface="+mn-cs"/>
              </a:rPr>
              <a:t>else if</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read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pin</a:t>
            </a:r>
            <a:r>
              <a:rPr lang="ru-RU" sz="1200" b="1" i="0" kern="1200" dirty="0">
                <a:solidFill>
                  <a:schemeClr val="tx1"/>
                </a:solidFill>
                <a:effectLst/>
                <a:latin typeface="Nunito Sans" pitchFamily="2" charset="77"/>
                <a:ea typeface="+mn-ea"/>
                <a:cs typeface="+mn-cs"/>
              </a:rPr>
              <a:t>(1) == 0) // Считать входной </a:t>
            </a:r>
            <a:r>
              <a:rPr lang="ru-RU" sz="1200" b="1" i="0" kern="1200" dirty="0" err="1">
                <a:solidFill>
                  <a:schemeClr val="tx1"/>
                </a:solidFill>
                <a:effectLst/>
                <a:latin typeface="Nunito Sans" pitchFamily="2" charset="77"/>
                <a:ea typeface="+mn-ea"/>
                <a:cs typeface="+mn-cs"/>
              </a:rPr>
              <a:t>пин</a:t>
            </a:r>
            <a:r>
              <a:rPr lang="ru-RU" sz="1200" b="1" i="0" kern="1200" dirty="0">
                <a:solidFill>
                  <a:schemeClr val="tx1"/>
                </a:solidFill>
                <a:effectLst/>
                <a:latin typeface="Nunito Sans" pitchFamily="2" charset="77"/>
                <a:ea typeface="+mn-ea"/>
                <a:cs typeface="+mn-cs"/>
              </a:rPr>
              <a:t> 1</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set</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pin</a:t>
            </a:r>
            <a:r>
              <a:rPr lang="ru-RU" sz="1200" b="1" i="0" kern="1200" dirty="0">
                <a:solidFill>
                  <a:schemeClr val="tx1"/>
                </a:solidFill>
                <a:effectLst/>
                <a:latin typeface="Nunito Sans" pitchFamily="2" charset="77"/>
                <a:ea typeface="+mn-ea"/>
                <a:cs typeface="+mn-cs"/>
              </a:rPr>
              <a:t>(5);</a:t>
            </a:r>
            <a:r>
              <a:rPr lang="en-US" sz="1200" b="1" i="0" kern="1200" dirty="0">
                <a:solidFill>
                  <a:schemeClr val="tx1"/>
                </a:solidFill>
                <a:effectLst/>
                <a:latin typeface="Nunito Sans" pitchFamily="2" charset="77"/>
                <a:ea typeface="+mn-ea"/>
                <a:cs typeface="+mn-cs"/>
              </a:rPr>
              <a:t>           </a:t>
            </a:r>
            <a:r>
              <a:rPr lang="ru-RU" sz="1200" b="1" i="0" kern="1200" dirty="0">
                <a:solidFill>
                  <a:schemeClr val="tx1"/>
                </a:solidFill>
                <a:effectLst/>
                <a:latin typeface="Nunito Sans" pitchFamily="2" charset="77"/>
                <a:ea typeface="+mn-ea"/>
                <a:cs typeface="+mn-cs"/>
              </a:rPr>
              <a:t> // Включить светодиод </a:t>
            </a:r>
            <a:br>
              <a:rPr lang="ru-RU" sz="1200" b="1" i="0" kern="1200" dirty="0">
                <a:solidFill>
                  <a:schemeClr val="tx1"/>
                </a:solidFill>
                <a:effectLst/>
                <a:latin typeface="Nunito Sans" pitchFamily="2" charset="77"/>
                <a:ea typeface="+mn-ea"/>
                <a:cs typeface="+mn-cs"/>
              </a:rPr>
            </a:b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Затем измените это приложение, чтобы заменить обработку кнопки 1 на управление прерыванием.</a:t>
            </a:r>
          </a:p>
          <a:p>
            <a:r>
              <a:rPr lang="ru-RU" sz="1200" b="0" i="0" kern="1200" dirty="0">
                <a:solidFill>
                  <a:schemeClr val="tx1"/>
                </a:solidFill>
                <a:effectLst/>
                <a:latin typeface="Nunito Sans" pitchFamily="2" charset="77"/>
                <a:ea typeface="+mn-ea"/>
                <a:cs typeface="+mn-cs"/>
              </a:rPr>
              <a:t>Для этого приложения можно использовать то же оборудование, которое мы используем для приложения "Мигание и яркость".</a:t>
            </a:r>
          </a:p>
          <a:p>
            <a:r>
              <a:rPr lang="ru-RU" sz="1200" b="1" i="0" kern="1200" dirty="0">
                <a:solidFill>
                  <a:schemeClr val="tx1"/>
                </a:solidFill>
                <a:effectLst/>
                <a:latin typeface="Nunito Sans" pitchFamily="2" charset="77"/>
                <a:ea typeface="+mn-ea"/>
                <a:cs typeface="+mn-cs"/>
              </a:rPr>
              <a:t>Использование прерываний </a:t>
            </a:r>
            <a:r>
              <a:rPr lang="en-US" sz="1200" b="1" i="0" kern="1200" dirty="0">
                <a:solidFill>
                  <a:schemeClr val="tx1"/>
                </a:solidFill>
                <a:effectLst/>
                <a:latin typeface="Nunito Sans" pitchFamily="2" charset="77"/>
                <a:ea typeface="+mn-ea"/>
                <a:cs typeface="+mn-cs"/>
              </a:rPr>
              <a:t>GPIO </a:t>
            </a:r>
            <a:r>
              <a:rPr lang="ru-RU" sz="1200" b="1" i="0" kern="1200" dirty="0">
                <a:solidFill>
                  <a:schemeClr val="tx1"/>
                </a:solidFill>
                <a:effectLst/>
                <a:latin typeface="Nunito Sans" pitchFamily="2" charset="77"/>
                <a:ea typeface="+mn-ea"/>
                <a:cs typeface="+mn-cs"/>
              </a:rPr>
              <a:t>в коде</a:t>
            </a:r>
          </a:p>
          <a:p>
            <a:r>
              <a:rPr lang="ru-RU" sz="1200" b="0" i="0" kern="1200" dirty="0">
                <a:solidFill>
                  <a:schemeClr val="tx1"/>
                </a:solidFill>
                <a:effectLst/>
                <a:latin typeface="Nunito Sans" pitchFamily="2" charset="77"/>
                <a:ea typeface="+mn-ea"/>
                <a:cs typeface="+mn-cs"/>
              </a:rPr>
              <a:t>В дальнейшем мы не будем использовать библиотеку </a:t>
            </a:r>
            <a:r>
              <a:rPr lang="en-US" sz="1200" b="0" i="0" kern="1200" dirty="0">
                <a:solidFill>
                  <a:schemeClr val="tx1"/>
                </a:solidFill>
                <a:effectLst/>
                <a:latin typeface="Nunito Sans" pitchFamily="2" charset="77"/>
                <a:ea typeface="+mn-ea"/>
                <a:cs typeface="+mn-cs"/>
              </a:rPr>
              <a:t>Freedom Metal Library </a:t>
            </a:r>
            <a:r>
              <a:rPr lang="ru-RU" sz="1200" b="0" i="0" kern="1200" dirty="0">
                <a:solidFill>
                  <a:schemeClr val="tx1"/>
                </a:solidFill>
                <a:effectLst/>
                <a:latin typeface="Nunito Sans" pitchFamily="2" charset="77"/>
                <a:ea typeface="+mn-ea"/>
                <a:cs typeface="+mn-cs"/>
              </a:rPr>
              <a:t>для работы с прерываниями. Вместо этого мы будем использовать собственные макрофункции, как это было в предыдущих примерах.</a:t>
            </a:r>
          </a:p>
          <a:p>
            <a:r>
              <a:rPr lang="ru-RU" sz="1200" b="1" i="0" kern="1200" dirty="0">
                <a:solidFill>
                  <a:schemeClr val="tx1"/>
                </a:solidFill>
                <a:effectLst/>
                <a:latin typeface="Nunito Sans" pitchFamily="2" charset="77"/>
                <a:ea typeface="+mn-ea"/>
                <a:cs typeface="+mn-cs"/>
              </a:rPr>
              <a:t>Уровень 1: Работа с КСО</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Единственные функции из библиотеки </a:t>
            </a:r>
            <a:r>
              <a:rPr lang="en-US" sz="1200" b="0" i="0" kern="1200" dirty="0">
                <a:solidFill>
                  <a:schemeClr val="tx1"/>
                </a:solidFill>
                <a:effectLst/>
                <a:latin typeface="Nunito Sans" pitchFamily="2" charset="77"/>
                <a:ea typeface="+mn-ea"/>
                <a:cs typeface="+mn-cs"/>
              </a:rPr>
              <a:t>Freedom Metal Library</a:t>
            </a:r>
            <a:r>
              <a:rPr lang="ru-RU" sz="1200" b="0" i="0" kern="1200" dirty="0">
                <a:solidFill>
                  <a:schemeClr val="tx1"/>
                </a:solidFill>
                <a:effectLst/>
                <a:latin typeface="Nunito Sans" pitchFamily="2" charset="77"/>
                <a:ea typeface="+mn-ea"/>
                <a:cs typeface="+mn-cs"/>
              </a:rPr>
              <a:t>, которые мы будем использовать, это два важных макроса в </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bsp</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install</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include</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metal</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csr</a:t>
            </a:r>
            <a:r>
              <a:rPr lang="ru-RU" sz="1200" b="1" i="0" kern="1200" dirty="0">
                <a:solidFill>
                  <a:schemeClr val="tx1"/>
                </a:solidFill>
                <a:effectLst/>
                <a:latin typeface="Nunito Sans" pitchFamily="2" charset="77"/>
                <a:ea typeface="+mn-ea"/>
                <a:cs typeface="+mn-cs"/>
              </a:rPr>
              <a:t>.</a:t>
            </a:r>
            <a:r>
              <a:rPr lang="en-US" sz="1200" b="1" i="0" kern="1200" dirty="0">
                <a:solidFill>
                  <a:schemeClr val="tx1"/>
                </a:solidFill>
                <a:effectLst/>
                <a:latin typeface="Nunito Sans" pitchFamily="2" charset="77"/>
                <a:ea typeface="+mn-ea"/>
                <a:cs typeface="+mn-cs"/>
              </a:rPr>
              <a:t>h</a:t>
            </a:r>
            <a:r>
              <a:rPr lang="ru-RU" sz="1200" b="0" i="0" kern="1200" dirty="0">
                <a:solidFill>
                  <a:schemeClr val="tx1"/>
                </a:solidFill>
                <a:effectLst/>
                <a:latin typeface="Nunito Sans" pitchFamily="2" charset="77"/>
                <a:ea typeface="+mn-ea"/>
                <a:cs typeface="+mn-cs"/>
              </a:rPr>
              <a:t>:</a:t>
            </a:r>
          </a:p>
          <a:p>
            <a:r>
              <a:rPr lang="en-US" sz="1200" b="1" i="0" kern="1200" dirty="0">
                <a:solidFill>
                  <a:schemeClr val="tx1"/>
                </a:solidFill>
                <a:effectLst/>
                <a:latin typeface="Nunito Sans" pitchFamily="2" charset="77"/>
                <a:ea typeface="+mn-ea"/>
                <a:cs typeface="+mn-cs"/>
              </a:rPr>
              <a:t>#define METAL_CPU_GET_CSR(reg, value) __</a:t>
            </a:r>
            <a:r>
              <a:rPr lang="en-US" sz="1200" b="1" i="0" kern="1200" dirty="0" err="1">
                <a:solidFill>
                  <a:schemeClr val="tx1"/>
                </a:solidFill>
                <a:effectLst/>
                <a:latin typeface="Nunito Sans" pitchFamily="2" charset="77"/>
                <a:ea typeface="+mn-ea"/>
                <a:cs typeface="+mn-cs"/>
              </a:rPr>
              <a:t>asm</a:t>
            </a:r>
            <a:r>
              <a:rPr lang="en-US" sz="1200" b="1" i="0" kern="1200" dirty="0">
                <a:solidFill>
                  <a:schemeClr val="tx1"/>
                </a:solidFill>
                <a:effectLst/>
                <a:latin typeface="Nunito Sans" pitchFamily="2" charset="77"/>
                <a:ea typeface="+mn-ea"/>
                <a:cs typeface="+mn-cs"/>
              </a:rPr>
              <a:t>__ volatile("</a:t>
            </a:r>
            <a:r>
              <a:rPr lang="en-US" sz="1200" b="1" i="0" kern="1200" dirty="0" err="1">
                <a:solidFill>
                  <a:schemeClr val="tx1"/>
                </a:solidFill>
                <a:effectLst/>
                <a:latin typeface="Nunito Sans" pitchFamily="2" charset="77"/>
                <a:ea typeface="+mn-ea"/>
                <a:cs typeface="+mn-cs"/>
              </a:rPr>
              <a:t>csrr</a:t>
            </a:r>
            <a:r>
              <a:rPr lang="en-US" sz="1200" b="1" i="0" kern="1200" dirty="0">
                <a:solidFill>
                  <a:schemeClr val="tx1"/>
                </a:solidFill>
                <a:effectLst/>
                <a:latin typeface="Nunito Sans" pitchFamily="2" charset="77"/>
                <a:ea typeface="+mn-ea"/>
                <a:cs typeface="+mn-cs"/>
              </a:rPr>
              <a:t> %0, " #reg : "=r"(value));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METAL_CPU_SET_CSR(reg, value) __</a:t>
            </a:r>
            <a:r>
              <a:rPr lang="en-US" sz="1200" b="1" i="0" kern="1200" dirty="0" err="1">
                <a:solidFill>
                  <a:schemeClr val="tx1"/>
                </a:solidFill>
                <a:effectLst/>
                <a:latin typeface="Nunito Sans" pitchFamily="2" charset="77"/>
                <a:ea typeface="+mn-ea"/>
                <a:cs typeface="+mn-cs"/>
              </a:rPr>
              <a:t>asm</a:t>
            </a:r>
            <a:r>
              <a:rPr lang="en-US" sz="1200" b="1" i="0" kern="1200" dirty="0">
                <a:solidFill>
                  <a:schemeClr val="tx1"/>
                </a:solidFill>
                <a:effectLst/>
                <a:latin typeface="Nunito Sans" pitchFamily="2" charset="77"/>
                <a:ea typeface="+mn-ea"/>
                <a:cs typeface="+mn-cs"/>
              </a:rPr>
              <a:t>__ volatile("</a:t>
            </a:r>
            <a:r>
              <a:rPr lang="en-US" sz="1200" b="1" i="0" kern="1200" dirty="0" err="1">
                <a:solidFill>
                  <a:schemeClr val="tx1"/>
                </a:solidFill>
                <a:effectLst/>
                <a:latin typeface="Nunito Sans" pitchFamily="2" charset="77"/>
                <a:ea typeface="+mn-ea"/>
                <a:cs typeface="+mn-cs"/>
              </a:rPr>
              <a:t>csrw</a:t>
            </a:r>
            <a:r>
              <a:rPr lang="en-US" sz="1200" b="1" i="0" kern="1200" dirty="0">
                <a:solidFill>
                  <a:schemeClr val="tx1"/>
                </a:solidFill>
                <a:effectLst/>
                <a:latin typeface="Nunito Sans" pitchFamily="2" charset="77"/>
                <a:ea typeface="+mn-ea"/>
                <a:cs typeface="+mn-cs"/>
              </a:rPr>
              <a:t> " #reg ", %0" : : "r"(value));</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Как видите, эти макросы создают инструкции </a:t>
            </a:r>
            <a:r>
              <a:rPr lang="en-US" sz="1200" b="1" i="0" kern="1200" dirty="0" err="1">
                <a:solidFill>
                  <a:schemeClr val="tx1"/>
                </a:solidFill>
                <a:effectLst/>
                <a:latin typeface="Nunito Sans" pitchFamily="2" charset="77"/>
                <a:ea typeface="+mn-ea"/>
                <a:cs typeface="+mn-cs"/>
              </a:rPr>
              <a:t>csrr</a:t>
            </a:r>
            <a:r>
              <a:rPr lang="en-US"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и </a:t>
            </a:r>
            <a:r>
              <a:rPr lang="en-US" sz="1200" b="1" i="0" kern="1200" dirty="0" err="1">
                <a:solidFill>
                  <a:schemeClr val="tx1"/>
                </a:solidFill>
                <a:effectLst/>
                <a:latin typeface="Nunito Sans" pitchFamily="2" charset="77"/>
                <a:ea typeface="+mn-ea"/>
                <a:cs typeface="+mn-cs"/>
              </a:rPr>
              <a:t>csrw</a:t>
            </a:r>
            <a:r>
              <a:rPr lang="en-US"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соответственно, поэтому все операции первого уровня будут выполняться с помощью этих макросов.</a:t>
            </a:r>
          </a:p>
          <a:p>
            <a:pPr lvl="0"/>
            <a:r>
              <a:rPr lang="ru-RU" sz="1200" b="0" i="0" kern="1200" dirty="0">
                <a:solidFill>
                  <a:schemeClr val="tx1"/>
                </a:solidFill>
                <a:effectLst/>
                <a:latin typeface="Nunito Sans" pitchFamily="2" charset="77"/>
                <a:ea typeface="+mn-ea"/>
                <a:cs typeface="+mn-cs"/>
              </a:rPr>
              <a:t>Первый считывает </a:t>
            </a:r>
            <a:r>
              <a:rPr lang="ru-RU" sz="1200" b="1" i="0" kern="1200" dirty="0">
                <a:solidFill>
                  <a:schemeClr val="tx1"/>
                </a:solidFill>
                <a:effectLst/>
                <a:latin typeface="Nunito Sans" pitchFamily="2" charset="77"/>
                <a:ea typeface="+mn-ea"/>
                <a:cs typeface="+mn-cs"/>
              </a:rPr>
              <a:t>регистр </a:t>
            </a:r>
            <a:r>
              <a:rPr lang="ru-RU" sz="1200" b="0" i="0" kern="1200" dirty="0">
                <a:solidFill>
                  <a:schemeClr val="tx1"/>
                </a:solidFill>
                <a:effectLst/>
                <a:latin typeface="Nunito Sans" pitchFamily="2" charset="77"/>
                <a:ea typeface="+mn-ea"/>
                <a:cs typeface="+mn-cs"/>
              </a:rPr>
              <a:t>КСО</a:t>
            </a:r>
            <a:r>
              <a:rPr lang="ru-RU"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и копирует его содержимое в </a:t>
            </a:r>
            <a:r>
              <a:rPr lang="ru-RU" sz="1200" b="1" i="0" kern="1200" dirty="0">
                <a:solidFill>
                  <a:schemeClr val="tx1"/>
                </a:solidFill>
                <a:effectLst/>
                <a:latin typeface="Nunito Sans" pitchFamily="2" charset="77"/>
                <a:ea typeface="+mn-ea"/>
                <a:cs typeface="+mn-cs"/>
              </a:rPr>
              <a:t>значение </a:t>
            </a:r>
            <a:r>
              <a:rPr lang="ru-RU" sz="1200" b="0" i="0" kern="1200" dirty="0">
                <a:solidFill>
                  <a:schemeClr val="tx1"/>
                </a:solidFill>
                <a:effectLst/>
                <a:latin typeface="Nunito Sans" pitchFamily="2" charset="77"/>
                <a:ea typeface="+mn-ea"/>
                <a:cs typeface="+mn-cs"/>
              </a:rPr>
              <a:t>переменной </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a:t>
            </a:r>
          </a:p>
          <a:p>
            <a:pPr lvl="0"/>
            <a:r>
              <a:rPr lang="ru-RU" sz="1200" b="0" i="0" kern="1200" dirty="0">
                <a:solidFill>
                  <a:schemeClr val="tx1"/>
                </a:solidFill>
                <a:effectLst/>
                <a:latin typeface="Nunito Sans" pitchFamily="2" charset="77"/>
                <a:ea typeface="+mn-ea"/>
                <a:cs typeface="+mn-cs"/>
              </a:rPr>
              <a:t>Второй копирует </a:t>
            </a:r>
            <a:r>
              <a:rPr lang="ru-RU" sz="1200" b="1" i="0" kern="1200" dirty="0">
                <a:solidFill>
                  <a:schemeClr val="tx1"/>
                </a:solidFill>
                <a:effectLst/>
                <a:latin typeface="Nunito Sans" pitchFamily="2" charset="77"/>
                <a:ea typeface="+mn-ea"/>
                <a:cs typeface="+mn-cs"/>
              </a:rPr>
              <a:t>значение </a:t>
            </a:r>
            <a:r>
              <a:rPr lang="ru-RU" sz="1200" b="0" i="0" kern="1200" dirty="0">
                <a:solidFill>
                  <a:schemeClr val="tx1"/>
                </a:solidFill>
                <a:effectLst/>
                <a:latin typeface="Nunito Sans" pitchFamily="2" charset="77"/>
                <a:ea typeface="+mn-ea"/>
                <a:cs typeface="+mn-cs"/>
              </a:rPr>
              <a:t>переменной </a:t>
            </a:r>
            <a:r>
              <a:rPr lang="en-US" sz="1200" b="0" i="0" kern="1200" dirty="0">
                <a:solidFill>
                  <a:schemeClr val="tx1"/>
                </a:solidFill>
                <a:effectLst/>
                <a:latin typeface="Nunito Sans" pitchFamily="2" charset="77"/>
                <a:ea typeface="+mn-ea"/>
                <a:cs typeface="+mn-cs"/>
              </a:rPr>
              <a:t>C</a:t>
            </a:r>
            <a:r>
              <a:rPr lang="ru-RU" sz="1200" b="0" i="0" kern="1200" dirty="0">
                <a:solidFill>
                  <a:schemeClr val="tx1"/>
                </a:solidFill>
                <a:effectLst/>
                <a:latin typeface="Nunito Sans" pitchFamily="2" charset="77"/>
                <a:ea typeface="+mn-ea"/>
                <a:cs typeface="+mn-cs"/>
              </a:rPr>
              <a:t> в </a:t>
            </a:r>
            <a:r>
              <a:rPr lang="ru-RU" sz="1200" b="1" i="0" kern="1200" dirty="0">
                <a:solidFill>
                  <a:schemeClr val="tx1"/>
                </a:solidFill>
                <a:effectLst/>
                <a:latin typeface="Nunito Sans" pitchFamily="2" charset="77"/>
                <a:ea typeface="+mn-ea"/>
                <a:cs typeface="+mn-cs"/>
              </a:rPr>
              <a:t>регистр </a:t>
            </a:r>
            <a:r>
              <a:rPr lang="ru-RU" sz="1200" b="0" i="0" kern="1200" dirty="0">
                <a:solidFill>
                  <a:schemeClr val="tx1"/>
                </a:solidFill>
                <a:effectLst/>
                <a:latin typeface="Nunito Sans" pitchFamily="2" charset="77"/>
                <a:ea typeface="+mn-ea"/>
                <a:cs typeface="+mn-cs"/>
              </a:rPr>
              <a:t>КСО.</a:t>
            </a:r>
          </a:p>
          <a:p>
            <a:r>
              <a:rPr lang="ru-RU" sz="1200" b="0" i="0" kern="1200" dirty="0">
                <a:solidFill>
                  <a:schemeClr val="tx1"/>
                </a:solidFill>
                <a:effectLst/>
                <a:latin typeface="Nunito Sans" pitchFamily="2" charset="77"/>
                <a:ea typeface="+mn-ea"/>
                <a:cs typeface="+mn-cs"/>
              </a:rPr>
              <a:t>Вот как мы можем установить разрешение глобального прерывания (бит 3 в </a:t>
            </a:r>
            <a:r>
              <a:rPr lang="en-US" sz="1200" b="1" i="0" kern="1200" dirty="0" err="1">
                <a:solidFill>
                  <a:schemeClr val="tx1"/>
                </a:solidFill>
                <a:effectLst/>
                <a:latin typeface="Nunito Sans" pitchFamily="2" charset="77"/>
                <a:ea typeface="+mn-ea"/>
                <a:cs typeface="+mn-cs"/>
              </a:rPr>
              <a:t>mstatus</a:t>
            </a:r>
            <a:r>
              <a:rPr lang="ru-RU" sz="1200" b="0" i="0" kern="1200" dirty="0">
                <a:solidFill>
                  <a:schemeClr val="tx1"/>
                </a:solidFill>
                <a:effectLst/>
                <a:latin typeface="Nunito Sans" pitchFamily="2" charset="77"/>
                <a:ea typeface="+mn-ea"/>
                <a:cs typeface="+mn-cs"/>
              </a:rPr>
              <a:t>) и разрешение прерывания </a:t>
            </a:r>
            <a:r>
              <a:rPr lang="en-US" sz="1200" b="0" i="0" kern="1200" dirty="0">
                <a:solidFill>
                  <a:schemeClr val="tx1"/>
                </a:solidFill>
                <a:effectLst/>
                <a:latin typeface="Nunito Sans" pitchFamily="2" charset="77"/>
                <a:ea typeface="+mn-ea"/>
                <a:cs typeface="+mn-cs"/>
              </a:rPr>
              <a:t>MEI</a:t>
            </a:r>
            <a:r>
              <a:rPr lang="ru-RU" sz="1200" b="0" i="0" kern="1200" dirty="0">
                <a:solidFill>
                  <a:schemeClr val="tx1"/>
                </a:solidFill>
                <a:effectLst/>
                <a:latin typeface="Nunito Sans" pitchFamily="2" charset="77"/>
                <a:ea typeface="+mn-ea"/>
                <a:cs typeface="+mn-cs"/>
              </a:rPr>
              <a:t> (бит 11 в </a:t>
            </a:r>
            <a:r>
              <a:rPr lang="en-US" sz="1200" b="1" i="0" kern="1200" dirty="0" err="1">
                <a:solidFill>
                  <a:schemeClr val="tx1"/>
                </a:solidFill>
                <a:effectLst/>
                <a:latin typeface="Nunito Sans" pitchFamily="2" charset="77"/>
                <a:ea typeface="+mn-ea"/>
                <a:cs typeface="+mn-cs"/>
              </a:rPr>
              <a:t>mie</a:t>
            </a:r>
            <a:r>
              <a:rPr lang="ru-RU" sz="1200" b="0" i="0" kern="1200" dirty="0">
                <a:solidFill>
                  <a:schemeClr val="tx1"/>
                </a:solidFill>
                <a:effectLst/>
                <a:latin typeface="Nunito Sans" pitchFamily="2" charset="77"/>
                <a:ea typeface="+mn-ea"/>
                <a:cs typeface="+mn-cs"/>
              </a:rPr>
              <a:t>):</a:t>
            </a:r>
          </a:p>
          <a:p>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Уровень</a:t>
            </a:r>
            <a:r>
              <a:rPr lang="en-US" sz="1200" b="1" i="0" kern="1200" dirty="0">
                <a:solidFill>
                  <a:schemeClr val="tx1"/>
                </a:solidFill>
                <a:effectLst/>
                <a:latin typeface="Nunito Sans" pitchFamily="2" charset="77"/>
                <a:ea typeface="+mn-ea"/>
                <a:cs typeface="+mn-cs"/>
              </a:rPr>
              <a:t> 1: </a:t>
            </a:r>
            <a:r>
              <a:rPr lang="en-US" sz="1200" b="1" i="0" kern="1200" dirty="0" err="1">
                <a:solidFill>
                  <a:schemeClr val="tx1"/>
                </a:solidFill>
                <a:effectLst/>
                <a:latin typeface="Nunito Sans" pitchFamily="2" charset="77"/>
                <a:ea typeface="+mn-ea"/>
                <a:cs typeface="+mn-cs"/>
              </a:rPr>
              <a:t>Включить</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прерывания</a:t>
            </a:r>
            <a:r>
              <a:rPr lang="en-US" sz="1200" b="1" i="0" kern="1200" dirty="0">
                <a:solidFill>
                  <a:schemeClr val="tx1"/>
                </a:solidFill>
                <a:effectLst/>
                <a:latin typeface="Nunito Sans" pitchFamily="2" charset="77"/>
                <a:ea typeface="+mn-ea"/>
                <a:cs typeface="+mn-cs"/>
              </a:rPr>
              <a:t> с MIE в </a:t>
            </a:r>
            <a:r>
              <a:rPr lang="en-US" sz="1200" b="1" i="0" kern="1200" dirty="0" err="1">
                <a:solidFill>
                  <a:schemeClr val="tx1"/>
                </a:solidFill>
                <a:effectLst/>
                <a:latin typeface="Nunito Sans" pitchFamily="2" charset="77"/>
                <a:ea typeface="+mn-ea"/>
                <a:cs typeface="+mn-cs"/>
              </a:rPr>
              <a:t>mstatus</a:t>
            </a:r>
            <a:r>
              <a:rPr lang="en-US" sz="1200" b="1" i="0" kern="1200" dirty="0">
                <a:solidFill>
                  <a:schemeClr val="tx1"/>
                </a:solidFill>
                <a:effectLst/>
                <a:latin typeface="Nunito Sans" pitchFamily="2" charset="77"/>
                <a:ea typeface="+mn-ea"/>
                <a:cs typeface="+mn-cs"/>
              </a:rPr>
              <a:t>[3]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volatile </a:t>
            </a:r>
            <a:r>
              <a:rPr lang="en-US" sz="1200" b="1" i="0" kern="1200" dirty="0" err="1">
                <a:solidFill>
                  <a:schemeClr val="tx1"/>
                </a:solidFill>
                <a:effectLst/>
                <a:latin typeface="Nunito Sans" pitchFamily="2" charset="77"/>
                <a:ea typeface="+mn-ea"/>
                <a:cs typeface="+mn-cs"/>
              </a:rPr>
              <a:t>uintptr_t</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saved_config</a:t>
            </a:r>
            <a:r>
              <a:rPr lang="en-US" sz="1200" b="1" i="0" kern="1200" dirty="0">
                <a:solidFill>
                  <a:schemeClr val="tx1"/>
                </a:solidFill>
                <a:effectLst/>
                <a:latin typeface="Nunito Sans" pitchFamily="2" charset="77"/>
                <a:ea typeface="+mn-ea"/>
                <a:cs typeface="+mn-cs"/>
              </a:rPr>
              <a:t>;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METAL_CPU_GET_CSR(</a:t>
            </a:r>
            <a:r>
              <a:rPr lang="en-US" sz="1200" b="1" i="0" kern="1200" dirty="0" err="1">
                <a:solidFill>
                  <a:schemeClr val="tx1"/>
                </a:solidFill>
                <a:effectLst/>
                <a:latin typeface="Nunito Sans" pitchFamily="2" charset="77"/>
                <a:ea typeface="+mn-ea"/>
                <a:cs typeface="+mn-cs"/>
              </a:rPr>
              <a:t>mstatus,saved_config</a:t>
            </a:r>
            <a:r>
              <a:rPr lang="en-US" sz="1200" b="1" i="0" kern="1200" dirty="0">
                <a:solidFill>
                  <a:schemeClr val="tx1"/>
                </a:solidFill>
                <a:effectLst/>
                <a:latin typeface="Nunito Sans" pitchFamily="2" charset="77"/>
                <a:ea typeface="+mn-ea"/>
                <a:cs typeface="+mn-cs"/>
              </a:rPr>
              <a:t>);</a:t>
            </a:r>
            <a:br>
              <a:rPr lang="en-US"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saved_config</a:t>
            </a:r>
            <a:r>
              <a:rPr lang="en-US" sz="1200" b="1" i="0" kern="1200" dirty="0">
                <a:solidFill>
                  <a:schemeClr val="tx1"/>
                </a:solidFill>
                <a:effectLst/>
                <a:latin typeface="Nunito Sans" pitchFamily="2" charset="77"/>
                <a:ea typeface="+mn-ea"/>
                <a:cs typeface="+mn-cs"/>
              </a:rPr>
              <a:t> |= (0x1U&lt;&lt;3);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METAL_CPU_SET_CSR(</a:t>
            </a:r>
            <a:r>
              <a:rPr lang="en-US" sz="1200" b="1" i="0" kern="1200" dirty="0" err="1">
                <a:solidFill>
                  <a:schemeClr val="tx1"/>
                </a:solidFill>
                <a:effectLst/>
                <a:latin typeface="Nunito Sans" pitchFamily="2" charset="77"/>
                <a:ea typeface="+mn-ea"/>
                <a:cs typeface="+mn-cs"/>
              </a:rPr>
              <a:t>mstatus,saved_config</a:t>
            </a: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Уровень</a:t>
            </a:r>
            <a:r>
              <a:rPr lang="en-US" sz="1200" b="1" i="0" kern="1200" dirty="0">
                <a:solidFill>
                  <a:schemeClr val="tx1"/>
                </a:solidFill>
                <a:effectLst/>
                <a:latin typeface="Nunito Sans" pitchFamily="2" charset="77"/>
                <a:ea typeface="+mn-ea"/>
                <a:cs typeface="+mn-cs"/>
              </a:rPr>
              <a:t> 1: </a:t>
            </a:r>
            <a:r>
              <a:rPr lang="en-US" sz="1200" b="1" i="0" kern="1200" dirty="0" err="1">
                <a:solidFill>
                  <a:schemeClr val="tx1"/>
                </a:solidFill>
                <a:effectLst/>
                <a:latin typeface="Nunito Sans" pitchFamily="2" charset="77"/>
                <a:ea typeface="+mn-ea"/>
                <a:cs typeface="+mn-cs"/>
              </a:rPr>
              <a:t>Включить</a:t>
            </a:r>
            <a:r>
              <a:rPr lang="en-US" sz="1200" b="1" i="0" kern="1200" dirty="0">
                <a:solidFill>
                  <a:schemeClr val="tx1"/>
                </a:solidFill>
                <a:effectLst/>
                <a:latin typeface="Nunito Sans" pitchFamily="2" charset="77"/>
                <a:ea typeface="+mn-ea"/>
                <a:cs typeface="+mn-cs"/>
              </a:rPr>
              <a:t> </a:t>
            </a:r>
            <a:r>
              <a:rPr lang="en-US" sz="1200" b="1" i="0" kern="1200" dirty="0" err="1">
                <a:solidFill>
                  <a:schemeClr val="tx1"/>
                </a:solidFill>
                <a:effectLst/>
                <a:latin typeface="Nunito Sans" pitchFamily="2" charset="77"/>
                <a:ea typeface="+mn-ea"/>
                <a:cs typeface="+mn-cs"/>
              </a:rPr>
              <a:t>прерывания</a:t>
            </a:r>
            <a:r>
              <a:rPr lang="en-US" sz="1200" b="1" i="0" kern="1200" dirty="0">
                <a:solidFill>
                  <a:schemeClr val="tx1"/>
                </a:solidFill>
                <a:effectLst/>
                <a:latin typeface="Nunito Sans" pitchFamily="2" charset="77"/>
                <a:ea typeface="+mn-ea"/>
                <a:cs typeface="+mn-cs"/>
              </a:rPr>
              <a:t> с MEIE в </a:t>
            </a:r>
            <a:r>
              <a:rPr lang="en-US" sz="1200" b="1" i="0" kern="1200" dirty="0" err="1">
                <a:solidFill>
                  <a:schemeClr val="tx1"/>
                </a:solidFill>
                <a:effectLst/>
                <a:latin typeface="Nunito Sans" pitchFamily="2" charset="77"/>
                <a:ea typeface="+mn-ea"/>
                <a:cs typeface="+mn-cs"/>
              </a:rPr>
              <a:t>mie</a:t>
            </a:r>
            <a:r>
              <a:rPr lang="en-US" sz="1200" b="1" i="0" kern="1200" dirty="0">
                <a:solidFill>
                  <a:schemeClr val="tx1"/>
                </a:solidFill>
                <a:effectLst/>
                <a:latin typeface="Nunito Sans" pitchFamily="2" charset="77"/>
                <a:ea typeface="+mn-ea"/>
                <a:cs typeface="+mn-cs"/>
              </a:rPr>
              <a:t>[11]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METAL_CPU_GET_CSR(</a:t>
            </a:r>
            <a:r>
              <a:rPr lang="en-US" sz="1200" b="1" i="0" kern="1200" dirty="0" err="1">
                <a:solidFill>
                  <a:schemeClr val="tx1"/>
                </a:solidFill>
                <a:effectLst/>
                <a:latin typeface="Nunito Sans" pitchFamily="2" charset="77"/>
                <a:ea typeface="+mn-ea"/>
                <a:cs typeface="+mn-cs"/>
              </a:rPr>
              <a:t>mie,saved_config</a:t>
            </a:r>
            <a:r>
              <a:rPr lang="en-US" sz="1200" b="1" i="0" kern="1200" dirty="0">
                <a:solidFill>
                  <a:schemeClr val="tx1"/>
                </a:solidFill>
                <a:effectLst/>
                <a:latin typeface="Nunito Sans" pitchFamily="2" charset="77"/>
                <a:ea typeface="+mn-ea"/>
                <a:cs typeface="+mn-cs"/>
              </a:rPr>
              <a:t>);</a:t>
            </a:r>
            <a:br>
              <a:rPr lang="en-US"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saved_config</a:t>
            </a:r>
            <a:r>
              <a:rPr lang="en-US" sz="1200" b="1" i="0" kern="1200" dirty="0">
                <a:solidFill>
                  <a:schemeClr val="tx1"/>
                </a:solidFill>
                <a:effectLst/>
                <a:latin typeface="Nunito Sans" pitchFamily="2" charset="77"/>
                <a:ea typeface="+mn-ea"/>
                <a:cs typeface="+mn-cs"/>
              </a:rPr>
              <a:t> |= (0x1U&lt;&lt;11);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METAL_CPU_SET_CSR(</a:t>
            </a:r>
            <a:r>
              <a:rPr lang="en-US" sz="1200" b="1" i="0" kern="1200" dirty="0" err="1">
                <a:solidFill>
                  <a:schemeClr val="tx1"/>
                </a:solidFill>
                <a:effectLst/>
                <a:latin typeface="Nunito Sans" pitchFamily="2" charset="77"/>
                <a:ea typeface="+mn-ea"/>
                <a:cs typeface="+mn-cs"/>
              </a:rPr>
              <a:t>mie,saved_config</a:t>
            </a:r>
            <a:r>
              <a:rPr lang="en-US"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Что касается обработчиков прерываний, то мы будем работать в прямом режиме. То есть в регистре </a:t>
            </a:r>
            <a:r>
              <a:rPr lang="en-US" sz="1200" b="1" i="0" kern="1200" dirty="0" err="1">
                <a:solidFill>
                  <a:schemeClr val="tx1"/>
                </a:solidFill>
                <a:effectLst/>
                <a:latin typeface="Nunito Sans" pitchFamily="2" charset="77"/>
                <a:ea typeface="+mn-ea"/>
                <a:cs typeface="+mn-cs"/>
              </a:rPr>
              <a:t>mtvec</a:t>
            </a:r>
            <a:r>
              <a:rPr lang="ru-RU" sz="1200" b="1" i="0" kern="1200" dirty="0">
                <a:solidFill>
                  <a:schemeClr val="tx1"/>
                </a:solidFill>
                <a:effectLst/>
                <a:latin typeface="Nunito Sans" pitchFamily="2" charset="77"/>
                <a:ea typeface="+mn-ea"/>
                <a:cs typeface="+mn-cs"/>
              </a:rPr>
              <a:t> будет храниться </a:t>
            </a:r>
            <a:r>
              <a:rPr lang="ru-RU" sz="1200" b="0" i="0" kern="1200" dirty="0">
                <a:solidFill>
                  <a:schemeClr val="tx1"/>
                </a:solidFill>
                <a:effectLst/>
                <a:latin typeface="Nunito Sans" pitchFamily="2" charset="77"/>
                <a:ea typeface="+mn-ea"/>
                <a:cs typeface="+mn-cs"/>
              </a:rPr>
              <a:t>адрес обработчика прерывания. В следующем примере мы увидим следующий код для этого:</a:t>
            </a:r>
          </a:p>
          <a:p>
            <a:r>
              <a:rPr lang="ru-RU" sz="1200" b="1" i="0" kern="1200" dirty="0">
                <a:solidFill>
                  <a:schemeClr val="tx1"/>
                </a:solidFill>
                <a:effectLst/>
                <a:latin typeface="Nunito Sans" pitchFamily="2" charset="77"/>
                <a:ea typeface="+mn-ea"/>
                <a:cs typeface="+mn-cs"/>
              </a:rPr>
              <a:t>// Уровень 1: Установление базового вектора </a:t>
            </a:r>
            <a:r>
              <a:rPr lang="en-US" sz="1200" b="1" i="0" kern="1200" dirty="0" err="1">
                <a:solidFill>
                  <a:schemeClr val="tx1"/>
                </a:solidFill>
                <a:effectLst/>
                <a:latin typeface="Nunito Sans" pitchFamily="2" charset="77"/>
                <a:ea typeface="+mn-ea"/>
                <a:cs typeface="+mn-cs"/>
              </a:rPr>
              <a:t>mtvec</a:t>
            </a:r>
            <a:r>
              <a:rPr lang="ru-RU" sz="1200" b="1" i="0" kern="1200" dirty="0">
                <a:solidFill>
                  <a:schemeClr val="tx1"/>
                </a:solidFill>
                <a:effectLst/>
                <a:latin typeface="Nunito Sans" pitchFamily="2" charset="77"/>
                <a:ea typeface="+mn-ea"/>
                <a:cs typeface="+mn-cs"/>
              </a:rPr>
              <a:t> </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CPU</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SET</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CSR</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mtvec</a:t>
            </a:r>
            <a:r>
              <a:rPr lang="ru-RU" sz="1200" b="1" i="0" kern="1200" dirty="0">
                <a:solidFill>
                  <a:schemeClr val="tx1"/>
                </a:solidFill>
                <a:effectLst/>
                <a:latin typeface="Nunito Sans" pitchFamily="2" charset="77"/>
                <a:ea typeface="+mn-ea"/>
                <a:cs typeface="+mn-cs"/>
              </a:rPr>
              <a:t>,&amp;</a:t>
            </a:r>
            <a:r>
              <a:rPr lang="en-US" sz="1200" b="1" i="0" kern="1200" dirty="0" err="1">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1_</a:t>
            </a:r>
            <a:r>
              <a:rPr lang="en-US" sz="1200" b="1" i="0" kern="1200" dirty="0" err="1">
                <a:solidFill>
                  <a:schemeClr val="tx1"/>
                </a:solidFill>
                <a:effectLst/>
                <a:latin typeface="Nunito Sans" pitchFamily="2" charset="77"/>
                <a:ea typeface="+mn-ea"/>
                <a:cs typeface="+mn-cs"/>
              </a:rPr>
              <a:t>isr</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r>
              <a:rPr lang="ru-RU" sz="1200" b="1" i="0" kern="1200" dirty="0">
                <a:solidFill>
                  <a:schemeClr val="tx1"/>
                </a:solidFill>
                <a:effectLst/>
                <a:latin typeface="Nunito Sans" pitchFamily="2" charset="77"/>
                <a:ea typeface="+mn-ea"/>
                <a:cs typeface="+mn-cs"/>
              </a:rPr>
              <a:t>Уровень 2: ПЛИС</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Для работы с регистрами ПЛИС мы будем использовать собственные макросы, поскольку все они отображены в память. Вот макросы, которые мы будем использовать (обратите внимание, что последний из них не является функцией):</a:t>
            </a:r>
          </a:p>
          <a:p>
            <a:r>
              <a:rPr lang="en-US" sz="1200" b="1" i="0" kern="1200" dirty="0">
                <a:solidFill>
                  <a:schemeClr val="tx1"/>
                </a:solidFill>
                <a:effectLst/>
                <a:latin typeface="Nunito Sans" pitchFamily="2" charset="77"/>
                <a:ea typeface="+mn-ea"/>
                <a:cs typeface="+mn-cs"/>
              </a:rPr>
              <a:t>#define </a:t>
            </a:r>
            <a:r>
              <a:rPr lang="en-US" sz="1200" b="1" i="0" kern="1200" dirty="0" err="1">
                <a:solidFill>
                  <a:schemeClr val="tx1"/>
                </a:solidFill>
                <a:effectLst/>
                <a:latin typeface="Nunito Sans" pitchFamily="2" charset="77"/>
                <a:ea typeface="+mn-ea"/>
                <a:cs typeface="+mn-cs"/>
              </a:rPr>
              <a:t>Red_V_PLIC_GPIO_set_priority</a:t>
            </a:r>
            <a:r>
              <a:rPr lang="en-US"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pin,p</a:t>
            </a:r>
            <a:r>
              <a:rPr lang="en-US" sz="1200" b="1" i="0" kern="1200" dirty="0">
                <a:solidFill>
                  <a:schemeClr val="tx1"/>
                </a:solidFill>
                <a:effectLst/>
                <a:latin typeface="Nunito Sans" pitchFamily="2" charset="77"/>
                <a:ea typeface="+mn-ea"/>
                <a:cs typeface="+mn-cs"/>
              </a:rPr>
              <a:t>) *((uint32_t *) (0x0C000020+4*(pin))) = (p)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a:t>
            </a:r>
            <a:r>
              <a:rPr lang="en-US" sz="1200" b="1" i="0" kern="1200" dirty="0" err="1">
                <a:solidFill>
                  <a:schemeClr val="tx1"/>
                </a:solidFill>
                <a:effectLst/>
                <a:latin typeface="Nunito Sans" pitchFamily="2" charset="77"/>
                <a:ea typeface="+mn-ea"/>
                <a:cs typeface="+mn-cs"/>
              </a:rPr>
              <a:t>Red_V_PLIC_clear_ie</a:t>
            </a:r>
            <a:r>
              <a:rPr lang="en-US" sz="1200" b="1" i="0" kern="1200" dirty="0">
                <a:solidFill>
                  <a:schemeClr val="tx1"/>
                </a:solidFill>
                <a:effectLst/>
                <a:latin typeface="Nunito Sans" pitchFamily="2" charset="77"/>
                <a:ea typeface="+mn-ea"/>
                <a:cs typeface="+mn-cs"/>
              </a:rPr>
              <a:t>() *((uint32_t *) 0x0C002000) = 0:/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*((uint32_t *) 0x0C002004) = 0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Red_V_PLIC_set_ie1(x)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(uint32_t *) 0x0C002000)) |= (1&lt;&lt;(x))</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 #define Red_V_PLIC_set_ie2(x) *((uint32_t *) 0x0C002004) |= (1&lt;&lt;(x))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a:t>
            </a:r>
            <a:r>
              <a:rPr lang="en-US" sz="1200" b="1" i="0" kern="1200" dirty="0" err="1">
                <a:solidFill>
                  <a:schemeClr val="tx1"/>
                </a:solidFill>
                <a:effectLst/>
                <a:latin typeface="Nunito Sans" pitchFamily="2" charset="77"/>
                <a:ea typeface="+mn-ea"/>
                <a:cs typeface="+mn-cs"/>
              </a:rPr>
              <a:t>Red_V_PLIC_claim</a:t>
            </a:r>
            <a:r>
              <a:rPr lang="en-US" sz="1200" b="1" i="0" kern="1200" dirty="0">
                <a:solidFill>
                  <a:schemeClr val="tx1"/>
                </a:solidFill>
                <a:effectLst/>
                <a:latin typeface="Nunito Sans" pitchFamily="2" charset="77"/>
                <a:ea typeface="+mn-ea"/>
                <a:cs typeface="+mn-cs"/>
              </a:rPr>
              <a:t> *((uint32_t *) 0x0C200004)</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Вот как мы будем использовать эти макросы:</a:t>
            </a:r>
          </a:p>
          <a:p>
            <a:r>
              <a:rPr lang="ru-RU" sz="1200" b="1" i="0" kern="1200" dirty="0">
                <a:solidFill>
                  <a:schemeClr val="tx1"/>
                </a:solidFill>
                <a:effectLst/>
                <a:latin typeface="Nunito Sans" pitchFamily="2" charset="77"/>
                <a:ea typeface="+mn-ea"/>
                <a:cs typeface="+mn-cs"/>
              </a:rPr>
              <a:t>// Уровень 2: Настройка </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 для </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0</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set</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priority</a:t>
            </a:r>
            <a:r>
              <a:rPr lang="ru-RU" sz="1200" b="1" i="0" kern="1200" dirty="0">
                <a:solidFill>
                  <a:schemeClr val="tx1"/>
                </a:solidFill>
                <a:effectLst/>
                <a:latin typeface="Nunito Sans" pitchFamily="2" charset="77"/>
                <a:ea typeface="+mn-ea"/>
                <a:cs typeface="+mn-cs"/>
              </a:rPr>
              <a:t>(1,7); // Контакт 1, приоритет 7</a:t>
            </a:r>
            <a:endParaRPr lang="ru-RU" sz="1200" b="0" i="0" kern="1200" dirty="0">
              <a:solidFill>
                <a:schemeClr val="tx1"/>
              </a:solidFill>
              <a:effectLst/>
              <a:latin typeface="Nunito Sans" pitchFamily="2" charset="77"/>
              <a:ea typeface="+mn-ea"/>
              <a:cs typeface="+mn-cs"/>
            </a:endParaRPr>
          </a:p>
          <a:p>
            <a:r>
              <a:rPr lang="ru-RU" sz="1200" b="1" i="0" kern="1200" dirty="0">
                <a:solidFill>
                  <a:schemeClr val="tx1"/>
                </a:solidFill>
                <a:effectLst/>
                <a:latin typeface="Nunito Sans" pitchFamily="2" charset="77"/>
                <a:ea typeface="+mn-ea"/>
                <a:cs typeface="+mn-cs"/>
              </a:rPr>
              <a:t>// Уровень 2: </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 (</a:t>
            </a:r>
            <a:r>
              <a:rPr lang="en-US" sz="1200" b="1" i="0" kern="1200" dirty="0">
                <a:solidFill>
                  <a:schemeClr val="tx1"/>
                </a:solidFill>
                <a:effectLst/>
                <a:latin typeface="Nunito Sans" pitchFamily="2" charset="77"/>
                <a:ea typeface="+mn-ea"/>
                <a:cs typeface="+mn-cs"/>
              </a:rPr>
              <a:t>IE</a:t>
            </a:r>
            <a:r>
              <a:rPr lang="ru-RU" sz="1200" b="1" i="0" kern="1200" dirty="0">
                <a:solidFill>
                  <a:schemeClr val="tx1"/>
                </a:solidFill>
                <a:effectLst/>
                <a:latin typeface="Nunito Sans" pitchFamily="2" charset="77"/>
                <a:ea typeface="+mn-ea"/>
                <a:cs typeface="+mn-cs"/>
              </a:rPr>
              <a:t>1, бит 9) для </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0_1</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ie</a:t>
            </a:r>
            <a:r>
              <a:rPr lang="ru-RU" sz="1200" b="1" i="0" kern="1200" dirty="0">
                <a:solidFill>
                  <a:schemeClr val="tx1"/>
                </a:solidFill>
                <a:effectLst/>
                <a:latin typeface="Nunito Sans" pitchFamily="2" charset="77"/>
                <a:ea typeface="+mn-ea"/>
                <a:cs typeface="+mn-cs"/>
              </a:rPr>
              <a:t>(); // Отключите все остальные прерывания </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set</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ie</a:t>
            </a:r>
            <a:r>
              <a:rPr lang="ru-RU" sz="1200" b="1" i="0" kern="1200" dirty="0">
                <a:solidFill>
                  <a:schemeClr val="tx1"/>
                </a:solidFill>
                <a:effectLst/>
                <a:latin typeface="Nunito Sans" pitchFamily="2" charset="77"/>
                <a:ea typeface="+mn-ea"/>
                <a:cs typeface="+mn-cs"/>
              </a:rPr>
              <a:t>1(9); // Включите </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0_1</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Макрос </a:t>
            </a: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claim </a:t>
            </a:r>
            <a:r>
              <a:rPr lang="ru-RU" sz="1200" b="0" i="0" kern="1200" dirty="0">
                <a:solidFill>
                  <a:schemeClr val="tx1"/>
                </a:solidFill>
                <a:effectLst/>
                <a:latin typeface="Nunito Sans" pitchFamily="2" charset="77"/>
                <a:ea typeface="+mn-ea"/>
                <a:cs typeface="+mn-cs"/>
              </a:rPr>
              <a:t>используется для утверждения прерывания на уровне ПЛИС. Это должно быть сделано внутри обработчика прерывания:</a:t>
            </a:r>
          </a:p>
          <a:p>
            <a:r>
              <a:rPr lang="en-US" sz="1200" b="1" i="0" kern="1200" dirty="0" err="1">
                <a:solidFill>
                  <a:schemeClr val="tx1"/>
                </a:solidFill>
                <a:effectLst/>
                <a:latin typeface="Nunito Sans" pitchFamily="2" charset="77"/>
                <a:ea typeface="+mn-ea"/>
                <a:cs typeface="+mn-cs"/>
              </a:rPr>
              <a:t>uint</a:t>
            </a:r>
            <a:r>
              <a:rPr lang="ru-RU" sz="1200" b="1" i="0" kern="1200" dirty="0">
                <a:solidFill>
                  <a:schemeClr val="tx1"/>
                </a:solidFill>
                <a:effectLst/>
                <a:latin typeface="Nunito Sans" pitchFamily="2" charset="77"/>
                <a:ea typeface="+mn-ea"/>
                <a:cs typeface="+mn-cs"/>
              </a:rPr>
              <a:t>32_</a:t>
            </a:r>
            <a:r>
              <a:rPr lang="en-US" sz="1200" b="1" i="0" kern="1200" dirty="0">
                <a:solidFill>
                  <a:schemeClr val="tx1"/>
                </a:solidFill>
                <a:effectLst/>
                <a:latin typeface="Nunito Sans" pitchFamily="2" charset="77"/>
                <a:ea typeface="+mn-ea"/>
                <a:cs typeface="+mn-cs"/>
              </a:rPr>
              <a:t>t </a:t>
            </a:r>
            <a:r>
              <a:rPr lang="en-US" sz="1200" b="1" i="0" kern="1200" dirty="0" err="1">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id</a:t>
            </a:r>
            <a:r>
              <a:rPr lang="ru-RU" sz="1200" b="1" i="0" kern="1200" dirty="0">
                <a:solidFill>
                  <a:schemeClr val="tx1"/>
                </a:solidFill>
                <a:effectLst/>
                <a:latin typeface="Nunito Sans" pitchFamily="2" charset="77"/>
                <a:ea typeface="+mn-ea"/>
                <a:cs typeface="+mn-cs"/>
              </a:rPr>
              <a:t>;</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flag</a:t>
            </a:r>
            <a:r>
              <a:rPr lang="ru-RU" sz="1200" b="1" i="0" kern="1200" dirty="0">
                <a:solidFill>
                  <a:schemeClr val="tx1"/>
                </a:solidFill>
                <a:effectLst/>
                <a:latin typeface="Nunito Sans" pitchFamily="2" charset="77"/>
                <a:ea typeface="+mn-ea"/>
                <a:cs typeface="+mn-cs"/>
              </a:rPr>
              <a:t>(1); // Уровень 3: Очистить флаг </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0_1</a:t>
            </a:r>
            <a:br>
              <a:rPr lang="ru-RU" sz="1200" b="1" i="0" kern="1200" dirty="0">
                <a:solidFill>
                  <a:schemeClr val="tx1"/>
                </a:solidFill>
                <a:effectLst/>
                <a:latin typeface="Nunito Sans" pitchFamily="2" charset="77"/>
                <a:ea typeface="+mn-ea"/>
                <a:cs typeface="+mn-cs"/>
              </a:rPr>
            </a:br>
            <a:r>
              <a:rPr lang="en-US" sz="1200" b="1" i="0" kern="1200" dirty="0" err="1">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id</a:t>
            </a:r>
            <a:r>
              <a:rPr lang="ru-RU" sz="1200" b="1" i="0" kern="1200" dirty="0">
                <a:solidFill>
                  <a:schemeClr val="tx1"/>
                </a:solidFill>
                <a:effectLst/>
                <a:latin typeface="Nunito Sans" pitchFamily="2" charset="77"/>
                <a:ea typeface="+mn-ea"/>
                <a:cs typeface="+mn-cs"/>
              </a:rPr>
              <a:t> = </a:t>
            </a: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claim</a:t>
            </a:r>
            <a:r>
              <a:rPr lang="ru-RU" sz="1200" b="1" i="0" kern="1200" dirty="0">
                <a:solidFill>
                  <a:schemeClr val="tx1"/>
                </a:solidFill>
                <a:effectLst/>
                <a:latin typeface="Nunito Sans" pitchFamily="2" charset="77"/>
                <a:ea typeface="+mn-ea"/>
                <a:cs typeface="+mn-cs"/>
              </a:rPr>
              <a:t>; // Уровень 2: Объявить прерывание </a:t>
            </a:r>
            <a:r>
              <a:rPr lang="en-US" sz="1200" b="1" i="0" kern="1200" dirty="0">
                <a:solidFill>
                  <a:schemeClr val="tx1"/>
                </a:solidFill>
                <a:effectLst/>
                <a:latin typeface="Nunito Sans" pitchFamily="2" charset="77"/>
                <a:ea typeface="+mn-ea"/>
                <a:cs typeface="+mn-cs"/>
              </a:rPr>
              <a:t>GPIO</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claim</a:t>
            </a:r>
            <a:r>
              <a:rPr lang="ru-RU" sz="1200" b="1" i="0" kern="1200" dirty="0">
                <a:solidFill>
                  <a:schemeClr val="tx1"/>
                </a:solidFill>
                <a:effectLst/>
                <a:latin typeface="Nunito Sans" pitchFamily="2" charset="77"/>
                <a:ea typeface="+mn-ea"/>
                <a:cs typeface="+mn-cs"/>
              </a:rPr>
              <a:t> = </a:t>
            </a:r>
            <a:r>
              <a:rPr lang="en-US" sz="1200" b="1" i="0" kern="1200" dirty="0" err="1">
                <a:solidFill>
                  <a:schemeClr val="tx1"/>
                </a:solidFill>
                <a:effectLst/>
                <a:latin typeface="Nunito Sans" pitchFamily="2" charset="77"/>
                <a:ea typeface="+mn-ea"/>
                <a:cs typeface="+mn-cs"/>
              </a:rPr>
              <a:t>plic</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id</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r>
              <a:rPr lang="ru-RU" sz="1200" b="1" i="0" kern="1200" dirty="0">
                <a:solidFill>
                  <a:schemeClr val="tx1"/>
                </a:solidFill>
                <a:effectLst/>
                <a:latin typeface="Nunito Sans" pitchFamily="2" charset="77"/>
                <a:ea typeface="+mn-ea"/>
                <a:cs typeface="+mn-cs"/>
              </a:rPr>
              <a:t>Уровень 3: Устройства ввода/вывода</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Устройством ввода/вывода, используемым в этом первом приложении, будет модуль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0, и для него мы также будем использовать макросы:</a:t>
            </a:r>
          </a:p>
          <a:p>
            <a:r>
              <a:rPr lang="en-US" sz="1200" b="1" i="0" kern="1200" dirty="0">
                <a:solidFill>
                  <a:schemeClr val="tx1"/>
                </a:solidFill>
                <a:effectLst/>
                <a:latin typeface="Nunito Sans" pitchFamily="2" charset="77"/>
                <a:ea typeface="+mn-ea"/>
                <a:cs typeface="+mn-cs"/>
              </a:rPr>
              <a:t>#define </a:t>
            </a:r>
            <a:r>
              <a:rPr lang="en-US" sz="1200" b="1" i="0" kern="1200" dirty="0" err="1">
                <a:solidFill>
                  <a:schemeClr val="tx1"/>
                </a:solidFill>
                <a:effectLst/>
                <a:latin typeface="Nunito Sans" pitchFamily="2" charset="77"/>
                <a:ea typeface="+mn-ea"/>
                <a:cs typeface="+mn-cs"/>
              </a:rPr>
              <a:t>Red_V_GPIO_set_ie</a:t>
            </a:r>
            <a:r>
              <a:rPr lang="en-US" sz="1200" b="1" i="0" kern="1200" dirty="0">
                <a:solidFill>
                  <a:schemeClr val="tx1"/>
                </a:solidFill>
                <a:effectLst/>
                <a:latin typeface="Nunito Sans" pitchFamily="2" charset="77"/>
                <a:ea typeface="+mn-ea"/>
                <a:cs typeface="+mn-cs"/>
              </a:rPr>
              <a:t>(x) *((uint32_t *) 0x1001202020) |= (1&lt;&lt;(x))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a:t>
            </a:r>
            <a:r>
              <a:rPr lang="en-US" sz="1200" b="1" i="0" kern="1200" dirty="0" err="1">
                <a:solidFill>
                  <a:schemeClr val="tx1"/>
                </a:solidFill>
                <a:effectLst/>
                <a:latin typeface="Nunito Sans" pitchFamily="2" charset="77"/>
                <a:ea typeface="+mn-ea"/>
                <a:cs typeface="+mn-cs"/>
              </a:rPr>
              <a:t>Red_V_GPIO_clear_flag</a:t>
            </a:r>
            <a:r>
              <a:rPr lang="en-US" sz="1200" b="1" i="0" kern="1200" dirty="0">
                <a:solidFill>
                  <a:schemeClr val="tx1"/>
                </a:solidFill>
                <a:effectLst/>
                <a:latin typeface="Nunito Sans" pitchFamily="2" charset="77"/>
                <a:ea typeface="+mn-ea"/>
                <a:cs typeface="+mn-cs"/>
              </a:rPr>
              <a:t>(x) *((uint32_t *) 0x10012024) |= (1&lt;&lt;(x))</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Эти макросы просто устанавливают и очищают определенные биты в регистрах </a:t>
            </a:r>
            <a:r>
              <a:rPr lang="en-US" sz="1200" b="1" i="0" kern="1200" dirty="0">
                <a:solidFill>
                  <a:schemeClr val="tx1"/>
                </a:solidFill>
                <a:effectLst/>
                <a:latin typeface="Nunito Sans" pitchFamily="2" charset="77"/>
                <a:ea typeface="+mn-ea"/>
                <a:cs typeface="+mn-cs"/>
              </a:rPr>
              <a:t>fall</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ie</a:t>
            </a:r>
            <a:r>
              <a:rPr lang="en-US"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и </a:t>
            </a:r>
            <a:r>
              <a:rPr lang="en-US" sz="1200" b="1" i="0" kern="1200" dirty="0">
                <a:solidFill>
                  <a:schemeClr val="tx1"/>
                </a:solidFill>
                <a:effectLst/>
                <a:latin typeface="Nunito Sans" pitchFamily="2" charset="77"/>
                <a:ea typeface="+mn-ea"/>
                <a:cs typeface="+mn-cs"/>
              </a:rPr>
              <a:t>fall</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ip</a:t>
            </a:r>
            <a:r>
              <a:rPr lang="en-US" sz="1200" b="1"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a:t>
            </a:r>
          </a:p>
          <a:p>
            <a:r>
              <a:rPr lang="ru-RU" sz="1200" b="1" i="0" kern="1200" dirty="0">
                <a:solidFill>
                  <a:schemeClr val="tx1"/>
                </a:solidFill>
                <a:effectLst/>
                <a:latin typeface="Nunito Sans" pitchFamily="2" charset="77"/>
                <a:ea typeface="+mn-ea"/>
                <a:cs typeface="+mn-cs"/>
              </a:rPr>
              <a:t>//Уровень 3: Разрешение прерывания по падающему фронту </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0_1</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set</a:t>
            </a:r>
            <a:r>
              <a:rPr lang="ru-RU" sz="1200" b="1" i="0" kern="1200" dirty="0">
                <a:solidFill>
                  <a:schemeClr val="tx1"/>
                </a:solidFill>
                <a:effectLst/>
                <a:latin typeface="Nunito Sans" pitchFamily="2" charset="77"/>
                <a:ea typeface="+mn-ea"/>
                <a:cs typeface="+mn-cs"/>
              </a:rPr>
              <a:t>_</a:t>
            </a:r>
            <a:r>
              <a:rPr lang="en-US" sz="1200" b="1" i="0" kern="1200" dirty="0" err="1">
                <a:solidFill>
                  <a:schemeClr val="tx1"/>
                </a:solidFill>
                <a:effectLst/>
                <a:latin typeface="Nunito Sans" pitchFamily="2" charset="77"/>
                <a:ea typeface="+mn-ea"/>
                <a:cs typeface="+mn-cs"/>
              </a:rPr>
              <a:t>ie</a:t>
            </a:r>
            <a:r>
              <a:rPr lang="ru-RU" sz="1200" b="1" i="0" kern="1200" dirty="0">
                <a:solidFill>
                  <a:schemeClr val="tx1"/>
                </a:solidFill>
                <a:effectLst/>
                <a:latin typeface="Nunito Sans" pitchFamily="2" charset="77"/>
                <a:ea typeface="+mn-ea"/>
                <a:cs typeface="+mn-cs"/>
              </a:rPr>
              <a:t>(1);</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flag</a:t>
            </a:r>
            <a:r>
              <a:rPr lang="ru-RU" sz="1200" b="1" i="0" kern="1200" dirty="0">
                <a:solidFill>
                  <a:schemeClr val="tx1"/>
                </a:solidFill>
                <a:effectLst/>
                <a:latin typeface="Nunito Sans" pitchFamily="2" charset="77"/>
                <a:ea typeface="+mn-ea"/>
                <a:cs typeface="+mn-cs"/>
              </a:rPr>
              <a:t>(1);</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Вспомните, что флаги прерываний обычно не очищаются путем записи в них нулей. Посмотрите на функцию </a:t>
            </a: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GPIO</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flag</a:t>
            </a:r>
            <a:r>
              <a:rPr lang="ru-RU"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и обратите внимание, что она вроде бы записывает 1 в интересующий вас бит. Однако именно так эти флаги и очищаются. Запись 0 в эти флаги не имеет никакого эффекта.</a:t>
            </a:r>
          </a:p>
          <a:p>
            <a:endParaRPr lang="ru-RU" sz="1200" b="0" i="0" kern="1200" dirty="0">
              <a:solidFill>
                <a:schemeClr val="tx1"/>
              </a:solidFill>
              <a:effectLst/>
              <a:latin typeface="Nunito Sans" pitchFamily="2" charset="77"/>
              <a:ea typeface="+mn-ea"/>
              <a:cs typeface="+mn-cs"/>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21</a:t>
            </a:fld>
            <a:endParaRPr lang="ru-RU" dirty="0"/>
          </a:p>
        </p:txBody>
      </p:sp>
    </p:spTree>
    <p:extLst>
      <p:ext uri="{BB962C8B-B14F-4D97-AF65-F5344CB8AC3E}">
        <p14:creationId xmlns:p14="http://schemas.microsoft.com/office/powerpoint/2010/main" val="114701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22</a:t>
            </a:fld>
            <a:endParaRPr lang="ru-RU" dirty="0"/>
          </a:p>
        </p:txBody>
      </p:sp>
    </p:spTree>
    <p:extLst>
      <p:ext uri="{BB962C8B-B14F-4D97-AF65-F5344CB8AC3E}">
        <p14:creationId xmlns:p14="http://schemas.microsoft.com/office/powerpoint/2010/main" val="43835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23</a:t>
            </a:fld>
            <a:endParaRPr lang="ru-RU" dirty="0"/>
          </a:p>
        </p:txBody>
      </p:sp>
    </p:spTree>
    <p:extLst>
      <p:ext uri="{BB962C8B-B14F-4D97-AF65-F5344CB8AC3E}">
        <p14:creationId xmlns:p14="http://schemas.microsoft.com/office/powerpoint/2010/main" val="3809603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Наконец, мы готовы исправить комбинированное приложение «Мигание и яркость» с помощью прерываний.</a:t>
            </a:r>
          </a:p>
          <a:p>
            <a:pPr indent="457200"/>
            <a:r>
              <a:rPr lang="ru-RU" sz="1200" b="0" i="0" kern="1200" dirty="0">
                <a:solidFill>
                  <a:schemeClr val="tx1"/>
                </a:solidFill>
                <a:effectLst/>
                <a:latin typeface="Nunito Sans" pitchFamily="2" charset="77"/>
                <a:ea typeface="+mn-ea"/>
                <a:cs typeface="+mn-cs"/>
              </a:rPr>
              <a:t>Для кнопок, управляющих ШИМ, мы будем продолжать использовать тот же опрос с блокирующими циклами и вызовами функций блокирующей задержки.</a:t>
            </a:r>
          </a:p>
          <a:p>
            <a:pPr indent="457200"/>
            <a:r>
              <a:rPr lang="ru-RU" sz="1200" b="0" i="0" kern="1200" dirty="0">
                <a:solidFill>
                  <a:schemeClr val="tx1"/>
                </a:solidFill>
                <a:effectLst/>
                <a:latin typeface="Nunito Sans" pitchFamily="2" charset="77"/>
                <a:ea typeface="+mn-ea"/>
                <a:cs typeface="+mn-cs"/>
              </a:rPr>
              <a:t>Теперь, для части мигания, мы будем использовать периодическое прерывание от устройства PWM2 с частотой 1 </a:t>
            </a:r>
            <a:r>
              <a:rPr lang="ru-RU" sz="1200" b="0" i="0" kern="1200" dirty="0" err="1">
                <a:solidFill>
                  <a:schemeClr val="tx1"/>
                </a:solidFill>
                <a:effectLst/>
                <a:latin typeface="Nunito Sans" pitchFamily="2" charset="77"/>
                <a:ea typeface="+mn-ea"/>
                <a:cs typeface="+mn-cs"/>
              </a:rPr>
              <a:t>мс</a:t>
            </a:r>
            <a:r>
              <a:rPr lang="ru-RU" sz="1200" b="0" i="0" kern="1200" dirty="0">
                <a:solidFill>
                  <a:schemeClr val="tx1"/>
                </a:solidFill>
                <a:effectLst/>
                <a:latin typeface="Nunito Sans" pitchFamily="2" charset="77"/>
                <a:ea typeface="+mn-ea"/>
                <a:cs typeface="+mn-cs"/>
              </a:rPr>
              <a:t>. Это можно сделать, настроив модуль PWM2 на генерацию сигнала 1 кГц на любом канале, но отключив все его выходы, чтобы можно было использовать </a:t>
            </a:r>
            <a:r>
              <a:rPr lang="ru-RU" sz="1200" b="0" i="0" kern="1200" dirty="0" err="1">
                <a:solidFill>
                  <a:schemeClr val="tx1"/>
                </a:solidFill>
                <a:effectLst/>
                <a:latin typeface="Nunito Sans" pitchFamily="2" charset="77"/>
                <a:ea typeface="+mn-ea"/>
                <a:cs typeface="+mn-cs"/>
              </a:rPr>
              <a:t>пины</a:t>
            </a:r>
            <a:r>
              <a:rPr lang="ru-RU" sz="1200" b="0" i="0" kern="1200" dirty="0">
                <a:solidFill>
                  <a:schemeClr val="tx1"/>
                </a:solidFill>
                <a:effectLst/>
                <a:latin typeface="Nunito Sans" pitchFamily="2" charset="77"/>
                <a:ea typeface="+mn-ea"/>
                <a:cs typeface="+mn-cs"/>
              </a:rPr>
              <a:t> GPIO, поскольку нас интересует только периодическое прерывание. Сигнал прерывания мы будем использовать для канала 0, который содержит период ШИМ-сигналов, которые будет генерировать модуль. Это ровно 1 миллисекунда.</a:t>
            </a:r>
          </a:p>
          <a:p>
            <a:pPr indent="457200"/>
            <a:r>
              <a:rPr lang="ru-RU" sz="1200" b="0" i="0" kern="1200" dirty="0">
                <a:solidFill>
                  <a:schemeClr val="tx1"/>
                </a:solidFill>
                <a:effectLst/>
                <a:latin typeface="Nunito Sans" pitchFamily="2" charset="77"/>
                <a:ea typeface="+mn-ea"/>
                <a:cs typeface="+mn-cs"/>
              </a:rPr>
              <a:t>Каждую миллисекунду обработчик прерывания будет увеличивать счетчик, и когда он достигнет 500, он выключит бортовой светодиод. Когда он достигнет 1000, он включит бортовой светодиод и сбросит его в 0. Это позволит эффективно мигать светодиодом с частотой 1 Гц.</a:t>
            </a:r>
          </a:p>
          <a:p>
            <a:pPr indent="457200"/>
            <a:r>
              <a:rPr lang="ru-RU" sz="1200" b="0" i="0" kern="1200" dirty="0">
                <a:solidFill>
                  <a:schemeClr val="tx1"/>
                </a:solidFill>
                <a:effectLst/>
                <a:latin typeface="Nunito Sans" pitchFamily="2" charset="77"/>
                <a:ea typeface="+mn-ea"/>
                <a:cs typeface="+mn-cs"/>
              </a:rPr>
              <a:t>Напомним, что устройство ШИМ позволяет нам генерировать прерывания всякий раз, когда любой из его компараторов выдает 1. То есть, всякий раз, когда таймер достигает своего значения сравнения.</a:t>
            </a:r>
          </a:p>
          <a:p>
            <a:pPr indent="457200"/>
            <a:r>
              <a:rPr lang="ru-RU" sz="1200" b="0" i="0" kern="1200" dirty="0">
                <a:solidFill>
                  <a:schemeClr val="tx1"/>
                </a:solidFill>
                <a:effectLst/>
                <a:latin typeface="Nunito Sans" pitchFamily="2" charset="77"/>
                <a:ea typeface="+mn-ea"/>
                <a:cs typeface="+mn-cs"/>
              </a:rPr>
              <a:t>Именно для этого в схеме устройства ШИМ используются сигналы </a:t>
            </a:r>
            <a:r>
              <a:rPr lang="ru-RU" sz="1200" b="1" i="0" kern="1200" dirty="0" err="1">
                <a:solidFill>
                  <a:schemeClr val="tx1"/>
                </a:solidFill>
                <a:effectLst/>
                <a:latin typeface="Nunito Sans" pitchFamily="2" charset="77"/>
                <a:ea typeface="+mn-ea"/>
                <a:cs typeface="+mn-cs"/>
              </a:rPr>
              <a:t>ip</a:t>
            </a:r>
            <a:r>
              <a:rPr lang="ru-RU" sz="1200" b="1" i="0" kern="1200" dirty="0">
                <a:solidFill>
                  <a:schemeClr val="tx1"/>
                </a:solidFill>
                <a:effectLst/>
                <a:latin typeface="Nunito Sans" pitchFamily="2" charset="77"/>
                <a:ea typeface="+mn-ea"/>
                <a:cs typeface="+mn-cs"/>
              </a:rPr>
              <a:t>.</a:t>
            </a:r>
            <a:r>
              <a:rPr lang="ru-RU" sz="1200" b="0" i="0" kern="1200" dirty="0">
                <a:solidFill>
                  <a:schemeClr val="tx1"/>
                </a:solidFill>
                <a:effectLst/>
                <a:latin typeface="Nunito Sans" pitchFamily="2" charset="77"/>
                <a:ea typeface="+mn-ea"/>
                <a:cs typeface="+mn-cs"/>
              </a:rPr>
              <a:t> Обратите внимание, что в модулях ШИМ нет регистров разрешения прерываний.</a:t>
            </a:r>
          </a:p>
          <a:p>
            <a:pPr indent="457200"/>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24</a:t>
            </a:fld>
            <a:endParaRPr lang="ru-RU" dirty="0"/>
          </a:p>
        </p:txBody>
      </p:sp>
    </p:spTree>
    <p:extLst>
      <p:ext uri="{BB962C8B-B14F-4D97-AF65-F5344CB8AC3E}">
        <p14:creationId xmlns:p14="http://schemas.microsoft.com/office/powerpoint/2010/main" val="92474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Nunito Sans" pitchFamily="2" charset="77"/>
                <a:ea typeface="+mn-ea"/>
                <a:cs typeface="+mn-cs"/>
              </a:rPr>
              <a:t>Для уровней 1 и 2 мы будем использовать тот же код, что и в приложении, управляемом прерываниями </a:t>
            </a:r>
            <a:r>
              <a:rPr lang="en-US" sz="1200" b="0" i="0" kern="1200" dirty="0">
                <a:solidFill>
                  <a:schemeClr val="tx1"/>
                </a:solidFill>
                <a:effectLst/>
                <a:latin typeface="Nunito Sans" pitchFamily="2" charset="77"/>
                <a:ea typeface="+mn-ea"/>
                <a:cs typeface="+mn-cs"/>
              </a:rPr>
              <a:t>GPIO</a:t>
            </a:r>
            <a:r>
              <a:rPr lang="ru-RU" sz="1200" b="0" i="0" kern="1200" dirty="0">
                <a:solidFill>
                  <a:schemeClr val="tx1"/>
                </a:solidFill>
                <a:effectLst/>
                <a:latin typeface="Nunito Sans" pitchFamily="2" charset="77"/>
                <a:ea typeface="+mn-ea"/>
                <a:cs typeface="+mn-cs"/>
              </a:rPr>
              <a:t>, за исключением строки, в которой мы устанавливаем регистр </a:t>
            </a:r>
            <a:r>
              <a:rPr lang="en-US" sz="1200" b="1" i="0" kern="1200" dirty="0" err="1">
                <a:solidFill>
                  <a:schemeClr val="tx1"/>
                </a:solidFill>
                <a:effectLst/>
                <a:latin typeface="Nunito Sans" pitchFamily="2" charset="77"/>
                <a:ea typeface="+mn-ea"/>
                <a:cs typeface="+mn-cs"/>
              </a:rPr>
              <a:t>mtvec</a:t>
            </a:r>
            <a:r>
              <a:rPr lang="en-US"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для указания на подпрограмму обслуживания прерываний:</a:t>
            </a:r>
          </a:p>
          <a:p>
            <a:r>
              <a:rPr lang="ru-RU" sz="1200" b="1" i="0" kern="1200" dirty="0">
                <a:solidFill>
                  <a:schemeClr val="tx1"/>
                </a:solidFill>
                <a:effectLst/>
                <a:latin typeface="Nunito Sans" pitchFamily="2" charset="77"/>
                <a:ea typeface="+mn-ea"/>
                <a:cs typeface="+mn-cs"/>
              </a:rPr>
              <a:t>// Уровень 1: Установите базовый вектор </a:t>
            </a:r>
            <a:r>
              <a:rPr lang="en-US" sz="1200" b="1" i="0" kern="1200" dirty="0" err="1">
                <a:solidFill>
                  <a:schemeClr val="tx1"/>
                </a:solidFill>
                <a:effectLst/>
                <a:latin typeface="Nunito Sans" pitchFamily="2" charset="77"/>
                <a:ea typeface="+mn-ea"/>
                <a:cs typeface="+mn-cs"/>
              </a:rPr>
              <a:t>mtvec</a:t>
            </a:r>
            <a:r>
              <a:rPr lang="ru-RU" sz="1200" b="1" i="0" kern="1200" dirty="0">
                <a:solidFill>
                  <a:schemeClr val="tx1"/>
                </a:solidFill>
                <a:effectLst/>
                <a:latin typeface="Nunito Sans" pitchFamily="2" charset="77"/>
                <a:ea typeface="+mn-ea"/>
                <a:cs typeface="+mn-cs"/>
              </a:rPr>
              <a:t> </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METAL</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CPU</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SET</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CSR</a:t>
            </a:r>
            <a:r>
              <a:rPr lang="ru-RU" sz="1200" b="1" i="0" kern="1200" dirty="0">
                <a:solidFill>
                  <a:schemeClr val="tx1"/>
                </a:solidFill>
                <a:effectLst/>
                <a:latin typeface="Nunito Sans" pitchFamily="2" charset="77"/>
                <a:ea typeface="+mn-ea"/>
                <a:cs typeface="+mn-cs"/>
              </a:rPr>
              <a:t>(</a:t>
            </a:r>
            <a:r>
              <a:rPr lang="en-US" sz="1200" b="1" i="0" kern="1200" dirty="0" err="1">
                <a:solidFill>
                  <a:schemeClr val="tx1"/>
                </a:solidFill>
                <a:effectLst/>
                <a:latin typeface="Nunito Sans" pitchFamily="2" charset="77"/>
                <a:ea typeface="+mn-ea"/>
                <a:cs typeface="+mn-cs"/>
              </a:rPr>
              <a:t>mtvec</a:t>
            </a:r>
            <a:r>
              <a:rPr lang="ru-RU" sz="1200" b="1" i="0" kern="1200" dirty="0">
                <a:solidFill>
                  <a:schemeClr val="tx1"/>
                </a:solidFill>
                <a:effectLst/>
                <a:latin typeface="Nunito Sans" pitchFamily="2" charset="77"/>
                <a:ea typeface="+mn-ea"/>
                <a:cs typeface="+mn-cs"/>
              </a:rPr>
              <a:t>,&amp;</a:t>
            </a:r>
            <a:r>
              <a:rPr lang="en-US" sz="1200" b="1" i="0" kern="1200" dirty="0" err="1">
                <a:solidFill>
                  <a:schemeClr val="tx1"/>
                </a:solidFill>
                <a:effectLst/>
                <a:latin typeface="Nunito Sans" pitchFamily="2" charset="77"/>
                <a:ea typeface="+mn-ea"/>
                <a:cs typeface="+mn-cs"/>
              </a:rPr>
              <a:t>pwm</a:t>
            </a:r>
            <a:r>
              <a:rPr lang="ru-RU" sz="1200" b="1" i="0" kern="1200" dirty="0">
                <a:solidFill>
                  <a:schemeClr val="tx1"/>
                </a:solidFill>
                <a:effectLst/>
                <a:latin typeface="Nunito Sans" pitchFamily="2" charset="77"/>
                <a:ea typeface="+mn-ea"/>
                <a:cs typeface="+mn-cs"/>
              </a:rPr>
              <a:t>2_</a:t>
            </a:r>
            <a:r>
              <a:rPr lang="en-US" sz="1200" b="1" i="0" kern="1200" dirty="0" err="1">
                <a:solidFill>
                  <a:schemeClr val="tx1"/>
                </a:solidFill>
                <a:effectLst/>
                <a:latin typeface="Nunito Sans" pitchFamily="2" charset="77"/>
                <a:ea typeface="+mn-ea"/>
                <a:cs typeface="+mn-cs"/>
              </a:rPr>
              <a:t>isr</a:t>
            </a:r>
            <a:r>
              <a:rPr lang="ru-RU" sz="1200" b="1" i="0" kern="1200" dirty="0">
                <a:solidFill>
                  <a:schemeClr val="tx1"/>
                </a:solidFill>
                <a:effectLst/>
                <a:latin typeface="Nunito Sans" pitchFamily="2" charset="77"/>
                <a:ea typeface="+mn-ea"/>
                <a:cs typeface="+mn-cs"/>
              </a:rPr>
              <a:t>);</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ШИМ-устройством, используемым для периодического таймера, будет модуль </a:t>
            </a:r>
            <a:r>
              <a:rPr lang="en-US" sz="1200" b="0" i="0" kern="1200" dirty="0">
                <a:solidFill>
                  <a:schemeClr val="tx1"/>
                </a:solidFill>
                <a:effectLst/>
                <a:latin typeface="Nunito Sans" pitchFamily="2" charset="77"/>
                <a:ea typeface="+mn-ea"/>
                <a:cs typeface="+mn-cs"/>
              </a:rPr>
              <a:t>PWM</a:t>
            </a:r>
            <a:r>
              <a:rPr lang="ru-RU" sz="1200" b="0" i="0" kern="1200" dirty="0">
                <a:solidFill>
                  <a:schemeClr val="tx1"/>
                </a:solidFill>
                <a:effectLst/>
                <a:latin typeface="Nunito Sans" pitchFamily="2" charset="77"/>
                <a:ea typeface="+mn-ea"/>
                <a:cs typeface="+mn-cs"/>
              </a:rPr>
              <a:t>2, и для него мы также будем использовать макросы:</a:t>
            </a:r>
          </a:p>
          <a:p>
            <a:r>
              <a:rPr lang="en-US" sz="1200" b="1" i="0" kern="1200" dirty="0">
                <a:solidFill>
                  <a:schemeClr val="tx1"/>
                </a:solidFill>
                <a:effectLst/>
                <a:latin typeface="Nunito Sans" pitchFamily="2" charset="77"/>
                <a:ea typeface="+mn-ea"/>
                <a:cs typeface="+mn-cs"/>
              </a:rPr>
              <a:t>#define Red_V_PWM2_sticky() *((uint32_t *) 0x10035000) |= (1&lt;&lt;8)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#define Red_V_PWM2_clear_flag(x) *((</a:t>
            </a:r>
            <a:br>
              <a:rPr lang="en-US"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uint32_t *) 0x10035000) &amp;= ~(1&lt;&lt;((x)+28))</a:t>
            </a:r>
            <a:endParaRPr lang="ru-RU" sz="1200" b="0"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Опция </a:t>
            </a:r>
            <a:r>
              <a:rPr lang="en-US" sz="1200" b="0" i="0" kern="1200" dirty="0">
                <a:solidFill>
                  <a:schemeClr val="tx1"/>
                </a:solidFill>
                <a:effectLst/>
                <a:latin typeface="Nunito Sans" pitchFamily="2" charset="77"/>
                <a:ea typeface="+mn-ea"/>
                <a:cs typeface="+mn-cs"/>
              </a:rPr>
              <a:t>sticky bits</a:t>
            </a:r>
            <a:r>
              <a:rPr lang="ru-RU" sz="1200" b="0" i="0" kern="1200" dirty="0">
                <a:solidFill>
                  <a:schemeClr val="tx1"/>
                </a:solidFill>
                <a:effectLst/>
                <a:latin typeface="Nunito Sans" pitchFamily="2" charset="77"/>
                <a:ea typeface="+mn-ea"/>
                <a:cs typeface="+mn-cs"/>
              </a:rPr>
              <a:t> рекомендуется для гарантии того, что прерывания не будут забыты в ожидании выполнения обработчика. Также обратите внимание, что функция </a:t>
            </a: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PWM</a:t>
            </a:r>
            <a:r>
              <a:rPr lang="ru-RU" sz="1200" b="1" i="0" kern="1200" dirty="0">
                <a:solidFill>
                  <a:schemeClr val="tx1"/>
                </a:solidFill>
                <a:effectLst/>
                <a:latin typeface="Nunito Sans" pitchFamily="2" charset="77"/>
                <a:ea typeface="+mn-ea"/>
                <a:cs typeface="+mn-cs"/>
              </a:rPr>
              <a:t>2_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flag</a:t>
            </a:r>
            <a:r>
              <a:rPr lang="ru-RU" sz="1200" b="1"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очищает биты ожидания прерывания, записывая в них ноль.</a:t>
            </a:r>
          </a:p>
          <a:p>
            <a:r>
              <a:rPr lang="ru-RU" sz="1200" b="0" i="0" kern="1200" dirty="0">
                <a:solidFill>
                  <a:schemeClr val="tx1"/>
                </a:solidFill>
                <a:effectLst/>
                <a:latin typeface="Nunito Sans" pitchFamily="2" charset="77"/>
                <a:ea typeface="+mn-ea"/>
                <a:cs typeface="+mn-cs"/>
              </a:rPr>
              <a:t>Поскольку в модулях ШИМ нет регистров разрешения прерываний, единственным кодом для конфигурирования прерываний на уровне 3 будет сброс флага:</a:t>
            </a:r>
          </a:p>
          <a:p>
            <a:r>
              <a:rPr lang="ru-RU" sz="1200" b="1" i="0" kern="1200" dirty="0">
                <a:solidFill>
                  <a:schemeClr val="tx1"/>
                </a:solidFill>
                <a:effectLst/>
                <a:latin typeface="Nunito Sans" pitchFamily="2" charset="77"/>
                <a:ea typeface="+mn-ea"/>
                <a:cs typeface="+mn-cs"/>
              </a:rPr>
              <a:t>// Уровень 3: нет регистра </a:t>
            </a:r>
            <a:r>
              <a:rPr lang="en-US" sz="1200" b="1" i="0" kern="1200" dirty="0" err="1">
                <a:solidFill>
                  <a:schemeClr val="tx1"/>
                </a:solidFill>
                <a:effectLst/>
                <a:latin typeface="Nunito Sans" pitchFamily="2" charset="77"/>
                <a:ea typeface="+mn-ea"/>
                <a:cs typeface="+mn-cs"/>
              </a:rPr>
              <a:t>ie</a:t>
            </a:r>
            <a:r>
              <a:rPr lang="ru-RU" sz="1200" b="1" i="0" kern="1200" dirty="0">
                <a:solidFill>
                  <a:schemeClr val="tx1"/>
                </a:solidFill>
                <a:effectLst/>
                <a:latin typeface="Nunito Sans" pitchFamily="2" charset="77"/>
                <a:ea typeface="+mn-ea"/>
                <a:cs typeface="+mn-cs"/>
              </a:rPr>
              <a:t> для каналов ШИМ. </a:t>
            </a:r>
            <a:br>
              <a:rPr lang="ru-RU" sz="1200" b="1" i="0" kern="1200" dirty="0">
                <a:solidFill>
                  <a:schemeClr val="tx1"/>
                </a:solidFill>
                <a:effectLst/>
                <a:latin typeface="Nunito Sans" pitchFamily="2" charset="77"/>
                <a:ea typeface="+mn-ea"/>
                <a:cs typeface="+mn-cs"/>
              </a:rPr>
            </a:br>
            <a:r>
              <a:rPr lang="en-US" sz="1200" b="1" i="0" kern="1200" dirty="0">
                <a:solidFill>
                  <a:schemeClr val="tx1"/>
                </a:solidFill>
                <a:effectLst/>
                <a:latin typeface="Nunito Sans" pitchFamily="2" charset="77"/>
                <a:ea typeface="+mn-ea"/>
                <a:cs typeface="+mn-cs"/>
              </a:rPr>
              <a:t>Red</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V</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PWM</a:t>
            </a:r>
            <a:r>
              <a:rPr lang="ru-RU" sz="1200" b="1" i="0" kern="1200" dirty="0">
                <a:solidFill>
                  <a:schemeClr val="tx1"/>
                </a:solidFill>
                <a:effectLst/>
                <a:latin typeface="Nunito Sans" pitchFamily="2" charset="77"/>
                <a:ea typeface="+mn-ea"/>
                <a:cs typeface="+mn-cs"/>
              </a:rPr>
              <a:t>2_</a:t>
            </a:r>
            <a:r>
              <a:rPr lang="en-US" sz="1200" b="1" i="0" kern="1200" dirty="0">
                <a:solidFill>
                  <a:schemeClr val="tx1"/>
                </a:solidFill>
                <a:effectLst/>
                <a:latin typeface="Nunito Sans" pitchFamily="2" charset="77"/>
                <a:ea typeface="+mn-ea"/>
                <a:cs typeface="+mn-cs"/>
              </a:rPr>
              <a:t>clear</a:t>
            </a:r>
            <a:r>
              <a:rPr lang="ru-RU" sz="1200" b="1" i="0" kern="1200" dirty="0">
                <a:solidFill>
                  <a:schemeClr val="tx1"/>
                </a:solidFill>
                <a:effectLst/>
                <a:latin typeface="Nunito Sans" pitchFamily="2" charset="77"/>
                <a:ea typeface="+mn-ea"/>
                <a:cs typeface="+mn-cs"/>
              </a:rPr>
              <a:t>_</a:t>
            </a:r>
            <a:r>
              <a:rPr lang="en-US" sz="1200" b="1" i="0" kern="1200" dirty="0">
                <a:solidFill>
                  <a:schemeClr val="tx1"/>
                </a:solidFill>
                <a:effectLst/>
                <a:latin typeface="Nunito Sans" pitchFamily="2" charset="77"/>
                <a:ea typeface="+mn-ea"/>
                <a:cs typeface="+mn-cs"/>
              </a:rPr>
              <a:t>flag</a:t>
            </a:r>
            <a:r>
              <a:rPr lang="ru-RU" sz="1200" b="1" i="0" kern="1200" dirty="0">
                <a:solidFill>
                  <a:schemeClr val="tx1"/>
                </a:solidFill>
                <a:effectLst/>
                <a:latin typeface="Nunito Sans" pitchFamily="2" charset="77"/>
                <a:ea typeface="+mn-ea"/>
                <a:cs typeface="+mn-cs"/>
              </a:rPr>
              <a:t>(0); // Очистить флаг </a:t>
            </a:r>
            <a:r>
              <a:rPr lang="en-US" sz="1200" b="1" i="0" kern="1200" dirty="0">
                <a:solidFill>
                  <a:schemeClr val="tx1"/>
                </a:solidFill>
                <a:effectLst/>
                <a:latin typeface="Nunito Sans" pitchFamily="2" charset="77"/>
                <a:ea typeface="+mn-ea"/>
                <a:cs typeface="+mn-cs"/>
              </a:rPr>
              <a:t>PWM</a:t>
            </a:r>
            <a:r>
              <a:rPr lang="ru-RU" sz="1200" b="1" i="0" kern="1200" dirty="0">
                <a:solidFill>
                  <a:schemeClr val="tx1"/>
                </a:solidFill>
                <a:effectLst/>
                <a:latin typeface="Nunito Sans" pitchFamily="2" charset="77"/>
                <a:ea typeface="+mn-ea"/>
                <a:cs typeface="+mn-cs"/>
              </a:rPr>
              <a:t>2_0</a:t>
            </a:r>
          </a:p>
          <a:p>
            <a:endParaRPr lang="ru-RU" sz="1200" b="1" i="0" kern="1200" dirty="0">
              <a:solidFill>
                <a:schemeClr val="tx1"/>
              </a:solidFill>
              <a:effectLst/>
              <a:latin typeface="Nunito Sans" pitchFamily="2" charset="77"/>
              <a:ea typeface="+mn-ea"/>
              <a:cs typeface="+mn-cs"/>
            </a:endParaRPr>
          </a:p>
          <a:p>
            <a:r>
              <a:rPr lang="ru-RU" sz="1200" b="0" i="0" kern="1200" dirty="0">
                <a:solidFill>
                  <a:schemeClr val="tx1"/>
                </a:solidFill>
                <a:effectLst/>
                <a:latin typeface="Nunito Sans" pitchFamily="2" charset="77"/>
                <a:ea typeface="+mn-ea"/>
                <a:cs typeface="+mn-cs"/>
              </a:rPr>
              <a:t>А справа на слайде представлен код обработчика прерывания ШИМ.</a:t>
            </a: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25</a:t>
            </a:fld>
            <a:endParaRPr lang="ru-RU" dirty="0"/>
          </a:p>
        </p:txBody>
      </p:sp>
    </p:spTree>
    <p:extLst>
      <p:ext uri="{BB962C8B-B14F-4D97-AF65-F5344CB8AC3E}">
        <p14:creationId xmlns:p14="http://schemas.microsoft.com/office/powerpoint/2010/main" val="283729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26</a:t>
            </a:fld>
            <a:endParaRPr lang="ru-RU" dirty="0"/>
          </a:p>
        </p:txBody>
      </p:sp>
    </p:spTree>
    <p:extLst>
      <p:ext uri="{BB962C8B-B14F-4D97-AF65-F5344CB8AC3E}">
        <p14:creationId xmlns:p14="http://schemas.microsoft.com/office/powerpoint/2010/main" val="93958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Давайте рассмотрим мысленный эксперимент для лучшего понимания опроса и обработки прерываний. Предположим, вы отправились в торговый центр, потому что вам нужно купить несколько вещей в разных магазинах. Прежде чем отправиться в магазины, вы заходите в </a:t>
            </a:r>
            <a:r>
              <a:rPr lang="ru-RU" sz="1200" b="0" i="0" kern="1200" dirty="0" err="1">
                <a:solidFill>
                  <a:schemeClr val="tx1"/>
                </a:solidFill>
                <a:effectLst/>
                <a:latin typeface="Nunito Sans" pitchFamily="2" charset="77"/>
                <a:ea typeface="+mn-ea"/>
                <a:cs typeface="+mn-cs"/>
              </a:rPr>
              <a:t>фуд</a:t>
            </a:r>
            <a:r>
              <a:rPr lang="ru-RU" sz="1200" b="0" i="0" kern="1200" dirty="0">
                <a:solidFill>
                  <a:schemeClr val="tx1"/>
                </a:solidFill>
                <a:effectLst/>
                <a:latin typeface="Nunito Sans" pitchFamily="2" charset="77"/>
                <a:ea typeface="+mn-ea"/>
                <a:cs typeface="+mn-cs"/>
              </a:rPr>
              <a:t>-корт и заказываете еду, которая займет некоторое время. Вы не знаете, сколько времени потребуется на приготовление. Это может быть от 10 до 45 минут. Как же вы собираетесь делать покупки?</a:t>
            </a:r>
          </a:p>
          <a:p>
            <a:pPr indent="457200"/>
            <a:r>
              <a:rPr lang="ru-RU" sz="1200" b="1" i="0" kern="1200" dirty="0">
                <a:solidFill>
                  <a:schemeClr val="tx1"/>
                </a:solidFill>
                <a:effectLst/>
                <a:latin typeface="Nunito Sans" pitchFamily="2" charset="77"/>
                <a:ea typeface="+mn-ea"/>
                <a:cs typeface="+mn-cs"/>
              </a:rPr>
              <a:t>Подход, основанный на опросе</a:t>
            </a:r>
            <a:endParaRPr lang="ru-RU" sz="1200" b="0" i="0" kern="1200" dirty="0">
              <a:solidFill>
                <a:schemeClr val="tx1"/>
              </a:solidFill>
              <a:effectLst/>
              <a:latin typeface="Nunito Sans" pitchFamily="2" charset="77"/>
              <a:ea typeface="+mn-ea"/>
              <a:cs typeface="+mn-cs"/>
            </a:endParaRPr>
          </a:p>
          <a:p>
            <a:pPr indent="457200"/>
            <a:r>
              <a:rPr lang="ru-RU" sz="1200" b="0" i="0" kern="1200" dirty="0">
                <a:solidFill>
                  <a:schemeClr val="tx1"/>
                </a:solidFill>
                <a:effectLst/>
                <a:latin typeface="Nunito Sans" pitchFamily="2" charset="77"/>
                <a:ea typeface="+mn-ea"/>
                <a:cs typeface="+mn-cs"/>
              </a:rPr>
              <a:t>Подход, основанный на опросе, можно сравнить с походом в магазин за покупками на 5 минут, а затем возвращением в </a:t>
            </a:r>
            <a:r>
              <a:rPr lang="ru-RU" sz="1200" b="0" i="0" kern="1200" dirty="0" err="1">
                <a:solidFill>
                  <a:schemeClr val="tx1"/>
                </a:solidFill>
                <a:effectLst/>
                <a:latin typeface="Nunito Sans" pitchFamily="2" charset="77"/>
                <a:ea typeface="+mn-ea"/>
                <a:cs typeface="+mn-cs"/>
              </a:rPr>
              <a:t>фуд</a:t>
            </a:r>
            <a:r>
              <a:rPr lang="ru-RU" sz="1200" b="0" i="0" kern="1200" dirty="0">
                <a:solidFill>
                  <a:schemeClr val="tx1"/>
                </a:solidFill>
                <a:effectLst/>
                <a:latin typeface="Nunito Sans" pitchFamily="2" charset="77"/>
                <a:ea typeface="+mn-ea"/>
                <a:cs typeface="+mn-cs"/>
              </a:rPr>
              <a:t>-корт и вопросом о вашем блюде. Если оно еще не готово, тогда вы идете за покупками на 5 минут, возвращаетесь в </a:t>
            </a:r>
            <a:r>
              <a:rPr lang="ru-RU" sz="1200" b="0" i="0" kern="1200" dirty="0" err="1">
                <a:solidFill>
                  <a:schemeClr val="tx1"/>
                </a:solidFill>
                <a:effectLst/>
                <a:latin typeface="Nunito Sans" pitchFamily="2" charset="77"/>
                <a:ea typeface="+mn-ea"/>
                <a:cs typeface="+mn-cs"/>
              </a:rPr>
              <a:t>фуд</a:t>
            </a:r>
            <a:r>
              <a:rPr lang="ru-RU" sz="1200" b="0" i="0" kern="1200" dirty="0">
                <a:solidFill>
                  <a:schemeClr val="tx1"/>
                </a:solidFill>
                <a:effectLst/>
                <a:latin typeface="Nunito Sans" pitchFamily="2" charset="77"/>
                <a:ea typeface="+mn-ea"/>
                <a:cs typeface="+mn-cs"/>
              </a:rPr>
              <a:t>-корт и спрашиваете снова. Так продолжается до тех пор, пока ваше блюдо не будет готово. Когда оно готово, вы садитесь и едите. Затем вы можете продолжить покупки.</a:t>
            </a:r>
          </a:p>
          <a:p>
            <a:pPr indent="457200"/>
            <a:r>
              <a:rPr lang="ru-RU" sz="1200" b="1" i="0" kern="1200" dirty="0">
                <a:solidFill>
                  <a:schemeClr val="tx1"/>
                </a:solidFill>
                <a:effectLst/>
                <a:latin typeface="Nunito Sans" pitchFamily="2" charset="77"/>
                <a:ea typeface="+mn-ea"/>
                <a:cs typeface="+mn-cs"/>
              </a:rPr>
              <a:t>Подход, основанный на прерываниях</a:t>
            </a:r>
            <a:endParaRPr lang="ru-RU" sz="1200" b="0" i="0" kern="1200" dirty="0">
              <a:solidFill>
                <a:schemeClr val="tx1"/>
              </a:solidFill>
              <a:effectLst/>
              <a:latin typeface="Nunito Sans" pitchFamily="2" charset="77"/>
              <a:ea typeface="+mn-ea"/>
              <a:cs typeface="+mn-cs"/>
            </a:endParaRPr>
          </a:p>
          <a:p>
            <a:pPr indent="457200"/>
            <a:r>
              <a:rPr lang="ru-RU" sz="1200" b="0" i="0" kern="1200" dirty="0">
                <a:solidFill>
                  <a:schemeClr val="tx1"/>
                </a:solidFill>
                <a:effectLst/>
                <a:latin typeface="Nunito Sans" pitchFamily="2" charset="77"/>
                <a:ea typeface="+mn-ea"/>
                <a:cs typeface="+mn-cs"/>
              </a:rPr>
              <a:t>Подход, основанный на прерываниях, похож на то, как если бы вы оставили номер своего мобильного телефона, чтобы персонал ресторана позвонил вам, когда ваше блюдо будет готово. Когда вам позвонят, вы должны будете прекратить делать то, что делали в этот момент, и пойти в </a:t>
            </a:r>
            <a:r>
              <a:rPr lang="ru-RU" sz="1200" b="0" i="0" kern="1200" dirty="0" err="1">
                <a:solidFill>
                  <a:schemeClr val="tx1"/>
                </a:solidFill>
                <a:effectLst/>
                <a:latin typeface="Nunito Sans" pitchFamily="2" charset="77"/>
                <a:ea typeface="+mn-ea"/>
                <a:cs typeface="+mn-cs"/>
              </a:rPr>
              <a:t>фуд</a:t>
            </a:r>
            <a:r>
              <a:rPr lang="ru-RU" sz="1200" b="0" i="0" kern="1200" dirty="0">
                <a:solidFill>
                  <a:schemeClr val="tx1"/>
                </a:solidFill>
                <a:effectLst/>
                <a:latin typeface="Nunito Sans" pitchFamily="2" charset="77"/>
                <a:ea typeface="+mn-ea"/>
                <a:cs typeface="+mn-cs"/>
              </a:rPr>
              <a:t>-корт, чтобы поесть. После еды вы можете вернуться в магазин и продолжить начатое. Таким образом, вы можете ходить за покупками без всякого беспокойства.</a:t>
            </a:r>
          </a:p>
          <a:p>
            <a:pPr indent="457200"/>
            <a:r>
              <a:rPr lang="ru-RU" sz="1200" b="1" i="0" kern="1200" dirty="0">
                <a:solidFill>
                  <a:schemeClr val="tx1"/>
                </a:solidFill>
                <a:effectLst/>
                <a:latin typeface="Nunito Sans" pitchFamily="2" charset="77"/>
                <a:ea typeface="+mn-ea"/>
                <a:cs typeface="+mn-cs"/>
              </a:rPr>
              <a:t>Какой подход лучше?</a:t>
            </a:r>
          </a:p>
          <a:p>
            <a:pPr indent="457200"/>
            <a:r>
              <a:rPr lang="ru-RU" sz="1200" b="0" i="0" kern="1200" dirty="0">
                <a:solidFill>
                  <a:schemeClr val="tx1"/>
                </a:solidFill>
                <a:effectLst/>
                <a:latin typeface="Nunito Sans" pitchFamily="2" charset="77"/>
                <a:ea typeface="+mn-ea"/>
                <a:cs typeface="+mn-cs"/>
              </a:rPr>
              <a:t>Теперь мы добавим несколько чисел, чтобы нам было легче провести сравнение. Это будет очень упрощенно: допустим, что путь от магазина до </a:t>
            </a:r>
            <a:r>
              <a:rPr lang="ru-RU" sz="1200" b="0" i="0" kern="1200" dirty="0" err="1">
                <a:solidFill>
                  <a:schemeClr val="tx1"/>
                </a:solidFill>
                <a:effectLst/>
                <a:latin typeface="Nunito Sans" pitchFamily="2" charset="77"/>
                <a:ea typeface="+mn-ea"/>
                <a:cs typeface="+mn-cs"/>
              </a:rPr>
              <a:t>фуд</a:t>
            </a:r>
            <a:r>
              <a:rPr lang="ru-RU" sz="1200" b="0" i="0" kern="1200" dirty="0">
                <a:solidFill>
                  <a:schemeClr val="tx1"/>
                </a:solidFill>
                <a:effectLst/>
                <a:latin typeface="Nunito Sans" pitchFamily="2" charset="77"/>
                <a:ea typeface="+mn-ea"/>
                <a:cs typeface="+mn-cs"/>
              </a:rPr>
              <a:t>-корта занимает 2 минуты (таким образом, путь туда и обратно займет 4 минуты), и что в итоге еда будет готова через 30 минут после заказа.</a:t>
            </a:r>
          </a:p>
          <a:p>
            <a:pPr indent="457200"/>
            <a:r>
              <a:rPr lang="ru-RU" sz="1200" b="0" i="0" kern="1200" dirty="0">
                <a:solidFill>
                  <a:schemeClr val="tx1"/>
                </a:solidFill>
                <a:effectLst/>
                <a:latin typeface="Nunito Sans" pitchFamily="2" charset="77"/>
                <a:ea typeface="+mn-ea"/>
                <a:cs typeface="+mn-cs"/>
              </a:rPr>
              <a:t>При подходе, основанном на опросе, ваше драгоценное время будет использовано следующим образом: через 34 минуты вы потратите на покупки 20 минут, а на вопросы о еде - 14 минут.</a:t>
            </a:r>
            <a:r>
              <a:rPr lang="en-US" sz="1200" b="0" i="0" kern="1200" dirty="0">
                <a:solidFill>
                  <a:schemeClr val="tx1"/>
                </a:solidFill>
                <a:effectLst/>
                <a:latin typeface="Nunito Sans" pitchFamily="2" charset="77"/>
                <a:ea typeface="+mn-ea"/>
                <a:cs typeface="+mn-cs"/>
              </a:rPr>
              <a:t> </a:t>
            </a:r>
            <a:endParaRPr lang="ru-RU" sz="1200" b="0" i="0" kern="1200" dirty="0">
              <a:solidFill>
                <a:schemeClr val="tx1"/>
              </a:solidFill>
              <a:effectLst/>
              <a:latin typeface="Nunito Sans" pitchFamily="2" charset="77"/>
              <a:ea typeface="+mn-ea"/>
              <a:cs typeface="+mn-cs"/>
            </a:endParaRPr>
          </a:p>
          <a:p>
            <a:r>
              <a:rPr lang="ru-RU" sz="1200" b="1" i="0" kern="1200" dirty="0">
                <a:solidFill>
                  <a:schemeClr val="tx1"/>
                </a:solidFill>
                <a:effectLst/>
                <a:latin typeface="Nunito Sans" pitchFamily="2" charset="77"/>
                <a:ea typeface="+mn-ea"/>
                <a:cs typeface="+mn-cs"/>
              </a:rPr>
              <a:t>Использование времени при голосовании за еду в торговом центре</a:t>
            </a:r>
            <a:endParaRPr lang="ru-RU" sz="1200" b="0" i="0" kern="1200" dirty="0">
              <a:solidFill>
                <a:schemeClr val="tx1"/>
              </a:solidFill>
              <a:effectLst/>
              <a:latin typeface="Nunito Sans" pitchFamily="2" charset="77"/>
              <a:ea typeface="+mn-ea"/>
              <a:cs typeface="+mn-cs"/>
            </a:endParaRPr>
          </a:p>
          <a:p>
            <a:r>
              <a:rPr lang="ru-RU" sz="1200" b="1" i="0" kern="1200" dirty="0">
                <a:solidFill>
                  <a:schemeClr val="tx1"/>
                </a:solidFill>
                <a:effectLst/>
                <a:latin typeface="Nunito Sans" pitchFamily="2" charset="77"/>
                <a:ea typeface="+mn-ea"/>
                <a:cs typeface="+mn-cs"/>
              </a:rPr>
              <a:t>Эффективность</a:t>
            </a:r>
            <a:endParaRPr lang="ru-RU" sz="1200" b="0" i="0" kern="1200" dirty="0">
              <a:solidFill>
                <a:schemeClr val="tx1"/>
              </a:solidFill>
              <a:effectLst/>
              <a:latin typeface="Nunito Sans" pitchFamily="2" charset="77"/>
              <a:ea typeface="+mn-ea"/>
              <a:cs typeface="+mn-cs"/>
            </a:endParaRPr>
          </a:p>
          <a:p>
            <a:r>
              <a:rPr lang="ru-RU" sz="1200" b="1" i="1" kern="1200" dirty="0">
                <a:solidFill>
                  <a:schemeClr val="tx1"/>
                </a:solidFill>
                <a:effectLst/>
                <a:latin typeface="Nunito Sans" pitchFamily="2" charset="77"/>
                <a:ea typeface="+mn-ea"/>
                <a:cs typeface="+mn-cs"/>
              </a:rPr>
              <a:t>Эффективность </a:t>
            </a:r>
            <a:r>
              <a:rPr lang="ru-RU" sz="1200" b="0" i="0" kern="1200" dirty="0">
                <a:solidFill>
                  <a:schemeClr val="tx1"/>
                </a:solidFill>
                <a:effectLst/>
                <a:latin typeface="Nunito Sans" pitchFamily="2" charset="77"/>
                <a:ea typeface="+mn-ea"/>
                <a:cs typeface="+mn-cs"/>
              </a:rPr>
              <a:t>- одна из немногих метрик, которые волнуют инженеров. Она означает, насколько эффективно используется ограниченный ресурс. Стремление к максимизации эффективности эквивалентно стремлению к минимизации отходов. Существует столько же форм измерения эффективности, сколько и ограниченных ресурсов. Эффективность часто обозначается греческой буквой </a:t>
            </a:r>
            <a:r>
              <a:rPr lang="en-US" sz="1200" b="0" i="0" kern="1200" dirty="0">
                <a:solidFill>
                  <a:schemeClr val="tx1"/>
                </a:solidFill>
                <a:effectLst/>
                <a:latin typeface="Nunito Sans" pitchFamily="2" charset="77"/>
                <a:ea typeface="+mn-ea"/>
                <a:cs typeface="+mn-cs"/>
              </a:rPr>
              <a:t>eta</a:t>
            </a:r>
            <a:r>
              <a:rPr lang="ru-RU" sz="1200" b="0" i="0" kern="1200" dirty="0">
                <a:solidFill>
                  <a:schemeClr val="tx1"/>
                </a:solidFill>
                <a:effectLst/>
                <a:latin typeface="Nunito Sans" pitchFamily="2" charset="77"/>
                <a:ea typeface="+mn-ea"/>
                <a:cs typeface="+mn-cs"/>
              </a:rPr>
              <a:t> (</a:t>
            </a:r>
            <a:r>
              <a:rPr lang="en-US" sz="1200" b="0" i="0" kern="1200" dirty="0">
                <a:solidFill>
                  <a:schemeClr val="tx1"/>
                </a:solidFill>
                <a:effectLst/>
                <a:latin typeface="Nunito Sans" pitchFamily="2" charset="77"/>
                <a:ea typeface="+mn-ea"/>
                <a:cs typeface="+mn-cs"/>
              </a:rPr>
              <a:t>η</a:t>
            </a:r>
            <a:r>
              <a:rPr lang="ru-RU" sz="1200" b="0" i="0" kern="1200" dirty="0">
                <a:solidFill>
                  <a:schemeClr val="tx1"/>
                </a:solidFill>
                <a:effectLst/>
                <a:latin typeface="Nunito Sans" pitchFamily="2" charset="77"/>
                <a:ea typeface="+mn-ea"/>
                <a:cs typeface="+mn-cs"/>
              </a:rPr>
              <a:t>).</a:t>
            </a:r>
          </a:p>
          <a:p>
            <a:r>
              <a:rPr lang="ru-RU" sz="1200" b="0" i="0" kern="1200" dirty="0">
                <a:solidFill>
                  <a:schemeClr val="tx1"/>
                </a:solidFill>
                <a:effectLst/>
                <a:latin typeface="Nunito Sans" pitchFamily="2" charset="77"/>
                <a:ea typeface="+mn-ea"/>
                <a:cs typeface="+mn-cs"/>
              </a:rPr>
              <a:t>Если мы определим эффективность как процент от общего времени, которое вы потратили на полезную работу (покупки), то в данном случае эффективность будет следующей (1).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Эффективность также можно рассчитать, как количество посещений </a:t>
            </a:r>
            <a:r>
              <a:rPr lang="ru-RU" sz="1200" b="0" i="0" kern="1200" dirty="0" err="1">
                <a:solidFill>
                  <a:schemeClr val="tx1"/>
                </a:solidFill>
                <a:effectLst/>
                <a:latin typeface="Nunito Sans" pitchFamily="2" charset="77"/>
                <a:ea typeface="+mn-ea"/>
                <a:cs typeface="+mn-cs"/>
              </a:rPr>
              <a:t>фуд</a:t>
            </a:r>
            <a:r>
              <a:rPr lang="ru-RU" sz="1200" b="0" i="0" kern="1200" dirty="0">
                <a:solidFill>
                  <a:schemeClr val="tx1"/>
                </a:solidFill>
                <a:effectLst/>
                <a:latin typeface="Nunito Sans" pitchFamily="2" charset="77"/>
                <a:ea typeface="+mn-ea"/>
                <a:cs typeface="+mn-cs"/>
              </a:rPr>
              <a:t>-корта, которые оказались полезными, из общего числа посещений (2).</a:t>
            </a: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4</a:t>
            </a:fld>
            <a:endParaRPr lang="ru-RU" dirty="0"/>
          </a:p>
        </p:txBody>
      </p:sp>
    </p:spTree>
    <p:extLst>
      <p:ext uri="{BB962C8B-B14F-4D97-AF65-F5344CB8AC3E}">
        <p14:creationId xmlns:p14="http://schemas.microsoft.com/office/powerpoint/2010/main" val="419676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При подходе, основанном на прерывании, вы потратите 30 минут на покупки, плюс время, необходимое для того, чтобы ответить на звонок и забрать продукты.</a:t>
            </a:r>
          </a:p>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Рассчитывая те же показатели эффективности для подхода с прерыванием, мы получаем следующее:</a:t>
            </a:r>
          </a:p>
          <a:p>
            <a:pPr indent="457200">
              <a:spcBef>
                <a:spcPts val="0"/>
              </a:spcBef>
              <a:spcAft>
                <a:spcPts val="0"/>
              </a:spcAft>
            </a:pPr>
            <a:r>
              <a:rPr lang="ru-RU" sz="1200" b="1" i="0" kern="1200" dirty="0">
                <a:solidFill>
                  <a:schemeClr val="tx1"/>
                </a:solidFill>
                <a:effectLst/>
                <a:latin typeface="Nunito Sans" pitchFamily="2" charset="77"/>
                <a:ea typeface="+mn-ea"/>
                <a:cs typeface="+mn-cs"/>
              </a:rPr>
              <a:t>Ускорение</a:t>
            </a:r>
            <a:endParaRPr lang="ru-RU" sz="1200" b="0" i="0" kern="1200" dirty="0">
              <a:solidFill>
                <a:schemeClr val="tx1"/>
              </a:solidFill>
              <a:effectLst/>
              <a:latin typeface="Nunito Sans" pitchFamily="2" charset="77"/>
              <a:ea typeface="+mn-ea"/>
              <a:cs typeface="+mn-cs"/>
            </a:endParaRPr>
          </a:p>
          <a:p>
            <a:pPr indent="457200">
              <a:spcBef>
                <a:spcPts val="0"/>
              </a:spcBef>
              <a:spcAft>
                <a:spcPts val="0"/>
              </a:spcAft>
            </a:pPr>
            <a:r>
              <a:rPr lang="ru-RU" sz="1200" b="0" i="0" kern="1200" dirty="0">
                <a:solidFill>
                  <a:schemeClr val="tx1"/>
                </a:solidFill>
                <a:effectLst/>
                <a:latin typeface="Nunito Sans" pitchFamily="2" charset="77"/>
                <a:ea typeface="+mn-ea"/>
                <a:cs typeface="+mn-cs"/>
              </a:rPr>
              <a:t>Еще одна метрика - </a:t>
            </a:r>
            <a:r>
              <a:rPr lang="ru-RU" sz="1200" b="1" i="1" kern="1200" dirty="0">
                <a:solidFill>
                  <a:schemeClr val="tx1"/>
                </a:solidFill>
                <a:effectLst/>
                <a:latin typeface="Nunito Sans" pitchFamily="2" charset="77"/>
                <a:ea typeface="+mn-ea"/>
                <a:cs typeface="+mn-cs"/>
              </a:rPr>
              <a:t>Ускорение</a:t>
            </a:r>
            <a:r>
              <a:rPr lang="ru-RU" sz="1200" b="0" i="0" kern="1200" dirty="0">
                <a:solidFill>
                  <a:schemeClr val="tx1"/>
                </a:solidFill>
                <a:effectLst/>
                <a:latin typeface="Nunito Sans" pitchFamily="2" charset="77"/>
                <a:ea typeface="+mn-ea"/>
                <a:cs typeface="+mn-cs"/>
              </a:rPr>
              <a:t>, которая измеряет, насколько быстрее работает один вариант по сравнению с другим. К тому времени, когда вы получите еду, вы проведете за покупками 20 минут в случае с методом опроса, и 30 минут в случае использования прерываний. Таким образом, если сравнивать варианты по истечении 32 минут, то ускорение при использовании прерываний по сравнению с методом опроса составит (3)</a:t>
            </a:r>
          </a:p>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Другими словами, с помощью прерываний работа выполняется в 1,5 раза быстрее по сравнению с методом опросом в данном примере.</a:t>
            </a:r>
          </a:p>
          <a:p>
            <a:pPr marL="0" marR="0" lvl="0" indent="457200" algn="l" defTabSz="914400" rtl="0" eaLnBrk="1" fontAlgn="auto" latinLnBrk="0" hangingPunct="1">
              <a:lnSpc>
                <a:spcPct val="15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7200">
              <a:lnSpc>
                <a:spcPct val="150000"/>
              </a:lnSpc>
              <a:spcBef>
                <a:spcPts val="0"/>
              </a:spcBef>
              <a:spcAft>
                <a:spcPts val="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5</a:t>
            </a:fld>
            <a:endParaRPr lang="ru-RU" dirty="0"/>
          </a:p>
        </p:txBody>
      </p:sp>
    </p:spTree>
    <p:extLst>
      <p:ext uri="{BB962C8B-B14F-4D97-AF65-F5344CB8AC3E}">
        <p14:creationId xmlns:p14="http://schemas.microsoft.com/office/powerpoint/2010/main" val="54114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Теперь рассмотрим встроенную систему. Здесь мы имеем код опроса для автомобильного приложения, которое управляет приборной панелью в автомобиле. Предположим, что все функции являются блокирующими, и каждой из них требуется время, указанное в комментарии справа, чтобы вернуться.</a:t>
            </a: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Очевидно, что это приложение демонстрирует чрезмерное использование кода в главном цикле. Обратите внимание, что первая функция считывает данные с сенсорного экрана, а последняя обновляет дисплей. Вся работа между ними, безусловно, сделает приложение неотзывчивым. Также обратите внимание, что нет необходимости проверять каждое устройство ввода-вывода на каждой отдельной итерации главного цикла. Вот как выглядит выполнение с течением времени:</a:t>
            </a:r>
            <a:r>
              <a:rPr lang="en-US" sz="1200" b="0" i="0" kern="1200" dirty="0">
                <a:solidFill>
                  <a:schemeClr val="tx1"/>
                </a:solidFill>
                <a:effectLst/>
                <a:latin typeface="Nunito Sans" pitchFamily="2" charset="77"/>
                <a:ea typeface="+mn-ea"/>
                <a:cs typeface="+mn-cs"/>
              </a:rPr>
              <a:t> </a:t>
            </a:r>
            <a:endParaRPr lang="ru-RU" sz="1200" b="0" i="0" kern="1200" dirty="0">
              <a:solidFill>
                <a:schemeClr val="tx1"/>
              </a:solidFill>
              <a:effectLst/>
              <a:latin typeface="Nunito Sans" pitchFamily="2" charset="77"/>
              <a:ea typeface="+mn-ea"/>
              <a:cs typeface="+mn-cs"/>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lang="ru-RU" sz="1200" b="0" i="0" kern="1200" dirty="0">
              <a:solidFill>
                <a:schemeClr val="tx1"/>
              </a:solidFill>
              <a:effectLst/>
              <a:latin typeface="Nunito Sans" pitchFamily="2" charset="77"/>
              <a:ea typeface="+mn-ea"/>
              <a:cs typeface="+mn-cs"/>
            </a:endParaRPr>
          </a:p>
          <a:p>
            <a:pPr indent="457200"/>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6</a:t>
            </a:fld>
            <a:endParaRPr lang="ru-RU" dirty="0"/>
          </a:p>
        </p:txBody>
      </p:sp>
    </p:spTree>
    <p:extLst>
      <p:ext uri="{BB962C8B-B14F-4D97-AF65-F5344CB8AC3E}">
        <p14:creationId xmlns:p14="http://schemas.microsoft.com/office/powerpoint/2010/main" val="1012373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Теперь давайте рассмотрим альтернативу, управляемую прерываниями.</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Обратите внимание, что в главном цикле вызывается только функция обновления дисплея. Остальные функции заменены обработчиками прерываний, также известными как подпрограммы обслуживания прерываний (ISR). Эти ISR занимают столько же времени, сколько и их аналоги, но они выполняются только тогда, когда возникает необходимость (открывается дверь, пользователь касается экрана, меняется уровень топлива и так далее). Это ответы на запросы ввода-вывода, а не команды на чтение или вывод чего-либо, как в подходе с опросами.</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Необходимым условием эффективной работы прерываний является то, что запросы на прерывание должны поступать с гораздо меньшей частотой, чем запросы основного потока. Другими словами, прерывания должны возникать не постоянно, а время от времени, иначе они будут мешать выполнению основной задачи. Все, что постоянно требует внимания, должно находиться в основном цикле.</a:t>
            </a:r>
          </a:p>
          <a:p>
            <a:pPr indent="457200">
              <a:spcBef>
                <a:spcPts val="0"/>
              </a:spcBef>
              <a:spcAft>
                <a:spcPts val="0"/>
              </a:spcAft>
            </a:pPr>
            <a:r>
              <a:rPr lang="ru-RU" sz="1200" b="0" i="0" kern="1200" dirty="0">
                <a:solidFill>
                  <a:schemeClr val="tx1"/>
                </a:solidFill>
                <a:effectLst/>
                <a:latin typeface="Nunito Sans" pitchFamily="2" charset="77"/>
                <a:ea typeface="+mn-ea"/>
                <a:cs typeface="+mn-cs"/>
              </a:rPr>
              <a:t>Здесь мы имеем возможную временную шкалу примера с прерыванием, представленным на картинке справа.</a:t>
            </a:r>
            <a:r>
              <a:rPr lang="en-US" sz="1200" b="0" i="0" kern="1200" dirty="0">
                <a:solidFill>
                  <a:schemeClr val="tx1"/>
                </a:solidFill>
                <a:effectLst/>
                <a:latin typeface="Nunito Sans" pitchFamily="2" charset="77"/>
                <a:ea typeface="+mn-ea"/>
                <a:cs typeface="+mn-cs"/>
              </a:rPr>
              <a:t> </a:t>
            </a:r>
            <a:endParaRPr lang="ru-RU" sz="1200" b="0" i="0" kern="1200" dirty="0">
              <a:solidFill>
                <a:schemeClr val="tx1"/>
              </a:solidFill>
              <a:effectLst/>
              <a:latin typeface="Nunito Sans" pitchFamily="2" charset="77"/>
              <a:ea typeface="+mn-ea"/>
              <a:cs typeface="+mn-cs"/>
            </a:endParaRP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Поскольку запросы ввода-вывода происходят нечасто, основной цикл может работать без сбоев.</a:t>
            </a:r>
          </a:p>
          <a:p>
            <a:pPr indent="457200">
              <a:spcBef>
                <a:spcPts val="0"/>
              </a:spcBef>
              <a:spcAft>
                <a:spcPts val="0"/>
              </a:spcAft>
            </a:pPr>
            <a:endParaRPr lang="ru-RU" sz="1200" b="0" i="0" kern="1200" dirty="0">
              <a:solidFill>
                <a:schemeClr val="tx1"/>
              </a:solidFill>
              <a:effectLst/>
              <a:latin typeface="Nunito Sans" pitchFamily="2" charset="77"/>
              <a:ea typeface="+mn-ea"/>
              <a:cs typeface="+mn-cs"/>
            </a:endParaRPr>
          </a:p>
          <a:p>
            <a:pPr indent="457200">
              <a:lnSpc>
                <a:spcPct val="150000"/>
              </a:lnSpc>
              <a:spcBef>
                <a:spcPts val="0"/>
              </a:spcBef>
              <a:spcAft>
                <a:spcPts val="0"/>
              </a:spcAft>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7</a:t>
            </a:fld>
            <a:endParaRPr lang="ru-RU" dirty="0"/>
          </a:p>
        </p:txBody>
      </p:sp>
    </p:spTree>
    <p:extLst>
      <p:ext uri="{BB962C8B-B14F-4D97-AF65-F5344CB8AC3E}">
        <p14:creationId xmlns:p14="http://schemas.microsoft.com/office/powerpoint/2010/main" val="30265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200" b="0" i="0" kern="1200" dirty="0">
                <a:solidFill>
                  <a:schemeClr val="tx1"/>
                </a:solidFill>
                <a:effectLst/>
                <a:latin typeface="Nunito Sans" pitchFamily="2" charset="77"/>
                <a:ea typeface="+mn-ea"/>
                <a:cs typeface="+mn-cs"/>
              </a:rPr>
              <a:t>Возможно, вы не до конца уверены, что прерывания всегда лучше, чем опрос, поэтому давайте посмотрим, насколько плохим может быть приложение с опросом, если оно плохо спроектировано. Опросом можно злоупотреблять до такой степени, что несколько задач будут конкурировать за процессорное время, что приведет к плохому выполнению общей задачи.</a:t>
            </a:r>
          </a:p>
          <a:p>
            <a:pPr indent="457200"/>
            <a:r>
              <a:rPr lang="ru-RU" sz="1200" b="0" i="0" kern="1200" dirty="0">
                <a:solidFill>
                  <a:schemeClr val="tx1"/>
                </a:solidFill>
                <a:effectLst/>
                <a:latin typeface="Nunito Sans" pitchFamily="2" charset="77"/>
                <a:ea typeface="+mn-ea"/>
                <a:cs typeface="+mn-cs"/>
              </a:rPr>
              <a:t>Простым примером для иллюстрации этого является объединение двух приложений, которые мы уже видели ранее: Проект </a:t>
            </a:r>
            <a:r>
              <a:rPr lang="ru-RU" sz="1200" b="0" i="0" kern="1200" dirty="0" err="1">
                <a:solidFill>
                  <a:schemeClr val="tx1"/>
                </a:solidFill>
                <a:effectLst/>
                <a:latin typeface="Nunito Sans" pitchFamily="2" charset="77"/>
                <a:ea typeface="+mn-ea"/>
                <a:cs typeface="+mn-cs"/>
              </a:rPr>
              <a:t>Blinky</a:t>
            </a:r>
            <a:r>
              <a:rPr lang="ru-RU" sz="1200" b="0" i="0" kern="1200" dirty="0">
                <a:solidFill>
                  <a:schemeClr val="tx1"/>
                </a:solidFill>
                <a:effectLst/>
                <a:latin typeface="Nunito Sans" pitchFamily="2" charset="77"/>
                <a:ea typeface="+mn-ea"/>
                <a:cs typeface="+mn-cs"/>
              </a:rPr>
              <a:t> и Демонстрация управления яркостью светодиодов. Исходный код этих приложений будет объединен в один файл C. Это объединенное приложение будет использовать те же входные переключатели и светодиоды, что и демонстрация ШИМ. Принципиальная схема представлена на слайде.</a:t>
            </a:r>
          </a:p>
          <a:p>
            <a:pPr indent="457200"/>
            <a:r>
              <a:rPr lang="ru-RU" sz="1200" b="0" i="0" kern="1200" dirty="0">
                <a:solidFill>
                  <a:schemeClr val="tx1"/>
                </a:solidFill>
                <a:effectLst/>
                <a:latin typeface="Nunito Sans" pitchFamily="2" charset="77"/>
                <a:ea typeface="+mn-ea"/>
                <a:cs typeface="+mn-cs"/>
              </a:rPr>
              <a:t>Кнопка 0 уменьшит яркость внешнего светодиода на ступень, а кнопка 1 увеличит ее на ступень.</a:t>
            </a:r>
          </a:p>
          <a:p>
            <a:pPr indent="457200"/>
            <a:r>
              <a:rPr lang="ru-RU" sz="1200" b="0" i="0" kern="1200" dirty="0">
                <a:solidFill>
                  <a:schemeClr val="tx1"/>
                </a:solidFill>
                <a:effectLst/>
                <a:latin typeface="Nunito Sans" pitchFamily="2" charset="77"/>
                <a:ea typeface="+mn-ea"/>
                <a:cs typeface="+mn-cs"/>
              </a:rPr>
              <a:t>На этот раз внешний светодиод будет иметь 5 уровней яркости, увеличивающихся с шагом в 25%, поэтому он также будет переходить от 0% к 100%. Тем временем, встроенный светодиод будет мигать с частотой 1 Гц независимо.</a:t>
            </a: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Эти контакты ввода/вывода, которые мы будем использовать для подключения кнопок и внешнего светодиода.</a:t>
            </a:r>
          </a:p>
          <a:p>
            <a:pPr indent="457200"/>
            <a:endParaRPr lang="ru-RU" sz="1200" b="0" i="0" kern="1200" dirty="0">
              <a:solidFill>
                <a:schemeClr val="tx1"/>
              </a:solidFill>
              <a:effectLst/>
              <a:latin typeface="Nunito Sans" pitchFamily="2" charset="77"/>
              <a:ea typeface="+mn-ea"/>
              <a:cs typeface="+mn-cs"/>
            </a:endParaRPr>
          </a:p>
          <a:p>
            <a:pPr indent="457200">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8</a:t>
            </a:fld>
            <a:endParaRPr lang="ru-RU" dirty="0"/>
          </a:p>
        </p:txBody>
      </p:sp>
    </p:spTree>
    <p:extLst>
      <p:ext uri="{BB962C8B-B14F-4D97-AF65-F5344CB8AC3E}">
        <p14:creationId xmlns:p14="http://schemas.microsoft.com/office/powerpoint/2010/main" val="3878050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r>
              <a:rPr lang="ru-RU" sz="1200" b="0" i="0" kern="1200" dirty="0">
                <a:solidFill>
                  <a:schemeClr val="tx1"/>
                </a:solidFill>
                <a:effectLst/>
                <a:latin typeface="Nunito Sans" pitchFamily="2" charset="77"/>
                <a:ea typeface="+mn-ea"/>
                <a:cs typeface="+mn-cs"/>
              </a:rPr>
              <a:t>Прерывания подходят для обработки нечастых запросов ввода-вывода, таких как нажатие клавиш или спорадические входящие сообщения от другого устройства. В целом, обработчики прерываний должны быть намного быстрее, чем скорость поступления прерываний.</a:t>
            </a:r>
          </a:p>
          <a:p>
            <a:pPr marL="0" indent="457200"/>
            <a:r>
              <a:rPr lang="ru-RU" sz="1200" b="0" i="0" kern="1200" dirty="0">
                <a:solidFill>
                  <a:schemeClr val="tx1"/>
                </a:solidFill>
                <a:effectLst/>
                <a:latin typeface="Nunito Sans" pitchFamily="2" charset="77"/>
                <a:ea typeface="+mn-ea"/>
                <a:cs typeface="+mn-cs"/>
              </a:rPr>
              <a:t>Если это условие выполняется, то прерывания помогают сделать встроенные приложения лучше во многих отношениях. Давайте рассмотрим некоторые из этих преимуществ:</a:t>
            </a:r>
          </a:p>
          <a:p>
            <a:pPr marL="0" lvl="2" indent="457200">
              <a:buFont typeface="+mj-lt"/>
              <a:buAutoNum type="arabicPeriod"/>
            </a:pPr>
            <a:r>
              <a:rPr lang="ru-RU" sz="1200" b="1" i="0" kern="1200" dirty="0">
                <a:solidFill>
                  <a:schemeClr val="tx1"/>
                </a:solidFill>
                <a:effectLst/>
                <a:latin typeface="Nunito Sans" pitchFamily="2" charset="77"/>
                <a:ea typeface="+mn-ea"/>
                <a:cs typeface="+mn-cs"/>
              </a:rPr>
              <a:t>Отклик</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Благодаря тому, что входящие запросы удовлетворяются быстро, приложения работают бесперебойно. Подумайте о компьютерной клавиатуре: когда вы начинаете печатать, вы ожидаете, что на дисплее без задержек появится текст, который вы набираете. Программное обеспечение, управляемое прерываниями, может помочь, оставив код управления клавиатурой за пределами основного цикла.</a:t>
            </a:r>
          </a:p>
          <a:p>
            <a:pPr marL="0" lvl="2" indent="457200">
              <a:buFont typeface="+mj-lt"/>
              <a:buAutoNum type="arabicPeriod"/>
            </a:pPr>
            <a:r>
              <a:rPr lang="ru-RU" sz="1200" b="1" i="0" kern="1200" dirty="0">
                <a:solidFill>
                  <a:schemeClr val="tx1"/>
                </a:solidFill>
                <a:effectLst/>
                <a:latin typeface="Nunito Sans" pitchFamily="2" charset="77"/>
                <a:ea typeface="+mn-ea"/>
                <a:cs typeface="+mn-cs"/>
              </a:rPr>
              <a:t>Эффективность</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Как мы видели ранее, прерывания могут сделать ваши приложения более эффективными с точки зрения времени и расхода ресурсов.</a:t>
            </a:r>
          </a:p>
          <a:p>
            <a:pPr marL="0" lvl="2" indent="457200">
              <a:buFont typeface="+mj-lt"/>
              <a:buAutoNum type="arabicPeriod"/>
            </a:pPr>
            <a:r>
              <a:rPr lang="ru-RU" sz="1200" b="1" i="0" kern="1200" dirty="0">
                <a:solidFill>
                  <a:schemeClr val="tx1"/>
                </a:solidFill>
                <a:effectLst/>
                <a:latin typeface="Nunito Sans" pitchFamily="2" charset="77"/>
                <a:ea typeface="+mn-ea"/>
                <a:cs typeface="+mn-cs"/>
              </a:rPr>
              <a:t>Масштабируемость</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Когда вам необходимо модифицировать ваше приложение для поддержки большего количества внешних устройств или, возможно, увеличить рабочую нагрузку, необходимые изменения гораздо проще, чище и эффективнее в приложении, управляемом прерываниями, чем в его аналоге с опросом. На самом деле, добавление работы в приложение с опросом всегда негативно сказывается на его производительности.</a:t>
            </a:r>
          </a:p>
          <a:p>
            <a:pPr marL="0" lvl="2" indent="457200">
              <a:buFont typeface="+mj-lt"/>
              <a:buAutoNum type="arabicPeriod"/>
            </a:pPr>
            <a:r>
              <a:rPr lang="ru-RU" sz="1200" b="1" i="0" kern="1200" dirty="0">
                <a:solidFill>
                  <a:schemeClr val="tx1"/>
                </a:solidFill>
                <a:effectLst/>
                <a:latin typeface="Nunito Sans" pitchFamily="2" charset="77"/>
                <a:ea typeface="+mn-ea"/>
                <a:cs typeface="+mn-cs"/>
              </a:rPr>
              <a:t>Переносимость</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Это степень, в которой исходный код может быть перенесен с одного аппаратного обеспечения или фреймворка на другие, а также легкость выполнения этой адаптации. Код обработки ввода-вывода, как правило, является менее переносимой частью встраиваемого приложения, а подход, основанный на прерываниях, позволяет держать этот код внутри обработчиков прерываний и функций конфигурации. Все это обычно способствует переносимости.</a:t>
            </a:r>
          </a:p>
          <a:p>
            <a:pPr marL="0" lvl="2" indent="457200">
              <a:buFont typeface="+mj-lt"/>
              <a:buAutoNum type="arabicPeriod"/>
            </a:pPr>
            <a:r>
              <a:rPr lang="ru-RU" sz="1200" b="1" i="0" kern="1200" dirty="0">
                <a:solidFill>
                  <a:schemeClr val="tx1"/>
                </a:solidFill>
                <a:effectLst/>
                <a:latin typeface="Nunito Sans" pitchFamily="2" charset="77"/>
                <a:ea typeface="+mn-ea"/>
                <a:cs typeface="+mn-cs"/>
              </a:rPr>
              <a:t>Энергоэффективность</a:t>
            </a:r>
            <a:r>
              <a:rPr lang="ru-RU" sz="1200" b="0" i="0" kern="1200" dirty="0">
                <a:solidFill>
                  <a:schemeClr val="tx1"/>
                </a:solidFill>
                <a:effectLst/>
                <a:latin typeface="Nunito Sans" pitchFamily="2" charset="77"/>
                <a:ea typeface="+mn-ea"/>
                <a:cs typeface="+mn-cs"/>
              </a:rPr>
              <a:t> Освобождение центрального процессора от тяжелой работы по опросу дает ему больше свободного времени. Более того, микроконтроллеры обычно поддерживают, по крайней мере, спящий режим, который требует меньше энергии, чем обычный режим выполнения. В приложении, управляемом прерываниями, главный цикл может не иметь много работы, поэтому ему может быть полезно периодически переходить в спящий режим. Контроллер прерываний может разбудить процессор, если прерывание произойдет во время одного из таких снов. Все это снижает электропотребление контроллера. </a:t>
            </a:r>
          </a:p>
          <a:p>
            <a:pPr marL="0" lvl="2" indent="457200">
              <a:buFont typeface="+mj-lt"/>
              <a:buAutoNum type="arabicPeriod"/>
            </a:pPr>
            <a:r>
              <a:rPr lang="ru-RU" sz="1200" b="1" i="0" kern="1200" dirty="0">
                <a:solidFill>
                  <a:schemeClr val="tx1"/>
                </a:solidFill>
                <a:effectLst/>
                <a:latin typeface="Nunito Sans" pitchFamily="2" charset="77"/>
                <a:ea typeface="+mn-ea"/>
                <a:cs typeface="+mn-cs"/>
              </a:rPr>
              <a:t>Осознание приоритетов</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В маловероятном случае, когда ожидается </a:t>
            </a:r>
            <a:br>
              <a:rPr lang="ru-RU" sz="1200" b="0" i="0" kern="1200" dirty="0">
                <a:solidFill>
                  <a:schemeClr val="tx1"/>
                </a:solidFill>
                <a:effectLst/>
                <a:latin typeface="Nunito Sans" pitchFamily="2" charset="77"/>
                <a:ea typeface="+mn-ea"/>
                <a:cs typeface="+mn-cs"/>
              </a:rPr>
            </a:br>
            <a:r>
              <a:rPr lang="ru-RU" sz="1200" b="0" i="0" kern="1200" dirty="0">
                <a:solidFill>
                  <a:schemeClr val="tx1"/>
                </a:solidFill>
                <a:effectLst/>
                <a:latin typeface="Nunito Sans" pitchFamily="2" charset="77"/>
                <a:ea typeface="+mn-ea"/>
                <a:cs typeface="+mn-cs"/>
              </a:rPr>
              <a:t>два или более прерываний, логичнее всего запустить обработчик прерывания для самого срочного из них. Контроллеры прерываний знают о приоритетах между различными прерываниями устройства. Эти приоритеты могут быть фиксированными или иногда устанавливаться программистом, но в любом случае аппаратное обеспечение имеет четкие правила для определения того, какое прерывание должно быть обработано первым. Такого попросту невозможно добиться, используя метод опроса.</a:t>
            </a:r>
          </a:p>
          <a:p>
            <a:pPr marL="0" indent="457200">
              <a:buFont typeface="+mj-lt"/>
              <a:buNone/>
            </a:pPr>
            <a:r>
              <a:rPr lang="ru-RU" sz="1200" b="0" i="0" kern="1200" dirty="0">
                <a:solidFill>
                  <a:schemeClr val="tx1"/>
                </a:solidFill>
                <a:effectLst/>
                <a:latin typeface="Nunito Sans" pitchFamily="2" charset="77"/>
                <a:ea typeface="+mn-ea"/>
                <a:cs typeface="+mn-cs"/>
              </a:rPr>
              <a:t>Прерывания всегда присутствуют в веб и мобильных приложениях, но они не очень популярны в сообществе </a:t>
            </a:r>
            <a:r>
              <a:rPr lang="ru-RU" sz="1200" b="0" i="0" kern="1200" dirty="0" err="1">
                <a:solidFill>
                  <a:schemeClr val="tx1"/>
                </a:solidFill>
                <a:effectLst/>
                <a:latin typeface="Nunito Sans" pitchFamily="2" charset="77"/>
                <a:ea typeface="+mn-ea"/>
                <a:cs typeface="+mn-cs"/>
              </a:rPr>
              <a:t>Arduino</a:t>
            </a:r>
            <a:r>
              <a:rPr lang="ru-RU" sz="1200" b="0" i="0" kern="1200" dirty="0">
                <a:solidFill>
                  <a:schemeClr val="tx1"/>
                </a:solidFill>
                <a:effectLst/>
                <a:latin typeface="Nunito Sans" pitchFamily="2" charset="77"/>
                <a:ea typeface="+mn-ea"/>
                <a:cs typeface="+mn-cs"/>
              </a:rPr>
              <a:t>, возможно, из-за кажущейся сложности процесса по сравнению с простым написанием кода обработки ввода-вывода в основном цикле, что, как мы знаем, является плохой практикой. </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9</a:t>
            </a:fld>
            <a:endParaRPr lang="ru-RU" dirty="0"/>
          </a:p>
        </p:txBody>
      </p:sp>
    </p:spTree>
    <p:extLst>
      <p:ext uri="{BB962C8B-B14F-4D97-AF65-F5344CB8AC3E}">
        <p14:creationId xmlns:p14="http://schemas.microsoft.com/office/powerpoint/2010/main" val="114668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Nunito Sans" pitchFamily="2" charset="77"/>
                <a:ea typeface="+mn-ea"/>
                <a:cs typeface="+mn-cs"/>
              </a:rPr>
              <a:t>Важно понимать, что обработка прерываний — это аппаратный, а не программный процесс. Как специалисты, вы не должны беспокоиться об этом процессе, но должны предоставить всю информацию, необходимую аппаратуре для правильной обработки прерываний. По этой причине вы должны знать основные элементы, используемые в контроллере прерываний.</a:t>
            </a:r>
          </a:p>
          <a:p>
            <a:pPr marL="0" indent="457200"/>
            <a:r>
              <a:rPr lang="ru-RU" sz="1200" b="0" i="0" kern="1200" dirty="0">
                <a:solidFill>
                  <a:schemeClr val="tx1"/>
                </a:solidFill>
                <a:effectLst/>
                <a:latin typeface="Nunito Sans" pitchFamily="2" charset="77"/>
                <a:ea typeface="+mn-ea"/>
                <a:cs typeface="+mn-cs"/>
              </a:rPr>
              <a:t>Обратите внимание на следующие детали схемы:</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Показанный контроллер прерываний поддерживает некоторое количество (N) устройств ввода/вывода (GPIO, АЦП, I2C, SPI и так далее). Сигналы прерывания поступают от устройств, и когда эти сигналы достигают центрального процессора, начинается процесс обработки прерывания.</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Схема прерывания для каждого устройства ввода/вывода имеет регистр </a:t>
            </a:r>
            <a:r>
              <a:rPr lang="ru-RU" sz="1200" b="0" i="0" kern="1200" dirty="0" err="1">
                <a:solidFill>
                  <a:schemeClr val="tx1"/>
                </a:solidFill>
                <a:effectLst/>
                <a:latin typeface="Nunito Sans" pitchFamily="2" charset="77"/>
                <a:ea typeface="+mn-ea"/>
                <a:cs typeface="+mn-cs"/>
              </a:rPr>
              <a:t>Interrupt-Enable</a:t>
            </a:r>
            <a:r>
              <a:rPr lang="ru-RU" sz="1200" b="0" i="0" kern="1200" dirty="0">
                <a:solidFill>
                  <a:schemeClr val="tx1"/>
                </a:solidFill>
                <a:effectLst/>
                <a:latin typeface="Nunito Sans" pitchFamily="2" charset="77"/>
                <a:ea typeface="+mn-ea"/>
                <a:cs typeface="+mn-cs"/>
              </a:rPr>
              <a:t> и регистр </a:t>
            </a:r>
            <a:r>
              <a:rPr lang="ru-RU" sz="1200" b="0" i="0" kern="1200" dirty="0" err="1">
                <a:solidFill>
                  <a:schemeClr val="tx1"/>
                </a:solidFill>
                <a:effectLst/>
                <a:latin typeface="Nunito Sans" pitchFamily="2" charset="77"/>
                <a:ea typeface="+mn-ea"/>
                <a:cs typeface="+mn-cs"/>
              </a:rPr>
              <a:t>Interrupt</a:t>
            </a:r>
            <a:r>
              <a:rPr lang="ru-RU" sz="1200" b="0" i="0" kern="1200" dirty="0">
                <a:solidFill>
                  <a:schemeClr val="tx1"/>
                </a:solidFill>
                <a:effectLst/>
                <a:latin typeface="Nunito Sans" pitchFamily="2" charset="77"/>
                <a:ea typeface="+mn-ea"/>
                <a:cs typeface="+mn-cs"/>
              </a:rPr>
              <a:t> </a:t>
            </a:r>
            <a:r>
              <a:rPr lang="ru-RU" sz="1200" b="0" i="0" kern="1200" dirty="0" err="1">
                <a:solidFill>
                  <a:schemeClr val="tx1"/>
                </a:solidFill>
                <a:effectLst/>
                <a:latin typeface="Nunito Sans" pitchFamily="2" charset="77"/>
                <a:ea typeface="+mn-ea"/>
                <a:cs typeface="+mn-cs"/>
              </a:rPr>
              <a:t>Flag</a:t>
            </a:r>
            <a:r>
              <a:rPr lang="ru-RU" sz="1200" b="0" i="0" kern="1200" dirty="0">
                <a:solidFill>
                  <a:schemeClr val="tx1"/>
                </a:solidFill>
                <a:effectLst/>
                <a:latin typeface="Nunito Sans" pitchFamily="2" charset="77"/>
                <a:ea typeface="+mn-ea"/>
                <a:cs typeface="+mn-cs"/>
              </a:rPr>
              <a:t>.</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Биты </a:t>
            </a:r>
            <a:r>
              <a:rPr lang="ru-RU" sz="1200" b="1" i="1" kern="1200" dirty="0" err="1">
                <a:solidFill>
                  <a:schemeClr val="tx1"/>
                </a:solidFill>
                <a:effectLst/>
                <a:latin typeface="Nunito Sans" pitchFamily="2" charset="77"/>
                <a:ea typeface="+mn-ea"/>
                <a:cs typeface="+mn-cs"/>
              </a:rPr>
              <a:t>Interrupt-Enable</a:t>
            </a:r>
            <a:r>
              <a:rPr lang="ru-RU" sz="1200" b="1" i="1" kern="1200" dirty="0">
                <a:solidFill>
                  <a:schemeClr val="tx1"/>
                </a:solidFill>
                <a:effectLst/>
                <a:latin typeface="Nunito Sans" pitchFamily="2" charset="77"/>
                <a:ea typeface="+mn-ea"/>
                <a:cs typeface="+mn-cs"/>
              </a:rPr>
              <a:t> разрешают </a:t>
            </a:r>
            <a:r>
              <a:rPr lang="ru-RU" sz="1200" b="0" i="0" kern="1200" dirty="0">
                <a:solidFill>
                  <a:schemeClr val="tx1"/>
                </a:solidFill>
                <a:effectLst/>
                <a:latin typeface="Nunito Sans" pitchFamily="2" charset="77"/>
                <a:ea typeface="+mn-ea"/>
                <a:cs typeface="+mn-cs"/>
              </a:rPr>
              <a:t>определенные прерывания. Вы можете установить эти биты </a:t>
            </a:r>
            <a:r>
              <a:rPr lang="ru-RU" sz="1200" b="0" i="0" kern="1200" dirty="0" err="1">
                <a:solidFill>
                  <a:schemeClr val="tx1"/>
                </a:solidFill>
                <a:effectLst/>
                <a:latin typeface="Nunito Sans" pitchFamily="2" charset="77"/>
                <a:ea typeface="+mn-ea"/>
                <a:cs typeface="+mn-cs"/>
              </a:rPr>
              <a:t>программно</a:t>
            </a:r>
            <a:r>
              <a:rPr lang="ru-RU" sz="1200" b="0" i="0" kern="1200" dirty="0">
                <a:solidFill>
                  <a:schemeClr val="tx1"/>
                </a:solidFill>
                <a:effectLst/>
                <a:latin typeface="Nunito Sans" pitchFamily="2" charset="77"/>
                <a:ea typeface="+mn-ea"/>
                <a:cs typeface="+mn-cs"/>
              </a:rPr>
              <a:t>, чтобы указать на намерение использовать прерывания для данного устройства.</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Биты </a:t>
            </a:r>
            <a:r>
              <a:rPr lang="en-US" sz="1200" b="1" i="1" kern="1200" dirty="0">
                <a:solidFill>
                  <a:schemeClr val="tx1"/>
                </a:solidFill>
                <a:effectLst/>
                <a:latin typeface="Nunito Sans" pitchFamily="2" charset="77"/>
                <a:ea typeface="+mn-ea"/>
                <a:cs typeface="+mn-cs"/>
              </a:rPr>
              <a:t>Interrupt Flag </a:t>
            </a:r>
            <a:r>
              <a:rPr lang="ru-RU" sz="1200" b="0" i="0" kern="1200" dirty="0">
                <a:solidFill>
                  <a:schemeClr val="tx1"/>
                </a:solidFill>
                <a:effectLst/>
                <a:latin typeface="Nunito Sans" pitchFamily="2" charset="77"/>
                <a:ea typeface="+mn-ea"/>
                <a:cs typeface="+mn-cs"/>
              </a:rPr>
              <a:t>(также известные как биты </a:t>
            </a:r>
            <a:r>
              <a:rPr lang="ru-RU" sz="1200" b="1" i="1" kern="1200" dirty="0">
                <a:solidFill>
                  <a:schemeClr val="tx1"/>
                </a:solidFill>
                <a:effectLst/>
                <a:latin typeface="Nunito Sans" pitchFamily="2" charset="77"/>
                <a:ea typeface="+mn-ea"/>
                <a:cs typeface="+mn-cs"/>
              </a:rPr>
              <a:t>ожидания прерывания</a:t>
            </a:r>
            <a:r>
              <a:rPr lang="ru-RU" sz="1200" b="0" i="0" kern="1200" dirty="0">
                <a:solidFill>
                  <a:schemeClr val="tx1"/>
                </a:solidFill>
                <a:effectLst/>
                <a:latin typeface="Nunito Sans" pitchFamily="2" charset="77"/>
                <a:ea typeface="+mn-ea"/>
                <a:cs typeface="+mn-cs"/>
              </a:rPr>
              <a:t>) устанавливаются аппаратным обеспечением, когда произошло ожидаемое внешнее событие. Эти биты добавляют разрешенные источники в очередь ожидающих прерываний. Вы можете </a:t>
            </a:r>
            <a:r>
              <a:rPr lang="ru-RU" sz="1200" b="0" i="0" kern="1200" dirty="0" err="1">
                <a:solidFill>
                  <a:schemeClr val="tx1"/>
                </a:solidFill>
                <a:effectLst/>
                <a:latin typeface="Nunito Sans" pitchFamily="2" charset="77"/>
                <a:ea typeface="+mn-ea"/>
                <a:cs typeface="+mn-cs"/>
              </a:rPr>
              <a:t>программно</a:t>
            </a:r>
            <a:r>
              <a:rPr lang="ru-RU" sz="1200" b="0" i="0" kern="1200" dirty="0">
                <a:solidFill>
                  <a:schemeClr val="tx1"/>
                </a:solidFill>
                <a:effectLst/>
                <a:latin typeface="Nunito Sans" pitchFamily="2" charset="77"/>
                <a:ea typeface="+mn-ea"/>
                <a:cs typeface="+mn-cs"/>
              </a:rPr>
              <a:t> очистить эти флаги, чтобы указать, что вы приняли участие в запросе. Очистка флагов прерывания обычно выполняется с помощью специальной процедуры, которая не обязательно записывает в них 0.</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В ядре процессора есть специальный регистр, который называется </a:t>
            </a:r>
            <a:r>
              <a:rPr lang="ru-RU" sz="1200" b="1" i="1" kern="1200" dirty="0">
                <a:solidFill>
                  <a:schemeClr val="tx1"/>
                </a:solidFill>
                <a:effectLst/>
                <a:latin typeface="Nunito Sans" pitchFamily="2" charset="77"/>
                <a:ea typeface="+mn-ea"/>
                <a:cs typeface="+mn-cs"/>
              </a:rPr>
              <a:t>маска прерываний</a:t>
            </a:r>
            <a:r>
              <a:rPr lang="ru-RU" sz="1200" b="0" i="0" kern="1200" dirty="0">
                <a:solidFill>
                  <a:schemeClr val="tx1"/>
                </a:solidFill>
                <a:effectLst/>
                <a:latin typeface="Nunito Sans" pitchFamily="2" charset="77"/>
                <a:ea typeface="+mn-ea"/>
                <a:cs typeface="+mn-cs"/>
              </a:rPr>
              <a:t>, который позволяет игнорировать прерывания. Также известный как </a:t>
            </a:r>
            <a:r>
              <a:rPr lang="ru-RU" sz="1200" b="0" i="0" kern="1200" dirty="0" err="1">
                <a:solidFill>
                  <a:schemeClr val="tx1"/>
                </a:solidFill>
                <a:effectLst/>
                <a:latin typeface="Nunito Sans" pitchFamily="2" charset="77"/>
                <a:ea typeface="+mn-ea"/>
                <a:cs typeface="+mn-cs"/>
              </a:rPr>
              <a:t>Global</a:t>
            </a:r>
            <a:r>
              <a:rPr lang="ru-RU" sz="1200" b="0" i="0" kern="1200" dirty="0">
                <a:solidFill>
                  <a:schemeClr val="tx1"/>
                </a:solidFill>
                <a:effectLst/>
                <a:latin typeface="Nunito Sans" pitchFamily="2" charset="77"/>
                <a:ea typeface="+mn-ea"/>
                <a:cs typeface="+mn-cs"/>
              </a:rPr>
              <a:t> </a:t>
            </a:r>
            <a:r>
              <a:rPr lang="ru-RU" sz="1200" b="0" i="0" kern="1200" dirty="0" err="1">
                <a:solidFill>
                  <a:schemeClr val="tx1"/>
                </a:solidFill>
                <a:effectLst/>
                <a:latin typeface="Nunito Sans" pitchFamily="2" charset="77"/>
                <a:ea typeface="+mn-ea"/>
                <a:cs typeface="+mn-cs"/>
              </a:rPr>
              <a:t>Interrupt</a:t>
            </a:r>
            <a:r>
              <a:rPr lang="ru-RU" sz="1200" b="0" i="0" kern="1200" dirty="0">
                <a:solidFill>
                  <a:schemeClr val="tx1"/>
                </a:solidFill>
                <a:effectLst/>
                <a:latin typeface="Nunito Sans" pitchFamily="2" charset="77"/>
                <a:ea typeface="+mn-ea"/>
                <a:cs typeface="+mn-cs"/>
              </a:rPr>
              <a:t> </a:t>
            </a:r>
            <a:r>
              <a:rPr lang="ru-RU" sz="1200" b="0" i="0" kern="1200" dirty="0" err="1">
                <a:solidFill>
                  <a:schemeClr val="tx1"/>
                </a:solidFill>
                <a:effectLst/>
                <a:latin typeface="Nunito Sans" pitchFamily="2" charset="77"/>
                <a:ea typeface="+mn-ea"/>
                <a:cs typeface="+mn-cs"/>
              </a:rPr>
              <a:t>Mask</a:t>
            </a:r>
            <a:r>
              <a:rPr lang="ru-RU" sz="1200" b="0" i="0" kern="1200" dirty="0">
                <a:solidFill>
                  <a:schemeClr val="tx1"/>
                </a:solidFill>
                <a:effectLst/>
                <a:latin typeface="Nunito Sans" pitchFamily="2" charset="77"/>
                <a:ea typeface="+mn-ea"/>
                <a:cs typeface="+mn-cs"/>
              </a:rPr>
              <a:t>, этот регистр обычно является активно-низким регистром процессора, разрешающим все прерывания ввода-вывода, когда он очищен, и игнорирующим прерывания, когда он установлен. В некоторых архитектурах для этого бита используется логика активного высокого уровня, и вместо этого он называется регистром </a:t>
            </a:r>
            <a:r>
              <a:rPr lang="ru-RU" sz="1200" b="1" i="1" kern="1200" dirty="0" err="1">
                <a:solidFill>
                  <a:schemeClr val="tx1"/>
                </a:solidFill>
                <a:effectLst/>
                <a:latin typeface="Nunito Sans" pitchFamily="2" charset="77"/>
                <a:ea typeface="+mn-ea"/>
                <a:cs typeface="+mn-cs"/>
              </a:rPr>
              <a:t>Global</a:t>
            </a:r>
            <a:r>
              <a:rPr lang="ru-RU" sz="1200" b="1" i="1" kern="1200" dirty="0">
                <a:solidFill>
                  <a:schemeClr val="tx1"/>
                </a:solidFill>
                <a:effectLst/>
                <a:latin typeface="Nunito Sans" pitchFamily="2" charset="77"/>
                <a:ea typeface="+mn-ea"/>
                <a:cs typeface="+mn-cs"/>
              </a:rPr>
              <a:t> </a:t>
            </a:r>
            <a:r>
              <a:rPr lang="ru-RU" sz="1200" b="1" i="1" kern="1200" dirty="0" err="1">
                <a:solidFill>
                  <a:schemeClr val="tx1"/>
                </a:solidFill>
                <a:effectLst/>
                <a:latin typeface="Nunito Sans" pitchFamily="2" charset="77"/>
                <a:ea typeface="+mn-ea"/>
                <a:cs typeface="+mn-cs"/>
              </a:rPr>
              <a:t>Interrupt-Enable</a:t>
            </a:r>
            <a:r>
              <a:rPr lang="ru-RU" sz="1200" b="0" i="0" kern="1200" dirty="0">
                <a:solidFill>
                  <a:schemeClr val="tx1"/>
                </a:solidFill>
                <a:effectLst/>
                <a:latin typeface="Nunito Sans" pitchFamily="2" charset="77"/>
                <a:ea typeface="+mn-ea"/>
                <a:cs typeface="+mn-cs"/>
              </a:rPr>
              <a:t>. Временное отключение прерываний не означает их полного игнорирования. Если прерывание срабатывает, когда прерывания глобально отключены, оно попадает в очередь, которая будет обработана, когда прерывания будут снова включены.</a:t>
            </a:r>
          </a:p>
          <a:p>
            <a:pPr marL="228600" lvl="2" indent="-228600">
              <a:buFont typeface="+mj-lt"/>
              <a:buAutoNum type="arabicPeriod"/>
            </a:pPr>
            <a:r>
              <a:rPr lang="ru-RU" sz="1200" b="0" i="0" kern="1200" dirty="0">
                <a:solidFill>
                  <a:schemeClr val="tx1"/>
                </a:solidFill>
                <a:effectLst/>
                <a:latin typeface="Nunito Sans" pitchFamily="2" charset="77"/>
                <a:ea typeface="+mn-ea"/>
                <a:cs typeface="+mn-cs"/>
              </a:rPr>
              <a:t>Другими источниками событий являются исключения и NMI (</a:t>
            </a:r>
            <a:r>
              <a:rPr lang="ru-RU" sz="1200" b="0" i="0" kern="1200" dirty="0" err="1">
                <a:solidFill>
                  <a:schemeClr val="tx1"/>
                </a:solidFill>
                <a:effectLst/>
                <a:latin typeface="Nunito Sans" pitchFamily="2" charset="77"/>
                <a:ea typeface="+mn-ea"/>
                <a:cs typeface="+mn-cs"/>
              </a:rPr>
              <a:t>Non-Maskable</a:t>
            </a:r>
            <a:r>
              <a:rPr lang="ru-RU" sz="1200" b="0" i="0" kern="1200" dirty="0">
                <a:solidFill>
                  <a:schemeClr val="tx1"/>
                </a:solidFill>
                <a:effectLst/>
                <a:latin typeface="Nunito Sans" pitchFamily="2" charset="77"/>
                <a:ea typeface="+mn-ea"/>
                <a:cs typeface="+mn-cs"/>
              </a:rPr>
              <a:t> </a:t>
            </a:r>
            <a:r>
              <a:rPr lang="ru-RU" sz="1200" b="0" i="0" kern="1200" dirty="0" err="1">
                <a:solidFill>
                  <a:schemeClr val="tx1"/>
                </a:solidFill>
                <a:effectLst/>
                <a:latin typeface="Nunito Sans" pitchFamily="2" charset="77"/>
                <a:ea typeface="+mn-ea"/>
                <a:cs typeface="+mn-cs"/>
              </a:rPr>
              <a:t>Interrupts</a:t>
            </a:r>
            <a:r>
              <a:rPr lang="ru-RU" sz="1200" b="0" i="0" kern="1200" dirty="0">
                <a:solidFill>
                  <a:schemeClr val="tx1"/>
                </a:solidFill>
                <a:effectLst/>
                <a:latin typeface="Nunito Sans" pitchFamily="2" charset="77"/>
                <a:ea typeface="+mn-ea"/>
                <a:cs typeface="+mn-cs"/>
              </a:rPr>
              <a:t>). </a:t>
            </a:r>
          </a:p>
          <a:p>
            <a:pPr marL="228600" lvl="2" indent="-228600">
              <a:buFont typeface="+mj-lt"/>
              <a:buAutoNum type="arabicPeriod"/>
            </a:pPr>
            <a:r>
              <a:rPr lang="ru-RU" sz="1200" b="1" i="1" kern="1200" dirty="0">
                <a:solidFill>
                  <a:schemeClr val="tx1"/>
                </a:solidFill>
                <a:effectLst/>
                <a:latin typeface="Nunito Sans" pitchFamily="2" charset="77"/>
                <a:ea typeface="+mn-ea"/>
                <a:cs typeface="+mn-cs"/>
              </a:rPr>
              <a:t>Исключения </a:t>
            </a:r>
            <a:r>
              <a:rPr lang="ru-RU" sz="1200" b="0" i="0" kern="1200" dirty="0">
                <a:solidFill>
                  <a:schemeClr val="tx1"/>
                </a:solidFill>
                <a:effectLst/>
                <a:latin typeface="Nunito Sans" pitchFamily="2" charset="77"/>
                <a:ea typeface="+mn-ea"/>
                <a:cs typeface="+mn-cs"/>
              </a:rPr>
              <a:t>похожи на прерывания, но они приходят не асинхронно от устройств ввода/вывода, а синхронно от центрального процессора. Вы можете быть знакомы с такими исключениями, как "</a:t>
            </a:r>
            <a:r>
              <a:rPr lang="ru-RU" sz="1200" b="1" i="1" kern="1200" dirty="0">
                <a:solidFill>
                  <a:schemeClr val="tx1"/>
                </a:solidFill>
                <a:effectLst/>
                <a:latin typeface="Nunito Sans" pitchFamily="2" charset="77"/>
                <a:ea typeface="+mn-ea"/>
                <a:cs typeface="+mn-cs"/>
              </a:rPr>
              <a:t>Деление на ноль" </a:t>
            </a:r>
            <a:r>
              <a:rPr lang="ru-RU" sz="1200" b="0" i="0" kern="1200" dirty="0">
                <a:solidFill>
                  <a:schemeClr val="tx1"/>
                </a:solidFill>
                <a:effectLst/>
                <a:latin typeface="Nunito Sans" pitchFamily="2" charset="77"/>
                <a:ea typeface="+mn-ea"/>
                <a:cs typeface="+mn-cs"/>
              </a:rPr>
              <a:t>или "</a:t>
            </a:r>
            <a:r>
              <a:rPr lang="ru-RU" sz="1200" b="1" i="1" kern="1200" dirty="0">
                <a:solidFill>
                  <a:schemeClr val="tx1"/>
                </a:solidFill>
                <a:effectLst/>
                <a:latin typeface="Nunito Sans" pitchFamily="2" charset="77"/>
                <a:ea typeface="+mn-ea"/>
                <a:cs typeface="+mn-cs"/>
              </a:rPr>
              <a:t>Незаконная инструкция"</a:t>
            </a:r>
            <a:r>
              <a:rPr lang="ru-RU" sz="1200" b="0" i="0" kern="1200" dirty="0">
                <a:solidFill>
                  <a:schemeClr val="tx1"/>
                </a:solidFill>
                <a:effectLst/>
                <a:latin typeface="Nunito Sans" pitchFamily="2" charset="77"/>
                <a:ea typeface="+mn-ea"/>
                <a:cs typeface="+mn-cs"/>
              </a:rPr>
              <a:t>. </a:t>
            </a:r>
          </a:p>
          <a:p>
            <a:pPr marL="228600" lvl="2" indent="-228600">
              <a:buFont typeface="+mj-lt"/>
              <a:buAutoNum type="arabicPeriod"/>
            </a:pPr>
            <a:r>
              <a:rPr lang="en-US" sz="1200" b="1" i="1" kern="1200" dirty="0">
                <a:solidFill>
                  <a:schemeClr val="tx1"/>
                </a:solidFill>
                <a:effectLst/>
                <a:latin typeface="Nunito Sans" pitchFamily="2" charset="77"/>
                <a:ea typeface="+mn-ea"/>
                <a:cs typeface="+mn-cs"/>
              </a:rPr>
              <a:t>Non</a:t>
            </a:r>
            <a:r>
              <a:rPr lang="ru-RU" sz="1200" b="1" i="1" kern="1200" dirty="0">
                <a:solidFill>
                  <a:schemeClr val="tx1"/>
                </a:solidFill>
                <a:effectLst/>
                <a:latin typeface="Nunito Sans" pitchFamily="2" charset="77"/>
                <a:ea typeface="+mn-ea"/>
                <a:cs typeface="+mn-cs"/>
              </a:rPr>
              <a:t>-</a:t>
            </a:r>
            <a:r>
              <a:rPr lang="en-US" sz="1200" b="1" i="1" kern="1200" dirty="0">
                <a:solidFill>
                  <a:schemeClr val="tx1"/>
                </a:solidFill>
                <a:effectLst/>
                <a:latin typeface="Nunito Sans" pitchFamily="2" charset="77"/>
                <a:ea typeface="+mn-ea"/>
                <a:cs typeface="+mn-cs"/>
              </a:rPr>
              <a:t>Maskable Interrupts</a:t>
            </a:r>
            <a:r>
              <a:rPr lang="en-US" sz="1200" b="0" i="0" kern="1200" dirty="0">
                <a:solidFill>
                  <a:schemeClr val="tx1"/>
                </a:solidFill>
                <a:effectLst/>
                <a:latin typeface="Nunito Sans" pitchFamily="2" charset="77"/>
                <a:ea typeface="+mn-ea"/>
                <a:cs typeface="+mn-cs"/>
              </a:rPr>
              <a:t> </a:t>
            </a:r>
            <a:r>
              <a:rPr lang="ru-RU" sz="1200" b="0" i="0" kern="1200" dirty="0">
                <a:solidFill>
                  <a:schemeClr val="tx1"/>
                </a:solidFill>
                <a:effectLst/>
                <a:latin typeface="Nunito Sans" pitchFamily="2" charset="77"/>
                <a:ea typeface="+mn-ea"/>
                <a:cs typeface="+mn-cs"/>
              </a:rPr>
              <a:t>- это специальные прерывания, которые не могут быть заглушены маской прерывания. Это полезно для реализации аварийных кнопок, игнорировать которые не имеет смысла ни при каких обстоятельствах.</a:t>
            </a:r>
          </a:p>
          <a:p>
            <a:pPr marL="0" indent="457200">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10</a:t>
            </a:fld>
            <a:endParaRPr lang="ru-RU" dirty="0"/>
          </a:p>
        </p:txBody>
      </p:sp>
    </p:spTree>
    <p:extLst>
      <p:ext uri="{BB962C8B-B14F-4D97-AF65-F5344CB8AC3E}">
        <p14:creationId xmlns:p14="http://schemas.microsoft.com/office/powerpoint/2010/main" val="833859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елый фон с лого">
    <p:spTree>
      <p:nvGrpSpPr>
        <p:cNvPr id="1" name=""/>
        <p:cNvGrpSpPr/>
        <p:nvPr/>
      </p:nvGrpSpPr>
      <p:grpSpPr>
        <a:xfrm>
          <a:off x="0" y="0"/>
          <a:ext cx="0" cy="0"/>
          <a:chOff x="0" y="0"/>
          <a:chExt cx="0" cy="0"/>
        </a:xfrm>
      </p:grpSpPr>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70850"/>
            <a:ext cx="9352702" cy="170816"/>
          </a:xfrm>
          <a:prstGeom prst="rect">
            <a:avLst/>
          </a:prstGeom>
        </p:spPr>
        <p:txBody>
          <a:bodyPr lIns="0" tIns="0" rIns="0" b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3" name="Graphic 16">
            <a:extLst>
              <a:ext uri="{FF2B5EF4-FFF2-40B4-BE49-F238E27FC236}">
                <a16:creationId xmlns:a16="http://schemas.microsoft.com/office/drawing/2014/main" id="{F477F3E7-D7B3-467D-9410-6474D8173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7" name="Текст 78">
            <a:extLst>
              <a:ext uri="{FF2B5EF4-FFF2-40B4-BE49-F238E27FC236}">
                <a16:creationId xmlns:a16="http://schemas.microsoft.com/office/drawing/2014/main" id="{7C1EF884-517F-44CB-ABA5-15A665A81A2C}"/>
              </a:ext>
            </a:extLst>
          </p:cNvPr>
          <p:cNvSpPr>
            <a:spLocks noGrp="1"/>
          </p:cNvSpPr>
          <p:nvPr>
            <p:ph type="body" sz="quarter" idx="10"/>
          </p:nvPr>
        </p:nvSpPr>
        <p:spPr>
          <a:xfrm>
            <a:off x="570766" y="747540"/>
            <a:ext cx="9388789" cy="323775"/>
          </a:xfrm>
          <a:prstGeom prst="rect">
            <a:avLst/>
          </a:prstGeom>
        </p:spPr>
        <p:txBody>
          <a:bodyPr lIns="0" tIns="0" rIns="0" bIns="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 name="Номер слайда 5">
            <a:extLst>
              <a:ext uri="{FF2B5EF4-FFF2-40B4-BE49-F238E27FC236}">
                <a16:creationId xmlns:a16="http://schemas.microsoft.com/office/drawing/2014/main" id="{0DCDECC3-7067-4AE1-88EA-CCB8663740B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099348759"/>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аблица">
    <p:spTree>
      <p:nvGrpSpPr>
        <p:cNvPr id="1" name=""/>
        <p:cNvGrpSpPr/>
        <p:nvPr/>
      </p:nvGrpSpPr>
      <p:grpSpPr>
        <a:xfrm>
          <a:off x="0" y="0"/>
          <a:ext cx="0" cy="0"/>
          <a:chOff x="0" y="0"/>
          <a:chExt cx="0" cy="0"/>
        </a:xfrm>
      </p:grpSpPr>
      <p:sp>
        <p:nvSpPr>
          <p:cNvPr id="4" name="Таблица 3">
            <a:extLst>
              <a:ext uri="{FF2B5EF4-FFF2-40B4-BE49-F238E27FC236}">
                <a16:creationId xmlns:a16="http://schemas.microsoft.com/office/drawing/2014/main" id="{A2221231-31F9-4A95-8086-559E8E51187B}"/>
              </a:ext>
            </a:extLst>
          </p:cNvPr>
          <p:cNvSpPr>
            <a:spLocks noGrp="1"/>
          </p:cNvSpPr>
          <p:nvPr>
            <p:ph type="tbl" sz="quarter" idx="17"/>
          </p:nvPr>
        </p:nvSpPr>
        <p:spPr>
          <a:xfrm>
            <a:off x="625314" y="1874862"/>
            <a:ext cx="6106243"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8" name="Текст 78">
            <a:extLst>
              <a:ext uri="{FF2B5EF4-FFF2-40B4-BE49-F238E27FC236}">
                <a16:creationId xmlns:a16="http://schemas.microsoft.com/office/drawing/2014/main" id="{846E4EEE-7AAF-4C68-BE2C-6471548C122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BE84E0EF-932F-4BB0-B9AB-A2AE8A66E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6C064412-4952-496F-AC35-727C4187FCE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аблица 3">
            <a:extLst>
              <a:ext uri="{FF2B5EF4-FFF2-40B4-BE49-F238E27FC236}">
                <a16:creationId xmlns:a16="http://schemas.microsoft.com/office/drawing/2014/main" id="{0E0AE8F7-7BBE-4A2F-9766-84025902E858}"/>
              </a:ext>
            </a:extLst>
          </p:cNvPr>
          <p:cNvSpPr>
            <a:spLocks noGrp="1"/>
          </p:cNvSpPr>
          <p:nvPr>
            <p:ph type="tbl" sz="quarter" idx="18"/>
          </p:nvPr>
        </p:nvSpPr>
        <p:spPr>
          <a:xfrm>
            <a:off x="7421364" y="1814755"/>
            <a:ext cx="4145324"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2" name="Номер слайда 5">
            <a:extLst>
              <a:ext uri="{FF2B5EF4-FFF2-40B4-BE49-F238E27FC236}">
                <a16:creationId xmlns:a16="http://schemas.microsoft.com/office/drawing/2014/main" id="{97CCE25F-93B5-4DA1-9D58-BF229EB97CD9}"/>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416057583"/>
      </p:ext>
    </p:extLst>
  </p:cSld>
  <p:clrMapOvr>
    <a:masterClrMapping/>
  </p:clrMapOvr>
  <p:extLst>
    <p:ext uri="{DCECCB84-F9BA-43D5-87BE-67443E8EF086}">
      <p15:sldGuideLst xmlns:p15="http://schemas.microsoft.com/office/powerpoint/2012/main">
        <p15:guide id="1" pos="439">
          <p15:clr>
            <a:srgbClr val="FBAE40"/>
          </p15:clr>
        </p15:guide>
        <p15:guide id="4" orient="horz" pos="397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е колонки буллитов">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625312" y="2515704"/>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3" y="1963479"/>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Текст 4">
            <a:extLst>
              <a:ext uri="{FF2B5EF4-FFF2-40B4-BE49-F238E27FC236}">
                <a16:creationId xmlns:a16="http://schemas.microsoft.com/office/drawing/2014/main" id="{13C6E779-3566-4385-A23D-F806E44BDE83}"/>
              </a:ext>
            </a:extLst>
          </p:cNvPr>
          <p:cNvSpPr>
            <a:spLocks noGrp="1"/>
          </p:cNvSpPr>
          <p:nvPr>
            <p:ph type="body" sz="quarter" idx="20"/>
          </p:nvPr>
        </p:nvSpPr>
        <p:spPr>
          <a:xfrm>
            <a:off x="6095999" y="2514715"/>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5F731786-32F6-4292-A67E-FDC8CF586ED6}"/>
              </a:ext>
            </a:extLst>
          </p:cNvPr>
          <p:cNvSpPr>
            <a:spLocks noGrp="1"/>
          </p:cNvSpPr>
          <p:nvPr>
            <p:ph type="body" sz="quarter" idx="21"/>
          </p:nvPr>
        </p:nvSpPr>
        <p:spPr>
          <a:xfrm>
            <a:off x="6096000" y="1962490"/>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Текст 78">
            <a:extLst>
              <a:ext uri="{FF2B5EF4-FFF2-40B4-BE49-F238E27FC236}">
                <a16:creationId xmlns:a16="http://schemas.microsoft.com/office/drawing/2014/main" id="{DCBBEF49-1B60-4A48-A6A6-8B83E5004FA4}"/>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2D5BC477-B3A7-4CF0-8EA1-B63E8A482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4" name="Текст 78">
            <a:extLst>
              <a:ext uri="{FF2B5EF4-FFF2-40B4-BE49-F238E27FC236}">
                <a16:creationId xmlns:a16="http://schemas.microsoft.com/office/drawing/2014/main" id="{FAFE1402-EF00-4120-A930-D3B03F0A0B6E}"/>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78C93C87-2444-4282-9A1F-512C846E85A4}"/>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79537260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аймлайн малый">
    <p:spTree>
      <p:nvGrpSpPr>
        <p:cNvPr id="1" name=""/>
        <p:cNvGrpSpPr/>
        <p:nvPr/>
      </p:nvGrpSpPr>
      <p:grpSpPr>
        <a:xfrm>
          <a:off x="0" y="0"/>
          <a:ext cx="0" cy="0"/>
          <a:chOff x="0" y="0"/>
          <a:chExt cx="0" cy="0"/>
        </a:xfrm>
      </p:grpSpPr>
      <p:sp>
        <p:nvSpPr>
          <p:cNvPr id="54" name="Текст 4">
            <a:extLst>
              <a:ext uri="{FF2B5EF4-FFF2-40B4-BE49-F238E27FC236}">
                <a16:creationId xmlns:a16="http://schemas.microsoft.com/office/drawing/2014/main" id="{92F71ABB-F095-485D-BE47-D1E4B974AFBA}"/>
              </a:ext>
            </a:extLst>
          </p:cNvPr>
          <p:cNvSpPr>
            <a:spLocks noGrp="1"/>
          </p:cNvSpPr>
          <p:nvPr>
            <p:ph type="body" sz="quarter" idx="15"/>
          </p:nvPr>
        </p:nvSpPr>
        <p:spPr>
          <a:xfrm>
            <a:off x="636884" y="2608446"/>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1BB1F3CC-5A2C-4CE4-912A-C90E2D5D6B06}"/>
              </a:ext>
            </a:extLst>
          </p:cNvPr>
          <p:cNvSpPr>
            <a:spLocks noGrp="1"/>
          </p:cNvSpPr>
          <p:nvPr>
            <p:ph type="body" sz="quarter" idx="20"/>
          </p:nvPr>
        </p:nvSpPr>
        <p:spPr>
          <a:xfrm>
            <a:off x="2760244" y="2617346"/>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4">
            <a:extLst>
              <a:ext uri="{FF2B5EF4-FFF2-40B4-BE49-F238E27FC236}">
                <a16:creationId xmlns:a16="http://schemas.microsoft.com/office/drawing/2014/main" id="{D846CF09-DC12-4F84-A6A0-AE436E191140}"/>
              </a:ext>
            </a:extLst>
          </p:cNvPr>
          <p:cNvSpPr>
            <a:spLocks noGrp="1"/>
          </p:cNvSpPr>
          <p:nvPr>
            <p:ph type="body" sz="quarter" idx="21"/>
          </p:nvPr>
        </p:nvSpPr>
        <p:spPr>
          <a:xfrm>
            <a:off x="4874580" y="2628655"/>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7" name="Текст 4">
            <a:extLst>
              <a:ext uri="{FF2B5EF4-FFF2-40B4-BE49-F238E27FC236}">
                <a16:creationId xmlns:a16="http://schemas.microsoft.com/office/drawing/2014/main" id="{C467FD3D-A4E8-475E-B53D-AEF37DABCF16}"/>
              </a:ext>
            </a:extLst>
          </p:cNvPr>
          <p:cNvSpPr>
            <a:spLocks noGrp="1"/>
          </p:cNvSpPr>
          <p:nvPr>
            <p:ph type="body" sz="quarter" idx="22"/>
          </p:nvPr>
        </p:nvSpPr>
        <p:spPr>
          <a:xfrm>
            <a:off x="6997940" y="2637555"/>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8" name="Текст 4">
            <a:extLst>
              <a:ext uri="{FF2B5EF4-FFF2-40B4-BE49-F238E27FC236}">
                <a16:creationId xmlns:a16="http://schemas.microsoft.com/office/drawing/2014/main" id="{504C5990-CB06-45EF-806A-74CC29F352F6}"/>
              </a:ext>
            </a:extLst>
          </p:cNvPr>
          <p:cNvSpPr>
            <a:spLocks noGrp="1"/>
          </p:cNvSpPr>
          <p:nvPr>
            <p:ph type="body" sz="quarter" idx="23"/>
          </p:nvPr>
        </p:nvSpPr>
        <p:spPr>
          <a:xfrm>
            <a:off x="9120927" y="2650364"/>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Овал 20">
            <a:extLst>
              <a:ext uri="{FF2B5EF4-FFF2-40B4-BE49-F238E27FC236}">
                <a16:creationId xmlns:a16="http://schemas.microsoft.com/office/drawing/2014/main" id="{4B4609C3-451B-4410-B59A-6AD273C19D2E}"/>
              </a:ext>
            </a:extLst>
          </p:cNvPr>
          <p:cNvSpPr/>
          <p:nvPr userDrawn="1"/>
        </p:nvSpPr>
        <p:spPr>
          <a:xfrm>
            <a:off x="552731"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2" name="Прямая соединительная линия 21">
            <a:extLst>
              <a:ext uri="{FF2B5EF4-FFF2-40B4-BE49-F238E27FC236}">
                <a16:creationId xmlns:a16="http://schemas.microsoft.com/office/drawing/2014/main" id="{179B13CE-CC0C-406E-B73F-EF90FFC33067}"/>
              </a:ext>
            </a:extLst>
          </p:cNvPr>
          <p:cNvCxnSpPr>
            <a:cxnSpLocks/>
          </p:cNvCxnSpPr>
          <p:nvPr userDrawn="1"/>
        </p:nvCxnSpPr>
        <p:spPr>
          <a:xfrm>
            <a:off x="625725" y="1988413"/>
            <a:ext cx="0" cy="492218"/>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7FA7FB6E-EE1B-4ED1-AACA-EAE1A808137B}"/>
              </a:ext>
            </a:extLst>
          </p:cNvPr>
          <p:cNvSpPr/>
          <p:nvPr userDrawn="1"/>
        </p:nvSpPr>
        <p:spPr>
          <a:xfrm>
            <a:off x="266973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7" name="Прямая соединительная линия 26">
            <a:extLst>
              <a:ext uri="{FF2B5EF4-FFF2-40B4-BE49-F238E27FC236}">
                <a16:creationId xmlns:a16="http://schemas.microsoft.com/office/drawing/2014/main" id="{102B0111-F275-4799-AAD3-90BDD91C0132}"/>
              </a:ext>
            </a:extLst>
          </p:cNvPr>
          <p:cNvCxnSpPr>
            <a:cxnSpLocks/>
          </p:cNvCxnSpPr>
          <p:nvPr userDrawn="1"/>
        </p:nvCxnSpPr>
        <p:spPr>
          <a:xfrm>
            <a:off x="2752643" y="1981382"/>
            <a:ext cx="0" cy="499249"/>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9" name="Овал 28">
            <a:extLst>
              <a:ext uri="{FF2B5EF4-FFF2-40B4-BE49-F238E27FC236}">
                <a16:creationId xmlns:a16="http://schemas.microsoft.com/office/drawing/2014/main" id="{D61AE036-0E24-400A-97A6-1EC0FEC585DC}"/>
              </a:ext>
            </a:extLst>
          </p:cNvPr>
          <p:cNvSpPr/>
          <p:nvPr userDrawn="1"/>
        </p:nvSpPr>
        <p:spPr>
          <a:xfrm>
            <a:off x="4776316"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0" name="Прямая соединительная линия 29">
            <a:extLst>
              <a:ext uri="{FF2B5EF4-FFF2-40B4-BE49-F238E27FC236}">
                <a16:creationId xmlns:a16="http://schemas.microsoft.com/office/drawing/2014/main" id="{59A044E0-F612-495D-A057-A7FD154F4F3C}"/>
              </a:ext>
            </a:extLst>
          </p:cNvPr>
          <p:cNvCxnSpPr>
            <a:cxnSpLocks/>
          </p:cNvCxnSpPr>
          <p:nvPr userDrawn="1"/>
        </p:nvCxnSpPr>
        <p:spPr>
          <a:xfrm>
            <a:off x="486492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402696C1-4245-46CD-AF9F-F88334ABCD2D}"/>
              </a:ext>
            </a:extLst>
          </p:cNvPr>
          <p:cNvSpPr/>
          <p:nvPr userDrawn="1"/>
        </p:nvSpPr>
        <p:spPr>
          <a:xfrm>
            <a:off x="690891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3" name="Прямая соединительная линия 32">
            <a:extLst>
              <a:ext uri="{FF2B5EF4-FFF2-40B4-BE49-F238E27FC236}">
                <a16:creationId xmlns:a16="http://schemas.microsoft.com/office/drawing/2014/main" id="{77FBF61E-4B8D-476A-BE63-1C5F63F0358E}"/>
              </a:ext>
            </a:extLst>
          </p:cNvPr>
          <p:cNvCxnSpPr>
            <a:cxnSpLocks/>
          </p:cNvCxnSpPr>
          <p:nvPr userDrawn="1"/>
        </p:nvCxnSpPr>
        <p:spPr>
          <a:xfrm>
            <a:off x="699794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5" name="Овал 34">
            <a:extLst>
              <a:ext uri="{FF2B5EF4-FFF2-40B4-BE49-F238E27FC236}">
                <a16:creationId xmlns:a16="http://schemas.microsoft.com/office/drawing/2014/main" id="{A5C0157D-FDFB-4C21-84C9-A078478F8EE1}"/>
              </a:ext>
            </a:extLst>
          </p:cNvPr>
          <p:cNvSpPr/>
          <p:nvPr userDrawn="1"/>
        </p:nvSpPr>
        <p:spPr>
          <a:xfrm>
            <a:off x="9010440"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6" name="Прямая соединительная линия 35">
            <a:extLst>
              <a:ext uri="{FF2B5EF4-FFF2-40B4-BE49-F238E27FC236}">
                <a16:creationId xmlns:a16="http://schemas.microsoft.com/office/drawing/2014/main" id="{8CEB9078-464C-4940-A58A-B1175D8C342A}"/>
              </a:ext>
            </a:extLst>
          </p:cNvPr>
          <p:cNvCxnSpPr>
            <a:cxnSpLocks/>
          </p:cNvCxnSpPr>
          <p:nvPr userDrawn="1"/>
        </p:nvCxnSpPr>
        <p:spPr>
          <a:xfrm>
            <a:off x="9089473" y="1988413"/>
            <a:ext cx="0" cy="576727"/>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6DE2DEAC-D42E-444C-B949-CC00E875CA58}"/>
              </a:ext>
            </a:extLst>
          </p:cNvPr>
          <p:cNvCxnSpPr>
            <a:cxnSpLocks/>
          </p:cNvCxnSpPr>
          <p:nvPr userDrawn="1"/>
        </p:nvCxnSpPr>
        <p:spPr>
          <a:xfrm>
            <a:off x="611215" y="2480631"/>
            <a:ext cx="10463780" cy="84509"/>
          </a:xfrm>
          <a:prstGeom prst="line">
            <a:avLst/>
          </a:prstGeom>
          <a:ln w="12700">
            <a:solidFill>
              <a:srgbClr val="1E22AA"/>
            </a:solidFill>
            <a:tailEnd type="arrow"/>
          </a:ln>
        </p:spPr>
        <p:style>
          <a:lnRef idx="1">
            <a:schemeClr val="accent1"/>
          </a:lnRef>
          <a:fillRef idx="0">
            <a:schemeClr val="accent1"/>
          </a:fillRef>
          <a:effectRef idx="0">
            <a:schemeClr val="accent1"/>
          </a:effectRef>
          <a:fontRef idx="minor">
            <a:schemeClr val="tx1"/>
          </a:fontRef>
        </p:style>
      </p:cxnSp>
      <p:sp>
        <p:nvSpPr>
          <p:cNvPr id="59" name="Текст 78">
            <a:extLst>
              <a:ext uri="{FF2B5EF4-FFF2-40B4-BE49-F238E27FC236}">
                <a16:creationId xmlns:a16="http://schemas.microsoft.com/office/drawing/2014/main" id="{A3CA6BB1-7E6F-488C-AF9D-7FB26D6CAA03}"/>
              </a:ext>
            </a:extLst>
          </p:cNvPr>
          <p:cNvSpPr>
            <a:spLocks noGrp="1"/>
          </p:cNvSpPr>
          <p:nvPr>
            <p:ph type="body" sz="quarter" idx="17" hasCustomPrompt="1"/>
          </p:nvPr>
        </p:nvSpPr>
        <p:spPr>
          <a:xfrm>
            <a:off x="829539"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0" name="Текст 78">
            <a:extLst>
              <a:ext uri="{FF2B5EF4-FFF2-40B4-BE49-F238E27FC236}">
                <a16:creationId xmlns:a16="http://schemas.microsoft.com/office/drawing/2014/main" id="{6222F917-6B72-47D2-A819-45E662A6700F}"/>
              </a:ext>
            </a:extLst>
          </p:cNvPr>
          <p:cNvSpPr>
            <a:spLocks noGrp="1"/>
          </p:cNvSpPr>
          <p:nvPr>
            <p:ph type="body" sz="quarter" idx="24" hasCustomPrompt="1"/>
          </p:nvPr>
        </p:nvSpPr>
        <p:spPr>
          <a:xfrm>
            <a:off x="2924155"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1" name="Текст 78">
            <a:extLst>
              <a:ext uri="{FF2B5EF4-FFF2-40B4-BE49-F238E27FC236}">
                <a16:creationId xmlns:a16="http://schemas.microsoft.com/office/drawing/2014/main" id="{31BDB2B2-3018-4E78-B083-728A0ED54488}"/>
              </a:ext>
            </a:extLst>
          </p:cNvPr>
          <p:cNvSpPr>
            <a:spLocks noGrp="1"/>
          </p:cNvSpPr>
          <p:nvPr>
            <p:ph type="body" sz="quarter" idx="25" hasCustomPrompt="1"/>
          </p:nvPr>
        </p:nvSpPr>
        <p:spPr>
          <a:xfrm>
            <a:off x="504973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2" name="Текст 78">
            <a:extLst>
              <a:ext uri="{FF2B5EF4-FFF2-40B4-BE49-F238E27FC236}">
                <a16:creationId xmlns:a16="http://schemas.microsoft.com/office/drawing/2014/main" id="{30A94C5B-45EA-48A2-B065-87A08CB94B82}"/>
              </a:ext>
            </a:extLst>
          </p:cNvPr>
          <p:cNvSpPr>
            <a:spLocks noGrp="1"/>
          </p:cNvSpPr>
          <p:nvPr>
            <p:ph type="body" sz="quarter" idx="26" hasCustomPrompt="1"/>
          </p:nvPr>
        </p:nvSpPr>
        <p:spPr>
          <a:xfrm>
            <a:off x="718572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3" name="Текст 78">
            <a:extLst>
              <a:ext uri="{FF2B5EF4-FFF2-40B4-BE49-F238E27FC236}">
                <a16:creationId xmlns:a16="http://schemas.microsoft.com/office/drawing/2014/main" id="{5D46D31A-38C5-4FC6-9A54-09DF8E3652E2}"/>
              </a:ext>
            </a:extLst>
          </p:cNvPr>
          <p:cNvSpPr>
            <a:spLocks noGrp="1"/>
          </p:cNvSpPr>
          <p:nvPr>
            <p:ph type="body" sz="quarter" idx="27" hasCustomPrompt="1"/>
          </p:nvPr>
        </p:nvSpPr>
        <p:spPr>
          <a:xfrm>
            <a:off x="9284953"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28" name="Текст 78">
            <a:extLst>
              <a:ext uri="{FF2B5EF4-FFF2-40B4-BE49-F238E27FC236}">
                <a16:creationId xmlns:a16="http://schemas.microsoft.com/office/drawing/2014/main" id="{252D3C20-A02B-4525-B79A-155FA631CDC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1" name="Graphic 16">
            <a:extLst>
              <a:ext uri="{FF2B5EF4-FFF2-40B4-BE49-F238E27FC236}">
                <a16:creationId xmlns:a16="http://schemas.microsoft.com/office/drawing/2014/main" id="{6A2DA598-C560-4637-97E7-3948E34AAC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39" name="Текст 78">
            <a:extLst>
              <a:ext uri="{FF2B5EF4-FFF2-40B4-BE49-F238E27FC236}">
                <a16:creationId xmlns:a16="http://schemas.microsoft.com/office/drawing/2014/main" id="{DA832630-5966-45AA-8655-793796286872}"/>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Номер слайда 5">
            <a:extLst>
              <a:ext uri="{FF2B5EF4-FFF2-40B4-BE49-F238E27FC236}">
                <a16:creationId xmlns:a16="http://schemas.microsoft.com/office/drawing/2014/main" id="{A2846573-9A2C-4E54-9D52-AFC1A704951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6291904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Четыре фото">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20C03AFA-91A4-4BD5-B2B3-E386A609DAC7}"/>
              </a:ext>
            </a:extLst>
          </p:cNvPr>
          <p:cNvSpPr/>
          <p:nvPr userDrawn="1"/>
        </p:nvSpPr>
        <p:spPr>
          <a:xfrm>
            <a:off x="0" y="3205596"/>
            <a:ext cx="12192000" cy="365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25314" y="1556977"/>
            <a:ext cx="2583774"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6" name="Текст 78">
            <a:extLst>
              <a:ext uri="{FF2B5EF4-FFF2-40B4-BE49-F238E27FC236}">
                <a16:creationId xmlns:a16="http://schemas.microsoft.com/office/drawing/2014/main" id="{184236D2-810E-47A8-BFC8-F402870F029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84975EFF-0306-425F-978B-FA340FB432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Рисунок 2">
            <a:extLst>
              <a:ext uri="{FF2B5EF4-FFF2-40B4-BE49-F238E27FC236}">
                <a16:creationId xmlns:a16="http://schemas.microsoft.com/office/drawing/2014/main" id="{C7E269EC-A4D5-41C1-B156-9019A2F52219}"/>
              </a:ext>
            </a:extLst>
          </p:cNvPr>
          <p:cNvSpPr>
            <a:spLocks noGrp="1"/>
          </p:cNvSpPr>
          <p:nvPr>
            <p:ph type="pic" sz="quarter" idx="20"/>
          </p:nvPr>
        </p:nvSpPr>
        <p:spPr>
          <a:xfrm>
            <a:off x="3389933" y="1556977"/>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6" name="Рисунок 2">
            <a:extLst>
              <a:ext uri="{FF2B5EF4-FFF2-40B4-BE49-F238E27FC236}">
                <a16:creationId xmlns:a16="http://schemas.microsoft.com/office/drawing/2014/main" id="{AB5C481F-42E0-4C9A-A9CA-C8DD37F61240}"/>
              </a:ext>
            </a:extLst>
          </p:cNvPr>
          <p:cNvSpPr>
            <a:spLocks noGrp="1"/>
          </p:cNvSpPr>
          <p:nvPr>
            <p:ph type="pic" sz="quarter" idx="21"/>
          </p:nvPr>
        </p:nvSpPr>
        <p:spPr>
          <a:xfrm>
            <a:off x="3401437" y="3809118"/>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7" name="Рисунок 2">
            <a:extLst>
              <a:ext uri="{FF2B5EF4-FFF2-40B4-BE49-F238E27FC236}">
                <a16:creationId xmlns:a16="http://schemas.microsoft.com/office/drawing/2014/main" id="{874C3EE3-FAEB-4F49-A722-D2A8681D772B}"/>
              </a:ext>
            </a:extLst>
          </p:cNvPr>
          <p:cNvSpPr>
            <a:spLocks noGrp="1"/>
          </p:cNvSpPr>
          <p:nvPr>
            <p:ph type="pic" sz="quarter" idx="22"/>
          </p:nvPr>
        </p:nvSpPr>
        <p:spPr>
          <a:xfrm>
            <a:off x="7487075" y="1556978"/>
            <a:ext cx="4079612"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C4F24992-4F94-423F-9D20-0BB82F6D639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6191064-1C9A-4094-9F5A-93F33B9DB28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1801483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рупный список с иконками">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1403571" y="238338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1403571" y="195865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 name="Рисунок 2">
            <a:extLst>
              <a:ext uri="{FF2B5EF4-FFF2-40B4-BE49-F238E27FC236}">
                <a16:creationId xmlns:a16="http://schemas.microsoft.com/office/drawing/2014/main" id="{3C428F69-EA05-4796-92C5-EA49BFED2534}"/>
              </a:ext>
            </a:extLst>
          </p:cNvPr>
          <p:cNvSpPr>
            <a:spLocks noGrp="1"/>
          </p:cNvSpPr>
          <p:nvPr>
            <p:ph type="pic" sz="quarter" idx="20"/>
          </p:nvPr>
        </p:nvSpPr>
        <p:spPr>
          <a:xfrm>
            <a:off x="612667" y="195907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4" name="Текст 4">
            <a:extLst>
              <a:ext uri="{FF2B5EF4-FFF2-40B4-BE49-F238E27FC236}">
                <a16:creationId xmlns:a16="http://schemas.microsoft.com/office/drawing/2014/main" id="{B29317C5-74FE-418C-BB22-ACA74295017B}"/>
              </a:ext>
            </a:extLst>
          </p:cNvPr>
          <p:cNvSpPr>
            <a:spLocks noGrp="1"/>
          </p:cNvSpPr>
          <p:nvPr>
            <p:ph type="body" sz="quarter" idx="21"/>
          </p:nvPr>
        </p:nvSpPr>
        <p:spPr>
          <a:xfrm>
            <a:off x="1403571" y="3827886"/>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E4382026-EAEF-494F-BB26-FC5B0D95AF3D}"/>
              </a:ext>
            </a:extLst>
          </p:cNvPr>
          <p:cNvSpPr>
            <a:spLocks noGrp="1"/>
          </p:cNvSpPr>
          <p:nvPr>
            <p:ph type="body" sz="quarter" idx="22"/>
          </p:nvPr>
        </p:nvSpPr>
        <p:spPr>
          <a:xfrm>
            <a:off x="1403571" y="3403160"/>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Рисунок 2">
            <a:extLst>
              <a:ext uri="{FF2B5EF4-FFF2-40B4-BE49-F238E27FC236}">
                <a16:creationId xmlns:a16="http://schemas.microsoft.com/office/drawing/2014/main" id="{1C4F365C-089D-4FA2-808B-2CDA7E6CE596}"/>
              </a:ext>
            </a:extLst>
          </p:cNvPr>
          <p:cNvSpPr>
            <a:spLocks noGrp="1"/>
          </p:cNvSpPr>
          <p:nvPr>
            <p:ph type="pic" sz="quarter" idx="23"/>
          </p:nvPr>
        </p:nvSpPr>
        <p:spPr>
          <a:xfrm>
            <a:off x="612667" y="3403577"/>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7" name="Текст 4">
            <a:extLst>
              <a:ext uri="{FF2B5EF4-FFF2-40B4-BE49-F238E27FC236}">
                <a16:creationId xmlns:a16="http://schemas.microsoft.com/office/drawing/2014/main" id="{FC009783-C3FE-4CE4-962D-61D7F348CE00}"/>
              </a:ext>
            </a:extLst>
          </p:cNvPr>
          <p:cNvSpPr>
            <a:spLocks noGrp="1"/>
          </p:cNvSpPr>
          <p:nvPr>
            <p:ph type="body" sz="quarter" idx="24"/>
          </p:nvPr>
        </p:nvSpPr>
        <p:spPr>
          <a:xfrm>
            <a:off x="1403571" y="527280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8" name="Текст 78">
            <a:extLst>
              <a:ext uri="{FF2B5EF4-FFF2-40B4-BE49-F238E27FC236}">
                <a16:creationId xmlns:a16="http://schemas.microsoft.com/office/drawing/2014/main" id="{2206B274-F328-42D6-A8D3-D95884596C0E}"/>
              </a:ext>
            </a:extLst>
          </p:cNvPr>
          <p:cNvSpPr>
            <a:spLocks noGrp="1"/>
          </p:cNvSpPr>
          <p:nvPr>
            <p:ph type="body" sz="quarter" idx="25"/>
          </p:nvPr>
        </p:nvSpPr>
        <p:spPr>
          <a:xfrm>
            <a:off x="1403571" y="484807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Рисунок 2">
            <a:extLst>
              <a:ext uri="{FF2B5EF4-FFF2-40B4-BE49-F238E27FC236}">
                <a16:creationId xmlns:a16="http://schemas.microsoft.com/office/drawing/2014/main" id="{D00EEECF-28B2-4074-97BE-BA7C3E8146B3}"/>
              </a:ext>
            </a:extLst>
          </p:cNvPr>
          <p:cNvSpPr>
            <a:spLocks noGrp="1"/>
          </p:cNvSpPr>
          <p:nvPr>
            <p:ph type="pic" sz="quarter" idx="26"/>
          </p:nvPr>
        </p:nvSpPr>
        <p:spPr>
          <a:xfrm>
            <a:off x="612667" y="484849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0" name="Текст 4">
            <a:extLst>
              <a:ext uri="{FF2B5EF4-FFF2-40B4-BE49-F238E27FC236}">
                <a16:creationId xmlns:a16="http://schemas.microsoft.com/office/drawing/2014/main" id="{4CE56FD6-73DB-4C0A-B99B-6B47787C964D}"/>
              </a:ext>
            </a:extLst>
          </p:cNvPr>
          <p:cNvSpPr>
            <a:spLocks noGrp="1"/>
          </p:cNvSpPr>
          <p:nvPr>
            <p:ph type="body" sz="quarter" idx="27"/>
          </p:nvPr>
        </p:nvSpPr>
        <p:spPr>
          <a:xfrm>
            <a:off x="6877782" y="238380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Текст 78">
            <a:extLst>
              <a:ext uri="{FF2B5EF4-FFF2-40B4-BE49-F238E27FC236}">
                <a16:creationId xmlns:a16="http://schemas.microsoft.com/office/drawing/2014/main" id="{190A572E-748C-4580-A7BA-048D175EC1D1}"/>
              </a:ext>
            </a:extLst>
          </p:cNvPr>
          <p:cNvSpPr>
            <a:spLocks noGrp="1"/>
          </p:cNvSpPr>
          <p:nvPr>
            <p:ph type="body" sz="quarter" idx="28"/>
          </p:nvPr>
        </p:nvSpPr>
        <p:spPr>
          <a:xfrm>
            <a:off x="6877782" y="195907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2" name="Рисунок 2">
            <a:extLst>
              <a:ext uri="{FF2B5EF4-FFF2-40B4-BE49-F238E27FC236}">
                <a16:creationId xmlns:a16="http://schemas.microsoft.com/office/drawing/2014/main" id="{C981AC45-A17E-4945-AA8B-3FF6111BAE75}"/>
              </a:ext>
            </a:extLst>
          </p:cNvPr>
          <p:cNvSpPr>
            <a:spLocks noGrp="1"/>
          </p:cNvSpPr>
          <p:nvPr>
            <p:ph type="pic" sz="quarter" idx="29"/>
          </p:nvPr>
        </p:nvSpPr>
        <p:spPr>
          <a:xfrm>
            <a:off x="6086877" y="195949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3" name="Текст 4">
            <a:extLst>
              <a:ext uri="{FF2B5EF4-FFF2-40B4-BE49-F238E27FC236}">
                <a16:creationId xmlns:a16="http://schemas.microsoft.com/office/drawing/2014/main" id="{AAE5CE96-7FA6-4E30-AAF2-610E631B21EA}"/>
              </a:ext>
            </a:extLst>
          </p:cNvPr>
          <p:cNvSpPr>
            <a:spLocks noGrp="1"/>
          </p:cNvSpPr>
          <p:nvPr>
            <p:ph type="body" sz="quarter" idx="30"/>
          </p:nvPr>
        </p:nvSpPr>
        <p:spPr>
          <a:xfrm>
            <a:off x="6877782" y="3828303"/>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E0F5808A-D000-407F-AC8C-EC7D77B3EA11}"/>
              </a:ext>
            </a:extLst>
          </p:cNvPr>
          <p:cNvSpPr>
            <a:spLocks noGrp="1"/>
          </p:cNvSpPr>
          <p:nvPr>
            <p:ph type="body" sz="quarter" idx="31"/>
          </p:nvPr>
        </p:nvSpPr>
        <p:spPr>
          <a:xfrm>
            <a:off x="6877782" y="3403577"/>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5" name="Рисунок 2">
            <a:extLst>
              <a:ext uri="{FF2B5EF4-FFF2-40B4-BE49-F238E27FC236}">
                <a16:creationId xmlns:a16="http://schemas.microsoft.com/office/drawing/2014/main" id="{0C6C9A99-E7E4-463D-9B58-3834DE76098A}"/>
              </a:ext>
            </a:extLst>
          </p:cNvPr>
          <p:cNvSpPr>
            <a:spLocks noGrp="1"/>
          </p:cNvSpPr>
          <p:nvPr>
            <p:ph type="pic" sz="quarter" idx="32"/>
          </p:nvPr>
        </p:nvSpPr>
        <p:spPr>
          <a:xfrm>
            <a:off x="6086877" y="3403994"/>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6" name="Текст 4">
            <a:extLst>
              <a:ext uri="{FF2B5EF4-FFF2-40B4-BE49-F238E27FC236}">
                <a16:creationId xmlns:a16="http://schemas.microsoft.com/office/drawing/2014/main" id="{80A70CBA-6123-47D5-AD21-0F1AD5549C28}"/>
              </a:ext>
            </a:extLst>
          </p:cNvPr>
          <p:cNvSpPr>
            <a:spLocks noGrp="1"/>
          </p:cNvSpPr>
          <p:nvPr>
            <p:ph type="body" sz="quarter" idx="33"/>
          </p:nvPr>
        </p:nvSpPr>
        <p:spPr>
          <a:xfrm>
            <a:off x="6877782" y="527322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7" name="Текст 78">
            <a:extLst>
              <a:ext uri="{FF2B5EF4-FFF2-40B4-BE49-F238E27FC236}">
                <a16:creationId xmlns:a16="http://schemas.microsoft.com/office/drawing/2014/main" id="{C24F6182-208B-4668-8DE5-93B0B5333FFD}"/>
              </a:ext>
            </a:extLst>
          </p:cNvPr>
          <p:cNvSpPr>
            <a:spLocks noGrp="1"/>
          </p:cNvSpPr>
          <p:nvPr>
            <p:ph type="body" sz="quarter" idx="34"/>
          </p:nvPr>
        </p:nvSpPr>
        <p:spPr>
          <a:xfrm>
            <a:off x="6877782" y="484849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2">
            <a:extLst>
              <a:ext uri="{FF2B5EF4-FFF2-40B4-BE49-F238E27FC236}">
                <a16:creationId xmlns:a16="http://schemas.microsoft.com/office/drawing/2014/main" id="{FF305C32-2325-4648-91A9-E4484FB0304C}"/>
              </a:ext>
            </a:extLst>
          </p:cNvPr>
          <p:cNvSpPr>
            <a:spLocks noGrp="1"/>
          </p:cNvSpPr>
          <p:nvPr>
            <p:ph type="pic" sz="quarter" idx="35"/>
          </p:nvPr>
        </p:nvSpPr>
        <p:spPr>
          <a:xfrm>
            <a:off x="6086877" y="484891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9" name="Текст 78">
            <a:extLst>
              <a:ext uri="{FF2B5EF4-FFF2-40B4-BE49-F238E27FC236}">
                <a16:creationId xmlns:a16="http://schemas.microsoft.com/office/drawing/2014/main" id="{3FBA7F14-C9BD-408F-80BF-C316B07B96B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0" name="Номер слайда 5">
            <a:extLst>
              <a:ext uri="{FF2B5EF4-FFF2-40B4-BE49-F238E27FC236}">
                <a16:creationId xmlns:a16="http://schemas.microsoft.com/office/drawing/2014/main" id="{BA1F0858-77BB-499B-A644-7936A83229A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0396343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Четыре плашки">
    <p:spTree>
      <p:nvGrpSpPr>
        <p:cNvPr id="1" name=""/>
        <p:cNvGrpSpPr/>
        <p:nvPr/>
      </p:nvGrpSpPr>
      <p:grpSpPr>
        <a:xfrm>
          <a:off x="0" y="0"/>
          <a:ext cx="0" cy="0"/>
          <a:chOff x="0" y="0"/>
          <a:chExt cx="0" cy="0"/>
        </a:xfrm>
      </p:grpSpPr>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1" y="169543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29" name="Текст 4">
            <a:extLst>
              <a:ext uri="{FF2B5EF4-FFF2-40B4-BE49-F238E27FC236}">
                <a16:creationId xmlns:a16="http://schemas.microsoft.com/office/drawing/2014/main" id="{36F7DA9B-F087-4EEB-ADDD-F35CEEAA1967}"/>
              </a:ext>
            </a:extLst>
          </p:cNvPr>
          <p:cNvSpPr>
            <a:spLocks noGrp="1"/>
          </p:cNvSpPr>
          <p:nvPr>
            <p:ph type="body" sz="quarter" idx="15"/>
          </p:nvPr>
        </p:nvSpPr>
        <p:spPr>
          <a:xfrm>
            <a:off x="867007" y="2248123"/>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9" name="Текст 78">
            <a:extLst>
              <a:ext uri="{FF2B5EF4-FFF2-40B4-BE49-F238E27FC236}">
                <a16:creationId xmlns:a16="http://schemas.microsoft.com/office/drawing/2014/main" id="{49F8EC00-8AAF-4349-82E5-58274D6A047B}"/>
              </a:ext>
            </a:extLst>
          </p:cNvPr>
          <p:cNvSpPr>
            <a:spLocks noGrp="1"/>
          </p:cNvSpPr>
          <p:nvPr>
            <p:ph type="body" sz="quarter" idx="18"/>
          </p:nvPr>
        </p:nvSpPr>
        <p:spPr>
          <a:xfrm>
            <a:off x="5808183" y="170532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0" name="Текст 4">
            <a:extLst>
              <a:ext uri="{FF2B5EF4-FFF2-40B4-BE49-F238E27FC236}">
                <a16:creationId xmlns:a16="http://schemas.microsoft.com/office/drawing/2014/main" id="{8F16EAFD-088C-4114-967B-D443959AD1AF}"/>
              </a:ext>
            </a:extLst>
          </p:cNvPr>
          <p:cNvSpPr>
            <a:spLocks noGrp="1"/>
          </p:cNvSpPr>
          <p:nvPr>
            <p:ph type="body" sz="quarter" idx="19"/>
          </p:nvPr>
        </p:nvSpPr>
        <p:spPr>
          <a:xfrm>
            <a:off x="6049880" y="2258012"/>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1" name="Текст 78">
            <a:extLst>
              <a:ext uri="{FF2B5EF4-FFF2-40B4-BE49-F238E27FC236}">
                <a16:creationId xmlns:a16="http://schemas.microsoft.com/office/drawing/2014/main" id="{22040274-827D-4923-9B2F-4F2FC5C41CD8}"/>
              </a:ext>
            </a:extLst>
          </p:cNvPr>
          <p:cNvSpPr>
            <a:spLocks noGrp="1"/>
          </p:cNvSpPr>
          <p:nvPr>
            <p:ph type="body" sz="quarter" idx="20"/>
          </p:nvPr>
        </p:nvSpPr>
        <p:spPr>
          <a:xfrm>
            <a:off x="625310" y="378494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2" name="Текст 4">
            <a:extLst>
              <a:ext uri="{FF2B5EF4-FFF2-40B4-BE49-F238E27FC236}">
                <a16:creationId xmlns:a16="http://schemas.microsoft.com/office/drawing/2014/main" id="{6434CA75-450C-4709-B168-BBA4F885A418}"/>
              </a:ext>
            </a:extLst>
          </p:cNvPr>
          <p:cNvSpPr>
            <a:spLocks noGrp="1"/>
          </p:cNvSpPr>
          <p:nvPr>
            <p:ph type="body" sz="quarter" idx="21"/>
          </p:nvPr>
        </p:nvSpPr>
        <p:spPr>
          <a:xfrm>
            <a:off x="867006" y="433762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3" name="Текст 78">
            <a:extLst>
              <a:ext uri="{FF2B5EF4-FFF2-40B4-BE49-F238E27FC236}">
                <a16:creationId xmlns:a16="http://schemas.microsoft.com/office/drawing/2014/main" id="{DB2A38FC-2266-4901-9504-0140B9DF8923}"/>
              </a:ext>
            </a:extLst>
          </p:cNvPr>
          <p:cNvSpPr>
            <a:spLocks noGrp="1"/>
          </p:cNvSpPr>
          <p:nvPr>
            <p:ph type="body" sz="quarter" idx="22"/>
          </p:nvPr>
        </p:nvSpPr>
        <p:spPr>
          <a:xfrm>
            <a:off x="5808182" y="379483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4" name="Текст 4">
            <a:extLst>
              <a:ext uri="{FF2B5EF4-FFF2-40B4-BE49-F238E27FC236}">
                <a16:creationId xmlns:a16="http://schemas.microsoft.com/office/drawing/2014/main" id="{E0F225A1-3B3F-4525-9304-3C47EF8FF435}"/>
              </a:ext>
            </a:extLst>
          </p:cNvPr>
          <p:cNvSpPr>
            <a:spLocks noGrp="1"/>
          </p:cNvSpPr>
          <p:nvPr>
            <p:ph type="body" sz="quarter" idx="23"/>
          </p:nvPr>
        </p:nvSpPr>
        <p:spPr>
          <a:xfrm>
            <a:off x="6049879" y="434751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BD5AE499-2C2C-46E2-A882-FAF8A75B881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Номер слайда 5">
            <a:extLst>
              <a:ext uri="{FF2B5EF4-FFF2-40B4-BE49-F238E27FC236}">
                <a16:creationId xmlns:a16="http://schemas.microsoft.com/office/drawing/2014/main" id="{0A4DD939-A611-41F0-A57C-4B245136284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2296193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оутбук">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5121657"/>
            <a:ext cx="12192000" cy="1736342"/>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pic>
        <p:nvPicPr>
          <p:cNvPr id="14" name="Рисунок 13">
            <a:extLst>
              <a:ext uri="{FF2B5EF4-FFF2-40B4-BE49-F238E27FC236}">
                <a16:creationId xmlns:a16="http://schemas.microsoft.com/office/drawing/2014/main" id="{F4AF7822-6459-4DF6-8D21-ECE395E66115}"/>
              </a:ext>
            </a:extLst>
          </p:cNvPr>
          <p:cNvPicPr>
            <a:picLocks noChangeAspect="1"/>
          </p:cNvPicPr>
          <p:nvPr userDrawn="1"/>
        </p:nvPicPr>
        <p:blipFill rotWithShape="1">
          <a:blip r:embed="rId2"/>
          <a:srcRect l="16867" t="19873" r="15150" b="17931"/>
          <a:stretch/>
        </p:blipFill>
        <p:spPr>
          <a:xfrm>
            <a:off x="1916247" y="1522511"/>
            <a:ext cx="8359505" cy="5098268"/>
          </a:xfrm>
          <a:prstGeom prst="rect">
            <a:avLst/>
          </a:prstGeom>
        </p:spPr>
      </p:pic>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2924196" y="1857575"/>
            <a:ext cx="6139953" cy="384448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0" name="Текст 78">
            <a:extLst>
              <a:ext uri="{FF2B5EF4-FFF2-40B4-BE49-F238E27FC236}">
                <a16:creationId xmlns:a16="http://schemas.microsoft.com/office/drawing/2014/main" id="{612CFC82-0413-444E-B75F-EF97968E1CB8}"/>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0B3D62D8-A4BA-4DDF-BC31-9F67B91345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4368E039-1B3E-40E8-B14A-496C91FB9FC9}"/>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9" name="Номер слайда 5">
            <a:extLst>
              <a:ext uri="{FF2B5EF4-FFF2-40B4-BE49-F238E27FC236}">
                <a16:creationId xmlns:a16="http://schemas.microsoft.com/office/drawing/2014/main" id="{47106B0B-4A0D-4224-8DB7-509B93DA3F5D}"/>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7909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фото с подписью">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752F6225-30F9-44DF-A7ED-30FD4BD52385}"/>
              </a:ext>
            </a:extLst>
          </p:cNvPr>
          <p:cNvSpPr/>
          <p:nvPr userDrawn="1"/>
        </p:nvSpPr>
        <p:spPr>
          <a:xfrm>
            <a:off x="0" y="1609766"/>
            <a:ext cx="12192000" cy="5248231"/>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649906" y="2238105"/>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11" name="Текст 4">
            <a:extLst>
              <a:ext uri="{FF2B5EF4-FFF2-40B4-BE49-F238E27FC236}">
                <a16:creationId xmlns:a16="http://schemas.microsoft.com/office/drawing/2014/main" id="{24E83231-095F-4C93-903B-E10FE6AFA8AB}"/>
              </a:ext>
            </a:extLst>
          </p:cNvPr>
          <p:cNvSpPr>
            <a:spLocks noGrp="1"/>
          </p:cNvSpPr>
          <p:nvPr>
            <p:ph type="body" sz="quarter" idx="15"/>
          </p:nvPr>
        </p:nvSpPr>
        <p:spPr>
          <a:xfrm>
            <a:off x="625313" y="5404123"/>
            <a:ext cx="2243541"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293DCAEC-EF5E-457C-A3E9-14C964F78318}"/>
              </a:ext>
            </a:extLst>
          </p:cNvPr>
          <p:cNvSpPr>
            <a:spLocks noGrp="1"/>
          </p:cNvSpPr>
          <p:nvPr>
            <p:ph type="body" sz="quarter" idx="17"/>
          </p:nvPr>
        </p:nvSpPr>
        <p:spPr>
          <a:xfrm>
            <a:off x="625313" y="4972970"/>
            <a:ext cx="2243541"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2BB069F3-9EEE-4B1A-BBED-966070A5E34D}"/>
              </a:ext>
            </a:extLst>
          </p:cNvPr>
          <p:cNvSpPr>
            <a:spLocks noGrp="1"/>
          </p:cNvSpPr>
          <p:nvPr>
            <p:ph type="body" sz="quarter" idx="22"/>
          </p:nvPr>
        </p:nvSpPr>
        <p:spPr>
          <a:xfrm>
            <a:off x="3388858" y="5404123"/>
            <a:ext cx="2218947"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78">
            <a:extLst>
              <a:ext uri="{FF2B5EF4-FFF2-40B4-BE49-F238E27FC236}">
                <a16:creationId xmlns:a16="http://schemas.microsoft.com/office/drawing/2014/main" id="{0A93C0A2-7FB9-43ED-8B97-67B903C58D36}"/>
              </a:ext>
            </a:extLst>
          </p:cNvPr>
          <p:cNvSpPr>
            <a:spLocks noGrp="1"/>
          </p:cNvSpPr>
          <p:nvPr>
            <p:ph type="body" sz="quarter" idx="23"/>
          </p:nvPr>
        </p:nvSpPr>
        <p:spPr>
          <a:xfrm>
            <a:off x="3388858" y="4972970"/>
            <a:ext cx="2218947"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9" name="Текст 4">
            <a:extLst>
              <a:ext uri="{FF2B5EF4-FFF2-40B4-BE49-F238E27FC236}">
                <a16:creationId xmlns:a16="http://schemas.microsoft.com/office/drawing/2014/main" id="{B143C764-CBC0-470E-8CA4-5B62D6E43401}"/>
              </a:ext>
            </a:extLst>
          </p:cNvPr>
          <p:cNvSpPr>
            <a:spLocks noGrp="1"/>
          </p:cNvSpPr>
          <p:nvPr>
            <p:ph type="body" sz="quarter" idx="25"/>
          </p:nvPr>
        </p:nvSpPr>
        <p:spPr>
          <a:xfrm>
            <a:off x="6113957" y="5430007"/>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0" name="Текст 78">
            <a:extLst>
              <a:ext uri="{FF2B5EF4-FFF2-40B4-BE49-F238E27FC236}">
                <a16:creationId xmlns:a16="http://schemas.microsoft.com/office/drawing/2014/main" id="{5EBDEDC5-4EAF-4872-91EE-F6C4020E0F20}"/>
              </a:ext>
            </a:extLst>
          </p:cNvPr>
          <p:cNvSpPr>
            <a:spLocks noGrp="1"/>
          </p:cNvSpPr>
          <p:nvPr>
            <p:ph type="body" sz="quarter" idx="26"/>
          </p:nvPr>
        </p:nvSpPr>
        <p:spPr>
          <a:xfrm>
            <a:off x="6113957" y="4998854"/>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3" name="Текст 4">
            <a:extLst>
              <a:ext uri="{FF2B5EF4-FFF2-40B4-BE49-F238E27FC236}">
                <a16:creationId xmlns:a16="http://schemas.microsoft.com/office/drawing/2014/main" id="{8F95F5FF-DD8C-4DF1-B9FD-A613EC4FCA51}"/>
              </a:ext>
            </a:extLst>
          </p:cNvPr>
          <p:cNvSpPr>
            <a:spLocks noGrp="1"/>
          </p:cNvSpPr>
          <p:nvPr>
            <p:ph type="body" sz="quarter" idx="28"/>
          </p:nvPr>
        </p:nvSpPr>
        <p:spPr>
          <a:xfrm>
            <a:off x="8868208" y="5420052"/>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4" name="Текст 78">
            <a:extLst>
              <a:ext uri="{FF2B5EF4-FFF2-40B4-BE49-F238E27FC236}">
                <a16:creationId xmlns:a16="http://schemas.microsoft.com/office/drawing/2014/main" id="{360786DC-BD51-427C-9B97-020A524FBB08}"/>
              </a:ext>
            </a:extLst>
          </p:cNvPr>
          <p:cNvSpPr>
            <a:spLocks noGrp="1"/>
          </p:cNvSpPr>
          <p:nvPr>
            <p:ph type="body" sz="quarter" idx="29"/>
          </p:nvPr>
        </p:nvSpPr>
        <p:spPr>
          <a:xfrm>
            <a:off x="8868208" y="4988899"/>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15">
            <a:extLst>
              <a:ext uri="{FF2B5EF4-FFF2-40B4-BE49-F238E27FC236}">
                <a16:creationId xmlns:a16="http://schemas.microsoft.com/office/drawing/2014/main" id="{452F273C-C285-4932-B68C-3ED8132565DE}"/>
              </a:ext>
            </a:extLst>
          </p:cNvPr>
          <p:cNvSpPr>
            <a:spLocks noGrp="1"/>
          </p:cNvSpPr>
          <p:nvPr>
            <p:ph type="pic" sz="quarter" idx="30"/>
          </p:nvPr>
        </p:nvSpPr>
        <p:spPr>
          <a:xfrm>
            <a:off x="338885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9" name="Рисунок 15">
            <a:extLst>
              <a:ext uri="{FF2B5EF4-FFF2-40B4-BE49-F238E27FC236}">
                <a16:creationId xmlns:a16="http://schemas.microsoft.com/office/drawing/2014/main" id="{124645DF-5D4A-448D-813A-C40173B4716C}"/>
              </a:ext>
            </a:extLst>
          </p:cNvPr>
          <p:cNvSpPr>
            <a:spLocks noGrp="1"/>
          </p:cNvSpPr>
          <p:nvPr>
            <p:ph type="pic" sz="quarter" idx="31"/>
          </p:nvPr>
        </p:nvSpPr>
        <p:spPr>
          <a:xfrm>
            <a:off x="6113957" y="2248060"/>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30" name="Рисунок 15">
            <a:extLst>
              <a:ext uri="{FF2B5EF4-FFF2-40B4-BE49-F238E27FC236}">
                <a16:creationId xmlns:a16="http://schemas.microsoft.com/office/drawing/2014/main" id="{6A1C63BE-5CF8-4403-A663-8C0256B421B9}"/>
              </a:ext>
            </a:extLst>
          </p:cNvPr>
          <p:cNvSpPr>
            <a:spLocks noGrp="1"/>
          </p:cNvSpPr>
          <p:nvPr>
            <p:ph type="pic" sz="quarter" idx="32"/>
          </p:nvPr>
        </p:nvSpPr>
        <p:spPr>
          <a:xfrm>
            <a:off x="886820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0" name="Текст 78">
            <a:extLst>
              <a:ext uri="{FF2B5EF4-FFF2-40B4-BE49-F238E27FC236}">
                <a16:creationId xmlns:a16="http://schemas.microsoft.com/office/drawing/2014/main" id="{3A6B1919-3E07-41BF-A11F-ABA286F943C1}"/>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F526F5AE-A0FC-44A8-A641-E16A5DCC36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Текст 78">
            <a:extLst>
              <a:ext uri="{FF2B5EF4-FFF2-40B4-BE49-F238E27FC236}">
                <a16:creationId xmlns:a16="http://schemas.microsoft.com/office/drawing/2014/main" id="{8C003C68-923B-4025-B0CD-064048973D5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Номер слайда 5">
            <a:extLst>
              <a:ext uri="{FF2B5EF4-FFF2-40B4-BE49-F238E27FC236}">
                <a16:creationId xmlns:a16="http://schemas.microsoft.com/office/drawing/2014/main" id="{8B352390-0D69-47B0-BBF7-9CD396043FC2}"/>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4162554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Логотипы партнеров">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B540AFB-9BCA-460C-B817-2AC54A5115CB}"/>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26320"/>
            <a:ext cx="4829687" cy="170816"/>
          </a:xfrm>
          <a:prstGeom prst="rect">
            <a:avLst/>
          </a:prstGeom>
        </p:spPr>
        <p:txBody>
          <a:bodyPr wrap="square" lIns="0" tIns="0" rIns="0" bIns="0" anchor="t" anchorCtr="0">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grpSp>
        <p:nvGrpSpPr>
          <p:cNvPr id="8" name="Группа 7">
            <a:extLst>
              <a:ext uri="{FF2B5EF4-FFF2-40B4-BE49-F238E27FC236}">
                <a16:creationId xmlns:a16="http://schemas.microsoft.com/office/drawing/2014/main" id="{E40249D4-1BBF-450D-9E94-0252480A1A99}"/>
              </a:ext>
            </a:extLst>
          </p:cNvPr>
          <p:cNvGrpSpPr/>
          <p:nvPr userDrawn="1"/>
        </p:nvGrpSpPr>
        <p:grpSpPr>
          <a:xfrm>
            <a:off x="6096001" y="6645"/>
            <a:ext cx="6089005" cy="6851355"/>
            <a:chOff x="6199979" y="6647"/>
            <a:chExt cx="5988200" cy="4489440"/>
          </a:xfrm>
        </p:grpSpPr>
        <p:sp>
          <p:nvSpPr>
            <p:cNvPr id="9" name="Прямоугольник 8">
              <a:extLst>
                <a:ext uri="{FF2B5EF4-FFF2-40B4-BE49-F238E27FC236}">
                  <a16:creationId xmlns:a16="http://schemas.microsoft.com/office/drawing/2014/main" id="{D791CFE6-3691-42DA-B965-092B5D2D445E}"/>
                </a:ext>
              </a:extLst>
            </p:cNvPr>
            <p:cNvSpPr/>
            <p:nvPr/>
          </p:nvSpPr>
          <p:spPr>
            <a:xfrm>
              <a:off x="61999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0" name="Прямоугольник 9">
              <a:extLst>
                <a:ext uri="{FF2B5EF4-FFF2-40B4-BE49-F238E27FC236}">
                  <a16:creationId xmlns:a16="http://schemas.microsoft.com/office/drawing/2014/main" id="{D7D8E785-944E-49B9-9DAC-911E55B1CC0B}"/>
                </a:ext>
              </a:extLst>
            </p:cNvPr>
            <p:cNvSpPr/>
            <p:nvPr/>
          </p:nvSpPr>
          <p:spPr>
            <a:xfrm>
              <a:off x="7696759"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1" name="Прямоугольник 10">
              <a:extLst>
                <a:ext uri="{FF2B5EF4-FFF2-40B4-BE49-F238E27FC236}">
                  <a16:creationId xmlns:a16="http://schemas.microsoft.com/office/drawing/2014/main" id="{E3780F86-4C60-4732-913E-EC73C1E734E4}"/>
                </a:ext>
              </a:extLst>
            </p:cNvPr>
            <p:cNvSpPr/>
            <p:nvPr/>
          </p:nvSpPr>
          <p:spPr>
            <a:xfrm>
              <a:off x="91940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2" name="Прямоугольник 11">
              <a:extLst>
                <a:ext uri="{FF2B5EF4-FFF2-40B4-BE49-F238E27FC236}">
                  <a16:creationId xmlns:a16="http://schemas.microsoft.com/office/drawing/2014/main" id="{1C953426-DA3A-4E64-AB95-CFBD791EC753}"/>
                </a:ext>
              </a:extLst>
            </p:cNvPr>
            <p:cNvSpPr/>
            <p:nvPr/>
          </p:nvSpPr>
          <p:spPr>
            <a:xfrm>
              <a:off x="61999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3" name="Прямоугольник 12">
              <a:extLst>
                <a:ext uri="{FF2B5EF4-FFF2-40B4-BE49-F238E27FC236}">
                  <a16:creationId xmlns:a16="http://schemas.microsoft.com/office/drawing/2014/main" id="{7DFA3440-E4A7-4089-9498-AA93DC3D14EA}"/>
                </a:ext>
              </a:extLst>
            </p:cNvPr>
            <p:cNvSpPr/>
            <p:nvPr/>
          </p:nvSpPr>
          <p:spPr>
            <a:xfrm>
              <a:off x="7696759" y="1505749"/>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Прямоугольник 13">
              <a:extLst>
                <a:ext uri="{FF2B5EF4-FFF2-40B4-BE49-F238E27FC236}">
                  <a16:creationId xmlns:a16="http://schemas.microsoft.com/office/drawing/2014/main" id="{23AC639A-BF91-4FD8-A07E-EF3472A92D6F}"/>
                </a:ext>
              </a:extLst>
            </p:cNvPr>
            <p:cNvSpPr/>
            <p:nvPr/>
          </p:nvSpPr>
          <p:spPr>
            <a:xfrm>
              <a:off x="91940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5" name="Прямоугольник 14">
              <a:extLst>
                <a:ext uri="{FF2B5EF4-FFF2-40B4-BE49-F238E27FC236}">
                  <a16:creationId xmlns:a16="http://schemas.microsoft.com/office/drawing/2014/main" id="{541AC75B-1E7C-4602-AC3B-5891630E1DD3}"/>
                </a:ext>
              </a:extLst>
            </p:cNvPr>
            <p:cNvSpPr/>
            <p:nvPr/>
          </p:nvSpPr>
          <p:spPr>
            <a:xfrm>
              <a:off x="61999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Прямоугольник 15">
              <a:extLst>
                <a:ext uri="{FF2B5EF4-FFF2-40B4-BE49-F238E27FC236}">
                  <a16:creationId xmlns:a16="http://schemas.microsoft.com/office/drawing/2014/main" id="{6AD5DB0A-8E83-4F0A-B999-8876F078E4D3}"/>
                </a:ext>
              </a:extLst>
            </p:cNvPr>
            <p:cNvSpPr/>
            <p:nvPr/>
          </p:nvSpPr>
          <p:spPr>
            <a:xfrm>
              <a:off x="7696759"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7" name="Прямоугольник 16">
              <a:extLst>
                <a:ext uri="{FF2B5EF4-FFF2-40B4-BE49-F238E27FC236}">
                  <a16:creationId xmlns:a16="http://schemas.microsoft.com/office/drawing/2014/main" id="{0EE3C128-227D-4210-9071-F50597AF8F2C}"/>
                </a:ext>
              </a:extLst>
            </p:cNvPr>
            <p:cNvSpPr/>
            <p:nvPr/>
          </p:nvSpPr>
          <p:spPr>
            <a:xfrm>
              <a:off x="91940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8" name="Прямоугольник 17">
              <a:extLst>
                <a:ext uri="{FF2B5EF4-FFF2-40B4-BE49-F238E27FC236}">
                  <a16:creationId xmlns:a16="http://schemas.microsoft.com/office/drawing/2014/main" id="{CF260080-BEEB-47E9-B455-9F34F9ADEF22}"/>
                </a:ext>
              </a:extLst>
            </p:cNvPr>
            <p:cNvSpPr/>
            <p:nvPr/>
          </p:nvSpPr>
          <p:spPr>
            <a:xfrm>
              <a:off x="10689906"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9" name="Прямоугольник 18">
              <a:extLst>
                <a:ext uri="{FF2B5EF4-FFF2-40B4-BE49-F238E27FC236}">
                  <a16:creationId xmlns:a16="http://schemas.microsoft.com/office/drawing/2014/main" id="{AFA8FE52-864D-474D-B68E-B734D9ED5E0A}"/>
                </a:ext>
              </a:extLst>
            </p:cNvPr>
            <p:cNvSpPr/>
            <p:nvPr/>
          </p:nvSpPr>
          <p:spPr>
            <a:xfrm>
              <a:off x="10689906" y="1500995"/>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Прямоугольник 19">
              <a:extLst>
                <a:ext uri="{FF2B5EF4-FFF2-40B4-BE49-F238E27FC236}">
                  <a16:creationId xmlns:a16="http://schemas.microsoft.com/office/drawing/2014/main" id="{8C06136D-7EF7-4653-B8B4-858D2A36F7BF}"/>
                </a:ext>
              </a:extLst>
            </p:cNvPr>
            <p:cNvSpPr/>
            <p:nvPr/>
          </p:nvSpPr>
          <p:spPr>
            <a:xfrm>
              <a:off x="10689906"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grpSp>
      <p:sp>
        <p:nvSpPr>
          <p:cNvPr id="21" name="Текст 4">
            <a:extLst>
              <a:ext uri="{FF2B5EF4-FFF2-40B4-BE49-F238E27FC236}">
                <a16:creationId xmlns:a16="http://schemas.microsoft.com/office/drawing/2014/main" id="{D9AFB03F-C911-4D8A-A0F8-145228B7F5BA}"/>
              </a:ext>
            </a:extLst>
          </p:cNvPr>
          <p:cNvSpPr>
            <a:spLocks noGrp="1"/>
          </p:cNvSpPr>
          <p:nvPr>
            <p:ph type="body" sz="quarter" idx="15"/>
          </p:nvPr>
        </p:nvSpPr>
        <p:spPr>
          <a:xfrm>
            <a:off x="625313" y="2014072"/>
            <a:ext cx="4829687" cy="3937516"/>
          </a:xfrm>
          <a:prstGeom prst="rect">
            <a:avLst/>
          </a:prstGeom>
        </p:spPr>
        <p:txBody>
          <a:bodyPr lIns="0" tIns="0" rIns="0" bIns="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78">
            <a:extLst>
              <a:ext uri="{FF2B5EF4-FFF2-40B4-BE49-F238E27FC236}">
                <a16:creationId xmlns:a16="http://schemas.microsoft.com/office/drawing/2014/main" id="{27220A73-F964-42DE-AC52-AC56DCB61484}"/>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Tree>
    <p:extLst>
      <p:ext uri="{BB962C8B-B14F-4D97-AF65-F5344CB8AC3E}">
        <p14:creationId xmlns:p14="http://schemas.microsoft.com/office/powerpoint/2010/main" val="3459405667"/>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Белый фон без лого">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7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иний фон с лог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0"/>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 name="Текст 78">
            <a:extLst>
              <a:ext uri="{FF2B5EF4-FFF2-40B4-BE49-F238E27FC236}">
                <a16:creationId xmlns:a16="http://schemas.microsoft.com/office/drawing/2014/main" id="{41953B8E-E41A-4CE8-A483-9723EA0DD95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8F589BEF-CB02-4FB6-9CC8-989E4F684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0" name="Текст 78">
            <a:extLst>
              <a:ext uri="{FF2B5EF4-FFF2-40B4-BE49-F238E27FC236}">
                <a16:creationId xmlns:a16="http://schemas.microsoft.com/office/drawing/2014/main" id="{72CDA036-64CC-4AEF-9D3C-E020AC1A1F9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BB7A4D3-E75F-4F18-A43B-52AB0891E0D9}"/>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67143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иний фон без лого">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618C547-F9F0-401A-9931-CBD364130377}"/>
              </a:ext>
            </a:extLst>
          </p:cNvPr>
          <p:cNvSpPr/>
          <p:nvPr userDrawn="1"/>
        </p:nvSpPr>
        <p:spPr>
          <a:xfrm>
            <a:off x="0" y="1"/>
            <a:ext cx="12192000" cy="6857997"/>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212363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1588"/>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Текст 4">
            <a:extLst>
              <a:ext uri="{FF2B5EF4-FFF2-40B4-BE49-F238E27FC236}">
                <a16:creationId xmlns:a16="http://schemas.microsoft.com/office/drawing/2014/main" id="{BF0C64C0-4620-440F-831A-1E7FFAE9A9AB}"/>
              </a:ext>
            </a:extLst>
          </p:cNvPr>
          <p:cNvSpPr>
            <a:spLocks noGrp="1"/>
          </p:cNvSpPr>
          <p:nvPr>
            <p:ph type="body" sz="quarter" idx="15" hasCustomPrompt="1"/>
          </p:nvPr>
        </p:nvSpPr>
        <p:spPr>
          <a:xfrm>
            <a:off x="625313"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15" name="Текст 4">
            <a:extLst>
              <a:ext uri="{FF2B5EF4-FFF2-40B4-BE49-F238E27FC236}">
                <a16:creationId xmlns:a16="http://schemas.microsoft.com/office/drawing/2014/main" id="{B2152B9B-1B11-48C2-B384-9ADDE59751EC}"/>
              </a:ext>
            </a:extLst>
          </p:cNvPr>
          <p:cNvSpPr>
            <a:spLocks noGrp="1"/>
          </p:cNvSpPr>
          <p:nvPr>
            <p:ph type="body" sz="quarter" idx="20"/>
          </p:nvPr>
        </p:nvSpPr>
        <p:spPr>
          <a:xfrm>
            <a:off x="625314"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4">
            <a:extLst>
              <a:ext uri="{FF2B5EF4-FFF2-40B4-BE49-F238E27FC236}">
                <a16:creationId xmlns:a16="http://schemas.microsoft.com/office/drawing/2014/main" id="{4AE3CDDA-FD6F-42F7-929D-B7B6868A8A0E}"/>
              </a:ext>
            </a:extLst>
          </p:cNvPr>
          <p:cNvSpPr>
            <a:spLocks noGrp="1"/>
          </p:cNvSpPr>
          <p:nvPr>
            <p:ph type="body" sz="quarter" idx="21" hasCustomPrompt="1"/>
          </p:nvPr>
        </p:nvSpPr>
        <p:spPr>
          <a:xfrm>
            <a:off x="625313"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23" name="Текст 4">
            <a:extLst>
              <a:ext uri="{FF2B5EF4-FFF2-40B4-BE49-F238E27FC236}">
                <a16:creationId xmlns:a16="http://schemas.microsoft.com/office/drawing/2014/main" id="{DA562154-7540-4526-839B-BF23B6616F19}"/>
              </a:ext>
            </a:extLst>
          </p:cNvPr>
          <p:cNvSpPr>
            <a:spLocks noGrp="1"/>
          </p:cNvSpPr>
          <p:nvPr>
            <p:ph type="body" sz="quarter" idx="22"/>
          </p:nvPr>
        </p:nvSpPr>
        <p:spPr>
          <a:xfrm>
            <a:off x="625314" y="4842970"/>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9" name="Текст 4">
            <a:extLst>
              <a:ext uri="{FF2B5EF4-FFF2-40B4-BE49-F238E27FC236}">
                <a16:creationId xmlns:a16="http://schemas.microsoft.com/office/drawing/2014/main" id="{2EF744A9-291B-4CEA-9D64-D14B12984C00}"/>
              </a:ext>
            </a:extLst>
          </p:cNvPr>
          <p:cNvSpPr>
            <a:spLocks noGrp="1"/>
          </p:cNvSpPr>
          <p:nvPr>
            <p:ph type="body" sz="quarter" idx="23" hasCustomPrompt="1"/>
          </p:nvPr>
        </p:nvSpPr>
        <p:spPr>
          <a:xfrm>
            <a:off x="4727933" y="1978367"/>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9" name="Текст 4">
            <a:extLst>
              <a:ext uri="{FF2B5EF4-FFF2-40B4-BE49-F238E27FC236}">
                <a16:creationId xmlns:a16="http://schemas.microsoft.com/office/drawing/2014/main" id="{391F8A7B-F0D1-41B4-9C5B-C9E0408FD283}"/>
              </a:ext>
            </a:extLst>
          </p:cNvPr>
          <p:cNvSpPr>
            <a:spLocks noGrp="1"/>
          </p:cNvSpPr>
          <p:nvPr>
            <p:ph type="body" sz="quarter" idx="24"/>
          </p:nvPr>
        </p:nvSpPr>
        <p:spPr>
          <a:xfrm>
            <a:off x="4727934" y="2777282"/>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0" name="Текст 4">
            <a:extLst>
              <a:ext uri="{FF2B5EF4-FFF2-40B4-BE49-F238E27FC236}">
                <a16:creationId xmlns:a16="http://schemas.microsoft.com/office/drawing/2014/main" id="{6F31289C-F962-4652-B6F9-59F35E209778}"/>
              </a:ext>
            </a:extLst>
          </p:cNvPr>
          <p:cNvSpPr>
            <a:spLocks noGrp="1"/>
          </p:cNvSpPr>
          <p:nvPr>
            <p:ph type="body" sz="quarter" idx="25" hasCustomPrompt="1"/>
          </p:nvPr>
        </p:nvSpPr>
        <p:spPr>
          <a:xfrm>
            <a:off x="4727933" y="4016946"/>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1" name="Текст 4">
            <a:extLst>
              <a:ext uri="{FF2B5EF4-FFF2-40B4-BE49-F238E27FC236}">
                <a16:creationId xmlns:a16="http://schemas.microsoft.com/office/drawing/2014/main" id="{D5DE14B1-CDAF-4D32-ABC5-4AE915AADA6B}"/>
              </a:ext>
            </a:extLst>
          </p:cNvPr>
          <p:cNvSpPr>
            <a:spLocks noGrp="1"/>
          </p:cNvSpPr>
          <p:nvPr>
            <p:ph type="body" sz="quarter" idx="26"/>
          </p:nvPr>
        </p:nvSpPr>
        <p:spPr>
          <a:xfrm>
            <a:off x="4727934" y="4814273"/>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2" name="Текст 4">
            <a:extLst>
              <a:ext uri="{FF2B5EF4-FFF2-40B4-BE49-F238E27FC236}">
                <a16:creationId xmlns:a16="http://schemas.microsoft.com/office/drawing/2014/main" id="{D384C7AF-CE75-4DC6-A4FE-B9721217A3A7}"/>
              </a:ext>
            </a:extLst>
          </p:cNvPr>
          <p:cNvSpPr>
            <a:spLocks noGrp="1"/>
          </p:cNvSpPr>
          <p:nvPr>
            <p:ph type="body" sz="quarter" idx="27" hasCustomPrompt="1"/>
          </p:nvPr>
        </p:nvSpPr>
        <p:spPr>
          <a:xfrm>
            <a:off x="8832139"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3" name="Текст 4">
            <a:extLst>
              <a:ext uri="{FF2B5EF4-FFF2-40B4-BE49-F238E27FC236}">
                <a16:creationId xmlns:a16="http://schemas.microsoft.com/office/drawing/2014/main" id="{B55D35BE-1A63-4E5C-AD2A-810D261F894D}"/>
              </a:ext>
            </a:extLst>
          </p:cNvPr>
          <p:cNvSpPr>
            <a:spLocks noGrp="1"/>
          </p:cNvSpPr>
          <p:nvPr>
            <p:ph type="body" sz="quarter" idx="28"/>
          </p:nvPr>
        </p:nvSpPr>
        <p:spPr>
          <a:xfrm>
            <a:off x="8832140"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4" name="Текст 4">
            <a:extLst>
              <a:ext uri="{FF2B5EF4-FFF2-40B4-BE49-F238E27FC236}">
                <a16:creationId xmlns:a16="http://schemas.microsoft.com/office/drawing/2014/main" id="{7651EE16-DE71-4EE9-8F2F-55A9E966E7BE}"/>
              </a:ext>
            </a:extLst>
          </p:cNvPr>
          <p:cNvSpPr>
            <a:spLocks noGrp="1"/>
          </p:cNvSpPr>
          <p:nvPr>
            <p:ph type="body" sz="quarter" idx="29" hasCustomPrompt="1"/>
          </p:nvPr>
        </p:nvSpPr>
        <p:spPr>
          <a:xfrm>
            <a:off x="8832139"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5" name="Текст 4">
            <a:extLst>
              <a:ext uri="{FF2B5EF4-FFF2-40B4-BE49-F238E27FC236}">
                <a16:creationId xmlns:a16="http://schemas.microsoft.com/office/drawing/2014/main" id="{614B62D2-0845-45BA-8E5D-4C44FB49C6B3}"/>
              </a:ext>
            </a:extLst>
          </p:cNvPr>
          <p:cNvSpPr>
            <a:spLocks noGrp="1"/>
          </p:cNvSpPr>
          <p:nvPr>
            <p:ph type="body" sz="quarter" idx="30"/>
          </p:nvPr>
        </p:nvSpPr>
        <p:spPr>
          <a:xfrm>
            <a:off x="8832140" y="4844557"/>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62AE9979-2965-41EE-8AF6-F374D40A358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7" name="Graphic 16">
            <a:extLst>
              <a:ext uri="{FF2B5EF4-FFF2-40B4-BE49-F238E27FC236}">
                <a16:creationId xmlns:a16="http://schemas.microsoft.com/office/drawing/2014/main" id="{58DE9755-5397-4BBA-9873-99987AC4F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9" name="Номер слайда 5">
            <a:extLst>
              <a:ext uri="{FF2B5EF4-FFF2-40B4-BE49-F238E27FC236}">
                <a16:creationId xmlns:a16="http://schemas.microsoft.com/office/drawing/2014/main" id="{03F2BB77-E590-425D-911E-4A4CBAC84B6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7639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Графики и 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4426258"/>
            <a:ext cx="12192000" cy="2431741"/>
          </a:xfrm>
          <a:prstGeom prst="rect">
            <a:avLst/>
          </a:prstGeom>
          <a:solidFill>
            <a:srgbClr val="F9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E940AC7F-65C6-40BC-8B6C-54BD729ACE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8" name="Текст 78">
            <a:extLst>
              <a:ext uri="{FF2B5EF4-FFF2-40B4-BE49-F238E27FC236}">
                <a16:creationId xmlns:a16="http://schemas.microsoft.com/office/drawing/2014/main" id="{24E40111-99A7-48BB-9042-D1165932B1F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1" name="Рисунок 2">
            <a:extLst>
              <a:ext uri="{FF2B5EF4-FFF2-40B4-BE49-F238E27FC236}">
                <a16:creationId xmlns:a16="http://schemas.microsoft.com/office/drawing/2014/main" id="{A4D12169-15BD-408C-9C78-E47395540C6F}"/>
              </a:ext>
            </a:extLst>
          </p:cNvPr>
          <p:cNvSpPr>
            <a:spLocks noGrp="1"/>
          </p:cNvSpPr>
          <p:nvPr>
            <p:ph type="pic" sz="quarter" idx="14"/>
          </p:nvPr>
        </p:nvSpPr>
        <p:spPr>
          <a:xfrm>
            <a:off x="6096001" y="1563072"/>
            <a:ext cx="5507191" cy="243174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3" name="Диаграмма 2">
            <a:extLst>
              <a:ext uri="{FF2B5EF4-FFF2-40B4-BE49-F238E27FC236}">
                <a16:creationId xmlns:a16="http://schemas.microsoft.com/office/drawing/2014/main" id="{E0EB37B2-E89A-4444-B425-55A2C7843839}"/>
              </a:ext>
            </a:extLst>
          </p:cNvPr>
          <p:cNvSpPr>
            <a:spLocks noGrp="1"/>
          </p:cNvSpPr>
          <p:nvPr>
            <p:ph type="chart" sz="quarter" idx="43"/>
          </p:nvPr>
        </p:nvSpPr>
        <p:spPr>
          <a:xfrm>
            <a:off x="625313" y="1563326"/>
            <a:ext cx="5280655" cy="2431487"/>
          </a:xfrm>
          <a:prstGeom prst="rect">
            <a:avLst/>
          </a:prstGeom>
        </p:spPr>
        <p:txBody>
          <a:bodyPr/>
          <a:lstStyle>
            <a:lvl1pPr>
              <a:defRPr b="0" i="0">
                <a:latin typeface="Nunito Sans Light" pitchFamily="2" charset="77"/>
              </a:defRPr>
            </a:lvl1pPr>
          </a:lstStyle>
          <a:p>
            <a:endParaRPr lang="ru-RU" dirty="0"/>
          </a:p>
        </p:txBody>
      </p:sp>
      <p:sp>
        <p:nvSpPr>
          <p:cNvPr id="46" name="Текст 4">
            <a:extLst>
              <a:ext uri="{FF2B5EF4-FFF2-40B4-BE49-F238E27FC236}">
                <a16:creationId xmlns:a16="http://schemas.microsoft.com/office/drawing/2014/main" id="{4E25CDD9-0FEB-48BF-A252-99F76D43A8C9}"/>
              </a:ext>
            </a:extLst>
          </p:cNvPr>
          <p:cNvSpPr>
            <a:spLocks noGrp="1"/>
          </p:cNvSpPr>
          <p:nvPr>
            <p:ph type="body" sz="quarter" idx="46" hasCustomPrompt="1"/>
          </p:nvPr>
        </p:nvSpPr>
        <p:spPr>
          <a:xfrm>
            <a:off x="8826518" y="493375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7" name="Текст 4">
            <a:extLst>
              <a:ext uri="{FF2B5EF4-FFF2-40B4-BE49-F238E27FC236}">
                <a16:creationId xmlns:a16="http://schemas.microsoft.com/office/drawing/2014/main" id="{4A9C16AA-8FC4-4B12-9DFA-0492E54A2275}"/>
              </a:ext>
            </a:extLst>
          </p:cNvPr>
          <p:cNvSpPr>
            <a:spLocks noGrp="1"/>
          </p:cNvSpPr>
          <p:nvPr>
            <p:ph type="body" sz="quarter" idx="47"/>
          </p:nvPr>
        </p:nvSpPr>
        <p:spPr>
          <a:xfrm>
            <a:off x="8832141" y="5383869"/>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1" name="Текст 4">
            <a:extLst>
              <a:ext uri="{FF2B5EF4-FFF2-40B4-BE49-F238E27FC236}">
                <a16:creationId xmlns:a16="http://schemas.microsoft.com/office/drawing/2014/main" id="{091D4BC5-B149-4E9D-8B30-85DAEA5A276E}"/>
              </a:ext>
            </a:extLst>
          </p:cNvPr>
          <p:cNvSpPr>
            <a:spLocks noGrp="1"/>
          </p:cNvSpPr>
          <p:nvPr>
            <p:ph type="body" sz="quarter" idx="50" hasCustomPrompt="1"/>
          </p:nvPr>
        </p:nvSpPr>
        <p:spPr>
          <a:xfrm>
            <a:off x="6070979" y="494011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2" name="Текст 4">
            <a:extLst>
              <a:ext uri="{FF2B5EF4-FFF2-40B4-BE49-F238E27FC236}">
                <a16:creationId xmlns:a16="http://schemas.microsoft.com/office/drawing/2014/main" id="{86B44861-0278-4571-8B98-3160498005B6}"/>
              </a:ext>
            </a:extLst>
          </p:cNvPr>
          <p:cNvSpPr>
            <a:spLocks noGrp="1"/>
          </p:cNvSpPr>
          <p:nvPr>
            <p:ph type="body" sz="quarter" idx="51"/>
          </p:nvPr>
        </p:nvSpPr>
        <p:spPr>
          <a:xfrm>
            <a:off x="6076601" y="539022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5" name="Текст 4">
            <a:extLst>
              <a:ext uri="{FF2B5EF4-FFF2-40B4-BE49-F238E27FC236}">
                <a16:creationId xmlns:a16="http://schemas.microsoft.com/office/drawing/2014/main" id="{FDD53D50-1B37-4664-9E3E-10C0F8FC9057}"/>
              </a:ext>
            </a:extLst>
          </p:cNvPr>
          <p:cNvSpPr>
            <a:spLocks noGrp="1"/>
          </p:cNvSpPr>
          <p:nvPr>
            <p:ph type="body" sz="quarter" idx="54" hasCustomPrompt="1"/>
          </p:nvPr>
        </p:nvSpPr>
        <p:spPr>
          <a:xfrm>
            <a:off x="3359153" y="494008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6" name="Текст 4">
            <a:extLst>
              <a:ext uri="{FF2B5EF4-FFF2-40B4-BE49-F238E27FC236}">
                <a16:creationId xmlns:a16="http://schemas.microsoft.com/office/drawing/2014/main" id="{4BC981B1-5B04-4D67-B075-C1499D47E545}"/>
              </a:ext>
            </a:extLst>
          </p:cNvPr>
          <p:cNvSpPr>
            <a:spLocks noGrp="1"/>
          </p:cNvSpPr>
          <p:nvPr>
            <p:ph type="body" sz="quarter" idx="55"/>
          </p:nvPr>
        </p:nvSpPr>
        <p:spPr>
          <a:xfrm>
            <a:off x="3364775" y="5390198"/>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9" name="Текст 4">
            <a:extLst>
              <a:ext uri="{FF2B5EF4-FFF2-40B4-BE49-F238E27FC236}">
                <a16:creationId xmlns:a16="http://schemas.microsoft.com/office/drawing/2014/main" id="{5FDEC3AE-AE1C-48F6-B57B-795F1D42A07D}"/>
              </a:ext>
            </a:extLst>
          </p:cNvPr>
          <p:cNvSpPr>
            <a:spLocks noGrp="1"/>
          </p:cNvSpPr>
          <p:nvPr>
            <p:ph type="body" sz="quarter" idx="58" hasCustomPrompt="1"/>
          </p:nvPr>
        </p:nvSpPr>
        <p:spPr>
          <a:xfrm>
            <a:off x="603613" y="494644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70" name="Текст 4">
            <a:extLst>
              <a:ext uri="{FF2B5EF4-FFF2-40B4-BE49-F238E27FC236}">
                <a16:creationId xmlns:a16="http://schemas.microsoft.com/office/drawing/2014/main" id="{2ECA3D94-88F3-4507-AE9A-E4F4496196C5}"/>
              </a:ext>
            </a:extLst>
          </p:cNvPr>
          <p:cNvSpPr>
            <a:spLocks noGrp="1"/>
          </p:cNvSpPr>
          <p:nvPr>
            <p:ph type="body" sz="quarter" idx="59"/>
          </p:nvPr>
        </p:nvSpPr>
        <p:spPr>
          <a:xfrm>
            <a:off x="609236" y="539655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7" name="Номер слайда 5">
            <a:extLst>
              <a:ext uri="{FF2B5EF4-FFF2-40B4-BE49-F238E27FC236}">
                <a16:creationId xmlns:a16="http://schemas.microsoft.com/office/drawing/2014/main" id="{D0A7A260-AA0C-449A-9B97-217A743032EF}"/>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611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3" name="Рисунок 2" descr="Изображение выглядит как темный, освещенный&#10;&#10;Автоматически созданное описание">
            <a:extLst>
              <a:ext uri="{FF2B5EF4-FFF2-40B4-BE49-F238E27FC236}">
                <a16:creationId xmlns:a16="http://schemas.microsoft.com/office/drawing/2014/main" id="{A12C1100-ED76-4246-A735-3AEABAD036BA}"/>
              </a:ext>
            </a:extLst>
          </p:cNvPr>
          <p:cNvPicPr>
            <a:picLocks noChangeAspect="1"/>
          </p:cNvPicPr>
          <p:nvPr userDrawn="1"/>
        </p:nvPicPr>
        <p:blipFill>
          <a:blip r:embed="rId2"/>
          <a:stretch>
            <a:fillRect/>
          </a:stretch>
        </p:blipFill>
        <p:spPr>
          <a:xfrm>
            <a:off x="-301194" y="-74233"/>
            <a:ext cx="11527175" cy="7458976"/>
          </a:xfrm>
          <a:prstGeom prst="rect">
            <a:avLst/>
          </a:prstGeom>
        </p:spPr>
      </p:pic>
      <p:sp>
        <p:nvSpPr>
          <p:cNvPr id="9" name="Текст 78">
            <a:extLst>
              <a:ext uri="{FF2B5EF4-FFF2-40B4-BE49-F238E27FC236}">
                <a16:creationId xmlns:a16="http://schemas.microsoft.com/office/drawing/2014/main" id="{B6715B5B-5410-4A30-8830-8111CD3F6FE0}"/>
              </a:ext>
            </a:extLst>
          </p:cNvPr>
          <p:cNvSpPr>
            <a:spLocks noGrp="1"/>
          </p:cNvSpPr>
          <p:nvPr>
            <p:ph type="body" sz="quarter" idx="13" hasCustomPrompt="1"/>
          </p:nvPr>
        </p:nvSpPr>
        <p:spPr>
          <a:xfrm>
            <a:off x="1553192" y="342900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0" name="Текст 78">
            <a:extLst>
              <a:ext uri="{FF2B5EF4-FFF2-40B4-BE49-F238E27FC236}">
                <a16:creationId xmlns:a16="http://schemas.microsoft.com/office/drawing/2014/main" id="{6430E12F-A974-4699-9D88-C8DD72A1702C}"/>
              </a:ext>
            </a:extLst>
          </p:cNvPr>
          <p:cNvSpPr>
            <a:spLocks noGrp="1"/>
          </p:cNvSpPr>
          <p:nvPr>
            <p:ph type="body" sz="quarter" idx="14" hasCustomPrompt="1"/>
          </p:nvPr>
        </p:nvSpPr>
        <p:spPr>
          <a:xfrm>
            <a:off x="2254619" y="4054169"/>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1" name="Текст 78">
            <a:extLst>
              <a:ext uri="{FF2B5EF4-FFF2-40B4-BE49-F238E27FC236}">
                <a16:creationId xmlns:a16="http://schemas.microsoft.com/office/drawing/2014/main" id="{B88C805F-22E8-4F17-8B44-7F6E86B7DB2E}"/>
              </a:ext>
            </a:extLst>
          </p:cNvPr>
          <p:cNvSpPr>
            <a:spLocks noGrp="1"/>
          </p:cNvSpPr>
          <p:nvPr>
            <p:ph type="body" sz="quarter" idx="15" hasCustomPrompt="1"/>
          </p:nvPr>
        </p:nvSpPr>
        <p:spPr>
          <a:xfrm>
            <a:off x="3146258" y="321446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2" name="Текст 78">
            <a:extLst>
              <a:ext uri="{FF2B5EF4-FFF2-40B4-BE49-F238E27FC236}">
                <a16:creationId xmlns:a16="http://schemas.microsoft.com/office/drawing/2014/main" id="{7C19AA2C-09C5-4C30-B61C-73CEF818DC8A}"/>
              </a:ext>
            </a:extLst>
          </p:cNvPr>
          <p:cNvSpPr>
            <a:spLocks noGrp="1"/>
          </p:cNvSpPr>
          <p:nvPr>
            <p:ph type="body" sz="quarter" idx="16" hasCustomPrompt="1"/>
          </p:nvPr>
        </p:nvSpPr>
        <p:spPr>
          <a:xfrm>
            <a:off x="3847686" y="3796583"/>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3" name="Текст 78">
            <a:extLst>
              <a:ext uri="{FF2B5EF4-FFF2-40B4-BE49-F238E27FC236}">
                <a16:creationId xmlns:a16="http://schemas.microsoft.com/office/drawing/2014/main" id="{16474BEF-B77E-43AC-A008-F59CB9C66602}"/>
              </a:ext>
            </a:extLst>
          </p:cNvPr>
          <p:cNvSpPr>
            <a:spLocks noGrp="1"/>
          </p:cNvSpPr>
          <p:nvPr>
            <p:ph type="body" sz="quarter" idx="17" hasCustomPrompt="1"/>
          </p:nvPr>
        </p:nvSpPr>
        <p:spPr>
          <a:xfrm>
            <a:off x="9880380" y="4640817"/>
            <a:ext cx="1614889" cy="511333"/>
          </a:xfrm>
          <a:prstGeom prst="rect">
            <a:avLst/>
          </a:prstGeom>
        </p:spPr>
        <p:txBody>
          <a:bodyPr lIns="0" rIns="0" anchor="ctr"/>
          <a:lstStyle>
            <a:lvl1pPr marL="0" indent="0">
              <a:buFontTx/>
              <a:buNone/>
              <a:defRPr sz="35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14" name="Текст 78">
            <a:extLst>
              <a:ext uri="{FF2B5EF4-FFF2-40B4-BE49-F238E27FC236}">
                <a16:creationId xmlns:a16="http://schemas.microsoft.com/office/drawing/2014/main" id="{A6E4E956-2365-4826-81C2-1679F824418E}"/>
              </a:ext>
            </a:extLst>
          </p:cNvPr>
          <p:cNvSpPr>
            <a:spLocks noGrp="1"/>
          </p:cNvSpPr>
          <p:nvPr>
            <p:ph type="body" sz="quarter" idx="18"/>
          </p:nvPr>
        </p:nvSpPr>
        <p:spPr>
          <a:xfrm>
            <a:off x="9880380" y="5179093"/>
            <a:ext cx="1443178" cy="323776"/>
          </a:xfrm>
          <a:prstGeom prst="rect">
            <a:avLst/>
          </a:prstGeom>
        </p:spPr>
        <p:txBody>
          <a:bodyPr lIns="0" rIns="0" anchor="ct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933A31C4-6AE5-4305-8D8A-D23FA1C7DC7C}"/>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84549CFE-0261-4BD3-8FAC-6C2B9DBB8F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7" name="Текст 78">
            <a:extLst>
              <a:ext uri="{FF2B5EF4-FFF2-40B4-BE49-F238E27FC236}">
                <a16:creationId xmlns:a16="http://schemas.microsoft.com/office/drawing/2014/main" id="{F7E369C7-4D76-486A-B76C-AA861FAD718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8" name="Номер слайда 5">
            <a:extLst>
              <a:ext uri="{FF2B5EF4-FFF2-40B4-BE49-F238E27FC236}">
                <a16:creationId xmlns:a16="http://schemas.microsoft.com/office/drawing/2014/main" id="{1FBB065E-6A9D-408D-8331-DE09A4D67CFD}"/>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578742707"/>
      </p:ext>
    </p:extLst>
  </p:cSld>
  <p:clrMapOvr>
    <a:masterClrMapping/>
  </p:clrMapOvr>
  <p:extLst>
    <p:ext uri="{DCECCB84-F9BA-43D5-87BE-67443E8EF086}">
      <p15:sldGuideLst xmlns:p15="http://schemas.microsoft.com/office/powerpoint/2012/main">
        <p15:guide id="1" pos="439">
          <p15:clr>
            <a:srgbClr val="FBAE40"/>
          </p15:clr>
        </p15:guide>
        <p15:guide id="2" orient="horz" pos="346">
          <p15:clr>
            <a:srgbClr val="FBAE40"/>
          </p15:clr>
        </p15:guide>
        <p15:guide id="3" pos="7243">
          <p15:clr>
            <a:srgbClr val="FBAE40"/>
          </p15:clr>
        </p15:guide>
        <p15:guide id="4" orient="horz" pos="3975">
          <p15:clr>
            <a:srgbClr val="FBAE40"/>
          </p15:clr>
        </p15:guide>
        <p15:guide id="5" orient="horz" pos="7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екст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0" y="1853182"/>
            <a:ext cx="5470687"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2" y="1853182"/>
            <a:ext cx="5145335" cy="3869914"/>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22F2F581-ED6C-446A-B0BD-A9D5D11B3276}"/>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E6B1555A-4BE8-4D22-B52C-5175830E1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9" name="Текст 78">
            <a:extLst>
              <a:ext uri="{FF2B5EF4-FFF2-40B4-BE49-F238E27FC236}">
                <a16:creationId xmlns:a16="http://schemas.microsoft.com/office/drawing/2014/main" id="{FF617FCC-0C6A-4C37-A7AE-713A60B47AA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30E62C8B-9035-46B1-8643-0CFA2FB3C98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16940492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Буллеты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1" y="1953760"/>
            <a:ext cx="5240473"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394776"/>
            <a:ext cx="5307015" cy="3428898"/>
          </a:xfrm>
          <a:prstGeom prst="rect">
            <a:avLst/>
          </a:prstGeom>
        </p:spPr>
        <p:txBody>
          <a:bodyPr/>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9" name="Текст 78">
            <a:extLst>
              <a:ext uri="{FF2B5EF4-FFF2-40B4-BE49-F238E27FC236}">
                <a16:creationId xmlns:a16="http://schemas.microsoft.com/office/drawing/2014/main" id="{36083911-725B-43FB-83DA-D34B895F7A22}"/>
              </a:ext>
            </a:extLst>
          </p:cNvPr>
          <p:cNvSpPr>
            <a:spLocks noGrp="1"/>
          </p:cNvSpPr>
          <p:nvPr>
            <p:ph type="body" sz="quarter" idx="17"/>
          </p:nvPr>
        </p:nvSpPr>
        <p:spPr>
          <a:xfrm>
            <a:off x="625313" y="1969840"/>
            <a:ext cx="5307015"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5A148E4D-175F-4569-9791-F1224A5996F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14801552-5C15-44A1-A9A7-C80AB4FC0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F303040-7C2B-4032-9648-2827330E02A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3ABA1005-84B8-4B8D-BBF6-B2EF8FC5A07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403096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иаграмма одна">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437837"/>
            <a:ext cx="3931646" cy="3177892"/>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4727933" y="1953859"/>
            <a:ext cx="6587996" cy="3661416"/>
          </a:xfrm>
          <a:prstGeom prst="rect">
            <a:avLst/>
          </a:prstGeom>
          <a:noFill/>
        </p:spPr>
        <p:txBody>
          <a:bodyPr/>
          <a:lstStyle>
            <a:lvl1pPr>
              <a:defRPr b="0" i="0">
                <a:latin typeface="Nunito Sans Light" pitchFamily="2" charset="77"/>
              </a:defRPr>
            </a:lvl1pPr>
          </a:lstStyle>
          <a:p>
            <a:endParaRPr lang="ru-RU" dirty="0"/>
          </a:p>
        </p:txBody>
      </p:sp>
      <p:sp>
        <p:nvSpPr>
          <p:cNvPr id="9" name="Текст 78">
            <a:extLst>
              <a:ext uri="{FF2B5EF4-FFF2-40B4-BE49-F238E27FC236}">
                <a16:creationId xmlns:a16="http://schemas.microsoft.com/office/drawing/2014/main" id="{0583BB4A-58B4-444F-86F5-0D1087D5ECB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0" name="Graphic 16">
            <a:extLst>
              <a:ext uri="{FF2B5EF4-FFF2-40B4-BE49-F238E27FC236}">
                <a16:creationId xmlns:a16="http://schemas.microsoft.com/office/drawing/2014/main" id="{F04CDB1B-D7F3-452A-9B9D-4D7426487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06A44A6-317E-4024-8566-EA932B56CCD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2" name="Текст 78">
            <a:extLst>
              <a:ext uri="{FF2B5EF4-FFF2-40B4-BE49-F238E27FC236}">
                <a16:creationId xmlns:a16="http://schemas.microsoft.com/office/drawing/2014/main" id="{26AD9E57-77F1-4E82-AABD-AE06508B8B24}"/>
              </a:ext>
            </a:extLst>
          </p:cNvPr>
          <p:cNvSpPr>
            <a:spLocks noGrp="1"/>
          </p:cNvSpPr>
          <p:nvPr>
            <p:ph type="body" sz="quarter" idx="18"/>
          </p:nvPr>
        </p:nvSpPr>
        <p:spPr>
          <a:xfrm>
            <a:off x="625313" y="1969840"/>
            <a:ext cx="3931647"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918DBCB8-FA19-4EF9-906E-23472B6A66D6}"/>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89704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иаграммы три">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30531"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625313"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2" name="Текст 4">
            <a:extLst>
              <a:ext uri="{FF2B5EF4-FFF2-40B4-BE49-F238E27FC236}">
                <a16:creationId xmlns:a16="http://schemas.microsoft.com/office/drawing/2014/main" id="{BB3297BE-6C6D-4827-B030-B8A26F0FFED0}"/>
              </a:ext>
            </a:extLst>
          </p:cNvPr>
          <p:cNvSpPr>
            <a:spLocks noGrp="1"/>
          </p:cNvSpPr>
          <p:nvPr>
            <p:ph type="body" sz="quarter" idx="18"/>
          </p:nvPr>
        </p:nvSpPr>
        <p:spPr>
          <a:xfrm>
            <a:off x="4310023"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3" name="Диаграмма 2">
            <a:extLst>
              <a:ext uri="{FF2B5EF4-FFF2-40B4-BE49-F238E27FC236}">
                <a16:creationId xmlns:a16="http://schemas.microsoft.com/office/drawing/2014/main" id="{EDCCFEB9-892D-4353-9075-04EB30391780}"/>
              </a:ext>
            </a:extLst>
          </p:cNvPr>
          <p:cNvSpPr>
            <a:spLocks noGrp="1"/>
          </p:cNvSpPr>
          <p:nvPr>
            <p:ph type="chart" sz="quarter" idx="19"/>
          </p:nvPr>
        </p:nvSpPr>
        <p:spPr>
          <a:xfrm>
            <a:off x="4304805"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4" name="Текст 4">
            <a:extLst>
              <a:ext uri="{FF2B5EF4-FFF2-40B4-BE49-F238E27FC236}">
                <a16:creationId xmlns:a16="http://schemas.microsoft.com/office/drawing/2014/main" id="{916AF1D9-6AAB-4EA2-AA6C-9A6240791484}"/>
              </a:ext>
            </a:extLst>
          </p:cNvPr>
          <p:cNvSpPr>
            <a:spLocks noGrp="1"/>
          </p:cNvSpPr>
          <p:nvPr>
            <p:ph type="body" sz="quarter" idx="20"/>
          </p:nvPr>
        </p:nvSpPr>
        <p:spPr>
          <a:xfrm>
            <a:off x="7937526" y="518607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5" name="Диаграмма 2">
            <a:extLst>
              <a:ext uri="{FF2B5EF4-FFF2-40B4-BE49-F238E27FC236}">
                <a16:creationId xmlns:a16="http://schemas.microsoft.com/office/drawing/2014/main" id="{C435ECC9-764A-42F4-B98F-30C98192AD44}"/>
              </a:ext>
            </a:extLst>
          </p:cNvPr>
          <p:cNvSpPr>
            <a:spLocks noGrp="1"/>
          </p:cNvSpPr>
          <p:nvPr>
            <p:ph type="chart" sz="quarter" idx="21"/>
          </p:nvPr>
        </p:nvSpPr>
        <p:spPr>
          <a:xfrm>
            <a:off x="7932307" y="197918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0291B1D2-4282-460C-93F6-8227486B463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4" name="Graphic 16">
            <a:extLst>
              <a:ext uri="{FF2B5EF4-FFF2-40B4-BE49-F238E27FC236}">
                <a16:creationId xmlns:a16="http://schemas.microsoft.com/office/drawing/2014/main" id="{8BA59AE4-940F-420B-B268-1D848AAB0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17" name="Текст 78">
            <a:extLst>
              <a:ext uri="{FF2B5EF4-FFF2-40B4-BE49-F238E27FC236}">
                <a16:creationId xmlns:a16="http://schemas.microsoft.com/office/drawing/2014/main" id="{18F24BB5-60FC-4874-B9AB-4799421E5286}"/>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Номер слайда 5">
            <a:extLst>
              <a:ext uri="{FF2B5EF4-FFF2-40B4-BE49-F238E27FC236}">
                <a16:creationId xmlns:a16="http://schemas.microsoft.com/office/drawing/2014/main" id="{7662A304-28C1-4DD7-8A1F-79C7793E56D8}"/>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747162268"/>
      </p:ext>
    </p:extLst>
  </p:cSld>
  <p:clrMapOvr>
    <a:masterClrMapping/>
  </p:clrMapOvr>
  <p:extLst>
    <p:ext uri="{DCECCB84-F9BA-43D5-87BE-67443E8EF086}">
      <p15:sldGuideLst xmlns:p15="http://schemas.microsoft.com/office/powerpoint/2012/main">
        <p15:guide id="1" pos="2707">
          <p15:clr>
            <a:srgbClr val="FBAE40"/>
          </p15:clr>
        </p15:guide>
        <p15:guide id="2" pos="49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909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309" rtl="0" eaLnBrk="1" latinLnBrk="0" hangingPunct="1">
        <a:lnSpc>
          <a:spcPct val="90000"/>
        </a:lnSpc>
        <a:spcBef>
          <a:spcPct val="0"/>
        </a:spcBef>
        <a:buNone/>
        <a:defRPr sz="3599" kern="1200">
          <a:solidFill>
            <a:srgbClr val="1E22AA"/>
          </a:solidFill>
          <a:latin typeface="Futura PT Book" panose="020B0502020204020303" pitchFamily="34" charset="-52"/>
          <a:ea typeface="+mj-ea"/>
          <a:cs typeface="+mj-cs"/>
        </a:defRPr>
      </a:lvl1pPr>
    </p:titleStyle>
    <p:bodyStyle>
      <a:lvl1pPr marL="0" indent="0" algn="l" defTabSz="914309" rtl="0" eaLnBrk="1" latinLnBrk="0" hangingPunct="1">
        <a:lnSpc>
          <a:spcPct val="90000"/>
        </a:lnSpc>
        <a:spcBef>
          <a:spcPts val="1000"/>
        </a:spcBef>
        <a:buFontTx/>
        <a:buNone/>
        <a:defRPr sz="1200" kern="1200">
          <a:solidFill>
            <a:schemeClr val="tx1"/>
          </a:solidFill>
          <a:latin typeface="Futura PT Book" panose="020B0502020204020303" pitchFamily="34" charset="-52"/>
          <a:ea typeface="+mn-ea"/>
          <a:cs typeface="+mn-cs"/>
        </a:defRPr>
      </a:lvl1pPr>
      <a:lvl2pPr marL="457154"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2pPr>
      <a:lvl3pPr marL="914309"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3pPr>
      <a:lvl4pPr marL="1371462"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4pPr>
      <a:lvl5pPr marL="1828616"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training.linuxfoundation.org/training/microcontroller-applications-with-risc-v-lfd115x/" TargetMode="Externa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263"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542011" y="2598067"/>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3600" b="1">
                <a:solidFill>
                  <a:schemeClr val="bg1"/>
                </a:solidFill>
                <a:latin typeface="Nunito Sans" pitchFamily="2" charset="77"/>
                <a:ea typeface="Verdana" panose="020B0604030504040204" pitchFamily="34" charset="0"/>
              </a:defRPr>
            </a:lvl1pPr>
            <a:lvl2pPr marL="742950" indent="-285750">
              <a:defRPr sz="3600">
                <a:latin typeface="Lato Light"/>
              </a:defRPr>
            </a:lvl2pPr>
            <a:lvl3pPr marL="1143000" indent="-228600">
              <a:defRPr sz="3600">
                <a:latin typeface="Lato Light"/>
              </a:defRPr>
            </a:lvl3pPr>
            <a:lvl4pPr marL="1600200" indent="-228600">
              <a:defRPr sz="3600">
                <a:latin typeface="Lato Light"/>
              </a:defRPr>
            </a:lvl4pPr>
            <a:lvl5pPr marL="2057400" indent="-228600">
              <a:defRPr sz="3600">
                <a:latin typeface="Lato Light"/>
              </a:defRPr>
            </a:lvl5pPr>
            <a:lvl6pPr marL="2514600" indent="-228600" defTabSz="1827213" fontAlgn="base">
              <a:spcBef>
                <a:spcPct val="0"/>
              </a:spcBef>
              <a:spcAft>
                <a:spcPct val="0"/>
              </a:spcAft>
              <a:defRPr sz="3600">
                <a:latin typeface="Lato Light"/>
              </a:defRPr>
            </a:lvl6pPr>
            <a:lvl7pPr marL="2971800" indent="-228600" defTabSz="1827213" fontAlgn="base">
              <a:spcBef>
                <a:spcPct val="0"/>
              </a:spcBef>
              <a:spcAft>
                <a:spcPct val="0"/>
              </a:spcAft>
              <a:defRPr sz="3600">
                <a:latin typeface="Lato Light"/>
              </a:defRPr>
            </a:lvl7pPr>
            <a:lvl8pPr marL="3429000" indent="-228600" defTabSz="1827213" fontAlgn="base">
              <a:spcBef>
                <a:spcPct val="0"/>
              </a:spcBef>
              <a:spcAft>
                <a:spcPct val="0"/>
              </a:spcAft>
              <a:defRPr sz="3600">
                <a:latin typeface="Lato Light"/>
              </a:defRPr>
            </a:lvl8pPr>
            <a:lvl9pPr marL="3886200" indent="-228600" defTabSz="1827213" fontAlgn="base">
              <a:spcBef>
                <a:spcPct val="0"/>
              </a:spcBef>
              <a:spcAft>
                <a:spcPct val="0"/>
              </a:spcAft>
              <a:defRPr sz="3600">
                <a:latin typeface="Lato Light"/>
              </a:defRPr>
            </a:lvl9pPr>
          </a:lstStyle>
          <a:p>
            <a:pPr algn="l"/>
            <a:r>
              <a:rPr lang="ru-RU" dirty="0"/>
              <a:t>Платформа </a:t>
            </a:r>
            <a:r>
              <a:rPr lang="en-US" dirty="0"/>
              <a:t>RISC-V</a:t>
            </a:r>
          </a:p>
        </p:txBody>
      </p:sp>
      <p:sp>
        <p:nvSpPr>
          <p:cNvPr id="13" name="TextBox 10">
            <a:extLst>
              <a:ext uri="{FF2B5EF4-FFF2-40B4-BE49-F238E27FC236}">
                <a16:creationId xmlns:a16="http://schemas.microsoft.com/office/drawing/2014/main" id="{9F09B182-6600-B82D-B795-E249332FFBBD}"/>
              </a:ext>
            </a:extLst>
          </p:cNvPr>
          <p:cNvSpPr txBox="1">
            <a:spLocks noChangeArrowheads="1"/>
          </p:cNvSpPr>
          <p:nvPr/>
        </p:nvSpPr>
        <p:spPr bwMode="auto">
          <a:xfrm>
            <a:off x="542011" y="5713907"/>
            <a:ext cx="8718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ru-RU" sz="1600"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rPr>
              <a:t>2023</a:t>
            </a:r>
            <a:endParaRPr kumimoji="0" lang="ru-RU" sz="2399"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endParaRPr>
          </a:p>
        </p:txBody>
      </p:sp>
    </p:spTree>
    <p:extLst>
      <p:ext uri="{BB962C8B-B14F-4D97-AF65-F5344CB8AC3E}">
        <p14:creationId xmlns:p14="http://schemas.microsoft.com/office/powerpoint/2010/main" val="266097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10</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215444"/>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400" b="1" dirty="0">
                <a:solidFill>
                  <a:schemeClr val="tx1"/>
                </a:solidFill>
                <a:latin typeface="Nunito Sans" pitchFamily="2" charset="77"/>
                <a:ea typeface="Verdana" panose="020B0604030504040204" pitchFamily="34" charset="0"/>
                <a:cs typeface="Verdana" panose="020B0604030504040204" pitchFamily="34" charset="0"/>
              </a:rPr>
              <a:t>Аппаратная часть</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46229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Аппаратные средства прерывания в микроконтроллерах</a:t>
            </a:r>
            <a:endParaRPr lang="ru-RU" dirty="0">
              <a:highlight>
                <a:srgbClr val="FFFF00"/>
              </a:highlight>
            </a:endParaRPr>
          </a:p>
        </p:txBody>
      </p:sp>
      <p:graphicFrame>
        <p:nvGraphicFramePr>
          <p:cNvPr id="22" name="Таблица 21">
            <a:extLst>
              <a:ext uri="{FF2B5EF4-FFF2-40B4-BE49-F238E27FC236}">
                <a16:creationId xmlns:a16="http://schemas.microsoft.com/office/drawing/2014/main" id="{E4CF2F3D-B1E5-4B5D-846F-E8A11AE0A1C4}"/>
              </a:ext>
            </a:extLst>
          </p:cNvPr>
          <p:cNvGraphicFramePr>
            <a:graphicFrameLocks noGrp="1"/>
          </p:cNvGraphicFramePr>
          <p:nvPr>
            <p:extLst>
              <p:ext uri="{D42A27DB-BD31-4B8C-83A1-F6EECF244321}">
                <p14:modId xmlns:p14="http://schemas.microsoft.com/office/powerpoint/2010/main" val="259168249"/>
              </p:ext>
            </p:extLst>
          </p:nvPr>
        </p:nvGraphicFramePr>
        <p:xfrm>
          <a:off x="623888" y="1590904"/>
          <a:ext cx="11348656" cy="914400"/>
        </p:xfrm>
        <a:graphic>
          <a:graphicData uri="http://schemas.openxmlformats.org/drawingml/2006/table">
            <a:tbl>
              <a:tblPr firstRow="1" bandRow="1">
                <a:tableStyleId>{5C22544A-7EE6-4342-B048-85BDC9FD1C3A}</a:tableStyleId>
              </a:tblPr>
              <a:tblGrid>
                <a:gridCol w="11348656">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Nunito Sans" panose="020B0604020202020204" charset="-52"/>
                          <a:ea typeface="+mn-ea"/>
                          <a:cs typeface="+mn-cs"/>
                        </a:rPr>
                        <a:t>Все микроконтроллеры поддерживают прерывания, и схема может варьироваться от очень простой в CPU до очень сложного внешнего управляющего блока.</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pic>
        <p:nvPicPr>
          <p:cNvPr id="23" name="Рисунок 22" descr="Typical hardware of an interrupt controller">
            <a:extLst>
              <a:ext uri="{FF2B5EF4-FFF2-40B4-BE49-F238E27FC236}">
                <a16:creationId xmlns:a16="http://schemas.microsoft.com/office/drawing/2014/main" id="{9895C465-131D-4AC2-89C0-986D3AA857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1173" y="2505304"/>
            <a:ext cx="7573860" cy="4273257"/>
          </a:xfrm>
          <a:prstGeom prst="rect">
            <a:avLst/>
          </a:prstGeom>
          <a:noFill/>
          <a:ln>
            <a:noFill/>
          </a:ln>
        </p:spPr>
      </p:pic>
    </p:spTree>
    <p:extLst>
      <p:ext uri="{BB962C8B-B14F-4D97-AF65-F5344CB8AC3E}">
        <p14:creationId xmlns:p14="http://schemas.microsoft.com/office/powerpoint/2010/main" val="81971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11</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solidFill>
                  <a:schemeClr val="tx1"/>
                </a:solidFill>
                <a:latin typeface="Nunito Sans" pitchFamily="2" charset="77"/>
                <a:ea typeface="Verdana" panose="020B0604030504040204" pitchFamily="34" charset="0"/>
                <a:cs typeface="Verdana" panose="020B0604030504040204" pitchFamily="34" charset="0"/>
              </a:rPr>
              <a:t>Алгоритм</a:t>
            </a: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7232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Процесс обработки прерываний</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graphicFrame>
        <p:nvGraphicFramePr>
          <p:cNvPr id="22" name="Таблица 21">
            <a:extLst>
              <a:ext uri="{FF2B5EF4-FFF2-40B4-BE49-F238E27FC236}">
                <a16:creationId xmlns:a16="http://schemas.microsoft.com/office/drawing/2014/main" id="{6D75E7EF-0386-4EA4-BE02-93681216B300}"/>
              </a:ext>
            </a:extLst>
          </p:cNvPr>
          <p:cNvGraphicFramePr>
            <a:graphicFrameLocks noGrp="1"/>
          </p:cNvGraphicFramePr>
          <p:nvPr>
            <p:extLst>
              <p:ext uri="{D42A27DB-BD31-4B8C-83A1-F6EECF244321}">
                <p14:modId xmlns:p14="http://schemas.microsoft.com/office/powerpoint/2010/main" val="3184993367"/>
              </p:ext>
            </p:extLst>
          </p:nvPr>
        </p:nvGraphicFramePr>
        <p:xfrm>
          <a:off x="623888" y="1590904"/>
          <a:ext cx="8020240" cy="4328160"/>
        </p:xfrm>
        <a:graphic>
          <a:graphicData uri="http://schemas.openxmlformats.org/drawingml/2006/table">
            <a:tbl>
              <a:tblPr firstRow="1" bandRow="1">
                <a:tableStyleId>{5C22544A-7EE6-4342-B048-85BDC9FD1C3A}</a:tableStyleId>
              </a:tblPr>
              <a:tblGrid>
                <a:gridCol w="8020240">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Nunito Sans" panose="020B0604020202020204" charset="-52"/>
                          <a:ea typeface="+mn-ea"/>
                          <a:cs typeface="+mn-cs"/>
                        </a:rPr>
                        <a:t>Процесс обработки прерываний:</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Процессор завершает выполнение текущей инструкции. </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Состояние процессора записывается в стек. </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Некоторые архитектуры переходят в специальный режим выполнения обработчика.</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Источник прерывания используется для поиска соответствующего обработчика прерывания. </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Выполняется выбранный обработчик прерывания.</a:t>
                      </a:r>
                    </a:p>
                    <a:p>
                      <a:pPr marL="342900" indent="-342900">
                        <a:buFont typeface="+mj-lt"/>
                        <a:buAutoNum type="arabicPeriod"/>
                      </a:pPr>
                      <a:endParaRPr lang="ru-RU" sz="1600" kern="1200" dirty="0">
                        <a:solidFill>
                          <a:schemeClr val="dk1"/>
                        </a:solidFill>
                        <a:effectLst/>
                        <a:latin typeface="Nunito Sans" panose="020B0604020202020204" charset="-52"/>
                        <a:ea typeface="+mn-ea"/>
                        <a:cs typeface="+mn-cs"/>
                      </a:endParaRPr>
                    </a:p>
                    <a:p>
                      <a:pPr marL="0" indent="0">
                        <a:buFont typeface="+mj-lt"/>
                        <a:buNone/>
                      </a:pPr>
                      <a:r>
                        <a:rPr lang="ru-RU" sz="1600" kern="1200" dirty="0">
                          <a:solidFill>
                            <a:schemeClr val="dk1"/>
                          </a:solidFill>
                          <a:effectLst/>
                          <a:latin typeface="Nunito Sans" panose="020B0604020202020204" charset="-52"/>
                          <a:ea typeface="+mn-ea"/>
                          <a:cs typeface="+mn-cs"/>
                        </a:rPr>
                        <a:t>Шаги обработчика прерывания:</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Состояние процессора извлекается из стека. </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Восстанавливается исходный режим выполнения. </a:t>
                      </a:r>
                    </a:p>
                    <a:p>
                      <a:pPr marL="342900" indent="-342900">
                        <a:buFont typeface="+mj-lt"/>
                        <a:buAutoNum type="arabicPeriod"/>
                      </a:pPr>
                      <a:r>
                        <a:rPr lang="ru-RU" sz="1600" kern="1200" dirty="0">
                          <a:solidFill>
                            <a:schemeClr val="dk1"/>
                          </a:solidFill>
                          <a:effectLst/>
                          <a:latin typeface="Nunito Sans" panose="020B0604020202020204" charset="-52"/>
                          <a:ea typeface="+mn-ea"/>
                          <a:cs typeface="+mn-cs"/>
                        </a:rPr>
                        <a:t>Выполнение возобновляется с того места, где оно было прервано. </a:t>
                      </a:r>
                    </a:p>
                    <a:p>
                      <a:pPr marL="0" indent="0">
                        <a:buFont typeface="+mj-lt"/>
                        <a:buNone/>
                      </a:pPr>
                      <a:endParaRPr lang="ru-RU" sz="1600" kern="1200" dirty="0">
                        <a:solidFill>
                          <a:schemeClr val="dk1"/>
                        </a:solidFill>
                        <a:effectLst/>
                        <a:latin typeface="Nunito Sans" panose="020B0604020202020204" charset="-52"/>
                        <a:ea typeface="+mn-ea"/>
                        <a:cs typeface="+mn-cs"/>
                      </a:endParaRPr>
                    </a:p>
                    <a:p>
                      <a:endParaRPr lang="ru-RU" sz="1600" kern="1200" dirty="0">
                        <a:solidFill>
                          <a:schemeClr val="dk1"/>
                        </a:solidFill>
                        <a:effectLst/>
                        <a:highlight>
                          <a:srgbClr val="FFFF00"/>
                        </a:highlight>
                        <a:latin typeface="Nunito Sans" panose="020B0604020202020204" charset="-52"/>
                        <a:ea typeface="+mn-ea"/>
                        <a:cs typeface="+mn-cs"/>
                      </a:endParaRPr>
                    </a:p>
                    <a:p>
                      <a:endParaRPr lang="ru-RU" sz="16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spTree>
    <p:extLst>
      <p:ext uri="{BB962C8B-B14F-4D97-AF65-F5344CB8AC3E}">
        <p14:creationId xmlns:p14="http://schemas.microsoft.com/office/powerpoint/2010/main" val="410160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12</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215444"/>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400" b="1" dirty="0">
                <a:solidFill>
                  <a:schemeClr val="tx1"/>
                </a:solidFill>
                <a:latin typeface="Nunito Sans" pitchFamily="2" charset="77"/>
                <a:ea typeface="Verdana" panose="020B0604030504040204" pitchFamily="34" charset="0"/>
                <a:cs typeface="Verdana" panose="020B0604030504040204" pitchFamily="34" charset="0"/>
              </a:rPr>
              <a:t>Концепция</a:t>
            </a:r>
            <a:endParaRPr lang="en-US" sz="1400" b="1" dirty="0">
              <a:solidFill>
                <a:schemeClr val="tx1"/>
              </a:solidFill>
              <a:latin typeface="Nunito Sans" pitchFamily="2" charset="77"/>
              <a:ea typeface="Verdana" panose="020B0604030504040204" pitchFamily="34" charset="0"/>
              <a:cs typeface="Verdana" panose="020B0604030504040204" pitchFamily="34" charset="0"/>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45428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Использование прерываний с микроконтроллером FE310</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22" name="Таблица 21">
            <a:extLst>
              <a:ext uri="{FF2B5EF4-FFF2-40B4-BE49-F238E27FC236}">
                <a16:creationId xmlns:a16="http://schemas.microsoft.com/office/drawing/2014/main" id="{AEA6B5B1-C3C2-4E65-866E-3980D95B34BC}"/>
              </a:ext>
            </a:extLst>
          </p:cNvPr>
          <p:cNvGraphicFramePr>
            <a:graphicFrameLocks noGrp="1"/>
          </p:cNvGraphicFramePr>
          <p:nvPr>
            <p:extLst>
              <p:ext uri="{D42A27DB-BD31-4B8C-83A1-F6EECF244321}">
                <p14:modId xmlns:p14="http://schemas.microsoft.com/office/powerpoint/2010/main" val="2804026899"/>
              </p:ext>
            </p:extLst>
          </p:nvPr>
        </p:nvGraphicFramePr>
        <p:xfrm>
          <a:off x="623888" y="1590904"/>
          <a:ext cx="4862512" cy="164592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Nunito Sans" panose="020B0604020202020204" charset="-52"/>
                          <a:ea typeface="+mn-ea"/>
                          <a:cs typeface="+mn-cs"/>
                        </a:rPr>
                        <a:t>FE310 использует несколько уровней одного и того же процесса.</a:t>
                      </a:r>
                    </a:p>
                    <a:p>
                      <a:r>
                        <a:rPr lang="ru-RU" sz="1600" kern="1200" dirty="0">
                          <a:solidFill>
                            <a:schemeClr val="dk1"/>
                          </a:solidFill>
                          <a:effectLst/>
                          <a:latin typeface="Nunito Sans" panose="020B0604020202020204" charset="-52"/>
                          <a:ea typeface="+mn-ea"/>
                          <a:cs typeface="+mn-cs"/>
                        </a:rPr>
                        <a:t>Микроконтроллер FE310 использует 3 уровня сигналов разрешения/отсрочки прерывания.</a:t>
                      </a:r>
                    </a:p>
                    <a:p>
                      <a:endParaRPr lang="ru-RU" sz="16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pic>
        <p:nvPicPr>
          <p:cNvPr id="23" name="Рисунок 22" descr="The interrupt-handling registers for I/O devices in the FE310 microcontroller.">
            <a:extLst>
              <a:ext uri="{FF2B5EF4-FFF2-40B4-BE49-F238E27FC236}">
                <a16:creationId xmlns:a16="http://schemas.microsoft.com/office/drawing/2014/main" id="{49A668D8-0332-4900-9B23-C2256EBE899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17732" y="2981097"/>
            <a:ext cx="8330168" cy="3219501"/>
          </a:xfrm>
          <a:prstGeom prst="rect">
            <a:avLst/>
          </a:prstGeom>
          <a:noFill/>
          <a:ln>
            <a:noFill/>
          </a:ln>
        </p:spPr>
      </p:pic>
    </p:spTree>
    <p:extLst>
      <p:ext uri="{BB962C8B-B14F-4D97-AF65-F5344CB8AC3E}">
        <p14:creationId xmlns:p14="http://schemas.microsoft.com/office/powerpoint/2010/main" val="2243238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13</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05000431"/>
              </p:ext>
            </p:extLst>
          </p:nvPr>
        </p:nvGraphicFramePr>
        <p:xfrm>
          <a:off x="623888" y="1590904"/>
          <a:ext cx="7788592" cy="2133600"/>
        </p:xfrm>
        <a:graphic>
          <a:graphicData uri="http://schemas.openxmlformats.org/drawingml/2006/table">
            <a:tbl>
              <a:tblPr firstRow="1" bandRow="1">
                <a:tableStyleId>{5C22544A-7EE6-4342-B048-85BDC9FD1C3A}</a:tableStyleId>
              </a:tblPr>
              <a:tblGrid>
                <a:gridCol w="778859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Регистры прерываний ядра процессора:</a:t>
                      </a:r>
                    </a:p>
                    <a:p>
                      <a:pPr marL="285750" indent="-285750">
                        <a:buFont typeface="Arial" panose="020B0604020202020204" pitchFamily="34" charset="0"/>
                        <a:buChar char="•"/>
                      </a:pPr>
                      <a:r>
                        <a:rPr lang="en-US" sz="1600" kern="1200" dirty="0" err="1">
                          <a:solidFill>
                            <a:schemeClr val="dk1"/>
                          </a:solidFill>
                          <a:effectLst/>
                          <a:latin typeface="Nunito Sans" panose="020B0604020202020204" charset="-52"/>
                          <a:ea typeface="+mn-ea"/>
                          <a:cs typeface="+mn-cs"/>
                        </a:rPr>
                        <a:t>mstatus.mie</a:t>
                      </a:r>
                      <a:r>
                        <a:rPr lang="en-US" sz="1600" kern="1200" dirty="0">
                          <a:solidFill>
                            <a:schemeClr val="dk1"/>
                          </a:solidFill>
                          <a:effectLst/>
                          <a:latin typeface="Nunito Sans" panose="020B0604020202020204" charset="-52"/>
                          <a:ea typeface="+mn-ea"/>
                          <a:cs typeface="+mn-cs"/>
                        </a:rPr>
                        <a:t> (Machine Interrupt-Enable, </a:t>
                      </a:r>
                      <a:r>
                        <a:rPr lang="ru-RU" sz="1600" kern="1200" dirty="0">
                          <a:solidFill>
                            <a:schemeClr val="dk1"/>
                          </a:solidFill>
                          <a:effectLst/>
                          <a:latin typeface="Nunito Sans" panose="020B0604020202020204" charset="-52"/>
                          <a:ea typeface="+mn-ea"/>
                          <a:cs typeface="+mn-cs"/>
                        </a:rPr>
                        <a:t>Включение машинных прерываний);</a:t>
                      </a:r>
                    </a:p>
                    <a:p>
                      <a:pPr marL="285750" indent="-285750">
                        <a:buFont typeface="Arial" panose="020B0604020202020204" pitchFamily="34" charset="0"/>
                        <a:buChar char="•"/>
                      </a:pPr>
                      <a:r>
                        <a:rPr lang="en-US" sz="1600" kern="1200" dirty="0" err="1">
                          <a:solidFill>
                            <a:schemeClr val="dk1"/>
                          </a:solidFill>
                          <a:effectLst/>
                          <a:latin typeface="Nunito Sans" panose="020B0604020202020204" charset="-52"/>
                          <a:ea typeface="+mn-ea"/>
                          <a:cs typeface="+mn-cs"/>
                        </a:rPr>
                        <a:t>mie.meie</a:t>
                      </a:r>
                      <a:r>
                        <a:rPr lang="en-US" sz="1600" kern="1200" dirty="0">
                          <a:solidFill>
                            <a:schemeClr val="dk1"/>
                          </a:solidFill>
                          <a:effectLst/>
                          <a:latin typeface="Nunito Sans" panose="020B0604020202020204" charset="-52"/>
                          <a:ea typeface="+mn-ea"/>
                          <a:cs typeface="+mn-cs"/>
                        </a:rPr>
                        <a:t> (Machine External Interrupt-Enable, </a:t>
                      </a:r>
                      <a:r>
                        <a:rPr lang="ru-RU" sz="1600" kern="1200" dirty="0">
                          <a:solidFill>
                            <a:schemeClr val="dk1"/>
                          </a:solidFill>
                          <a:effectLst/>
                          <a:latin typeface="Nunito Sans" panose="020B0604020202020204" charset="-52"/>
                          <a:ea typeface="+mn-ea"/>
                          <a:cs typeface="+mn-cs"/>
                        </a:rPr>
                        <a:t>Включение машинных внешних прерываний);</a:t>
                      </a:r>
                    </a:p>
                    <a:p>
                      <a:pPr marL="285750" indent="-285750">
                        <a:buFont typeface="Arial" panose="020B0604020202020204" pitchFamily="34" charset="0"/>
                        <a:buChar char="•"/>
                      </a:pPr>
                      <a:r>
                        <a:rPr lang="en-US" sz="1600" kern="1200" dirty="0" err="1">
                          <a:solidFill>
                            <a:schemeClr val="dk1"/>
                          </a:solidFill>
                          <a:effectLst/>
                          <a:latin typeface="Nunito Sans" panose="020B0604020202020204" charset="-52"/>
                          <a:ea typeface="+mn-ea"/>
                          <a:cs typeface="+mn-cs"/>
                        </a:rPr>
                        <a:t>mip.meip</a:t>
                      </a:r>
                      <a:r>
                        <a:rPr lang="en-US" sz="1600" kern="1200" dirty="0">
                          <a:solidFill>
                            <a:schemeClr val="dk1"/>
                          </a:solidFill>
                          <a:effectLst/>
                          <a:latin typeface="Nunito Sans" panose="020B0604020202020204" charset="-52"/>
                          <a:ea typeface="+mn-ea"/>
                          <a:cs typeface="+mn-cs"/>
                        </a:rPr>
                        <a:t> (Machine External Interrupt Pending, </a:t>
                      </a:r>
                      <a:r>
                        <a:rPr lang="ru-RU" sz="1600" kern="1200" dirty="0">
                          <a:solidFill>
                            <a:schemeClr val="dk1"/>
                          </a:solidFill>
                          <a:effectLst/>
                          <a:latin typeface="Nunito Sans" panose="020B0604020202020204" charset="-52"/>
                          <a:ea typeface="+mn-ea"/>
                          <a:cs typeface="+mn-cs"/>
                        </a:rPr>
                        <a:t>Ожидание внешнего машинного прерывания);</a:t>
                      </a:r>
                    </a:p>
                    <a:p>
                      <a:pPr marL="285750" indent="-285750">
                        <a:buFont typeface="Arial" panose="020B0604020202020204" pitchFamily="34" charset="0"/>
                        <a:buChar char="•"/>
                      </a:pPr>
                      <a:r>
                        <a:rPr lang="en-US" sz="1600" kern="1200" dirty="0" err="1">
                          <a:solidFill>
                            <a:schemeClr val="dk1"/>
                          </a:solidFill>
                          <a:effectLst/>
                          <a:latin typeface="Nunito Sans" panose="020B0604020202020204" charset="-52"/>
                          <a:ea typeface="+mn-ea"/>
                          <a:cs typeface="+mn-cs"/>
                        </a:rPr>
                        <a:t>mtvec</a:t>
                      </a:r>
                      <a:r>
                        <a:rPr lang="en-US" sz="1600" kern="1200" dirty="0">
                          <a:solidFill>
                            <a:schemeClr val="dk1"/>
                          </a:solidFill>
                          <a:effectLst/>
                          <a:latin typeface="Nunito Sans" panose="020B0604020202020204" charset="-52"/>
                          <a:ea typeface="+mn-ea"/>
                          <a:cs typeface="+mn-cs"/>
                        </a:rPr>
                        <a:t> (Machine Trap Vector, </a:t>
                      </a:r>
                      <a:r>
                        <a:rPr lang="ru-RU" sz="1600" kern="1200" dirty="0">
                          <a:solidFill>
                            <a:schemeClr val="dk1"/>
                          </a:solidFill>
                          <a:effectLst/>
                          <a:latin typeface="Nunito Sans" panose="020B0604020202020204" charset="-52"/>
                          <a:ea typeface="+mn-ea"/>
                          <a:cs typeface="+mn-cs"/>
                        </a:rPr>
                        <a:t>Вектор машинного прерывания).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45428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Использование прерываний с микроконтроллером FE310</a:t>
            </a:r>
          </a:p>
        </p:txBody>
      </p:sp>
      <p:sp>
        <p:nvSpPr>
          <p:cNvPr id="22" name="TextBox 21">
            <a:extLst>
              <a:ext uri="{FF2B5EF4-FFF2-40B4-BE49-F238E27FC236}">
                <a16:creationId xmlns:a16="http://schemas.microsoft.com/office/drawing/2014/main" id="{BCD4752A-90F2-4227-A196-C4FF74AC1BF2}"/>
              </a:ext>
            </a:extLst>
          </p:cNvPr>
          <p:cNvSpPr txBox="1"/>
          <p:nvPr/>
        </p:nvSpPr>
        <p:spPr>
          <a:xfrm>
            <a:off x="991722" y="1230478"/>
            <a:ext cx="5131242"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latin typeface="Nunito Sans" pitchFamily="2" charset="77"/>
                <a:ea typeface="Verdana" panose="020B0604030504040204" pitchFamily="34" charset="0"/>
                <a:cs typeface="Verdana" panose="020B0604030504040204" pitchFamily="34" charset="0"/>
              </a:rPr>
              <a:t>Микроконтроллер FE310 - Уровень 1: Ядро процессора</a:t>
            </a:r>
            <a:endParaRPr lang="en-US" sz="1400" b="1" dirty="0">
              <a:solidFill>
                <a:schemeClr val="tx1"/>
              </a:solidFill>
              <a:highlight>
                <a:srgbClr val="FFFF00"/>
              </a:highlight>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252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14</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45428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Использование прерываний с микроконтроллером FE310</a:t>
            </a:r>
          </a:p>
        </p:txBody>
      </p:sp>
      <p:graphicFrame>
        <p:nvGraphicFramePr>
          <p:cNvPr id="26" name="Таблица 25">
            <a:extLst>
              <a:ext uri="{FF2B5EF4-FFF2-40B4-BE49-F238E27FC236}">
                <a16:creationId xmlns:a16="http://schemas.microsoft.com/office/drawing/2014/main" id="{520140AD-F808-4503-BBE9-DAD279E5FB9C}"/>
              </a:ext>
            </a:extLst>
          </p:cNvPr>
          <p:cNvGraphicFramePr>
            <a:graphicFrameLocks noGrp="1"/>
          </p:cNvGraphicFramePr>
          <p:nvPr>
            <p:extLst>
              <p:ext uri="{D42A27DB-BD31-4B8C-83A1-F6EECF244321}">
                <p14:modId xmlns:p14="http://schemas.microsoft.com/office/powerpoint/2010/main" val="1087305866"/>
              </p:ext>
            </p:extLst>
          </p:nvPr>
        </p:nvGraphicFramePr>
        <p:xfrm>
          <a:off x="621352" y="1660563"/>
          <a:ext cx="8047160" cy="1889760"/>
        </p:xfrm>
        <a:graphic>
          <a:graphicData uri="http://schemas.openxmlformats.org/drawingml/2006/table">
            <a:tbl>
              <a:tblPr firstRow="1" bandRow="1">
                <a:tableStyleId>{5C22544A-7EE6-4342-B048-85BDC9FD1C3A}</a:tableStyleId>
              </a:tblPr>
              <a:tblGrid>
                <a:gridCol w="8047160">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Регистры прерываний платформенного уровня (ПЛИС):</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Nunito Sans" panose="020B0604020202020204" charset="-52"/>
                          <a:ea typeface="+mn-ea"/>
                          <a:cs typeface="+mn-cs"/>
                        </a:rPr>
                        <a:t>enable1 </a:t>
                      </a:r>
                      <a:r>
                        <a:rPr lang="ru-RU" sz="1600" kern="1200" dirty="0">
                          <a:solidFill>
                            <a:schemeClr val="dk1"/>
                          </a:solidFill>
                          <a:effectLst/>
                          <a:latin typeface="Nunito Sans" panose="020B0604020202020204" charset="-52"/>
                          <a:ea typeface="+mn-ea"/>
                          <a:cs typeface="+mn-cs"/>
                        </a:rPr>
                        <a:t>и </a:t>
                      </a:r>
                      <a:r>
                        <a:rPr lang="en-US" sz="1600" kern="1200" dirty="0">
                          <a:solidFill>
                            <a:schemeClr val="dk1"/>
                          </a:solidFill>
                          <a:effectLst/>
                          <a:latin typeface="Nunito Sans" panose="020B0604020202020204" charset="-52"/>
                          <a:ea typeface="+mn-ea"/>
                          <a:cs typeface="+mn-cs"/>
                        </a:rPr>
                        <a:t>enable2 (Interrupt-Enable, </a:t>
                      </a:r>
                      <a:r>
                        <a:rPr lang="ru-RU" sz="1600" kern="1200" dirty="0">
                          <a:solidFill>
                            <a:schemeClr val="dk1"/>
                          </a:solidFill>
                          <a:effectLst/>
                          <a:latin typeface="Nunito Sans" panose="020B0604020202020204" charset="-52"/>
                          <a:ea typeface="+mn-ea"/>
                          <a:cs typeface="+mn-cs"/>
                        </a:rPr>
                        <a:t>доступность прерывания);</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Nunito Sans" panose="020B0604020202020204" charset="-52"/>
                          <a:ea typeface="+mn-ea"/>
                          <a:cs typeface="+mn-cs"/>
                        </a:rPr>
                        <a:t>pending1 </a:t>
                      </a:r>
                      <a:r>
                        <a:rPr lang="ru-RU" sz="1600" kern="1200" dirty="0">
                          <a:solidFill>
                            <a:schemeClr val="dk1"/>
                          </a:solidFill>
                          <a:effectLst/>
                          <a:latin typeface="Nunito Sans" panose="020B0604020202020204" charset="-52"/>
                          <a:ea typeface="+mn-ea"/>
                          <a:cs typeface="+mn-cs"/>
                        </a:rPr>
                        <a:t>и </a:t>
                      </a:r>
                      <a:r>
                        <a:rPr lang="en-US" sz="1600" kern="1200" dirty="0">
                          <a:solidFill>
                            <a:schemeClr val="dk1"/>
                          </a:solidFill>
                          <a:effectLst/>
                          <a:latin typeface="Nunito Sans" panose="020B0604020202020204" charset="-52"/>
                          <a:ea typeface="+mn-ea"/>
                          <a:cs typeface="+mn-cs"/>
                        </a:rPr>
                        <a:t>pending2 (Interrupt Pending, </a:t>
                      </a:r>
                      <a:r>
                        <a:rPr lang="ru-RU" sz="1600" kern="1200" dirty="0">
                          <a:solidFill>
                            <a:schemeClr val="dk1"/>
                          </a:solidFill>
                          <a:effectLst/>
                          <a:latin typeface="Nunito Sans" panose="020B0604020202020204" charset="-52"/>
                          <a:ea typeface="+mn-ea"/>
                          <a:cs typeface="+mn-cs"/>
                        </a:rPr>
                        <a:t>флаги прерывания);</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Nunito Sans" panose="020B0604020202020204" charset="-52"/>
                          <a:ea typeface="+mn-ea"/>
                          <a:cs typeface="+mn-cs"/>
                        </a:rPr>
                        <a:t>priority1 - priority52 (Priority Registers, </a:t>
                      </a:r>
                      <a:r>
                        <a:rPr lang="ru-RU" sz="1600" kern="1200" dirty="0">
                          <a:solidFill>
                            <a:schemeClr val="dk1"/>
                          </a:solidFill>
                          <a:effectLst/>
                          <a:latin typeface="Nunito Sans" panose="020B0604020202020204" charset="-52"/>
                          <a:ea typeface="+mn-ea"/>
                          <a:cs typeface="+mn-cs"/>
                        </a:rPr>
                        <a:t>Регистры приоритетов);</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Nunito Sans" panose="020B0604020202020204" charset="-52"/>
                          <a:ea typeface="+mn-ea"/>
                          <a:cs typeface="+mn-cs"/>
                        </a:rPr>
                        <a:t>claim (Interrupt Claim/Complete Register, </a:t>
                      </a:r>
                      <a:r>
                        <a:rPr lang="ru-RU" sz="1600" kern="1200" dirty="0">
                          <a:solidFill>
                            <a:schemeClr val="dk1"/>
                          </a:solidFill>
                          <a:effectLst/>
                          <a:latin typeface="Nunito Sans" panose="020B0604020202020204" charset="-52"/>
                          <a:ea typeface="+mn-ea"/>
                          <a:cs typeface="+mn-cs"/>
                        </a:rPr>
                        <a:t>Регистр подтверждения прерывания). </a:t>
                      </a:r>
                    </a:p>
                    <a:p>
                      <a:pPr marL="0" marR="0" lvl="0" indent="0" algn="l" defTabSz="914309" rtl="0" eaLnBrk="1" fontAlgn="auto" latinLnBrk="0" hangingPunct="1">
                        <a:lnSpc>
                          <a:spcPct val="100000"/>
                        </a:lnSpc>
                        <a:spcBef>
                          <a:spcPts val="0"/>
                        </a:spcBef>
                        <a:spcAft>
                          <a:spcPts val="0"/>
                        </a:spcAft>
                        <a:buClrTx/>
                        <a:buSzTx/>
                        <a:buFontTx/>
                        <a:buNone/>
                        <a:tabLst/>
                        <a:defRPr/>
                      </a:pPr>
                      <a:endParaRPr lang="ru-RU" sz="1600" kern="1200" dirty="0">
                        <a:solidFill>
                          <a:schemeClr val="dk1"/>
                        </a:solidFill>
                        <a:effectLst/>
                        <a:highlight>
                          <a:srgbClr val="FFFF00"/>
                        </a:highlight>
                        <a:latin typeface="Nunito Sans" panose="020B0604020202020204" charset="-52"/>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sp>
        <p:nvSpPr>
          <p:cNvPr id="20" name="TextBox 19">
            <a:extLst>
              <a:ext uri="{FF2B5EF4-FFF2-40B4-BE49-F238E27FC236}">
                <a16:creationId xmlns:a16="http://schemas.microsoft.com/office/drawing/2014/main" id="{E3188967-F965-4497-8830-EC7A9E4D7DFB}"/>
              </a:ext>
            </a:extLst>
          </p:cNvPr>
          <p:cNvSpPr txBox="1"/>
          <p:nvPr/>
        </p:nvSpPr>
        <p:spPr>
          <a:xfrm>
            <a:off x="991722" y="1230478"/>
            <a:ext cx="9176406"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latin typeface="Nunito Sans" pitchFamily="2" charset="77"/>
                <a:ea typeface="Verdana" panose="020B0604030504040204" pitchFamily="34" charset="0"/>
                <a:cs typeface="Verdana" panose="020B0604030504040204" pitchFamily="34" charset="0"/>
              </a:rPr>
              <a:t>Микроконтроллер FE310 - Уровень 2: Контроллер прерываний платформенного уровня (ПЛИС)</a:t>
            </a:r>
            <a:endParaRPr lang="en-US" sz="1400" b="1" dirty="0">
              <a:solidFill>
                <a:schemeClr val="tx1"/>
              </a:solidFill>
              <a:highlight>
                <a:srgbClr val="FFFF00"/>
              </a:highlight>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0092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15</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895311065"/>
              </p:ext>
            </p:extLst>
          </p:nvPr>
        </p:nvGraphicFramePr>
        <p:xfrm>
          <a:off x="623888" y="1590904"/>
          <a:ext cx="7910512" cy="1645920"/>
        </p:xfrm>
        <a:graphic>
          <a:graphicData uri="http://schemas.openxmlformats.org/drawingml/2006/table">
            <a:tbl>
              <a:tblPr firstRow="1" bandRow="1">
                <a:tableStyleId>{5C22544A-7EE6-4342-B048-85BDC9FD1C3A}</a:tableStyleId>
              </a:tblPr>
              <a:tblGrid>
                <a:gridCol w="7910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Регистры прерываний ввода</a:t>
                      </a:r>
                      <a:r>
                        <a:rPr lang="en-US" sz="1600" kern="1200" dirty="0">
                          <a:solidFill>
                            <a:schemeClr val="dk1"/>
                          </a:solidFill>
                          <a:effectLst/>
                          <a:latin typeface="Nunito Sans" panose="020B0604020202020204" charset="-52"/>
                          <a:ea typeface="+mn-ea"/>
                          <a:cs typeface="+mn-cs"/>
                        </a:rPr>
                        <a:t>/</a:t>
                      </a:r>
                      <a:r>
                        <a:rPr lang="ru-RU" sz="1600" kern="1200" dirty="0">
                          <a:solidFill>
                            <a:schemeClr val="dk1"/>
                          </a:solidFill>
                          <a:effectLst/>
                          <a:latin typeface="Nunito Sans" panose="020B0604020202020204" charset="-52"/>
                          <a:ea typeface="+mn-ea"/>
                          <a:cs typeface="+mn-cs"/>
                        </a:rPr>
                        <a:t>вывода:</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kern="1200" dirty="0" err="1">
                          <a:solidFill>
                            <a:schemeClr val="dk1"/>
                          </a:solidFill>
                          <a:effectLst/>
                          <a:latin typeface="Nunito Sans" panose="020B0604020202020204" charset="-52"/>
                          <a:ea typeface="+mn-ea"/>
                          <a:cs typeface="+mn-cs"/>
                        </a:rPr>
                        <a:t>X_ie</a:t>
                      </a:r>
                      <a:r>
                        <a:rPr lang="ru-RU" sz="1600" kern="1200" dirty="0">
                          <a:solidFill>
                            <a:schemeClr val="dk1"/>
                          </a:solidFill>
                          <a:effectLst/>
                          <a:latin typeface="Nunito Sans" panose="020B0604020202020204" charset="-52"/>
                          <a:ea typeface="+mn-ea"/>
                          <a:cs typeface="+mn-cs"/>
                        </a:rPr>
                        <a:t> (</a:t>
                      </a:r>
                      <a:r>
                        <a:rPr lang="ru-RU" sz="1600" kern="1200" dirty="0" err="1">
                          <a:solidFill>
                            <a:schemeClr val="dk1"/>
                          </a:solidFill>
                          <a:effectLst/>
                          <a:latin typeface="Nunito Sans" panose="020B0604020202020204" charset="-52"/>
                          <a:ea typeface="+mn-ea"/>
                          <a:cs typeface="+mn-cs"/>
                        </a:rPr>
                        <a:t>Interrupt-Enable</a:t>
                      </a:r>
                      <a:r>
                        <a:rPr lang="ru-RU" sz="1600" kern="1200" dirty="0">
                          <a:solidFill>
                            <a:schemeClr val="dk1"/>
                          </a:solidFill>
                          <a:effectLst/>
                          <a:latin typeface="Nunito Sans" panose="020B0604020202020204" charset="-52"/>
                          <a:ea typeface="+mn-ea"/>
                          <a:cs typeface="+mn-cs"/>
                        </a:rPr>
                        <a:t>, Разрешение прерывания);</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kern="1200" dirty="0" err="1">
                          <a:solidFill>
                            <a:schemeClr val="dk1"/>
                          </a:solidFill>
                          <a:effectLst/>
                          <a:latin typeface="Nunito Sans" panose="020B0604020202020204" charset="-52"/>
                          <a:ea typeface="+mn-ea"/>
                          <a:cs typeface="+mn-cs"/>
                        </a:rPr>
                        <a:t>X_ip</a:t>
                      </a:r>
                      <a:r>
                        <a:rPr lang="ru-RU" sz="1600" kern="1200" dirty="0">
                          <a:solidFill>
                            <a:schemeClr val="dk1"/>
                          </a:solidFill>
                          <a:effectLst/>
                          <a:latin typeface="Nunito Sans" panose="020B0604020202020204" charset="-52"/>
                          <a:ea typeface="+mn-ea"/>
                          <a:cs typeface="+mn-cs"/>
                        </a:rPr>
                        <a:t> (</a:t>
                      </a:r>
                      <a:r>
                        <a:rPr lang="ru-RU" sz="1600" kern="1200" dirty="0" err="1">
                          <a:solidFill>
                            <a:schemeClr val="dk1"/>
                          </a:solidFill>
                          <a:effectLst/>
                          <a:latin typeface="Nunito Sans" panose="020B0604020202020204" charset="-52"/>
                          <a:ea typeface="+mn-ea"/>
                          <a:cs typeface="+mn-cs"/>
                        </a:rPr>
                        <a:t>Interrupt</a:t>
                      </a:r>
                      <a:r>
                        <a:rPr lang="ru-RU" sz="1600" kern="1200" dirty="0">
                          <a:solidFill>
                            <a:schemeClr val="dk1"/>
                          </a:solidFill>
                          <a:effectLst/>
                          <a:latin typeface="Nunito Sans" panose="020B0604020202020204" charset="-52"/>
                          <a:ea typeface="+mn-ea"/>
                          <a:cs typeface="+mn-cs"/>
                        </a:rPr>
                        <a:t> </a:t>
                      </a:r>
                      <a:r>
                        <a:rPr lang="ru-RU" sz="1600" kern="1200" dirty="0" err="1">
                          <a:solidFill>
                            <a:schemeClr val="dk1"/>
                          </a:solidFill>
                          <a:effectLst/>
                          <a:latin typeface="Nunito Sans" panose="020B0604020202020204" charset="-52"/>
                          <a:ea typeface="+mn-ea"/>
                          <a:cs typeface="+mn-cs"/>
                        </a:rPr>
                        <a:t>Pending</a:t>
                      </a:r>
                      <a:r>
                        <a:rPr lang="ru-RU" sz="1600" kern="1200" dirty="0">
                          <a:solidFill>
                            <a:schemeClr val="dk1"/>
                          </a:solidFill>
                          <a:effectLst/>
                          <a:latin typeface="Nunito Sans" panose="020B0604020202020204" charset="-52"/>
                          <a:ea typeface="+mn-ea"/>
                          <a:cs typeface="+mn-cs"/>
                        </a:rPr>
                        <a:t>, Ожидание прерывания).</a:t>
                      </a:r>
                      <a:br>
                        <a:rPr lang="ru-RU" sz="1600" kern="1200" dirty="0">
                          <a:solidFill>
                            <a:schemeClr val="dk1"/>
                          </a:solidFill>
                          <a:effectLst/>
                          <a:latin typeface="Nunito Sans" panose="020B0604020202020204" charset="-52"/>
                          <a:ea typeface="+mn-ea"/>
                          <a:cs typeface="+mn-cs"/>
                        </a:rPr>
                      </a:br>
                      <a:endParaRPr lang="en-RU" sz="1600" kern="1200" dirty="0">
                        <a:solidFill>
                          <a:schemeClr val="dk1"/>
                        </a:solidFill>
                        <a:effectLst/>
                        <a:highlight>
                          <a:srgbClr val="FFFF00"/>
                        </a:highlight>
                        <a:latin typeface="Nunito Sans" panose="020B0604020202020204" charset="-52"/>
                        <a:ea typeface="+mn-ea"/>
                        <a:cs typeface="+mn-cs"/>
                      </a:endParaRPr>
                    </a:p>
                    <a:p>
                      <a:endParaRPr lang="ru-RU" sz="16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45428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Использование прерываний с микроконтроллером FE310</a:t>
            </a:r>
          </a:p>
        </p:txBody>
      </p:sp>
      <p:sp>
        <p:nvSpPr>
          <p:cNvPr id="22" name="TextBox 21">
            <a:extLst>
              <a:ext uri="{FF2B5EF4-FFF2-40B4-BE49-F238E27FC236}">
                <a16:creationId xmlns:a16="http://schemas.microsoft.com/office/drawing/2014/main" id="{D286BCB1-FC53-46C9-A0C4-E70827E81BBD}"/>
              </a:ext>
            </a:extLst>
          </p:cNvPr>
          <p:cNvSpPr txBox="1"/>
          <p:nvPr/>
        </p:nvSpPr>
        <p:spPr>
          <a:xfrm>
            <a:off x="991722" y="1230477"/>
            <a:ext cx="8005974"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latin typeface="Nunito Sans" pitchFamily="2" charset="77"/>
                <a:ea typeface="Verdana" panose="020B0604030504040204" pitchFamily="34" charset="0"/>
                <a:cs typeface="Verdana" panose="020B0604030504040204" pitchFamily="34" charset="0"/>
              </a:rPr>
              <a:t>Микроконтроллер FE310 - Уровень 3: Устройство ввода/вывода</a:t>
            </a:r>
            <a:endParaRPr lang="en-US" sz="1400" b="1" dirty="0">
              <a:solidFill>
                <a:schemeClr val="tx1"/>
              </a:solidFill>
              <a:highlight>
                <a:srgbClr val="FFFF00"/>
              </a:highlight>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761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16</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6591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Архитектура прерываний </a:t>
            </a:r>
            <a:r>
              <a:rPr lang="en-US" dirty="0"/>
              <a:t>FE310</a:t>
            </a:r>
            <a:endParaRPr lang="en-US" dirty="0">
              <a:highlight>
                <a:srgbClr val="FFFF00"/>
              </a:highlight>
            </a:endParaRPr>
          </a:p>
        </p:txBody>
      </p:sp>
      <p:graphicFrame>
        <p:nvGraphicFramePr>
          <p:cNvPr id="19" name="Таблица 18">
            <a:extLst>
              <a:ext uri="{FF2B5EF4-FFF2-40B4-BE49-F238E27FC236}">
                <a16:creationId xmlns:a16="http://schemas.microsoft.com/office/drawing/2014/main" id="{B3BC8EC9-CF6C-41B7-B7B7-32A74FD7BB13}"/>
              </a:ext>
            </a:extLst>
          </p:cNvPr>
          <p:cNvGraphicFramePr>
            <a:graphicFrameLocks noGrp="1"/>
          </p:cNvGraphicFramePr>
          <p:nvPr>
            <p:extLst>
              <p:ext uri="{D42A27DB-BD31-4B8C-83A1-F6EECF244321}">
                <p14:modId xmlns:p14="http://schemas.microsoft.com/office/powerpoint/2010/main" val="2292213202"/>
              </p:ext>
            </p:extLst>
          </p:nvPr>
        </p:nvGraphicFramePr>
        <p:xfrm>
          <a:off x="623888" y="1590904"/>
          <a:ext cx="3619500" cy="1645920"/>
        </p:xfrm>
        <a:graphic>
          <a:graphicData uri="http://schemas.openxmlformats.org/drawingml/2006/table">
            <a:tbl>
              <a:tblPr firstRow="1" bandRow="1">
                <a:tableStyleId>{5C22544A-7EE6-4342-B048-85BDC9FD1C3A}</a:tableStyleId>
              </a:tblPr>
              <a:tblGrid>
                <a:gridCol w="3619500">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Архитектура прерываний </a:t>
                      </a:r>
                      <a:r>
                        <a:rPr lang="en-US" sz="1600" kern="1200" dirty="0">
                          <a:solidFill>
                            <a:schemeClr val="dk1"/>
                          </a:solidFill>
                          <a:effectLst/>
                          <a:latin typeface="Nunito Sans" panose="020B0604020202020204" charset="-52"/>
                          <a:ea typeface="+mn-ea"/>
                          <a:cs typeface="+mn-cs"/>
                        </a:rPr>
                        <a:t>FE310</a:t>
                      </a:r>
                      <a:r>
                        <a:rPr lang="ru-RU" sz="1600" kern="1200" dirty="0">
                          <a:solidFill>
                            <a:schemeClr val="dk1"/>
                          </a:solidFill>
                          <a:effectLst/>
                          <a:latin typeface="Nunito Sans" panose="020B0604020202020204" charset="-52"/>
                          <a:ea typeface="+mn-ea"/>
                          <a:cs typeface="+mn-cs"/>
                        </a:rPr>
                        <a:t>:</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Nunito Sans" panose="020B0604020202020204" charset="-52"/>
                          <a:ea typeface="+mn-ea"/>
                          <a:cs typeface="+mn-cs"/>
                        </a:rPr>
                        <a:t>Platform-Level Interrupt Controller (</a:t>
                      </a:r>
                      <a:r>
                        <a:rPr lang="ru-RU" sz="1600" kern="1200" dirty="0">
                          <a:solidFill>
                            <a:schemeClr val="dk1"/>
                          </a:solidFill>
                          <a:effectLst/>
                          <a:latin typeface="Nunito Sans" panose="020B0604020202020204" charset="-52"/>
                          <a:ea typeface="+mn-ea"/>
                          <a:cs typeface="+mn-cs"/>
                        </a:rPr>
                        <a:t>ПЛИС) </a:t>
                      </a:r>
                    </a:p>
                    <a:p>
                      <a:pPr marL="285750" marR="0" lvl="0" indent="-2857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Nunito Sans" panose="020B0604020202020204" charset="-52"/>
                          <a:ea typeface="+mn-ea"/>
                          <a:cs typeface="+mn-cs"/>
                        </a:rPr>
                        <a:t>Core-Local </a:t>
                      </a:r>
                      <a:r>
                        <a:rPr lang="en-US" sz="1600" kern="1200" dirty="0" err="1">
                          <a:solidFill>
                            <a:schemeClr val="dk1"/>
                          </a:solidFill>
                          <a:effectLst/>
                          <a:latin typeface="Nunito Sans" panose="020B0604020202020204" charset="-52"/>
                          <a:ea typeface="+mn-ea"/>
                          <a:cs typeface="+mn-cs"/>
                        </a:rPr>
                        <a:t>Interruptor</a:t>
                      </a:r>
                      <a:r>
                        <a:rPr lang="en-US" sz="1600" kern="1200" dirty="0">
                          <a:solidFill>
                            <a:schemeClr val="dk1"/>
                          </a:solidFill>
                          <a:effectLst/>
                          <a:latin typeface="Nunito Sans" panose="020B0604020202020204" charset="-52"/>
                          <a:ea typeface="+mn-ea"/>
                          <a:cs typeface="+mn-cs"/>
                        </a:rPr>
                        <a:t> (CLINT) </a:t>
                      </a:r>
                    </a:p>
                    <a:p>
                      <a:endParaRPr lang="ru-RU" sz="16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sp>
        <p:nvSpPr>
          <p:cNvPr id="20" name="TextBox 19">
            <a:extLst>
              <a:ext uri="{FF2B5EF4-FFF2-40B4-BE49-F238E27FC236}">
                <a16:creationId xmlns:a16="http://schemas.microsoft.com/office/drawing/2014/main" id="{42EF42BB-72CD-4E10-B75F-DAC88A1D840D}"/>
              </a:ext>
            </a:extLst>
          </p:cNvPr>
          <p:cNvSpPr txBox="1"/>
          <p:nvPr/>
        </p:nvSpPr>
        <p:spPr>
          <a:xfrm>
            <a:off x="991722" y="1230478"/>
            <a:ext cx="5131242" cy="215444"/>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400" b="1" dirty="0">
                <a:solidFill>
                  <a:schemeClr val="tx1"/>
                </a:solidFill>
                <a:latin typeface="Nunito Sans" pitchFamily="2" charset="77"/>
                <a:ea typeface="Verdana" panose="020B0604030504040204" pitchFamily="34" charset="0"/>
                <a:cs typeface="Verdana" panose="020B0604030504040204" pitchFamily="34" charset="0"/>
              </a:rPr>
              <a:t>Классификация</a:t>
            </a:r>
            <a:endParaRPr lang="en-US" sz="14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21" name="Рисунок 20" descr="A diagram of the FE310 Interrupt Architecture, showing two interrupt controllers">
            <a:extLst>
              <a:ext uri="{FF2B5EF4-FFF2-40B4-BE49-F238E27FC236}">
                <a16:creationId xmlns:a16="http://schemas.microsoft.com/office/drawing/2014/main" id="{75DC7D1E-F0A0-4137-8863-DE3C72C79C9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3388" y="2105705"/>
            <a:ext cx="7466076" cy="3878572"/>
          </a:xfrm>
          <a:prstGeom prst="rect">
            <a:avLst/>
          </a:prstGeom>
          <a:noFill/>
          <a:ln>
            <a:noFill/>
          </a:ln>
        </p:spPr>
      </p:pic>
    </p:spTree>
    <p:extLst>
      <p:ext uri="{BB962C8B-B14F-4D97-AF65-F5344CB8AC3E}">
        <p14:creationId xmlns:p14="http://schemas.microsoft.com/office/powerpoint/2010/main" val="1890612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17</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6579510" cy="215444"/>
          </a:xfrm>
          <a:prstGeom prst="rect">
            <a:avLst/>
          </a:prstGeom>
          <a:noFill/>
        </p:spPr>
        <p:txBody>
          <a:bodyPr wrap="square" lIns="0" tIns="0" rIns="0" bIns="0">
            <a:spAutoFit/>
          </a:bodyPr>
          <a:lstStyle/>
          <a:p>
            <a:pPr defTabSz="1828434">
              <a:spcBef>
                <a:spcPts val="1200"/>
              </a:spcBef>
              <a:buSzPct val="100000"/>
            </a:pPr>
            <a:r>
              <a:rPr lang="ru-RU" sz="1400" b="1" dirty="0">
                <a:latin typeface="Nunito Sans" pitchFamily="2" charset="77"/>
                <a:ea typeface="Verdana" panose="020B0604030504040204" pitchFamily="34" charset="0"/>
                <a:cs typeface="Verdana" panose="020B0604030504040204" pitchFamily="34" charset="0"/>
              </a:rPr>
              <a:t>Уровень 1: Регистры машинного режима процессора RISC-V</a:t>
            </a:r>
            <a:endParaRPr lang="ru-RU" sz="1400" b="1" dirty="0">
              <a:solidFill>
                <a:schemeClr val="tx1"/>
              </a:solidFill>
              <a:highlight>
                <a:srgbClr val="FFFF00"/>
              </a:highlight>
              <a:latin typeface="Nunito Sans" pitchFamily="2" charset="77"/>
              <a:ea typeface="Verdana" panose="020B0604030504040204" pitchFamily="34" charset="0"/>
              <a:cs typeface="Verdana" panose="020B0604030504040204" pitchFamily="34" charset="0"/>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6591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Архитектура прерываний </a:t>
            </a:r>
            <a:r>
              <a:rPr lang="en-US" dirty="0"/>
              <a:t>FE310</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20" name="Таблица 19">
            <a:extLst>
              <a:ext uri="{FF2B5EF4-FFF2-40B4-BE49-F238E27FC236}">
                <a16:creationId xmlns:a16="http://schemas.microsoft.com/office/drawing/2014/main" id="{32C83BC3-6D41-4777-8D30-64BBC78750D2}"/>
              </a:ext>
            </a:extLst>
          </p:cNvPr>
          <p:cNvGraphicFramePr>
            <a:graphicFrameLocks noGrp="1"/>
          </p:cNvGraphicFramePr>
          <p:nvPr>
            <p:extLst>
              <p:ext uri="{D42A27DB-BD31-4B8C-83A1-F6EECF244321}">
                <p14:modId xmlns:p14="http://schemas.microsoft.com/office/powerpoint/2010/main" val="2962192449"/>
              </p:ext>
            </p:extLst>
          </p:nvPr>
        </p:nvGraphicFramePr>
        <p:xfrm>
          <a:off x="623888" y="1590904"/>
          <a:ext cx="3619500" cy="3352800"/>
        </p:xfrm>
        <a:graphic>
          <a:graphicData uri="http://schemas.openxmlformats.org/drawingml/2006/table">
            <a:tbl>
              <a:tblPr firstRow="1" bandRow="1">
                <a:tableStyleId>{5C22544A-7EE6-4342-B048-85BDC9FD1C3A}</a:tableStyleId>
              </a:tblPr>
              <a:tblGrid>
                <a:gridCol w="3619500">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8 регистров управления и состояния </a:t>
                      </a:r>
                      <a:r>
                        <a:rPr lang="en-US" sz="1600" kern="1200" dirty="0">
                          <a:solidFill>
                            <a:schemeClr val="dk1"/>
                          </a:solidFill>
                          <a:effectLst/>
                          <a:latin typeface="Nunito Sans" panose="020B0604020202020204" charset="-52"/>
                          <a:ea typeface="+mn-ea"/>
                          <a:cs typeface="+mn-cs"/>
                        </a:rPr>
                        <a:t>CSR</a:t>
                      </a:r>
                      <a:r>
                        <a:rPr lang="ru-RU" sz="1600" kern="1200" dirty="0">
                          <a:solidFill>
                            <a:schemeClr val="dk1"/>
                          </a:solidFill>
                          <a:effectLst/>
                          <a:latin typeface="Nunito Sans" panose="020B0604020202020204" charset="-52"/>
                          <a:ea typeface="+mn-ea"/>
                          <a:cs typeface="+mn-cs"/>
                        </a:rPr>
                        <a:t>:</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mstatus</a:t>
                      </a:r>
                      <a:r>
                        <a:rPr lang="en-US" sz="1600" kern="1200" dirty="0">
                          <a:solidFill>
                            <a:schemeClr val="dk1"/>
                          </a:solidFill>
                          <a:effectLst/>
                          <a:latin typeface="Nunito Sans" panose="020B0604020202020204" charset="-52"/>
                          <a:ea typeface="+mn-ea"/>
                          <a:cs typeface="+mn-cs"/>
                        </a:rPr>
                        <a:t> (Machine Status) </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mip</a:t>
                      </a:r>
                      <a:r>
                        <a:rPr lang="en-US" sz="1600" kern="1200" dirty="0">
                          <a:solidFill>
                            <a:schemeClr val="dk1"/>
                          </a:solidFill>
                          <a:effectLst/>
                          <a:latin typeface="Nunito Sans" panose="020B0604020202020204" charset="-52"/>
                          <a:ea typeface="+mn-ea"/>
                          <a:cs typeface="+mn-cs"/>
                        </a:rPr>
                        <a:t> (Machine Interrupt Pending) </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mie</a:t>
                      </a:r>
                      <a:r>
                        <a:rPr lang="en-US" sz="1600" kern="1200" dirty="0">
                          <a:solidFill>
                            <a:schemeClr val="dk1"/>
                          </a:solidFill>
                          <a:effectLst/>
                          <a:latin typeface="Nunito Sans" panose="020B0604020202020204" charset="-52"/>
                          <a:ea typeface="+mn-ea"/>
                          <a:cs typeface="+mn-cs"/>
                        </a:rPr>
                        <a:t> (Machine Interrupt-Enable) </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mcause</a:t>
                      </a:r>
                      <a:r>
                        <a:rPr lang="en-US" sz="1600" kern="1200" dirty="0">
                          <a:solidFill>
                            <a:schemeClr val="dk1"/>
                          </a:solidFill>
                          <a:effectLst/>
                          <a:latin typeface="Nunito Sans" panose="020B0604020202020204" charset="-52"/>
                          <a:ea typeface="+mn-ea"/>
                          <a:cs typeface="+mn-cs"/>
                        </a:rPr>
                        <a:t> (Machine Exception Cause) </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mtvec</a:t>
                      </a:r>
                      <a:r>
                        <a:rPr lang="en-US" sz="1600" kern="1200" dirty="0">
                          <a:solidFill>
                            <a:schemeClr val="dk1"/>
                          </a:solidFill>
                          <a:effectLst/>
                          <a:latin typeface="Nunito Sans" panose="020B0604020202020204" charset="-52"/>
                          <a:ea typeface="+mn-ea"/>
                          <a:cs typeface="+mn-cs"/>
                        </a:rPr>
                        <a:t> (Machine Trap Vector) </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mtval</a:t>
                      </a:r>
                      <a:r>
                        <a:rPr lang="en-US" sz="1600" kern="1200" dirty="0">
                          <a:solidFill>
                            <a:schemeClr val="dk1"/>
                          </a:solidFill>
                          <a:effectLst/>
                          <a:latin typeface="Nunito Sans" panose="020B0604020202020204" charset="-52"/>
                          <a:ea typeface="+mn-ea"/>
                          <a:cs typeface="+mn-cs"/>
                        </a:rPr>
                        <a:t> (Machine Trap Value) </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mepc</a:t>
                      </a:r>
                      <a:r>
                        <a:rPr lang="en-US" sz="1600" kern="1200" dirty="0">
                          <a:solidFill>
                            <a:schemeClr val="dk1"/>
                          </a:solidFill>
                          <a:effectLst/>
                          <a:latin typeface="Nunito Sans" panose="020B0604020202020204" charset="-52"/>
                          <a:ea typeface="+mn-ea"/>
                          <a:cs typeface="+mn-cs"/>
                        </a:rPr>
                        <a:t> (Machine Exception PC)</a:t>
                      </a:r>
                    </a:p>
                    <a:p>
                      <a:pPr marL="342900" marR="0" lvl="0" indent="-342900" algn="l" defTabSz="914309" rtl="0" eaLnBrk="1" fontAlgn="auto" latinLnBrk="0" hangingPunct="1">
                        <a:lnSpc>
                          <a:spcPct val="100000"/>
                        </a:lnSpc>
                        <a:spcBef>
                          <a:spcPts val="0"/>
                        </a:spcBef>
                        <a:spcAft>
                          <a:spcPts val="0"/>
                        </a:spcAft>
                        <a:buClrTx/>
                        <a:buSzTx/>
                        <a:buFont typeface="+mj-lt"/>
                        <a:buAutoNum type="arabicParenR"/>
                        <a:tabLst/>
                        <a:defRPr/>
                      </a:pPr>
                      <a:r>
                        <a:rPr lang="en-US" sz="1600" kern="1200" dirty="0" err="1">
                          <a:solidFill>
                            <a:schemeClr val="dk1"/>
                          </a:solidFill>
                          <a:effectLst/>
                          <a:latin typeface="Nunito Sans" panose="020B0604020202020204" charset="-52"/>
                          <a:ea typeface="+mn-ea"/>
                          <a:cs typeface="+mn-cs"/>
                        </a:rPr>
                        <a:t>mscratch</a:t>
                      </a:r>
                      <a:r>
                        <a:rPr lang="en-US" sz="1600" kern="1200" dirty="0">
                          <a:solidFill>
                            <a:schemeClr val="dk1"/>
                          </a:solidFill>
                          <a:effectLst/>
                          <a:latin typeface="Nunito Sans" panose="020B0604020202020204" charset="-52"/>
                          <a:ea typeface="+mn-ea"/>
                          <a:cs typeface="+mn-cs"/>
                        </a:rPr>
                        <a:t> (Machine Scratch)</a:t>
                      </a:r>
                    </a:p>
                    <a:p>
                      <a:endParaRPr lang="ru-RU" sz="1600" b="0" i="0" dirty="0">
                        <a:highlight>
                          <a:srgbClr val="FFFF00"/>
                        </a:highlight>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spTree>
    <p:extLst>
      <p:ext uri="{BB962C8B-B14F-4D97-AF65-F5344CB8AC3E}">
        <p14:creationId xmlns:p14="http://schemas.microsoft.com/office/powerpoint/2010/main" val="186128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18</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239853506"/>
              </p:ext>
            </p:extLst>
          </p:nvPr>
        </p:nvGraphicFramePr>
        <p:xfrm>
          <a:off x="623888" y="1590904"/>
          <a:ext cx="6291262" cy="2377440"/>
        </p:xfrm>
        <a:graphic>
          <a:graphicData uri="http://schemas.openxmlformats.org/drawingml/2006/table">
            <a:tbl>
              <a:tblPr firstRow="1" bandRow="1">
                <a:tableStyleId>{5C22544A-7EE6-4342-B048-85BDC9FD1C3A}</a:tableStyleId>
              </a:tblPr>
              <a:tblGrid>
                <a:gridCol w="629126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Для обработки запросов ввода-вывода в модуле ПЛИС мы будем использовать следующие регистры, привязанные к памяти:</a:t>
                      </a:r>
                    </a:p>
                    <a:p>
                      <a:pPr marL="342900" marR="0" lvl="0" indent="-342900" algn="l" defTabSz="914309" rtl="0" eaLnBrk="1" fontAlgn="auto" latinLnBrk="0" hangingPunct="1">
                        <a:lnSpc>
                          <a:spcPct val="100000"/>
                        </a:lnSpc>
                        <a:spcBef>
                          <a:spcPts val="0"/>
                        </a:spcBef>
                        <a:spcAft>
                          <a:spcPts val="0"/>
                        </a:spcAft>
                        <a:buClrTx/>
                        <a:buSzTx/>
                        <a:buFont typeface="+mj-lt"/>
                        <a:buAutoNum type="arabicPeriod"/>
                        <a:tabLst/>
                        <a:defRPr/>
                      </a:pPr>
                      <a:r>
                        <a:rPr lang="en-US" sz="1600" b="0" i="0" dirty="0">
                          <a:latin typeface="Nunito Sans" panose="020B0604020202020204" charset="-52"/>
                        </a:rPr>
                        <a:t>enable1 and enable2 (Interrupt-Enable)</a:t>
                      </a:r>
                      <a:endParaRPr lang="ru-RU" sz="1600" b="0" i="0" dirty="0">
                        <a:latin typeface="Nunito Sans" panose="020B0604020202020204" charset="-52"/>
                      </a:endParaRPr>
                    </a:p>
                    <a:p>
                      <a:pPr marL="342900" marR="0" lvl="0" indent="-342900" algn="l" defTabSz="914309" rtl="0" eaLnBrk="1" fontAlgn="auto" latinLnBrk="0" hangingPunct="1">
                        <a:lnSpc>
                          <a:spcPct val="100000"/>
                        </a:lnSpc>
                        <a:spcBef>
                          <a:spcPts val="0"/>
                        </a:spcBef>
                        <a:spcAft>
                          <a:spcPts val="0"/>
                        </a:spcAft>
                        <a:buClrTx/>
                        <a:buSzTx/>
                        <a:buFont typeface="+mj-lt"/>
                        <a:buAutoNum type="arabicPeriod"/>
                        <a:tabLst/>
                        <a:defRPr/>
                      </a:pPr>
                      <a:r>
                        <a:rPr lang="en-US" sz="1600" b="0" i="0" kern="1200" dirty="0">
                          <a:solidFill>
                            <a:schemeClr val="tx1"/>
                          </a:solidFill>
                          <a:effectLst/>
                          <a:latin typeface="Nunito Sans" panose="020B0604020202020204" charset="-52"/>
                          <a:ea typeface="+mn-ea"/>
                          <a:cs typeface="+mn-cs"/>
                        </a:rPr>
                        <a:t>pending</a:t>
                      </a:r>
                      <a:r>
                        <a:rPr lang="ru-RU" sz="1600" b="0" i="0" kern="1200" dirty="0">
                          <a:solidFill>
                            <a:schemeClr val="tx1"/>
                          </a:solidFill>
                          <a:effectLst/>
                          <a:latin typeface="Nunito Sans" panose="020B0604020202020204" charset="-52"/>
                          <a:ea typeface="+mn-ea"/>
                          <a:cs typeface="+mn-cs"/>
                        </a:rPr>
                        <a:t>1</a:t>
                      </a:r>
                      <a:r>
                        <a:rPr lang="en-US" sz="1600" b="0" i="0" kern="1200" dirty="0">
                          <a:solidFill>
                            <a:schemeClr val="tx1"/>
                          </a:solidFill>
                          <a:effectLst/>
                          <a:latin typeface="Nunito Sans" panose="020B0604020202020204" charset="-52"/>
                          <a:ea typeface="+mn-ea"/>
                          <a:cs typeface="+mn-cs"/>
                        </a:rPr>
                        <a:t> and pending</a:t>
                      </a:r>
                      <a:r>
                        <a:rPr lang="ru-RU" sz="1600" b="0" i="0" kern="1200" dirty="0">
                          <a:solidFill>
                            <a:schemeClr val="tx1"/>
                          </a:solidFill>
                          <a:effectLst/>
                          <a:latin typeface="Nunito Sans" panose="020B0604020202020204" charset="-52"/>
                          <a:ea typeface="+mn-ea"/>
                          <a:cs typeface="+mn-cs"/>
                        </a:rPr>
                        <a:t>2</a:t>
                      </a:r>
                      <a:r>
                        <a:rPr lang="en-US" sz="1600" b="0" i="0" kern="1200" dirty="0">
                          <a:solidFill>
                            <a:schemeClr val="tx1"/>
                          </a:solidFill>
                          <a:effectLst/>
                          <a:latin typeface="Nunito Sans" panose="020B0604020202020204" charset="-52"/>
                          <a:ea typeface="+mn-ea"/>
                          <a:cs typeface="+mn-cs"/>
                        </a:rPr>
                        <a:t> </a:t>
                      </a:r>
                      <a:r>
                        <a:rPr lang="ru-RU" sz="1600" b="0" i="0" kern="1200" dirty="0">
                          <a:solidFill>
                            <a:schemeClr val="tx1"/>
                          </a:solidFill>
                          <a:effectLst/>
                          <a:latin typeface="Nunito Sans" panose="020B0604020202020204" charset="-52"/>
                          <a:ea typeface="+mn-ea"/>
                          <a:cs typeface="+mn-cs"/>
                        </a:rPr>
                        <a:t>(</a:t>
                      </a:r>
                      <a:r>
                        <a:rPr lang="en-US" sz="1600" b="0" i="0" kern="1200" dirty="0">
                          <a:solidFill>
                            <a:schemeClr val="tx1"/>
                          </a:solidFill>
                          <a:effectLst/>
                          <a:latin typeface="Nunito Sans" panose="020B0604020202020204" charset="-52"/>
                          <a:ea typeface="+mn-ea"/>
                          <a:cs typeface="+mn-cs"/>
                        </a:rPr>
                        <a:t>Interrupt Pending</a:t>
                      </a:r>
                      <a:r>
                        <a:rPr lang="ru-RU" sz="1600" b="0" i="0" kern="1200" dirty="0">
                          <a:solidFill>
                            <a:schemeClr val="tx1"/>
                          </a:solidFill>
                          <a:effectLst/>
                          <a:latin typeface="Nunito Sans" panose="020B0604020202020204" charset="-52"/>
                          <a:ea typeface="+mn-ea"/>
                          <a:cs typeface="+mn-cs"/>
                        </a:rPr>
                        <a:t>)</a:t>
                      </a:r>
                    </a:p>
                    <a:p>
                      <a:pPr marL="342900" marR="0" lvl="0" indent="-342900" algn="l" defTabSz="914309" rtl="0" eaLnBrk="1" fontAlgn="auto" latinLnBrk="0" hangingPunct="1">
                        <a:lnSpc>
                          <a:spcPct val="100000"/>
                        </a:lnSpc>
                        <a:spcBef>
                          <a:spcPts val="0"/>
                        </a:spcBef>
                        <a:spcAft>
                          <a:spcPts val="0"/>
                        </a:spcAft>
                        <a:buClrTx/>
                        <a:buSzTx/>
                        <a:buFont typeface="+mj-lt"/>
                        <a:buAutoNum type="arabicPeriod"/>
                        <a:tabLst/>
                        <a:defRPr/>
                      </a:pPr>
                      <a:r>
                        <a:rPr lang="en-US" sz="1600" b="0" i="0" dirty="0">
                          <a:latin typeface="Nunito Sans" panose="020B0604020202020204" charset="-52"/>
                        </a:rPr>
                        <a:t>priority1 through priority52 (Priority Registers)</a:t>
                      </a:r>
                      <a:endParaRPr lang="ru-RU" sz="1600" b="0" i="0" dirty="0">
                        <a:latin typeface="Nunito Sans" panose="020B0604020202020204" charset="-52"/>
                      </a:endParaRPr>
                    </a:p>
                    <a:p>
                      <a:pPr marL="342900" marR="0" lvl="0" indent="-342900" algn="l" defTabSz="914309" rtl="0" eaLnBrk="1" fontAlgn="auto" latinLnBrk="0" hangingPunct="1">
                        <a:lnSpc>
                          <a:spcPct val="100000"/>
                        </a:lnSpc>
                        <a:spcBef>
                          <a:spcPts val="0"/>
                        </a:spcBef>
                        <a:spcAft>
                          <a:spcPts val="0"/>
                        </a:spcAft>
                        <a:buClrTx/>
                        <a:buSzTx/>
                        <a:buFont typeface="+mj-lt"/>
                        <a:buAutoNum type="arabicPeriod"/>
                        <a:tabLst/>
                        <a:defRPr/>
                      </a:pPr>
                      <a:r>
                        <a:rPr lang="en-US" sz="1600" b="0" i="0" dirty="0">
                          <a:latin typeface="Nunito Sans" panose="020B0604020202020204" charset="-52"/>
                        </a:rPr>
                        <a:t>claim (Interrupt Claim/Complete Register)</a:t>
                      </a:r>
                      <a:endParaRPr lang="ru-RU" sz="1600" b="0" i="0" dirty="0">
                        <a:highlight>
                          <a:srgbClr val="FFFF00"/>
                        </a:highlight>
                        <a:latin typeface="Nunito Sans" panose="020B0604020202020204" charset="-52"/>
                      </a:endParaRPr>
                    </a:p>
                    <a:p>
                      <a:endParaRPr lang="ru-RU" sz="16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6591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Архитектура прерываний </a:t>
            </a:r>
            <a:r>
              <a:rPr lang="en-US" dirty="0"/>
              <a:t>FE310</a:t>
            </a:r>
            <a:endParaRPr lang="en-US" dirty="0">
              <a:highlight>
                <a:srgbClr val="FFFF00"/>
              </a:highlight>
            </a:endParaRPr>
          </a:p>
        </p:txBody>
      </p:sp>
      <p:sp>
        <p:nvSpPr>
          <p:cNvPr id="22" name="TextBox 21">
            <a:extLst>
              <a:ext uri="{FF2B5EF4-FFF2-40B4-BE49-F238E27FC236}">
                <a16:creationId xmlns:a16="http://schemas.microsoft.com/office/drawing/2014/main" id="{79DA0B63-E92C-440E-8909-03A2A62CA764}"/>
              </a:ext>
            </a:extLst>
          </p:cNvPr>
          <p:cNvSpPr txBox="1"/>
          <p:nvPr/>
        </p:nvSpPr>
        <p:spPr>
          <a:xfrm>
            <a:off x="991721" y="1230478"/>
            <a:ext cx="6456317"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latin typeface="Nunito Sans" pitchFamily="2" charset="77"/>
                <a:ea typeface="Verdana" panose="020B0604030504040204" pitchFamily="34" charset="0"/>
                <a:cs typeface="Verdana" panose="020B0604030504040204" pitchFamily="34" charset="0"/>
              </a:rPr>
              <a:t>Уровень 2: Регистры контроллера прерываний на уровне платформы</a:t>
            </a:r>
            <a:endParaRPr lang="en-US" sz="1400" b="1" dirty="0">
              <a:solidFill>
                <a:schemeClr val="tx1"/>
              </a:solidFill>
              <a:highlight>
                <a:srgbClr val="FFFF00"/>
              </a:highlight>
              <a:latin typeface="Nunito Sans" pitchFamily="2" charset="77"/>
              <a:ea typeface="Verdana" panose="020B0604030504040204" pitchFamily="34" charset="0"/>
              <a:cs typeface="Verdana" panose="020B0604030504040204" pitchFamily="34" charset="0"/>
            </a:endParaRPr>
          </a:p>
        </p:txBody>
      </p:sp>
      <p:pic>
        <p:nvPicPr>
          <p:cNvPr id="23" name="Рисунок 22" descr=" PLIC interrupt source mapping in the FE310 microcontroller">
            <a:extLst>
              <a:ext uri="{FF2B5EF4-FFF2-40B4-BE49-F238E27FC236}">
                <a16:creationId xmlns:a16="http://schemas.microsoft.com/office/drawing/2014/main" id="{8D91D8DA-C02A-4DB1-92DC-977A8E756E8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35966" y="1968273"/>
            <a:ext cx="4267970" cy="3782109"/>
          </a:xfrm>
          <a:prstGeom prst="rect">
            <a:avLst/>
          </a:prstGeom>
          <a:noFill/>
          <a:ln>
            <a:noFill/>
          </a:ln>
        </p:spPr>
      </p:pic>
    </p:spTree>
    <p:extLst>
      <p:ext uri="{BB962C8B-B14F-4D97-AF65-F5344CB8AC3E}">
        <p14:creationId xmlns:p14="http://schemas.microsoft.com/office/powerpoint/2010/main" val="377217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19</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616481146"/>
              </p:ext>
            </p:extLst>
          </p:nvPr>
        </p:nvGraphicFramePr>
        <p:xfrm>
          <a:off x="623888" y="1590904"/>
          <a:ext cx="4862512" cy="18897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Nunito Sans" panose="020B0604020202020204" charset="-52"/>
                          <a:ea typeface="+mn-ea"/>
                          <a:cs typeface="+mn-cs"/>
                        </a:rPr>
                        <a:t>Существуют три различных способа прерывания  устройство на базе микроконтроллеров </a:t>
                      </a:r>
                      <a:r>
                        <a:rPr lang="en-US" sz="1600" kern="1200" dirty="0">
                          <a:solidFill>
                            <a:schemeClr val="dk1"/>
                          </a:solidFill>
                          <a:effectLst/>
                          <a:latin typeface="Nunito Sans" panose="020B0604020202020204" charset="-52"/>
                          <a:ea typeface="+mn-ea"/>
                          <a:cs typeface="+mn-cs"/>
                        </a:rPr>
                        <a:t>FE310</a:t>
                      </a:r>
                      <a:r>
                        <a:rPr lang="ru-RU" sz="1600" kern="1200" dirty="0">
                          <a:solidFill>
                            <a:schemeClr val="dk1"/>
                          </a:solidFill>
                          <a:effectLst/>
                          <a:latin typeface="Nunito Sans" panose="020B0604020202020204" charset="-52"/>
                          <a:ea typeface="+mn-ea"/>
                          <a:cs typeface="+mn-cs"/>
                        </a:rPr>
                        <a:t>:</a:t>
                      </a:r>
                    </a:p>
                    <a:p>
                      <a:r>
                        <a:rPr lang="ru-RU" sz="1600" b="0" i="0" kern="1200" dirty="0">
                          <a:solidFill>
                            <a:schemeClr val="dk1"/>
                          </a:solidFill>
                          <a:effectLst/>
                          <a:latin typeface="Nunito Sans" panose="020B0604020202020204" charset="-52"/>
                          <a:ea typeface="+mn-ea"/>
                          <a:cs typeface="+mn-cs"/>
                        </a:rPr>
                        <a:t>1) Устройства </a:t>
                      </a:r>
                      <a:r>
                        <a:rPr lang="en-US" sz="1600" b="0" i="0" kern="1200" dirty="0">
                          <a:solidFill>
                            <a:schemeClr val="dk1"/>
                          </a:solidFill>
                          <a:effectLst/>
                          <a:latin typeface="Nunito Sans" panose="020B0604020202020204" charset="-52"/>
                          <a:ea typeface="+mn-ea"/>
                          <a:cs typeface="+mn-cs"/>
                        </a:rPr>
                        <a:t>UART</a:t>
                      </a:r>
                      <a:r>
                        <a:rPr lang="ru-RU" sz="1600" b="0" i="0" kern="1200" dirty="0">
                          <a:solidFill>
                            <a:schemeClr val="dk1"/>
                          </a:solidFill>
                          <a:effectLst/>
                          <a:latin typeface="Nunito Sans" panose="020B0604020202020204" charset="-52"/>
                          <a:ea typeface="+mn-ea"/>
                          <a:cs typeface="+mn-cs"/>
                        </a:rPr>
                        <a:t>.</a:t>
                      </a:r>
                    </a:p>
                    <a:p>
                      <a:r>
                        <a:rPr lang="ru-RU" sz="1600" b="0" i="0" kern="1200" dirty="0">
                          <a:solidFill>
                            <a:schemeClr val="dk1"/>
                          </a:solidFill>
                          <a:effectLst/>
                          <a:latin typeface="Nunito Sans" panose="020B0604020202020204" charset="-52"/>
                          <a:ea typeface="+mn-ea"/>
                          <a:cs typeface="+mn-cs"/>
                        </a:rPr>
                        <a:t>2) </a:t>
                      </a:r>
                      <a:r>
                        <a:rPr lang="ru-RU" sz="1600" b="0" i="0" kern="1200" dirty="0">
                          <a:solidFill>
                            <a:schemeClr val="tx1"/>
                          </a:solidFill>
                          <a:effectLst/>
                          <a:latin typeface="Nunito Sans" pitchFamily="2" charset="77"/>
                          <a:ea typeface="+mn-ea"/>
                          <a:cs typeface="+mn-cs"/>
                        </a:rPr>
                        <a:t>Модуль GPIO.</a:t>
                      </a:r>
                      <a:endParaRPr lang="ru-RU" sz="1600" b="0" i="0" kern="1200" dirty="0">
                        <a:solidFill>
                          <a:schemeClr val="dk1"/>
                        </a:solidFill>
                        <a:effectLst/>
                        <a:latin typeface="Nunito Sans" panose="020B0604020202020204" charset="-52"/>
                        <a:ea typeface="+mn-ea"/>
                        <a:cs typeface="+mn-cs"/>
                      </a:endParaRPr>
                    </a:p>
                    <a:p>
                      <a:r>
                        <a:rPr lang="ru-RU" sz="1600" b="0" i="0" kern="1200" dirty="0">
                          <a:solidFill>
                            <a:schemeClr val="dk1"/>
                          </a:solidFill>
                          <a:effectLst/>
                          <a:latin typeface="Nunito Sans" panose="020B0604020202020204" charset="-52"/>
                          <a:ea typeface="+mn-ea"/>
                          <a:cs typeface="+mn-cs"/>
                        </a:rPr>
                        <a:t>3) Модули ШИМ.</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6591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Архитектура прерываний </a:t>
            </a:r>
            <a:r>
              <a:rPr lang="en-US" dirty="0"/>
              <a:t>FE310</a:t>
            </a:r>
            <a:endParaRPr lang="ru-RU" dirty="0">
              <a:highlight>
                <a:srgbClr val="FFFF00"/>
              </a:highlight>
            </a:endParaRPr>
          </a:p>
        </p:txBody>
      </p:sp>
      <p:sp>
        <p:nvSpPr>
          <p:cNvPr id="22" name="TextBox 21">
            <a:extLst>
              <a:ext uri="{FF2B5EF4-FFF2-40B4-BE49-F238E27FC236}">
                <a16:creationId xmlns:a16="http://schemas.microsoft.com/office/drawing/2014/main" id="{B84905E2-B6E8-41CB-B77E-70445156F6F9}"/>
              </a:ext>
            </a:extLst>
          </p:cNvPr>
          <p:cNvSpPr txBox="1"/>
          <p:nvPr/>
        </p:nvSpPr>
        <p:spPr>
          <a:xfrm>
            <a:off x="991722" y="1230478"/>
            <a:ext cx="5131242"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latin typeface="Nunito Sans" pitchFamily="2" charset="77"/>
                <a:ea typeface="Verdana" panose="020B0604030504040204" pitchFamily="34" charset="0"/>
                <a:cs typeface="Verdana" panose="020B0604030504040204" pitchFamily="34" charset="0"/>
              </a:rPr>
              <a:t>Уровень 3: Устройство ввода/вывода</a:t>
            </a:r>
          </a:p>
        </p:txBody>
      </p:sp>
    </p:spTree>
    <p:extLst>
      <p:ext uri="{BB962C8B-B14F-4D97-AF65-F5344CB8AC3E}">
        <p14:creationId xmlns:p14="http://schemas.microsoft.com/office/powerpoint/2010/main" val="386802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72597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Глава </a:t>
            </a:r>
            <a:r>
              <a:rPr lang="en-US" dirty="0"/>
              <a:t>5</a:t>
            </a:r>
            <a:r>
              <a:rPr lang="ru-RU" dirty="0"/>
              <a:t>. Прерываемые приложения</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
        <p:nvSpPr>
          <p:cNvPr id="6" name="TextBox 5">
            <a:extLst>
              <a:ext uri="{FF2B5EF4-FFF2-40B4-BE49-F238E27FC236}">
                <a16:creationId xmlns:a16="http://schemas.microsoft.com/office/drawing/2014/main" id="{1DDA6C6D-9503-9710-5E1B-2546D9422E94}"/>
              </a:ext>
            </a:extLst>
          </p:cNvPr>
          <p:cNvSpPr txBox="1"/>
          <p:nvPr/>
        </p:nvSpPr>
        <p:spPr>
          <a:xfrm>
            <a:off x="608093" y="1194922"/>
            <a:ext cx="10958431" cy="3539430"/>
          </a:xfrm>
          <a:prstGeom prst="rect">
            <a:avLst/>
          </a:prstGeom>
          <a:noFill/>
        </p:spPr>
        <p:txBody>
          <a:bodyPr wrap="square">
            <a:spAutoFit/>
          </a:bodyPr>
          <a:lstStyle/>
          <a:p>
            <a:pPr marL="285750" indent="-285750">
              <a:buFont typeface="Arial" panose="020B0604020202020204" pitchFamily="34" charset="0"/>
              <a:buChar char="•"/>
            </a:pPr>
            <a:r>
              <a:rPr lang="ru-RU" sz="1600" dirty="0">
                <a:latin typeface="Nunito Sans" pitchFamily="2" charset="77"/>
              </a:rPr>
              <a:t>Цели обучения</a:t>
            </a:r>
          </a:p>
          <a:p>
            <a:pPr marL="285750" indent="-285750">
              <a:buFont typeface="Arial" panose="020B0604020202020204" pitchFamily="34" charset="0"/>
              <a:buChar char="•"/>
            </a:pPr>
            <a:r>
              <a:rPr lang="ru-RU" sz="1600" dirty="0">
                <a:latin typeface="Nunito Sans" pitchFamily="2" charset="77"/>
              </a:rPr>
              <a:t>Мысленный эксперимент</a:t>
            </a:r>
          </a:p>
          <a:p>
            <a:pPr marL="285750" indent="-285750">
              <a:buFont typeface="Arial" panose="020B0604020202020204" pitchFamily="34" charset="0"/>
              <a:buChar char="•"/>
            </a:pPr>
            <a:r>
              <a:rPr lang="ru-RU" sz="1600" dirty="0">
                <a:latin typeface="Nunito Sans" pitchFamily="2" charset="77"/>
              </a:rPr>
              <a:t>Пример встраиваемой системы</a:t>
            </a:r>
          </a:p>
          <a:p>
            <a:pPr marL="285750" indent="-285750">
              <a:buFont typeface="Arial" panose="020B0604020202020204" pitchFamily="34" charset="0"/>
              <a:buChar char="•"/>
            </a:pPr>
            <a:r>
              <a:rPr lang="ru-RU" sz="1600" dirty="0">
                <a:latin typeface="Nunito Sans" pitchFamily="2" charset="77"/>
              </a:rPr>
              <a:t>Объединение приложений с опросом </a:t>
            </a:r>
          </a:p>
          <a:p>
            <a:pPr marL="285750" indent="-285750">
              <a:buFont typeface="Arial" panose="020B0604020202020204" pitchFamily="34" charset="0"/>
              <a:buChar char="•"/>
            </a:pPr>
            <a:r>
              <a:rPr lang="ru-RU" sz="1600" dirty="0">
                <a:latin typeface="Nunito Sans" pitchFamily="2" charset="77"/>
              </a:rPr>
              <a:t>Необходимость прерываний</a:t>
            </a:r>
          </a:p>
          <a:p>
            <a:pPr marL="285750" indent="-285750">
              <a:buFont typeface="Arial" panose="020B0604020202020204" pitchFamily="34" charset="0"/>
              <a:buChar char="•"/>
            </a:pPr>
            <a:r>
              <a:rPr lang="ru-RU" sz="1600" dirty="0">
                <a:latin typeface="Nunito Sans" pitchFamily="2" charset="77"/>
              </a:rPr>
              <a:t>Аппаратные средства прерывания в микроконтроллерах</a:t>
            </a:r>
          </a:p>
          <a:p>
            <a:pPr marL="285750" indent="-285750">
              <a:buFont typeface="Arial" panose="020B0604020202020204" pitchFamily="34" charset="0"/>
              <a:buChar char="•"/>
            </a:pPr>
            <a:r>
              <a:rPr lang="ru-RU" sz="1600" dirty="0">
                <a:latin typeface="Nunito Sans" pitchFamily="2" charset="77"/>
              </a:rPr>
              <a:t>Процесс обработки прерываний</a:t>
            </a:r>
          </a:p>
          <a:p>
            <a:pPr marL="285750" indent="-285750">
              <a:buFont typeface="Arial" panose="020B0604020202020204" pitchFamily="34" charset="0"/>
              <a:buChar char="•"/>
            </a:pPr>
            <a:r>
              <a:rPr lang="ru-RU" sz="1600" dirty="0">
                <a:latin typeface="Nunito Sans" pitchFamily="2" charset="77"/>
              </a:rPr>
              <a:t>Использование прерываний с микроконтроллером FE310</a:t>
            </a:r>
          </a:p>
          <a:p>
            <a:pPr marL="285750" indent="-285750">
              <a:buFont typeface="Arial" panose="020B0604020202020204" pitchFamily="34" charset="0"/>
              <a:buChar char="•"/>
            </a:pPr>
            <a:r>
              <a:rPr lang="ru-RU" sz="1600" dirty="0">
                <a:latin typeface="Nunito Sans" pitchFamily="2" charset="77"/>
              </a:rPr>
              <a:t>Архитектура прерываний </a:t>
            </a:r>
            <a:r>
              <a:rPr lang="en-US" sz="1600" dirty="0">
                <a:latin typeface="Nunito Sans" pitchFamily="2" charset="77"/>
              </a:rPr>
              <a:t>FE310</a:t>
            </a:r>
          </a:p>
          <a:p>
            <a:pPr marL="285750" indent="-285750">
              <a:buFont typeface="Arial" panose="020B0604020202020204" pitchFamily="34" charset="0"/>
              <a:buChar char="•"/>
            </a:pPr>
            <a:r>
              <a:rPr lang="ru-RU" sz="1600" dirty="0">
                <a:latin typeface="Nunito Sans" pitchFamily="2" charset="77"/>
              </a:rPr>
              <a:t>Регистры прерываний GPIO в микроконтроллере FE310</a:t>
            </a:r>
          </a:p>
          <a:p>
            <a:pPr marL="285750" indent="-285750">
              <a:buFont typeface="Arial" panose="020B0604020202020204" pitchFamily="34" charset="0"/>
              <a:buChar char="•"/>
            </a:pPr>
            <a:r>
              <a:rPr lang="ru-RU" sz="1600" dirty="0">
                <a:latin typeface="Nunito Sans" pitchFamily="2" charset="77"/>
              </a:rPr>
              <a:t>Использование прерываний GPIO в коде</a:t>
            </a:r>
          </a:p>
          <a:p>
            <a:pPr marL="285750" indent="-285750">
              <a:buFont typeface="Arial" panose="020B0604020202020204" pitchFamily="34" charset="0"/>
              <a:buChar char="•"/>
            </a:pPr>
            <a:r>
              <a:rPr lang="ru-RU" sz="1600" dirty="0">
                <a:latin typeface="Nunito Sans" pitchFamily="2" charset="77"/>
              </a:rPr>
              <a:t>ШИМ-устройство в микроконтроллере </a:t>
            </a:r>
            <a:r>
              <a:rPr lang="en-US" sz="1600" dirty="0">
                <a:latin typeface="Nunito Sans" pitchFamily="2" charset="77"/>
              </a:rPr>
              <a:t>FE310</a:t>
            </a:r>
          </a:p>
          <a:p>
            <a:pPr marL="285750" indent="-285750">
              <a:buFont typeface="Arial" panose="020B0604020202020204" pitchFamily="34" charset="0"/>
              <a:buChar char="•"/>
            </a:pPr>
            <a:r>
              <a:rPr lang="ru-RU" sz="1600" dirty="0">
                <a:latin typeface="Nunito Sans" pitchFamily="2" charset="77"/>
              </a:rPr>
              <a:t>Использование прерываний ШИМ в коде</a:t>
            </a:r>
          </a:p>
          <a:p>
            <a:pPr marL="285750" indent="-285750">
              <a:buFont typeface="Arial" panose="020B0604020202020204" pitchFamily="34" charset="0"/>
              <a:buChar char="•"/>
            </a:pPr>
            <a:r>
              <a:rPr lang="ru-RU" sz="1600" dirty="0">
                <a:latin typeface="Nunito Sans" pitchFamily="2" charset="77"/>
              </a:rPr>
              <a:t>Подведение итогов</a:t>
            </a:r>
          </a:p>
        </p:txBody>
      </p:sp>
      <p:sp>
        <p:nvSpPr>
          <p:cNvPr id="5" name="TextBox 4">
            <a:extLst>
              <a:ext uri="{FF2B5EF4-FFF2-40B4-BE49-F238E27FC236}">
                <a16:creationId xmlns:a16="http://schemas.microsoft.com/office/drawing/2014/main" id="{062D5A86-4DC3-784E-485F-E27B6C3B2319}"/>
              </a:ext>
            </a:extLst>
          </p:cNvPr>
          <p:cNvSpPr txBox="1"/>
          <p:nvPr/>
        </p:nvSpPr>
        <p:spPr>
          <a:xfrm>
            <a:off x="608094" y="5852158"/>
            <a:ext cx="10958431" cy="507831"/>
          </a:xfrm>
          <a:prstGeom prst="rect">
            <a:avLst/>
          </a:prstGeom>
          <a:noFill/>
        </p:spPr>
        <p:txBody>
          <a:bodyPr wrap="square">
            <a:spAutoFit/>
          </a:bodyPr>
          <a:lstStyle/>
          <a:p>
            <a:r>
              <a:rPr lang="ru-RU" sz="900" dirty="0"/>
              <a:t>Данный материал является переводом и адаптацией учебного курса </a:t>
            </a:r>
            <a:r>
              <a:rPr lang="en-GB" sz="900" dirty="0"/>
              <a:t>Microcontroller Applications with RISC-V (LFD115x)</a:t>
            </a:r>
            <a:r>
              <a:rPr lang="ru-RU" sz="900" dirty="0"/>
              <a:t>, </a:t>
            </a:r>
            <a:r>
              <a:rPr lang="en-GB" sz="900" dirty="0">
                <a:hlinkClick r:id="rId5"/>
              </a:rPr>
              <a:t>https://training.linuxfoundation.org/training/microcontroller-applications-with-risc-v-lfd115x/</a:t>
            </a:r>
            <a:r>
              <a:rPr lang="ru-RU" sz="900" dirty="0"/>
              <a:t>, распространяемого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  </a:t>
            </a:r>
          </a:p>
          <a:p>
            <a:r>
              <a:rPr lang="ru-RU" sz="900" dirty="0"/>
              <a:t>Перевод и адаптация выполнены Ильченко А.В.  по заказу Альянса RISC-V (</a:t>
            </a:r>
            <a:r>
              <a:rPr lang="ru-RU" sz="900" dirty="0" err="1"/>
              <a:t>https</a:t>
            </a:r>
            <a:r>
              <a:rPr lang="ru-RU" sz="900" dirty="0"/>
              <a:t>://</a:t>
            </a:r>
            <a:r>
              <a:rPr lang="ru-RU" sz="900" dirty="0" err="1"/>
              <a:t>riscv-alliance.ru</a:t>
            </a:r>
            <a:r>
              <a:rPr lang="ru-RU" sz="900" dirty="0"/>
              <a:t>/), допускается к использованию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a:t>
            </a:r>
            <a:r>
              <a:rPr lang="ru-RU" sz="900" dirty="0" err="1"/>
              <a:t>deed.ru</a:t>
            </a:r>
            <a:r>
              <a:rPr lang="ru-RU" sz="900" dirty="0"/>
              <a:t>).</a:t>
            </a:r>
          </a:p>
        </p:txBody>
      </p:sp>
    </p:spTree>
    <p:extLst>
      <p:ext uri="{BB962C8B-B14F-4D97-AF65-F5344CB8AC3E}">
        <p14:creationId xmlns:p14="http://schemas.microsoft.com/office/powerpoint/2010/main" val="406077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20</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988852378"/>
              </p:ext>
            </p:extLst>
          </p:nvPr>
        </p:nvGraphicFramePr>
        <p:xfrm>
          <a:off x="623888" y="1590904"/>
          <a:ext cx="4862512" cy="80772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highlight>
                          <a:srgbClr val="FFFF00"/>
                        </a:highlight>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Смещение и описание регистров конфигурации GPIO</a:t>
                      </a:r>
                      <a:endParaRPr lang="ru-RU" sz="1100" b="0" i="0" dirty="0">
                        <a:highlight>
                          <a:srgbClr val="FFFF00"/>
                        </a:highlight>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109153" y="553629"/>
            <a:ext cx="7255769" cy="498663"/>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indent="450215">
              <a:lnSpc>
                <a:spcPct val="150000"/>
              </a:lnSpc>
              <a:spcBef>
                <a:spcPts val="200"/>
              </a:spcBef>
            </a:pPr>
            <a:r>
              <a:rPr lang="ru-RU" dirty="0">
                <a:latin typeface="Times New Roman" panose="02020603050405020304" pitchFamily="18" charset="0"/>
                <a:ea typeface="Times New Roman" panose="02020603050405020304" pitchFamily="18" charset="0"/>
                <a:cs typeface="Times New Roman" panose="02020603050405020304" pitchFamily="18" charset="0"/>
              </a:rPr>
              <a:t>Регистры прерываний GPIO в микроконтроллере FE310</a:t>
            </a:r>
            <a:endParaRPr lang="en-RU"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B94EFF8A-E7E8-451C-B351-EF9637FBE402}"/>
              </a:ext>
            </a:extLst>
          </p:cNvPr>
          <p:cNvSpPr txBox="1"/>
          <p:nvPr/>
        </p:nvSpPr>
        <p:spPr>
          <a:xfrm>
            <a:off x="991722" y="1230478"/>
            <a:ext cx="5131242" cy="215444"/>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400" b="1" dirty="0">
                <a:latin typeface="Nunito Sans" pitchFamily="2" charset="77"/>
                <a:ea typeface="Verdana" panose="020B0604030504040204" pitchFamily="34" charset="0"/>
                <a:cs typeface="Verdana" panose="020B0604030504040204" pitchFamily="34" charset="0"/>
              </a:rPr>
              <a:t>Регистры </a:t>
            </a:r>
            <a:r>
              <a:rPr lang="en-US" sz="1400" b="1" dirty="0">
                <a:latin typeface="Nunito Sans" pitchFamily="2" charset="77"/>
                <a:ea typeface="Verdana" panose="020B0604030504040204" pitchFamily="34" charset="0"/>
                <a:cs typeface="Verdana" panose="020B0604030504040204" pitchFamily="34" charset="0"/>
              </a:rPr>
              <a:t>GPIO </a:t>
            </a:r>
            <a:endParaRPr lang="en-US" sz="1400" b="1" dirty="0">
              <a:solidFill>
                <a:schemeClr val="tx1"/>
              </a:solidFill>
              <a:highlight>
                <a:srgbClr val="FFFF00"/>
              </a:highlight>
              <a:latin typeface="Nunito Sans" pitchFamily="2" charset="77"/>
              <a:ea typeface="Verdana" panose="020B0604030504040204" pitchFamily="34" charset="0"/>
              <a:cs typeface="Verdana" panose="020B0604030504040204" pitchFamily="34" charset="0"/>
            </a:endParaRPr>
          </a:p>
        </p:txBody>
      </p:sp>
      <p:pic>
        <p:nvPicPr>
          <p:cNvPr id="23" name="Рисунок 22" descr="A table showing the GPIO configuration register offsets, their names, and their descriptions">
            <a:extLst>
              <a:ext uri="{FF2B5EF4-FFF2-40B4-BE49-F238E27FC236}">
                <a16:creationId xmlns:a16="http://schemas.microsoft.com/office/drawing/2014/main" id="{FC793887-FA38-499E-8A9E-C82BAB55B2C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13981"/>
            <a:ext cx="4419602" cy="4052829"/>
          </a:xfrm>
          <a:prstGeom prst="rect">
            <a:avLst/>
          </a:prstGeom>
          <a:noFill/>
          <a:ln>
            <a:noFill/>
          </a:ln>
        </p:spPr>
      </p:pic>
    </p:spTree>
    <p:extLst>
      <p:ext uri="{BB962C8B-B14F-4D97-AF65-F5344CB8AC3E}">
        <p14:creationId xmlns:p14="http://schemas.microsoft.com/office/powerpoint/2010/main" val="2236494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21</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34473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r>
              <a:rPr lang="ru-RU" dirty="0"/>
              <a:t>Использование прерываний </a:t>
            </a:r>
            <a:r>
              <a:rPr lang="en-US" dirty="0"/>
              <a:t>GPIO </a:t>
            </a:r>
            <a:r>
              <a:rPr lang="ru-RU" dirty="0"/>
              <a:t>в коде</a:t>
            </a:r>
          </a:p>
        </p:txBody>
      </p:sp>
      <p:sp>
        <p:nvSpPr>
          <p:cNvPr id="8" name="Прямоугольник 7">
            <a:extLst>
              <a:ext uri="{FF2B5EF4-FFF2-40B4-BE49-F238E27FC236}">
                <a16:creationId xmlns:a16="http://schemas.microsoft.com/office/drawing/2014/main" id="{F39AA3ED-49D7-41D7-B4E2-7D427F5FF625}"/>
              </a:ext>
            </a:extLst>
          </p:cNvPr>
          <p:cNvSpPr/>
          <p:nvPr/>
        </p:nvSpPr>
        <p:spPr>
          <a:xfrm>
            <a:off x="367502" y="1005842"/>
            <a:ext cx="11568465" cy="338554"/>
          </a:xfrm>
          <a:prstGeom prst="rect">
            <a:avLst/>
          </a:prstGeom>
        </p:spPr>
        <p:txBody>
          <a:bodyPr wrap="square">
            <a:spAutoFit/>
          </a:bodyPr>
          <a:lstStyle/>
          <a:p>
            <a:r>
              <a:rPr lang="ru-RU" sz="1600" b="1" dirty="0">
                <a:latin typeface="Nunito Sans" panose="020B0604020202020204" charset="-52"/>
                <a:ea typeface="Times New Roman" panose="02020603050405020304" pitchFamily="18" charset="0"/>
                <a:cs typeface="Times New Roman" panose="02020603050405020304" pitchFamily="18" charset="0"/>
              </a:rPr>
              <a:t>Уровень</a:t>
            </a:r>
            <a:r>
              <a:rPr lang="en-US" sz="1600" b="1" dirty="0">
                <a:latin typeface="Nunito Sans" panose="020B0604020202020204" charset="-52"/>
                <a:ea typeface="Times New Roman" panose="02020603050405020304" pitchFamily="18" charset="0"/>
                <a:cs typeface="Times New Roman" panose="02020603050405020304" pitchFamily="18" charset="0"/>
              </a:rPr>
              <a:t> 1: </a:t>
            </a:r>
            <a:r>
              <a:rPr lang="ru-RU" sz="1600" b="1" dirty="0">
                <a:latin typeface="Nunito Sans" panose="020B0604020202020204" charset="-52"/>
                <a:ea typeface="Times New Roman" panose="02020603050405020304" pitchFamily="18" charset="0"/>
                <a:cs typeface="Times New Roman" panose="02020603050405020304" pitchFamily="18" charset="0"/>
              </a:rPr>
              <a:t>Работа с КСО</a:t>
            </a:r>
          </a:p>
        </p:txBody>
      </p:sp>
      <p:sp>
        <p:nvSpPr>
          <p:cNvPr id="9" name="Rectangle 2">
            <a:extLst>
              <a:ext uri="{FF2B5EF4-FFF2-40B4-BE49-F238E27FC236}">
                <a16:creationId xmlns:a16="http://schemas.microsoft.com/office/drawing/2014/main" id="{59D90BC5-1122-4CA9-874C-F91D1D2D212D}"/>
              </a:ext>
            </a:extLst>
          </p:cNvPr>
          <p:cNvSpPr>
            <a:spLocks noChangeArrowheads="1"/>
          </p:cNvSpPr>
          <p:nvPr/>
        </p:nvSpPr>
        <p:spPr bwMode="auto">
          <a:xfrm>
            <a:off x="451620" y="1364564"/>
            <a:ext cx="9531455"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METAL_CPU_GET_CSR(</a:t>
            </a:r>
            <a:r>
              <a:rPr kumimoji="0" lang="ru-RU" altLang="ru-RU" sz="1600" b="0" i="0" u="none" strike="noStrike" cap="none" normalizeH="0" baseline="0" dirty="0" err="1">
                <a:ln>
                  <a:noFill/>
                </a:ln>
                <a:solidFill>
                  <a:srgbClr val="888888"/>
                </a:solidFill>
                <a:effectLst/>
                <a:latin typeface="Nunito Sans" panose="020B0604020202020204" charset="-52"/>
              </a:rPr>
              <a:t>reg</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value</a:t>
            </a:r>
            <a:r>
              <a:rPr kumimoji="0" lang="ru-RU" altLang="ru-RU" sz="1600" b="0" i="0" u="none" strike="noStrike" cap="none" normalizeH="0" baseline="0" dirty="0">
                <a:ln>
                  <a:noFill/>
                </a:ln>
                <a:solidFill>
                  <a:srgbClr val="888888"/>
                </a:solidFill>
                <a:effectLst/>
                <a:latin typeface="Nunito Sans" panose="020B0604020202020204" charset="-52"/>
              </a:rPr>
              <a:t>) __</a:t>
            </a:r>
            <a:r>
              <a:rPr kumimoji="0" lang="ru-RU" altLang="ru-RU" sz="1600" b="0" i="0" u="none" strike="noStrike" cap="none" normalizeH="0" baseline="0" dirty="0" err="1">
                <a:ln>
                  <a:noFill/>
                </a:ln>
                <a:solidFill>
                  <a:srgbClr val="888888"/>
                </a:solidFill>
                <a:effectLst/>
                <a:latin typeface="Nunito Sans" panose="020B0604020202020204" charset="-52"/>
              </a:rPr>
              <a:t>asm</a:t>
            </a:r>
            <a:r>
              <a:rPr kumimoji="0" lang="ru-RU" altLang="ru-RU" sz="1600" b="0" i="0" u="none" strike="noStrike" cap="none" normalizeH="0" baseline="0" dirty="0">
                <a:ln>
                  <a:noFill/>
                </a:ln>
                <a:solidFill>
                  <a:srgbClr val="888888"/>
                </a:solidFill>
                <a:effectLst/>
                <a:latin typeface="Nunito Sans" panose="020B0604020202020204" charset="-52"/>
              </a:rPr>
              <a:t>__ </a:t>
            </a:r>
            <a:r>
              <a:rPr kumimoji="0" lang="ru-RU" altLang="ru-RU" sz="1600" b="0" i="0" u="none" strike="noStrike" cap="none" normalizeH="0" baseline="0" dirty="0" err="1">
                <a:ln>
                  <a:noFill/>
                </a:ln>
                <a:solidFill>
                  <a:srgbClr val="888888"/>
                </a:solidFill>
                <a:effectLst/>
                <a:latin typeface="Nunito Sans" panose="020B0604020202020204" charset="-52"/>
              </a:rPr>
              <a:t>volatile</a:t>
            </a: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csrr</a:t>
            </a:r>
            <a:r>
              <a:rPr kumimoji="0" lang="ru-RU" altLang="ru-RU" sz="1600" b="0" i="0" u="none" strike="noStrike" cap="none" normalizeH="0" baseline="0" dirty="0">
                <a:ln>
                  <a:noFill/>
                </a:ln>
                <a:solidFill>
                  <a:srgbClr val="888888"/>
                </a:solidFill>
                <a:effectLst/>
                <a:latin typeface="Nunito Sans" panose="020B0604020202020204" charset="-52"/>
              </a:rPr>
              <a:t> %0, " #</a:t>
            </a:r>
            <a:r>
              <a:rPr kumimoji="0" lang="ru-RU" altLang="ru-RU" sz="1600" b="0" i="0" u="none" strike="noStrike" cap="none" normalizeH="0" baseline="0" dirty="0" err="1">
                <a:ln>
                  <a:noFill/>
                </a:ln>
                <a:solidFill>
                  <a:srgbClr val="888888"/>
                </a:solidFill>
                <a:effectLst/>
                <a:latin typeface="Nunito Sans" panose="020B0604020202020204" charset="-52"/>
              </a:rPr>
              <a:t>reg</a:t>
            </a:r>
            <a:r>
              <a:rPr kumimoji="0" lang="ru-RU" altLang="ru-RU" sz="1600" b="0" i="0" u="none" strike="noStrike" cap="none" normalizeH="0" baseline="0" dirty="0">
                <a:ln>
                  <a:noFill/>
                </a:ln>
                <a:solidFill>
                  <a:srgbClr val="888888"/>
                </a:solidFill>
                <a:effectLst/>
                <a:latin typeface="Nunito Sans" panose="020B0604020202020204" charset="-52"/>
              </a:rPr>
              <a:t> : "=r"(</a:t>
            </a:r>
            <a:r>
              <a:rPr kumimoji="0" lang="ru-RU" altLang="ru-RU" sz="1600" b="0" i="0" u="none" strike="noStrike" cap="none" normalizeH="0" baseline="0" dirty="0" err="1">
                <a:ln>
                  <a:noFill/>
                </a:ln>
                <a:solidFill>
                  <a:srgbClr val="888888"/>
                </a:solidFill>
                <a:effectLst/>
                <a:latin typeface="Nunito Sans" panose="020B0604020202020204" charset="-52"/>
              </a:rPr>
              <a:t>value</a:t>
            </a:r>
            <a:r>
              <a:rPr kumimoji="0" lang="ru-RU" altLang="ru-RU" sz="1600" b="0" i="0" u="none" strike="noStrike" cap="none" normalizeH="0" baseline="0" dirty="0">
                <a:ln>
                  <a:noFill/>
                </a:ln>
                <a:solidFill>
                  <a:srgbClr val="888888"/>
                </a:solidFill>
                <a:effectLst/>
                <a:latin typeface="Nunito Sans" panose="020B0604020202020204" charset="-52"/>
              </a:rPr>
              <a:t>));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METAL_CPU_SET_CSR(</a:t>
            </a:r>
            <a:r>
              <a:rPr kumimoji="0" lang="ru-RU" altLang="ru-RU" sz="1600" b="0" i="0" u="none" strike="noStrike" cap="none" normalizeH="0" baseline="0" dirty="0" err="1">
                <a:ln>
                  <a:noFill/>
                </a:ln>
                <a:solidFill>
                  <a:srgbClr val="888888"/>
                </a:solidFill>
                <a:effectLst/>
                <a:latin typeface="Nunito Sans" panose="020B0604020202020204" charset="-52"/>
              </a:rPr>
              <a:t>reg</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value</a:t>
            </a:r>
            <a:r>
              <a:rPr kumimoji="0" lang="ru-RU" altLang="ru-RU" sz="1600" b="0" i="0" u="none" strike="noStrike" cap="none" normalizeH="0" baseline="0" dirty="0">
                <a:ln>
                  <a:noFill/>
                </a:ln>
                <a:solidFill>
                  <a:srgbClr val="888888"/>
                </a:solidFill>
                <a:effectLst/>
                <a:latin typeface="Nunito Sans" panose="020B0604020202020204" charset="-52"/>
              </a:rPr>
              <a:t>) __</a:t>
            </a:r>
            <a:r>
              <a:rPr kumimoji="0" lang="ru-RU" altLang="ru-RU" sz="1600" b="0" i="0" u="none" strike="noStrike" cap="none" normalizeH="0" baseline="0" dirty="0" err="1">
                <a:ln>
                  <a:noFill/>
                </a:ln>
                <a:solidFill>
                  <a:srgbClr val="888888"/>
                </a:solidFill>
                <a:effectLst/>
                <a:latin typeface="Nunito Sans" panose="020B0604020202020204" charset="-52"/>
              </a:rPr>
              <a:t>asm</a:t>
            </a:r>
            <a:r>
              <a:rPr kumimoji="0" lang="ru-RU" altLang="ru-RU" sz="1600" b="0" i="0" u="none" strike="noStrike" cap="none" normalizeH="0" baseline="0" dirty="0">
                <a:ln>
                  <a:noFill/>
                </a:ln>
                <a:solidFill>
                  <a:srgbClr val="888888"/>
                </a:solidFill>
                <a:effectLst/>
                <a:latin typeface="Nunito Sans" panose="020B0604020202020204" charset="-52"/>
              </a:rPr>
              <a:t>__ </a:t>
            </a:r>
            <a:r>
              <a:rPr kumimoji="0" lang="ru-RU" altLang="ru-RU" sz="1600" b="0" i="0" u="none" strike="noStrike" cap="none" normalizeH="0" baseline="0" dirty="0" err="1">
                <a:ln>
                  <a:noFill/>
                </a:ln>
                <a:solidFill>
                  <a:srgbClr val="888888"/>
                </a:solidFill>
                <a:effectLst/>
                <a:latin typeface="Nunito Sans" panose="020B0604020202020204" charset="-52"/>
              </a:rPr>
              <a:t>volatile</a:t>
            </a: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csrw</a:t>
            </a:r>
            <a:r>
              <a:rPr kumimoji="0" lang="ru-RU" altLang="ru-RU" sz="1600" b="0" i="0" u="none" strike="noStrike" cap="none" normalizeH="0" baseline="0" dirty="0">
                <a:ln>
                  <a:noFill/>
                </a:ln>
                <a:solidFill>
                  <a:srgbClr val="888888"/>
                </a:solidFill>
                <a:effectLst/>
                <a:latin typeface="Nunito Sans" panose="020B0604020202020204" charset="-52"/>
              </a:rPr>
              <a:t> " #</a:t>
            </a:r>
            <a:r>
              <a:rPr kumimoji="0" lang="ru-RU" altLang="ru-RU" sz="1600" b="0" i="0" u="none" strike="noStrike" cap="none" normalizeH="0" baseline="0" dirty="0" err="1">
                <a:ln>
                  <a:noFill/>
                </a:ln>
                <a:solidFill>
                  <a:srgbClr val="888888"/>
                </a:solidFill>
                <a:effectLst/>
                <a:latin typeface="Nunito Sans" panose="020B0604020202020204" charset="-52"/>
              </a:rPr>
              <a:t>reg</a:t>
            </a:r>
            <a:r>
              <a:rPr kumimoji="0" lang="ru-RU" altLang="ru-RU" sz="1600" b="0" i="0" u="none" strike="noStrike" cap="none" normalizeH="0" baseline="0" dirty="0">
                <a:ln>
                  <a:noFill/>
                </a:ln>
                <a:solidFill>
                  <a:srgbClr val="888888"/>
                </a:solidFill>
                <a:effectLst/>
                <a:latin typeface="Nunito Sans" panose="020B0604020202020204" charset="-52"/>
              </a:rPr>
              <a:t> ", %0" : : "r"(</a:t>
            </a:r>
            <a:r>
              <a:rPr kumimoji="0" lang="ru-RU" altLang="ru-RU" sz="1600" b="0" i="0" u="none" strike="noStrike" cap="none" normalizeH="0" baseline="0" dirty="0" err="1">
                <a:ln>
                  <a:noFill/>
                </a:ln>
                <a:solidFill>
                  <a:srgbClr val="888888"/>
                </a:solidFill>
                <a:effectLst/>
                <a:latin typeface="Nunito Sans" panose="020B0604020202020204" charset="-52"/>
              </a:rPr>
              <a:t>value</a:t>
            </a: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Включить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прерывания</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с</a:t>
            </a:r>
            <a:r>
              <a:rPr kumimoji="0" lang="ru-RU" altLang="ru-RU" sz="1600" b="0" i="0" u="none" strike="noStrike" cap="none" normalizeH="0" baseline="0" dirty="0">
                <a:ln>
                  <a:noFill/>
                </a:ln>
                <a:solidFill>
                  <a:schemeClr val="tx1"/>
                </a:solidFill>
                <a:effectLst/>
                <a:latin typeface="Nunito Sans" panose="020B0604020202020204" charset="-52"/>
              </a:rPr>
              <a:t> MIE </a:t>
            </a:r>
            <a:r>
              <a:rPr kumimoji="0" lang="ru-RU" altLang="ru-RU" sz="1600" b="0" i="0" u="none" strike="noStrike" cap="none" normalizeH="0" baseline="0" dirty="0">
                <a:ln>
                  <a:noFill/>
                </a:ln>
                <a:solidFill>
                  <a:srgbClr val="FF0000"/>
                </a:solidFill>
                <a:effectLst/>
                <a:latin typeface="Nunito Sans" panose="020B0604020202020204" charset="-52"/>
              </a:rPr>
              <a:t>в</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mstatus</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3</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volatile</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uintptr_t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saved_config</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METAL_CPU_GET_CSR(</a:t>
            </a:r>
            <a:r>
              <a:rPr kumimoji="0" lang="ru-RU" altLang="ru-RU" sz="1600" b="0" i="0" u="none" strike="noStrike" cap="none" normalizeH="0" baseline="0" dirty="0" err="1">
                <a:ln>
                  <a:noFill/>
                </a:ln>
                <a:solidFill>
                  <a:schemeClr val="tx1"/>
                </a:solidFill>
                <a:effectLst/>
                <a:latin typeface="Nunito Sans" panose="020B0604020202020204" charset="-52"/>
              </a:rPr>
              <a:t>mstatus,saved_config</a:t>
            </a:r>
            <a:r>
              <a:rPr kumimoji="0" lang="ru-RU" altLang="ru-RU" sz="1600" b="0" i="0" u="none" strike="noStrike" cap="none" normalizeH="0" baseline="0" dirty="0">
                <a:ln>
                  <a:noFill/>
                </a:ln>
                <a:solidFill>
                  <a:schemeClr val="tx1"/>
                </a:solidFill>
                <a:effectLst/>
                <a:latin typeface="Nunito Sans" panose="020B0604020202020204" charset="-52"/>
              </a:rPr>
              <a:t>);</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saved_config</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5588"/>
                </a:solidFill>
                <a:effectLst/>
                <a:latin typeface="Nunito Sans" panose="020B0604020202020204" charset="-52"/>
              </a:rPr>
              <a:t>0x1</a:t>
            </a:r>
            <a:r>
              <a:rPr kumimoji="0" lang="ru-RU" altLang="ru-RU" sz="1600" b="0" i="0" u="none" strike="noStrike" cap="none" normalizeH="0" baseline="0" dirty="0">
                <a:ln>
                  <a:noFill/>
                </a:ln>
                <a:solidFill>
                  <a:schemeClr val="tx1"/>
                </a:solidFill>
                <a:effectLst/>
                <a:latin typeface="Nunito Sans" panose="020B0604020202020204" charset="-52"/>
              </a:rPr>
              <a:t>U</a:t>
            </a:r>
            <a:r>
              <a:rPr kumimoji="0" lang="ru-RU" altLang="ru-RU" sz="1600" b="0" i="0" u="none" strike="noStrike" cap="none" normalizeH="0" baseline="0" dirty="0">
                <a:ln>
                  <a:noFill/>
                </a:ln>
                <a:solidFill>
                  <a:srgbClr val="333333"/>
                </a:solidFill>
                <a:effectLst/>
                <a:latin typeface="Nunito Sans" panose="020B0604020202020204" charset="-52"/>
              </a:rPr>
              <a:t>&lt;&lt;</a:t>
            </a:r>
            <a:r>
              <a:rPr kumimoji="0" lang="ru-RU" altLang="ru-RU" sz="1600" b="1" i="0" u="none" strike="noStrike" cap="none" normalizeH="0" baseline="0" dirty="0">
                <a:ln>
                  <a:noFill/>
                </a:ln>
                <a:solidFill>
                  <a:srgbClr val="0000DD"/>
                </a:solidFill>
                <a:effectLst/>
                <a:latin typeface="Nunito Sans" panose="020B0604020202020204" charset="-52"/>
              </a:rPr>
              <a:t>3</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METAL_CPU_SET_CSR(</a:t>
            </a:r>
            <a:r>
              <a:rPr kumimoji="0" lang="ru-RU" altLang="ru-RU" sz="1600" b="0" i="0" u="none" strike="noStrike" cap="none" normalizeH="0" baseline="0" dirty="0" err="1">
                <a:ln>
                  <a:noFill/>
                </a:ln>
                <a:solidFill>
                  <a:schemeClr val="tx1"/>
                </a:solidFill>
                <a:effectLst/>
                <a:latin typeface="Nunito Sans" panose="020B0604020202020204" charset="-52"/>
              </a:rPr>
              <a:t>mstatus,saved_config</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Включить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прерывания</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с</a:t>
            </a:r>
            <a:r>
              <a:rPr kumimoji="0" lang="ru-RU" altLang="ru-RU" sz="1600" b="0" i="0" u="none" strike="noStrike" cap="none" normalizeH="0" baseline="0" dirty="0">
                <a:ln>
                  <a:noFill/>
                </a:ln>
                <a:solidFill>
                  <a:schemeClr val="tx1"/>
                </a:solidFill>
                <a:effectLst/>
                <a:latin typeface="Nunito Sans" panose="020B0604020202020204" charset="-52"/>
              </a:rPr>
              <a:t> MEIE </a:t>
            </a:r>
            <a:r>
              <a:rPr kumimoji="0" lang="ru-RU" altLang="ru-RU" sz="1600" b="0" i="0" u="none" strike="noStrike" cap="none" normalizeH="0" baseline="0" dirty="0">
                <a:ln>
                  <a:noFill/>
                </a:ln>
                <a:solidFill>
                  <a:srgbClr val="FF0000"/>
                </a:solidFill>
                <a:effectLst/>
                <a:latin typeface="Nunito Sans" panose="020B0604020202020204" charset="-52"/>
              </a:rPr>
              <a:t>в</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mie</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11</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METAL_CPU_GET_CSR(</a:t>
            </a:r>
            <a:r>
              <a:rPr kumimoji="0" lang="ru-RU" altLang="ru-RU" sz="1600" b="0" i="0" u="none" strike="noStrike" cap="none" normalizeH="0" baseline="0" dirty="0" err="1">
                <a:ln>
                  <a:noFill/>
                </a:ln>
                <a:solidFill>
                  <a:schemeClr val="tx1"/>
                </a:solidFill>
                <a:effectLst/>
                <a:latin typeface="Nunito Sans" panose="020B0604020202020204" charset="-52"/>
              </a:rPr>
              <a:t>mie,saved_config</a:t>
            </a:r>
            <a:r>
              <a:rPr kumimoji="0" lang="ru-RU" altLang="ru-RU" sz="1600" b="0" i="0" u="none" strike="noStrike" cap="none" normalizeH="0" baseline="0" dirty="0">
                <a:ln>
                  <a:noFill/>
                </a:ln>
                <a:solidFill>
                  <a:schemeClr val="tx1"/>
                </a:solidFill>
                <a:effectLst/>
                <a:latin typeface="Nunito Sans" panose="020B0604020202020204" charset="-52"/>
              </a:rPr>
              <a:t>);</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saved_config</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5588"/>
                </a:solidFill>
                <a:effectLst/>
                <a:latin typeface="Nunito Sans" panose="020B0604020202020204" charset="-52"/>
              </a:rPr>
              <a:t>0x1</a:t>
            </a:r>
            <a:r>
              <a:rPr kumimoji="0" lang="ru-RU" altLang="ru-RU" sz="1600" b="0" i="0" u="none" strike="noStrike" cap="none" normalizeH="0" baseline="0" dirty="0">
                <a:ln>
                  <a:noFill/>
                </a:ln>
                <a:solidFill>
                  <a:schemeClr val="tx1"/>
                </a:solidFill>
                <a:effectLst/>
                <a:latin typeface="Nunito Sans" panose="020B0604020202020204" charset="-52"/>
              </a:rPr>
              <a:t>U</a:t>
            </a:r>
            <a:r>
              <a:rPr kumimoji="0" lang="ru-RU" altLang="ru-RU" sz="1600" b="0" i="0" u="none" strike="noStrike" cap="none" normalizeH="0" baseline="0" dirty="0">
                <a:ln>
                  <a:noFill/>
                </a:ln>
                <a:solidFill>
                  <a:srgbClr val="333333"/>
                </a:solidFill>
                <a:effectLst/>
                <a:latin typeface="Nunito Sans" panose="020B0604020202020204" charset="-52"/>
              </a:rPr>
              <a:t>&lt;&lt;</a:t>
            </a:r>
            <a:r>
              <a:rPr kumimoji="0" lang="ru-RU" altLang="ru-RU" sz="1600" b="1" i="0" u="none" strike="noStrike" cap="none" normalizeH="0" baseline="0" dirty="0">
                <a:ln>
                  <a:noFill/>
                </a:ln>
                <a:solidFill>
                  <a:srgbClr val="0000DD"/>
                </a:solidFill>
                <a:effectLst/>
                <a:latin typeface="Nunito Sans" panose="020B0604020202020204" charset="-52"/>
              </a:rPr>
              <a:t>11</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METAL_CPU_SET_CSR(</a:t>
            </a:r>
            <a:r>
              <a:rPr kumimoji="0" lang="ru-RU" altLang="ru-RU" sz="1600" b="0" i="0" u="none" strike="noStrike" cap="none" normalizeH="0" baseline="0" dirty="0" err="1">
                <a:ln>
                  <a:noFill/>
                </a:ln>
                <a:solidFill>
                  <a:schemeClr val="tx1"/>
                </a:solidFill>
                <a:effectLst/>
                <a:latin typeface="Nunito Sans" panose="020B0604020202020204" charset="-52"/>
              </a:rPr>
              <a:t>mie,saved_config</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Установление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базового</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вектора</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mtvec</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METAL_CPU_SET_CSR(mtvec,</a:t>
            </a:r>
            <a:r>
              <a:rPr kumimoji="0" lang="ru-RU" altLang="ru-RU" sz="1600" b="0" i="0" u="none" strike="noStrike" cap="none" normalizeH="0" baseline="0" dirty="0">
                <a:ln>
                  <a:noFill/>
                </a:ln>
                <a:solidFill>
                  <a:srgbClr val="333333"/>
                </a:solidFill>
                <a:effectLst/>
                <a:latin typeface="Nunito Sans" panose="020B0604020202020204" charset="-52"/>
              </a:rPr>
              <a:t>&amp;</a:t>
            </a:r>
            <a:r>
              <a:rPr kumimoji="0" lang="ru-RU" altLang="ru-RU" sz="1600" b="0" i="0" u="none" strike="noStrike" cap="none" normalizeH="0" baseline="0" dirty="0">
                <a:ln>
                  <a:noFill/>
                </a:ln>
                <a:solidFill>
                  <a:schemeClr val="tx1"/>
                </a:solidFill>
                <a:effectLst/>
                <a:latin typeface="Nunito Sans" panose="020B0604020202020204" charset="-52"/>
              </a:rPr>
              <a:t>gpio1_isr); </a:t>
            </a:r>
          </a:p>
        </p:txBody>
      </p:sp>
    </p:spTree>
    <p:extLst>
      <p:ext uri="{BB962C8B-B14F-4D97-AF65-F5344CB8AC3E}">
        <p14:creationId xmlns:p14="http://schemas.microsoft.com/office/powerpoint/2010/main" val="287565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34473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r>
              <a:rPr lang="ru-RU" dirty="0"/>
              <a:t>Использование прерываний </a:t>
            </a:r>
            <a:r>
              <a:rPr lang="en-US" dirty="0"/>
              <a:t>GPIO </a:t>
            </a:r>
            <a:r>
              <a:rPr lang="ru-RU" dirty="0"/>
              <a:t>в коде</a:t>
            </a:r>
          </a:p>
        </p:txBody>
      </p:sp>
      <p:sp>
        <p:nvSpPr>
          <p:cNvPr id="9" name="Rectangle 1">
            <a:extLst>
              <a:ext uri="{FF2B5EF4-FFF2-40B4-BE49-F238E27FC236}">
                <a16:creationId xmlns:a16="http://schemas.microsoft.com/office/drawing/2014/main" id="{F45D737F-DBB8-4813-B8DC-03E85B453EB4}"/>
              </a:ext>
            </a:extLst>
          </p:cNvPr>
          <p:cNvSpPr>
            <a:spLocks noChangeArrowheads="1"/>
          </p:cNvSpPr>
          <p:nvPr/>
        </p:nvSpPr>
        <p:spPr bwMode="auto">
          <a:xfrm>
            <a:off x="608094" y="1334797"/>
            <a:ext cx="9933810"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ru-RU" sz="1600" b="1" dirty="0">
                <a:latin typeface="Nunito Sans" panose="020B0604020202020204" charset="-52"/>
                <a:ea typeface="Times New Roman" panose="02020603050405020304" pitchFamily="18" charset="0"/>
                <a:cs typeface="Times New Roman" panose="02020603050405020304" pitchFamily="18" charset="0"/>
              </a:rPr>
              <a:t>Уровень</a:t>
            </a:r>
            <a:r>
              <a:rPr lang="en-US" sz="1600" b="1" dirty="0">
                <a:latin typeface="Nunito Sans" panose="020B0604020202020204" charset="-52"/>
                <a:ea typeface="Times New Roman" panose="02020603050405020304" pitchFamily="18" charset="0"/>
                <a:cs typeface="Times New Roman" panose="02020603050405020304" pitchFamily="18" charset="0"/>
              </a:rPr>
              <a:t> 2: </a:t>
            </a:r>
            <a:r>
              <a:rPr lang="ru-RU" sz="1600" b="1" dirty="0">
                <a:latin typeface="Nunito Sans" panose="020B0604020202020204" charset="-52"/>
                <a:ea typeface="Times New Roman" panose="02020603050405020304" pitchFamily="18" charset="0"/>
                <a:cs typeface="Times New Roman" panose="02020603050405020304" pitchFamily="18" charset="0"/>
              </a:rPr>
              <a:t>ПЛИС</a:t>
            </a:r>
            <a:endParaRPr lang="ru-RU" sz="1600" dirty="0">
              <a:latin typeface="Nunito Sans" panose="020B0604020202020204" charset="-52"/>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altLang="ru-RU" sz="1600" dirty="0">
              <a:solidFill>
                <a:srgbClr val="888888"/>
              </a:solidFill>
              <a:latin typeface="Nunito Sans" panose="020B0604020202020204" charset="-5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Red_V_PLIC_GPIO_set_priority</a:t>
            </a: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pin,p</a:t>
            </a:r>
            <a:r>
              <a:rPr kumimoji="0" lang="ru-RU" altLang="ru-RU" sz="1600" b="0" i="0" u="none" strike="noStrike" cap="none" normalizeH="0" baseline="0" dirty="0">
                <a:ln>
                  <a:noFill/>
                </a:ln>
                <a:solidFill>
                  <a:srgbClr val="888888"/>
                </a:solidFill>
                <a:effectLst/>
                <a:latin typeface="Nunito Sans" panose="020B0604020202020204" charset="-52"/>
              </a:rPr>
              <a:t>) *((uint32_t *) (0x0C000020+4*(</a:t>
            </a:r>
            <a:r>
              <a:rPr kumimoji="0" lang="ru-RU" altLang="ru-RU" sz="1600" b="0" i="0" u="none" strike="noStrike" cap="none" normalizeH="0" baseline="0" dirty="0" err="1">
                <a:ln>
                  <a:noFill/>
                </a:ln>
                <a:solidFill>
                  <a:srgbClr val="888888"/>
                </a:solidFill>
                <a:effectLst/>
                <a:latin typeface="Nunito Sans" panose="020B0604020202020204" charset="-52"/>
              </a:rPr>
              <a:t>pin</a:t>
            </a:r>
            <a:r>
              <a:rPr kumimoji="0" lang="ru-RU" altLang="ru-RU" sz="1600" b="0" i="0" u="none" strike="noStrike" cap="none" normalizeH="0" baseline="0" dirty="0">
                <a:ln>
                  <a:noFill/>
                </a:ln>
                <a:solidFill>
                  <a:srgbClr val="888888"/>
                </a:solidFill>
                <a:effectLst/>
                <a:latin typeface="Nunito Sans" panose="020B0604020202020204" charset="-52"/>
              </a:rPr>
              <a:t>))) = (p)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Red_V_PLIC_clear_ie</a:t>
            </a:r>
            <a:r>
              <a:rPr kumimoji="0" lang="ru-RU" altLang="ru-RU" sz="1600" b="0" i="0" u="none" strike="noStrike" cap="none" normalizeH="0" baseline="0" dirty="0">
                <a:ln>
                  <a:noFill/>
                </a:ln>
                <a:solidFill>
                  <a:srgbClr val="888888"/>
                </a:solidFill>
                <a:effectLst/>
                <a:latin typeface="Nunito Sans" panose="020B0604020202020204" charset="-52"/>
              </a:rPr>
              <a:t>() *((uint32_t *) 0x0C002000) = 0:/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*((uint32_t *) 0x0C002004) = 0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Red_V_PLIC_set_ie1(x)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(uint32_t *) 0x0C002000)) |= (1&lt;&lt;(x))</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Red_V_PLIC_set_ie2(x) *((uint32_t *) 0x0C002004) |= (1&lt;&lt;(x))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Red_V_PLIC_claim</a:t>
            </a:r>
            <a:r>
              <a:rPr kumimoji="0" lang="ru-RU" altLang="ru-RU" sz="1600" b="0" i="0" u="none" strike="noStrike" cap="none" normalizeH="0" baseline="0" dirty="0">
                <a:ln>
                  <a:noFill/>
                </a:ln>
                <a:solidFill>
                  <a:srgbClr val="888888"/>
                </a:solidFill>
                <a:effectLst/>
                <a:latin typeface="Nunito Sans" panose="020B0604020202020204" charset="-52"/>
              </a:rPr>
              <a:t> *((uint32_t *) 0x0C200004)</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2</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Настройка</a:t>
            </a:r>
            <a:r>
              <a:rPr kumimoji="0" lang="ru-RU" altLang="ru-RU" sz="1600" b="0" i="0" u="none" strike="noStrike" cap="none" normalizeH="0" baseline="0" dirty="0">
                <a:ln>
                  <a:noFill/>
                </a:ln>
                <a:solidFill>
                  <a:schemeClr val="tx1"/>
                </a:solidFill>
                <a:effectLst/>
                <a:latin typeface="Nunito Sans" panose="020B0604020202020204" charset="-52"/>
              </a:rPr>
              <a:t> PLIC </a:t>
            </a:r>
            <a:r>
              <a:rPr kumimoji="0" lang="ru-RU" altLang="ru-RU" sz="1600" b="0" i="0" u="none" strike="noStrike" cap="none" normalizeH="0" baseline="0" dirty="0">
                <a:ln>
                  <a:noFill/>
                </a:ln>
                <a:solidFill>
                  <a:srgbClr val="FF0000"/>
                </a:solidFill>
                <a:effectLst/>
                <a:latin typeface="Nunito Sans" panose="020B0604020202020204" charset="-52"/>
              </a:rPr>
              <a:t>для</a:t>
            </a:r>
            <a:r>
              <a:rPr kumimoji="0" lang="ru-RU" altLang="ru-RU" sz="1600" b="0" i="0" u="none" strike="noStrike" cap="none" normalizeH="0" baseline="0" dirty="0">
                <a:ln>
                  <a:noFill/>
                </a:ln>
                <a:solidFill>
                  <a:schemeClr val="tx1"/>
                </a:solidFill>
                <a:effectLst/>
                <a:latin typeface="Nunito Sans" panose="020B0604020202020204" charset="-52"/>
              </a:rPr>
              <a:t> GPIO0</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Red_V_PLIC_GPIO_set_priority</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7</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Контакт</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приоритет</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7</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2</a:t>
            </a:r>
            <a:r>
              <a:rPr kumimoji="0" lang="ru-RU" altLang="ru-RU" sz="1600" b="0" i="0" u="none" strike="noStrike" cap="none" normalizeH="0" baseline="0" dirty="0">
                <a:ln>
                  <a:noFill/>
                </a:ln>
                <a:solidFill>
                  <a:schemeClr val="tx1"/>
                </a:solidFill>
                <a:effectLst/>
                <a:latin typeface="Nunito Sans" panose="020B0604020202020204" charset="-52"/>
              </a:rPr>
              <a:t>: PLIC (IE1, </a:t>
            </a:r>
            <a:r>
              <a:rPr kumimoji="0" lang="ru-RU" altLang="ru-RU" sz="1600" b="0" i="0" u="none" strike="noStrike" cap="none" normalizeH="0" baseline="0" dirty="0">
                <a:ln>
                  <a:noFill/>
                </a:ln>
                <a:solidFill>
                  <a:srgbClr val="FF0000"/>
                </a:solidFill>
                <a:effectLst/>
                <a:latin typeface="Nunito Sans" panose="020B0604020202020204" charset="-52"/>
              </a:rPr>
              <a:t>бит</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9</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для</a:t>
            </a:r>
            <a:r>
              <a:rPr kumimoji="0" lang="ru-RU" altLang="ru-RU" sz="1600" b="0" i="0" u="none" strike="noStrike" cap="none" normalizeH="0" baseline="0" dirty="0">
                <a:ln>
                  <a:noFill/>
                </a:ln>
                <a:solidFill>
                  <a:schemeClr val="tx1"/>
                </a:solidFill>
                <a:effectLst/>
                <a:latin typeface="Nunito Sans" panose="020B0604020202020204" charset="-52"/>
              </a:rPr>
              <a:t> GPIO0_1</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Red_V_PLIC_clear_ie</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Отключите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все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остальные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прерывания</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Red_V_PLIC_set_ie1(</a:t>
            </a:r>
            <a:r>
              <a:rPr kumimoji="0" lang="ru-RU" altLang="ru-RU" sz="1600" b="1" i="0" u="none" strike="noStrike" cap="none" normalizeH="0" baseline="0" dirty="0">
                <a:ln>
                  <a:noFill/>
                </a:ln>
                <a:solidFill>
                  <a:srgbClr val="0000DD"/>
                </a:solidFill>
                <a:effectLst/>
                <a:latin typeface="Nunito Sans" panose="020B0604020202020204" charset="-52"/>
              </a:rPr>
              <a:t>9</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Включите</a:t>
            </a:r>
            <a:r>
              <a:rPr kumimoji="0" lang="ru-RU" altLang="ru-RU" sz="1600" b="0" i="0" u="none" strike="noStrike" cap="none" normalizeH="0" baseline="0" dirty="0">
                <a:ln>
                  <a:noFill/>
                </a:ln>
                <a:solidFill>
                  <a:schemeClr val="tx1"/>
                </a:solidFill>
                <a:effectLst/>
                <a:latin typeface="Nunito Sans" panose="020B0604020202020204" charset="-52"/>
              </a:rPr>
              <a:t> GPIO0_1 uint32_t </a:t>
            </a:r>
            <a:r>
              <a:rPr kumimoji="0" lang="ru-RU" altLang="ru-RU" sz="1600" b="0" i="0" u="none" strike="noStrike" cap="none" normalizeH="0" baseline="0" dirty="0" err="1">
                <a:ln>
                  <a:noFill/>
                </a:ln>
                <a:solidFill>
                  <a:schemeClr val="tx1"/>
                </a:solidFill>
                <a:effectLst/>
                <a:latin typeface="Nunito Sans" panose="020B0604020202020204" charset="-52"/>
              </a:rPr>
              <a:t>plic_id</a:t>
            </a:r>
            <a:r>
              <a:rPr kumimoji="0" lang="ru-RU" altLang="ru-RU" sz="1600" b="0" i="0" u="none" strike="noStrike" cap="none" normalizeH="0" baseline="0" dirty="0">
                <a:ln>
                  <a:noFill/>
                </a:ln>
                <a:solidFill>
                  <a:schemeClr val="tx1"/>
                </a:solidFill>
                <a:effectLst/>
                <a:latin typeface="Nunito Sans" panose="020B0604020202020204" charset="-52"/>
              </a:rPr>
              <a:t>;</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Red_V_GPIO_clear_flag</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3</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Очистить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флаг</a:t>
            </a:r>
            <a:r>
              <a:rPr kumimoji="0" lang="ru-RU" altLang="ru-RU" sz="1600" b="0" i="0" u="none" strike="noStrike" cap="none" normalizeH="0" baseline="0" dirty="0">
                <a:ln>
                  <a:noFill/>
                </a:ln>
                <a:solidFill>
                  <a:schemeClr val="tx1"/>
                </a:solidFill>
                <a:effectLst/>
                <a:latin typeface="Nunito Sans" panose="020B0604020202020204" charset="-52"/>
              </a:rPr>
              <a:t> GPIO0_1</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plic_id</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Red_V_PLIC_claim</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2</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Объявить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прерывание</a:t>
            </a:r>
            <a:r>
              <a:rPr kumimoji="0" lang="ru-RU" altLang="ru-RU" sz="1600" b="0" i="0" u="none" strike="noStrike" cap="none" normalizeH="0" baseline="0" dirty="0">
                <a:ln>
                  <a:noFill/>
                </a:ln>
                <a:solidFill>
                  <a:schemeClr val="tx1"/>
                </a:solidFill>
                <a:effectLst/>
                <a:latin typeface="Nunito Sans" panose="020B0604020202020204" charset="-52"/>
              </a:rPr>
              <a:t> GPIO</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Red_V_PLIC_claim</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plic_id</a:t>
            </a:r>
            <a:r>
              <a:rPr kumimoji="0" lang="ru-RU" altLang="ru-RU" sz="1600" b="0" i="0" u="none" strike="noStrike" cap="none" normalizeH="0" baseline="0" dirty="0">
                <a:ln>
                  <a:noFill/>
                </a:ln>
                <a:solidFill>
                  <a:schemeClr val="tx1"/>
                </a:solidFill>
                <a:effectLst/>
                <a:latin typeface="Nunito Sans" panose="020B0604020202020204" charset="-52"/>
              </a:rPr>
              <a:t>; </a:t>
            </a:r>
          </a:p>
        </p:txBody>
      </p:sp>
    </p:spTree>
    <p:extLst>
      <p:ext uri="{BB962C8B-B14F-4D97-AF65-F5344CB8AC3E}">
        <p14:creationId xmlns:p14="http://schemas.microsoft.com/office/powerpoint/2010/main" val="3841477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23</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34473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r>
              <a:rPr lang="ru-RU" dirty="0"/>
              <a:t>Использование прерываний </a:t>
            </a:r>
            <a:r>
              <a:rPr lang="en-US" dirty="0"/>
              <a:t>GPIO </a:t>
            </a:r>
            <a:r>
              <a:rPr lang="ru-RU" dirty="0"/>
              <a:t>в коде</a:t>
            </a:r>
          </a:p>
        </p:txBody>
      </p:sp>
      <p:sp>
        <p:nvSpPr>
          <p:cNvPr id="5" name="Rectangle 1">
            <a:extLst>
              <a:ext uri="{FF2B5EF4-FFF2-40B4-BE49-F238E27FC236}">
                <a16:creationId xmlns:a16="http://schemas.microsoft.com/office/drawing/2014/main" id="{2B8F166F-9077-4491-944A-7EB17FDA011B}"/>
              </a:ext>
            </a:extLst>
          </p:cNvPr>
          <p:cNvSpPr>
            <a:spLocks noChangeArrowheads="1"/>
          </p:cNvSpPr>
          <p:nvPr/>
        </p:nvSpPr>
        <p:spPr bwMode="auto">
          <a:xfrm>
            <a:off x="548065" y="1847137"/>
            <a:ext cx="6878486"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Red_V_GPIO_set_ie</a:t>
            </a:r>
            <a:r>
              <a:rPr kumimoji="0" lang="ru-RU" altLang="ru-RU" sz="1600" b="0" i="0" u="none" strike="noStrike" cap="none" normalizeH="0" baseline="0" dirty="0">
                <a:ln>
                  <a:noFill/>
                </a:ln>
                <a:solidFill>
                  <a:srgbClr val="888888"/>
                </a:solidFill>
                <a:effectLst/>
                <a:latin typeface="Nunito Sans" panose="020B0604020202020204" charset="-52"/>
              </a:rPr>
              <a:t>(x) *((uint32_t *) 0x1001202020) |= (1&lt;&lt;(x))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a:t>
            </a:r>
            <a:r>
              <a:rPr kumimoji="0" lang="ru-RU" altLang="ru-RU" sz="1600" b="0" i="0" u="none" strike="noStrike" cap="none" normalizeH="0" baseline="0" dirty="0" err="1">
                <a:ln>
                  <a:noFill/>
                </a:ln>
                <a:solidFill>
                  <a:srgbClr val="888888"/>
                </a:solidFill>
                <a:effectLst/>
                <a:latin typeface="Nunito Sans" panose="020B0604020202020204" charset="-52"/>
              </a:rPr>
              <a:t>Red_V_GPIO_clear_flag</a:t>
            </a:r>
            <a:r>
              <a:rPr kumimoji="0" lang="ru-RU" altLang="ru-RU" sz="1600" b="0" i="0" u="none" strike="noStrike" cap="none" normalizeH="0" baseline="0" dirty="0">
                <a:ln>
                  <a:noFill/>
                </a:ln>
                <a:solidFill>
                  <a:srgbClr val="888888"/>
                </a:solidFill>
                <a:effectLst/>
                <a:latin typeface="Nunito Sans" panose="020B0604020202020204" charset="-52"/>
              </a:rPr>
              <a:t>(x) *((uint32_t *) 0x10012024) |= (1&lt;&lt;(x))</a:t>
            </a:r>
            <a:r>
              <a:rPr kumimoji="0" lang="ru-RU" altLang="ru-RU" sz="1600" b="0" i="0" u="none" strike="noStrike" cap="none" normalizeH="0" baseline="0" dirty="0">
                <a:ln>
                  <a:noFill/>
                </a:ln>
                <a:solidFill>
                  <a:schemeClr val="tx1"/>
                </a:solidFill>
                <a:effectLst/>
                <a:latin typeface="Nunito Sans" panose="020B0604020202020204" charset="-52"/>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3</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Разрешение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прерывания</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по</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падающему</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фронту</a:t>
            </a:r>
            <a:r>
              <a:rPr kumimoji="0" lang="ru-RU" altLang="ru-RU" sz="1600" b="0" i="0" u="none" strike="noStrike" cap="none" normalizeH="0" baseline="0" dirty="0">
                <a:ln>
                  <a:noFill/>
                </a:ln>
                <a:solidFill>
                  <a:schemeClr val="tx1"/>
                </a:solidFill>
                <a:effectLst/>
                <a:latin typeface="Nunito Sans" panose="020B0604020202020204" charset="-52"/>
              </a:rPr>
              <a:t> GPIO0_1</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Red_V_GPIO_set_ie</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Red_V_GPIO_clear_flag</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p>
        </p:txBody>
      </p:sp>
      <p:sp>
        <p:nvSpPr>
          <p:cNvPr id="6" name="Прямоугольник 5">
            <a:extLst>
              <a:ext uri="{FF2B5EF4-FFF2-40B4-BE49-F238E27FC236}">
                <a16:creationId xmlns:a16="http://schemas.microsoft.com/office/drawing/2014/main" id="{7F342DCF-3C17-4F92-9CD9-3E69FA91A59F}"/>
              </a:ext>
            </a:extLst>
          </p:cNvPr>
          <p:cNvSpPr/>
          <p:nvPr/>
        </p:nvSpPr>
        <p:spPr>
          <a:xfrm>
            <a:off x="537071" y="1145332"/>
            <a:ext cx="3932487" cy="430887"/>
          </a:xfrm>
          <a:prstGeom prst="rect">
            <a:avLst/>
          </a:prstGeom>
        </p:spPr>
        <p:txBody>
          <a:bodyPr wrap="none">
            <a:spAutoFit/>
          </a:bodyPr>
          <a:lstStyle/>
          <a:p>
            <a:pPr>
              <a:lnSpc>
                <a:spcPct val="150000"/>
              </a:lnSpc>
            </a:pPr>
            <a:r>
              <a:rPr lang="ru-RU" sz="1600" b="1" dirty="0">
                <a:latin typeface="Nunito Sans" panose="020B0604020202020204" charset="-52"/>
                <a:ea typeface="Times New Roman" panose="02020603050405020304" pitchFamily="18" charset="0"/>
                <a:cs typeface="Times New Roman" panose="02020603050405020304" pitchFamily="18" charset="0"/>
              </a:rPr>
              <a:t>Уровень</a:t>
            </a:r>
            <a:r>
              <a:rPr lang="en-US" sz="1600" b="1" dirty="0">
                <a:latin typeface="Nunito Sans" panose="020B0604020202020204" charset="-52"/>
                <a:ea typeface="Times New Roman" panose="02020603050405020304" pitchFamily="18" charset="0"/>
                <a:cs typeface="Times New Roman" panose="02020603050405020304" pitchFamily="18" charset="0"/>
              </a:rPr>
              <a:t> 3: </a:t>
            </a:r>
            <a:r>
              <a:rPr lang="ru-RU" sz="1600" b="1" dirty="0">
                <a:latin typeface="Nunito Sans" panose="020B0604020202020204" charset="-52"/>
                <a:ea typeface="Times New Roman" panose="02020603050405020304" pitchFamily="18" charset="0"/>
                <a:cs typeface="Times New Roman" panose="02020603050405020304" pitchFamily="18" charset="0"/>
              </a:rPr>
              <a:t>Устройства ввода</a:t>
            </a:r>
            <a:r>
              <a:rPr lang="en-US" sz="1600" b="1" dirty="0">
                <a:latin typeface="Nunito Sans" panose="020B0604020202020204" charset="-52"/>
                <a:ea typeface="Times New Roman" panose="02020603050405020304" pitchFamily="18" charset="0"/>
                <a:cs typeface="Times New Roman" panose="02020603050405020304" pitchFamily="18" charset="0"/>
              </a:rPr>
              <a:t>/</a:t>
            </a:r>
            <a:r>
              <a:rPr lang="ru-RU" sz="1600" b="1" dirty="0">
                <a:latin typeface="Nunito Sans" panose="020B0604020202020204" charset="-52"/>
                <a:ea typeface="Times New Roman" panose="02020603050405020304" pitchFamily="18" charset="0"/>
                <a:cs typeface="Times New Roman" panose="02020603050405020304" pitchFamily="18" charset="0"/>
              </a:rPr>
              <a:t>вывода</a:t>
            </a:r>
            <a:endParaRPr lang="ru-RU" sz="1600" dirty="0">
              <a:latin typeface="Nunito Sans" panose="020B0604020202020204" charset="-52"/>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1185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24</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892960"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ШИМ-устройство в микроконтроллере </a:t>
            </a:r>
            <a:r>
              <a:rPr lang="en-US" dirty="0"/>
              <a:t>FE310</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pic>
        <p:nvPicPr>
          <p:cNvPr id="23" name="Рисунок 22" descr="Circuitry for every PWM device in the FE310 microcontroller">
            <a:extLst>
              <a:ext uri="{FF2B5EF4-FFF2-40B4-BE49-F238E27FC236}">
                <a16:creationId xmlns:a16="http://schemas.microsoft.com/office/drawing/2014/main" id="{EBBE5ED0-C168-4E18-8677-FBF1263DCD4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6192" y="1005842"/>
            <a:ext cx="8970565" cy="5775774"/>
          </a:xfrm>
          <a:prstGeom prst="rect">
            <a:avLst/>
          </a:prstGeom>
          <a:noFill/>
          <a:ln>
            <a:noFill/>
          </a:ln>
        </p:spPr>
      </p:pic>
    </p:spTree>
    <p:extLst>
      <p:ext uri="{BB962C8B-B14F-4D97-AF65-F5344CB8AC3E}">
        <p14:creationId xmlns:p14="http://schemas.microsoft.com/office/powerpoint/2010/main" val="2534647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25</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40404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Использование прерываний ШИМ в коде</a:t>
            </a:r>
            <a:endParaRPr kumimoji="0" lang="ru-RU"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sp>
        <p:nvSpPr>
          <p:cNvPr id="9" name="Rectangle 1">
            <a:extLst>
              <a:ext uri="{FF2B5EF4-FFF2-40B4-BE49-F238E27FC236}">
                <a16:creationId xmlns:a16="http://schemas.microsoft.com/office/drawing/2014/main" id="{E1F44148-38C5-4A6D-BFB2-7EFE97DE8BCF}"/>
              </a:ext>
            </a:extLst>
          </p:cNvPr>
          <p:cNvSpPr>
            <a:spLocks noChangeArrowheads="1"/>
          </p:cNvSpPr>
          <p:nvPr/>
        </p:nvSpPr>
        <p:spPr bwMode="auto">
          <a:xfrm>
            <a:off x="499667" y="1111331"/>
            <a:ext cx="10847521"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1</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Установите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базовый</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вектор</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mtvec</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METAL_CPU_SET_CSR(mtvec,</a:t>
            </a:r>
            <a:r>
              <a:rPr kumimoji="0" lang="ru-RU" altLang="ru-RU" sz="1600" b="0" i="0" u="none" strike="noStrike" cap="none" normalizeH="0" baseline="0" dirty="0">
                <a:ln>
                  <a:noFill/>
                </a:ln>
                <a:solidFill>
                  <a:srgbClr val="333333"/>
                </a:solidFill>
                <a:effectLst/>
                <a:latin typeface="Nunito Sans" panose="020B0604020202020204" charset="-52"/>
              </a:rPr>
              <a:t>&amp;</a:t>
            </a:r>
            <a:r>
              <a:rPr kumimoji="0" lang="ru-RU" altLang="ru-RU" sz="1600" b="0" i="0" u="none" strike="noStrike" cap="none" normalizeH="0" baseline="0" dirty="0">
                <a:ln>
                  <a:noFill/>
                </a:ln>
                <a:solidFill>
                  <a:schemeClr val="tx1"/>
                </a:solidFill>
                <a:effectLst/>
                <a:latin typeface="Nunito Sans" panose="020B0604020202020204" charset="-52"/>
              </a:rPr>
              <a:t>pwm2_isr); </a:t>
            </a: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Red_V_PWM2_sticky() *((uint32_t *) 0x10035000) |= (1&lt;&lt;8)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a:t>
            </a:r>
            <a:r>
              <a:rPr kumimoji="0" lang="ru-RU" altLang="ru-RU" sz="1600" b="0" i="0" u="none" strike="noStrike" cap="none" normalizeH="0" baseline="0" dirty="0" err="1">
                <a:ln>
                  <a:noFill/>
                </a:ln>
                <a:solidFill>
                  <a:srgbClr val="888888"/>
                </a:solidFill>
                <a:effectLst/>
                <a:latin typeface="Nunito Sans" panose="020B0604020202020204" charset="-52"/>
              </a:rPr>
              <a:t>define</a:t>
            </a:r>
            <a:r>
              <a:rPr kumimoji="0" lang="ru-RU" altLang="ru-RU" sz="1600" b="0" i="0" u="none" strike="noStrike" cap="none" normalizeH="0" baseline="0" dirty="0">
                <a:ln>
                  <a:noFill/>
                </a:ln>
                <a:solidFill>
                  <a:srgbClr val="888888"/>
                </a:solidFill>
                <a:effectLst/>
                <a:latin typeface="Nunito Sans" panose="020B0604020202020204" charset="-52"/>
              </a:rPr>
              <a:t> Red_V_PWM2_clear_flag(x) *((</a:t>
            </a:r>
            <a:br>
              <a:rPr kumimoji="0" lang="ru-RU" altLang="ru-RU" sz="1600" b="0" i="0" u="none" strike="noStrike" cap="none" normalizeH="0" baseline="0" dirty="0">
                <a:ln>
                  <a:noFill/>
                </a:ln>
                <a:solidFill>
                  <a:srgbClr val="888888"/>
                </a:solidFill>
                <a:effectLst/>
                <a:latin typeface="Nunito Sans" panose="020B0604020202020204" charset="-52"/>
              </a:rPr>
            </a:br>
            <a:r>
              <a:rPr kumimoji="0" lang="ru-RU" altLang="ru-RU" sz="1600" b="0" i="0" u="none" strike="noStrike" cap="none" normalizeH="0" baseline="0" dirty="0">
                <a:ln>
                  <a:noFill/>
                </a:ln>
                <a:solidFill>
                  <a:srgbClr val="888888"/>
                </a:solidFill>
                <a:effectLst/>
                <a:latin typeface="Nunito Sans" panose="020B0604020202020204" charset="-52"/>
              </a:rPr>
              <a:t>uint32_t *) 0x10035000) &amp;= ~(1&lt;&lt;((x)+28))</a:t>
            </a:r>
            <a:r>
              <a:rPr kumimoji="0" lang="ru-RU" altLang="ru-RU" sz="1600" b="0" i="0" u="none" strike="noStrike" cap="none" normalizeH="0" baseline="0" dirty="0">
                <a:ln>
                  <a:noFill/>
                </a:ln>
                <a:solidFill>
                  <a:schemeClr val="tx1"/>
                </a:solidFill>
                <a:effectLst/>
                <a:latin typeface="Nunito Sans" panose="020B0604020202020204" charset="-52"/>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3</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нет</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регистра</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ie</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для</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каналов</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ШИМ</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Red_V_PWM2_clear_flag(</a:t>
            </a:r>
            <a:r>
              <a:rPr kumimoji="0" lang="ru-RU" altLang="ru-RU" sz="1600" b="1" i="0" u="none" strike="noStrike" cap="none" normalizeH="0" baseline="0" dirty="0">
                <a:ln>
                  <a:noFill/>
                </a:ln>
                <a:solidFill>
                  <a:srgbClr val="0000DD"/>
                </a:solidFill>
                <a:effectLst/>
                <a:latin typeface="Nunito Sans" panose="020B0604020202020204" charset="-52"/>
              </a:rPr>
              <a:t>0</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Очистить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флаг</a:t>
            </a:r>
            <a:r>
              <a:rPr kumimoji="0" lang="ru-RU" altLang="ru-RU" sz="1600" b="0" i="0" u="none" strike="noStrike" cap="none" normalizeH="0" baseline="0" dirty="0">
                <a:ln>
                  <a:noFill/>
                </a:ln>
                <a:solidFill>
                  <a:schemeClr val="tx1"/>
                </a:solidFill>
                <a:effectLst/>
                <a:latin typeface="Nunito Sans" panose="020B0604020202020204" charset="-52"/>
              </a:rPr>
              <a:t> PWM2_0 </a:t>
            </a:r>
            <a:r>
              <a:rPr kumimoji="0" lang="ru-RU" altLang="ru-RU" sz="1600" b="0" i="0" u="none" strike="noStrike" cap="none" normalizeH="0" baseline="0" dirty="0" err="1">
                <a:ln>
                  <a:noFill/>
                </a:ln>
                <a:solidFill>
                  <a:schemeClr val="tx1"/>
                </a:solidFill>
                <a:effectLst/>
                <a:latin typeface="Nunito Sans" panose="020B0604020202020204" charset="-52"/>
              </a:rPr>
              <a:t>void</a:t>
            </a:r>
            <a:r>
              <a:rPr kumimoji="0" lang="ru-RU" altLang="ru-RU" sz="1600" b="0" i="0" u="none" strike="noStrike" cap="none" normalizeH="0" baseline="0" dirty="0">
                <a:ln>
                  <a:noFill/>
                </a:ln>
                <a:solidFill>
                  <a:schemeClr val="tx1"/>
                </a:solidFill>
                <a:effectLst/>
                <a:latin typeface="Nunito Sans" panose="020B0604020202020204" charset="-52"/>
              </a:rPr>
              <a:t> pwm2_isr(</a:t>
            </a:r>
            <a:r>
              <a:rPr kumimoji="0" lang="ru-RU" altLang="ru-RU" sz="1600" b="0" i="0" u="none" strike="noStrike" cap="none" normalizeH="0" baseline="0" dirty="0" err="1">
                <a:ln>
                  <a:noFill/>
                </a:ln>
                <a:solidFill>
                  <a:schemeClr val="tx1"/>
                </a:solidFill>
                <a:effectLst/>
                <a:latin typeface="Nunito Sans" panose="020B0604020202020204" charset="-52"/>
              </a:rPr>
              <a:t>void</a:t>
            </a:r>
            <a:r>
              <a:rPr kumimoji="0" lang="ru-RU" altLang="ru-RU" sz="1600" b="0" i="0" u="none" strike="noStrike" cap="none" normalizeH="0" baseline="0" dirty="0">
                <a:ln>
                  <a:noFill/>
                </a:ln>
                <a:solidFill>
                  <a:schemeClr val="tx1"/>
                </a:solidFill>
                <a:effectLst/>
                <a:latin typeface="Nunito Sans" panose="020B0604020202020204" charset="-52"/>
              </a:rPr>
              <a:t>) __</a:t>
            </a:r>
            <a:r>
              <a:rPr kumimoji="0" lang="ru-RU" altLang="ru-RU" sz="1600" b="0" i="0" u="none" strike="noStrike" cap="none" normalizeH="0" baseline="0" dirty="0" err="1">
                <a:ln>
                  <a:noFill/>
                </a:ln>
                <a:solidFill>
                  <a:schemeClr val="tx1"/>
                </a:solidFill>
                <a:effectLst/>
                <a:latin typeface="Nunito Sans" panose="020B0604020202020204" charset="-52"/>
              </a:rPr>
              <a:t>attribute</a:t>
            </a:r>
            <a:r>
              <a:rPr kumimoji="0" lang="ru-RU" altLang="ru-RU" sz="1600" b="0" i="0" u="none" strike="noStrike" cap="none" normalizeH="0" baseline="0" dirty="0">
                <a:ln>
                  <a:noFill/>
                </a:ln>
                <a:solidFill>
                  <a:schemeClr val="tx1"/>
                </a:solidFill>
                <a:effectLst/>
                <a:latin typeface="Nunito Sans" panose="020B0604020202020204" charset="-52"/>
              </a:rPr>
              <a:t>__((</a:t>
            </a:r>
            <a:r>
              <a:rPr kumimoji="0" lang="ru-RU" altLang="ru-RU" sz="1600" b="0" i="0" u="none" strike="noStrike" cap="none" normalizeH="0" baseline="0" dirty="0" err="1">
                <a:ln>
                  <a:noFill/>
                </a:ln>
                <a:solidFill>
                  <a:schemeClr val="tx1"/>
                </a:solidFill>
                <a:effectLst/>
                <a:latin typeface="Nunito Sans" panose="020B0604020202020204" charset="-52"/>
              </a:rPr>
              <a:t>interrupt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aligned</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64</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void</a:t>
            </a:r>
            <a:r>
              <a:rPr kumimoji="0" lang="ru-RU" altLang="ru-RU" sz="1600" b="0" i="0" u="none" strike="noStrike" cap="none" normalizeH="0" baseline="0" dirty="0">
                <a:ln>
                  <a:noFill/>
                </a:ln>
                <a:solidFill>
                  <a:schemeClr val="tx1"/>
                </a:solidFill>
                <a:effectLst/>
                <a:latin typeface="Nunito Sans" panose="020B0604020202020204" charset="-52"/>
              </a:rPr>
              <a:t> pwm2_isr(){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static</a:t>
            </a:r>
            <a:r>
              <a:rPr kumimoji="0" lang="ru-RU" altLang="ru-RU" sz="1600" b="0" i="0" u="none" strike="noStrike" cap="none" normalizeH="0" baseline="0" dirty="0">
                <a:ln>
                  <a:noFill/>
                </a:ln>
                <a:solidFill>
                  <a:schemeClr val="tx1"/>
                </a:solidFill>
                <a:effectLst/>
                <a:latin typeface="Nunito Sans" panose="020B0604020202020204" charset="-52"/>
              </a:rPr>
              <a:t> uint32_t </a:t>
            </a:r>
            <a:r>
              <a:rPr kumimoji="0" lang="ru-RU" altLang="ru-RU" sz="1600" b="0" i="0" u="none" strike="noStrike" cap="none" normalizeH="0" baseline="0" dirty="0" err="1">
                <a:ln>
                  <a:noFill/>
                </a:ln>
                <a:solidFill>
                  <a:schemeClr val="tx1"/>
                </a:solidFill>
                <a:effectLst/>
                <a:latin typeface="Nunito Sans" panose="020B0604020202020204" charset="-52"/>
              </a:rPr>
              <a:t>count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0</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uint32_t </a:t>
            </a:r>
            <a:r>
              <a:rPr kumimoji="0" lang="ru-RU" altLang="ru-RU" sz="1600" b="0" i="0" u="none" strike="noStrike" cap="none" normalizeH="0" baseline="0" dirty="0" err="1">
                <a:ln>
                  <a:noFill/>
                </a:ln>
                <a:solidFill>
                  <a:schemeClr val="tx1"/>
                </a:solidFill>
                <a:effectLst/>
                <a:latin typeface="Nunito Sans" panose="020B0604020202020204" charset="-52"/>
              </a:rPr>
              <a:t>plic_id</a:t>
            </a:r>
            <a:r>
              <a:rPr kumimoji="0" lang="ru-RU" altLang="ru-RU" sz="1600" b="0" i="0" u="none" strike="noStrike" cap="none" normalizeH="0" baseline="0" dirty="0">
                <a:ln>
                  <a:noFill/>
                </a:ln>
                <a:solidFill>
                  <a:schemeClr val="tx1"/>
                </a:solidFill>
                <a:effectLst/>
                <a:latin typeface="Nunito Sans" panose="020B0604020202020204" charset="-52"/>
              </a:rPr>
              <a:t>;</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count</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Код</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мигания</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err="1">
                <a:ln>
                  <a:noFill/>
                </a:ln>
                <a:solidFill>
                  <a:srgbClr val="008800"/>
                </a:solidFill>
                <a:effectLst/>
                <a:latin typeface="Nunito Sans" panose="020B0604020202020204" charset="-52"/>
              </a:rPr>
              <a:t>if</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0" i="0" u="none" strike="noStrike" cap="none" normalizeH="0" baseline="0" dirty="0" err="1">
                <a:ln>
                  <a:noFill/>
                </a:ln>
                <a:solidFill>
                  <a:schemeClr val="tx1"/>
                </a:solidFill>
                <a:effectLst/>
                <a:latin typeface="Nunito Sans" panose="020B0604020202020204" charset="-52"/>
              </a:rPr>
              <a:t>count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500</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Red_V_clear_pin</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5</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Выключите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светодиод</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1" i="0" u="none" strike="noStrike" cap="none" normalizeH="0" baseline="0" dirty="0" err="1">
                <a:ln>
                  <a:noFill/>
                </a:ln>
                <a:solidFill>
                  <a:srgbClr val="008800"/>
                </a:solidFill>
                <a:effectLst/>
                <a:latin typeface="Nunito Sans" panose="020B0604020202020204" charset="-52"/>
              </a:rPr>
              <a:t>if</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0" i="0" u="none" strike="noStrike" cap="none" normalizeH="0" baseline="0" dirty="0" err="1">
                <a:ln>
                  <a:noFill/>
                </a:ln>
                <a:solidFill>
                  <a:schemeClr val="tx1"/>
                </a:solidFill>
                <a:effectLst/>
                <a:latin typeface="Nunito Sans" panose="020B0604020202020204" charset="-52"/>
              </a:rPr>
              <a:t>count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1000</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Red_V_set_pin</a:t>
            </a:r>
            <a:r>
              <a:rPr kumimoji="0" lang="ru-RU" altLang="ru-RU" sz="1600" b="0" i="0" u="none" strike="noStrike" cap="none" normalizeH="0" baseline="0" dirty="0">
                <a:ln>
                  <a:noFill/>
                </a:ln>
                <a:solidFill>
                  <a:schemeClr val="tx1"/>
                </a:solidFill>
                <a:effectLst/>
                <a:latin typeface="Nunito Sans" panose="020B0604020202020204" charset="-52"/>
              </a:rPr>
              <a:t>(</a:t>
            </a:r>
            <a:r>
              <a:rPr kumimoji="0" lang="ru-RU" altLang="ru-RU" sz="1600" b="1" i="0" u="none" strike="noStrike" cap="none" normalizeH="0" baseline="0" dirty="0">
                <a:ln>
                  <a:noFill/>
                </a:ln>
                <a:solidFill>
                  <a:srgbClr val="0000DD"/>
                </a:solidFill>
                <a:effectLst/>
                <a:latin typeface="Nunito Sans" panose="020B0604020202020204" charset="-52"/>
              </a:rPr>
              <a:t>5</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Включите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светодиод</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err="1">
                <a:ln>
                  <a:noFill/>
                </a:ln>
                <a:solidFill>
                  <a:schemeClr val="tx1"/>
                </a:solidFill>
                <a:effectLst/>
                <a:latin typeface="Nunito Sans" panose="020B0604020202020204" charset="-52"/>
              </a:rPr>
              <a:t>count</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0</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 Red_V_PWM2_clear_flag(</a:t>
            </a:r>
            <a:r>
              <a:rPr kumimoji="0" lang="ru-RU" altLang="ru-RU" sz="1600" b="1" i="0" u="none" strike="noStrike" cap="none" normalizeH="0" baseline="0" dirty="0">
                <a:ln>
                  <a:noFill/>
                </a:ln>
                <a:solidFill>
                  <a:srgbClr val="0000DD"/>
                </a:solidFill>
                <a:effectLst/>
                <a:latin typeface="Nunito Sans" panose="020B0604020202020204" charset="-52"/>
              </a:rPr>
              <a:t>0</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Очистить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флаг</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PWM2_0 </a:t>
            </a:r>
            <a:r>
              <a:rPr kumimoji="0" lang="ru-RU" altLang="ru-RU" sz="1600" b="0" i="0" u="none" strike="noStrike" cap="none" normalizeH="0" baseline="0" dirty="0" err="1">
                <a:ln>
                  <a:noFill/>
                </a:ln>
                <a:solidFill>
                  <a:schemeClr val="tx1"/>
                </a:solidFill>
                <a:effectLst/>
                <a:latin typeface="Nunito Sans" panose="020B0604020202020204" charset="-52"/>
              </a:rPr>
              <a:t>plic_id</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Red_V_PLIC_claim</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Уровень</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1" i="0" u="none" strike="noStrike" cap="none" normalizeH="0" baseline="0" dirty="0">
                <a:ln>
                  <a:noFill/>
                </a:ln>
                <a:solidFill>
                  <a:srgbClr val="0000DD"/>
                </a:solidFill>
                <a:effectLst/>
                <a:latin typeface="Nunito Sans" panose="020B0604020202020204" charset="-52"/>
              </a:rPr>
              <a:t>2</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Прерывание</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FF0000"/>
                </a:solidFill>
                <a:effectLst/>
                <a:latin typeface="Nunito Sans" panose="020B0604020202020204" charset="-52"/>
              </a:rPr>
              <a:t>по</a:t>
            </a:r>
            <a:r>
              <a:rPr kumimoji="0" lang="ru-RU" altLang="ru-RU" sz="1600" b="0" i="0" u="none" strike="noStrike" cap="none" normalizeH="0" baseline="0" dirty="0">
                <a:ln>
                  <a:noFill/>
                </a:ln>
                <a:solidFill>
                  <a:schemeClr val="tx1"/>
                </a:solidFill>
                <a:effectLst/>
                <a:latin typeface="Nunito Sans" panose="020B0604020202020204" charset="-52"/>
              </a:rPr>
              <a:t> GPIO </a:t>
            </a:r>
            <a:r>
              <a:rPr kumimoji="0" lang="ru-RU" altLang="ru-RU" sz="1600" b="0" i="0" u="none" strike="noStrike" cap="none" normalizeH="0" baseline="0" dirty="0" err="1">
                <a:ln>
                  <a:noFill/>
                </a:ln>
                <a:solidFill>
                  <a:schemeClr val="tx1"/>
                </a:solidFill>
                <a:effectLst/>
                <a:latin typeface="Nunito Sans" panose="020B0604020202020204" charset="-52"/>
              </a:rPr>
              <a:t>Red_V_PLIC_claim</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a:ln>
                  <a:noFill/>
                </a:ln>
                <a:solidFill>
                  <a:srgbClr val="333333"/>
                </a:solidFill>
                <a:effectLst/>
                <a:latin typeface="Nunito Sans" panose="020B0604020202020204" charset="-52"/>
              </a:rPr>
              <a:t>=</a:t>
            </a:r>
            <a:r>
              <a:rPr kumimoji="0" lang="ru-RU" altLang="ru-RU" sz="1600" b="0" i="0" u="none" strike="noStrike" cap="none" normalizeH="0" baseline="0" dirty="0">
                <a:ln>
                  <a:noFill/>
                </a:ln>
                <a:solidFill>
                  <a:schemeClr val="tx1"/>
                </a:solidFill>
                <a:effectLst/>
                <a:latin typeface="Nunito Sans" panose="020B0604020202020204" charset="-52"/>
              </a:rPr>
              <a:t> </a:t>
            </a:r>
            <a:r>
              <a:rPr kumimoji="0" lang="ru-RU" altLang="ru-RU" sz="1600" b="0" i="0" u="none" strike="noStrike" cap="none" normalizeH="0" baseline="0" dirty="0" err="1">
                <a:ln>
                  <a:noFill/>
                </a:ln>
                <a:solidFill>
                  <a:schemeClr val="tx1"/>
                </a:solidFill>
                <a:effectLst/>
                <a:latin typeface="Nunito Sans" panose="020B0604020202020204" charset="-52"/>
              </a:rPr>
              <a:t>plic_id</a:t>
            </a:r>
            <a:r>
              <a:rPr kumimoji="0" lang="ru-RU" altLang="ru-RU" sz="1600" b="0" i="0" u="none" strike="noStrike" cap="none" normalizeH="0" baseline="0" dirty="0">
                <a:ln>
                  <a:noFill/>
                </a:ln>
                <a:solidFill>
                  <a:schemeClr val="tx1"/>
                </a:solidFill>
                <a:effectLst/>
                <a:latin typeface="Nunito Sans" panose="020B0604020202020204" charset="-52"/>
              </a:rPr>
              <a:t>; </a:t>
            </a:r>
            <a:br>
              <a:rPr kumimoji="0" lang="ru-RU" altLang="ru-RU" sz="1600" b="0" i="0" u="none" strike="noStrike" cap="none" normalizeH="0" baseline="0" dirty="0">
                <a:ln>
                  <a:noFill/>
                </a:ln>
                <a:solidFill>
                  <a:schemeClr val="tx1"/>
                </a:solidFill>
                <a:effectLst/>
                <a:latin typeface="Nunito Sans" panose="020B0604020202020204" charset="-52"/>
              </a:rPr>
            </a:br>
            <a:r>
              <a:rPr kumimoji="0" lang="ru-RU" altLang="ru-RU" sz="1600" b="0" i="0" u="none" strike="noStrike" cap="none" normalizeH="0" baseline="0" dirty="0">
                <a:ln>
                  <a:noFill/>
                </a:ln>
                <a:solidFill>
                  <a:schemeClr val="tx1"/>
                </a:solidFill>
                <a:effectLst/>
                <a:latin typeface="Nunito Sans" panose="020B0604020202020204" charset="-52"/>
              </a:rPr>
              <a:t>} </a:t>
            </a:r>
          </a:p>
        </p:txBody>
      </p:sp>
    </p:spTree>
    <p:extLst>
      <p:ext uri="{BB962C8B-B14F-4D97-AF65-F5344CB8AC3E}">
        <p14:creationId xmlns:p14="http://schemas.microsoft.com/office/powerpoint/2010/main" val="307579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26</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215444"/>
          </a:xfrm>
          <a:prstGeom prst="rect">
            <a:avLst/>
          </a:prstGeom>
          <a:noFill/>
        </p:spPr>
        <p:txBody>
          <a:bodyPr wrap="square" lIns="0" tIns="0" rIns="0" bIns="0">
            <a:spAutoFit/>
          </a:bodyPr>
          <a:lstStyle/>
          <a:p>
            <a:pPr marL="0" indent="0" defTabSz="1828434">
              <a:spcBef>
                <a:spcPts val="1200"/>
              </a:spcBef>
              <a:buSzPct val="100000"/>
            </a:pPr>
            <a:r>
              <a:rPr lang="ru-RU" sz="1400" b="1" dirty="0">
                <a:latin typeface="Nunito Sans" pitchFamily="2" charset="77"/>
                <a:ea typeface="Verdana" panose="020B0604030504040204" pitchFamily="34" charset="0"/>
                <a:cs typeface="Verdana" panose="020B0604030504040204" pitchFamily="34" charset="0"/>
              </a:rPr>
              <a:t>Подведение итогов</a:t>
            </a:r>
            <a:endParaRPr lang="ru-RU" sz="14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251585183"/>
              </p:ext>
            </p:extLst>
          </p:nvPr>
        </p:nvGraphicFramePr>
        <p:xfrm>
          <a:off x="623887" y="1590904"/>
          <a:ext cx="8205787" cy="3793236"/>
        </p:xfrm>
        <a:graphic>
          <a:graphicData uri="http://schemas.openxmlformats.org/drawingml/2006/table">
            <a:tbl>
              <a:tblPr firstRow="1" bandRow="1">
                <a:tableStyleId>{5C22544A-7EE6-4342-B048-85BDC9FD1C3A}</a:tableStyleId>
              </a:tblPr>
              <a:tblGrid>
                <a:gridCol w="8205787">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900" b="0" i="0" kern="1200" dirty="0">
                        <a:solidFill>
                          <a:schemeClr val="bg1"/>
                        </a:solidFill>
                        <a:highlight>
                          <a:srgbClr val="FFFF00"/>
                        </a:highlight>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узнали, как работают опрос и обработка прерываний.</a:t>
                      </a:r>
                    </a:p>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рассмотрели некоторые аргументы в пользу прерываний по сравнению с опросом при обработке спорадических запросов ввода-вывода.</a:t>
                      </a:r>
                    </a:p>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испытали, как задачи опроса могут мешать друг другу до такой степени, что приложение перестает реагировать.</a:t>
                      </a:r>
                    </a:p>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рассмотрели типичную организацию аппаратных элементов в контроллере прерываний.</a:t>
                      </a:r>
                    </a:p>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видели конкретные аппаратные средства обработки прерываний в микроконтроллере FE310.</a:t>
                      </a:r>
                    </a:p>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создали простое приложение GPIO, управляемое прерываниями.</a:t>
                      </a:r>
                    </a:p>
                    <a:p>
                      <a:pPr marL="285750" lvl="0" indent="-285750">
                        <a:buFont typeface="Arial" panose="020B0604020202020204" pitchFamily="34" charset="0"/>
                        <a:buChar char="•"/>
                      </a:pPr>
                      <a:r>
                        <a:rPr lang="ru-RU" sz="1799" kern="1200" dirty="0">
                          <a:solidFill>
                            <a:schemeClr val="dk1"/>
                          </a:solidFill>
                          <a:effectLst/>
                          <a:latin typeface="+mn-lt"/>
                          <a:ea typeface="+mn-ea"/>
                          <a:cs typeface="+mn-cs"/>
                        </a:rPr>
                        <a:t>Мы исправили наше неисправное приложение «мигание и яркость», превратив его в приложение, управляемое прерываниями.</a:t>
                      </a:r>
                    </a:p>
                    <a:p>
                      <a:pPr marL="171450" indent="-171450">
                        <a:buFont typeface="Arial" panose="020B0604020202020204" pitchFamily="34" charset="0"/>
                        <a:buChar char="•"/>
                      </a:pPr>
                      <a:endParaRPr lang="ru-RU" sz="1200" b="0" i="0" dirty="0">
                        <a:highlight>
                          <a:srgbClr val="FFFF00"/>
                        </a:highlight>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44357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Прерывание приложений</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Tree>
    <p:extLst>
      <p:ext uri="{BB962C8B-B14F-4D97-AF65-F5344CB8AC3E}">
        <p14:creationId xmlns:p14="http://schemas.microsoft.com/office/powerpoint/2010/main" val="2247640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57"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Tree>
    <p:extLst>
      <p:ext uri="{BB962C8B-B14F-4D97-AF65-F5344CB8AC3E}">
        <p14:creationId xmlns:p14="http://schemas.microsoft.com/office/powerpoint/2010/main" val="33686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3</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09865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Цели обучения</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
        <p:nvSpPr>
          <p:cNvPr id="7" name="TextBox 6">
            <a:extLst>
              <a:ext uri="{FF2B5EF4-FFF2-40B4-BE49-F238E27FC236}">
                <a16:creationId xmlns:a16="http://schemas.microsoft.com/office/drawing/2014/main" id="{116438D8-7520-EA7F-5BB7-900E539A4F01}"/>
              </a:ext>
            </a:extLst>
          </p:cNvPr>
          <p:cNvSpPr txBox="1"/>
          <p:nvPr/>
        </p:nvSpPr>
        <p:spPr>
          <a:xfrm>
            <a:off x="621352" y="1578226"/>
            <a:ext cx="5707886" cy="2800767"/>
          </a:xfrm>
          <a:prstGeom prst="rect">
            <a:avLst/>
          </a:prstGeom>
          <a:noFill/>
        </p:spPr>
        <p:txBody>
          <a:bodyPr wrap="square">
            <a:spAutoFit/>
          </a:bodyPr>
          <a:lstStyle/>
          <a:p>
            <a:pPr marL="0" marR="0" indent="0" algn="l" rtl="0" eaLnBrk="1" fontAlgn="auto" latinLnBrk="0" hangingPunct="1">
              <a:spcBef>
                <a:spcPts val="0"/>
              </a:spcBef>
              <a:spcAft>
                <a:spcPts val="0"/>
              </a:spcAft>
            </a:pPr>
            <a:r>
              <a:rPr lang="ru-RU" sz="1600" b="0" i="0" u="none" strike="noStrike" kern="1200" dirty="0">
                <a:solidFill>
                  <a:srgbClr val="000000"/>
                </a:solidFill>
                <a:effectLst/>
                <a:latin typeface="Nunito Sans" pitchFamily="2" charset="77"/>
                <a:ea typeface="Verdana" panose="020B0604030504040204" pitchFamily="34" charset="0"/>
              </a:rPr>
              <a:t>К концу этой главы, вы должны:</a:t>
            </a:r>
          </a:p>
          <a:p>
            <a:pPr marL="171450" indent="-171450">
              <a:buFont typeface="Arial" panose="020B0604020202020204" pitchFamily="34" charset="0"/>
              <a:buChar char="•"/>
            </a:pPr>
            <a:r>
              <a:rPr lang="ru-RU" sz="1600" dirty="0">
                <a:solidFill>
                  <a:srgbClr val="000000"/>
                </a:solidFill>
                <a:latin typeface="Nunito Sans" pitchFamily="2" charset="77"/>
                <a:ea typeface="Verdana" panose="020B0604030504040204" pitchFamily="34" charset="0"/>
              </a:rPr>
              <a:t>Иметь представление о том, как работает приложение, управляемое прерываниями.</a:t>
            </a:r>
          </a:p>
          <a:p>
            <a:pPr marL="171450" indent="-171450">
              <a:buFont typeface="Arial" panose="020B0604020202020204" pitchFamily="34" charset="0"/>
              <a:buChar char="•"/>
            </a:pPr>
            <a:r>
              <a:rPr lang="ru-RU" sz="1600" dirty="0">
                <a:solidFill>
                  <a:srgbClr val="000000"/>
                </a:solidFill>
                <a:latin typeface="Nunito Sans" pitchFamily="2" charset="77"/>
                <a:ea typeface="Verdana" panose="020B0604030504040204" pitchFamily="34" charset="0"/>
              </a:rPr>
              <a:t>Иметь четкое представление о том, как режимы привилегий RISC-V обрабатывают прерывания.</a:t>
            </a:r>
          </a:p>
          <a:p>
            <a:pPr marL="171450" indent="-171450">
              <a:buFont typeface="Arial" panose="020B0604020202020204" pitchFamily="34" charset="0"/>
              <a:buChar char="•"/>
            </a:pPr>
            <a:r>
              <a:rPr lang="ru-RU" sz="1600" dirty="0">
                <a:solidFill>
                  <a:srgbClr val="000000"/>
                </a:solidFill>
                <a:latin typeface="Nunito Sans" pitchFamily="2" charset="77"/>
                <a:ea typeface="Verdana" panose="020B0604030504040204" pitchFamily="34" charset="0"/>
              </a:rPr>
              <a:t>Уметь работать с системой с несколькими уровнями контроллеров прерываний.</a:t>
            </a:r>
          </a:p>
          <a:p>
            <a:pPr marL="171450" indent="-171450">
              <a:buFont typeface="Arial" panose="020B0604020202020204" pitchFamily="34" charset="0"/>
              <a:buChar char="•"/>
            </a:pPr>
            <a:r>
              <a:rPr lang="ru-RU" sz="1600" dirty="0">
                <a:solidFill>
                  <a:srgbClr val="000000"/>
                </a:solidFill>
                <a:latin typeface="Nunito Sans" pitchFamily="2" charset="77"/>
                <a:ea typeface="Verdana" panose="020B0604030504040204" pitchFamily="34" charset="0"/>
              </a:rPr>
              <a:t>Понимать, как настроить устройства GPIO и ШИМ в микроконтроллере FE310 для обработки прерываний.</a:t>
            </a:r>
          </a:p>
          <a:p>
            <a:pPr marL="171450" indent="-171450">
              <a:buFont typeface="Arial" panose="020B0604020202020204" pitchFamily="34" charset="0"/>
              <a:buChar char="•"/>
            </a:pPr>
            <a:r>
              <a:rPr lang="ru-RU" sz="1600" dirty="0">
                <a:solidFill>
                  <a:srgbClr val="000000"/>
                </a:solidFill>
                <a:latin typeface="Nunito Sans" pitchFamily="2" charset="77"/>
                <a:ea typeface="Verdana" panose="020B0604030504040204" pitchFamily="34" charset="0"/>
              </a:rPr>
              <a:t>Уметь преобразовать приложение с опросом в приложение, управляемое прерываниями.</a:t>
            </a:r>
          </a:p>
        </p:txBody>
      </p:sp>
    </p:spTree>
    <p:extLst>
      <p:ext uri="{BB962C8B-B14F-4D97-AF65-F5344CB8AC3E}">
        <p14:creationId xmlns:p14="http://schemas.microsoft.com/office/powerpoint/2010/main" val="230679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4</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368230"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r>
              <a:rPr lang="ru-RU" dirty="0"/>
              <a:t>Мысленный эксперимент</a:t>
            </a:r>
            <a:endParaRPr lang="en-RU" dirty="0">
              <a:highlight>
                <a:srgbClr val="FFFF00"/>
              </a:highlight>
            </a:endParaRPr>
          </a:p>
        </p:txBody>
      </p:sp>
      <p:graphicFrame>
        <p:nvGraphicFramePr>
          <p:cNvPr id="22" name="Таблица 21">
            <a:extLst>
              <a:ext uri="{FF2B5EF4-FFF2-40B4-BE49-F238E27FC236}">
                <a16:creationId xmlns:a16="http://schemas.microsoft.com/office/drawing/2014/main" id="{A9C41861-4308-4C33-BF0A-824A7FFE04EF}"/>
              </a:ext>
            </a:extLst>
          </p:cNvPr>
          <p:cNvGraphicFramePr>
            <a:graphicFrameLocks noGrp="1"/>
          </p:cNvGraphicFramePr>
          <p:nvPr>
            <p:extLst>
              <p:ext uri="{D42A27DB-BD31-4B8C-83A1-F6EECF244321}">
                <p14:modId xmlns:p14="http://schemas.microsoft.com/office/powerpoint/2010/main" val="2974020837"/>
              </p:ext>
            </p:extLst>
          </p:nvPr>
        </p:nvGraphicFramePr>
        <p:xfrm>
          <a:off x="623888" y="1680171"/>
          <a:ext cx="4862512" cy="2239772"/>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39334">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1225602">
                <a:tc>
                  <a:txBody>
                    <a:bodyPr/>
                    <a:lstStyle/>
                    <a:p>
                      <a:r>
                        <a:rPr lang="ru-RU" sz="1800" kern="1200" dirty="0">
                          <a:solidFill>
                            <a:schemeClr val="dk1"/>
                          </a:solidFill>
                          <a:effectLst/>
                          <a:latin typeface="Nunito Sans" panose="020B0604020202020204" charset="-52"/>
                          <a:ea typeface="+mn-ea"/>
                          <a:cs typeface="+mn-cs"/>
                        </a:rPr>
                        <a:t>Пример – поход в магазин:</a:t>
                      </a:r>
                    </a:p>
                    <a:p>
                      <a:endParaRPr lang="ru-RU" sz="1800" kern="1200" dirty="0">
                        <a:solidFill>
                          <a:schemeClr val="dk1"/>
                        </a:solidFill>
                        <a:effectLst/>
                        <a:latin typeface="Nunito Sans" panose="020B0604020202020204" charset="-52"/>
                        <a:ea typeface="+mn-ea"/>
                        <a:cs typeface="+mn-cs"/>
                      </a:endParaRPr>
                    </a:p>
                    <a:p>
                      <a:pPr marL="285750" indent="-285750">
                        <a:buFont typeface="Arial" panose="020B0604020202020204" pitchFamily="34" charset="0"/>
                        <a:buChar char="•"/>
                      </a:pPr>
                      <a:r>
                        <a:rPr lang="ru-RU" sz="1800" b="0" i="0" kern="1200" dirty="0">
                          <a:solidFill>
                            <a:schemeClr val="dk1"/>
                          </a:solidFill>
                          <a:effectLst/>
                          <a:latin typeface="Nunito Sans" panose="020B0604020202020204" charset="-52"/>
                          <a:ea typeface="+mn-ea"/>
                          <a:cs typeface="+mn-cs"/>
                        </a:rPr>
                        <a:t>Подход, основанный на опросе.</a:t>
                      </a:r>
                    </a:p>
                    <a:p>
                      <a:pPr marL="285750" indent="-285750">
                        <a:buFont typeface="Arial" panose="020B0604020202020204" pitchFamily="34" charset="0"/>
                        <a:buChar char="•"/>
                      </a:pPr>
                      <a:endParaRPr lang="ru-RU" sz="1799"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ru-RU" sz="1799"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ru-RU" sz="1799" b="0" i="0" kern="1200" dirty="0">
                        <a:solidFill>
                          <a:schemeClr val="dk1"/>
                        </a:solidFill>
                        <a:effectLst/>
                        <a:latin typeface="+mn-lt"/>
                        <a:ea typeface="+mn-ea"/>
                        <a:cs typeface="+mn-cs"/>
                      </a:endParaRPr>
                    </a:p>
                    <a:p>
                      <a:pPr marL="0" indent="0">
                        <a:buFont typeface="Arial" panose="020B0604020202020204" pitchFamily="34" charset="0"/>
                        <a:buNone/>
                      </a:pPr>
                      <a:endParaRPr lang="ru-RU" sz="1799" b="0" i="0" kern="1200" dirty="0">
                        <a:solidFill>
                          <a:schemeClr val="dk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pic>
        <p:nvPicPr>
          <p:cNvPr id="23" name="Рисунок 22" descr="Time usage while polling for a meal at the shopping mall">
            <a:extLst>
              <a:ext uri="{FF2B5EF4-FFF2-40B4-BE49-F238E27FC236}">
                <a16:creationId xmlns:a16="http://schemas.microsoft.com/office/drawing/2014/main" id="{931E5931-FE05-4463-81CA-5B4B4964049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2768" y="2694276"/>
            <a:ext cx="10619232" cy="1834865"/>
          </a:xfrm>
          <a:prstGeom prst="rect">
            <a:avLst/>
          </a:prstGeom>
          <a:noFill/>
          <a:ln>
            <a:noFill/>
          </a:ln>
        </p:spPr>
      </p:pic>
      <p:pic>
        <p:nvPicPr>
          <p:cNvPr id="25" name="Рисунок 24" descr="efficiency equation 1">
            <a:extLst>
              <a:ext uri="{FF2B5EF4-FFF2-40B4-BE49-F238E27FC236}">
                <a16:creationId xmlns:a16="http://schemas.microsoft.com/office/drawing/2014/main" id="{279E3B7B-5DB1-4656-8056-BD02B681AD1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74214" y="4640545"/>
            <a:ext cx="6546481" cy="952805"/>
          </a:xfrm>
          <a:prstGeom prst="rect">
            <a:avLst/>
          </a:prstGeom>
          <a:noFill/>
          <a:ln>
            <a:noFill/>
          </a:ln>
        </p:spPr>
      </p:pic>
      <p:sp>
        <p:nvSpPr>
          <p:cNvPr id="5" name="Прямоугольник 4">
            <a:extLst>
              <a:ext uri="{FF2B5EF4-FFF2-40B4-BE49-F238E27FC236}">
                <a16:creationId xmlns:a16="http://schemas.microsoft.com/office/drawing/2014/main" id="{38DDCD53-8D10-4EA1-9273-0BA72CD402CD}"/>
              </a:ext>
            </a:extLst>
          </p:cNvPr>
          <p:cNvSpPr/>
          <p:nvPr/>
        </p:nvSpPr>
        <p:spPr>
          <a:xfrm>
            <a:off x="7187839" y="4889041"/>
            <a:ext cx="611073" cy="369332"/>
          </a:xfrm>
          <a:prstGeom prst="rect">
            <a:avLst/>
          </a:prstGeom>
        </p:spPr>
        <p:txBody>
          <a:bodyPr wrap="square">
            <a:spAutoFit/>
          </a:bodyPr>
          <a:lstStyle/>
          <a:p>
            <a:r>
              <a:rPr lang="ru-RU" dirty="0">
                <a:latin typeface="Nunito Sans" pitchFamily="2" charset="77"/>
              </a:rPr>
              <a:t>(1)</a:t>
            </a:r>
          </a:p>
        </p:txBody>
      </p:sp>
      <p:pic>
        <p:nvPicPr>
          <p:cNvPr id="27" name="Рисунок 26" descr="efficiency equation 2">
            <a:extLst>
              <a:ext uri="{FF2B5EF4-FFF2-40B4-BE49-F238E27FC236}">
                <a16:creationId xmlns:a16="http://schemas.microsoft.com/office/drawing/2014/main" id="{7BB369CF-99AB-46D8-B9B2-7AC321C5613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00071" y="5539279"/>
            <a:ext cx="6632448" cy="952806"/>
          </a:xfrm>
          <a:prstGeom prst="rect">
            <a:avLst/>
          </a:prstGeom>
          <a:noFill/>
          <a:ln>
            <a:noFill/>
          </a:ln>
        </p:spPr>
      </p:pic>
      <p:sp>
        <p:nvSpPr>
          <p:cNvPr id="8" name="Прямоугольник 7">
            <a:extLst>
              <a:ext uri="{FF2B5EF4-FFF2-40B4-BE49-F238E27FC236}">
                <a16:creationId xmlns:a16="http://schemas.microsoft.com/office/drawing/2014/main" id="{CC2973FA-830A-450B-A926-6E543589E214}"/>
              </a:ext>
            </a:extLst>
          </p:cNvPr>
          <p:cNvSpPr/>
          <p:nvPr/>
        </p:nvSpPr>
        <p:spPr>
          <a:xfrm>
            <a:off x="3483292" y="4260818"/>
            <a:ext cx="7741920" cy="369332"/>
          </a:xfrm>
          <a:prstGeom prst="rect">
            <a:avLst/>
          </a:prstGeom>
        </p:spPr>
        <p:txBody>
          <a:bodyPr wrap="square">
            <a:spAutoFit/>
          </a:bodyPr>
          <a:lstStyle/>
          <a:p>
            <a:pPr algn="ctr"/>
            <a:r>
              <a:rPr lang="ru-RU" b="1" dirty="0">
                <a:ea typeface="Calibri" panose="020F0502020204030204" pitchFamily="34" charset="0"/>
              </a:rPr>
              <a:t>Использование времени при опросе за еду в торговом центре</a:t>
            </a:r>
            <a:endParaRPr lang="ru-RU" dirty="0"/>
          </a:p>
        </p:txBody>
      </p:sp>
      <p:sp>
        <p:nvSpPr>
          <p:cNvPr id="31" name="Прямоугольник 30">
            <a:extLst>
              <a:ext uri="{FF2B5EF4-FFF2-40B4-BE49-F238E27FC236}">
                <a16:creationId xmlns:a16="http://schemas.microsoft.com/office/drawing/2014/main" id="{7AB8C610-0E14-4274-B20A-D95C04BE9F92}"/>
              </a:ext>
            </a:extLst>
          </p:cNvPr>
          <p:cNvSpPr/>
          <p:nvPr/>
        </p:nvSpPr>
        <p:spPr>
          <a:xfrm>
            <a:off x="7258376" y="5868718"/>
            <a:ext cx="470000" cy="369332"/>
          </a:xfrm>
          <a:prstGeom prst="rect">
            <a:avLst/>
          </a:prstGeom>
        </p:spPr>
        <p:txBody>
          <a:bodyPr wrap="none">
            <a:spAutoFit/>
          </a:bodyPr>
          <a:lstStyle/>
          <a:p>
            <a:r>
              <a:rPr lang="ru-RU" dirty="0">
                <a:latin typeface="Nunito Sans" pitchFamily="2" charset="77"/>
              </a:rPr>
              <a:t>(2)</a:t>
            </a:r>
          </a:p>
        </p:txBody>
      </p:sp>
    </p:spTree>
    <p:extLst>
      <p:ext uri="{BB962C8B-B14F-4D97-AF65-F5344CB8AC3E}">
        <p14:creationId xmlns:p14="http://schemas.microsoft.com/office/powerpoint/2010/main" val="2708056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5</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43715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Мысленный эксперимент </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graphicFrame>
        <p:nvGraphicFramePr>
          <p:cNvPr id="22" name="Таблица 21">
            <a:extLst>
              <a:ext uri="{FF2B5EF4-FFF2-40B4-BE49-F238E27FC236}">
                <a16:creationId xmlns:a16="http://schemas.microsoft.com/office/drawing/2014/main" id="{F94D607C-7718-4191-87E7-0121058A7CCB}"/>
              </a:ext>
            </a:extLst>
          </p:cNvPr>
          <p:cNvGraphicFramePr>
            <a:graphicFrameLocks noGrp="1"/>
          </p:cNvGraphicFramePr>
          <p:nvPr>
            <p:extLst>
              <p:ext uri="{D42A27DB-BD31-4B8C-83A1-F6EECF244321}">
                <p14:modId xmlns:p14="http://schemas.microsoft.com/office/powerpoint/2010/main" val="4192426224"/>
              </p:ext>
            </p:extLst>
          </p:nvPr>
        </p:nvGraphicFramePr>
        <p:xfrm>
          <a:off x="623888" y="1590904"/>
          <a:ext cx="4862512" cy="115824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mn-lt"/>
                          <a:ea typeface="+mn-ea"/>
                          <a:cs typeface="+mn-cs"/>
                        </a:rPr>
                        <a:t>Пример – поход в магазин:</a:t>
                      </a:r>
                    </a:p>
                    <a:p>
                      <a:endParaRPr lang="ru-RU" sz="1600" kern="1200" dirty="0">
                        <a:solidFill>
                          <a:schemeClr val="dk1"/>
                        </a:solidFill>
                        <a:effectLst/>
                        <a:latin typeface="+mn-lt"/>
                        <a:ea typeface="+mn-ea"/>
                        <a:cs typeface="+mn-cs"/>
                      </a:endParaRPr>
                    </a:p>
                    <a:p>
                      <a:pPr marL="285750" indent="-285750">
                        <a:buFont typeface="Arial" panose="020B0604020202020204" pitchFamily="34" charset="0"/>
                        <a:buChar char="•"/>
                      </a:pPr>
                      <a:r>
                        <a:rPr lang="ru-RU" sz="1600" b="0" i="0" kern="1200" dirty="0">
                          <a:solidFill>
                            <a:schemeClr val="dk1"/>
                          </a:solidFill>
                          <a:effectLst/>
                          <a:latin typeface="+mn-lt"/>
                          <a:ea typeface="+mn-ea"/>
                          <a:cs typeface="+mn-cs"/>
                        </a:rPr>
                        <a:t>Подход, основанный на прерывании.</a:t>
                      </a:r>
                      <a:endParaRPr lang="ru-RU" sz="16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pic>
        <p:nvPicPr>
          <p:cNvPr id="23" name="Рисунок 22" descr="Time usage while waiting for a phone call about a meal at the shopping mall">
            <a:extLst>
              <a:ext uri="{FF2B5EF4-FFF2-40B4-BE49-F238E27FC236}">
                <a16:creationId xmlns:a16="http://schemas.microsoft.com/office/drawing/2014/main" id="{93D32369-4BA8-4F23-82A0-4CBBD91A959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832" y="2689764"/>
            <a:ext cx="8872158" cy="1348488"/>
          </a:xfrm>
          <a:prstGeom prst="rect">
            <a:avLst/>
          </a:prstGeom>
          <a:noFill/>
          <a:ln>
            <a:noFill/>
          </a:ln>
        </p:spPr>
      </p:pic>
      <p:sp>
        <p:nvSpPr>
          <p:cNvPr id="5" name="Прямоугольник 4">
            <a:extLst>
              <a:ext uri="{FF2B5EF4-FFF2-40B4-BE49-F238E27FC236}">
                <a16:creationId xmlns:a16="http://schemas.microsoft.com/office/drawing/2014/main" id="{7334E46B-4A53-4560-BE53-382CE6EE47A8}"/>
              </a:ext>
            </a:extLst>
          </p:cNvPr>
          <p:cNvSpPr/>
          <p:nvPr/>
        </p:nvSpPr>
        <p:spPr>
          <a:xfrm>
            <a:off x="6621902" y="4038252"/>
            <a:ext cx="5218176" cy="923330"/>
          </a:xfrm>
          <a:prstGeom prst="rect">
            <a:avLst/>
          </a:prstGeom>
        </p:spPr>
        <p:txBody>
          <a:bodyPr wrap="square">
            <a:spAutoFit/>
          </a:bodyPr>
          <a:lstStyle/>
          <a:p>
            <a:pPr algn="ctr"/>
            <a:r>
              <a:rPr lang="ru-RU" b="1" dirty="0">
                <a:ea typeface="Calibri" panose="020F0502020204030204" pitchFamily="34" charset="0"/>
              </a:rPr>
              <a:t>Использование времени при ожидании телефонного звонка по поводу еды в торговом центре</a:t>
            </a:r>
            <a:endParaRPr lang="ru-RU" dirty="0"/>
          </a:p>
        </p:txBody>
      </p:sp>
      <p:graphicFrame>
        <p:nvGraphicFramePr>
          <p:cNvPr id="6" name="Таблица 5">
            <a:extLst>
              <a:ext uri="{FF2B5EF4-FFF2-40B4-BE49-F238E27FC236}">
                <a16:creationId xmlns:a16="http://schemas.microsoft.com/office/drawing/2014/main" id="{9FD836DC-6D07-4CB1-928D-F9CEAFDA022E}"/>
              </a:ext>
            </a:extLst>
          </p:cNvPr>
          <p:cNvGraphicFramePr>
            <a:graphicFrameLocks noGrp="1"/>
          </p:cNvGraphicFramePr>
          <p:nvPr>
            <p:extLst>
              <p:ext uri="{D42A27DB-BD31-4B8C-83A1-F6EECF244321}">
                <p14:modId xmlns:p14="http://schemas.microsoft.com/office/powerpoint/2010/main" val="1674038490"/>
              </p:ext>
            </p:extLst>
          </p:nvPr>
        </p:nvGraphicFramePr>
        <p:xfrm>
          <a:off x="621352" y="4054730"/>
          <a:ext cx="5679145" cy="2546292"/>
        </p:xfrm>
        <a:graphic>
          <a:graphicData uri="http://schemas.openxmlformats.org/drawingml/2006/table">
            <a:tbl>
              <a:tblPr firstRow="1" firstCol="1" bandRow="1">
                <a:tableStyleId>{5C22544A-7EE6-4342-B048-85BDC9FD1C3A}</a:tableStyleId>
              </a:tblPr>
              <a:tblGrid>
                <a:gridCol w="1844827">
                  <a:extLst>
                    <a:ext uri="{9D8B030D-6E8A-4147-A177-3AD203B41FA5}">
                      <a16:colId xmlns:a16="http://schemas.microsoft.com/office/drawing/2014/main" val="1671238526"/>
                    </a:ext>
                  </a:extLst>
                </a:gridCol>
                <a:gridCol w="1826923">
                  <a:extLst>
                    <a:ext uri="{9D8B030D-6E8A-4147-A177-3AD203B41FA5}">
                      <a16:colId xmlns:a16="http://schemas.microsoft.com/office/drawing/2014/main" val="399211546"/>
                    </a:ext>
                  </a:extLst>
                </a:gridCol>
                <a:gridCol w="2007395">
                  <a:extLst>
                    <a:ext uri="{9D8B030D-6E8A-4147-A177-3AD203B41FA5}">
                      <a16:colId xmlns:a16="http://schemas.microsoft.com/office/drawing/2014/main" val="1964321689"/>
                    </a:ext>
                  </a:extLst>
                </a:gridCol>
              </a:tblGrid>
              <a:tr h="848764">
                <a:tc>
                  <a:txBody>
                    <a:bodyPr/>
                    <a:lstStyle/>
                    <a:p>
                      <a:pPr>
                        <a:lnSpc>
                          <a:spcPct val="107000"/>
                        </a:lnSpc>
                      </a:pPr>
                      <a:endParaRPr lang="ru-RU" sz="1100">
                        <a:effectLst/>
                        <a:latin typeface="Calibri" panose="020F0502020204030204" pitchFamily="34" charset="0"/>
                        <a:cs typeface="Times New Roman" panose="02020603050405020304" pitchFamily="18" charset="0"/>
                      </a:endParaRPr>
                    </a:p>
                  </a:txBody>
                  <a:tcPr marL="95250" marR="95250" marT="95250" marB="95250" anchor="ctr"/>
                </a:tc>
                <a:tc>
                  <a:txBody>
                    <a:bodyPr/>
                    <a:lstStyle/>
                    <a:p>
                      <a:pPr indent="450215" algn="ctr">
                        <a:lnSpc>
                          <a:spcPct val="150000"/>
                        </a:lnSpc>
                        <a:spcAft>
                          <a:spcPts val="800"/>
                        </a:spcAft>
                      </a:pPr>
                      <a:r>
                        <a:rPr lang="ru-RU" sz="1050" dirty="0">
                          <a:effectLst/>
                        </a:rPr>
                        <a:t>Метод опроса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tc>
                  <a:txBody>
                    <a:bodyPr/>
                    <a:lstStyle/>
                    <a:p>
                      <a:pPr indent="450215" algn="ctr">
                        <a:lnSpc>
                          <a:spcPct val="150000"/>
                        </a:lnSpc>
                        <a:spcAft>
                          <a:spcPts val="800"/>
                        </a:spcAft>
                      </a:pPr>
                      <a:r>
                        <a:rPr lang="ru-RU" sz="1050">
                          <a:effectLst/>
                        </a:rPr>
                        <a:t>Метод прерываний</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596251537"/>
                  </a:ext>
                </a:extLst>
              </a:tr>
              <a:tr h="848764">
                <a:tc>
                  <a:txBody>
                    <a:bodyPr/>
                    <a:lstStyle/>
                    <a:p>
                      <a:pPr indent="450215">
                        <a:lnSpc>
                          <a:spcPct val="150000"/>
                        </a:lnSpc>
                        <a:spcAft>
                          <a:spcPts val="800"/>
                        </a:spcAft>
                      </a:pPr>
                      <a:r>
                        <a:rPr lang="ru-RU" sz="1050">
                          <a:effectLst/>
                        </a:rPr>
                        <a:t>Эффективность использования времени</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tc>
                  <a:txBody>
                    <a:bodyPr/>
                    <a:lstStyle/>
                    <a:p>
                      <a:pPr indent="450215" algn="ctr">
                        <a:lnSpc>
                          <a:spcPct val="150000"/>
                        </a:lnSpc>
                        <a:spcAft>
                          <a:spcPts val="800"/>
                        </a:spcAft>
                      </a:pPr>
                      <a:r>
                        <a:rPr lang="ru-RU" sz="1050">
                          <a:effectLst/>
                        </a:rPr>
                        <a:t>59%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tc>
                  <a:txBody>
                    <a:bodyPr/>
                    <a:lstStyle/>
                    <a:p>
                      <a:pPr indent="450215" algn="ctr">
                        <a:lnSpc>
                          <a:spcPct val="150000"/>
                        </a:lnSpc>
                        <a:spcAft>
                          <a:spcPts val="800"/>
                        </a:spcAft>
                      </a:pPr>
                      <a:r>
                        <a:rPr lang="ru-RU" sz="1050">
                          <a:effectLst/>
                        </a:rPr>
                        <a:t>94%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4214426716"/>
                  </a:ext>
                </a:extLst>
              </a:tr>
              <a:tr h="848764">
                <a:tc>
                  <a:txBody>
                    <a:bodyPr/>
                    <a:lstStyle/>
                    <a:p>
                      <a:pPr indent="450215">
                        <a:lnSpc>
                          <a:spcPct val="150000"/>
                        </a:lnSpc>
                        <a:spcAft>
                          <a:spcPts val="800"/>
                        </a:spcAft>
                      </a:pPr>
                      <a:r>
                        <a:rPr lang="ru-RU" sz="1050">
                          <a:effectLst/>
                        </a:rPr>
                        <a:t>Эффективность визитов на фудкорт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tc>
                  <a:txBody>
                    <a:bodyPr/>
                    <a:lstStyle/>
                    <a:p>
                      <a:pPr indent="450215" algn="ctr">
                        <a:lnSpc>
                          <a:spcPct val="150000"/>
                        </a:lnSpc>
                        <a:spcAft>
                          <a:spcPts val="800"/>
                        </a:spcAft>
                      </a:pPr>
                      <a:r>
                        <a:rPr lang="ru-RU" sz="1050">
                          <a:effectLst/>
                        </a:rPr>
                        <a:t>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tc>
                  <a:txBody>
                    <a:bodyPr/>
                    <a:lstStyle/>
                    <a:p>
                      <a:pPr indent="450215" algn="ctr">
                        <a:lnSpc>
                          <a:spcPct val="150000"/>
                        </a:lnSpc>
                        <a:spcAft>
                          <a:spcPts val="800"/>
                        </a:spcAft>
                      </a:pPr>
                      <a:r>
                        <a:rPr lang="ru-RU" sz="1050" dirty="0">
                          <a:effectLst/>
                        </a:rPr>
                        <a:t>100%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648909051"/>
                  </a:ext>
                </a:extLst>
              </a:tr>
            </a:tbl>
          </a:graphicData>
        </a:graphic>
      </p:graphicFrame>
      <p:pic>
        <p:nvPicPr>
          <p:cNvPr id="26" name="Рисунок 25" descr="speedup formula">
            <a:extLst>
              <a:ext uri="{FF2B5EF4-FFF2-40B4-BE49-F238E27FC236}">
                <a16:creationId xmlns:a16="http://schemas.microsoft.com/office/drawing/2014/main" id="{F142D716-26CF-4194-A65C-820DCCE36E5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751456" y="1347160"/>
            <a:ext cx="6275196" cy="1103497"/>
          </a:xfrm>
          <a:prstGeom prst="rect">
            <a:avLst/>
          </a:prstGeom>
          <a:noFill/>
          <a:ln>
            <a:noFill/>
          </a:ln>
        </p:spPr>
      </p:pic>
    </p:spTree>
    <p:extLst>
      <p:ext uri="{BB962C8B-B14F-4D97-AF65-F5344CB8AC3E}">
        <p14:creationId xmlns:p14="http://schemas.microsoft.com/office/powerpoint/2010/main" val="283876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6</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11843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a:defRPr/>
            </a:pPr>
            <a:r>
              <a:rPr lang="ru-RU" dirty="0"/>
              <a:t>Пример встраиваемой системы</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sp>
        <p:nvSpPr>
          <p:cNvPr id="7" name="Прямоугольник 6">
            <a:extLst>
              <a:ext uri="{FF2B5EF4-FFF2-40B4-BE49-F238E27FC236}">
                <a16:creationId xmlns:a16="http://schemas.microsoft.com/office/drawing/2014/main" id="{CBEC5469-1AEA-415D-A743-732F0E16B0BF}"/>
              </a:ext>
            </a:extLst>
          </p:cNvPr>
          <p:cNvSpPr/>
          <p:nvPr/>
        </p:nvSpPr>
        <p:spPr>
          <a:xfrm>
            <a:off x="537071" y="1636375"/>
            <a:ext cx="4084320" cy="4124206"/>
          </a:xfrm>
          <a:prstGeom prst="rect">
            <a:avLst/>
          </a:prstGeom>
        </p:spPr>
        <p:txBody>
          <a:bodyPr wrap="square">
            <a:spAutoFit/>
          </a:bodyPr>
          <a:lstStyle/>
          <a:p>
            <a:pPr>
              <a:lnSpc>
                <a:spcPct val="150000"/>
              </a:lnSpc>
            </a:pPr>
            <a:r>
              <a:rPr lang="en-US" sz="1600" b="1" dirty="0">
                <a:latin typeface="Nunito Sans" panose="020B0604020202020204" charset="-52"/>
                <a:ea typeface="Calibri" panose="020F0502020204030204" pitchFamily="34" charset="0"/>
                <a:cs typeface="Times New Roman" panose="02020603050405020304" pitchFamily="18" charset="0"/>
              </a:rPr>
              <a:t>void main(){</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while(1){</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read_touch_screen</a:t>
            </a:r>
            <a:r>
              <a:rPr lang="en-US" sz="1600" b="1" dirty="0">
                <a:latin typeface="Nunito Sans" panose="020B0604020202020204" charset="-52"/>
                <a:ea typeface="Calibri" panose="020F0502020204030204" pitchFamily="34" charset="0"/>
                <a:cs typeface="Times New Roman" panose="02020603050405020304" pitchFamily="18" charset="0"/>
              </a:rPr>
              <a:t>();  // 100ms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read_GPS</a:t>
            </a:r>
            <a:r>
              <a:rPr lang="en-US" sz="1600" b="1" dirty="0">
                <a:latin typeface="Nunito Sans" panose="020B0604020202020204" charset="-52"/>
                <a:ea typeface="Calibri" panose="020F0502020204030204" pitchFamily="34" charset="0"/>
                <a:cs typeface="Times New Roman" panose="02020603050405020304" pitchFamily="18" charset="0"/>
              </a:rPr>
              <a:t>();           // 300ms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read_fuel_level</a:t>
            </a:r>
            <a:r>
              <a:rPr lang="en-US" sz="1600" b="1" dirty="0">
                <a:latin typeface="Nunito Sans" panose="020B0604020202020204" charset="-52"/>
                <a:ea typeface="Calibri" panose="020F0502020204030204" pitchFamily="34" charset="0"/>
                <a:cs typeface="Times New Roman" panose="02020603050405020304" pitchFamily="18" charset="0"/>
              </a:rPr>
              <a:t>();    // 200ms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read_velocity</a:t>
            </a:r>
            <a:r>
              <a:rPr lang="en-US" sz="1600" b="1" dirty="0">
                <a:latin typeface="Nunito Sans" panose="020B0604020202020204" charset="-52"/>
                <a:ea typeface="Calibri" panose="020F0502020204030204" pitchFamily="34" charset="0"/>
                <a:cs typeface="Times New Roman" panose="02020603050405020304" pitchFamily="18" charset="0"/>
              </a:rPr>
              <a:t>();      // 200ms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read_temperature</a:t>
            </a:r>
            <a:r>
              <a:rPr lang="en-US" sz="1600" b="1" dirty="0">
                <a:latin typeface="Nunito Sans" panose="020B0604020202020204" charset="-52"/>
                <a:ea typeface="Calibri" panose="020F0502020204030204" pitchFamily="34" charset="0"/>
                <a:cs typeface="Times New Roman" panose="02020603050405020304" pitchFamily="18" charset="0"/>
              </a:rPr>
              <a:t>();   // 100ms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refresh_door_light</a:t>
            </a:r>
            <a:r>
              <a:rPr lang="en-US" sz="1600" b="1" dirty="0">
                <a:latin typeface="Nunito Sans" panose="020B0604020202020204" charset="-52"/>
                <a:ea typeface="Calibri" panose="020F0502020204030204" pitchFamily="34" charset="0"/>
                <a:cs typeface="Times New Roman" panose="02020603050405020304" pitchFamily="18" charset="0"/>
              </a:rPr>
              <a:t>(); // 100ms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refresh_display</a:t>
            </a:r>
            <a:r>
              <a:rPr lang="en-US" sz="1600" b="1" dirty="0">
                <a:latin typeface="Nunito Sans" panose="020B0604020202020204" charset="-52"/>
                <a:ea typeface="Calibri" panose="020F0502020204030204" pitchFamily="34" charset="0"/>
                <a:cs typeface="Times New Roman" panose="02020603050405020304" pitchFamily="18" charset="0"/>
              </a:rPr>
              <a:t>();    // 200ms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a:t>
            </a:r>
            <a:endParaRPr lang="ru-RU" sz="1600" dirty="0">
              <a:latin typeface="Nunito Sans" panose="020B0604020202020204" charset="-52"/>
              <a:ea typeface="Calibri" panose="020F0502020204030204" pitchFamily="34" charset="0"/>
              <a:cs typeface="Times New Roman" panose="02020603050405020304" pitchFamily="18" charset="0"/>
            </a:endParaRPr>
          </a:p>
        </p:txBody>
      </p:sp>
      <p:pic>
        <p:nvPicPr>
          <p:cNvPr id="26" name="Рисунок 25" descr="Execution timeline of the polling implementation of the dashboard application">
            <a:extLst>
              <a:ext uri="{FF2B5EF4-FFF2-40B4-BE49-F238E27FC236}">
                <a16:creationId xmlns:a16="http://schemas.microsoft.com/office/drawing/2014/main" id="{7F1DF3B0-B6E5-4FB3-9496-5FB014B1ABD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4934" y="1506264"/>
            <a:ext cx="6316218" cy="2538482"/>
          </a:xfrm>
          <a:prstGeom prst="rect">
            <a:avLst/>
          </a:prstGeom>
          <a:noFill/>
          <a:ln>
            <a:noFill/>
          </a:ln>
        </p:spPr>
      </p:pic>
      <p:sp>
        <p:nvSpPr>
          <p:cNvPr id="8" name="Прямоугольник 7">
            <a:extLst>
              <a:ext uri="{FF2B5EF4-FFF2-40B4-BE49-F238E27FC236}">
                <a16:creationId xmlns:a16="http://schemas.microsoft.com/office/drawing/2014/main" id="{E8190174-70E9-4891-9F03-193916E20D61}"/>
              </a:ext>
            </a:extLst>
          </p:cNvPr>
          <p:cNvSpPr/>
          <p:nvPr/>
        </p:nvSpPr>
        <p:spPr>
          <a:xfrm>
            <a:off x="4787900" y="4044747"/>
            <a:ext cx="6096000" cy="646331"/>
          </a:xfrm>
          <a:prstGeom prst="rect">
            <a:avLst/>
          </a:prstGeom>
        </p:spPr>
        <p:txBody>
          <a:bodyPr>
            <a:spAutoFit/>
          </a:bodyPr>
          <a:lstStyle/>
          <a:p>
            <a:r>
              <a:rPr lang="ru-RU" b="1" dirty="0">
                <a:latin typeface="Times New Roman" panose="02020603050405020304" pitchFamily="18" charset="0"/>
                <a:ea typeface="Calibri" panose="020F0502020204030204" pitchFamily="34" charset="0"/>
              </a:rPr>
              <a:t>Хронология исполнения кода приложения приборной панели при использовании подхода опроса</a:t>
            </a:r>
            <a:r>
              <a:rPr lang="en-US" dirty="0">
                <a:latin typeface="Times New Roman" panose="02020603050405020304" pitchFamily="18" charset="0"/>
                <a:ea typeface="Calibri" panose="020F0502020204030204" pitchFamily="34" charset="0"/>
              </a:rPr>
              <a:t> </a:t>
            </a:r>
            <a:endParaRPr lang="ru-RU" dirty="0"/>
          </a:p>
        </p:txBody>
      </p:sp>
    </p:spTree>
    <p:extLst>
      <p:ext uri="{BB962C8B-B14F-4D97-AF65-F5344CB8AC3E}">
        <p14:creationId xmlns:p14="http://schemas.microsoft.com/office/powerpoint/2010/main" val="179874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7</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209807"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Пример встраиваемой системы</a:t>
            </a:r>
          </a:p>
        </p:txBody>
      </p:sp>
      <p:sp>
        <p:nvSpPr>
          <p:cNvPr id="5" name="Прямоугольник 4">
            <a:extLst>
              <a:ext uri="{FF2B5EF4-FFF2-40B4-BE49-F238E27FC236}">
                <a16:creationId xmlns:a16="http://schemas.microsoft.com/office/drawing/2014/main" id="{238BECEE-0B6E-42BC-BD2D-642E540DD061}"/>
              </a:ext>
            </a:extLst>
          </p:cNvPr>
          <p:cNvSpPr/>
          <p:nvPr/>
        </p:nvSpPr>
        <p:spPr>
          <a:xfrm>
            <a:off x="3808" y="1456789"/>
            <a:ext cx="4242816" cy="3754874"/>
          </a:xfrm>
          <a:prstGeom prst="rect">
            <a:avLst/>
          </a:prstGeom>
        </p:spPr>
        <p:txBody>
          <a:bodyPr wrap="square">
            <a:spAutoFit/>
          </a:bodyPr>
          <a:lstStyle/>
          <a:p>
            <a:pPr>
              <a:lnSpc>
                <a:spcPct val="150000"/>
              </a:lnSpc>
            </a:pPr>
            <a:r>
              <a:rPr lang="en-US" sz="1600" b="1" dirty="0">
                <a:latin typeface="Nunito Sans" panose="020B0604020202020204" charset="-52"/>
                <a:ea typeface="Calibri" panose="020F0502020204030204" pitchFamily="34" charset="0"/>
                <a:cs typeface="Times New Roman" panose="02020603050405020304" pitchFamily="18" charset="0"/>
              </a:rPr>
              <a:t>void </a:t>
            </a:r>
            <a:r>
              <a:rPr lang="en-US" sz="1600" b="1" dirty="0" err="1">
                <a:latin typeface="Nunito Sans" panose="020B0604020202020204" charset="-52"/>
                <a:ea typeface="Calibri" panose="020F0502020204030204" pitchFamily="34" charset="0"/>
                <a:cs typeface="Times New Roman" panose="02020603050405020304" pitchFamily="18" charset="0"/>
              </a:rPr>
              <a:t>touch_screen_ISR</a:t>
            </a:r>
            <a:r>
              <a:rPr lang="en-US" sz="1600" b="1" dirty="0">
                <a:latin typeface="Nunito Sans" panose="020B0604020202020204" charset="-52"/>
                <a:ea typeface="Calibri" panose="020F0502020204030204" pitchFamily="34" charset="0"/>
                <a:cs typeface="Times New Roman" panose="02020603050405020304" pitchFamily="18" charset="0"/>
              </a:rPr>
              <a:t>();  // 100ms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void GPS_ISR();           // 300ms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void </a:t>
            </a:r>
            <a:r>
              <a:rPr lang="en-US" sz="1600" b="1" dirty="0" err="1">
                <a:latin typeface="Nunito Sans" panose="020B0604020202020204" charset="-52"/>
                <a:ea typeface="Calibri" panose="020F0502020204030204" pitchFamily="34" charset="0"/>
                <a:cs typeface="Times New Roman" panose="02020603050405020304" pitchFamily="18" charset="0"/>
              </a:rPr>
              <a:t>fuel_level_ISR</a:t>
            </a:r>
            <a:r>
              <a:rPr lang="en-US" sz="1600" b="1" dirty="0">
                <a:latin typeface="Nunito Sans" panose="020B0604020202020204" charset="-52"/>
                <a:ea typeface="Calibri" panose="020F0502020204030204" pitchFamily="34" charset="0"/>
                <a:cs typeface="Times New Roman" panose="02020603050405020304" pitchFamily="18" charset="0"/>
              </a:rPr>
              <a:t>();    // 200ms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void </a:t>
            </a:r>
            <a:r>
              <a:rPr lang="en-US" sz="1600" b="1" dirty="0" err="1">
                <a:latin typeface="Nunito Sans" panose="020B0604020202020204" charset="-52"/>
                <a:ea typeface="Calibri" panose="020F0502020204030204" pitchFamily="34" charset="0"/>
                <a:cs typeface="Times New Roman" panose="02020603050405020304" pitchFamily="18" charset="0"/>
              </a:rPr>
              <a:t>velocity_ISR</a:t>
            </a:r>
            <a:r>
              <a:rPr lang="en-US" sz="1600" b="1" dirty="0">
                <a:latin typeface="Nunito Sans" panose="020B0604020202020204" charset="-52"/>
                <a:ea typeface="Calibri" panose="020F0502020204030204" pitchFamily="34" charset="0"/>
                <a:cs typeface="Times New Roman" panose="02020603050405020304" pitchFamily="18" charset="0"/>
              </a:rPr>
              <a:t>();      // 200ms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void </a:t>
            </a:r>
            <a:r>
              <a:rPr lang="en-US" sz="1600" b="1" dirty="0" err="1">
                <a:latin typeface="Nunito Sans" panose="020B0604020202020204" charset="-52"/>
                <a:ea typeface="Calibri" panose="020F0502020204030204" pitchFamily="34" charset="0"/>
                <a:cs typeface="Times New Roman" panose="02020603050405020304" pitchFamily="18" charset="0"/>
              </a:rPr>
              <a:t>temperature_ISR</a:t>
            </a:r>
            <a:r>
              <a:rPr lang="en-US" sz="1600" b="1" dirty="0">
                <a:latin typeface="Nunito Sans" panose="020B0604020202020204" charset="-52"/>
                <a:ea typeface="Calibri" panose="020F0502020204030204" pitchFamily="34" charset="0"/>
                <a:cs typeface="Times New Roman" panose="02020603050405020304" pitchFamily="18" charset="0"/>
              </a:rPr>
              <a:t>();   // 100ms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void </a:t>
            </a:r>
            <a:r>
              <a:rPr lang="en-US" sz="1600" b="1" dirty="0" err="1">
                <a:latin typeface="Nunito Sans" panose="020B0604020202020204" charset="-52"/>
                <a:ea typeface="Calibri" panose="020F0502020204030204" pitchFamily="34" charset="0"/>
                <a:cs typeface="Times New Roman" panose="02020603050405020304" pitchFamily="18" charset="0"/>
              </a:rPr>
              <a:t>door_light_ISR</a:t>
            </a:r>
            <a:r>
              <a:rPr lang="en-US" sz="1600" b="1" dirty="0">
                <a:latin typeface="Nunito Sans" panose="020B0604020202020204" charset="-52"/>
                <a:ea typeface="Calibri" panose="020F0502020204030204" pitchFamily="34" charset="0"/>
                <a:cs typeface="Times New Roman" panose="02020603050405020304" pitchFamily="18" charset="0"/>
              </a:rPr>
              <a:t>();    // 100ms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void main(){</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while(1)</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    </a:t>
            </a:r>
            <a:r>
              <a:rPr lang="en-US" sz="1600" b="1" dirty="0" err="1">
                <a:latin typeface="Nunito Sans" panose="020B0604020202020204" charset="-52"/>
                <a:ea typeface="Calibri" panose="020F0502020204030204" pitchFamily="34" charset="0"/>
                <a:cs typeface="Times New Roman" panose="02020603050405020304" pitchFamily="18" charset="0"/>
              </a:rPr>
              <a:t>refresh_display</a:t>
            </a:r>
            <a:r>
              <a:rPr lang="en-US" sz="1600" b="1" dirty="0">
                <a:latin typeface="Nunito Sans" panose="020B0604020202020204" charset="-52"/>
                <a:ea typeface="Calibri" panose="020F0502020204030204" pitchFamily="34" charset="0"/>
                <a:cs typeface="Times New Roman" panose="02020603050405020304" pitchFamily="18" charset="0"/>
              </a:rPr>
              <a:t>();         // 200ms</a:t>
            </a:r>
            <a:br>
              <a:rPr lang="en-US" sz="1600" b="1" dirty="0">
                <a:latin typeface="Nunito Sans" panose="020B0604020202020204" charset="-52"/>
                <a:ea typeface="Calibri" panose="020F0502020204030204" pitchFamily="34" charset="0"/>
                <a:cs typeface="Times New Roman" panose="02020603050405020304" pitchFamily="18" charset="0"/>
              </a:rPr>
            </a:br>
            <a:r>
              <a:rPr lang="en-US" sz="1600" b="1" dirty="0">
                <a:latin typeface="Nunito Sans" panose="020B0604020202020204" charset="-52"/>
                <a:ea typeface="Calibri" panose="020F0502020204030204" pitchFamily="34" charset="0"/>
                <a:cs typeface="Times New Roman" panose="02020603050405020304" pitchFamily="18" charset="0"/>
              </a:rPr>
              <a:t>}</a:t>
            </a:r>
            <a:endParaRPr lang="ru-RU" sz="1600" dirty="0">
              <a:latin typeface="Nunito Sans" panose="020B0604020202020204" charset="-52"/>
              <a:ea typeface="Calibri" panose="020F0502020204030204" pitchFamily="34" charset="0"/>
              <a:cs typeface="Times New Roman" panose="02020603050405020304" pitchFamily="18" charset="0"/>
            </a:endParaRPr>
          </a:p>
        </p:txBody>
      </p:sp>
      <p:pic>
        <p:nvPicPr>
          <p:cNvPr id="22" name="Рисунок 21" descr="Execution timeline of the interrupt-driven implementation of the dashboard application">
            <a:extLst>
              <a:ext uri="{FF2B5EF4-FFF2-40B4-BE49-F238E27FC236}">
                <a16:creationId xmlns:a16="http://schemas.microsoft.com/office/drawing/2014/main" id="{F0CE75A8-88DE-4748-A331-FDFB254B07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4251" y="1338200"/>
            <a:ext cx="8798816" cy="2440382"/>
          </a:xfrm>
          <a:prstGeom prst="rect">
            <a:avLst/>
          </a:prstGeom>
          <a:noFill/>
          <a:ln>
            <a:noFill/>
          </a:ln>
        </p:spPr>
      </p:pic>
      <p:sp>
        <p:nvSpPr>
          <p:cNvPr id="6" name="Прямоугольник 5">
            <a:extLst>
              <a:ext uri="{FF2B5EF4-FFF2-40B4-BE49-F238E27FC236}">
                <a16:creationId xmlns:a16="http://schemas.microsoft.com/office/drawing/2014/main" id="{DA73B5DB-09A2-48F4-9CC1-950ED6589A58}"/>
              </a:ext>
            </a:extLst>
          </p:cNvPr>
          <p:cNvSpPr/>
          <p:nvPr/>
        </p:nvSpPr>
        <p:spPr>
          <a:xfrm>
            <a:off x="5487906" y="4405651"/>
            <a:ext cx="6096000" cy="646331"/>
          </a:xfrm>
          <a:prstGeom prst="rect">
            <a:avLst/>
          </a:prstGeom>
        </p:spPr>
        <p:txBody>
          <a:bodyPr>
            <a:spAutoFit/>
          </a:bodyPr>
          <a:lstStyle/>
          <a:p>
            <a:pPr algn="ctr"/>
            <a:r>
              <a:rPr lang="ru-RU" b="1" dirty="0">
                <a:latin typeface="Times New Roman" panose="02020603050405020304" pitchFamily="18" charset="0"/>
                <a:ea typeface="Calibri" panose="020F0502020204030204" pitchFamily="34" charset="0"/>
              </a:rPr>
              <a:t>Хронология исполнения кода приложения приборной панели при использовании прерываний</a:t>
            </a:r>
            <a:endParaRPr lang="ru-RU" dirty="0"/>
          </a:p>
        </p:txBody>
      </p:sp>
    </p:spTree>
    <p:extLst>
      <p:ext uri="{BB962C8B-B14F-4D97-AF65-F5344CB8AC3E}">
        <p14:creationId xmlns:p14="http://schemas.microsoft.com/office/powerpoint/2010/main" val="292854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8</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t>Платформа </a:t>
            </a:r>
            <a:r>
              <a:rPr lang="en-US" sz="1100" dirty="0"/>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0" y="544790"/>
            <a:ext cx="5422638" cy="515526"/>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indent="450215">
              <a:lnSpc>
                <a:spcPct val="150000"/>
              </a:lnSpc>
              <a:spcBef>
                <a:spcPts val="200"/>
              </a:spcBef>
            </a:pPr>
            <a:r>
              <a:rPr lang="ru-RU" b="1" dirty="0">
                <a:effectLst/>
                <a:latin typeface="Nunito Sans" panose="020B0604020202020204" charset="-52"/>
                <a:ea typeface="Times New Roman" panose="02020603050405020304" pitchFamily="18" charset="0"/>
                <a:cs typeface="Times New Roman" panose="02020603050405020304" pitchFamily="18" charset="0"/>
              </a:rPr>
              <a:t>Объединение приложений с опросом </a:t>
            </a:r>
            <a:endParaRPr lang="en-RU" b="1" dirty="0">
              <a:effectLst/>
              <a:latin typeface="Nunito Sans" panose="020B0604020202020204" charset="-52"/>
              <a:ea typeface="Times New Roman" panose="02020603050405020304" pitchFamily="18" charset="0"/>
              <a:cs typeface="Times New Roman" panose="02020603050405020304" pitchFamily="18" charset="0"/>
            </a:endParaRPr>
          </a:p>
        </p:txBody>
      </p:sp>
      <p:pic>
        <p:nvPicPr>
          <p:cNvPr id="24" name="Рисунок 23" descr="The schematic diagram for the polling demo program, showing two push buttons and an LED connected to the Red-V Thing Plus">
            <a:extLst>
              <a:ext uri="{FF2B5EF4-FFF2-40B4-BE49-F238E27FC236}">
                <a16:creationId xmlns:a16="http://schemas.microsoft.com/office/drawing/2014/main" id="{4881A841-8579-48D3-834E-16494EED023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08" y="1878381"/>
            <a:ext cx="6316284" cy="3090781"/>
          </a:xfrm>
          <a:prstGeom prst="rect">
            <a:avLst/>
          </a:prstGeom>
          <a:noFill/>
          <a:ln>
            <a:noFill/>
          </a:ln>
        </p:spPr>
      </p:pic>
      <p:pic>
        <p:nvPicPr>
          <p:cNvPr id="25" name="Рисунок 24" descr="A top and a bottom view of the Red-V Thing Plus board showing the pins that will be used in the polling application">
            <a:extLst>
              <a:ext uri="{FF2B5EF4-FFF2-40B4-BE49-F238E27FC236}">
                <a16:creationId xmlns:a16="http://schemas.microsoft.com/office/drawing/2014/main" id="{F18BBCF9-E909-4D1F-A1D7-B70902A2B97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88103" y="1768762"/>
            <a:ext cx="5715000" cy="3200400"/>
          </a:xfrm>
          <a:prstGeom prst="rect">
            <a:avLst/>
          </a:prstGeom>
          <a:noFill/>
          <a:ln>
            <a:noFill/>
          </a:ln>
        </p:spPr>
      </p:pic>
    </p:spTree>
    <p:extLst>
      <p:ext uri="{BB962C8B-B14F-4D97-AF65-F5344CB8AC3E}">
        <p14:creationId xmlns:p14="http://schemas.microsoft.com/office/powerpoint/2010/main" val="299414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9</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11" name="TextBox 10">
            <a:extLst>
              <a:ext uri="{FF2B5EF4-FFF2-40B4-BE49-F238E27FC236}">
                <a16:creationId xmlns:a16="http://schemas.microsoft.com/office/drawing/2014/main" id="{2BA8175E-ACF7-456F-184A-714EEB6D8C1A}"/>
              </a:ext>
            </a:extLst>
          </p:cNvPr>
          <p:cNvSpPr txBox="1"/>
          <p:nvPr/>
        </p:nvSpPr>
        <p:spPr>
          <a:xfrm>
            <a:off x="621352" y="1120221"/>
            <a:ext cx="5131242" cy="296235"/>
          </a:xfrm>
          <a:prstGeom prst="rect">
            <a:avLst/>
          </a:prstGeom>
          <a:noFill/>
        </p:spPr>
        <p:txBody>
          <a:bodyPr wrap="square" lIns="0" tIns="0" rIns="0" bIns="0">
            <a:spAutoFit/>
          </a:bodyPr>
          <a:lstStyle/>
          <a:p>
            <a:pPr indent="450215">
              <a:lnSpc>
                <a:spcPct val="150000"/>
              </a:lnSpc>
              <a:spcBef>
                <a:spcPts val="200"/>
              </a:spcBef>
            </a:pPr>
            <a:r>
              <a:rPr lang="ru-RU" sz="1400" b="1" dirty="0">
                <a:effectLst/>
                <a:latin typeface="Nunito Sans" panose="020B0604020202020204" charset="-52"/>
                <a:ea typeface="Times New Roman" panose="02020603050405020304" pitchFamily="18" charset="0"/>
                <a:cs typeface="Times New Roman" panose="02020603050405020304" pitchFamily="18" charset="0"/>
              </a:rPr>
              <a:t>Преимущества</a:t>
            </a:r>
            <a:endParaRPr lang="en-RU" sz="1400" b="1" dirty="0">
              <a:effectLst/>
              <a:latin typeface="Nunito Sans" panose="020B0604020202020204" charset="-52"/>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C67C0F9-0E31-E2D3-8BA3-69264AE45A3D}"/>
              </a:ext>
            </a:extLst>
          </p:cNvPr>
          <p:cNvSpPr txBox="1"/>
          <p:nvPr/>
        </p:nvSpPr>
        <p:spPr>
          <a:xfrm>
            <a:off x="548065" y="605732"/>
            <a:ext cx="3788217"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lvl="0">
              <a:defRPr/>
            </a:pPr>
            <a:r>
              <a:rPr lang="ru-RU" dirty="0"/>
              <a:t>Необходимость прерываний</a:t>
            </a:r>
            <a:endParaRPr kumimoji="0" lang="ru-RU" sz="2000" b="1" u="none" strike="noStrike" kern="1200" cap="none" spc="0" normalizeH="0" baseline="0" noProof="0" dirty="0">
              <a:ln>
                <a:noFill/>
              </a:ln>
              <a:solidFill>
                <a:srgbClr val="283272"/>
              </a:solidFill>
              <a:effectLst/>
              <a:highlight>
                <a:srgbClr val="FFFF00"/>
              </a:highlight>
              <a:uLnTx/>
              <a:uFillTx/>
              <a:latin typeface="Nunito Sans" pitchFamily="2" charset="77"/>
            </a:endParaRPr>
          </a:p>
        </p:txBody>
      </p:sp>
      <p:graphicFrame>
        <p:nvGraphicFramePr>
          <p:cNvPr id="22" name="Таблица 21">
            <a:extLst>
              <a:ext uri="{FF2B5EF4-FFF2-40B4-BE49-F238E27FC236}">
                <a16:creationId xmlns:a16="http://schemas.microsoft.com/office/drawing/2014/main" id="{2CE01AE6-117B-4DD9-9BEF-557134A5B188}"/>
              </a:ext>
            </a:extLst>
          </p:cNvPr>
          <p:cNvGraphicFramePr>
            <a:graphicFrameLocks noGrp="1"/>
          </p:cNvGraphicFramePr>
          <p:nvPr>
            <p:extLst>
              <p:ext uri="{D42A27DB-BD31-4B8C-83A1-F6EECF244321}">
                <p14:modId xmlns:p14="http://schemas.microsoft.com/office/powerpoint/2010/main" val="3355121593"/>
              </p:ext>
            </p:extLst>
          </p:nvPr>
        </p:nvGraphicFramePr>
        <p:xfrm>
          <a:off x="623888" y="1590904"/>
          <a:ext cx="4862512" cy="26212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highlight>
                          <a:srgbClr val="FFFF00"/>
                        </a:highlight>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Nunito Sans" panose="020B0604020202020204" charset="-52"/>
                          <a:ea typeface="+mn-ea"/>
                          <a:cs typeface="+mn-cs"/>
                        </a:rPr>
                        <a:t>Преимущества обработчиков прерываний:</a:t>
                      </a:r>
                    </a:p>
                    <a:p>
                      <a:pPr marL="0" indent="171450">
                        <a:buFont typeface="Arial" panose="020B0604020202020204" pitchFamily="34" charset="0"/>
                        <a:buChar char="•"/>
                      </a:pPr>
                      <a:r>
                        <a:rPr lang="ru-RU" sz="1600" b="0" i="0" dirty="0">
                          <a:latin typeface="Nunito Sans" panose="020B0604020202020204" charset="-52"/>
                        </a:rPr>
                        <a:t>Отклик.</a:t>
                      </a:r>
                    </a:p>
                    <a:p>
                      <a:pPr marL="0" indent="171450">
                        <a:buFont typeface="Arial" panose="020B0604020202020204" pitchFamily="34" charset="0"/>
                        <a:buChar char="•"/>
                      </a:pPr>
                      <a:r>
                        <a:rPr lang="ru-RU" sz="1600" b="0" i="0" dirty="0">
                          <a:latin typeface="Nunito Sans" panose="020B0604020202020204" charset="-52"/>
                        </a:rPr>
                        <a:t>Эффективность.</a:t>
                      </a:r>
                    </a:p>
                    <a:p>
                      <a:pPr marL="0" indent="171450">
                        <a:buFont typeface="Arial" panose="020B0604020202020204" pitchFamily="34" charset="0"/>
                        <a:buChar char="•"/>
                      </a:pPr>
                      <a:r>
                        <a:rPr lang="ru-RU" sz="1600" b="0" i="0" dirty="0">
                          <a:latin typeface="Nunito Sans" panose="020B0604020202020204" charset="-52"/>
                        </a:rPr>
                        <a:t>Масштабируемость.</a:t>
                      </a:r>
                    </a:p>
                    <a:p>
                      <a:pPr marL="0" indent="171450">
                        <a:buFont typeface="Arial" panose="020B0604020202020204" pitchFamily="34" charset="0"/>
                        <a:buChar char="•"/>
                      </a:pPr>
                      <a:r>
                        <a:rPr lang="ru-RU" sz="1600" b="0" i="0" dirty="0">
                          <a:latin typeface="Nunito Sans" panose="020B0604020202020204" charset="-52"/>
                        </a:rPr>
                        <a:t>Переносимость.</a:t>
                      </a:r>
                    </a:p>
                    <a:p>
                      <a:pPr marL="0" indent="171450">
                        <a:buFont typeface="Arial" panose="020B0604020202020204" pitchFamily="34" charset="0"/>
                        <a:buChar char="•"/>
                      </a:pPr>
                      <a:r>
                        <a:rPr lang="ru-RU" sz="1600" b="0" i="0" dirty="0">
                          <a:latin typeface="Nunito Sans" panose="020B0604020202020204" charset="-52"/>
                        </a:rPr>
                        <a:t>Энергоэффективность.</a:t>
                      </a:r>
                    </a:p>
                    <a:p>
                      <a:pPr marL="0" indent="171450">
                        <a:buFont typeface="Arial" panose="020B0604020202020204" pitchFamily="34" charset="0"/>
                        <a:buChar char="•"/>
                      </a:pPr>
                      <a:r>
                        <a:rPr lang="ru-RU" sz="1600" b="0" i="0" dirty="0">
                          <a:latin typeface="Nunito Sans" panose="020B0604020202020204" charset="-52"/>
                        </a:rPr>
                        <a:t>Осознание приоритетов.</a:t>
                      </a:r>
                    </a:p>
                    <a:p>
                      <a:endParaRPr lang="ru-RU" sz="1600" b="0" i="0" dirty="0">
                        <a:latin typeface="Nunito Sans" pitchFamily="2" charset="77"/>
                      </a:endParaRPr>
                    </a:p>
                    <a:p>
                      <a:endParaRPr lang="ru-RU" sz="1600" b="0" i="0" dirty="0">
                        <a:highlight>
                          <a:srgbClr val="FFFF00"/>
                        </a:highlight>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spTree>
    <p:extLst>
      <p:ext uri="{BB962C8B-B14F-4D97-AF65-F5344CB8AC3E}">
        <p14:creationId xmlns:p14="http://schemas.microsoft.com/office/powerpoint/2010/main" val="1129830914"/>
      </p:ext>
    </p:extLst>
  </p:cSld>
  <p:clrMapOvr>
    <a:masterClrMapping/>
  </p:clrMapOvr>
</p:sld>
</file>

<file path=ppt/theme/theme1.xml><?xml version="1.0" encoding="utf-8"?>
<a:theme xmlns:a="http://schemas.openxmlformats.org/drawingml/2006/main" name="1_YADRO layout">
  <a:themeElements>
    <a:clrScheme name="YADRO.Colors">
      <a:dk1>
        <a:sysClr val="windowText" lastClr="000000"/>
      </a:dk1>
      <a:lt1>
        <a:sysClr val="window" lastClr="FFFFFF"/>
      </a:lt1>
      <a:dk2>
        <a:srgbClr val="1E22AA"/>
      </a:dk2>
      <a:lt2>
        <a:srgbClr val="FFFFFF"/>
      </a:lt2>
      <a:accent1>
        <a:srgbClr val="1E22AA"/>
      </a:accent1>
      <a:accent2>
        <a:srgbClr val="1449BB"/>
      </a:accent2>
      <a:accent3>
        <a:srgbClr val="0A71CD"/>
      </a:accent3>
      <a:accent4>
        <a:srgbClr val="0098DE"/>
      </a:accent4>
      <a:accent5>
        <a:srgbClr val="14A5E5"/>
      </a:accent5>
      <a:accent6>
        <a:srgbClr val="52CCF8"/>
      </a:accent6>
      <a:hlink>
        <a:srgbClr val="000000"/>
      </a:hlink>
      <a:folHlink>
        <a:srgbClr val="1E22AA"/>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7968</Words>
  <Application>Microsoft Macintosh PowerPoint</Application>
  <PresentationFormat>Широкоэкранный</PresentationFormat>
  <Paragraphs>395</Paragraphs>
  <Slides>27</Slides>
  <Notes>25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27</vt:i4>
      </vt:variant>
    </vt:vector>
  </HeadingPairs>
  <TitlesOfParts>
    <vt:vector size="36" baseType="lpstr">
      <vt:lpstr>Arial</vt:lpstr>
      <vt:lpstr>Nunito Sans Light</vt:lpstr>
      <vt:lpstr>Times New Roman</vt:lpstr>
      <vt:lpstr>Calibri</vt:lpstr>
      <vt:lpstr>Futura PT Book</vt:lpstr>
      <vt:lpstr>Trebuchet MS</vt:lpstr>
      <vt:lpstr>Nunito Sans</vt:lpstr>
      <vt:lpstr>Futura PT Light</vt:lpstr>
      <vt:lpstr>1_YADRO layout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2023-03-29T11:40:27Z</dcterms:created>
  <dcterms:modified xsi:type="dcterms:W3CDTF">2024-01-11T11:18:57Z</dcterms:modified>
</cp:coreProperties>
</file>