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1" r:id="rId1"/>
  </p:sldMasterIdLst>
  <p:notesMasterIdLst>
    <p:notesMasterId r:id="rId27"/>
  </p:notesMasterIdLst>
  <p:sldIdLst>
    <p:sldId id="256" r:id="rId2"/>
    <p:sldId id="280" r:id="rId3"/>
    <p:sldId id="281" r:id="rId4"/>
    <p:sldId id="282" r:id="rId5"/>
    <p:sldId id="276" r:id="rId6"/>
    <p:sldId id="260" r:id="rId7"/>
    <p:sldId id="278" r:id="rId8"/>
    <p:sldId id="273" r:id="rId9"/>
    <p:sldId id="274" r:id="rId10"/>
    <p:sldId id="259" r:id="rId11"/>
    <p:sldId id="258" r:id="rId12"/>
    <p:sldId id="261" r:id="rId13"/>
    <p:sldId id="262" r:id="rId14"/>
    <p:sldId id="263" r:id="rId15"/>
    <p:sldId id="264" r:id="rId16"/>
    <p:sldId id="265" r:id="rId17"/>
    <p:sldId id="279" r:id="rId18"/>
    <p:sldId id="266" r:id="rId19"/>
    <p:sldId id="267" r:id="rId20"/>
    <p:sldId id="268" r:id="rId21"/>
    <p:sldId id="270" r:id="rId22"/>
    <p:sldId id="269" r:id="rId23"/>
    <p:sldId id="271" r:id="rId24"/>
    <p:sldId id="272" r:id="rId25"/>
    <p:sldId id="275" r:id="rId26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8"/>
      <p:bold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Stars1" panose="05000000000000000000" pitchFamily="34" charset="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ymbolProp BT" panose="05000000000000000000" pitchFamily="2" charset="2"/>
      <p:regular r:id="rId3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rgbClr val="8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200"/>
    <a:srgbClr val="800000"/>
    <a:srgbClr val="FFE5C5"/>
    <a:srgbClr val="FFD9AB"/>
    <a:srgbClr val="FFB964"/>
    <a:srgbClr val="FF0000"/>
    <a:srgbClr val="0000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3" autoAdjust="0"/>
    <p:restoredTop sz="93190" autoAdjust="0"/>
  </p:normalViewPr>
  <p:slideViewPr>
    <p:cSldViewPr snapToGrid="0">
      <p:cViewPr varScale="1">
        <p:scale>
          <a:sx n="103" d="100"/>
          <a:sy n="103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630" units="in"/>
          <inkml:channel name="Y" type="integer" max="24780" units="in"/>
          <inkml:channel name="F" type="integer" max="255" units="dev"/>
        </inkml:traceFormat>
        <inkml:channelProperties>
          <inkml:channelProperty channel="X" name="resolution" value="3010.66577" units="1/in"/>
          <inkml:channelProperty channel="Y" name="resolution" value="3003.63647" units="1/in"/>
          <inkml:channelProperty channel="F" name="resolution" value="INF" units="1/dev"/>
        </inkml:channelProperties>
      </inkml:inkSource>
      <inkml:timestamp xml:id="ts0" timeString="2006-09-09T18:50:36.81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-1 215 14,'7'-25'20,"-7"25"1,2-31-9,4 8-2,1 2 1,7-6 0,-2 4-1,7 0-1,-19 23-1,26-32-1,-26 32-1,21-13-2,-21 13-1,0 0 0,14 16-1,-14-16 0,0 0-3,4 20-7,-4-20-20,0 0-1,0 0-2,0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3D0645ED-8FD5-493A-8F47-63DDCB79A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8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402EE-C9BA-4594-9188-D89B0FAF201F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49758-EBA1-4D5E-A6E9-236B3C7349B8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DE0C-091C-40FA-A961-03F7F8608C4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AF588-0E4A-4351-A685-52DBFA2AE326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D4187-262F-4B4B-8940-A35628B06F9A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91D2E-846A-455B-BA2E-1FE287AF3214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3F928-410E-44DF-9638-41F441D0164A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98BDB-9312-4D0B-860E-77F8D3879480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EAF8D-968A-4B3E-B182-6F31FB7FAEE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1C625-8DCA-4C91-A22E-584102C74BD4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219F6-D768-4A85-99B5-A0C52280BA5E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673D6-D179-4F58-B2BA-2E4F89DDC75B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53AD3-A300-47F0-AEC7-18C684E801A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FA5E7-D790-4A3D-9447-0477BA652536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5EADC-E1D3-4847-AFD8-7EE30969307A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ED8CB-9DA0-4262-85CE-CA03D7EEB1E8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1CFB3-4C37-4D8E-908A-43BDE8497747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E4504-4E1A-47AF-A111-57C07D8463DE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64AFE-2E38-4CE8-8E8A-4292789D59A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645ED-8FD5-493A-8F47-63DDCB79A44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1CCBF-F66E-437E-94D5-0B50832C1F34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9ED89-9F15-42C0-8BE4-67C0561E5E4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ED471-970C-44D8-9A62-7F248291AFFD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5248D-0FDA-4581-B2DD-1403BC64E78E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5D402-4BC7-4962-BC54-ED2EBA04544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метасистемная лестниц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25425"/>
            <a:ext cx="3214688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706563" y="4835525"/>
          <a:ext cx="4064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CorelDRAW" r:id="rId4" imgW="822987360" imgH="822987360" progId="CorelDRAW.Graphic.12">
                  <p:embed/>
                </p:oleObj>
              </mc:Choice>
              <mc:Fallback>
                <p:oleObj name="CorelDRAW" r:id="rId4" imgW="822987360" imgH="822987360" progId="CorelDRAW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4835525"/>
                        <a:ext cx="4064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9813" y="1279525"/>
            <a:ext cx="5265737" cy="2859088"/>
          </a:xfrm>
          <a:effectLst>
            <a:outerShdw dist="63500" dir="3187806" algn="ctr" rotWithShape="0">
              <a:srgbClr val="CC66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4738" y="4300538"/>
            <a:ext cx="5233987" cy="1752600"/>
          </a:xfrm>
        </p:spPr>
        <p:txBody>
          <a:bodyPr/>
          <a:lstStyle>
            <a:lvl1pPr marL="0" indent="0">
              <a:buFont typeface="Stars1" pitchFamily="34" charset="2"/>
              <a:buNone/>
              <a:defRPr b="1">
                <a:solidFill>
                  <a:srgbClr val="800000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7CB22-96CA-4783-97C6-D054D675D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DA60-5024-40FE-9548-A577AF7EF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4038" y="258763"/>
            <a:ext cx="2147887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294438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FD73-88DD-41F0-9F73-02B039F12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258763"/>
            <a:ext cx="83439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2D107-9A7E-47C6-9E67-0A4413242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FAA52-E6AE-468E-9A43-16388B1EE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2CEC-501E-46C9-8440-7C23EBAF7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422A-D88A-4053-B928-36967A455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48511-777C-46AB-97EC-DFA47A791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1F850-D98B-41B2-B82C-96DDEA912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4CE9-E408-411B-9E40-82B3F55AC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9C82-7136-4C9D-A31D-A70985475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1B753-04EB-4A96-B6C7-81429B05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964"/>
            </a:gs>
            <a:gs pos="100000">
              <a:srgbClr val="FFE5C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метасистемная лестница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338" y="34925"/>
            <a:ext cx="70485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258763"/>
            <a:ext cx="8343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16F42644-AC31-41ED-A22C-B91A42427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80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00000"/>
        <a:buFont typeface="Wingdings" pitchFamily="2" charset="2"/>
        <a:buChar char="«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q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ffline.computerra.ru/2001/402/10913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tik.ru/~abram/m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ftp://ftp.botik.ru/rented/xsg/www/tsg_book" TargetMode="External"/><Relationship Id="rId4" Type="http://schemas.openxmlformats.org/officeDocument/2006/relationships/hyperlink" Target="http://www.botik.ru/~xsg/tsg_book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tp://ftp.botik.ru/pub/local/Sergei.Abramov/FLOPS98.zi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Метавычисления и их применение</a:t>
            </a:r>
            <a:br>
              <a:rPr lang="ru-RU" smtClean="0"/>
            </a:br>
            <a:r>
              <a:rPr lang="ru-RU" sz="1000" smtClean="0"/>
              <a:t/>
            </a:r>
            <a:br>
              <a:rPr lang="ru-RU" sz="1000" smtClean="0"/>
            </a:br>
            <a:r>
              <a:rPr lang="ru-RU" sz="3200" smtClean="0"/>
              <a:t>(слайды к циклу лекций)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Абрамов С.М.</a:t>
            </a:r>
          </a:p>
          <a:p>
            <a:pPr eaLnBrk="1" hangingPunct="1"/>
            <a:r>
              <a:rPr lang="ru-RU" smtClean="0"/>
              <a:t>Парменова Л.В.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602038" y="261938"/>
            <a:ext cx="5233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800000"/>
              </a:buClr>
              <a:buSzPct val="75000"/>
              <a:buFont typeface="Stars1" pitchFamily="34" charset="2"/>
              <a:buNone/>
            </a:pPr>
            <a:endParaRPr lang="ru-RU" sz="32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587750" y="160338"/>
            <a:ext cx="52339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75000"/>
              <a:buFont typeface="Stars1" pitchFamily="34" charset="2"/>
              <a:buNone/>
            </a:pPr>
            <a:r>
              <a:rPr lang="ru-RU" sz="2400"/>
              <a:t>Университет города Переславля</a:t>
            </a:r>
            <a:br>
              <a:rPr lang="ru-RU" sz="2400"/>
            </a:br>
            <a:r>
              <a:rPr lang="ru-RU" sz="2400"/>
              <a:t>им. А. К. Айламазяна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Теория метасистемных переходов (MST)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97888" cy="5033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«Общая теория эволюции» В.Ф.Турчина: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квант эволюции — метасистемный переход;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эволюция — цепочка метасистемных переходов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общие черты метасистем и метасистемных переходов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для метасистем объектами (анализа, преобразования, управления...) являются системы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2000" smtClean="0"/>
              <a:t>часто метасистемы работают с множествами (объектов)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условия для метасистемного перехода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предпосылки</a:t>
            </a:r>
            <a:r>
              <a:rPr lang="en-US" sz="2400" smtClean="0"/>
              <a:t> </a:t>
            </a:r>
            <a:r>
              <a:rPr lang="ru-RU" sz="2400" smtClean="0"/>
              <a:t>неограниченной эволюции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системы с неограниченными возможностями развиваться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smtClean="0"/>
              <a:t>системы, обреченные жить без развития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Метавычисления: применение </a:t>
            </a:r>
            <a:r>
              <a:rPr lang="en-US" sz="4000" smtClean="0"/>
              <a:t>MST </a:t>
            </a:r>
            <a:r>
              <a:rPr lang="ru-RU" sz="4000" smtClean="0"/>
              <a:t>к программированию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8250"/>
          </a:xfrm>
        </p:spPr>
        <p:txBody>
          <a:bodyPr/>
          <a:lstStyle/>
          <a:p>
            <a:pPr eaLnBrk="1" hangingPunct="1"/>
            <a:r>
              <a:rPr lang="ru-RU" smtClean="0"/>
              <a:t>Основная идея:</a:t>
            </a:r>
          </a:p>
          <a:p>
            <a:pPr lvl="1" eaLnBrk="1" hangingPunct="1"/>
            <a:r>
              <a:rPr lang="ru-RU" smtClean="0"/>
              <a:t>чтобы обеспечить эволюцию в мире программ, используем</a:t>
            </a:r>
            <a:r>
              <a:rPr lang="en-US" smtClean="0"/>
              <a:t> </a:t>
            </a:r>
            <a:r>
              <a:rPr lang="ru-RU" smtClean="0"/>
              <a:t>в программировании</a:t>
            </a:r>
            <a:r>
              <a:rPr lang="en-US" smtClean="0"/>
              <a:t>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теорию эволюции В. Ф. Турчина;</a:t>
            </a:r>
          </a:p>
          <a:p>
            <a:pPr lvl="1" eaLnBrk="1" hangingPunct="1"/>
            <a:r>
              <a:rPr lang="ru-RU" smtClean="0"/>
              <a:t>результат этого:</a:t>
            </a:r>
            <a:r>
              <a:rPr lang="en-US" smtClean="0"/>
              <a:t> </a:t>
            </a:r>
            <a:r>
              <a:rPr lang="ru-RU" smtClean="0"/>
              <a:t>метавычисления.</a:t>
            </a:r>
          </a:p>
          <a:p>
            <a:pPr eaLnBrk="1" hangingPunct="1"/>
            <a:r>
              <a:rPr lang="ru-RU" smtClean="0"/>
              <a:t>Метапрограммы — конструктивные метасистемы над программами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Метавычисления: применение </a:t>
            </a:r>
            <a:r>
              <a:rPr lang="en-US" sz="4000" smtClean="0"/>
              <a:t>MST </a:t>
            </a:r>
            <a:r>
              <a:rPr lang="ru-RU" sz="4000" smtClean="0"/>
              <a:t>к программированию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5025" cy="5048250"/>
          </a:xfrm>
        </p:spPr>
        <p:txBody>
          <a:bodyPr/>
          <a:lstStyle/>
          <a:p>
            <a:pPr eaLnBrk="1" hangingPunct="1"/>
            <a:r>
              <a:rPr lang="ru-RU" sz="2800" smtClean="0"/>
              <a:t>Общие черты метапрограмм заимствованы из </a:t>
            </a:r>
            <a:r>
              <a:rPr lang="en-US" sz="2800" smtClean="0"/>
              <a:t>MST</a:t>
            </a:r>
            <a:r>
              <a:rPr lang="ru-RU" sz="2800" smtClean="0"/>
              <a:t> — повторяют общие черты метасистем:</a:t>
            </a:r>
          </a:p>
          <a:p>
            <a:pPr lvl="1" eaLnBrk="1" hangingPunct="1"/>
            <a:r>
              <a:rPr lang="ru-RU" sz="2400" smtClean="0"/>
              <a:t>метапрограммы работают над программами: анализ, преобразование, (нестандартные) вычисления и т.п.</a:t>
            </a:r>
          </a:p>
          <a:p>
            <a:pPr lvl="1" eaLnBrk="1" hangingPunct="1"/>
            <a:r>
              <a:rPr lang="ru-RU" sz="2400" smtClean="0"/>
              <a:t>метапрограммы работают с множествами (с их представлениями)</a:t>
            </a:r>
          </a:p>
          <a:p>
            <a:pPr lvl="1" eaLnBrk="1" hangingPunct="1"/>
            <a:r>
              <a:rPr lang="ru-RU" sz="2400" smtClean="0"/>
              <a:t>можно реализовать условие «неограниченной цепочки метавычислений»: возможность совершения метасистемного перехода над метапрограммой — применение метапрограммы к метапрограмме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0"/>
            <a:ext cx="83439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Простейшие примеры метасистемных переходов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3325"/>
            <a:ext cx="8323263" cy="565467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Программа </a:t>
            </a:r>
            <a:r>
              <a:rPr lang="en-US" sz="2800" b="1" dirty="0" smtClean="0"/>
              <a:t>p</a:t>
            </a:r>
            <a:r>
              <a:rPr lang="en-US" sz="2800" dirty="0" smtClean="0"/>
              <a:t> </a:t>
            </a:r>
            <a:r>
              <a:rPr lang="ru-RU" sz="2800" dirty="0" smtClean="0"/>
              <a:t>из языка </a:t>
            </a:r>
            <a:r>
              <a:rPr lang="en-US" sz="2800" b="1" dirty="0" smtClean="0"/>
              <a:t>L </a:t>
            </a:r>
            <a:r>
              <a:rPr lang="en-US" sz="2800" dirty="0" smtClean="0"/>
              <a:t>(</a:t>
            </a:r>
            <a:r>
              <a:rPr lang="en-US" sz="2800" b="1" dirty="0" err="1" smtClean="0"/>
              <a:t>p</a:t>
            </a:r>
            <a:r>
              <a:rPr lang="en-US" sz="2800" b="1" dirty="0" err="1" smtClean="0">
                <a:sym typeface="Symbol" pitchFamily="18" charset="2"/>
              </a:rPr>
              <a:t>P</a:t>
            </a:r>
            <a:r>
              <a:rPr lang="en-US" sz="2800" b="1" baseline="-25000" dirty="0" err="1" smtClean="0">
                <a:sym typeface="Symbol" pitchFamily="18" charset="2"/>
              </a:rPr>
              <a:t>L</a:t>
            </a:r>
            <a:r>
              <a:rPr lang="en-US" sz="2800" dirty="0" smtClean="0">
                <a:sym typeface="Symbol" pitchFamily="18" charset="2"/>
              </a:rPr>
              <a:t>) </a:t>
            </a:r>
            <a:r>
              <a:rPr lang="ru-RU" sz="2800" dirty="0" smtClean="0">
                <a:sym typeface="Symbol" pitchFamily="18" charset="2"/>
              </a:rPr>
              <a:t>на данных </a:t>
            </a:r>
            <a:r>
              <a:rPr lang="en-US" sz="2800" b="1" dirty="0" err="1" smtClean="0"/>
              <a:t>d</a:t>
            </a:r>
            <a:r>
              <a:rPr lang="en-US" sz="2800" b="1" dirty="0" err="1" smtClean="0">
                <a:sym typeface="Symbol" pitchFamily="18" charset="2"/>
              </a:rPr>
              <a:t>D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ru-RU" sz="2800" dirty="0" smtClean="0">
                <a:sym typeface="Symbol" pitchFamily="18" charset="2"/>
              </a:rPr>
              <a:t>дает результат  </a:t>
            </a:r>
            <a:r>
              <a:rPr lang="en-US" sz="2800" b="1" dirty="0" err="1" smtClean="0"/>
              <a:t>r</a:t>
            </a:r>
            <a:r>
              <a:rPr lang="en-US" sz="2800" b="1" dirty="0" err="1" smtClean="0">
                <a:sym typeface="Symbol" pitchFamily="18" charset="2"/>
              </a:rPr>
              <a:t>D</a:t>
            </a:r>
            <a:r>
              <a:rPr lang="en-US" sz="2800" dirty="0" smtClean="0">
                <a:sym typeface="Symbol" pitchFamily="18" charset="2"/>
              </a:rPr>
              <a:t>:   </a:t>
            </a:r>
            <a:r>
              <a:rPr lang="en-US" sz="2800" b="1" dirty="0" smtClean="0">
                <a:sym typeface="Symbol" pitchFamily="18" charset="2"/>
              </a:rPr>
              <a:t>p d </a:t>
            </a:r>
            <a:r>
              <a:rPr lang="en-US" sz="2800" b="1" dirty="0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dirty="0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dirty="0" smtClean="0">
                <a:solidFill>
                  <a:srgbClr val="CC3300"/>
                </a:solidFill>
                <a:sym typeface="SymbolProp BT" pitchFamily="2" charset="2"/>
              </a:rPr>
              <a:t>L</a:t>
            </a:r>
            <a:r>
              <a:rPr lang="en-US" sz="2800" b="1" dirty="0" smtClean="0">
                <a:sym typeface="SymbolProp BT" pitchFamily="2" charset="2"/>
              </a:rPr>
              <a:t> r</a:t>
            </a:r>
          </a:p>
          <a:p>
            <a:pPr eaLnBrk="1" hangingPunct="1"/>
            <a:r>
              <a:rPr lang="ru-RU" sz="2800" dirty="0" smtClean="0"/>
              <a:t>Что такое </a:t>
            </a:r>
            <a:r>
              <a:rPr lang="ru-RU" sz="2800" dirty="0" smtClean="0">
                <a:solidFill>
                  <a:srgbClr val="000099"/>
                </a:solidFill>
              </a:rPr>
              <a:t>(</a:t>
            </a:r>
            <a:r>
              <a:rPr lang="en-US" sz="2800" b="1" dirty="0" smtClean="0">
                <a:solidFill>
                  <a:srgbClr val="000099"/>
                </a:solidFill>
              </a:rPr>
              <a:t>L/R</a:t>
            </a:r>
            <a:r>
              <a:rPr lang="ru-RU" sz="2800" dirty="0" smtClean="0">
                <a:solidFill>
                  <a:srgbClr val="000099"/>
                </a:solidFill>
              </a:rPr>
              <a:t>)</a:t>
            </a:r>
            <a:r>
              <a:rPr lang="ru-RU" sz="2800" b="1" i="1" dirty="0" smtClean="0">
                <a:solidFill>
                  <a:srgbClr val="000099"/>
                </a:solidFill>
              </a:rPr>
              <a:t>-интерпретатор</a:t>
            </a:r>
            <a:r>
              <a:rPr lang="en-US" sz="2800" dirty="0" smtClean="0"/>
              <a:t> </a:t>
            </a:r>
            <a:r>
              <a:rPr lang="en-US" sz="2800" b="1" dirty="0" err="1" smtClean="0"/>
              <a:t>int</a:t>
            </a:r>
            <a:r>
              <a:rPr lang="en-US" sz="2800" dirty="0" smtClean="0"/>
              <a:t> </a:t>
            </a:r>
            <a:r>
              <a:rPr lang="ru-RU" sz="2800" dirty="0" smtClean="0"/>
              <a:t>языка </a:t>
            </a:r>
            <a:r>
              <a:rPr lang="en-US" sz="2800" b="1" dirty="0" smtClean="0"/>
              <a:t>L</a:t>
            </a:r>
            <a:r>
              <a:rPr lang="ru-RU" sz="2800" dirty="0" smtClean="0"/>
              <a:t>, написанный на языке </a:t>
            </a:r>
            <a:r>
              <a:rPr lang="en-US" sz="2800" b="1" dirty="0" smtClean="0"/>
              <a:t>R</a:t>
            </a:r>
            <a:r>
              <a:rPr lang="en-US" sz="2800" dirty="0" smtClean="0"/>
              <a:t>? </a:t>
            </a:r>
            <a:r>
              <a:rPr lang="ru-RU" sz="2800" dirty="0" smtClean="0"/>
              <a:t>Мнение?</a:t>
            </a:r>
          </a:p>
          <a:p>
            <a:pPr eaLnBrk="1" hangingPunct="1">
              <a:buFont typeface="Stars1" pitchFamily="34" charset="2"/>
              <a:buNone/>
            </a:pPr>
            <a:r>
              <a:rPr lang="en-US" sz="2800" b="1" dirty="0" smtClean="0"/>
              <a:t>		</a:t>
            </a:r>
            <a:r>
              <a:rPr lang="en-US" sz="2800" b="1" dirty="0" err="1" smtClean="0"/>
              <a:t>int</a:t>
            </a:r>
            <a:r>
              <a:rPr lang="en-US" sz="2800" b="1" dirty="0" err="1" smtClean="0">
                <a:sym typeface="Symbol" pitchFamily="18" charset="2"/>
              </a:rPr>
              <a:t>P</a:t>
            </a:r>
            <a:r>
              <a:rPr lang="en-US" sz="2800" b="1" baseline="-25000" dirty="0" err="1" smtClean="0">
                <a:sym typeface="Symbol" pitchFamily="18" charset="2"/>
              </a:rPr>
              <a:t>R</a:t>
            </a:r>
            <a:r>
              <a:rPr lang="en-US" sz="2800" b="1" dirty="0" smtClean="0">
                <a:sym typeface="Symbol" pitchFamily="18" charset="2"/>
              </a:rPr>
              <a:t>: </a:t>
            </a:r>
            <a:r>
              <a:rPr lang="en-US" sz="2800" b="1" dirty="0" smtClean="0">
                <a:sym typeface="SymbolProp BT" pitchFamily="2" charset="2"/>
              </a:rPr>
              <a:t></a:t>
            </a:r>
            <a:r>
              <a:rPr lang="en-US" sz="2800" b="1" dirty="0" err="1" smtClean="0"/>
              <a:t>p</a:t>
            </a:r>
            <a:r>
              <a:rPr lang="en-US" sz="2800" b="1" dirty="0" err="1" smtClean="0">
                <a:sym typeface="Symbol" pitchFamily="18" charset="2"/>
              </a:rPr>
              <a:t>P</a:t>
            </a:r>
            <a:r>
              <a:rPr lang="en-US" sz="2800" b="1" baseline="-25000" dirty="0" err="1" smtClean="0">
                <a:sym typeface="Symbol" pitchFamily="18" charset="2"/>
              </a:rPr>
              <a:t>L</a:t>
            </a:r>
            <a:r>
              <a:rPr lang="en-US" sz="2800" b="1" dirty="0" smtClean="0">
                <a:sym typeface="Symbol" pitchFamily="18" charset="2"/>
              </a:rPr>
              <a:t>  </a:t>
            </a:r>
            <a:r>
              <a:rPr lang="en-US" sz="2800" b="1" dirty="0" smtClean="0">
                <a:sym typeface="SymbolProp BT" pitchFamily="2" charset="2"/>
              </a:rPr>
              <a:t></a:t>
            </a:r>
            <a:r>
              <a:rPr lang="en-US" sz="2800" b="1" dirty="0" err="1" smtClean="0"/>
              <a:t>d</a:t>
            </a:r>
            <a:r>
              <a:rPr lang="en-US" sz="2800" b="1" dirty="0" err="1" smtClean="0">
                <a:sym typeface="Symbol" pitchFamily="18" charset="2"/>
              </a:rPr>
              <a:t>D</a:t>
            </a:r>
            <a:r>
              <a:rPr lang="ru-RU" sz="2800" b="1" dirty="0" smtClean="0">
                <a:sym typeface="Symbol" pitchFamily="18" charset="2"/>
              </a:rPr>
              <a:t/>
            </a:r>
            <a:br>
              <a:rPr lang="ru-RU" sz="2800" b="1" dirty="0" smtClean="0">
                <a:sym typeface="Symbol" pitchFamily="18" charset="2"/>
              </a:rPr>
            </a:br>
            <a:r>
              <a:rPr lang="en-US" sz="2800" b="1" dirty="0" smtClean="0">
                <a:sym typeface="Symbol" pitchFamily="18" charset="2"/>
              </a:rPr>
              <a:t>		</a:t>
            </a:r>
            <a:r>
              <a:rPr lang="en-US" sz="2800" b="1" dirty="0" err="1" smtClean="0">
                <a:sym typeface="Symbol" pitchFamily="18" charset="2"/>
              </a:rPr>
              <a:t>int</a:t>
            </a:r>
            <a:r>
              <a:rPr lang="en-US" sz="2800" b="1" dirty="0" smtClean="0">
                <a:sym typeface="Symbol" pitchFamily="18" charset="2"/>
              </a:rPr>
              <a:t>(p, d) </a:t>
            </a:r>
            <a:r>
              <a:rPr lang="en-US" sz="2800" b="1" dirty="0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dirty="0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dirty="0" smtClean="0">
                <a:solidFill>
                  <a:srgbClr val="CC3300"/>
                </a:solidFill>
                <a:sym typeface="SymbolProp BT" pitchFamily="2" charset="2"/>
              </a:rPr>
              <a:t>R</a:t>
            </a:r>
            <a:r>
              <a:rPr lang="en-US" sz="2800" b="1" dirty="0" smtClean="0">
                <a:sym typeface="SymbolProp BT" pitchFamily="2" charset="2"/>
              </a:rPr>
              <a:t> </a:t>
            </a:r>
            <a:r>
              <a:rPr lang="en-US" sz="2800" b="1" dirty="0" err="1" smtClean="0">
                <a:sym typeface="SymbolProp BT" pitchFamily="2" charset="2"/>
              </a:rPr>
              <a:t>r</a:t>
            </a:r>
            <a:r>
              <a:rPr lang="en-US" sz="2800" b="1" dirty="0" smtClean="0">
                <a:sym typeface="SymbolProp BT" pitchFamily="2" charset="2"/>
              </a:rPr>
              <a:t>     </a:t>
            </a:r>
            <a:r>
              <a:rPr lang="en-US" sz="2800" b="1" dirty="0" smtClean="0">
                <a:sym typeface="Symbol" pitchFamily="18" charset="2"/>
              </a:rPr>
              <a:t> p d </a:t>
            </a:r>
            <a:r>
              <a:rPr lang="en-US" sz="2800" b="1" dirty="0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dirty="0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dirty="0" smtClean="0">
                <a:solidFill>
                  <a:srgbClr val="CC3300"/>
                </a:solidFill>
                <a:sym typeface="SymbolProp BT" pitchFamily="2" charset="2"/>
              </a:rPr>
              <a:t>L</a:t>
            </a:r>
            <a:r>
              <a:rPr lang="en-US" sz="2800" b="1" dirty="0" smtClean="0">
                <a:sym typeface="SymbolProp BT" pitchFamily="2" charset="2"/>
              </a:rPr>
              <a:t> r</a:t>
            </a:r>
            <a:endParaRPr lang="en-US" sz="2800" b="1" dirty="0" smtClean="0"/>
          </a:p>
          <a:p>
            <a:pPr eaLnBrk="1" hangingPunct="1"/>
            <a:r>
              <a:rPr lang="ru-RU" sz="2800" dirty="0" smtClean="0"/>
              <a:t>Что такое </a:t>
            </a:r>
            <a:r>
              <a:rPr lang="en-US" sz="2800" dirty="0" smtClean="0">
                <a:solidFill>
                  <a:srgbClr val="000099"/>
                </a:solidFill>
              </a:rPr>
              <a:t>(</a:t>
            </a:r>
            <a:r>
              <a:rPr lang="en-US" sz="2800" b="1" dirty="0" smtClean="0">
                <a:solidFill>
                  <a:srgbClr val="000099"/>
                </a:solidFill>
              </a:rPr>
              <a:t>L1→L2/R</a:t>
            </a:r>
            <a:r>
              <a:rPr lang="en-US" sz="2800" dirty="0" smtClean="0">
                <a:solidFill>
                  <a:srgbClr val="000099"/>
                </a:solidFill>
              </a:rPr>
              <a:t>)</a:t>
            </a:r>
            <a:r>
              <a:rPr lang="en-US" sz="2800" b="1" i="1" dirty="0" smtClean="0">
                <a:solidFill>
                  <a:srgbClr val="000099"/>
                </a:solidFill>
              </a:rPr>
              <a:t>-</a:t>
            </a:r>
            <a:r>
              <a:rPr lang="ru-RU" sz="2800" b="1" i="1" dirty="0" smtClean="0">
                <a:solidFill>
                  <a:srgbClr val="000099"/>
                </a:solidFill>
              </a:rPr>
              <a:t>компилятор</a:t>
            </a:r>
            <a:r>
              <a:rPr lang="ru-RU" sz="2800" dirty="0" smtClean="0"/>
              <a:t> </a:t>
            </a:r>
            <a:r>
              <a:rPr lang="en-US" sz="2800" b="1" dirty="0" smtClean="0"/>
              <a:t>comp</a:t>
            </a:r>
            <a:r>
              <a:rPr lang="en-US" sz="2800" dirty="0" smtClean="0"/>
              <a:t> </a:t>
            </a:r>
            <a:r>
              <a:rPr lang="ru-RU" sz="2800" dirty="0" smtClean="0"/>
              <a:t>с языка </a:t>
            </a:r>
            <a:r>
              <a:rPr lang="en-US" sz="2800" b="1" dirty="0" smtClean="0"/>
              <a:t>L1</a:t>
            </a:r>
            <a:r>
              <a:rPr lang="en-US" sz="2800" dirty="0" smtClean="0"/>
              <a:t> </a:t>
            </a:r>
            <a:r>
              <a:rPr lang="ru-RU" sz="2800" dirty="0" smtClean="0"/>
              <a:t>на язык </a:t>
            </a:r>
            <a:r>
              <a:rPr lang="en-US" sz="2800" b="1" dirty="0" smtClean="0"/>
              <a:t>L2</a:t>
            </a:r>
            <a:r>
              <a:rPr lang="en-US" sz="2800" dirty="0" smtClean="0"/>
              <a:t>, </a:t>
            </a:r>
            <a:r>
              <a:rPr lang="ru-RU" sz="2800" dirty="0" smtClean="0"/>
              <a:t>написанный на языке </a:t>
            </a:r>
            <a:r>
              <a:rPr lang="en-US" sz="2800" b="1" dirty="0" smtClean="0"/>
              <a:t>R</a:t>
            </a:r>
            <a:r>
              <a:rPr lang="en-US" sz="2800" dirty="0" smtClean="0"/>
              <a:t>? </a:t>
            </a:r>
            <a:r>
              <a:rPr lang="ru-RU" sz="2800" dirty="0" smtClean="0"/>
              <a:t>Мнение?</a:t>
            </a:r>
            <a:endParaRPr lang="en-US" sz="2800" dirty="0" smtClean="0"/>
          </a:p>
          <a:p>
            <a:pPr eaLnBrk="1" hangingPunct="1">
              <a:buFont typeface="Stars1" pitchFamily="34" charset="2"/>
              <a:buNone/>
            </a:pPr>
            <a:r>
              <a:rPr lang="en-US" sz="2800" b="1" dirty="0" smtClean="0"/>
              <a:t>		</a:t>
            </a:r>
            <a:r>
              <a:rPr lang="en-US" sz="2800" b="1" dirty="0" err="1" smtClean="0"/>
              <a:t>comp</a:t>
            </a:r>
            <a:r>
              <a:rPr lang="en-US" sz="2800" b="1" dirty="0" err="1" smtClean="0">
                <a:sym typeface="Symbol" pitchFamily="18" charset="2"/>
              </a:rPr>
              <a:t>P</a:t>
            </a:r>
            <a:r>
              <a:rPr lang="en-US" sz="2800" b="1" baseline="-25000" dirty="0" err="1" smtClean="0">
                <a:sym typeface="Symbol" pitchFamily="18" charset="2"/>
              </a:rPr>
              <a:t>R</a:t>
            </a:r>
            <a:r>
              <a:rPr lang="en-US" sz="2800" b="1" dirty="0" smtClean="0">
                <a:sym typeface="Symbol" pitchFamily="18" charset="2"/>
              </a:rPr>
              <a:t>: </a:t>
            </a:r>
            <a:r>
              <a:rPr lang="en-US" sz="2800" b="1" dirty="0" smtClean="0">
                <a:sym typeface="SymbolProp BT" pitchFamily="2" charset="2"/>
              </a:rPr>
              <a:t></a:t>
            </a:r>
            <a:r>
              <a:rPr lang="en-US" sz="2800" b="1" dirty="0" smtClean="0"/>
              <a:t>p1</a:t>
            </a:r>
            <a:r>
              <a:rPr lang="en-US" sz="2800" b="1" dirty="0" smtClean="0">
                <a:sym typeface="Symbol" pitchFamily="18" charset="2"/>
              </a:rPr>
              <a:t>P</a:t>
            </a:r>
            <a:r>
              <a:rPr lang="en-US" sz="2800" b="1" baseline="-25000" dirty="0" smtClean="0">
                <a:sym typeface="Symbol" pitchFamily="18" charset="2"/>
              </a:rPr>
              <a:t>L1</a:t>
            </a:r>
            <a:r>
              <a:rPr lang="en-US" sz="2800" b="1" dirty="0" smtClean="0">
                <a:sym typeface="Symbol" pitchFamily="18" charset="2"/>
              </a:rPr>
              <a:t>   comp p1 </a:t>
            </a:r>
            <a:r>
              <a:rPr lang="en-US" sz="2800" b="1" dirty="0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dirty="0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dirty="0" smtClean="0">
                <a:solidFill>
                  <a:srgbClr val="CC3300"/>
                </a:solidFill>
                <a:sym typeface="SymbolProp BT" pitchFamily="2" charset="2"/>
              </a:rPr>
              <a:t>R</a:t>
            </a:r>
            <a:r>
              <a:rPr lang="en-US" sz="2800" b="1" dirty="0" smtClean="0">
                <a:sym typeface="SymbolProp BT" pitchFamily="2" charset="2"/>
              </a:rPr>
              <a:t> p2 </a:t>
            </a:r>
            <a:r>
              <a:rPr lang="en-US" sz="2800" b="1" dirty="0" smtClean="0">
                <a:sym typeface="Symbol" pitchFamily="18" charset="2"/>
              </a:rPr>
              <a:t>P</a:t>
            </a:r>
            <a:r>
              <a:rPr lang="en-US" sz="2800" b="1" baseline="-25000" dirty="0" smtClean="0">
                <a:sym typeface="Symbol" pitchFamily="18" charset="2"/>
              </a:rPr>
              <a:t>L2</a:t>
            </a:r>
            <a:br>
              <a:rPr lang="en-US" sz="2800" b="1" baseline="-25000" dirty="0" smtClean="0">
                <a:sym typeface="Symbol" pitchFamily="18" charset="2"/>
              </a:rPr>
            </a:br>
            <a:r>
              <a:rPr lang="en-US" sz="2800" b="1" baseline="-25000" dirty="0" smtClean="0">
                <a:sym typeface="Symbol" pitchFamily="18" charset="2"/>
              </a:rPr>
              <a:t>		</a:t>
            </a:r>
            <a:r>
              <a:rPr lang="en-US" sz="2800" b="1" dirty="0" smtClean="0">
                <a:sym typeface="SymbolProp BT" pitchFamily="2" charset="2"/>
              </a:rPr>
              <a:t></a:t>
            </a:r>
            <a:r>
              <a:rPr lang="en-US" sz="2800" b="1" dirty="0" err="1" smtClean="0"/>
              <a:t>d</a:t>
            </a:r>
            <a:r>
              <a:rPr lang="en-US" sz="2800" b="1" dirty="0" err="1" smtClean="0">
                <a:sym typeface="Symbol" pitchFamily="18" charset="2"/>
              </a:rPr>
              <a:t>D</a:t>
            </a:r>
            <a:r>
              <a:rPr lang="en-US" sz="2800" b="1" dirty="0" smtClean="0">
                <a:sym typeface="Symbol" pitchFamily="18" charset="2"/>
              </a:rPr>
              <a:t>  p1 d </a:t>
            </a:r>
            <a:r>
              <a:rPr lang="en-US" sz="2800" b="1" dirty="0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dirty="0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dirty="0" smtClean="0">
                <a:solidFill>
                  <a:srgbClr val="CC3300"/>
                </a:solidFill>
                <a:sym typeface="SymbolProp BT" pitchFamily="2" charset="2"/>
              </a:rPr>
              <a:t>L1</a:t>
            </a:r>
            <a:r>
              <a:rPr lang="en-US" sz="2800" b="1" dirty="0" smtClean="0">
                <a:sym typeface="SymbolProp BT" pitchFamily="2" charset="2"/>
              </a:rPr>
              <a:t> r     </a:t>
            </a:r>
            <a:r>
              <a:rPr lang="en-US" sz="2800" b="1" dirty="0" smtClean="0">
                <a:sym typeface="Symbol" pitchFamily="18" charset="2"/>
              </a:rPr>
              <a:t> p2 d </a:t>
            </a:r>
            <a:r>
              <a:rPr lang="en-US" sz="2800" b="1" dirty="0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dirty="0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dirty="0" smtClean="0">
                <a:solidFill>
                  <a:srgbClr val="CC3300"/>
                </a:solidFill>
                <a:sym typeface="SymbolProp BT" pitchFamily="2" charset="2"/>
              </a:rPr>
              <a:t>L2</a:t>
            </a:r>
            <a:r>
              <a:rPr lang="en-US" sz="2800" b="1" dirty="0" smtClean="0">
                <a:sym typeface="SymbolProp BT" pitchFamily="2" charset="2"/>
              </a:rPr>
              <a:t> r</a:t>
            </a:r>
            <a:endParaRPr lang="ru-RU" sz="2800" b="1" dirty="0" smtClean="0">
              <a:sym typeface="SymbolProp B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Простейшие примеры метасистемных переходов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Даже простейшие метапрограммы позволяют достичь серьезных результатов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Назовем </a:t>
            </a:r>
            <a:r>
              <a:rPr lang="en-US" sz="2800" smtClean="0">
                <a:solidFill>
                  <a:srgbClr val="000099"/>
                </a:solidFill>
              </a:rPr>
              <a:t>(</a:t>
            </a:r>
            <a:r>
              <a:rPr lang="en-US" sz="2800" b="1" smtClean="0">
                <a:solidFill>
                  <a:srgbClr val="000099"/>
                </a:solidFill>
              </a:rPr>
              <a:t>R→R/R</a:t>
            </a:r>
            <a:r>
              <a:rPr lang="en-US" sz="2800" smtClean="0">
                <a:solidFill>
                  <a:srgbClr val="000099"/>
                </a:solidFill>
              </a:rPr>
              <a:t>)</a:t>
            </a:r>
            <a:r>
              <a:rPr lang="en-US" sz="2800" b="1" i="1" smtClean="0">
                <a:solidFill>
                  <a:srgbClr val="000099"/>
                </a:solidFill>
              </a:rPr>
              <a:t>-</a:t>
            </a:r>
            <a:r>
              <a:rPr lang="ru-RU" sz="2800" b="1" i="1" smtClean="0">
                <a:solidFill>
                  <a:srgbClr val="000099"/>
                </a:solidFill>
              </a:rPr>
              <a:t>специализатором</a:t>
            </a:r>
            <a:r>
              <a:rPr lang="en-US" sz="2800" i="1" smtClean="0"/>
              <a:t> </a:t>
            </a:r>
            <a:r>
              <a:rPr lang="en-US" sz="2800" b="1" smtClean="0"/>
              <a:t>s</a:t>
            </a:r>
            <a:r>
              <a:rPr lang="en-US" sz="2800" b="1" smtClean="0">
                <a:sym typeface="Symbol" pitchFamily="18" charset="2"/>
              </a:rPr>
              <a:t></a:t>
            </a:r>
            <a:r>
              <a:rPr lang="en-US" sz="2800" b="1" smtClean="0"/>
              <a:t> </a:t>
            </a:r>
            <a:r>
              <a:rPr lang="en-US" sz="2800" b="1" smtClean="0">
                <a:sym typeface="Symbol" pitchFamily="18" charset="2"/>
              </a:rPr>
              <a:t>P</a:t>
            </a:r>
            <a:r>
              <a:rPr lang="en-US" sz="2800" b="1" baseline="-25000" smtClean="0">
                <a:sym typeface="Symbol" pitchFamily="18" charset="2"/>
              </a:rPr>
              <a:t>R</a:t>
            </a:r>
            <a:r>
              <a:rPr lang="en-US" sz="2800" smtClean="0">
                <a:sym typeface="Symbol" pitchFamily="18" charset="2"/>
              </a:rPr>
              <a:t>:</a:t>
            </a:r>
          </a:p>
          <a:p>
            <a:pPr eaLnBrk="1" hangingPunct="1">
              <a:lnSpc>
                <a:spcPct val="90000"/>
              </a:lnSpc>
              <a:buFont typeface="Stars1" pitchFamily="34" charset="2"/>
              <a:buNone/>
            </a:pPr>
            <a:r>
              <a:rPr lang="en-US" sz="2800" b="1" smtClean="0">
                <a:sym typeface="SymbolProp BT" pitchFamily="2" charset="2"/>
              </a:rPr>
              <a:t>	</a:t>
            </a:r>
            <a:r>
              <a:rPr lang="en-US" sz="2800" b="1" smtClean="0"/>
              <a:t>p</a:t>
            </a:r>
            <a:r>
              <a:rPr lang="en-US" sz="2800" b="1" smtClean="0">
                <a:sym typeface="Symbol" pitchFamily="18" charset="2"/>
              </a:rPr>
              <a:t>P</a:t>
            </a:r>
            <a:r>
              <a:rPr lang="en-US" sz="2800" b="1" baseline="-25000" smtClean="0">
                <a:sym typeface="Symbol" pitchFamily="18" charset="2"/>
              </a:rPr>
              <a:t>R	</a:t>
            </a:r>
            <a:r>
              <a:rPr lang="en-US" sz="2800" b="1" smtClean="0">
                <a:sym typeface="SymbolProp BT" pitchFamily="2" charset="2"/>
              </a:rPr>
              <a:t></a:t>
            </a:r>
            <a:r>
              <a:rPr lang="en-US" sz="2800" b="1" smtClean="0"/>
              <a:t>d</a:t>
            </a:r>
            <a:r>
              <a:rPr lang="en-US" sz="2800" b="1" baseline="-25000" smtClean="0"/>
              <a:t>1</a:t>
            </a:r>
            <a:r>
              <a:rPr lang="en-US" sz="2800" b="1" smtClean="0">
                <a:sym typeface="Symbol" pitchFamily="18" charset="2"/>
              </a:rPr>
              <a:t>D  s(p, d</a:t>
            </a:r>
            <a:r>
              <a:rPr lang="en-US" sz="2800" b="1" baseline="-25000" smtClean="0">
                <a:sym typeface="Symbol" pitchFamily="18" charset="2"/>
              </a:rPr>
              <a:t>1</a:t>
            </a:r>
            <a:r>
              <a:rPr lang="en-US" sz="2800" b="1" smtClean="0">
                <a:sym typeface="Symbol" pitchFamily="18" charset="2"/>
              </a:rPr>
              <a:t>) </a:t>
            </a:r>
            <a:r>
              <a:rPr lang="en-US" sz="2800" b="1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smtClean="0">
                <a:solidFill>
                  <a:srgbClr val="CC3300"/>
                </a:solidFill>
                <a:sym typeface="SymbolProp BT" pitchFamily="2" charset="2"/>
              </a:rPr>
              <a:t>R</a:t>
            </a:r>
            <a:r>
              <a:rPr lang="en-US" sz="2800" b="1" smtClean="0">
                <a:sym typeface="SymbolProp BT" pitchFamily="2" charset="2"/>
              </a:rPr>
              <a:t> p</a:t>
            </a:r>
            <a:r>
              <a:rPr lang="en-US" sz="2800" b="1" baseline="-25000" smtClean="0">
                <a:sym typeface="SymbolProp BT" pitchFamily="2" charset="2"/>
              </a:rPr>
              <a:t>1 </a:t>
            </a:r>
            <a:r>
              <a:rPr lang="en-US" sz="2800" b="1" smtClean="0">
                <a:sym typeface="Symbol" pitchFamily="18" charset="2"/>
              </a:rPr>
              <a:t>P</a:t>
            </a:r>
            <a:r>
              <a:rPr lang="en-US" sz="2800" b="1" baseline="-25000" smtClean="0">
                <a:sym typeface="Symbol" pitchFamily="18" charset="2"/>
              </a:rPr>
              <a:t>R</a:t>
            </a:r>
            <a:r>
              <a:rPr lang="en-US" sz="2800" b="1" smtClean="0">
                <a:sym typeface="Symbol" pitchFamily="18" charset="2"/>
              </a:rPr>
              <a:t> :</a:t>
            </a:r>
          </a:p>
          <a:p>
            <a:pPr eaLnBrk="1" hangingPunct="1">
              <a:lnSpc>
                <a:spcPct val="90000"/>
              </a:lnSpc>
              <a:buFont typeface="Stars1" pitchFamily="34" charset="2"/>
              <a:buNone/>
            </a:pPr>
            <a:r>
              <a:rPr lang="en-US" sz="2800" baseline="-25000" smtClean="0"/>
              <a:t>	</a:t>
            </a:r>
            <a:r>
              <a:rPr lang="ru-RU" sz="2800" baseline="-25000" smtClean="0"/>
              <a:t>	</a:t>
            </a:r>
            <a:r>
              <a:rPr lang="en-US" sz="2800" baseline="-25000" smtClean="0"/>
              <a:t>	</a:t>
            </a:r>
            <a:r>
              <a:rPr lang="en-US" sz="2800" b="1" smtClean="0">
                <a:sym typeface="SymbolProp BT" pitchFamily="2" charset="2"/>
              </a:rPr>
              <a:t></a:t>
            </a:r>
            <a:r>
              <a:rPr lang="en-US" sz="2800" b="1" smtClean="0"/>
              <a:t>d</a:t>
            </a:r>
            <a:r>
              <a:rPr lang="en-US" sz="2800" b="1" baseline="-25000" smtClean="0"/>
              <a:t>2</a:t>
            </a:r>
            <a:r>
              <a:rPr lang="en-US" sz="2800" b="1" smtClean="0">
                <a:sym typeface="Symbol" pitchFamily="18" charset="2"/>
              </a:rPr>
              <a:t>D  p (d</a:t>
            </a:r>
            <a:r>
              <a:rPr lang="en-US" sz="2800" b="1" baseline="-25000" smtClean="0">
                <a:sym typeface="Symbol" pitchFamily="18" charset="2"/>
              </a:rPr>
              <a:t>1 </a:t>
            </a:r>
            <a:r>
              <a:rPr lang="en-US" sz="2800" b="1" smtClean="0">
                <a:sym typeface="Symbol" pitchFamily="18" charset="2"/>
              </a:rPr>
              <a:t>, d</a:t>
            </a:r>
            <a:r>
              <a:rPr lang="en-US" sz="2800" b="1" baseline="-25000" smtClean="0">
                <a:sym typeface="Symbol" pitchFamily="18" charset="2"/>
              </a:rPr>
              <a:t>2</a:t>
            </a:r>
            <a:r>
              <a:rPr lang="en-US" sz="2800" b="1" smtClean="0">
                <a:sym typeface="Symbol" pitchFamily="18" charset="2"/>
              </a:rPr>
              <a:t>) </a:t>
            </a:r>
            <a:r>
              <a:rPr lang="en-US" sz="2800" b="1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smtClean="0">
                <a:solidFill>
                  <a:srgbClr val="CC3300"/>
                </a:solidFill>
                <a:sym typeface="SymbolProp BT" pitchFamily="2" charset="2"/>
              </a:rPr>
              <a:t>R</a:t>
            </a:r>
            <a:r>
              <a:rPr lang="en-US" sz="2800" b="1" smtClean="0">
                <a:sym typeface="SymbolProp BT" pitchFamily="2" charset="2"/>
              </a:rPr>
              <a:t> r     </a:t>
            </a:r>
            <a:r>
              <a:rPr lang="en-US" sz="2800" b="1" smtClean="0">
                <a:sym typeface="Symbol" pitchFamily="18" charset="2"/>
              </a:rPr>
              <a:t> p</a:t>
            </a:r>
            <a:r>
              <a:rPr lang="en-US" sz="2800" b="1" baseline="-25000" smtClean="0">
                <a:sym typeface="Symbol" pitchFamily="18" charset="2"/>
              </a:rPr>
              <a:t>1</a:t>
            </a:r>
            <a:r>
              <a:rPr lang="en-US" sz="2800" b="1" smtClean="0">
                <a:sym typeface="Symbol" pitchFamily="18" charset="2"/>
              </a:rPr>
              <a:t> d</a:t>
            </a:r>
            <a:r>
              <a:rPr lang="en-US" sz="2800" b="1" baseline="-25000" smtClean="0">
                <a:sym typeface="Symbol" pitchFamily="18" charset="2"/>
              </a:rPr>
              <a:t>2</a:t>
            </a:r>
            <a:r>
              <a:rPr lang="en-US" sz="2800" b="1" smtClean="0">
                <a:sym typeface="Symbol" pitchFamily="18" charset="2"/>
              </a:rPr>
              <a:t> </a:t>
            </a:r>
            <a:r>
              <a:rPr lang="en-US" sz="2800" b="1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smtClean="0">
                <a:solidFill>
                  <a:srgbClr val="CC3300"/>
                </a:solidFill>
                <a:sym typeface="SymbolProp BT" pitchFamily="2" charset="2"/>
              </a:rPr>
              <a:t>R</a:t>
            </a:r>
            <a:r>
              <a:rPr lang="en-US" sz="2800" b="1" smtClean="0">
                <a:sym typeface="SymbolProp BT" pitchFamily="2" charset="2"/>
              </a:rPr>
              <a:t> r</a:t>
            </a:r>
            <a:endParaRPr lang="en-US" sz="2800" baseline="-25000" smtClean="0"/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Коротко (</a:t>
            </a:r>
            <a:r>
              <a:rPr lang="ru-RU" sz="2800" b="1" i="1" smtClean="0">
                <a:solidFill>
                  <a:srgbClr val="000099"/>
                </a:solidFill>
              </a:rPr>
              <a:t>основное свойство специализатора</a:t>
            </a:r>
            <a:r>
              <a:rPr lang="ru-RU" sz="2800" smtClean="0"/>
              <a:t>):</a:t>
            </a:r>
          </a:p>
          <a:p>
            <a:pPr eaLnBrk="1" hangingPunct="1">
              <a:lnSpc>
                <a:spcPct val="90000"/>
              </a:lnSpc>
              <a:buFont typeface="Stars1" pitchFamily="34" charset="2"/>
              <a:buNone/>
            </a:pPr>
            <a:r>
              <a:rPr lang="ru-RU" sz="2800" b="1" smtClean="0">
                <a:sym typeface="SymbolProp BT" pitchFamily="2" charset="2"/>
              </a:rPr>
              <a:t>		</a:t>
            </a:r>
            <a:r>
              <a:rPr lang="en-US" sz="2800" b="1" smtClean="0">
                <a:sym typeface="SymbolProp BT" pitchFamily="2" charset="2"/>
              </a:rPr>
              <a:t></a:t>
            </a:r>
            <a:r>
              <a:rPr lang="en-US" sz="2800" b="1" smtClean="0"/>
              <a:t>p</a:t>
            </a:r>
            <a:r>
              <a:rPr lang="en-US" sz="2800" b="1" smtClean="0">
                <a:sym typeface="Symbol" pitchFamily="18" charset="2"/>
              </a:rPr>
              <a:t>P</a:t>
            </a:r>
            <a:r>
              <a:rPr lang="en-US" sz="2800" b="1" baseline="-25000" smtClean="0">
                <a:sym typeface="Symbol" pitchFamily="18" charset="2"/>
              </a:rPr>
              <a:t>R</a:t>
            </a:r>
            <a:r>
              <a:rPr lang="en-US" sz="2800" b="1" smtClean="0">
                <a:sym typeface="Symbol" pitchFamily="18" charset="2"/>
              </a:rPr>
              <a:t>  </a:t>
            </a:r>
            <a:r>
              <a:rPr lang="en-US" sz="2800" b="1" smtClean="0">
                <a:sym typeface="SymbolProp BT" pitchFamily="2" charset="2"/>
              </a:rPr>
              <a:t></a:t>
            </a:r>
            <a:r>
              <a:rPr lang="en-US" sz="2800" b="1" smtClean="0"/>
              <a:t>d</a:t>
            </a:r>
            <a:r>
              <a:rPr lang="en-US" sz="2800" b="1" baseline="-25000" smtClean="0"/>
              <a:t>1 </a:t>
            </a:r>
            <a:r>
              <a:rPr lang="en-US" sz="2800" b="1" smtClean="0">
                <a:sym typeface="Symbol" pitchFamily="18" charset="2"/>
              </a:rPr>
              <a:t>, d</a:t>
            </a:r>
            <a:r>
              <a:rPr lang="en-US" sz="2800" b="1" baseline="-25000" smtClean="0">
                <a:sym typeface="Symbol" pitchFamily="18" charset="2"/>
              </a:rPr>
              <a:t>2</a:t>
            </a:r>
            <a:r>
              <a:rPr lang="en-US" sz="2800" b="1" smtClean="0">
                <a:sym typeface="Symbol" pitchFamily="18" charset="2"/>
              </a:rPr>
              <a:t>D</a:t>
            </a:r>
            <a:r>
              <a:rPr lang="ru-RU" sz="2800" b="1" smtClean="0">
                <a:sym typeface="Symbol" pitchFamily="18" charset="2"/>
              </a:rPr>
              <a:t>    </a:t>
            </a:r>
            <a:r>
              <a:rPr lang="en-US" sz="2800" b="1" smtClean="0">
                <a:sym typeface="Symbol" pitchFamily="18" charset="2"/>
              </a:rPr>
              <a:t>p (d</a:t>
            </a:r>
            <a:r>
              <a:rPr lang="en-US" sz="2800" b="1" baseline="-25000" smtClean="0">
                <a:sym typeface="Symbol" pitchFamily="18" charset="2"/>
              </a:rPr>
              <a:t>1 </a:t>
            </a:r>
            <a:r>
              <a:rPr lang="en-US" sz="2800" b="1" smtClean="0">
                <a:sym typeface="Symbol" pitchFamily="18" charset="2"/>
              </a:rPr>
              <a:t>, d</a:t>
            </a:r>
            <a:r>
              <a:rPr lang="en-US" sz="2800" b="1" baseline="-25000" smtClean="0">
                <a:sym typeface="Symbol" pitchFamily="18" charset="2"/>
              </a:rPr>
              <a:t>2</a:t>
            </a:r>
            <a:r>
              <a:rPr lang="en-US" sz="2800" b="1" smtClean="0">
                <a:sym typeface="Symbol" pitchFamily="18" charset="2"/>
              </a:rPr>
              <a:t>)</a:t>
            </a:r>
            <a:r>
              <a:rPr lang="ru-RU" sz="2800" b="1" smtClean="0">
                <a:sym typeface="Symbol" pitchFamily="18" charset="2"/>
              </a:rPr>
              <a:t>  =  </a:t>
            </a:r>
            <a:r>
              <a:rPr lang="en-US" sz="2800" b="1" smtClean="0">
                <a:solidFill>
                  <a:srgbClr val="006600"/>
                </a:solidFill>
                <a:sym typeface="Symbol" pitchFamily="18" charset="2"/>
              </a:rPr>
              <a:t>s(p, d</a:t>
            </a:r>
            <a:r>
              <a:rPr lang="en-US" sz="2800" b="1" baseline="-25000" smtClean="0">
                <a:solidFill>
                  <a:srgbClr val="006600"/>
                </a:solidFill>
                <a:sym typeface="Symbol" pitchFamily="18" charset="2"/>
              </a:rPr>
              <a:t>1</a:t>
            </a:r>
            <a:r>
              <a:rPr lang="en-US" sz="2800" b="1" smtClean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ru-RU" sz="2800" b="1" smtClean="0">
                <a:sym typeface="Symbol" pitchFamily="18" charset="2"/>
              </a:rPr>
              <a:t> </a:t>
            </a:r>
            <a:r>
              <a:rPr lang="en-US" sz="2800" b="1" smtClean="0">
                <a:sym typeface="Symbol" pitchFamily="18" charset="2"/>
              </a:rPr>
              <a:t>d</a:t>
            </a:r>
            <a:r>
              <a:rPr lang="en-US" sz="2800" b="1" baseline="-25000" smtClean="0">
                <a:sym typeface="Symbol" pitchFamily="18" charset="2"/>
              </a:rPr>
              <a:t>2</a:t>
            </a:r>
            <a:endParaRPr lang="ru-RU" sz="2800" b="1" baseline="-250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Тривиальный и нетривиальный специализатор: как отличить? </a:t>
            </a:r>
            <a:r>
              <a:rPr lang="en-US" sz="2800" smtClean="0"/>
              <a:t>Touch stone </a:t>
            </a:r>
            <a:r>
              <a:rPr lang="ru-RU" sz="2800" smtClean="0"/>
              <a:t>будет на следующем слайде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106738" y="1644650"/>
            <a:ext cx="5834062" cy="1512888"/>
            <a:chOff x="1957" y="1036"/>
            <a:chExt cx="3675" cy="953"/>
          </a:xfrm>
        </p:grpSpPr>
        <p:sp>
          <p:nvSpPr>
            <p:cNvPr id="224260" name="Rectangle 4"/>
            <p:cNvSpPr>
              <a:spLocks noChangeArrowheads="1"/>
            </p:cNvSpPr>
            <p:nvPr/>
          </p:nvSpPr>
          <p:spPr bwMode="auto">
            <a:xfrm>
              <a:off x="1957" y="1696"/>
              <a:ext cx="1042" cy="293"/>
            </a:xfrm>
            <a:prstGeom prst="rect">
              <a:avLst/>
            </a:prstGeom>
            <a:solidFill>
              <a:srgbClr val="E7F4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8" name="AutoShape 5"/>
            <p:cNvSpPr>
              <a:spLocks noChangeArrowheads="1"/>
            </p:cNvSpPr>
            <p:nvPr/>
          </p:nvSpPr>
          <p:spPr bwMode="auto">
            <a:xfrm>
              <a:off x="3273" y="1036"/>
              <a:ext cx="2359" cy="494"/>
            </a:xfrm>
            <a:prstGeom prst="wedgeRectCallout">
              <a:avLst>
                <a:gd name="adj1" fmla="val -61741"/>
                <a:gd name="adj2" fmla="val 87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0">
                  <a:solidFill>
                    <a:schemeClr val="tx1"/>
                  </a:solidFill>
                </a:rPr>
                <a:t>результат </a:t>
              </a:r>
              <a:r>
                <a:rPr lang="en-US" sz="2400" b="0">
                  <a:solidFill>
                    <a:schemeClr val="tx1"/>
                  </a:solidFill>
                </a:rPr>
                <a:t>(</a:t>
              </a:r>
              <a:r>
                <a:rPr lang="en-US" sz="2400">
                  <a:solidFill>
                    <a:schemeClr val="tx1"/>
                  </a:solidFill>
                </a:rPr>
                <a:t>L→R</a:t>
              </a:r>
              <a:r>
                <a:rPr lang="en-US" sz="2400" b="0">
                  <a:solidFill>
                    <a:schemeClr val="tx1"/>
                  </a:solidFill>
                </a:rPr>
                <a:t>)-</a:t>
              </a:r>
              <a:r>
                <a:rPr lang="ru-RU" sz="2400" b="0">
                  <a:solidFill>
                    <a:schemeClr val="tx1"/>
                  </a:solidFill>
                </a:rPr>
                <a:t>компиляции</a:t>
              </a:r>
              <a:r>
                <a:rPr lang="en-US" sz="2400" b="0">
                  <a:solidFill>
                    <a:schemeClr val="tx1"/>
                  </a:solidFill>
                </a:rPr>
                <a:t> </a:t>
              </a:r>
              <a:r>
                <a:rPr lang="en-US" sz="2400">
                  <a:solidFill>
                    <a:schemeClr val="tx1"/>
                  </a:solidFill>
                </a:rPr>
                <a:t>p</a:t>
              </a:r>
              <a:r>
                <a:rPr lang="en-US" sz="2400" baseline="-25000">
                  <a:solidFill>
                    <a:schemeClr val="tx1"/>
                  </a:solidFill>
                </a:rPr>
                <a:t>L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106738" y="2484438"/>
            <a:ext cx="5834062" cy="1181100"/>
            <a:chOff x="1957" y="1565"/>
            <a:chExt cx="3675" cy="744"/>
          </a:xfrm>
        </p:grpSpPr>
        <p:sp>
          <p:nvSpPr>
            <p:cNvPr id="224266" name="Rectangle 10"/>
            <p:cNvSpPr>
              <a:spLocks noChangeArrowheads="1"/>
            </p:cNvSpPr>
            <p:nvPr/>
          </p:nvSpPr>
          <p:spPr bwMode="auto">
            <a:xfrm>
              <a:off x="1957" y="2016"/>
              <a:ext cx="923" cy="293"/>
            </a:xfrm>
            <a:prstGeom prst="rect">
              <a:avLst/>
            </a:prstGeom>
            <a:solidFill>
              <a:srgbClr val="E7F4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6" name="AutoShape 11"/>
            <p:cNvSpPr>
              <a:spLocks noChangeArrowheads="1"/>
            </p:cNvSpPr>
            <p:nvPr/>
          </p:nvSpPr>
          <p:spPr bwMode="auto">
            <a:xfrm>
              <a:off x="4141" y="1565"/>
              <a:ext cx="1491" cy="483"/>
            </a:xfrm>
            <a:prstGeom prst="wedgeRectCallout">
              <a:avLst>
                <a:gd name="adj1" fmla="val -135042"/>
                <a:gd name="adj2" fmla="val 522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0">
                  <a:solidFill>
                    <a:schemeClr val="tx1"/>
                  </a:solidFill>
                </a:rPr>
                <a:t>(</a:t>
              </a:r>
              <a:r>
                <a:rPr lang="en-US" sz="2400">
                  <a:solidFill>
                    <a:schemeClr val="tx1"/>
                  </a:solidFill>
                </a:rPr>
                <a:t>L→R</a:t>
              </a:r>
              <a:r>
                <a:rPr lang="ru-RU" sz="2400">
                  <a:solidFill>
                    <a:schemeClr val="tx1"/>
                  </a:solidFill>
                </a:rPr>
                <a:t>/</a:t>
              </a:r>
              <a:r>
                <a:rPr lang="en-US" sz="2400">
                  <a:solidFill>
                    <a:schemeClr val="tx1"/>
                  </a:solidFill>
                </a:rPr>
                <a:t>R</a:t>
              </a:r>
              <a:r>
                <a:rPr lang="en-US" sz="2400" b="0">
                  <a:solidFill>
                    <a:schemeClr val="tx1"/>
                  </a:solidFill>
                </a:rPr>
                <a:t>)-</a:t>
              </a:r>
              <a:r>
                <a:rPr lang="ru-RU" sz="2400" b="0">
                  <a:solidFill>
                    <a:schemeClr val="tx1"/>
                  </a:solidFill>
                </a:rPr>
                <a:t>компилятор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2775" y="2814638"/>
            <a:ext cx="3757613" cy="1355725"/>
            <a:chOff x="386" y="1773"/>
            <a:chExt cx="2367" cy="854"/>
          </a:xfrm>
        </p:grpSpPr>
        <p:sp>
          <p:nvSpPr>
            <p:cNvPr id="224270" name="Rectangle 14"/>
            <p:cNvSpPr>
              <a:spLocks noChangeArrowheads="1"/>
            </p:cNvSpPr>
            <p:nvPr/>
          </p:nvSpPr>
          <p:spPr bwMode="auto">
            <a:xfrm>
              <a:off x="1959" y="2334"/>
              <a:ext cx="794" cy="293"/>
            </a:xfrm>
            <a:prstGeom prst="rect">
              <a:avLst/>
            </a:prstGeom>
            <a:solidFill>
              <a:srgbClr val="E7F4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464" name="AutoShape 15"/>
            <p:cNvSpPr>
              <a:spLocks noChangeArrowheads="1"/>
            </p:cNvSpPr>
            <p:nvPr/>
          </p:nvSpPr>
          <p:spPr bwMode="auto">
            <a:xfrm>
              <a:off x="386" y="1773"/>
              <a:ext cx="1472" cy="494"/>
            </a:xfrm>
            <a:prstGeom prst="wedgeRectCallout">
              <a:avLst>
                <a:gd name="adj1" fmla="val 55977"/>
                <a:gd name="adj2" fmla="val 927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 b="0">
                  <a:solidFill>
                    <a:schemeClr val="tx1"/>
                  </a:solidFill>
                </a:rPr>
                <a:t>генератор компиляторов</a:t>
              </a: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Простейшие примеры метасистемных переходов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3263" cy="5257800"/>
          </a:xfrm>
        </p:spPr>
        <p:txBody>
          <a:bodyPr/>
          <a:lstStyle/>
          <a:p>
            <a:pPr eaLnBrk="1" hangingPunct="1"/>
            <a:r>
              <a:rPr lang="en-US" sz="2800" b="1" smtClean="0">
                <a:sym typeface="Symbol" pitchFamily="18" charset="2"/>
              </a:rPr>
              <a:t>p (d</a:t>
            </a:r>
            <a:r>
              <a:rPr lang="en-US" sz="2800" b="1" baseline="-25000" smtClean="0">
                <a:sym typeface="Symbol" pitchFamily="18" charset="2"/>
              </a:rPr>
              <a:t>1 </a:t>
            </a:r>
            <a:r>
              <a:rPr lang="en-US" sz="2800" b="1" smtClean="0">
                <a:sym typeface="Symbol" pitchFamily="18" charset="2"/>
              </a:rPr>
              <a:t>, d</a:t>
            </a:r>
            <a:r>
              <a:rPr lang="en-US" sz="2800" b="1" baseline="-25000" smtClean="0">
                <a:sym typeface="Symbol" pitchFamily="18" charset="2"/>
              </a:rPr>
              <a:t>2</a:t>
            </a:r>
            <a:r>
              <a:rPr lang="en-US" sz="2800" b="1" smtClean="0">
                <a:sym typeface="Symbol" pitchFamily="18" charset="2"/>
              </a:rPr>
              <a:t>)</a:t>
            </a:r>
            <a:r>
              <a:rPr lang="ru-RU" sz="2800" b="1" smtClean="0">
                <a:sym typeface="Symbol" pitchFamily="18" charset="2"/>
              </a:rPr>
              <a:t>  =  </a:t>
            </a:r>
            <a:r>
              <a:rPr lang="en-US" sz="2800" b="1" smtClean="0">
                <a:solidFill>
                  <a:srgbClr val="006600"/>
                </a:solidFill>
                <a:sym typeface="Symbol" pitchFamily="18" charset="2"/>
              </a:rPr>
              <a:t>s(p, d</a:t>
            </a:r>
            <a:r>
              <a:rPr lang="en-US" sz="2800" b="1" baseline="-25000" smtClean="0">
                <a:solidFill>
                  <a:srgbClr val="006600"/>
                </a:solidFill>
                <a:sym typeface="Symbol" pitchFamily="18" charset="2"/>
              </a:rPr>
              <a:t>1</a:t>
            </a:r>
            <a:r>
              <a:rPr lang="en-US" sz="2800" b="1" smtClean="0">
                <a:solidFill>
                  <a:srgbClr val="006600"/>
                </a:solidFill>
                <a:sym typeface="Symbol" pitchFamily="18" charset="2"/>
              </a:rPr>
              <a:t>)</a:t>
            </a:r>
            <a:r>
              <a:rPr lang="ru-RU" sz="2800" b="1" smtClean="0">
                <a:sym typeface="Symbol" pitchFamily="18" charset="2"/>
              </a:rPr>
              <a:t> </a:t>
            </a:r>
            <a:r>
              <a:rPr lang="en-US" sz="2800" b="1" smtClean="0">
                <a:sym typeface="Symbol" pitchFamily="18" charset="2"/>
              </a:rPr>
              <a:t>d</a:t>
            </a:r>
            <a:r>
              <a:rPr lang="en-US" sz="2800" b="1" baseline="-25000" smtClean="0">
                <a:sym typeface="Symbol" pitchFamily="18" charset="2"/>
              </a:rPr>
              <a:t>2</a:t>
            </a:r>
          </a:p>
          <a:p>
            <a:pPr eaLnBrk="1" hangingPunct="1"/>
            <a:r>
              <a:rPr lang="en-US" sz="2800" b="1" smtClean="0">
                <a:sym typeface="Symbol" pitchFamily="18" charset="2"/>
              </a:rPr>
              <a:t>p</a:t>
            </a:r>
            <a:r>
              <a:rPr lang="en-US" sz="2800" b="1" baseline="-25000" smtClean="0">
                <a:sym typeface="Symbol" pitchFamily="18" charset="2"/>
              </a:rPr>
              <a:t>L</a:t>
            </a:r>
            <a:r>
              <a:rPr lang="en-US" sz="2800" b="1" smtClean="0">
                <a:sym typeface="Symbol" pitchFamily="18" charset="2"/>
              </a:rPr>
              <a:t> d </a:t>
            </a:r>
            <a:r>
              <a:rPr lang="en-US" sz="2800" b="1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smtClean="0">
                <a:solidFill>
                  <a:srgbClr val="CC3300"/>
                </a:solidFill>
                <a:sym typeface="SymbolProp BT" pitchFamily="2" charset="2"/>
              </a:rPr>
              <a:t></a:t>
            </a:r>
            <a:r>
              <a:rPr lang="en-US" sz="2800" b="1" baseline="-25000" smtClean="0">
                <a:solidFill>
                  <a:srgbClr val="CC3300"/>
                </a:solidFill>
                <a:sym typeface="SymbolProp BT" pitchFamily="2" charset="2"/>
              </a:rPr>
              <a:t>L</a:t>
            </a:r>
            <a:r>
              <a:rPr lang="en-US" sz="2800" b="1" smtClean="0">
                <a:sym typeface="SymbolProp BT" pitchFamily="2" charset="2"/>
              </a:rPr>
              <a:t> r </a:t>
            </a:r>
            <a:r>
              <a:rPr lang="en-US" sz="2800" b="1" baseline="-25000" smtClean="0">
                <a:solidFill>
                  <a:srgbClr val="CC3300"/>
                </a:solidFill>
                <a:sym typeface="SymbolProp BT" pitchFamily="2" charset="2"/>
              </a:rPr>
              <a:t>R</a:t>
            </a:r>
            <a:r>
              <a:rPr lang="en-US" sz="2800" b="1" smtClean="0">
                <a:solidFill>
                  <a:srgbClr val="CC3300"/>
                </a:solidFill>
                <a:sym typeface="SymbolProp BT" pitchFamily="2" charset="2"/>
              </a:rPr>
              <a:t></a:t>
            </a:r>
            <a:r>
              <a:rPr lang="en-US" sz="2800" b="1" smtClean="0">
                <a:solidFill>
                  <a:srgbClr val="CC3300"/>
                </a:solidFill>
                <a:sym typeface="Symbol" pitchFamily="18" charset="2"/>
              </a:rPr>
              <a:t>*</a:t>
            </a:r>
            <a:r>
              <a:rPr lang="en-US" sz="2800" b="1" smtClean="0">
                <a:sym typeface="Symbol" pitchFamily="18" charset="2"/>
              </a:rPr>
              <a:t>	int(p</a:t>
            </a:r>
            <a:r>
              <a:rPr lang="en-US" sz="2800" b="1" baseline="-25000" smtClean="0">
                <a:sym typeface="Symbol" pitchFamily="18" charset="2"/>
              </a:rPr>
              <a:t>L</a:t>
            </a:r>
            <a:r>
              <a:rPr lang="en-US" sz="2800" b="1" smtClean="0">
                <a:sym typeface="Symbol" pitchFamily="18" charset="2"/>
              </a:rPr>
              <a:t>, d) =</a:t>
            </a:r>
          </a:p>
          <a:p>
            <a:pPr eaLnBrk="1" hangingPunct="1">
              <a:buFont typeface="Stars1" pitchFamily="34" charset="2"/>
              <a:buNone/>
            </a:pPr>
            <a:r>
              <a:rPr lang="en-US" sz="2800" smtClean="0"/>
              <a:t>  				</a:t>
            </a:r>
            <a:r>
              <a:rPr lang="en-US" sz="2800" b="1" u="sng" smtClean="0">
                <a:solidFill>
                  <a:srgbClr val="006600"/>
                </a:solidFill>
              </a:rPr>
              <a:t>s(int, p</a:t>
            </a:r>
            <a:r>
              <a:rPr lang="en-US" sz="2800" b="1" u="sng" baseline="-25000" smtClean="0">
                <a:solidFill>
                  <a:srgbClr val="006600"/>
                </a:solidFill>
              </a:rPr>
              <a:t>L</a:t>
            </a:r>
            <a:r>
              <a:rPr lang="en-US" sz="2800" b="1" u="sng" smtClean="0">
                <a:solidFill>
                  <a:srgbClr val="006600"/>
                </a:solidFill>
              </a:rPr>
              <a:t>)</a:t>
            </a:r>
            <a:r>
              <a:rPr lang="en-US" sz="2800" b="1" smtClean="0"/>
              <a:t> d =</a:t>
            </a:r>
            <a:endParaRPr lang="en-US" sz="2800" smtClean="0"/>
          </a:p>
          <a:p>
            <a:pPr eaLnBrk="1" hangingPunct="1">
              <a:buFont typeface="Stars1" pitchFamily="34" charset="2"/>
              <a:buNone/>
            </a:pPr>
            <a:r>
              <a:rPr lang="en-US" sz="2800" smtClean="0"/>
              <a:t>  				</a:t>
            </a:r>
            <a:r>
              <a:rPr lang="en-US" sz="2800" b="1" u="sng" smtClean="0">
                <a:solidFill>
                  <a:srgbClr val="006600"/>
                </a:solidFill>
              </a:rPr>
              <a:t>s(s, int)</a:t>
            </a:r>
            <a:r>
              <a:rPr lang="en-US" sz="2800" b="1" smtClean="0"/>
              <a:t> p</a:t>
            </a:r>
            <a:r>
              <a:rPr lang="en-US" sz="2800" b="1" baseline="-25000" smtClean="0"/>
              <a:t>L</a:t>
            </a:r>
            <a:r>
              <a:rPr lang="en-US" sz="2800" b="1" smtClean="0"/>
              <a:t> d =</a:t>
            </a:r>
            <a:endParaRPr lang="ru-RU" sz="2800" smtClean="0"/>
          </a:p>
          <a:p>
            <a:pPr eaLnBrk="1" hangingPunct="1">
              <a:buFont typeface="Stars1" pitchFamily="34" charset="2"/>
              <a:buNone/>
            </a:pPr>
            <a:r>
              <a:rPr lang="ru-RU" sz="2800" b="1" smtClean="0"/>
              <a:t>   				</a:t>
            </a:r>
            <a:r>
              <a:rPr lang="en-US" sz="2800" b="1" u="sng" smtClean="0">
                <a:solidFill>
                  <a:srgbClr val="006600"/>
                </a:solidFill>
              </a:rPr>
              <a:t>s(s, s)</a:t>
            </a:r>
            <a:r>
              <a:rPr lang="en-US" sz="2800" b="1" smtClean="0"/>
              <a:t> int p</a:t>
            </a:r>
            <a:r>
              <a:rPr lang="en-US" sz="2800" b="1" baseline="-25000" smtClean="0"/>
              <a:t>L</a:t>
            </a:r>
            <a:r>
              <a:rPr lang="en-US" sz="2800" b="1" smtClean="0"/>
              <a:t> d</a:t>
            </a:r>
            <a:endParaRPr lang="ru-RU" sz="2800" b="1" smtClean="0"/>
          </a:p>
          <a:p>
            <a:pPr eaLnBrk="1" hangingPunct="1"/>
            <a:r>
              <a:rPr lang="ru-RU" sz="2800" b="1" i="1" smtClean="0">
                <a:solidFill>
                  <a:srgbClr val="000099"/>
                </a:solidFill>
              </a:rPr>
              <a:t>Проекции Футамуры-Турчина</a:t>
            </a:r>
          </a:p>
          <a:p>
            <a:pPr eaLnBrk="1" hangingPunct="1"/>
            <a:r>
              <a:rPr lang="ru-RU" sz="2800" smtClean="0"/>
              <a:t>Дистанция в </a:t>
            </a:r>
            <a:r>
              <a:rPr lang="en-US" sz="2800" smtClean="0"/>
              <a:t>~15</a:t>
            </a:r>
            <a:r>
              <a:rPr lang="ru-RU" sz="2800" smtClean="0"/>
              <a:t> лет между «это теоретически возможно</a:t>
            </a:r>
            <a:r>
              <a:rPr lang="en-US" sz="2800" smtClean="0"/>
              <a:t> (1971)</a:t>
            </a:r>
            <a:r>
              <a:rPr lang="ru-RU" sz="2800" smtClean="0"/>
              <a:t>» и «это сделано на практике</a:t>
            </a:r>
            <a:r>
              <a:rPr lang="en-US" sz="2800" smtClean="0"/>
              <a:t> (1985)</a:t>
            </a:r>
            <a:r>
              <a:rPr lang="ru-RU" sz="2800" smtClean="0"/>
              <a:t>».</a:t>
            </a:r>
            <a:r>
              <a:rPr lang="en-US" sz="2800" smtClean="0"/>
              <a:t> Touch stone </a:t>
            </a:r>
            <a:r>
              <a:rPr lang="ru-RU" sz="2800" smtClean="0"/>
              <a:t>для специализаторов.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История проекций </a:t>
            </a:r>
            <a:r>
              <a:rPr lang="en-US" smtClean="0"/>
              <a:t>Футамуры-Турчина</a:t>
            </a: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54843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Футамура открыл первые  две проекции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Y</a:t>
            </a:r>
            <a:r>
              <a:rPr lang="en-US" sz="2000" smtClean="0"/>
              <a:t>. </a:t>
            </a:r>
            <a:r>
              <a:rPr lang="ru-RU" sz="2000" smtClean="0"/>
              <a:t>Futamura: Partial Evaluation of Computation Process — An approach to a Compiler-Compiler, 1971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Турчин независимо от Футамуры открыл (1972...) все три проекции, опубликовать не мог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Первое сообщение об этом: в работе академика Ершова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Первая «неразборчивая» реализация: </a:t>
            </a:r>
            <a:r>
              <a:rPr lang="en-US" sz="2400" smtClean="0"/>
              <a:t>Neil D. Jones, DIKU, 198</a:t>
            </a:r>
            <a:r>
              <a:rPr lang="ru-RU" sz="2400" smtClean="0"/>
              <a:t>5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Более совершенная реализация: С.А.Романенко, 1987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Компьютерра «Турчин и другие...»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>
                <a:hlinkClick r:id="rId3"/>
              </a:rPr>
              <a:t>http://offline.computerra.ru/2001/402/10913/</a:t>
            </a:r>
            <a:r>
              <a:rPr lang="ru-RU" sz="1800" smtClean="0"/>
              <a:t> </a:t>
            </a:r>
          </a:p>
        </p:txBody>
      </p:sp>
      <p:grpSp>
        <p:nvGrpSpPr>
          <p:cNvPr id="20484" name="Group 15"/>
          <p:cNvGrpSpPr>
            <a:grpSpLocks/>
          </p:cNvGrpSpPr>
          <p:nvPr/>
        </p:nvGrpSpPr>
        <p:grpSpPr bwMode="auto">
          <a:xfrm>
            <a:off x="7119938" y="152400"/>
            <a:ext cx="1871662" cy="6543675"/>
            <a:chOff x="4581" y="0"/>
            <a:chExt cx="1179" cy="4122"/>
          </a:xfrm>
        </p:grpSpPr>
        <p:pic>
          <p:nvPicPr>
            <p:cNvPr id="20486" name="Picture 12" descr="Yoshi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1" y="0"/>
              <a:ext cx="1179" cy="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13" descr="Neil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344"/>
              <a:ext cx="1179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14" descr="imag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81" y="2576"/>
              <a:ext cx="1179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0" smtClean="0"/>
              <a:t>Другие примеры метасистемных переходов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3263" cy="4859338"/>
          </a:xfrm>
        </p:spPr>
        <p:txBody>
          <a:bodyPr/>
          <a:lstStyle/>
          <a:p>
            <a:pPr eaLnBrk="1" hangingPunct="1"/>
            <a:r>
              <a:rPr lang="ru-RU" sz="2800" smtClean="0"/>
              <a:t>В нашем курсе мы рассмотрим более сложные метасистемы (многоуровневые метасистемы), более</a:t>
            </a:r>
            <a:r>
              <a:rPr lang="en-US" sz="2800" smtClean="0"/>
              <a:t> </a:t>
            </a:r>
            <a:r>
              <a:rPr lang="ru-RU" sz="2800" smtClean="0"/>
              <a:t>сложные примеры метасистемных переходов, более сложные проекции (например, для нестандартных</a:t>
            </a:r>
            <a:r>
              <a:rPr lang="en-US" sz="2800" smtClean="0"/>
              <a:t> </a:t>
            </a:r>
            <a:r>
              <a:rPr lang="ru-RU" sz="2800" smtClean="0"/>
              <a:t>семантик).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3575" y="1917700"/>
              <a:ext cx="47625" cy="77788"/>
            </p14:xfrm>
          </p:contentPart>
        </mc:Choice>
        <mc:Fallback>
          <p:pic>
            <p:nvPicPr>
              <p:cNvPr id="205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41" y="1901494"/>
                <a:ext cx="69634" cy="986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Метавычисления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0099"/>
                </a:solidFill>
              </a:rPr>
              <a:t>Метавычисления</a:t>
            </a:r>
            <a:r>
              <a:rPr lang="ru-RU" i="1" smtClean="0"/>
              <a:t>:</a:t>
            </a:r>
            <a:r>
              <a:rPr lang="ru-RU" smtClean="0"/>
              <a:t> раздел программирования, посвященный</a:t>
            </a:r>
            <a:r>
              <a:rPr lang="en-US" smtClean="0"/>
              <a:t> </a:t>
            </a:r>
            <a:r>
              <a:rPr lang="ru-RU" smtClean="0"/>
              <a:t>разработке методов анализа и преобразования программ за счет</a:t>
            </a:r>
            <a:r>
              <a:rPr lang="en-US" smtClean="0"/>
              <a:t> </a:t>
            </a:r>
            <a:r>
              <a:rPr lang="ru-RU" smtClean="0"/>
              <a:t>реализации конструктивных метасистем (метапрограмм) над программами.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Программы в метавычислениях рассматриваются как </a:t>
            </a:r>
            <a:r>
              <a:rPr lang="ru-RU" b="1" i="1" smtClean="0">
                <a:solidFill>
                  <a:srgbClr val="000099"/>
                </a:solidFill>
              </a:rPr>
              <a:t>объект</a:t>
            </a:r>
            <a:r>
              <a:rPr lang="ru-RU" smtClean="0"/>
              <a:t> анализа</a:t>
            </a:r>
            <a:r>
              <a:rPr lang="en-US" smtClean="0"/>
              <a:t> </a:t>
            </a:r>
            <a:r>
              <a:rPr lang="ru-RU" smtClean="0"/>
              <a:t>и/или преобразования.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Базовые идеи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7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000099"/>
                </a:solidFill>
              </a:rPr>
              <a:t>применение теории метасистем и метасистемных переходов</a:t>
            </a:r>
            <a:r>
              <a:rPr lang="ru-RU" sz="2400" smtClean="0"/>
              <a:t> к программам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 smtClean="0">
                <a:solidFill>
                  <a:srgbClr val="000099"/>
                </a:solidFill>
              </a:rPr>
              <a:t>процесс-ориентированный подход</a:t>
            </a:r>
            <a:r>
              <a:rPr lang="ru-RU" sz="2400" smtClean="0"/>
              <a:t> к построению методов анализа и преобразования программ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разработка метапрограмм </a:t>
            </a:r>
            <a:r>
              <a:rPr lang="ru-RU" sz="2000" b="1" smtClean="0"/>
              <a:t>M</a:t>
            </a:r>
            <a:r>
              <a:rPr lang="ru-RU" sz="2000" smtClean="0"/>
              <a:t>, которые «наблюдают» за </a:t>
            </a:r>
            <a:r>
              <a:rPr lang="ru-RU" sz="2000" b="1" i="1" smtClean="0">
                <a:solidFill>
                  <a:srgbClr val="000099"/>
                </a:solidFill>
              </a:rPr>
              <a:t>процессами</a:t>
            </a:r>
            <a:r>
              <a:rPr lang="ru-RU" sz="2000" smtClean="0"/>
              <a:t> вычисления исходной программы </a:t>
            </a:r>
            <a:r>
              <a:rPr lang="ru-RU" sz="2000" b="1" smtClean="0"/>
              <a:t>p</a:t>
            </a:r>
            <a:r>
              <a:rPr lang="ru-RU" sz="2000" smtClean="0"/>
              <a:t> (на одиночных данных </a:t>
            </a:r>
            <a:r>
              <a:rPr lang="ru-RU" sz="2000" b="1" smtClean="0"/>
              <a:t>d</a:t>
            </a:r>
            <a:r>
              <a:rPr lang="ru-RU" sz="2000" smtClean="0"/>
              <a:t>, на классах данных </a:t>
            </a:r>
            <a:r>
              <a:rPr lang="en-US" sz="2000" b="1" smtClean="0">
                <a:solidFill>
                  <a:schemeClr val="accent2"/>
                </a:solidFill>
                <a:latin typeface="Comic Sans MS" pitchFamily="66" charset="0"/>
              </a:rPr>
              <a:t>C</a:t>
            </a:r>
            <a:r>
              <a:rPr lang="ru-RU" sz="2000" smtClean="0"/>
              <a:t>) и управляют</a:t>
            </a:r>
            <a:r>
              <a:rPr lang="en-US" sz="2000" smtClean="0"/>
              <a:t> </a:t>
            </a:r>
            <a:r>
              <a:rPr lang="ru-RU" sz="2000" smtClean="0"/>
              <a:t>этими процессами.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фиксация языка реализации </a:t>
            </a:r>
            <a:r>
              <a:rPr lang="ru-RU" sz="2400" b="1" smtClean="0"/>
              <a:t>R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на нем должны быть написаны все программы p, к которым будут применяться метапрограммы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если некоторая метапрограмма M написана на R, то к ней применима она сама (самоприменимость) или другие метапрограммы (метасистемная лестница)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Литература и ссылки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328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hlinkClick r:id="rId3"/>
              </a:rPr>
              <a:t>http://www.botik.ru/~abram/mca/</a:t>
            </a:r>
            <a:r>
              <a:rPr lang="en-US" sz="28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4"/>
              </a:rPr>
              <a:t>http://www.botik.ru/~xsg/tsg_book</a:t>
            </a:r>
            <a:endParaRPr lang="ru-RU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hlinkClick r:id="rId5"/>
              </a:rPr>
              <a:t>ftp://ftp.botik.ru/rented/xsg/www/tsg_book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/>
              <a:t>Абрамов С.М. ``Метавычисления и их применение''//M., </a:t>
            </a:r>
            <a:r>
              <a:rPr lang="ru-RU" sz="2800" b="1" dirty="0" err="1" smtClean="0"/>
              <a:t>Наука-Физматлит</a:t>
            </a:r>
            <a:r>
              <a:rPr lang="ru-RU" sz="2800" b="1" dirty="0" smtClean="0"/>
              <a:t>, 1995, с. 127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err="1" smtClean="0"/>
              <a:t>Позлевич</a:t>
            </a:r>
            <a:r>
              <a:rPr lang="ru-RU" sz="2800" b="1" dirty="0" smtClean="0"/>
              <a:t> Л.В., Федосова М.А. ``Метавычисления и их применение. </a:t>
            </a:r>
            <a:br>
              <a:rPr lang="ru-RU" sz="2800" b="1" dirty="0" smtClean="0"/>
            </a:br>
            <a:r>
              <a:rPr lang="ru-RU" sz="2800" b="1" dirty="0" smtClean="0"/>
              <a:t>Суперкомпиляция''//Выпускная работа на соискание степени бакалавра, </a:t>
            </a:r>
            <a:br>
              <a:rPr lang="ru-RU" sz="2800" b="1" dirty="0" smtClean="0"/>
            </a:br>
            <a:r>
              <a:rPr lang="ru-RU" sz="2800" b="1" dirty="0" smtClean="0"/>
              <a:t>Филиал Российского университета дружбы народов, </a:t>
            </a:r>
            <a:r>
              <a:rPr lang="ru-RU" sz="2800" b="1" dirty="0" err="1" smtClean="0"/>
              <a:t>Переславль--Залесский</a:t>
            </a:r>
            <a:r>
              <a:rPr lang="ru-RU" sz="2800" b="1" dirty="0" smtClean="0"/>
              <a:t>, с. 68</a:t>
            </a:r>
            <a:r>
              <a:rPr lang="ru-RU" sz="28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</a:pPr>
            <a:endParaRPr lang="ru-RU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Цель исследований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Реализация средств анализа программ и средств выполнения преобразований программ</a:t>
            </a:r>
          </a:p>
          <a:p>
            <a:pPr lvl="1" eaLnBrk="1" hangingPunct="1"/>
            <a:r>
              <a:rPr lang="ru-RU" smtClean="0"/>
              <a:t>эквивалентных преобразований (например, оптимизаций) и</a:t>
            </a:r>
          </a:p>
          <a:p>
            <a:pPr lvl="1" eaLnBrk="1" hangingPunct="1"/>
            <a:r>
              <a:rPr lang="ru-RU" smtClean="0"/>
              <a:t>построения новых программ, функции которых сложным образом определяются через функции исходных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Мотивация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440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В.Ф.Турчин </a:t>
            </a:r>
            <a:r>
              <a:rPr lang="en-US" sz="2400" smtClean="0"/>
              <a:t>“</a:t>
            </a:r>
            <a:r>
              <a:rPr lang="ru-RU" sz="2400" smtClean="0"/>
              <a:t>Феномен науки</a:t>
            </a:r>
            <a:r>
              <a:rPr lang="en-US" sz="2400" smtClean="0"/>
              <a:t>”</a:t>
            </a:r>
            <a:r>
              <a:rPr lang="ru-RU" sz="24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000099"/>
                </a:solidFill>
              </a:rPr>
              <a:t>«Метод современной науки по своему существу есть не что иное, как построение формальных лингвистических моделей изучаемых явлений»...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000099"/>
                </a:solidFill>
              </a:rPr>
              <a:t>«Очередной шаг развития лингвистического моделирования, то есть очередной метасистемный переход в эволюции науки — использование компьютеров в процессе построения формальных лингвистических моделей»...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000099"/>
                </a:solidFill>
              </a:rPr>
              <a:t>«И это может быть сделано при помощи использования методов метавычислений»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Сегодняшние результаты убеждают, что данная роль метавычислений действительно может быть осуществлена на практике при условии дальнейшего развития методов метавычислений и методов их применения.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Мотивация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ru-RU" smtClean="0"/>
              <a:t>В области программирования речь идет о создании мощных средств автоматического анализа и преобразований программ и методов применения этих средств</a:t>
            </a:r>
          </a:p>
          <a:p>
            <a:pPr lvl="1" eaLnBrk="1" hangingPunct="1"/>
            <a:r>
              <a:rPr lang="ru-RU" sz="3200" b="1" i="1" smtClean="0">
                <a:solidFill>
                  <a:srgbClr val="000099"/>
                </a:solidFill>
              </a:rPr>
              <a:t>Автоматизация программирования</a:t>
            </a:r>
          </a:p>
          <a:p>
            <a:pPr lvl="1" eaLnBrk="1" hangingPunct="1"/>
            <a:r>
              <a:rPr lang="ru-RU" sz="3200" b="1" i="1" smtClean="0">
                <a:solidFill>
                  <a:srgbClr val="000099"/>
                </a:solidFill>
              </a:rPr>
              <a:t>Обеспечение надежности 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Мотивация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Стремление к скорейшему завершению создания теории суперкомпиляции и практической реализации суперкомпилятора привело к тому, что некоторые понятия и методы метавычислений, некоторые вопросы применения метавычислений в программировании были недостаточно полно развиты, исследованы, обоснованы и изложены.</a:t>
            </a:r>
          </a:p>
          <a:p>
            <a:pPr lvl="1" eaLnBrk="1" hangingPunct="1">
              <a:lnSpc>
                <a:spcPct val="90000"/>
              </a:lnSpc>
            </a:pPr>
            <a:r>
              <a:rPr lang="ru-RU" b="1" i="1" smtClean="0">
                <a:solidFill>
                  <a:srgbClr val="000099"/>
                </a:solidFill>
              </a:rPr>
              <a:t>До сих пор актуальная задача — закрыть данный пробел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Мотивация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Близкие технологии (частичные вычисления, дефорестация, расширенная дефорестация, обобщенные частичные вычисления и т.д.) упрощения суперкомпиляции и метавычислений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3200" b="1" i="1" smtClean="0">
                <a:solidFill>
                  <a:srgbClr val="000099"/>
                </a:solidFill>
              </a:rPr>
              <a:t>Исследователи, ранее занимающиеся данными направлениями, проявляют все больший интерес к метавычислениям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2"/>
          <p:cNvGrpSpPr>
            <a:grpSpLocks/>
          </p:cNvGrpSpPr>
          <p:nvPr/>
        </p:nvGrpSpPr>
        <p:grpSpPr bwMode="auto">
          <a:xfrm>
            <a:off x="-3175" y="557213"/>
            <a:ext cx="9190038" cy="6286500"/>
            <a:chOff x="-2" y="144"/>
            <a:chExt cx="5789" cy="3960"/>
          </a:xfrm>
        </p:grpSpPr>
        <p:pic>
          <p:nvPicPr>
            <p:cNvPr id="28676" name="Picture 12" descr="slid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" y="144"/>
              <a:ext cx="5762" cy="3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3150" y="860"/>
              <a:ext cx="1746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Супер-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компиляция</a:t>
              </a:r>
            </a:p>
            <a:p>
              <a:pPr algn="ctr"/>
              <a:r>
                <a:rPr lang="ru-RU" sz="1500">
                  <a:solidFill>
                    <a:srgbClr val="CC3300"/>
                  </a:solidFill>
                </a:rPr>
                <a:t>scp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4343" y="1541"/>
              <a:ext cx="127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Специализация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программ</a:t>
              </a: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4460" y="949"/>
              <a:ext cx="1316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Приложения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суперкомпиляции,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в том числе</a:t>
              </a: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2022" y="515"/>
              <a:ext cx="174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Базовые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понятия и методы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метавычислений</a:t>
              </a:r>
            </a:p>
            <a:p>
              <a:pPr algn="ctr"/>
              <a:r>
                <a:rPr lang="ru-RU" sz="1500">
                  <a:solidFill>
                    <a:srgbClr val="CC3300"/>
                  </a:solidFill>
                </a:rPr>
                <a:t>int, SR, ptr</a:t>
              </a: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2639" y="1715"/>
              <a:ext cx="1746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Инверсное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вычисление</a:t>
              </a:r>
            </a:p>
            <a:p>
              <a:pPr algn="ctr"/>
              <a:r>
                <a:rPr lang="ru-RU" sz="1500">
                  <a:solidFill>
                    <a:srgbClr val="CC3300"/>
                  </a:solidFill>
                </a:rPr>
                <a:t>ura</a:t>
              </a:r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1403" y="1724"/>
              <a:ext cx="1746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Окрестностный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анализ</a:t>
              </a:r>
            </a:p>
            <a:p>
              <a:pPr algn="ctr"/>
              <a:r>
                <a:rPr lang="ru-RU" sz="1500">
                  <a:solidFill>
                    <a:srgbClr val="CC3300"/>
                  </a:solidFill>
                </a:rPr>
                <a:t>nan</a:t>
              </a: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4575" y="472"/>
              <a:ext cx="12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006600"/>
                  </a:solidFill>
                </a:rPr>
                <a:t>Приложения</a:t>
              </a:r>
            </a:p>
            <a:p>
              <a:pPr algn="ctr"/>
              <a:r>
                <a:rPr lang="ru-RU" sz="1500">
                  <a:solidFill>
                    <a:srgbClr val="006600"/>
                  </a:solidFill>
                </a:rPr>
                <a:t>метавычислений</a:t>
              </a:r>
            </a:p>
          </p:txBody>
        </p:sp>
        <p:sp>
          <p:nvSpPr>
            <p:cNvPr id="28684" name="Text Box 13"/>
            <p:cNvSpPr txBox="1">
              <a:spLocks noChangeArrowheads="1"/>
            </p:cNvSpPr>
            <p:nvPr/>
          </p:nvSpPr>
          <p:spPr bwMode="auto">
            <a:xfrm>
              <a:off x="1369" y="869"/>
              <a:ext cx="80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Иные методы</a:t>
              </a:r>
            </a:p>
          </p:txBody>
        </p:sp>
        <p:sp>
          <p:nvSpPr>
            <p:cNvPr id="28685" name="Text Box 14"/>
            <p:cNvSpPr txBox="1">
              <a:spLocks noChangeArrowheads="1"/>
            </p:cNvSpPr>
            <p:nvPr/>
          </p:nvSpPr>
          <p:spPr bwMode="auto">
            <a:xfrm>
              <a:off x="222" y="1212"/>
              <a:ext cx="93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Иные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приложения</a:t>
              </a:r>
            </a:p>
          </p:txBody>
        </p:sp>
        <p:sp>
          <p:nvSpPr>
            <p:cNvPr id="28686" name="Text Box 15"/>
            <p:cNvSpPr txBox="1">
              <a:spLocks noChangeArrowheads="1"/>
            </p:cNvSpPr>
            <p:nvPr/>
          </p:nvSpPr>
          <p:spPr bwMode="auto">
            <a:xfrm>
              <a:off x="279" y="3902"/>
              <a:ext cx="506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CC3300"/>
                  </a:solidFill>
                </a:rPr>
                <a:t>[2] Л.В. Парменова  «Метавычисления и их применения. Суперкомпиляция»</a:t>
              </a:r>
            </a:p>
          </p:txBody>
        </p:sp>
        <p:sp>
          <p:nvSpPr>
            <p:cNvPr id="28687" name="Text Box 16"/>
            <p:cNvSpPr txBox="1">
              <a:spLocks noChangeArrowheads="1"/>
            </p:cNvSpPr>
            <p:nvPr/>
          </p:nvSpPr>
          <p:spPr bwMode="auto">
            <a:xfrm>
              <a:off x="1221" y="3720"/>
              <a:ext cx="350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CC3300"/>
                  </a:solidFill>
                </a:rPr>
                <a:t>[1] С.М.Абрамов «Метавычисления и их применения»</a:t>
              </a:r>
            </a:p>
          </p:txBody>
        </p:sp>
        <p:sp>
          <p:nvSpPr>
            <p:cNvPr id="28688" name="Text Box 17"/>
            <p:cNvSpPr txBox="1">
              <a:spLocks noChangeArrowheads="1"/>
            </p:cNvSpPr>
            <p:nvPr/>
          </p:nvSpPr>
          <p:spPr bwMode="auto">
            <a:xfrm>
              <a:off x="296" y="241"/>
              <a:ext cx="174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CC3300"/>
                  </a:solidFill>
                </a:rPr>
                <a:t>Область возможных</a:t>
              </a:r>
            </a:p>
            <a:p>
              <a:pPr algn="ctr"/>
              <a:r>
                <a:rPr lang="ru-RU" sz="1500">
                  <a:solidFill>
                    <a:srgbClr val="CC3300"/>
                  </a:solidFill>
                </a:rPr>
                <a:t>новых исследований</a:t>
              </a:r>
            </a:p>
          </p:txBody>
        </p:sp>
        <p:sp>
          <p:nvSpPr>
            <p:cNvPr id="28689" name="Text Box 18"/>
            <p:cNvSpPr txBox="1">
              <a:spLocks noChangeArrowheads="1"/>
            </p:cNvSpPr>
            <p:nvPr/>
          </p:nvSpPr>
          <p:spPr bwMode="auto">
            <a:xfrm>
              <a:off x="1054" y="2616"/>
              <a:ext cx="174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Окрестностное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тестирование</a:t>
              </a:r>
            </a:p>
          </p:txBody>
        </p:sp>
        <p:sp>
          <p:nvSpPr>
            <p:cNvPr id="28690" name="Text Box 19"/>
            <p:cNvSpPr txBox="1">
              <a:spLocks noChangeArrowheads="1"/>
            </p:cNvSpPr>
            <p:nvPr/>
          </p:nvSpPr>
          <p:spPr bwMode="auto">
            <a:xfrm>
              <a:off x="2057" y="3027"/>
              <a:ext cx="1746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Реализация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нестандартных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семантик</a:t>
              </a:r>
            </a:p>
          </p:txBody>
        </p:sp>
        <p:sp>
          <p:nvSpPr>
            <p:cNvPr id="28691" name="Text Box 20"/>
            <p:cNvSpPr txBox="1">
              <a:spLocks noChangeArrowheads="1"/>
            </p:cNvSpPr>
            <p:nvPr/>
          </p:nvSpPr>
          <p:spPr bwMode="auto">
            <a:xfrm>
              <a:off x="3326" y="2516"/>
              <a:ext cx="1162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chemeClr val="tx1"/>
                  </a:solidFill>
                </a:rPr>
                <a:t>Инверсное</a:t>
              </a:r>
            </a:p>
            <a:p>
              <a:pPr algn="ctr"/>
              <a:r>
                <a:rPr lang="ru-RU" sz="1500">
                  <a:solidFill>
                    <a:schemeClr val="tx1"/>
                  </a:solidFill>
                </a:rPr>
                <a:t>программиро-вание</a:t>
              </a:r>
            </a:p>
          </p:txBody>
        </p:sp>
        <p:sp>
          <p:nvSpPr>
            <p:cNvPr id="28692" name="Text Box 21"/>
            <p:cNvSpPr txBox="1">
              <a:spLocks noChangeArrowheads="1"/>
            </p:cNvSpPr>
            <p:nvPr/>
          </p:nvSpPr>
          <p:spPr bwMode="auto">
            <a:xfrm>
              <a:off x="3463" y="472"/>
              <a:ext cx="116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500">
                  <a:solidFill>
                    <a:srgbClr val="006600"/>
                  </a:solidFill>
                </a:rPr>
                <a:t>Методы</a:t>
              </a:r>
            </a:p>
            <a:p>
              <a:pPr algn="ctr"/>
              <a:r>
                <a:rPr lang="ru-RU" sz="1500">
                  <a:solidFill>
                    <a:srgbClr val="006600"/>
                  </a:solidFill>
                </a:rPr>
                <a:t>метавычислений</a:t>
              </a:r>
            </a:p>
          </p:txBody>
        </p:sp>
      </p:grpSp>
      <p:sp>
        <p:nvSpPr>
          <p:cNvPr id="259095" name="Text Box 23"/>
          <p:cNvSpPr txBox="1">
            <a:spLocks noChangeArrowheads="1"/>
          </p:cNvSpPr>
          <p:nvPr/>
        </p:nvSpPr>
        <p:spPr bwMode="auto">
          <a:xfrm>
            <a:off x="671513" y="-82550"/>
            <a:ext cx="77660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курса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Литература и ссылки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32863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Абрамов С.М. Метавычисления и их применение//Диссертация на соискание степени доктора физико-математических наук, ИПС РАН, </a:t>
            </a:r>
            <a:br>
              <a:rPr lang="ru-RU" sz="2800" smtClean="0"/>
            </a:br>
            <a:r>
              <a:rPr lang="ru-RU" sz="2800" smtClean="0"/>
              <a:t>декабрь 1995. с. 287 </a:t>
            </a:r>
          </a:p>
          <a:p>
            <a:pPr eaLnBrk="1" hangingPunct="1"/>
            <a:r>
              <a:rPr lang="ru-RU" sz="2800" smtClean="0"/>
              <a:t>Sergei Abramov, Robert Gl</a:t>
            </a:r>
            <a:r>
              <a:rPr lang="de-DE" sz="2800" smtClean="0"/>
              <a:t>ü</a:t>
            </a:r>
            <a:r>
              <a:rPr lang="ru-RU" sz="2800" smtClean="0"/>
              <a:t>ck, </a:t>
            </a:r>
            <a:br>
              <a:rPr lang="ru-RU" sz="2800" smtClean="0"/>
            </a:br>
            <a:r>
              <a:rPr lang="ru-RU" sz="2800" smtClean="0"/>
              <a:t>Semantics Modifiers: An Approach To Non-standard Semantics </a:t>
            </a:r>
            <a:r>
              <a:rPr lang="en-US" sz="2800" smtClean="0"/>
              <a:t>o</a:t>
            </a:r>
            <a:r>
              <a:rPr lang="ru-RU" sz="2800" smtClean="0"/>
              <a:t>f Programming Languages'//FLOPS98  </a:t>
            </a:r>
            <a:r>
              <a:rPr lang="ru-RU" sz="2400" smtClean="0"/>
              <a:t>(</a:t>
            </a:r>
            <a:r>
              <a:rPr lang="en-US" sz="2400" smtClean="0">
                <a:hlinkClick r:id="rId3"/>
              </a:rPr>
              <a:t>ftp://ftp.botik.ru/pub/local/Sergei.Abramov/FLOPS98.zip</a:t>
            </a:r>
            <a:r>
              <a:rPr lang="ru-RU" sz="2400" smtClean="0"/>
              <a:t>)</a:t>
            </a:r>
          </a:p>
          <a:p>
            <a:pPr eaLnBrk="1" hangingPunct="1">
              <a:buFont typeface="Stars1" pitchFamily="34" charset="2"/>
              <a:buNone/>
            </a:pPr>
            <a:endParaRPr lang="ru-RU" sz="2800" b="1" smtClean="0"/>
          </a:p>
          <a:p>
            <a:pPr eaLnBrk="1" hangingPunct="1"/>
            <a:endParaRPr lang="ru-RU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Контрольные мероприятия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dirty="0" smtClean="0"/>
              <a:t>Написание тестов</a:t>
            </a:r>
            <a:endParaRPr lang="en-US" dirty="0" smtClean="0"/>
          </a:p>
          <a:p>
            <a:pPr eaLnBrk="1" hangingPunct="1">
              <a:defRPr/>
            </a:pPr>
            <a:r>
              <a:rPr lang="ru-RU" dirty="0" smtClean="0"/>
              <a:t>Задачи</a:t>
            </a:r>
          </a:p>
          <a:p>
            <a:pPr eaLnBrk="1" hangingPunct="1">
              <a:defRPr/>
            </a:pPr>
            <a:r>
              <a:rPr lang="ru-RU" dirty="0" smtClean="0"/>
              <a:t>Рубежный контроль (</a:t>
            </a:r>
            <a:r>
              <a:rPr lang="en-US" dirty="0" smtClean="0"/>
              <a:t>1</a:t>
            </a:r>
            <a:r>
              <a:rPr lang="ru-RU" dirty="0" smtClean="0"/>
              <a:t>)</a:t>
            </a:r>
          </a:p>
          <a:p>
            <a:pPr eaLnBrk="1" hangingPunct="1">
              <a:defRPr/>
            </a:pPr>
            <a:r>
              <a:rPr lang="ru-RU" dirty="0" smtClean="0"/>
              <a:t>Зачет (дифференцированный)</a:t>
            </a:r>
          </a:p>
          <a:p>
            <a:pPr eaLnBrk="1" hangingPunct="1">
              <a:defRPr/>
            </a:pPr>
            <a:r>
              <a:rPr lang="ru-RU" dirty="0" smtClean="0"/>
              <a:t>Рубежный контроль  (</a:t>
            </a:r>
            <a:r>
              <a:rPr lang="en-US" dirty="0" smtClean="0"/>
              <a:t>2</a:t>
            </a:r>
            <a:r>
              <a:rPr lang="ru-RU" dirty="0" smtClean="0"/>
              <a:t>)</a:t>
            </a:r>
          </a:p>
          <a:p>
            <a:pPr eaLnBrk="1" hangingPunct="1">
              <a:defRPr/>
            </a:pPr>
            <a:r>
              <a:rPr lang="ru-RU" dirty="0" smtClean="0"/>
              <a:t>Экзамен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en-US" dirty="0" smtClean="0"/>
              <a:t>A</a:t>
            </a:r>
            <a:r>
              <a:rPr lang="ru-RU" dirty="0" err="1" smtClean="0"/>
              <a:t>ссистент</a:t>
            </a:r>
            <a:r>
              <a:rPr lang="ru-RU" dirty="0" smtClean="0"/>
              <a:t>(</a:t>
            </a:r>
            <a:r>
              <a:rPr lang="ru-RU" dirty="0" err="1" smtClean="0"/>
              <a:t>ы</a:t>
            </a:r>
            <a:r>
              <a:rPr lang="ru-RU" dirty="0" smtClean="0"/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ru-RU" dirty="0" smtClean="0"/>
              <a:t>Работа в </a:t>
            </a:r>
            <a:r>
              <a:rPr lang="en-US" dirty="0" smtClean="0"/>
              <a:t>botik.edu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Посещаемость</a:t>
            </a:r>
            <a:r>
              <a:rPr lang="en-US" dirty="0" smtClean="0"/>
              <a:t>: </a:t>
            </a:r>
            <a:r>
              <a:rPr lang="ru-RU" dirty="0" smtClean="0"/>
              <a:t>старосты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9813" y="1279525"/>
            <a:ext cx="5564187" cy="28590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Глава 1. Введение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В. Ф. Турчин — основатель метавычислений</a:t>
            </a:r>
          </a:p>
        </p:txBody>
      </p:sp>
      <p:pic>
        <p:nvPicPr>
          <p:cNvPr id="10243" name="Picture 4" descr="Валентин Федорович Турчин-меньш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31938"/>
            <a:ext cx="7596188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В.</a:t>
            </a:r>
            <a:r>
              <a:rPr lang="en-US" smtClean="0"/>
              <a:t> </a:t>
            </a:r>
            <a:r>
              <a:rPr lang="ru-RU" smtClean="0"/>
              <a:t>Ф.</a:t>
            </a:r>
            <a:r>
              <a:rPr lang="en-US" smtClean="0"/>
              <a:t> </a:t>
            </a:r>
            <a:r>
              <a:rPr lang="ru-RU" smtClean="0"/>
              <a:t>Турчин. Краткая биографическая справка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600200"/>
            <a:ext cx="4700587" cy="5062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14</a:t>
            </a:r>
            <a:r>
              <a:rPr lang="en-US" sz="2800" b="1" dirty="0" smtClean="0"/>
              <a:t>.02.1931</a:t>
            </a:r>
            <a:r>
              <a:rPr lang="en-US" sz="2800" b="1" dirty="0" smtClean="0">
                <a:latin typeface="Calibri" pitchFamily="34" charset="0"/>
              </a:rPr>
              <a:t>–07.04.2010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физик-ядерщик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философ: «Феномен науки» — общая теория эволюции (обсуждается далее)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классик в области теоретических основ информатики, основатель </a:t>
            </a:r>
            <a:r>
              <a:rPr lang="ru-RU" sz="2800" dirty="0" err="1" smtClean="0"/>
              <a:t>метавычислений</a:t>
            </a:r>
            <a:r>
              <a:rPr lang="ru-RU" sz="2800" dirty="0" smtClean="0"/>
              <a:t>, создатель языка </a:t>
            </a:r>
            <a:r>
              <a:rPr lang="ru-RU" sz="2800" dirty="0" err="1" smtClean="0"/>
              <a:t>рефал</a:t>
            </a:r>
            <a:endParaRPr lang="ru-RU" sz="2800" dirty="0" smtClean="0"/>
          </a:p>
        </p:txBody>
      </p:sp>
      <p:pic>
        <p:nvPicPr>
          <p:cNvPr id="11268" name="Picture 4" descr="Валентин Федорович Турчин-меньше"/>
          <p:cNvPicPr>
            <a:picLocks noChangeAspect="1" noChangeArrowheads="1"/>
          </p:cNvPicPr>
          <p:nvPr/>
        </p:nvPicPr>
        <p:blipFill>
          <a:blip r:embed="rId3" cstate="print"/>
          <a:srcRect l="22258" r="22256"/>
          <a:stretch>
            <a:fillRect/>
          </a:stretch>
        </p:blipFill>
        <p:spPr bwMode="auto">
          <a:xfrm>
            <a:off x="4929188" y="1504950"/>
            <a:ext cx="4214812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В.</a:t>
            </a:r>
            <a:r>
              <a:rPr lang="en-US" smtClean="0"/>
              <a:t> </a:t>
            </a:r>
            <a:r>
              <a:rPr lang="ru-RU" smtClean="0"/>
              <a:t>Ф.</a:t>
            </a:r>
            <a:r>
              <a:rPr lang="en-US" smtClean="0"/>
              <a:t> </a:t>
            </a:r>
            <a:r>
              <a:rPr lang="ru-RU" smtClean="0"/>
              <a:t>Турчин. Краткая биографическая справка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5062538"/>
          </a:xfrm>
        </p:spPr>
        <p:txBody>
          <a:bodyPr/>
          <a:lstStyle/>
          <a:p>
            <a:pPr eaLnBrk="1" hangingPunct="1"/>
            <a:r>
              <a:rPr lang="ru-RU" sz="2800" smtClean="0"/>
              <a:t>наставник молодых: Колмогоровский интернат, рефал-мальчики, рефал-семинары</a:t>
            </a:r>
          </a:p>
          <a:p>
            <a:pPr eaLnBrk="1" hangingPunct="1"/>
            <a:r>
              <a:rPr lang="ru-RU" sz="2800" smtClean="0"/>
              <a:t>популяризатор науки (журнал «Знание </a:t>
            </a:r>
            <a:r>
              <a:rPr lang="ru-RU" sz="2800" smtClean="0">
                <a:cs typeface="Tahoma" pitchFamily="34" charset="0"/>
              </a:rPr>
              <a:t>—</a:t>
            </a:r>
            <a:r>
              <a:rPr lang="ru-RU" sz="2800" smtClean="0"/>
              <a:t> сила», сборники «Физики шутят» и «Физики продолжают шутить»)</a:t>
            </a:r>
          </a:p>
        </p:txBody>
      </p:sp>
      <p:pic>
        <p:nvPicPr>
          <p:cNvPr id="12292" name="Picture 4" descr="Валентин Федорович Турчин-меньше"/>
          <p:cNvPicPr>
            <a:picLocks noChangeAspect="1" noChangeArrowheads="1"/>
          </p:cNvPicPr>
          <p:nvPr/>
        </p:nvPicPr>
        <p:blipFill>
          <a:blip r:embed="rId3" cstate="print"/>
          <a:srcRect l="22258" r="22256"/>
          <a:stretch>
            <a:fillRect/>
          </a:stretch>
        </p:blipFill>
        <p:spPr bwMode="auto">
          <a:xfrm>
            <a:off x="4929188" y="1504950"/>
            <a:ext cx="4214812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В.</a:t>
            </a:r>
            <a:r>
              <a:rPr lang="en-US" smtClean="0"/>
              <a:t> </a:t>
            </a:r>
            <a:r>
              <a:rPr lang="ru-RU" smtClean="0"/>
              <a:t>Ф.</a:t>
            </a:r>
            <a:r>
              <a:rPr lang="en-US" smtClean="0"/>
              <a:t> </a:t>
            </a:r>
            <a:r>
              <a:rPr lang="ru-RU" smtClean="0"/>
              <a:t>Турчин. Краткая биографическая справка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5062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человек высокой совести, гражданин,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диссидент, правозащитник, лидер хельсинской группы в Москве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Книга В.Ф.Турчина «Инерция страха»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выдворение из СССР (1977)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персональная «железная занавесь»</a:t>
            </a:r>
          </a:p>
        </p:txBody>
      </p:sp>
      <p:pic>
        <p:nvPicPr>
          <p:cNvPr id="13316" name="Picture 4" descr="Валентин Федорович Турчин-меньше"/>
          <p:cNvPicPr>
            <a:picLocks noChangeAspect="1" noChangeArrowheads="1"/>
          </p:cNvPicPr>
          <p:nvPr/>
        </p:nvPicPr>
        <p:blipFill>
          <a:blip r:embed="rId3" cstate="print"/>
          <a:srcRect l="22258" r="22256"/>
          <a:stretch>
            <a:fillRect/>
          </a:stretch>
        </p:blipFill>
        <p:spPr bwMode="auto">
          <a:xfrm>
            <a:off x="4929188" y="1504950"/>
            <a:ext cx="4214812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rgbClr val="8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1068</Words>
  <Application>Microsoft Office PowerPoint</Application>
  <PresentationFormat>Экран (4:3)</PresentationFormat>
  <Paragraphs>189</Paragraphs>
  <Slides>25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Tahoma</vt:lpstr>
      <vt:lpstr>Comic Sans MS</vt:lpstr>
      <vt:lpstr>Stars1</vt:lpstr>
      <vt:lpstr>Wingdings</vt:lpstr>
      <vt:lpstr>Calibri</vt:lpstr>
      <vt:lpstr>Symbol</vt:lpstr>
      <vt:lpstr>SymbolProp BT</vt:lpstr>
      <vt:lpstr>Default Design</vt:lpstr>
      <vt:lpstr>CorelDRAW</vt:lpstr>
      <vt:lpstr>Метавычисления и их применение  (слайды к циклу лекций)</vt:lpstr>
      <vt:lpstr>Литература и ссылки</vt:lpstr>
      <vt:lpstr>Литература и ссылки</vt:lpstr>
      <vt:lpstr>Контрольные мероприятия</vt:lpstr>
      <vt:lpstr>Глава 1. Введение</vt:lpstr>
      <vt:lpstr>В. Ф. Турчин — основатель метавычислений</vt:lpstr>
      <vt:lpstr>В. Ф. Турчин. Краткая биографическая справка</vt:lpstr>
      <vt:lpstr>В. Ф. Турчин. Краткая биографическая справка</vt:lpstr>
      <vt:lpstr>В. Ф. Турчин. Краткая биографическая справка</vt:lpstr>
      <vt:lpstr>Теория метасистемных переходов (MST)</vt:lpstr>
      <vt:lpstr>Метавычисления: применение MST к программированию</vt:lpstr>
      <vt:lpstr>Метавычисления: применение MST к программированию</vt:lpstr>
      <vt:lpstr>Простейшие примеры метасистемных переходов</vt:lpstr>
      <vt:lpstr>Простейшие примеры метасистемных переходов</vt:lpstr>
      <vt:lpstr>Простейшие примеры метасистемных переходов</vt:lpstr>
      <vt:lpstr>История проекций Футамуры-Турчина</vt:lpstr>
      <vt:lpstr>Другие примеры метасистемных переходов</vt:lpstr>
      <vt:lpstr>Метавычисления</vt:lpstr>
      <vt:lpstr>Базовые идеи</vt:lpstr>
      <vt:lpstr>Цель исследований</vt:lpstr>
      <vt:lpstr>Мотивация</vt:lpstr>
      <vt:lpstr>Мотивация</vt:lpstr>
      <vt:lpstr>Мотивация</vt:lpstr>
      <vt:lpstr>Мотивация</vt:lpstr>
      <vt:lpstr>Презентация PowerPoint</vt:lpstr>
    </vt:vector>
  </TitlesOfParts>
  <Company>PSI RAS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Sergei Abramov</dc:creator>
  <cp:lastModifiedBy>Abramov Sergei</cp:lastModifiedBy>
  <cp:revision>199</cp:revision>
  <dcterms:created xsi:type="dcterms:W3CDTF">2006-09-09T10:02:47Z</dcterms:created>
  <dcterms:modified xsi:type="dcterms:W3CDTF">2015-02-24T11:48:50Z</dcterms:modified>
</cp:coreProperties>
</file>