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837" r:id="rId1"/>
    <p:sldMasterId id="2147484845" r:id="rId2"/>
  </p:sldMasterIdLst>
  <p:notesMasterIdLst>
    <p:notesMasterId r:id="rId79"/>
  </p:notesMasterIdLst>
  <p:handoutMasterIdLst>
    <p:handoutMasterId r:id="rId80"/>
  </p:handoutMasterIdLst>
  <p:sldIdLst>
    <p:sldId id="667" r:id="rId3"/>
    <p:sldId id="563" r:id="rId4"/>
    <p:sldId id="557" r:id="rId5"/>
    <p:sldId id="546" r:id="rId6"/>
    <p:sldId id="542" r:id="rId7"/>
    <p:sldId id="543" r:id="rId8"/>
    <p:sldId id="547" r:id="rId9"/>
    <p:sldId id="548" r:id="rId10"/>
    <p:sldId id="549" r:id="rId11"/>
    <p:sldId id="550" r:id="rId12"/>
    <p:sldId id="558" r:id="rId13"/>
    <p:sldId id="551" r:id="rId14"/>
    <p:sldId id="574" r:id="rId15"/>
    <p:sldId id="575" r:id="rId16"/>
    <p:sldId id="576" r:id="rId17"/>
    <p:sldId id="585" r:id="rId18"/>
    <p:sldId id="618" r:id="rId19"/>
    <p:sldId id="619" r:id="rId20"/>
    <p:sldId id="620" r:id="rId21"/>
    <p:sldId id="621" r:id="rId22"/>
    <p:sldId id="622" r:id="rId23"/>
    <p:sldId id="665" r:id="rId24"/>
    <p:sldId id="666" r:id="rId25"/>
    <p:sldId id="623" r:id="rId26"/>
    <p:sldId id="589" r:id="rId27"/>
    <p:sldId id="588" r:id="rId28"/>
    <p:sldId id="590" r:id="rId29"/>
    <p:sldId id="595" r:id="rId30"/>
    <p:sldId id="625" r:id="rId31"/>
    <p:sldId id="626" r:id="rId32"/>
    <p:sldId id="591" r:id="rId33"/>
    <p:sldId id="600" r:id="rId34"/>
    <p:sldId id="627" r:id="rId35"/>
    <p:sldId id="628" r:id="rId36"/>
    <p:sldId id="592" r:id="rId37"/>
    <p:sldId id="603" r:id="rId38"/>
    <p:sldId id="629" r:id="rId39"/>
    <p:sldId id="630" r:id="rId40"/>
    <p:sldId id="609" r:id="rId41"/>
    <p:sldId id="610" r:id="rId42"/>
    <p:sldId id="611" r:id="rId43"/>
    <p:sldId id="631" r:id="rId44"/>
    <p:sldId id="632" r:id="rId45"/>
    <p:sldId id="633" r:id="rId46"/>
    <p:sldId id="635" r:id="rId47"/>
    <p:sldId id="636" r:id="rId48"/>
    <p:sldId id="637" r:id="rId49"/>
    <p:sldId id="638" r:id="rId50"/>
    <p:sldId id="639" r:id="rId51"/>
    <p:sldId id="640" r:id="rId52"/>
    <p:sldId id="641" r:id="rId53"/>
    <p:sldId id="642" r:id="rId54"/>
    <p:sldId id="643" r:id="rId55"/>
    <p:sldId id="644" r:id="rId56"/>
    <p:sldId id="645" r:id="rId57"/>
    <p:sldId id="646" r:id="rId58"/>
    <p:sldId id="647" r:id="rId59"/>
    <p:sldId id="648" r:id="rId60"/>
    <p:sldId id="649" r:id="rId61"/>
    <p:sldId id="651" r:id="rId62"/>
    <p:sldId id="653" r:id="rId63"/>
    <p:sldId id="654" r:id="rId64"/>
    <p:sldId id="655" r:id="rId65"/>
    <p:sldId id="656" r:id="rId66"/>
    <p:sldId id="657" r:id="rId67"/>
    <p:sldId id="658" r:id="rId68"/>
    <p:sldId id="659" r:id="rId69"/>
    <p:sldId id="660" r:id="rId70"/>
    <p:sldId id="661" r:id="rId71"/>
    <p:sldId id="663" r:id="rId72"/>
    <p:sldId id="664" r:id="rId73"/>
    <p:sldId id="634" r:id="rId74"/>
    <p:sldId id="616" r:id="rId75"/>
    <p:sldId id="569" r:id="rId76"/>
    <p:sldId id="613" r:id="rId77"/>
    <p:sldId id="617" r:id="rId78"/>
  </p:sldIdLst>
  <p:sldSz cx="9906000" cy="6858000" type="A4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ernard MT Condense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ernard MT Condense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ernard MT Condense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ernard MT Condense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ernard MT Condense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ernard MT Condense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ernard MT Condense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ernard MT Condense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ernard MT Condense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E000"/>
    <a:srgbClr val="FF0000"/>
    <a:srgbClr val="CCCCCC"/>
    <a:srgbClr val="0969CD"/>
    <a:srgbClr val="FFFF00"/>
    <a:srgbClr val="CC0000"/>
    <a:srgbClr val="808080"/>
    <a:srgbClr val="7575D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98" autoAdjust="0"/>
    <p:restoredTop sz="99832" autoAdjust="0"/>
  </p:normalViewPr>
  <p:slideViewPr>
    <p:cSldViewPr>
      <p:cViewPr>
        <p:scale>
          <a:sx n="90" d="100"/>
          <a:sy n="90" d="100"/>
        </p:scale>
        <p:origin x="-894" y="-44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79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3250F39-87F8-4D64-8687-78920767A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5716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0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9BD9262-F7E8-43BC-A0AA-0C663862C2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28983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FEBFA0FD-A5A6-42E3-81C8-5B304BD65A67}" type="slidenum">
              <a:rPr lang="ru-RU" altLang="ru-RU" kern="1200" smtClean="0">
                <a:solidFill>
                  <a:prstClr val="black"/>
                </a:solidFill>
                <a:ea typeface="+mn-ea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 kern="1200" smtClean="0">
              <a:solidFill>
                <a:prstClr val="black"/>
              </a:solidFill>
              <a:ea typeface="+mn-ea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973138" y="6381750"/>
            <a:ext cx="8737600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131763" y="960438"/>
            <a:ext cx="9440862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>
            <a:off x="131763" y="109538"/>
            <a:ext cx="0" cy="86360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Text Box 1033"/>
          <p:cNvSpPr txBox="1">
            <a:spLocks noChangeArrowheads="1"/>
          </p:cNvSpPr>
          <p:nvPr/>
        </p:nvSpPr>
        <p:spPr bwMode="auto">
          <a:xfrm>
            <a:off x="9285288" y="6454775"/>
            <a:ext cx="5000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6405359E-4B29-4224-8390-DA610758AFD9}" type="slidenum">
              <a:rPr lang="ru-RU" sz="1200" smtClean="0">
                <a:solidFill>
                  <a:srgbClr val="000000"/>
                </a:solidFill>
              </a:rPr>
              <a:pPr algn="r" eaLnBrk="1" hangingPunct="1">
                <a:defRPr/>
              </a:pPr>
              <a:t>‹#›</a:t>
            </a:fld>
            <a:endParaRPr lang="ru-RU" sz="1200" dirty="0" smtClean="0">
              <a:solidFill>
                <a:srgbClr val="000000"/>
              </a:solidFill>
            </a:endParaRPr>
          </a:p>
        </p:txBody>
      </p:sp>
      <p:sp>
        <p:nvSpPr>
          <p:cNvPr id="8" name="Text Box 1033"/>
          <p:cNvSpPr txBox="1">
            <a:spLocks noChangeArrowheads="1"/>
          </p:cNvSpPr>
          <p:nvPr/>
        </p:nvSpPr>
        <p:spPr bwMode="auto">
          <a:xfrm>
            <a:off x="985838" y="6408738"/>
            <a:ext cx="191611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1000" dirty="0" smtClean="0">
                <a:solidFill>
                  <a:srgbClr val="000000"/>
                </a:solidFill>
              </a:rPr>
              <a:t>Н. Новгород, 20</a:t>
            </a:r>
            <a:r>
              <a:rPr lang="en-US" sz="1000" dirty="0" smtClean="0">
                <a:solidFill>
                  <a:srgbClr val="000000"/>
                </a:solidFill>
              </a:rPr>
              <a:t>1</a:t>
            </a:r>
            <a:r>
              <a:rPr lang="ru-RU" sz="1000" dirty="0" smtClean="0">
                <a:solidFill>
                  <a:srgbClr val="000000"/>
                </a:solidFill>
              </a:rPr>
              <a:t>3</a:t>
            </a:r>
            <a:r>
              <a:rPr lang="en-US" sz="1000" dirty="0" smtClean="0">
                <a:solidFill>
                  <a:srgbClr val="000000"/>
                </a:solidFill>
              </a:rPr>
              <a:t> </a:t>
            </a:r>
            <a:r>
              <a:rPr lang="ru-RU" sz="1000" dirty="0" smtClean="0">
                <a:solidFill>
                  <a:srgbClr val="000000"/>
                </a:solidFill>
              </a:rPr>
              <a:t>г.</a:t>
            </a:r>
          </a:p>
          <a:p>
            <a:pPr algn="r" eaLnBrk="1" hangingPunct="1">
              <a:defRPr/>
            </a:pPr>
            <a:endParaRPr lang="ru-RU" sz="1200" dirty="0" smtClean="0">
              <a:solidFill>
                <a:srgbClr val="000000"/>
              </a:solidFill>
            </a:endParaRPr>
          </a:p>
        </p:txBody>
      </p:sp>
      <p:sp>
        <p:nvSpPr>
          <p:cNvPr id="9" name="Text Box 1033"/>
          <p:cNvSpPr txBox="1">
            <a:spLocks noChangeArrowheads="1"/>
          </p:cNvSpPr>
          <p:nvPr/>
        </p:nvSpPr>
        <p:spPr bwMode="auto">
          <a:xfrm>
            <a:off x="3001963" y="6403975"/>
            <a:ext cx="48101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1000" dirty="0" smtClean="0">
                <a:solidFill>
                  <a:srgbClr val="000000"/>
                </a:solidFill>
              </a:rPr>
              <a:t>Оптимизация вычислительно трудоемкого программного модуля для архитектуры </a:t>
            </a:r>
            <a:r>
              <a:rPr lang="ru-RU" sz="1000" dirty="0" err="1" smtClean="0">
                <a:solidFill>
                  <a:srgbClr val="000000"/>
                </a:solidFill>
              </a:rPr>
              <a:t>Intel</a:t>
            </a:r>
            <a:r>
              <a:rPr lang="ru-RU" sz="1000" dirty="0" smtClean="0">
                <a:solidFill>
                  <a:srgbClr val="000000"/>
                </a:solidFill>
              </a:rPr>
              <a:t> </a:t>
            </a:r>
            <a:r>
              <a:rPr lang="ru-RU" sz="1000" dirty="0" err="1" smtClean="0">
                <a:solidFill>
                  <a:srgbClr val="000000"/>
                </a:solidFill>
              </a:rPr>
              <a:t>Xeon</a:t>
            </a:r>
            <a:r>
              <a:rPr lang="ru-RU" sz="1000" dirty="0" smtClean="0">
                <a:solidFill>
                  <a:srgbClr val="000000"/>
                </a:solidFill>
              </a:rPr>
              <a:t> </a:t>
            </a:r>
            <a:r>
              <a:rPr lang="ru-RU" sz="1000" dirty="0" err="1" smtClean="0">
                <a:solidFill>
                  <a:srgbClr val="000000"/>
                </a:solidFill>
              </a:rPr>
              <a:t>Phi</a:t>
            </a:r>
            <a:r>
              <a:rPr lang="ru-RU" sz="1000" dirty="0" smtClean="0">
                <a:solidFill>
                  <a:srgbClr val="000000"/>
                </a:solidFill>
              </a:rPr>
              <a:t>. Линейные сортировки</a:t>
            </a:r>
            <a:endParaRPr lang="ru-RU" sz="1000" dirty="0" smtClean="0">
              <a:solidFill>
                <a:srgbClr val="000000"/>
              </a:solidFill>
            </a:endParaRPr>
          </a:p>
        </p:txBody>
      </p:sp>
      <p:pic>
        <p:nvPicPr>
          <p:cNvPr id="10" name="Рисунок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0" y="6161088"/>
            <a:ext cx="68421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8749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973138" y="6381750"/>
            <a:ext cx="8737600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ru-RU" dirty="0"/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131763" y="960438"/>
            <a:ext cx="9440862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ru-RU" dirty="0"/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>
            <a:off x="131763" y="109538"/>
            <a:ext cx="0" cy="86360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ctr">
              <a:defRPr sz="4000" b="1" cap="none">
                <a:solidFill>
                  <a:srgbClr val="002060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457200" indent="-457200">
              <a:buFont typeface="+mj-lt"/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3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0" y="6161088"/>
            <a:ext cx="68421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033"/>
          <p:cNvSpPr txBox="1">
            <a:spLocks noChangeArrowheads="1"/>
          </p:cNvSpPr>
          <p:nvPr userDrawn="1"/>
        </p:nvSpPr>
        <p:spPr bwMode="auto">
          <a:xfrm>
            <a:off x="3001963" y="6403975"/>
            <a:ext cx="48101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 smtClean="0">
                <a:solidFill>
                  <a:srgbClr val="000000"/>
                </a:solidFill>
              </a:rPr>
              <a:t>Оптимизация вычислительно трудоемкого программного модуля для архитектуры </a:t>
            </a:r>
            <a:r>
              <a:rPr lang="ru-RU" sz="1000" dirty="0" err="1" smtClean="0">
                <a:solidFill>
                  <a:srgbClr val="000000"/>
                </a:solidFill>
              </a:rPr>
              <a:t>Intel</a:t>
            </a:r>
            <a:r>
              <a:rPr lang="ru-RU" sz="1000" dirty="0" smtClean="0">
                <a:solidFill>
                  <a:srgbClr val="000000"/>
                </a:solidFill>
              </a:rPr>
              <a:t> </a:t>
            </a:r>
            <a:r>
              <a:rPr lang="ru-RU" sz="1000" dirty="0" err="1" smtClean="0">
                <a:solidFill>
                  <a:srgbClr val="000000"/>
                </a:solidFill>
              </a:rPr>
              <a:t>Xeon</a:t>
            </a:r>
            <a:r>
              <a:rPr lang="ru-RU" sz="1000" dirty="0" smtClean="0">
                <a:solidFill>
                  <a:srgbClr val="000000"/>
                </a:solidFill>
              </a:rPr>
              <a:t> </a:t>
            </a:r>
            <a:r>
              <a:rPr lang="ru-RU" sz="1000" dirty="0" err="1" smtClean="0">
                <a:solidFill>
                  <a:srgbClr val="000000"/>
                </a:solidFill>
              </a:rPr>
              <a:t>Phi</a:t>
            </a:r>
            <a:r>
              <a:rPr lang="ru-RU" sz="1000" dirty="0" smtClean="0">
                <a:solidFill>
                  <a:srgbClr val="000000"/>
                </a:solidFill>
              </a:rPr>
              <a:t>. Линейные сортировки</a:t>
            </a:r>
            <a:endParaRPr lang="ru-RU" sz="1000" dirty="0" smtClean="0">
              <a:solidFill>
                <a:srgbClr val="000000"/>
              </a:solidFill>
            </a:endParaRPr>
          </a:p>
        </p:txBody>
      </p:sp>
      <p:sp>
        <p:nvSpPr>
          <p:cNvPr id="15" name="Text Box 1033"/>
          <p:cNvSpPr txBox="1">
            <a:spLocks noChangeArrowheads="1"/>
          </p:cNvSpPr>
          <p:nvPr userDrawn="1"/>
        </p:nvSpPr>
        <p:spPr bwMode="auto">
          <a:xfrm>
            <a:off x="985838" y="6408738"/>
            <a:ext cx="191611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1000" dirty="0" smtClean="0">
                <a:solidFill>
                  <a:srgbClr val="000000"/>
                </a:solidFill>
              </a:rPr>
              <a:t>Н. Новгород, 20</a:t>
            </a:r>
            <a:r>
              <a:rPr lang="en-US" sz="1000" dirty="0" smtClean="0">
                <a:solidFill>
                  <a:srgbClr val="000000"/>
                </a:solidFill>
              </a:rPr>
              <a:t>1</a:t>
            </a:r>
            <a:r>
              <a:rPr lang="ru-RU" sz="1000" dirty="0" smtClean="0">
                <a:solidFill>
                  <a:srgbClr val="000000"/>
                </a:solidFill>
              </a:rPr>
              <a:t>3</a:t>
            </a:r>
            <a:r>
              <a:rPr lang="en-US" sz="1000" dirty="0" smtClean="0">
                <a:solidFill>
                  <a:srgbClr val="000000"/>
                </a:solidFill>
              </a:rPr>
              <a:t> </a:t>
            </a:r>
            <a:r>
              <a:rPr lang="ru-RU" sz="1000" dirty="0" smtClean="0">
                <a:solidFill>
                  <a:srgbClr val="000000"/>
                </a:solidFill>
              </a:rPr>
              <a:t>г.</a:t>
            </a:r>
          </a:p>
          <a:p>
            <a:pPr algn="r" eaLnBrk="1" hangingPunct="1">
              <a:defRPr/>
            </a:pPr>
            <a:endParaRPr lang="ru-RU" sz="1200" dirty="0" smtClean="0">
              <a:solidFill>
                <a:srgbClr val="000000"/>
              </a:solidFill>
            </a:endParaRPr>
          </a:p>
        </p:txBody>
      </p:sp>
      <p:sp>
        <p:nvSpPr>
          <p:cNvPr id="16" name="Text Box 1033"/>
          <p:cNvSpPr txBox="1">
            <a:spLocks noChangeArrowheads="1"/>
          </p:cNvSpPr>
          <p:nvPr userDrawn="1"/>
        </p:nvSpPr>
        <p:spPr bwMode="auto">
          <a:xfrm>
            <a:off x="9285288" y="6454775"/>
            <a:ext cx="5000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6405359E-4B29-4224-8390-DA610758AFD9}" type="slidenum">
              <a:rPr lang="ru-RU" sz="1200" smtClean="0">
                <a:solidFill>
                  <a:srgbClr val="000000"/>
                </a:solidFill>
              </a:rPr>
              <a:pPr algn="r" eaLnBrk="1" hangingPunct="1">
                <a:defRPr/>
              </a:pPr>
              <a:t>‹#›</a:t>
            </a:fld>
            <a:endParaRPr lang="ru-RU" sz="1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3924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33"/>
          <p:cNvSpPr txBox="1">
            <a:spLocks noChangeArrowheads="1"/>
          </p:cNvSpPr>
          <p:nvPr/>
        </p:nvSpPr>
        <p:spPr bwMode="auto">
          <a:xfrm>
            <a:off x="0" y="115888"/>
            <a:ext cx="9945688" cy="14065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9pPr>
          </a:lstStyle>
          <a:p>
            <a:pPr algn="ctr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defRPr/>
            </a:pPr>
            <a:r>
              <a:rPr lang="ru-RU" sz="2400" b="1" kern="1200" dirty="0" smtClean="0">
                <a:solidFill>
                  <a:srgbClr val="000000"/>
                </a:solidFill>
                <a:latin typeface="Arial" charset="0"/>
                <a:ea typeface="+mn-ea"/>
              </a:rPr>
              <a:t>Нижегородский государственный университет </a:t>
            </a:r>
            <a:r>
              <a:rPr lang="en-US" sz="2400" b="1" kern="1200" dirty="0" smtClean="0">
                <a:solidFill>
                  <a:srgbClr val="000000"/>
                </a:solidFill>
                <a:latin typeface="Arial" charset="0"/>
                <a:ea typeface="+mn-ea"/>
              </a:rPr>
              <a:t/>
            </a:r>
            <a:br>
              <a:rPr lang="en-US" sz="2400" b="1" kern="1200" dirty="0" smtClean="0">
                <a:solidFill>
                  <a:srgbClr val="000000"/>
                </a:solidFill>
                <a:latin typeface="Arial" charset="0"/>
                <a:ea typeface="+mn-ea"/>
              </a:rPr>
            </a:br>
            <a:r>
              <a:rPr lang="ru-RU" sz="2400" b="1" kern="1200" dirty="0" smtClean="0">
                <a:solidFill>
                  <a:srgbClr val="000000"/>
                </a:solidFill>
                <a:latin typeface="Arial" charset="0"/>
                <a:ea typeface="+mn-ea"/>
              </a:rPr>
              <a:t>им.</a:t>
            </a:r>
            <a:r>
              <a:rPr lang="en-US" sz="2400" b="1" kern="1200" dirty="0" smtClean="0">
                <a:solidFill>
                  <a:srgbClr val="000000"/>
                </a:solidFill>
                <a:latin typeface="Arial" charset="0"/>
                <a:ea typeface="+mn-ea"/>
              </a:rPr>
              <a:t> </a:t>
            </a:r>
            <a:r>
              <a:rPr lang="ru-RU" sz="2400" b="1" kern="1200" dirty="0" smtClean="0">
                <a:solidFill>
                  <a:srgbClr val="000000"/>
                </a:solidFill>
                <a:latin typeface="Arial" charset="0"/>
                <a:ea typeface="+mn-ea"/>
              </a:rPr>
              <a:t>Н.И.Лобачевского</a:t>
            </a:r>
          </a:p>
          <a:p>
            <a:pPr algn="ctr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defRPr/>
            </a:pPr>
            <a:r>
              <a:rPr lang="ru-RU" sz="2000" b="1" i="1" kern="1200" dirty="0" smtClean="0">
                <a:solidFill>
                  <a:srgbClr val="000000"/>
                </a:solidFill>
                <a:latin typeface="Arial" charset="0"/>
                <a:ea typeface="+mn-ea"/>
              </a:rPr>
              <a:t>Факультет Вычислительной математики и кибернетики</a:t>
            </a:r>
            <a:endParaRPr lang="en-US" sz="2000" b="1" i="1" kern="1200" dirty="0" smtClean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pic>
        <p:nvPicPr>
          <p:cNvPr id="5" name="Picture 13" descr="NNGU_Logo_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8" y="260350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kern="120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Н. Новгород, 2013 г.</a:t>
            </a:r>
            <a:endParaRPr lang="ru-RU" sz="10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kern="120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Оптимизация вычислительно трудоемкого программного модуля для архитектуры Intel Xeon Phi. Линейные сортировки</a:t>
            </a:r>
            <a:endParaRPr lang="ru-RU" sz="10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 algn="l">
              <a:lnSpc>
                <a:spcPct val="100000"/>
              </a:lnSpc>
              <a:defRPr sz="12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6710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3050" y="207963"/>
            <a:ext cx="90836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Введение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196975"/>
            <a:ext cx="89154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2650" y="6408738"/>
            <a:ext cx="2051050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/>
              <a:t>Н. Новгород, 2013 г.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8313" y="6408738"/>
            <a:ext cx="5761037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/>
              <a:t>Оптимизация вычислительно трудоемкого программного модуля для архитектуры Intel Xeon Phi. Линейные сортировки</a:t>
            </a: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43963" y="6408738"/>
            <a:ext cx="935037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0F7F8D67-CD66-41E7-A8AB-7EF19B88D7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1" name="Line 9"/>
          <p:cNvSpPr>
            <a:spLocks noChangeShapeType="1"/>
          </p:cNvSpPr>
          <p:nvPr/>
        </p:nvSpPr>
        <p:spPr bwMode="auto">
          <a:xfrm>
            <a:off x="973138" y="6381750"/>
            <a:ext cx="8737600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131763" y="960438"/>
            <a:ext cx="9440862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3" name="Line 13"/>
          <p:cNvSpPr>
            <a:spLocks noChangeShapeType="1"/>
          </p:cNvSpPr>
          <p:nvPr/>
        </p:nvSpPr>
        <p:spPr bwMode="auto">
          <a:xfrm>
            <a:off x="131763" y="109538"/>
            <a:ext cx="0" cy="86360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34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0" y="6161088"/>
            <a:ext cx="68421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43" r:id="rId1"/>
    <p:sldLayoutId id="2147484844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3050" y="207963"/>
            <a:ext cx="90836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Введение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196975"/>
            <a:ext cx="89154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2650" y="6408738"/>
            <a:ext cx="2051050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Arial" charset="0"/>
                <a:cs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kern="1200" smtClean="0">
                <a:solidFill>
                  <a:srgbClr val="000000"/>
                </a:solidFill>
                <a:ea typeface="+mn-ea"/>
              </a:rPr>
              <a:t>Н. Новгород, 2013 г.</a:t>
            </a:r>
            <a:endParaRPr lang="ru-RU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8313" y="6410325"/>
            <a:ext cx="576103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Arial" charset="0"/>
                <a:cs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kern="1200" smtClean="0">
                <a:solidFill>
                  <a:srgbClr val="000000"/>
                </a:solidFill>
                <a:ea typeface="+mn-ea"/>
              </a:rPr>
              <a:t>Оптимизация вычислительно трудоемкого программного модуля для архитектуры Intel Xeon Phi. Линейные сортировки</a:t>
            </a:r>
            <a:endParaRPr lang="ru-RU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43963" y="6408738"/>
            <a:ext cx="935037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50000"/>
              </a:lnSpc>
              <a:defRPr sz="1000">
                <a:latin typeface="Arial" charset="0"/>
                <a:cs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F4B8981D-FA80-4A8E-9421-45BC15FC5798}" type="slidenum">
              <a:rPr lang="ru-RU" kern="1200">
                <a:solidFill>
                  <a:srgbClr val="000000"/>
                </a:solidFill>
                <a:ea typeface="+mn-ea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ru-RU" kern="1200" dirty="0">
                <a:solidFill>
                  <a:srgbClr val="000000"/>
                </a:solidFill>
                <a:ea typeface="+mn-ea"/>
              </a:rPr>
              <a:t> из </a:t>
            </a:r>
            <a:r>
              <a:rPr lang="en-US" kern="1200" dirty="0" smtClean="0">
                <a:solidFill>
                  <a:srgbClr val="000000"/>
                </a:solidFill>
                <a:ea typeface="+mn-ea"/>
              </a:rPr>
              <a:t>3</a:t>
            </a:r>
            <a:r>
              <a:rPr lang="ru-RU" kern="1200" dirty="0" smtClean="0">
                <a:solidFill>
                  <a:srgbClr val="000000"/>
                </a:solidFill>
                <a:ea typeface="+mn-ea"/>
              </a:rPr>
              <a:t>4</a:t>
            </a:r>
            <a:endParaRPr lang="ru-RU" kern="120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031" name="Line 9"/>
          <p:cNvSpPr>
            <a:spLocks noChangeShapeType="1"/>
          </p:cNvSpPr>
          <p:nvPr/>
        </p:nvSpPr>
        <p:spPr bwMode="auto">
          <a:xfrm>
            <a:off x="973138" y="6381750"/>
            <a:ext cx="8737600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kern="1200">
              <a:solidFill>
                <a:srgbClr val="000000"/>
              </a:solidFill>
              <a:ea typeface="+mn-ea"/>
              <a:cs typeface="Arial" charset="0"/>
            </a:endParaRPr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131763" y="960438"/>
            <a:ext cx="9440862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kern="1200">
              <a:solidFill>
                <a:srgbClr val="000000"/>
              </a:solidFill>
              <a:ea typeface="+mn-ea"/>
              <a:cs typeface="Arial" charset="0"/>
            </a:endParaRPr>
          </a:p>
        </p:txBody>
      </p:sp>
      <p:sp>
        <p:nvSpPr>
          <p:cNvPr id="1033" name="Line 13"/>
          <p:cNvSpPr>
            <a:spLocks noChangeShapeType="1"/>
          </p:cNvSpPr>
          <p:nvPr/>
        </p:nvSpPr>
        <p:spPr bwMode="auto">
          <a:xfrm>
            <a:off x="131763" y="109538"/>
            <a:ext cx="0" cy="86360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kern="1200">
              <a:solidFill>
                <a:srgbClr val="000000"/>
              </a:solidFill>
              <a:ea typeface="+mn-ea"/>
              <a:cs typeface="Arial" charset="0"/>
            </a:endParaRPr>
          </a:p>
        </p:txBody>
      </p:sp>
      <p:pic>
        <p:nvPicPr>
          <p:cNvPr id="1034" name="Picture 13" descr="NNGU_Logo_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" y="609282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46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hyperlink" Target="http://lira.imamod.ru/FondProgramm/Sort" TargetMode="Externa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hyperlink" Target="mailto:sidnev@vmk.unn.ru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6288" y="3071810"/>
            <a:ext cx="8420100" cy="1569660"/>
          </a:xfrm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dirty="0" smtClean="0"/>
              <a:t>Лабораторная </a:t>
            </a:r>
            <a:r>
              <a:rPr lang="ru-RU" altLang="ru-RU" sz="2400" smtClean="0"/>
              <a:t>работа </a:t>
            </a:r>
            <a:r>
              <a:rPr lang="ru-RU" altLang="ru-RU" sz="2400" smtClean="0"/>
              <a:t>№</a:t>
            </a:r>
            <a:r>
              <a:rPr lang="ru-RU" altLang="ru-RU" sz="2400" dirty="0" smtClean="0"/>
              <a:t>7</a:t>
            </a:r>
            <a:r>
              <a:rPr lang="ru-RU" altLang="ru-RU" sz="2400" dirty="0" smtClean="0"/>
              <a:t/>
            </a:r>
            <a:br>
              <a:rPr lang="ru-RU" altLang="ru-RU" sz="2400" dirty="0" smtClean="0"/>
            </a:br>
            <a:r>
              <a:rPr lang="ru-RU" sz="2400" dirty="0" smtClean="0"/>
              <a:t> Оптимизация вычислительно трудоемкого программного модуля для архитектуры </a:t>
            </a:r>
            <a:br>
              <a:rPr lang="ru-RU" sz="2400" dirty="0" smtClean="0"/>
            </a:br>
            <a:r>
              <a:rPr lang="ru-RU" sz="2400" dirty="0" err="1" smtClean="0"/>
              <a:t>Intel</a:t>
            </a:r>
            <a:r>
              <a:rPr lang="ru-RU" sz="2400" dirty="0" smtClean="0"/>
              <a:t> </a:t>
            </a:r>
            <a:r>
              <a:rPr lang="ru-RU" sz="2400" dirty="0" err="1" smtClean="0"/>
              <a:t>Xeon</a:t>
            </a:r>
            <a:r>
              <a:rPr lang="ru-RU" sz="2400" dirty="0" smtClean="0"/>
              <a:t> </a:t>
            </a:r>
            <a:r>
              <a:rPr lang="ru-RU" sz="2400" dirty="0" err="1" smtClean="0"/>
              <a:t>Phi</a:t>
            </a:r>
            <a:r>
              <a:rPr lang="ru-RU" sz="2400" dirty="0" smtClean="0"/>
              <a:t>. Линейные </a:t>
            </a:r>
            <a:r>
              <a:rPr lang="ru-RU" sz="2400" dirty="0" smtClean="0"/>
              <a:t>сортировки</a:t>
            </a:r>
            <a:endParaRPr lang="ru-RU" altLang="ru-RU" sz="2400" dirty="0" smtClean="0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625" y="2205038"/>
            <a:ext cx="9047163" cy="461962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Программирование для </a:t>
            </a:r>
            <a:r>
              <a:rPr lang="en-US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Intel Xeon Phi</a:t>
            </a:r>
            <a:endParaRPr lang="ru-RU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800475" y="5591175"/>
            <a:ext cx="5905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rgbClr val="000000"/>
                </a:solidFill>
                <a:latin typeface="Arial" charset="0"/>
              </a:rPr>
              <a:t>Сиднев </a:t>
            </a:r>
            <a:r>
              <a:rPr lang="ru-RU" altLang="ru-RU" sz="20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А.А.</a:t>
            </a:r>
            <a:endParaRPr lang="ru-RU" altLang="ru-RU" sz="2000" kern="1200" dirty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Кафедра математического обеспечения ЭВМ</a:t>
            </a:r>
            <a:endParaRPr lang="ru-RU" altLang="ru-RU" sz="2000" kern="1200" dirty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6321425" y="4916500"/>
            <a:ext cx="3576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При поддержке компании </a:t>
            </a:r>
            <a:r>
              <a:rPr lang="en-US" altLang="ru-RU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Intel</a:t>
            </a:r>
            <a:endParaRPr lang="ru-RU" altLang="ru-RU" kern="1200" dirty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Замечания</a:t>
            </a:r>
          </a:p>
        </p:txBody>
      </p:sp>
      <p:sp>
        <p:nvSpPr>
          <p:cNvPr id="911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Сортировка будет работать только в том случае, если элементы равных разрядов не будут меняться взаимного расположения</a:t>
            </a:r>
            <a:r>
              <a:rPr lang="en-US" smtClean="0"/>
              <a:t> (</a:t>
            </a:r>
            <a:r>
              <a:rPr lang="ru-RU" smtClean="0"/>
              <a:t>т.е. сортировка разряда является устойчивой</a:t>
            </a:r>
            <a:r>
              <a:rPr lang="en-US" smtClean="0"/>
              <a:t>)</a:t>
            </a:r>
            <a:r>
              <a:rPr lang="ru-RU" smtClean="0"/>
              <a:t>.</a:t>
            </a:r>
          </a:p>
          <a:p>
            <a:r>
              <a:rPr lang="ru-RU" smtClean="0"/>
              <a:t>Пример сортировки по 3-му разряду:</a:t>
            </a:r>
          </a:p>
        </p:txBody>
      </p:sp>
      <p:sp>
        <p:nvSpPr>
          <p:cNvPr id="91140" name="Стрелка вниз 12"/>
          <p:cNvSpPr>
            <a:spLocks noChangeArrowheads="1"/>
          </p:cNvSpPr>
          <p:nvPr/>
        </p:nvSpPr>
        <p:spPr bwMode="auto">
          <a:xfrm>
            <a:off x="4595813" y="4329113"/>
            <a:ext cx="428625" cy="64293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r"/>
            <a:endParaRPr lang="ru-RU"/>
          </a:p>
        </p:txBody>
      </p:sp>
      <p:pic>
        <p:nvPicPr>
          <p:cNvPr id="9114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57563"/>
            <a:ext cx="43910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5563" y="5053013"/>
            <a:ext cx="43815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Реализация восходящей сортировки</a:t>
            </a:r>
          </a:p>
        </p:txBody>
      </p:sp>
      <p:sp>
        <p:nvSpPr>
          <p:cNvPr id="9216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Реализация восходящей сортировки</a:t>
            </a:r>
          </a:p>
        </p:txBody>
      </p:sp>
      <p:sp>
        <p:nvSpPr>
          <p:cNvPr id="931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Восходящую сортировку, как и нисходящую сортировку, будем реализовывать на основе побитовой и побайтовой сортировок.</a:t>
            </a:r>
          </a:p>
          <a:p>
            <a:r>
              <a:rPr lang="ru-RU" smtClean="0"/>
              <a:t>Для этого достаточно удостовериться в том, что сортировка по биту и по байту удовлетворяют требованию о том, что элементы равных разрядов не будут менять взаимного расположения или предложить модификацию указанных сортировок.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Побайтовая восходящая сортировка</a:t>
            </a:r>
          </a:p>
        </p:txBody>
      </p:sp>
      <p:sp>
        <p:nvSpPr>
          <p:cNvPr id="942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Идея реализации заключается в том, что необходимо последовательно выполнять сортировку подсчётом по байтам от младшего к старшему.</a:t>
            </a:r>
          </a:p>
          <a:p>
            <a:r>
              <a:rPr lang="ru-RU" smtClean="0"/>
              <a:t>При этом необходимо использовать модификацию сортировки подсчётом как рассматривалось ранее.</a:t>
            </a:r>
          </a:p>
          <a:p>
            <a:r>
              <a:rPr lang="ru-RU" smtClean="0"/>
              <a:t>Данная модификация не будет менять взаимного расположения элементов равных разрядов.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Побитовая восходящая сортировка</a:t>
            </a:r>
          </a:p>
        </p:txBody>
      </p:sp>
      <p:sp>
        <p:nvSpPr>
          <p:cNvPr id="952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Идея реализации заключается в том, что необходимо последовательно выполнять сортировку по битам от младшего к старшему.</a:t>
            </a:r>
          </a:p>
          <a:p>
            <a:r>
              <a:rPr lang="ru-RU" smtClean="0"/>
              <a:t>При этом использовать обычную сортировку по биту нельзя, т.к. она может менять взаимное расположение элементов равных разрядов.</a:t>
            </a:r>
          </a:p>
          <a:p>
            <a:r>
              <a:rPr lang="ru-RU" smtClean="0"/>
              <a:t>Рассмотрим модификацию сортировки по биту (аналогична модификации сортировки подсчётом).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Модификация побитовой сортировки</a:t>
            </a:r>
          </a:p>
        </p:txBody>
      </p:sp>
      <p:sp>
        <p:nvSpPr>
          <p:cNvPr id="962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smtClean="0"/>
              <a:t>Побитовая сортировка по </a:t>
            </a:r>
            <a:r>
              <a:rPr lang="en-US" sz="2000" smtClean="0"/>
              <a:t>i-</a:t>
            </a:r>
            <a:r>
              <a:rPr lang="ru-RU" sz="2000" smtClean="0"/>
              <a:t>му биту</a:t>
            </a:r>
            <a:r>
              <a:rPr lang="en-US" sz="2000" smtClean="0"/>
              <a:t> </a:t>
            </a:r>
            <a:r>
              <a:rPr lang="ru-RU" sz="2000" smtClean="0"/>
              <a:t>будет проходить в два прохода </a:t>
            </a:r>
            <a:r>
              <a:rPr lang="en-US" sz="2000" smtClean="0"/>
              <a:t>(array[j</a:t>
            </a:r>
            <a:r>
              <a:rPr lang="ru-RU" sz="2000" smtClean="0"/>
              <a:t>,</a:t>
            </a:r>
            <a:r>
              <a:rPr lang="en-US" sz="2000" smtClean="0"/>
              <a:t>i] – i-</a:t>
            </a:r>
            <a:r>
              <a:rPr lang="ru-RU" sz="2000" smtClean="0"/>
              <a:t>ый бит, </a:t>
            </a:r>
            <a:r>
              <a:rPr lang="en-US" sz="2000" smtClean="0"/>
              <a:t>j-</a:t>
            </a:r>
            <a:r>
              <a:rPr lang="ru-RU" sz="2000" smtClean="0"/>
              <a:t>го элемента</a:t>
            </a:r>
            <a:r>
              <a:rPr lang="en-US" sz="2000" smtClean="0"/>
              <a:t>)</a:t>
            </a:r>
            <a:r>
              <a:rPr lang="ru-RU" sz="2000" smtClean="0"/>
              <a:t>:</a:t>
            </a:r>
          </a:p>
          <a:p>
            <a:pPr lvl="1"/>
            <a:r>
              <a:rPr lang="ru-RU" sz="2000" smtClean="0"/>
              <a:t>при первом проходе по исходному массиву выполняется подсчёт встречающихся нулевых бит (сохраним это значение в </a:t>
            </a:r>
            <a:r>
              <a:rPr lang="en-US" sz="2000" smtClean="0"/>
              <a:t>count0</a:t>
            </a:r>
            <a:r>
              <a:rPr lang="ru-RU" sz="2000" smtClean="0"/>
              <a:t>)</a:t>
            </a:r>
            <a:r>
              <a:rPr lang="en-US" sz="2000" smtClean="0"/>
              <a:t>:</a:t>
            </a:r>
            <a:endParaRPr lang="ru-RU" sz="2000" smtClean="0"/>
          </a:p>
          <a:p>
            <a:pPr lvl="2"/>
            <a:r>
              <a:rPr lang="en-US" sz="1600" smtClean="0"/>
              <a:t>p0=0, p1=count0;</a:t>
            </a:r>
            <a:endParaRPr lang="ru-RU" sz="1600" smtClean="0"/>
          </a:p>
          <a:p>
            <a:pPr lvl="1"/>
            <a:r>
              <a:rPr lang="ru-RU" sz="2000" smtClean="0"/>
              <a:t>при втором проходе по исходному массиву (</a:t>
            </a:r>
            <a:r>
              <a:rPr lang="en-US" sz="2000" smtClean="0"/>
              <a:t>inpArray</a:t>
            </a:r>
            <a:r>
              <a:rPr lang="ru-RU" sz="2000" smtClean="0"/>
              <a:t>) выполняется копирование элемента в выходной массив (</a:t>
            </a:r>
            <a:r>
              <a:rPr lang="en-US" sz="2000" smtClean="0"/>
              <a:t>outArray</a:t>
            </a:r>
            <a:r>
              <a:rPr lang="ru-RU" sz="2000" smtClean="0"/>
              <a:t>) по следующим правилам:</a:t>
            </a:r>
          </a:p>
          <a:p>
            <a:pPr lvl="2"/>
            <a:r>
              <a:rPr lang="ru-RU" sz="1600" smtClean="0"/>
              <a:t>если </a:t>
            </a:r>
            <a:r>
              <a:rPr lang="en-US" sz="1600" smtClean="0"/>
              <a:t>inpArray[j</a:t>
            </a:r>
            <a:r>
              <a:rPr lang="ru-RU" sz="1600" smtClean="0"/>
              <a:t>,</a:t>
            </a:r>
            <a:r>
              <a:rPr lang="en-US" sz="1600" smtClean="0"/>
              <a:t>i]</a:t>
            </a:r>
            <a:r>
              <a:rPr lang="ru-RU" sz="1600" smtClean="0"/>
              <a:t> == 0, то </a:t>
            </a:r>
            <a:r>
              <a:rPr lang="en-US" sz="1600" smtClean="0"/>
              <a:t>outArray[p0++]=inpArray[j];</a:t>
            </a:r>
            <a:endParaRPr lang="ru-RU" sz="1600" smtClean="0"/>
          </a:p>
          <a:p>
            <a:pPr lvl="2"/>
            <a:r>
              <a:rPr lang="ru-RU" sz="1600" smtClean="0"/>
              <a:t>если </a:t>
            </a:r>
            <a:r>
              <a:rPr lang="en-US" sz="1600" smtClean="0"/>
              <a:t>inpArray[j</a:t>
            </a:r>
            <a:r>
              <a:rPr lang="ru-RU" sz="1600" smtClean="0"/>
              <a:t>,</a:t>
            </a:r>
            <a:r>
              <a:rPr lang="en-US" sz="1600" smtClean="0"/>
              <a:t>i]</a:t>
            </a:r>
            <a:r>
              <a:rPr lang="ru-RU" sz="1600" smtClean="0"/>
              <a:t> == 1, то </a:t>
            </a:r>
            <a:r>
              <a:rPr lang="en-US" sz="1600" smtClean="0"/>
              <a:t>outArray[p</a:t>
            </a:r>
            <a:r>
              <a:rPr lang="ru-RU" sz="1600" smtClean="0"/>
              <a:t>1</a:t>
            </a:r>
            <a:r>
              <a:rPr lang="en-US" sz="1600" smtClean="0"/>
              <a:t>++]=inpArray[j]</a:t>
            </a:r>
            <a:r>
              <a:rPr lang="ru-RU" sz="1600" smtClean="0"/>
              <a:t>.</a:t>
            </a:r>
            <a:endParaRPr lang="en-US" sz="1600" smtClean="0"/>
          </a:p>
          <a:p>
            <a:pPr lvl="2"/>
            <a:endParaRPr lang="en-US" sz="1600" smtClean="0"/>
          </a:p>
          <a:p>
            <a:pPr lvl="1"/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Трудоёмкости сортировок</a:t>
            </a:r>
          </a:p>
        </p:txBody>
      </p:sp>
      <p:sp>
        <p:nvSpPr>
          <p:cNvPr id="972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Трудоёмкости представленных реализаций (побитовая и побайтовая) восходящей сортировки линейны за счёт того, что:</a:t>
            </a:r>
          </a:p>
          <a:p>
            <a:pPr lvl="1"/>
            <a:r>
              <a:rPr lang="ru-RU" smtClean="0"/>
              <a:t>сортировка по каждому биту (байту) выполняется независимо</a:t>
            </a:r>
            <a:r>
              <a:rPr lang="en-US" smtClean="0"/>
              <a:t>;</a:t>
            </a:r>
          </a:p>
          <a:p>
            <a:pPr lvl="1"/>
            <a:r>
              <a:rPr lang="ru-RU" smtClean="0"/>
              <a:t>независимо от </a:t>
            </a:r>
            <a:r>
              <a:rPr lang="en-US" smtClean="0"/>
              <a:t>n </a:t>
            </a:r>
            <a:r>
              <a:rPr lang="ru-RU" smtClean="0"/>
              <a:t>требуется выполнить </a:t>
            </a:r>
            <a:r>
              <a:rPr lang="en-US" smtClean="0"/>
              <a:t>“</a:t>
            </a:r>
            <a:r>
              <a:rPr lang="ru-RU" smtClean="0"/>
              <a:t>проход</a:t>
            </a:r>
            <a:r>
              <a:rPr lang="en-US" smtClean="0"/>
              <a:t>”</a:t>
            </a:r>
            <a:r>
              <a:rPr lang="ru-RU" smtClean="0"/>
              <a:t> по всем битам (байтам) чисел</a:t>
            </a:r>
            <a:r>
              <a:rPr lang="en-US" smtClean="0"/>
              <a:t>.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Тестовая инфраструктура</a:t>
            </a:r>
          </a:p>
        </p:txBody>
      </p:sp>
      <p:sp>
        <p:nvSpPr>
          <p:cNvPr id="10240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3.</a:t>
            </a:r>
            <a:r>
              <a:rPr lang="en-US" dirty="0" smtClean="0"/>
              <a:t> 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Аппаратная часть</a:t>
            </a:r>
          </a:p>
        </p:txBody>
      </p:sp>
      <p:sp>
        <p:nvSpPr>
          <p:cNvPr id="10342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 процессора </a:t>
            </a:r>
            <a:r>
              <a:rPr lang="en-US" dirty="0" smtClean="0"/>
              <a:t>Intel</a:t>
            </a:r>
            <a:r>
              <a:rPr lang="ru-RU" dirty="0" smtClean="0"/>
              <a:t> </a:t>
            </a:r>
            <a:r>
              <a:rPr lang="ru-RU" dirty="0" err="1" smtClean="0"/>
              <a:t>Xeon</a:t>
            </a:r>
            <a:r>
              <a:rPr lang="ru-RU" dirty="0" smtClean="0"/>
              <a:t> E5-2690:</a:t>
            </a:r>
          </a:p>
          <a:p>
            <a:pPr lvl="1"/>
            <a:r>
              <a:rPr lang="ru-RU" dirty="0" smtClean="0"/>
              <a:t>8 ядер (+</a:t>
            </a:r>
            <a:r>
              <a:rPr lang="en-US" dirty="0" err="1" smtClean="0"/>
              <a:t>HyperThreading</a:t>
            </a:r>
            <a:r>
              <a:rPr lang="ru-RU" dirty="0" smtClean="0"/>
              <a:t>)</a:t>
            </a:r>
          </a:p>
          <a:p>
            <a:pPr lvl="1"/>
            <a:r>
              <a:rPr lang="ru-RU" dirty="0" smtClean="0"/>
              <a:t>2.9 </a:t>
            </a:r>
            <a:r>
              <a:rPr lang="ru-RU" dirty="0" err="1" smtClean="0"/>
              <a:t>GHz</a:t>
            </a:r>
            <a:endParaRPr lang="ru-RU" dirty="0" smtClean="0"/>
          </a:p>
          <a:p>
            <a:pPr lvl="1"/>
            <a:r>
              <a:rPr lang="en-US" dirty="0" smtClean="0"/>
              <a:t>20 MB </a:t>
            </a:r>
            <a:r>
              <a:rPr lang="ru-RU" dirty="0" smtClean="0"/>
              <a:t>кэша</a:t>
            </a:r>
          </a:p>
          <a:p>
            <a:r>
              <a:rPr lang="ru-RU" dirty="0" smtClean="0"/>
              <a:t>6</a:t>
            </a:r>
            <a:r>
              <a:rPr lang="en-US" dirty="0" smtClean="0"/>
              <a:t>4 GB </a:t>
            </a:r>
            <a:r>
              <a:rPr lang="ru-RU" dirty="0" smtClean="0"/>
              <a:t>оперативной памяти</a:t>
            </a:r>
          </a:p>
          <a:p>
            <a:r>
              <a:rPr lang="ru-RU" dirty="0" smtClean="0"/>
              <a:t>2 сопроцессора </a:t>
            </a:r>
            <a:r>
              <a:rPr lang="ru-RU" dirty="0" err="1" smtClean="0"/>
              <a:t>Intel</a:t>
            </a:r>
            <a:r>
              <a:rPr lang="ru-RU" dirty="0" smtClean="0"/>
              <a:t> </a:t>
            </a:r>
            <a:r>
              <a:rPr lang="ru-RU" dirty="0" err="1" smtClean="0"/>
              <a:t>Xeon</a:t>
            </a:r>
            <a:r>
              <a:rPr lang="ru-RU" dirty="0" smtClean="0"/>
              <a:t> </a:t>
            </a:r>
            <a:r>
              <a:rPr lang="ru-RU" dirty="0" err="1" smtClean="0"/>
              <a:t>Phi</a:t>
            </a:r>
            <a:r>
              <a:rPr lang="ru-RU" dirty="0" smtClean="0"/>
              <a:t> 7110:</a:t>
            </a:r>
          </a:p>
          <a:p>
            <a:pPr lvl="1"/>
            <a:r>
              <a:rPr lang="ru-RU" dirty="0" smtClean="0"/>
              <a:t>61 ядро (4 потока на ядро)</a:t>
            </a:r>
          </a:p>
          <a:p>
            <a:pPr lvl="1"/>
            <a:r>
              <a:rPr lang="ru-RU" dirty="0" smtClean="0"/>
              <a:t>1.238 </a:t>
            </a:r>
            <a:r>
              <a:rPr lang="en-US" dirty="0" smtClean="0"/>
              <a:t>GHz</a:t>
            </a:r>
            <a:endParaRPr lang="ru-RU" dirty="0" smtClean="0"/>
          </a:p>
          <a:p>
            <a:pPr lvl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Программное обеспечение</a:t>
            </a:r>
          </a:p>
        </p:txBody>
      </p:sp>
      <p:sp>
        <p:nvSpPr>
          <p:cNvPr id="1044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Linux </a:t>
            </a:r>
            <a:r>
              <a:rPr lang="en-US" dirty="0" err="1" smtClean="0"/>
              <a:t>CentOS</a:t>
            </a:r>
            <a:r>
              <a:rPr lang="en-US" dirty="0" smtClean="0"/>
              <a:t> 6.2</a:t>
            </a:r>
            <a:endParaRPr lang="ru-RU" dirty="0" smtClean="0"/>
          </a:p>
          <a:p>
            <a:r>
              <a:rPr lang="en-US" dirty="0" smtClean="0"/>
              <a:t>Intel Parallel Studio</a:t>
            </a:r>
            <a:r>
              <a:rPr lang="ru-RU" dirty="0" smtClean="0"/>
              <a:t> </a:t>
            </a:r>
            <a:r>
              <a:rPr lang="en-US" dirty="0" smtClean="0"/>
              <a:t>XE</a:t>
            </a:r>
            <a:r>
              <a:rPr lang="ru-RU" dirty="0" smtClean="0"/>
              <a:t> 2013</a:t>
            </a:r>
          </a:p>
          <a:p>
            <a:pPr lvl="1"/>
            <a:r>
              <a:rPr lang="fr-FR" dirty="0" smtClean="0"/>
              <a:t>Intel(R) C++ Compiler XE 14.0</a:t>
            </a:r>
            <a:endParaRPr lang="ru-RU" dirty="0" smtClean="0"/>
          </a:p>
          <a:p>
            <a:pPr lvl="1"/>
            <a:r>
              <a:rPr lang="en-US" dirty="0" smtClean="0"/>
              <a:t>Intel(R) Math Kernel Library 11.1</a:t>
            </a:r>
            <a:endParaRPr lang="ru-RU" dirty="0" smtClean="0"/>
          </a:p>
          <a:p>
            <a:pPr lvl="1"/>
            <a:r>
              <a:rPr lang="en-US" dirty="0" smtClean="0"/>
              <a:t>Intel(R) Threading Building Blocks 4.2</a:t>
            </a:r>
            <a:endParaRPr lang="ru-RU" dirty="0" smtClean="0"/>
          </a:p>
          <a:p>
            <a:pPr lvl="1"/>
            <a:r>
              <a:rPr lang="en-US" dirty="0" smtClean="0"/>
              <a:t>Intel(R) Integrated Performance Primitives 8.0 Update 1</a:t>
            </a:r>
            <a:endParaRPr lang="ru-RU" dirty="0" smtClean="0"/>
          </a:p>
          <a:p>
            <a:pPr lvl="1"/>
            <a:r>
              <a:rPr lang="en-US" dirty="0" smtClean="0"/>
              <a:t>Intel(R) </a:t>
            </a:r>
            <a:r>
              <a:rPr lang="en-US" dirty="0" err="1" smtClean="0"/>
              <a:t>VTune</a:t>
            </a:r>
            <a:r>
              <a:rPr lang="en-US" dirty="0" smtClean="0"/>
              <a:t>(TM) Amplifier XE 2013 Update 2 (build 253325)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Содержание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Поразрядная восходящая сортировка</a:t>
            </a:r>
          </a:p>
          <a:p>
            <a:r>
              <a:rPr lang="ru-RU" dirty="0" smtClean="0"/>
              <a:t>Реализация восходящей сортировки</a:t>
            </a:r>
          </a:p>
          <a:p>
            <a:r>
              <a:rPr lang="ru-RU" dirty="0" smtClean="0"/>
              <a:t>Тестовая инфраструктура</a:t>
            </a:r>
          </a:p>
          <a:p>
            <a:r>
              <a:rPr lang="ru-RU" dirty="0" smtClean="0"/>
              <a:t>Параллельная реализация</a:t>
            </a:r>
          </a:p>
          <a:p>
            <a:r>
              <a:rPr lang="ru-RU" dirty="0" smtClean="0"/>
              <a:t>Анализ параллельной реализации</a:t>
            </a:r>
          </a:p>
          <a:p>
            <a:r>
              <a:rPr lang="ru-RU" dirty="0" smtClean="0"/>
              <a:t>Модификация параллельной реализации</a:t>
            </a:r>
          </a:p>
          <a:p>
            <a:r>
              <a:rPr lang="ru-RU" dirty="0" smtClean="0"/>
              <a:t>Дополнительные задания и литература</a:t>
            </a:r>
          </a:p>
          <a:p>
            <a:pPr lvl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Инструментарий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err="1" smtClean="0"/>
              <a:t>Pu</a:t>
            </a:r>
            <a:r>
              <a:rPr lang="en-US" dirty="0" smtClean="0"/>
              <a:t>TTY</a:t>
            </a:r>
            <a:r>
              <a:rPr lang="ru-RU" dirty="0" smtClean="0"/>
              <a:t> – доступ к консоли</a:t>
            </a:r>
          </a:p>
          <a:p>
            <a:pPr lvl="0"/>
            <a:r>
              <a:rPr lang="en-US" dirty="0" err="1" smtClean="0"/>
              <a:t>WinSCP</a:t>
            </a:r>
            <a:r>
              <a:rPr lang="en-US" dirty="0" smtClean="0"/>
              <a:t> – </a:t>
            </a:r>
            <a:r>
              <a:rPr lang="en-US" dirty="0" err="1" smtClean="0"/>
              <a:t>манипуляция</a:t>
            </a:r>
            <a:r>
              <a:rPr lang="en-US" dirty="0" smtClean="0"/>
              <a:t> с </a:t>
            </a:r>
            <a:r>
              <a:rPr lang="en-US" dirty="0" err="1" smtClean="0"/>
              <a:t>файлами</a:t>
            </a:r>
            <a:endParaRPr lang="ru-RU" dirty="0" smtClean="0"/>
          </a:p>
          <a:p>
            <a:pPr lvl="0"/>
            <a:r>
              <a:rPr lang="en-US" dirty="0" err="1" smtClean="0"/>
              <a:t>mcedit</a:t>
            </a:r>
            <a:r>
              <a:rPr lang="en-US" dirty="0" smtClean="0"/>
              <a:t>, vi – </a:t>
            </a:r>
            <a:r>
              <a:rPr lang="ru-RU" dirty="0" smtClean="0"/>
              <a:t>текстовые редакторы</a:t>
            </a:r>
          </a:p>
          <a:p>
            <a:pPr lvl="0"/>
            <a:r>
              <a:rPr lang="en-US" dirty="0" err="1" smtClean="0"/>
              <a:t>icc</a:t>
            </a:r>
            <a:r>
              <a:rPr lang="en-US" dirty="0" smtClean="0"/>
              <a:t> – </a:t>
            </a:r>
            <a:r>
              <a:rPr lang="en-US" dirty="0" err="1" smtClean="0"/>
              <a:t>компилятор</a:t>
            </a:r>
            <a:r>
              <a:rPr lang="en-US" dirty="0" smtClean="0"/>
              <a:t> Intel C++ Compiler</a:t>
            </a:r>
            <a:endParaRPr lang="ru-RU" dirty="0" smtClean="0"/>
          </a:p>
          <a:p>
            <a:pPr lvl="0"/>
            <a:r>
              <a:rPr lang="ru-RU" dirty="0" err="1" smtClean="0"/>
              <a:t>taskset</a:t>
            </a:r>
            <a:r>
              <a:rPr lang="ru-RU" dirty="0" smtClean="0"/>
              <a:t> – выбор ядер, на которых будет запускаться приложение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Сборка приложений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 хост:</a:t>
            </a:r>
          </a:p>
          <a:p>
            <a:pPr lvl="1"/>
            <a:r>
              <a:rPr lang="en-US" dirty="0" err="1" smtClean="0"/>
              <a:t>icc</a:t>
            </a:r>
            <a:r>
              <a:rPr lang="ru-RU" dirty="0" smtClean="0"/>
              <a:t> -</a:t>
            </a:r>
            <a:r>
              <a:rPr lang="en-US" dirty="0" err="1" smtClean="0"/>
              <a:t>tbb</a:t>
            </a:r>
            <a:r>
              <a:rPr lang="ru-RU" dirty="0" smtClean="0"/>
              <a:t> -</a:t>
            </a:r>
            <a:r>
              <a:rPr lang="en-US" dirty="0" err="1" smtClean="0"/>
              <a:t>mkl</a:t>
            </a:r>
            <a:r>
              <a:rPr lang="ru-RU" dirty="0" smtClean="0"/>
              <a:t> -</a:t>
            </a:r>
            <a:r>
              <a:rPr lang="en-US" dirty="0" err="1" smtClean="0"/>
              <a:t>lrt</a:t>
            </a:r>
            <a:r>
              <a:rPr lang="en-US" dirty="0" smtClean="0"/>
              <a:t> main</a:t>
            </a:r>
            <a:r>
              <a:rPr lang="ru-RU" dirty="0" smtClean="0"/>
              <a:t>.</a:t>
            </a:r>
            <a:r>
              <a:rPr lang="en-US" dirty="0" err="1" smtClean="0"/>
              <a:t>cpp</a:t>
            </a:r>
            <a:r>
              <a:rPr lang="ru-RU" dirty="0" smtClean="0"/>
              <a:t> -</a:t>
            </a:r>
            <a:r>
              <a:rPr lang="en-US" dirty="0" smtClean="0"/>
              <a:t>o sort</a:t>
            </a:r>
            <a:r>
              <a:rPr lang="ru-RU" dirty="0" smtClean="0"/>
              <a:t>.</a:t>
            </a:r>
            <a:r>
              <a:rPr lang="en-US" dirty="0" smtClean="0"/>
              <a:t>out</a:t>
            </a:r>
            <a:endParaRPr lang="ru-RU" dirty="0" smtClean="0"/>
          </a:p>
          <a:p>
            <a:r>
              <a:rPr lang="ru-RU" dirty="0" smtClean="0"/>
              <a:t>Для сопроцессора:</a:t>
            </a:r>
          </a:p>
          <a:p>
            <a:pPr lvl="1"/>
            <a:r>
              <a:rPr lang="en-US" dirty="0" err="1" smtClean="0"/>
              <a:t>icc</a:t>
            </a:r>
            <a:r>
              <a:rPr lang="en-US" dirty="0" smtClean="0"/>
              <a:t> –</a:t>
            </a:r>
            <a:r>
              <a:rPr lang="en-US" dirty="0" err="1" smtClean="0"/>
              <a:t>mmic</a:t>
            </a:r>
            <a:r>
              <a:rPr lang="en-US" dirty="0" smtClean="0"/>
              <a:t> -</a:t>
            </a:r>
            <a:r>
              <a:rPr lang="en-US" dirty="0" err="1" smtClean="0"/>
              <a:t>tbb</a:t>
            </a:r>
            <a:r>
              <a:rPr lang="en-US" dirty="0" smtClean="0"/>
              <a:t> -</a:t>
            </a:r>
            <a:r>
              <a:rPr lang="en-US" dirty="0" err="1" smtClean="0"/>
              <a:t>mkl</a:t>
            </a:r>
            <a:r>
              <a:rPr lang="en-US" dirty="0" smtClean="0"/>
              <a:t> -</a:t>
            </a:r>
            <a:r>
              <a:rPr lang="en-US" dirty="0" err="1" smtClean="0"/>
              <a:t>lrt</a:t>
            </a:r>
            <a:r>
              <a:rPr lang="en-US" dirty="0" smtClean="0"/>
              <a:t> main.cpp -o sort_mic.out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Номера процессоров на хосте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Логические процессоры с номером от 0 до 7 – ядра первого процессора (первые потоки)</a:t>
            </a:r>
          </a:p>
          <a:p>
            <a:r>
              <a:rPr lang="ru-RU" dirty="0" smtClean="0"/>
              <a:t>От 8 до 15 – ядра первого процессора (вторые потоки)</a:t>
            </a:r>
          </a:p>
          <a:p>
            <a:r>
              <a:rPr lang="ru-RU" dirty="0" smtClean="0"/>
              <a:t>От 16 до 23 – ядра второго процессора (первые потоки)</a:t>
            </a:r>
          </a:p>
          <a:p>
            <a:r>
              <a:rPr lang="ru-RU" dirty="0" smtClean="0"/>
              <a:t>От 24 до 31 – ядра второго процессора (вторые потоки)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Номера процессоров на </a:t>
            </a:r>
            <a:r>
              <a:rPr lang="en-US" dirty="0" smtClean="0"/>
              <a:t>Xeon Phi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Логические процессоры в группах с номерами (1, 2, 3, 4), (5, 6, 7, 8) и т.д. принадлежат отдельному ядру. Стоить обратить внимание на логический процессор с номером ноль. Он принадлежит одному ядру вместе с логическими процессорами 241, 242, 243.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Запуск</a:t>
            </a:r>
            <a:r>
              <a:rPr lang="en-US" dirty="0" smtClean="0"/>
              <a:t> </a:t>
            </a:r>
            <a:r>
              <a:rPr lang="ru-RU" dirty="0" smtClean="0"/>
              <a:t>приложений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Хост (все процессоры):</a:t>
            </a:r>
          </a:p>
          <a:p>
            <a:pPr lvl="1"/>
            <a:r>
              <a:rPr lang="en-US" dirty="0" smtClean="0"/>
              <a:t>./</a:t>
            </a:r>
            <a:r>
              <a:rPr lang="en-US" dirty="0" err="1" smtClean="0"/>
              <a:t>sort.out</a:t>
            </a:r>
            <a:r>
              <a:rPr lang="en-US" dirty="0" smtClean="0"/>
              <a:t> –r 1000000 16 666</a:t>
            </a:r>
            <a:endParaRPr lang="ru-RU" dirty="0" smtClean="0"/>
          </a:p>
          <a:p>
            <a:r>
              <a:rPr lang="ru-RU" dirty="0" smtClean="0"/>
              <a:t>Хост (процессоры 0-7 и 16-23):</a:t>
            </a:r>
          </a:p>
          <a:p>
            <a:pPr lvl="1"/>
            <a:r>
              <a:rPr lang="en-US" dirty="0" err="1" smtClean="0"/>
              <a:t>taskset</a:t>
            </a:r>
            <a:r>
              <a:rPr lang="en-US" dirty="0" smtClean="0"/>
              <a:t> -c 0-7,16-23 ./</a:t>
            </a:r>
            <a:r>
              <a:rPr lang="en-US" dirty="0" err="1" smtClean="0"/>
              <a:t>sort.out</a:t>
            </a:r>
            <a:r>
              <a:rPr lang="en-US" dirty="0" smtClean="0"/>
              <a:t> –r 1000000 16 666</a:t>
            </a:r>
            <a:endParaRPr lang="ru-RU" dirty="0" smtClean="0"/>
          </a:p>
          <a:p>
            <a:r>
              <a:rPr lang="ru-RU" dirty="0" smtClean="0"/>
              <a:t>Сопроцессор (все процессоры):</a:t>
            </a:r>
          </a:p>
          <a:p>
            <a:pPr lvl="1"/>
            <a:r>
              <a:rPr lang="en-US" dirty="0" smtClean="0"/>
              <a:t>./sort_mic.out –r 1000000 16 666</a:t>
            </a:r>
            <a:endParaRPr lang="ru-RU" dirty="0" smtClean="0"/>
          </a:p>
          <a:p>
            <a:r>
              <a:rPr lang="ru-RU" dirty="0" smtClean="0"/>
              <a:t>Сопроцессор (процессоры 0, 2, 4, 6, 8…):</a:t>
            </a:r>
          </a:p>
          <a:p>
            <a:pPr lvl="1"/>
            <a:r>
              <a:rPr lang="en-US" dirty="0" err="1" smtClean="0"/>
              <a:t>taskset</a:t>
            </a:r>
            <a:r>
              <a:rPr lang="en-US" dirty="0" smtClean="0"/>
              <a:t> -c 0</a:t>
            </a:r>
            <a:r>
              <a:rPr lang="ru-RU" dirty="0" smtClean="0"/>
              <a:t>-243</a:t>
            </a:r>
            <a:r>
              <a:rPr lang="en-US" dirty="0" smtClean="0"/>
              <a:t>:2 ./sort_mic.out –r 1000000 16 666</a:t>
            </a:r>
            <a:endParaRPr lang="ru-RU" dirty="0" smtClean="0"/>
          </a:p>
          <a:p>
            <a:r>
              <a:rPr lang="ru-RU" dirty="0" smtClean="0"/>
              <a:t>Сопроцессор (процессоры 0, 4, 8, 12…):</a:t>
            </a:r>
          </a:p>
          <a:p>
            <a:pPr lvl="1"/>
            <a:r>
              <a:rPr lang="en-US" dirty="0" err="1" smtClean="0"/>
              <a:t>taskset</a:t>
            </a:r>
            <a:r>
              <a:rPr lang="en-US" dirty="0" smtClean="0"/>
              <a:t> -c 0</a:t>
            </a:r>
            <a:r>
              <a:rPr lang="ru-RU" dirty="0" smtClean="0"/>
              <a:t>-243</a:t>
            </a:r>
            <a:r>
              <a:rPr lang="en-US" dirty="0" smtClean="0"/>
              <a:t>:</a:t>
            </a:r>
            <a:r>
              <a:rPr lang="ru-RU" dirty="0" smtClean="0"/>
              <a:t>4</a:t>
            </a:r>
            <a:r>
              <a:rPr lang="en-US" dirty="0" smtClean="0"/>
              <a:t> ./sort_mic.out –r 1000000 16 666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Параллельная реализация</a:t>
            </a:r>
          </a:p>
        </p:txBody>
      </p:sp>
      <p:sp>
        <p:nvSpPr>
          <p:cNvPr id="105475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Подходы к распараллеливанию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Внутреннее распараллеливание алгоритма.</a:t>
            </a:r>
          </a:p>
          <a:p>
            <a:r>
              <a:rPr lang="ru-RU" smtClean="0"/>
              <a:t>Внешнее распараллеливание: сортировка порций массива и последующее слияние данных.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1. Простое слияние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Сортировка частей массива.</a:t>
            </a:r>
          </a:p>
          <a:p>
            <a:r>
              <a:rPr lang="ru-RU" smtClean="0"/>
              <a:t>Рекурсивное слияние отсортированных частей массива.</a:t>
            </a:r>
          </a:p>
          <a:p>
            <a:endParaRPr lang="ru-RU" smtClean="0"/>
          </a:p>
          <a:p>
            <a:r>
              <a:rPr lang="ru-RU" smtClean="0"/>
              <a:t>!!! Последнюю итерацию слияния будет выполнять один поток.</a:t>
            </a:r>
          </a:p>
          <a:p>
            <a:endParaRPr lang="ru-RU" smtClean="0"/>
          </a:p>
        </p:txBody>
      </p:sp>
      <p:pic>
        <p:nvPicPr>
          <p:cNvPr id="10752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8088" y="3335338"/>
            <a:ext cx="7489825" cy="297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экспериментов (1)</a:t>
            </a:r>
          </a:p>
        </p:txBody>
      </p:sp>
      <p:sp>
        <p:nvSpPr>
          <p:cNvPr id="1085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Можно заметить, что время работы программы в 40 и 80 потоков практически не отличается. Это свидетельствует о том, что трудоёмкость побайтовой сортировки соизмерима со временем слияния массивов.</a:t>
            </a:r>
          </a:p>
          <a:p>
            <a:endParaRPr lang="ru-RU" sz="20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7114" y="2492896"/>
            <a:ext cx="373608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экспериментов (2)</a:t>
            </a:r>
          </a:p>
        </p:txBody>
      </p:sp>
      <p:sp>
        <p:nvSpPr>
          <p:cNvPr id="1085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Время сортировки 10 миллионов элементов с помощью параллельного алгоритма LSD с использованием простого слияния на </a:t>
            </a:r>
            <a:r>
              <a:rPr lang="en-US" sz="2000" dirty="0" smtClean="0"/>
              <a:t>Intel Xeon Phi</a:t>
            </a:r>
            <a:r>
              <a:rPr lang="ru-RU" sz="2000" dirty="0" smtClean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4648" y="2204864"/>
            <a:ext cx="6336704" cy="414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LSD Radix sort </a:t>
            </a:r>
            <a:br>
              <a:rPr lang="en-US" dirty="0" smtClean="0"/>
            </a:br>
            <a:r>
              <a:rPr lang="ru-RU" sz="3200" dirty="0" smtClean="0"/>
              <a:t>Поразрядная восходящая сортировка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 smtClean="0"/>
          </a:p>
        </p:txBody>
      </p:sp>
      <p:sp>
        <p:nvSpPr>
          <p:cNvPr id="83971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экспериментов (3)</a:t>
            </a:r>
          </a:p>
        </p:txBody>
      </p:sp>
      <p:sp>
        <p:nvSpPr>
          <p:cNvPr id="1085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Время сортировки 100 миллионов элементов с помощью параллельного алгоритма LSD с использованием простого слияния на </a:t>
            </a:r>
            <a:r>
              <a:rPr lang="en-US" sz="2000" dirty="0" smtClean="0"/>
              <a:t>Intel Xeon Phi</a:t>
            </a:r>
            <a:r>
              <a:rPr lang="ru-RU" sz="2000" dirty="0" smtClean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4648" y="2183598"/>
            <a:ext cx="638215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2. Чётно-нечётное слияние Бэтчера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Сортировка частей массива.</a:t>
            </a:r>
          </a:p>
          <a:p>
            <a:r>
              <a:rPr lang="ru-RU" smtClean="0"/>
              <a:t>Рекурсивное слияние отсортированных частей массива независимо для чётных и нечётных элементов.</a:t>
            </a:r>
          </a:p>
          <a:p>
            <a:endParaRPr lang="ru-RU" smtClean="0"/>
          </a:p>
          <a:p>
            <a:r>
              <a:rPr lang="ru-RU" smtClean="0"/>
              <a:t>!!! Последнюю итерацию слияния будет выполнять два потока.</a:t>
            </a:r>
          </a:p>
          <a:p>
            <a:endParaRPr lang="ru-RU" smtClean="0"/>
          </a:p>
        </p:txBody>
      </p:sp>
      <p:pic>
        <p:nvPicPr>
          <p:cNvPr id="11366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8450" y="3716338"/>
            <a:ext cx="6624638" cy="263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экспериментов (1)</a:t>
            </a:r>
          </a:p>
        </p:txBody>
      </p:sp>
      <p:sp>
        <p:nvSpPr>
          <p:cNvPr id="11469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0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2720" y="1170325"/>
            <a:ext cx="4968552" cy="5171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экспериментов (2)</a:t>
            </a:r>
          </a:p>
        </p:txBody>
      </p:sp>
      <p:sp>
        <p:nvSpPr>
          <p:cNvPr id="11469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Время сортировки 10 миллионов элементов с помощью параллельного алгоритма LSD с использованием чётно-нечётного слияния </a:t>
            </a:r>
            <a:r>
              <a:rPr lang="ru-RU" sz="2000" dirty="0" err="1" smtClean="0"/>
              <a:t>Бэтчера</a:t>
            </a:r>
            <a:r>
              <a:rPr lang="ru-RU" sz="2000" dirty="0" smtClean="0"/>
              <a:t> на </a:t>
            </a:r>
            <a:r>
              <a:rPr lang="en-US" sz="2000" dirty="0" smtClean="0"/>
              <a:t>Intel Xeon Phi</a:t>
            </a:r>
            <a:r>
              <a:rPr lang="ru-RU" sz="2000" dirty="0" smtClean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4648" y="2194231"/>
            <a:ext cx="6358384" cy="4160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экспериментов (3)</a:t>
            </a:r>
          </a:p>
        </p:txBody>
      </p:sp>
      <p:sp>
        <p:nvSpPr>
          <p:cNvPr id="11469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Время сортировки 100 миллионов элементов с помощью параллельного алгоритма LSD с использованием чётно-нечётного слияния </a:t>
            </a:r>
            <a:r>
              <a:rPr lang="ru-RU" sz="2000" dirty="0" err="1" smtClean="0"/>
              <a:t>Бэтчера</a:t>
            </a:r>
            <a:r>
              <a:rPr lang="ru-RU" sz="2000" dirty="0" smtClean="0"/>
              <a:t> на </a:t>
            </a:r>
            <a:r>
              <a:rPr lang="en-US" sz="2000" dirty="0" smtClean="0"/>
              <a:t>Intel Xeon Phi</a:t>
            </a:r>
            <a:r>
              <a:rPr lang="ru-RU" sz="2000" dirty="0" smtClean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664" y="2204863"/>
            <a:ext cx="6336704" cy="414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3. Разделяй и властвуй</a:t>
            </a:r>
          </a:p>
        </p:txBody>
      </p:sp>
      <p:sp>
        <p:nvSpPr>
          <p:cNvPr id="11776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Сортировка частей массива.</a:t>
            </a:r>
          </a:p>
          <a:p>
            <a:r>
              <a:rPr lang="ru-RU" smtClean="0"/>
              <a:t>Рекурсивное слияние отсортированных частей массива.</a:t>
            </a:r>
          </a:p>
          <a:p>
            <a:pPr lvl="1"/>
            <a:r>
              <a:rPr lang="ru-RU" smtClean="0"/>
              <a:t>Массивы над которыми выполняется слияние разбиваются на такие части, что все элементы одной части меньше всех элементов следующей части (для обоих массивов одновременно).</a:t>
            </a:r>
          </a:p>
          <a:p>
            <a:pPr lvl="1"/>
            <a:r>
              <a:rPr lang="ru-RU" smtClean="0"/>
              <a:t>Слияние может выполняется параллельно несколькими потоками.</a:t>
            </a:r>
          </a:p>
        </p:txBody>
      </p:sp>
      <p:pic>
        <p:nvPicPr>
          <p:cNvPr id="11776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850" y="4446588"/>
            <a:ext cx="8556625" cy="190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экспериментов (1)</a:t>
            </a:r>
          </a:p>
        </p:txBody>
      </p:sp>
      <p:sp>
        <p:nvSpPr>
          <p:cNvPr id="11878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0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0712" y="1035118"/>
            <a:ext cx="5040560" cy="5246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экспериментов (2)</a:t>
            </a:r>
          </a:p>
        </p:txBody>
      </p:sp>
      <p:sp>
        <p:nvSpPr>
          <p:cNvPr id="11878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Время сортировки 10 миллионов элементов с помощью параллельного алгоритма LSD с использованием слияния «Разделяй и властвуй» на </a:t>
            </a:r>
            <a:r>
              <a:rPr lang="en-US" sz="2000" dirty="0" smtClean="0"/>
              <a:t>Intel Xeon Phi</a:t>
            </a:r>
            <a:r>
              <a:rPr lang="ru-RU" sz="2000" dirty="0" smtClean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4648" y="2150662"/>
            <a:ext cx="6408712" cy="4193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экспериментов (3)</a:t>
            </a:r>
          </a:p>
        </p:txBody>
      </p:sp>
      <p:sp>
        <p:nvSpPr>
          <p:cNvPr id="11878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Время сортировки 100 миллионов элементов с помощью параллельного алгоритма LSD с использованием слияния «Разделяй и властвуй» на </a:t>
            </a:r>
            <a:r>
              <a:rPr lang="en-US" sz="2000" dirty="0" smtClean="0"/>
              <a:t>Intel Xeon Phi</a:t>
            </a:r>
            <a:r>
              <a:rPr lang="ru-RU" sz="2000" dirty="0" smtClean="0"/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4648" y="2148413"/>
            <a:ext cx="6393938" cy="4184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4. Внутреннее распараллеливание</a:t>
            </a:r>
          </a:p>
        </p:txBody>
      </p:sp>
      <p:sp>
        <p:nvSpPr>
          <p:cNvPr id="12083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Алгоритм побайтовой сортировки заключается в последовательном применении сортировки подсчётом к каждому байту чисел, поэтому параллельно может выполняться только сортировка подсчётом для каждого байта. </a:t>
            </a:r>
          </a:p>
          <a:p>
            <a:r>
              <a:rPr lang="ru-RU" smtClean="0"/>
              <a:t>Сортировка подсчётом состоит из двух этапов: подсчёт количества элементов и их размещение. </a:t>
            </a:r>
          </a:p>
          <a:p>
            <a:r>
              <a:rPr lang="ru-RU" smtClean="0"/>
              <a:t>Первый этап может быть выполнен параллельно над частями массива и в последующем редуцирован. </a:t>
            </a:r>
          </a:p>
          <a:p>
            <a:r>
              <a:rPr lang="ru-RU" smtClean="0"/>
              <a:t>Второй этап может быть выполнен параллельно только в том случае, если при его выполнении будет сохраняться свойство устойчивости сортировки.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Идея восходящей поразрядной сортировки</a:t>
            </a:r>
          </a:p>
        </p:txBody>
      </p:sp>
      <p:sp>
        <p:nvSpPr>
          <p:cNvPr id="849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Поразрядная восходящая сортировка (</a:t>
            </a:r>
            <a:r>
              <a:rPr lang="en-US" smtClean="0"/>
              <a:t>least significant digit (LSD) radix sort</a:t>
            </a:r>
            <a:r>
              <a:rPr lang="ru-RU" smtClean="0"/>
              <a:t>).</a:t>
            </a:r>
            <a:endParaRPr lang="en-US" smtClean="0"/>
          </a:p>
          <a:p>
            <a:r>
              <a:rPr lang="ru-RU" smtClean="0"/>
              <a:t>Идея сортировки заключается в том, что выполняется последовательная сортировка чисел по разрядам (от младшего разряда к старшему).</a:t>
            </a:r>
            <a:endParaRPr lang="en-US" smtClean="0"/>
          </a:p>
          <a:p>
            <a:r>
              <a:rPr lang="ru-RU" smtClean="0"/>
              <a:t>При этом сортировка всех разрядов выполняется без группировки.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Параллельный алгоритм сортировки подсчётом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ru-RU" dirty="0"/>
              <a:t>Для каждого потока создаётся массив подсчётов и заполняется нулями.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dirty="0"/>
              <a:t>Каждый поток получает на обработку часть массива и выполняет подсчёт элементов в свой массив подсчётов.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dirty="0"/>
              <a:t>С помощью массивов подсчётов со всех потоков выполняется вычисление смещений, по которым будут располагаться элементы при втором проходе по массиву.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dirty="0"/>
              <a:t>Каждый поток получает на обработку ту же часть массива, что и ранее и выполняет копирование элемента во вспомогательный массив по соответствующему индексу в массиве смещений.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экспериментов (1)</a:t>
            </a:r>
          </a:p>
        </p:txBody>
      </p:sp>
      <p:sp>
        <p:nvSpPr>
          <p:cNvPr id="12288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0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7789" y="1052736"/>
            <a:ext cx="5091475" cy="529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экспериментов (2)</a:t>
            </a:r>
          </a:p>
        </p:txBody>
      </p:sp>
      <p:sp>
        <p:nvSpPr>
          <p:cNvPr id="12288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Время сортировки 100 миллионов элементов с помощью параллельного алгоритма LSD на </a:t>
            </a:r>
            <a:r>
              <a:rPr lang="en-US" sz="2000" dirty="0" smtClean="0"/>
              <a:t>Intel Xeon Phi</a:t>
            </a:r>
            <a:r>
              <a:rPr lang="ru-RU" sz="2000" dirty="0" smtClean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7148" y="1865348"/>
            <a:ext cx="6852236" cy="4484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Сравнение параллельных реализаций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Максимальное ускорение простого слияния, равное 13, достигается при использовании 128 потоков.</a:t>
            </a:r>
          </a:p>
          <a:p>
            <a:r>
              <a:rPr lang="ru-RU" dirty="0" smtClean="0"/>
              <a:t>Максимальное ускорение чётно-нечётного слияния </a:t>
            </a:r>
            <a:r>
              <a:rPr lang="ru-RU" dirty="0" err="1" smtClean="0"/>
              <a:t>Бэтчера</a:t>
            </a:r>
            <a:r>
              <a:rPr lang="ru-RU" dirty="0" smtClean="0"/>
              <a:t>, равное 14.1, достигается при использовании 142 потоков.</a:t>
            </a:r>
          </a:p>
          <a:p>
            <a:r>
              <a:rPr lang="ru-RU" dirty="0" smtClean="0"/>
              <a:t>Максимальное ускорение </a:t>
            </a:r>
            <a:r>
              <a:rPr lang="en-US" dirty="0" smtClean="0"/>
              <a:t>“</a:t>
            </a:r>
            <a:r>
              <a:rPr lang="ru-RU" dirty="0" smtClean="0"/>
              <a:t>Разделяй и властвуй</a:t>
            </a:r>
            <a:r>
              <a:rPr lang="en-US" dirty="0" smtClean="0"/>
              <a:t>”</a:t>
            </a:r>
            <a:r>
              <a:rPr lang="ru-RU" dirty="0" smtClean="0"/>
              <a:t>, равное 19.7, достигается при использовании 129 потоков.</a:t>
            </a:r>
          </a:p>
          <a:p>
            <a:r>
              <a:rPr lang="ru-RU" dirty="0" smtClean="0"/>
              <a:t>Максимальное ускорение внутреннего распараллеливания, равное 56,2, достигает при использовании 115 потоков.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 параллельной реализации</a:t>
            </a:r>
          </a:p>
        </p:txBody>
      </p:sp>
      <p:sp>
        <p:nvSpPr>
          <p:cNvPr id="105475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на хосте (</a:t>
            </a:r>
            <a:r>
              <a:rPr lang="en-US" dirty="0" smtClean="0"/>
              <a:t>TBB </a:t>
            </a:r>
            <a:r>
              <a:rPr lang="ru-RU" dirty="0" smtClean="0"/>
              <a:t>и </a:t>
            </a:r>
            <a:r>
              <a:rPr lang="en-US" dirty="0" smtClean="0"/>
              <a:t>LSD</a:t>
            </a:r>
            <a:r>
              <a:rPr lang="ru-RU" dirty="0" smtClean="0"/>
              <a:t>)</a:t>
            </a:r>
            <a:r>
              <a:rPr lang="en-US" dirty="0" smtClean="0"/>
              <a:t> (1)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Время сортировки 100 миллионов элементов на хосте с привязкой и без привязки к ядрам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8624" y="1974114"/>
            <a:ext cx="6624736" cy="4335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на хосте (</a:t>
            </a:r>
            <a:r>
              <a:rPr lang="en-US" dirty="0" smtClean="0"/>
              <a:t>TBB </a:t>
            </a:r>
            <a:r>
              <a:rPr lang="ru-RU" dirty="0" smtClean="0"/>
              <a:t>и </a:t>
            </a:r>
            <a:r>
              <a:rPr lang="en-US" dirty="0" smtClean="0"/>
              <a:t>LSD</a:t>
            </a:r>
            <a:r>
              <a:rPr lang="ru-RU" dirty="0" smtClean="0"/>
              <a:t>)</a:t>
            </a:r>
            <a:r>
              <a:rPr lang="en-US" dirty="0" smtClean="0"/>
              <a:t> (2)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Время сортировки 100 миллионов элементов на </a:t>
            </a:r>
            <a:r>
              <a:rPr lang="ru-RU" b="1" dirty="0" smtClean="0"/>
              <a:t>1 процессоре</a:t>
            </a:r>
            <a:r>
              <a:rPr lang="ru-RU" dirty="0" smtClean="0"/>
              <a:t> на хосте с привязкой и без привязки к ядрам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8044" y="2013726"/>
            <a:ext cx="6557324" cy="4291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 результатов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 запуске приложения в 16 потоков в режиме одного потока на ядро время работы LSD реализации ощутимо меньше, чем при запуске на всех доступных логических ядрах. </a:t>
            </a:r>
          </a:p>
          <a:p>
            <a:r>
              <a:rPr lang="ru-RU" dirty="0" smtClean="0"/>
              <a:t>Планировщик потоков ОС выбирает для приложения наиболее свободные логические процессоры из доступных. Таким образом, когда приложение выполняется на всех логических ядрах, может сложиться ситуация, когда 2 потока будут выполняться на одном ядре и конкурировать за ресурсы этого ядра (кэш-память, вычислительные блоки), что снизит общую производительность приложения.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Эксперименты на хосте (</a:t>
            </a:r>
            <a:r>
              <a:rPr lang="en-US" dirty="0" smtClean="0"/>
              <a:t>TBB, MKL, LSD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Время сортировки на хосте при запуске в 32 потока.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5890" y="1705310"/>
            <a:ext cx="7035502" cy="460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Эксперименты на </a:t>
            </a:r>
            <a:r>
              <a:rPr lang="en-US" dirty="0" smtClean="0"/>
              <a:t>Intel Xeon Phi (1)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Время сортировки 100 миллионов элементов на сопроцессоре с различной привязкой к ядрам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0632" y="2021236"/>
            <a:ext cx="6552728" cy="428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Пример поразрядной сортировки (1)</a:t>
            </a:r>
          </a:p>
        </p:txBody>
      </p:sp>
      <p:sp>
        <p:nvSpPr>
          <p:cNvPr id="860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Пусть исходный массив содержит 7 элементов:</a:t>
            </a:r>
          </a:p>
          <a:p>
            <a:endParaRPr lang="ru-RU" smtClean="0"/>
          </a:p>
          <a:p>
            <a:endParaRPr lang="ru-RU" smtClean="0"/>
          </a:p>
          <a:p>
            <a:r>
              <a:rPr lang="ru-RU" smtClean="0"/>
              <a:t>Будем рассматривать сортировку десятичных чисел.</a:t>
            </a:r>
          </a:p>
          <a:p>
            <a:r>
              <a:rPr lang="ru-RU" smtClean="0"/>
              <a:t>Сортировка начинается с 1-го разряда.</a:t>
            </a:r>
          </a:p>
        </p:txBody>
      </p:sp>
      <p:pic>
        <p:nvPicPr>
          <p:cNvPr id="86020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00" y="1714500"/>
            <a:ext cx="43243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Эксперименты на </a:t>
            </a:r>
            <a:r>
              <a:rPr lang="en-US" dirty="0" smtClean="0"/>
              <a:t>Intel Xeon Phi (2)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Времени работы параллельной LSD реализации при сортировке 100 миллионов элементов с привязкой к ядрам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6656" y="2068358"/>
            <a:ext cx="6480720" cy="424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Масштабируемость</a:t>
            </a:r>
            <a:r>
              <a:rPr lang="ru-RU" dirty="0" smtClean="0"/>
              <a:t> на </a:t>
            </a:r>
            <a:r>
              <a:rPr lang="en-US" dirty="0" smtClean="0"/>
              <a:t>Xeon Phi (1)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Масштабируемость</a:t>
            </a:r>
            <a:r>
              <a:rPr lang="ru-RU" dirty="0" smtClean="0"/>
              <a:t> параллельной версии LSD на </a:t>
            </a:r>
            <a:r>
              <a:rPr lang="ru-RU" dirty="0" err="1" smtClean="0"/>
              <a:t>Intel</a:t>
            </a:r>
            <a:r>
              <a:rPr lang="ru-RU" dirty="0" smtClean="0"/>
              <a:t> </a:t>
            </a:r>
            <a:r>
              <a:rPr lang="ru-RU" dirty="0" err="1" smtClean="0"/>
              <a:t>Xeon</a:t>
            </a:r>
            <a:r>
              <a:rPr lang="ru-RU" dirty="0" smtClean="0"/>
              <a:t> </a:t>
            </a:r>
            <a:r>
              <a:rPr lang="ru-RU" dirty="0" err="1" smtClean="0"/>
              <a:t>Phi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3134" y="1988841"/>
            <a:ext cx="660223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Масштабируемость</a:t>
            </a:r>
            <a:r>
              <a:rPr lang="ru-RU" dirty="0" smtClean="0"/>
              <a:t> на </a:t>
            </a:r>
            <a:r>
              <a:rPr lang="en-US" dirty="0" smtClean="0"/>
              <a:t>Xeon Phi (2)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Время работы поразрядной сортировки (</a:t>
            </a:r>
            <a:r>
              <a:rPr lang="en-US" dirty="0" smtClean="0"/>
              <a:t>LSD</a:t>
            </a:r>
            <a:r>
              <a:rPr lang="ru-RU" dirty="0" smtClean="0"/>
              <a:t>) на одном ядре на хосте составило 11,47 с, на сопроцессоре – 102,95 с. </a:t>
            </a:r>
            <a:endParaRPr lang="en-US" dirty="0" smtClean="0"/>
          </a:p>
          <a:p>
            <a:r>
              <a:rPr lang="ru-RU" dirty="0" smtClean="0"/>
              <a:t>Значительное отставание по времени работы на сопроцессоре обусловлено существенной разницей в производительности ядер. Кроме того, однопоточное приложение на </a:t>
            </a:r>
            <a:r>
              <a:rPr lang="ru-RU" dirty="0" err="1" smtClean="0"/>
              <a:t>Intel</a:t>
            </a:r>
            <a:r>
              <a:rPr lang="ru-RU" dirty="0" smtClean="0"/>
              <a:t> </a:t>
            </a:r>
            <a:r>
              <a:rPr lang="ru-RU" dirty="0" err="1" smtClean="0"/>
              <a:t>Xeon</a:t>
            </a:r>
            <a:r>
              <a:rPr lang="ru-RU" dirty="0" smtClean="0"/>
              <a:t> </a:t>
            </a:r>
            <a:r>
              <a:rPr lang="ru-RU" dirty="0" err="1" smtClean="0"/>
              <a:t>Phi</a:t>
            </a:r>
            <a:r>
              <a:rPr lang="ru-RU" dirty="0" smtClean="0"/>
              <a:t> простаивает каждый второй такт процессора</a:t>
            </a:r>
            <a:r>
              <a:rPr lang="en-US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Масштабируемость</a:t>
            </a:r>
            <a:r>
              <a:rPr lang="ru-RU" dirty="0" smtClean="0"/>
              <a:t> на </a:t>
            </a:r>
            <a:r>
              <a:rPr lang="en-US" dirty="0" smtClean="0"/>
              <a:t>Xeon Phi (3)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Время сортировки 100 миллионов элементов на сопроцессоре на </a:t>
            </a:r>
            <a:r>
              <a:rPr lang="ru-RU" b="1" dirty="0" smtClean="0"/>
              <a:t>одном ядре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8624" y="2021237"/>
            <a:ext cx="6552728" cy="428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Сравнение на хосте и сопроцессоре (1)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Время сортировки на хосте и сопроцессоре на всех ядрах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4608" y="1678573"/>
            <a:ext cx="7069480" cy="4626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Сравнение на хосте и сопроцессоре (2)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Минимальное время работы сортировки 100 миллиона элементов на хосте составило 1 с при использование двух процессоров и 1.22 с при использовании одного процессора, на </a:t>
            </a:r>
            <a:r>
              <a:rPr lang="ru-RU" dirty="0" err="1" smtClean="0"/>
              <a:t>Intel</a:t>
            </a:r>
            <a:r>
              <a:rPr lang="ru-RU" dirty="0" smtClean="0"/>
              <a:t> </a:t>
            </a:r>
            <a:r>
              <a:rPr lang="ru-RU" dirty="0" err="1" smtClean="0"/>
              <a:t>Xeon</a:t>
            </a:r>
            <a:r>
              <a:rPr lang="ru-RU" dirty="0" smtClean="0"/>
              <a:t> </a:t>
            </a:r>
            <a:r>
              <a:rPr lang="ru-RU" dirty="0" err="1" smtClean="0"/>
              <a:t>Phi</a:t>
            </a:r>
            <a:r>
              <a:rPr lang="ru-RU" dirty="0" smtClean="0"/>
              <a:t> – 1,83 с.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 реализации LSD на </a:t>
            </a:r>
            <a:r>
              <a:rPr lang="en-US" dirty="0" smtClean="0"/>
              <a:t>Intel Xeon Phi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Параллельный алгоритм LSD состоит из следующих шагов: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/>
              <a:t>Выделение памяти.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/>
              <a:t>Цикл по количеству байт в сортируемом типе данных:</a:t>
            </a:r>
          </a:p>
          <a:p>
            <a:pPr lvl="1"/>
            <a:r>
              <a:rPr lang="ru-RU" dirty="0" smtClean="0"/>
              <a:t>Создание логических задач.</a:t>
            </a:r>
          </a:p>
          <a:p>
            <a:pPr lvl="1"/>
            <a:r>
              <a:rPr lang="ru-RU" dirty="0" smtClean="0"/>
              <a:t>Подсчёт элементов (</a:t>
            </a:r>
            <a:r>
              <a:rPr lang="ru-RU" b="1" dirty="0" err="1" smtClean="0"/>
              <a:t>Counter</a:t>
            </a:r>
            <a:r>
              <a:rPr lang="ru-RU" dirty="0" smtClean="0"/>
              <a:t>).</a:t>
            </a:r>
          </a:p>
          <a:p>
            <a:pPr lvl="1"/>
            <a:r>
              <a:rPr lang="ru-RU" dirty="0" smtClean="0"/>
              <a:t>Пересчёт массива </a:t>
            </a:r>
            <a:r>
              <a:rPr lang="ru-RU" b="1" dirty="0" err="1" smtClean="0"/>
              <a:t>counters</a:t>
            </a:r>
            <a:r>
              <a:rPr lang="ru-RU" dirty="0" smtClean="0"/>
              <a:t>.</a:t>
            </a:r>
          </a:p>
          <a:p>
            <a:pPr lvl="1"/>
            <a:r>
              <a:rPr lang="ru-RU" dirty="0" smtClean="0"/>
              <a:t>Размещение элементов (</a:t>
            </a:r>
            <a:r>
              <a:rPr lang="ru-RU" b="1" dirty="0" err="1" smtClean="0"/>
              <a:t>Placer</a:t>
            </a:r>
            <a:r>
              <a:rPr lang="ru-RU" dirty="0" smtClean="0"/>
              <a:t>).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/>
              <a:t>Освобождение памяти.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Профиль LSD на хосте</a:t>
            </a:r>
            <a:endParaRPr lang="ru-RU" dirty="0"/>
          </a:p>
        </p:txBody>
      </p:sp>
      <p:pic>
        <p:nvPicPr>
          <p:cNvPr id="7" name="Содержимое 6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6469" y="1196975"/>
            <a:ext cx="7593061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Профиль LSD на </a:t>
            </a:r>
            <a:r>
              <a:rPr lang="en-US" dirty="0" smtClean="0"/>
              <a:t>Xeon Phi</a:t>
            </a:r>
            <a:endParaRPr lang="ru-RU" dirty="0"/>
          </a:p>
        </p:txBody>
      </p:sp>
      <p:pic>
        <p:nvPicPr>
          <p:cNvPr id="8" name="Содержимое 7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6469" y="1196975"/>
            <a:ext cx="7593061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 профиля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Время, которое отводится на выделение/освобождение памяти, создание логических задач и пересчёт элементов массива </a:t>
            </a:r>
            <a:r>
              <a:rPr lang="ru-RU" b="1" dirty="0" err="1" smtClean="0"/>
              <a:t>counters</a:t>
            </a:r>
            <a:r>
              <a:rPr lang="ru-RU" dirty="0" smtClean="0"/>
              <a:t>, очень мало по сравнению со временем работы программы и им можно пренебречь. Стоит также отметить, что время выделения/освобождения памяти не зависит от параметра </a:t>
            </a:r>
            <a:r>
              <a:rPr lang="ru-RU" b="1" dirty="0" err="1" smtClean="0"/>
              <a:t>nThreads</a:t>
            </a:r>
            <a:r>
              <a:rPr lang="ru-RU" dirty="0" smtClean="0"/>
              <a:t>, в то время как остальные две величины растут при увеличении этого параметра.</a:t>
            </a:r>
          </a:p>
          <a:p>
            <a:pPr lvl="0"/>
            <a:r>
              <a:rPr lang="ru-RU" dirty="0" smtClean="0"/>
              <a:t>Основной вклад в работу алгоритма вносят подсчёт и размещение элементов.</a:t>
            </a:r>
          </a:p>
          <a:p>
            <a:r>
              <a:rPr lang="ru-RU" dirty="0" smtClean="0"/>
              <a:t>На сопроцессоре время подсчёта сначала уменьшается при увеличении </a:t>
            </a:r>
            <a:r>
              <a:rPr lang="ru-RU" b="1" dirty="0" err="1" smtClean="0"/>
              <a:t>nThreads</a:t>
            </a:r>
            <a:r>
              <a:rPr lang="ru-RU" dirty="0" smtClean="0"/>
              <a:t>, а потом начинает возрастать из-за возрастающей конкуренции за ресурсы кэш-памяти между потоками.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Пример поразрядной сортировки (2)</a:t>
            </a:r>
          </a:p>
        </p:txBody>
      </p:sp>
      <p:sp>
        <p:nvSpPr>
          <p:cNvPr id="870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Выполним сортировку по младшему (1-му) разряду:</a:t>
            </a:r>
          </a:p>
          <a:p>
            <a:endParaRPr lang="ru-RU" smtClean="0"/>
          </a:p>
        </p:txBody>
      </p:sp>
      <p:sp>
        <p:nvSpPr>
          <p:cNvPr id="87044" name="Стрелка вниз 12"/>
          <p:cNvSpPr>
            <a:spLocks noChangeArrowheads="1"/>
          </p:cNvSpPr>
          <p:nvPr/>
        </p:nvSpPr>
        <p:spPr bwMode="auto">
          <a:xfrm>
            <a:off x="4738688" y="2857500"/>
            <a:ext cx="428625" cy="64293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r"/>
            <a:endParaRPr lang="ru-RU"/>
          </a:p>
        </p:txBody>
      </p:sp>
      <p:pic>
        <p:nvPicPr>
          <p:cNvPr id="8704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9875" y="2071688"/>
            <a:ext cx="43243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9875" y="3667125"/>
            <a:ext cx="43243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Модификация параллельной реализации</a:t>
            </a:r>
          </a:p>
        </p:txBody>
      </p:sp>
      <p:sp>
        <p:nvSpPr>
          <p:cNvPr id="105475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Изменения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Избавимся от повторного вычисления значений</a:t>
            </a:r>
          </a:p>
          <a:p>
            <a:pPr lvl="0"/>
            <a:r>
              <a:rPr lang="ru-RU" dirty="0" smtClean="0"/>
              <a:t>Выполним разворачивание цикла на две итерации – это уменьшит количество операций сравнения и снизит зависимость между итерациями</a:t>
            </a:r>
          </a:p>
          <a:p>
            <a:pPr lvl="0"/>
            <a:r>
              <a:rPr lang="ru-RU" dirty="0" smtClean="0"/>
              <a:t>Выполним упреждающую загрузку данных в кэш-память с помощью функции </a:t>
            </a:r>
            <a:r>
              <a:rPr lang="ru-RU" b="1" dirty="0" err="1" smtClean="0"/>
              <a:t>_mm_prefetch</a:t>
            </a:r>
            <a:r>
              <a:rPr lang="ru-RU" dirty="0" smtClean="0"/>
              <a:t>. Значение _</a:t>
            </a:r>
            <a:r>
              <a:rPr lang="en-US" dirty="0" smtClean="0"/>
              <a:t>MM</a:t>
            </a:r>
            <a:r>
              <a:rPr lang="ru-RU" dirty="0" smtClean="0"/>
              <a:t>_</a:t>
            </a:r>
            <a:r>
              <a:rPr lang="en-US" dirty="0" smtClean="0"/>
              <a:t>HINT</a:t>
            </a:r>
            <a:r>
              <a:rPr lang="ru-RU" dirty="0" smtClean="0"/>
              <a:t>_</a:t>
            </a:r>
            <a:r>
              <a:rPr lang="en-US" dirty="0" smtClean="0"/>
              <a:t>T</a:t>
            </a:r>
            <a:r>
              <a:rPr lang="ru-RU" dirty="0" smtClean="0"/>
              <a:t>0 означает, что данные надо загрузить в ближайший кэш к ядру L1 (а т.к. архитектура </a:t>
            </a:r>
            <a:r>
              <a:rPr lang="ru-RU" dirty="0" err="1" smtClean="0"/>
              <a:t>кэша</a:t>
            </a:r>
            <a:r>
              <a:rPr lang="ru-RU" dirty="0" smtClean="0"/>
              <a:t> инклюзивная, то и в L2)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Эксперименты на хосте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Сравнение параллельных реализаций </a:t>
            </a:r>
            <a:r>
              <a:rPr lang="en-US" dirty="0" smtClean="0"/>
              <a:t>LSD</a:t>
            </a:r>
            <a:r>
              <a:rPr lang="ru-RU" dirty="0" smtClean="0"/>
              <a:t> на хосте при сортировки 100 миллионов элементов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640632" y="1988840"/>
            <a:ext cx="6601127" cy="4320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Эксперименты на </a:t>
            </a:r>
            <a:r>
              <a:rPr lang="en-US" dirty="0" smtClean="0"/>
              <a:t>Xeon Phi (1)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Сравнение параллельных реализаций </a:t>
            </a:r>
            <a:r>
              <a:rPr lang="en-US" dirty="0" smtClean="0"/>
              <a:t>LSD</a:t>
            </a:r>
            <a:r>
              <a:rPr lang="ru-RU" dirty="0" smtClean="0"/>
              <a:t> на </a:t>
            </a:r>
            <a:r>
              <a:rPr lang="ru-RU" dirty="0" err="1" smtClean="0"/>
              <a:t>Intel</a:t>
            </a:r>
            <a:r>
              <a:rPr lang="ru-RU" dirty="0" smtClean="0"/>
              <a:t> </a:t>
            </a:r>
            <a:r>
              <a:rPr lang="ru-RU" dirty="0" err="1" smtClean="0"/>
              <a:t>Xeon</a:t>
            </a:r>
            <a:r>
              <a:rPr lang="ru-RU" dirty="0" smtClean="0"/>
              <a:t> </a:t>
            </a:r>
            <a:r>
              <a:rPr lang="ru-RU" dirty="0" err="1" smtClean="0"/>
              <a:t>Phi</a:t>
            </a:r>
            <a:r>
              <a:rPr lang="ru-RU" dirty="0" smtClean="0"/>
              <a:t>  при сортировки 100 миллионов элементов (малое значение </a:t>
            </a:r>
            <a:r>
              <a:rPr lang="ru-RU" dirty="0" err="1" smtClean="0"/>
              <a:t>nThreads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664" y="2420888"/>
            <a:ext cx="594201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Эксперименты на </a:t>
            </a:r>
            <a:r>
              <a:rPr lang="en-US" dirty="0" smtClean="0"/>
              <a:t>Xeon Phi (2)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Сравнение параллельных реализаций </a:t>
            </a:r>
            <a:r>
              <a:rPr lang="en-US" dirty="0" smtClean="0"/>
              <a:t>LSD</a:t>
            </a:r>
            <a:r>
              <a:rPr lang="ru-RU" dirty="0" smtClean="0"/>
              <a:t> на </a:t>
            </a:r>
            <a:r>
              <a:rPr lang="ru-RU" dirty="0" err="1" smtClean="0"/>
              <a:t>Intel</a:t>
            </a:r>
            <a:r>
              <a:rPr lang="ru-RU" dirty="0" smtClean="0"/>
              <a:t> </a:t>
            </a:r>
            <a:r>
              <a:rPr lang="ru-RU" dirty="0" err="1" smtClean="0"/>
              <a:t>Xeon</a:t>
            </a:r>
            <a:r>
              <a:rPr lang="ru-RU" dirty="0" smtClean="0"/>
              <a:t> </a:t>
            </a:r>
            <a:r>
              <a:rPr lang="ru-RU" dirty="0" err="1" smtClean="0"/>
              <a:t>Phi</a:t>
            </a:r>
            <a:r>
              <a:rPr lang="ru-RU" dirty="0" smtClean="0"/>
              <a:t> при сортировки 100 миллионов элементов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0632" y="1979972"/>
            <a:ext cx="6624736" cy="4335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 результатов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 работе модифицированной версии LSD на большом количестве потоков наблюдается проигрыш исходной версии в связи с тем, что возрастает конкуренция потоков за кэш-память процессора, а реализованная упреждающая загрузка способствует ещё большей конкуренции за кэш-память.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Профиль модифицированной LSD на хосте</a:t>
            </a:r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6469" y="1196975"/>
            <a:ext cx="7593061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050" y="207963"/>
            <a:ext cx="9216454" cy="561975"/>
          </a:xfrm>
        </p:spPr>
        <p:txBody>
          <a:bodyPr/>
          <a:lstStyle/>
          <a:p>
            <a:r>
              <a:rPr lang="ru-RU" dirty="0" smtClean="0"/>
              <a:t>Профиль модифицированной LSD на </a:t>
            </a:r>
            <a:r>
              <a:rPr lang="en-US" dirty="0" smtClean="0"/>
              <a:t>Xeon Phi</a:t>
            </a:r>
            <a:endParaRPr lang="ru-RU" dirty="0"/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6469" y="1196975"/>
            <a:ext cx="7593061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 (1)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Пиковая теоретическая производительность сопроцессора </a:t>
            </a:r>
            <a:r>
              <a:rPr lang="ru-RU" dirty="0" err="1" smtClean="0"/>
              <a:t>Intel</a:t>
            </a:r>
            <a:r>
              <a:rPr lang="ru-RU" dirty="0" smtClean="0"/>
              <a:t> </a:t>
            </a:r>
            <a:r>
              <a:rPr lang="ru-RU" dirty="0" err="1" smtClean="0"/>
              <a:t>Xeon</a:t>
            </a:r>
            <a:r>
              <a:rPr lang="ru-RU" dirty="0" smtClean="0"/>
              <a:t> </a:t>
            </a:r>
            <a:r>
              <a:rPr lang="ru-RU" dirty="0" err="1" smtClean="0"/>
              <a:t>Phi</a:t>
            </a:r>
            <a:r>
              <a:rPr lang="ru-RU" dirty="0" smtClean="0"/>
              <a:t> 7110X составляет 1.2 </a:t>
            </a:r>
            <a:r>
              <a:rPr lang="ru-RU" dirty="0" err="1" smtClean="0"/>
              <a:t>терафлопс</a:t>
            </a:r>
            <a:r>
              <a:rPr lang="ru-RU" dirty="0" smtClean="0"/>
              <a:t>. Пиковая теоретическая производительность двух процессоров </a:t>
            </a:r>
            <a:r>
              <a:rPr lang="ru-RU" dirty="0" err="1" smtClean="0"/>
              <a:t>Intel</a:t>
            </a:r>
            <a:r>
              <a:rPr lang="ru-RU" dirty="0" smtClean="0"/>
              <a:t> </a:t>
            </a:r>
            <a:r>
              <a:rPr lang="ru-RU" dirty="0" err="1" smtClean="0"/>
              <a:t>Xeon</a:t>
            </a:r>
            <a:r>
              <a:rPr lang="ru-RU" dirty="0" smtClean="0"/>
              <a:t> E5-2690 составляет 371 </a:t>
            </a:r>
            <a:r>
              <a:rPr lang="ru-RU" dirty="0" err="1" smtClean="0"/>
              <a:t>гигафлопс</a:t>
            </a:r>
            <a:r>
              <a:rPr lang="ru-RU" dirty="0" smtClean="0"/>
              <a:t>.</a:t>
            </a:r>
          </a:p>
          <a:p>
            <a:r>
              <a:rPr lang="ru-RU" dirty="0" smtClean="0"/>
              <a:t>61 ядро * 1.238 ГГц * 16 чисел двойной точности за такт = 1208 </a:t>
            </a:r>
            <a:r>
              <a:rPr lang="ru-RU" dirty="0" err="1" smtClean="0"/>
              <a:t>гигафлопс</a:t>
            </a:r>
            <a:endParaRPr lang="ru-RU" dirty="0" smtClean="0"/>
          </a:p>
          <a:p>
            <a:r>
              <a:rPr lang="ru-RU" dirty="0" smtClean="0"/>
              <a:t>16 ядер * 2.9 ГГц * 8 чисел двойной точности за такт = 371 </a:t>
            </a:r>
            <a:r>
              <a:rPr lang="ru-RU" dirty="0" err="1" smtClean="0"/>
              <a:t>гигафлопс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 (2)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Задача сортировки не является вычислительно сложной, поэтому показатель количества операций с плавающей запятой в секунду не столь важен. Основная нагрузка ложиться на подсистему памяти и определяющим является эффективность работы с ней.</a:t>
            </a:r>
          </a:p>
          <a:p>
            <a:r>
              <a:rPr lang="ru-RU" dirty="0" smtClean="0"/>
              <a:t>Подходы к оптимизации, которые работали в параллельных системах с процессорами общего назначения, могут не работать на нестандартной архитектуре </a:t>
            </a:r>
            <a:r>
              <a:rPr lang="ru-RU" dirty="0" err="1" smtClean="0"/>
              <a:t>Intel</a:t>
            </a:r>
            <a:r>
              <a:rPr lang="ru-RU" dirty="0" smtClean="0"/>
              <a:t> </a:t>
            </a:r>
            <a:r>
              <a:rPr lang="ru-RU" dirty="0" err="1" smtClean="0"/>
              <a:t>Xeon</a:t>
            </a:r>
            <a:r>
              <a:rPr lang="ru-RU" dirty="0" smtClean="0"/>
              <a:t> </a:t>
            </a:r>
            <a:r>
              <a:rPr lang="ru-RU" dirty="0" err="1" smtClean="0"/>
              <a:t>Phi</a:t>
            </a:r>
            <a:r>
              <a:rPr lang="ru-RU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Пример поразрядной сортировки (3)</a:t>
            </a:r>
          </a:p>
        </p:txBody>
      </p:sp>
      <p:sp>
        <p:nvSpPr>
          <p:cNvPr id="880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Выполним сортировку по 2-му разряду:</a:t>
            </a:r>
          </a:p>
          <a:p>
            <a:endParaRPr lang="ru-RU" smtClean="0"/>
          </a:p>
        </p:txBody>
      </p:sp>
      <p:sp>
        <p:nvSpPr>
          <p:cNvPr id="88068" name="Стрелка вниз 12"/>
          <p:cNvSpPr>
            <a:spLocks noChangeArrowheads="1"/>
          </p:cNvSpPr>
          <p:nvPr/>
        </p:nvSpPr>
        <p:spPr bwMode="auto">
          <a:xfrm>
            <a:off x="4738688" y="2857500"/>
            <a:ext cx="428625" cy="64293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r"/>
            <a:endParaRPr lang="ru-RU"/>
          </a:p>
        </p:txBody>
      </p:sp>
      <p:pic>
        <p:nvPicPr>
          <p:cNvPr id="88069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9875" y="3667125"/>
            <a:ext cx="43243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0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9875" y="2071688"/>
            <a:ext cx="43243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 (3)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хосте время работы на одном процессоре (8 ядер) составило 1.22 с, а на двух (16 ядер) – 1 с. Увеличение количества процессоров в два раза даёт крайне малый выигрыш во времени работы. Общее ускорение от использования 16 ядер составило 11 (68.75% от линейного ускорения). </a:t>
            </a:r>
          </a:p>
          <a:p>
            <a:r>
              <a:rPr lang="ru-RU" dirty="0" smtClean="0"/>
              <a:t>На сопроцессоре (61 ядро) удалось достигнуть ощутимо лучшего результата – ускорение более 56 раз, 91.8% от линейного ускорения (стоит, конечно, отметить, что ядра на сопроцессоре проще и однопоточная версия простаивает каждый второй такт).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 (4)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Несмотря на большую разницу в полученном ускорении, времена работы на хосте и сопроцессоре получились сопоставимы (1.22 с на хосте против 1.83 с </a:t>
            </a:r>
            <a:r>
              <a:rPr lang="ru-RU" dirty="0" err="1" smtClean="0"/>
              <a:t>Xeon</a:t>
            </a:r>
            <a:r>
              <a:rPr lang="ru-RU" dirty="0" smtClean="0"/>
              <a:t> </a:t>
            </a:r>
            <a:r>
              <a:rPr lang="ru-RU" dirty="0" err="1" smtClean="0"/>
              <a:t>Phi</a:t>
            </a:r>
            <a:r>
              <a:rPr lang="ru-RU" dirty="0" smtClean="0"/>
              <a:t>). </a:t>
            </a:r>
          </a:p>
          <a:p>
            <a:r>
              <a:rPr lang="ru-RU" dirty="0" smtClean="0"/>
              <a:t>В первую очередь это связано с медленной работой однопоточной версии на сопроцессоре. Таким образом, если оптимизировать программный код под архитектурные особенности </a:t>
            </a:r>
            <a:r>
              <a:rPr lang="ru-RU" dirty="0" err="1" smtClean="0"/>
              <a:t>Xeon</a:t>
            </a:r>
            <a:r>
              <a:rPr lang="ru-RU" dirty="0" smtClean="0"/>
              <a:t> </a:t>
            </a:r>
            <a:r>
              <a:rPr lang="ru-RU" dirty="0" err="1" smtClean="0"/>
              <a:t>Phi</a:t>
            </a:r>
            <a:r>
              <a:rPr lang="ru-RU" dirty="0" smtClean="0"/>
              <a:t>, то на сопроцессоре могут быть получены ощутимо лучшие результаты.</a:t>
            </a:r>
          </a:p>
          <a:p>
            <a:r>
              <a:rPr lang="ru-RU" dirty="0" smtClean="0"/>
              <a:t>Итак, даже в достаточно сложных для решения на </a:t>
            </a:r>
            <a:r>
              <a:rPr lang="en-US" dirty="0" smtClean="0"/>
              <a:t>Intel Xeon Phi</a:t>
            </a:r>
            <a:r>
              <a:rPr lang="ru-RU" dirty="0" smtClean="0"/>
              <a:t> задачах, путем умелой организации вычислений, можно добиться приемлемой производительности, что и продемонстрировано в данной работе.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Дополнительные задания и литература</a:t>
            </a:r>
          </a:p>
        </p:txBody>
      </p:sp>
      <p:sp>
        <p:nvSpPr>
          <p:cNvPr id="105475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7.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Задания для самостоятельной работы</a:t>
            </a:r>
          </a:p>
        </p:txBody>
      </p:sp>
      <p:sp>
        <p:nvSpPr>
          <p:cNvPr id="74755" name="Содержимое 2"/>
          <p:cNvSpPr>
            <a:spLocks noGrp="1"/>
          </p:cNvSpPr>
          <p:nvPr>
            <p:ph idx="1"/>
          </p:nvPr>
        </p:nvSpPr>
        <p:spPr>
          <a:xfrm>
            <a:off x="344488" y="1196975"/>
            <a:ext cx="9289032" cy="4968875"/>
          </a:xfrm>
        </p:spPr>
        <p:txBody>
          <a:bodyPr/>
          <a:lstStyle/>
          <a:p>
            <a:pPr lvl="0"/>
            <a:r>
              <a:rPr lang="ru-RU" dirty="0"/>
              <a:t>Реализуйте более эффективную генерацию массивов для </a:t>
            </a:r>
            <a:r>
              <a:rPr lang="ru-RU" dirty="0" smtClean="0"/>
              <a:t>сортировки. Оцените </a:t>
            </a:r>
            <a:r>
              <a:rPr lang="ru-RU" dirty="0"/>
              <a:t>эффективность реализации.</a:t>
            </a:r>
          </a:p>
          <a:p>
            <a:pPr lvl="0"/>
            <a:r>
              <a:rPr lang="ru-RU" dirty="0"/>
              <a:t>Реализуйте побайтовую восходящую сортировку для типа </a:t>
            </a:r>
            <a:r>
              <a:rPr lang="ru-RU" b="1" dirty="0" err="1"/>
              <a:t>double</a:t>
            </a:r>
            <a:r>
              <a:rPr lang="ru-RU" dirty="0"/>
              <a:t> в общем случае (числа могут быть как положительные, так и отрицательные). </a:t>
            </a:r>
            <a:r>
              <a:rPr lang="ru-RU" dirty="0" smtClean="0"/>
              <a:t>Оцените эффективность </a:t>
            </a:r>
            <a:r>
              <a:rPr lang="ru-RU" dirty="0"/>
              <a:t>реализации для разных типов сгенерированных последовательностей </a:t>
            </a:r>
            <a:r>
              <a:rPr lang="ru-RU" dirty="0" smtClean="0"/>
              <a:t>чисел.</a:t>
            </a:r>
            <a:endParaRPr lang="ru-RU" dirty="0"/>
          </a:p>
          <a:p>
            <a:pPr lvl="0"/>
            <a:r>
              <a:rPr lang="ru-RU" dirty="0"/>
              <a:t>Реализуйте побайтовую восходящую сортировку для типов </a:t>
            </a:r>
            <a:r>
              <a:rPr lang="ru-RU" b="1" dirty="0" err="1"/>
              <a:t>int</a:t>
            </a:r>
            <a:r>
              <a:rPr lang="ru-RU" dirty="0"/>
              <a:t>, </a:t>
            </a:r>
            <a:r>
              <a:rPr lang="ru-RU" b="1" dirty="0" err="1"/>
              <a:t>unsigned</a:t>
            </a:r>
            <a:r>
              <a:rPr lang="ru-RU" b="1" dirty="0"/>
              <a:t> </a:t>
            </a:r>
            <a:r>
              <a:rPr lang="ru-RU" b="1" dirty="0" err="1"/>
              <a:t>int</a:t>
            </a:r>
            <a:r>
              <a:rPr lang="ru-RU" dirty="0"/>
              <a:t>, </a:t>
            </a:r>
            <a:r>
              <a:rPr lang="ru-RU" b="1" dirty="0" err="1"/>
              <a:t>float</a:t>
            </a:r>
            <a:r>
              <a:rPr lang="ru-RU" dirty="0"/>
              <a:t>. </a:t>
            </a:r>
            <a:r>
              <a:rPr lang="ru-RU" dirty="0" smtClean="0"/>
              <a:t>Оцените </a:t>
            </a:r>
            <a:r>
              <a:rPr lang="ru-RU" dirty="0"/>
              <a:t>эффективность </a:t>
            </a:r>
            <a:r>
              <a:rPr lang="ru-RU" dirty="0" smtClean="0"/>
              <a:t>реализации.</a:t>
            </a:r>
            <a:endParaRPr lang="ru-RU" dirty="0"/>
          </a:p>
          <a:p>
            <a:pPr lvl="0"/>
            <a:r>
              <a:rPr lang="ru-RU" dirty="0"/>
              <a:t>Реализуйте побитовую восходящую сортировку для типов </a:t>
            </a:r>
            <a:r>
              <a:rPr lang="ru-RU" b="1" dirty="0" err="1"/>
              <a:t>int</a:t>
            </a:r>
            <a:r>
              <a:rPr lang="ru-RU" dirty="0"/>
              <a:t>, </a:t>
            </a:r>
            <a:r>
              <a:rPr lang="ru-RU" b="1" dirty="0" err="1"/>
              <a:t>unsigned</a:t>
            </a:r>
            <a:r>
              <a:rPr lang="ru-RU" b="1" dirty="0"/>
              <a:t> </a:t>
            </a:r>
            <a:r>
              <a:rPr lang="ru-RU" b="1" dirty="0" err="1"/>
              <a:t>int</a:t>
            </a:r>
            <a:r>
              <a:rPr lang="ru-RU" dirty="0"/>
              <a:t>, </a:t>
            </a:r>
            <a:r>
              <a:rPr lang="ru-RU" b="1" dirty="0" err="1"/>
              <a:t>float</a:t>
            </a:r>
            <a:r>
              <a:rPr lang="ru-RU" dirty="0"/>
              <a:t>, </a:t>
            </a:r>
            <a:r>
              <a:rPr lang="ru-RU" b="1" dirty="0" err="1"/>
              <a:t>double</a:t>
            </a:r>
            <a:r>
              <a:rPr lang="ru-RU" dirty="0"/>
              <a:t>. </a:t>
            </a:r>
            <a:r>
              <a:rPr lang="ru-RU" dirty="0" smtClean="0"/>
              <a:t>Оцените </a:t>
            </a:r>
            <a:r>
              <a:rPr lang="ru-RU" dirty="0"/>
              <a:t>эффективность </a:t>
            </a:r>
            <a:r>
              <a:rPr lang="ru-RU" dirty="0" smtClean="0"/>
              <a:t>реализации.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0027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Литература</a:t>
            </a:r>
            <a:r>
              <a:rPr lang="en-US" smtClean="0"/>
              <a:t>…</a:t>
            </a:r>
            <a:endParaRPr lang="ru-RU" smtClean="0"/>
          </a:p>
        </p:txBody>
      </p:sp>
      <p:sp>
        <p:nvSpPr>
          <p:cNvPr id="1280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Press W., Teukolsky S., Vetterling W., Flannery B. Numerical Recipes in C. The Art of Scientific Computing. Second Edition. — </a:t>
            </a:r>
            <a:r>
              <a:rPr lang="ru-RU" smtClean="0"/>
              <a:t>Cambridge University Press</a:t>
            </a:r>
            <a:r>
              <a:rPr lang="en-US" smtClean="0"/>
              <a:t>, 1992.</a:t>
            </a:r>
            <a:endParaRPr lang="ru-RU" smtClean="0"/>
          </a:p>
          <a:p>
            <a:r>
              <a:rPr lang="ru-RU" smtClean="0"/>
              <a:t>Дональд Кнут. Искусство программирования, том 3. Сортировка и поиск = </a:t>
            </a:r>
            <a:r>
              <a:rPr lang="en-US" smtClean="0"/>
              <a:t>The Art of Computer Programming, vol.3. Sorting and Searching. — 2-</a:t>
            </a:r>
            <a:r>
              <a:rPr lang="ru-RU" smtClean="0"/>
              <a:t>е изд. — М.: «Вильямс», 2007. — С. 824.</a:t>
            </a:r>
          </a:p>
          <a:p>
            <a:r>
              <a:rPr lang="ru-RU" smtClean="0"/>
              <a:t>Столлингс, Вильям. Структурная организация и архитектура компьютерных систем, 5-е изд.: Пер. с англ. — М.: Издательский дом «Вильямс», 2002. — 896 с.: ил. — Парал. тит. англ.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Литература</a:t>
            </a:r>
          </a:p>
        </p:txBody>
      </p:sp>
      <p:sp>
        <p:nvSpPr>
          <p:cNvPr id="12902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Cormen T., Leiserson C., Rivest R., Stein C. Introduction to algorithms. – The MIT Press; 3 edition, 2009. – 1312 P.</a:t>
            </a:r>
            <a:endParaRPr lang="ru-RU" smtClean="0"/>
          </a:p>
          <a:p>
            <a:r>
              <a:rPr lang="ru-RU" smtClean="0"/>
              <a:t>Кормен Т., Лейзерсон Ч., Ривест Р., Штайн К. Алгоритмы: построение и анализ. 2-е издание. – М.: Вильямс, 2010. – 1296 С.</a:t>
            </a:r>
          </a:p>
          <a:p>
            <a:r>
              <a:rPr lang="ru-RU" smtClean="0"/>
              <a:t>Якобовский М.В. Параллельные алгоритмы сортировки больших объемов данных. – [</a:t>
            </a:r>
            <a:r>
              <a:rPr lang="ru-RU" smtClean="0">
                <a:hlinkClick r:id="rId2"/>
              </a:rPr>
              <a:t>http://lira.imamod.ru/FondProgramm/Sort</a:t>
            </a:r>
            <a:r>
              <a:rPr lang="ru-RU" smtClean="0"/>
              <a:t>]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Авторский коллектив</a:t>
            </a:r>
          </a:p>
        </p:txBody>
      </p:sp>
      <p:sp>
        <p:nvSpPr>
          <p:cNvPr id="78851" name="Содержимое 2"/>
          <p:cNvSpPr>
            <a:spLocks noGrp="1"/>
          </p:cNvSpPr>
          <p:nvPr>
            <p:ph idx="1"/>
          </p:nvPr>
        </p:nvSpPr>
        <p:spPr>
          <a:xfrm>
            <a:off x="272480" y="1196975"/>
            <a:ext cx="9361040" cy="4968875"/>
          </a:xfrm>
        </p:spPr>
        <p:txBody>
          <a:bodyPr/>
          <a:lstStyle/>
          <a:p>
            <a:pPr eaLnBrk="1" hangingPunct="1"/>
            <a:r>
              <a:rPr lang="ru-RU" dirty="0" smtClean="0"/>
              <a:t>Сиднев Алексей Александрович,</a:t>
            </a:r>
          </a:p>
          <a:p>
            <a:pPr marL="361950" indent="0" eaLnBrk="1" hangingPunct="1">
              <a:buNone/>
            </a:pPr>
            <a:r>
              <a:rPr lang="ru-RU" dirty="0" smtClean="0"/>
              <a:t>ассистент </a:t>
            </a:r>
            <a:r>
              <a:rPr lang="ru-RU" dirty="0"/>
              <a:t>кафедры </a:t>
            </a:r>
            <a:br>
              <a:rPr lang="ru-RU" dirty="0"/>
            </a:br>
            <a:r>
              <a:rPr lang="ru-RU" dirty="0"/>
              <a:t>Математического обеспечения ЭВМ факультета ВМК ННГУ</a:t>
            </a:r>
          </a:p>
          <a:p>
            <a:pPr marL="361950" indent="-361950" eaLnBrk="1" hangingPunct="1">
              <a:buNone/>
            </a:pPr>
            <a:r>
              <a:rPr lang="ru-RU" dirty="0"/>
              <a:t>	</a:t>
            </a:r>
            <a:r>
              <a:rPr lang="en-US" dirty="0" smtClean="0">
                <a:hlinkClick r:id="rId2"/>
              </a:rPr>
              <a:t>sidnev@vmk.unn.ru</a:t>
            </a:r>
            <a:r>
              <a:rPr lang="ru-RU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25380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Пример поразрядной сортировки (4)</a:t>
            </a:r>
          </a:p>
        </p:txBody>
      </p:sp>
      <p:sp>
        <p:nvSpPr>
          <p:cNvPr id="890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Выполним сортировку по 3-му разряду:</a:t>
            </a:r>
          </a:p>
          <a:p>
            <a:endParaRPr lang="ru-RU" smtClean="0"/>
          </a:p>
        </p:txBody>
      </p:sp>
      <p:sp>
        <p:nvSpPr>
          <p:cNvPr id="89092" name="Стрелка вниз 12"/>
          <p:cNvSpPr>
            <a:spLocks noChangeArrowheads="1"/>
          </p:cNvSpPr>
          <p:nvPr/>
        </p:nvSpPr>
        <p:spPr bwMode="auto">
          <a:xfrm>
            <a:off x="4738688" y="2857500"/>
            <a:ext cx="428625" cy="64293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r"/>
            <a:endParaRPr lang="ru-RU"/>
          </a:p>
        </p:txBody>
      </p:sp>
      <p:pic>
        <p:nvPicPr>
          <p:cNvPr id="8909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9875" y="2071688"/>
            <a:ext cx="43243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9875" y="3667125"/>
            <a:ext cx="43243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Пример поразрядной сортировки (5)</a:t>
            </a:r>
          </a:p>
        </p:txBody>
      </p:sp>
      <p:sp>
        <p:nvSpPr>
          <p:cNvPr id="901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Выполним сортировку по 4-му разряду:</a:t>
            </a:r>
          </a:p>
          <a:p>
            <a:endParaRPr lang="ru-RU" smtClean="0"/>
          </a:p>
        </p:txBody>
      </p:sp>
      <p:sp>
        <p:nvSpPr>
          <p:cNvPr id="90116" name="Стрелка вниз 12"/>
          <p:cNvSpPr>
            <a:spLocks noChangeArrowheads="1"/>
          </p:cNvSpPr>
          <p:nvPr/>
        </p:nvSpPr>
        <p:spPr bwMode="auto">
          <a:xfrm>
            <a:off x="4738688" y="2857500"/>
            <a:ext cx="428625" cy="64293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r"/>
            <a:endParaRPr lang="ru-RU"/>
          </a:p>
        </p:txBody>
      </p:sp>
      <p:pic>
        <p:nvPicPr>
          <p:cNvPr id="901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9875" y="3657600"/>
            <a:ext cx="43243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9875" y="2066925"/>
            <a:ext cx="43243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lab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ernard MT Condensed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ernard MT Condensed" pitchFamily="18" charset="0"/>
            <a:cs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ernard MT Condensed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ernard MT Condensed" pitchFamily="18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47610</TotalTime>
  <Words>2702</Words>
  <Application>Microsoft Office PowerPoint</Application>
  <PresentationFormat>Лист A4 (210x297 мм)</PresentationFormat>
  <Paragraphs>254</Paragraphs>
  <Slides>76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76</vt:i4>
      </vt:variant>
    </vt:vector>
  </HeadingPairs>
  <TitlesOfParts>
    <vt:vector size="78" baseType="lpstr">
      <vt:lpstr>itlab</vt:lpstr>
      <vt:lpstr>Оформление по умолчанию</vt:lpstr>
      <vt:lpstr>Лабораторная работа №7  Оптимизация вычислительно трудоемкого программного модуля для архитектуры  Intel Xeon Phi. Линейные сортировки</vt:lpstr>
      <vt:lpstr>Содержание</vt:lpstr>
      <vt:lpstr>LSD Radix sort  Поразрядная восходящая сортировка </vt:lpstr>
      <vt:lpstr>Идея восходящей поразрядной сортировки</vt:lpstr>
      <vt:lpstr>Пример поразрядной сортировки (1)</vt:lpstr>
      <vt:lpstr>Пример поразрядной сортировки (2)</vt:lpstr>
      <vt:lpstr>Пример поразрядной сортировки (3)</vt:lpstr>
      <vt:lpstr>Пример поразрядной сортировки (4)</vt:lpstr>
      <vt:lpstr>Пример поразрядной сортировки (5)</vt:lpstr>
      <vt:lpstr>Замечания</vt:lpstr>
      <vt:lpstr>Реализация восходящей сортировки</vt:lpstr>
      <vt:lpstr>Реализация восходящей сортировки</vt:lpstr>
      <vt:lpstr>Побайтовая восходящая сортировка</vt:lpstr>
      <vt:lpstr>Побитовая восходящая сортировка</vt:lpstr>
      <vt:lpstr>Модификация побитовой сортировки</vt:lpstr>
      <vt:lpstr>Трудоёмкости сортировок</vt:lpstr>
      <vt:lpstr>Тестовая инфраструктура</vt:lpstr>
      <vt:lpstr>Аппаратная часть</vt:lpstr>
      <vt:lpstr>Программное обеспечение</vt:lpstr>
      <vt:lpstr>Инструментарий</vt:lpstr>
      <vt:lpstr>Сборка приложений</vt:lpstr>
      <vt:lpstr>Номера процессоров на хосте</vt:lpstr>
      <vt:lpstr>Номера процессоров на Xeon Phi</vt:lpstr>
      <vt:lpstr>Запуск приложений</vt:lpstr>
      <vt:lpstr>Параллельная реализация</vt:lpstr>
      <vt:lpstr>Подходы к распараллеливанию</vt:lpstr>
      <vt:lpstr>1. Простое слияние</vt:lpstr>
      <vt:lpstr>Результаты экспериментов (1)</vt:lpstr>
      <vt:lpstr>Результаты экспериментов (2)</vt:lpstr>
      <vt:lpstr>Результаты экспериментов (3)</vt:lpstr>
      <vt:lpstr>2. Чётно-нечётное слияние Бэтчера</vt:lpstr>
      <vt:lpstr>Результаты экспериментов (1)</vt:lpstr>
      <vt:lpstr>Результаты экспериментов (2)</vt:lpstr>
      <vt:lpstr>Результаты экспериментов (3)</vt:lpstr>
      <vt:lpstr>3. Разделяй и властвуй</vt:lpstr>
      <vt:lpstr>Результаты экспериментов (1)</vt:lpstr>
      <vt:lpstr>Результаты экспериментов (2)</vt:lpstr>
      <vt:lpstr>Результаты экспериментов (3)</vt:lpstr>
      <vt:lpstr>4. Внутреннее распараллеливание</vt:lpstr>
      <vt:lpstr>Параллельный алгоритм сортировки подсчётом</vt:lpstr>
      <vt:lpstr>Результаты экспериментов (1)</vt:lpstr>
      <vt:lpstr>Результаты экспериментов (2)</vt:lpstr>
      <vt:lpstr>Сравнение параллельных реализаций</vt:lpstr>
      <vt:lpstr>Анализ параллельной реализации</vt:lpstr>
      <vt:lpstr>Результаты на хосте (TBB и LSD) (1)</vt:lpstr>
      <vt:lpstr>Результаты на хосте (TBB и LSD) (2)</vt:lpstr>
      <vt:lpstr>Анализ результатов</vt:lpstr>
      <vt:lpstr>Эксперименты на хосте (TBB, MKL, LSD)</vt:lpstr>
      <vt:lpstr>Эксперименты на Intel Xeon Phi (1)</vt:lpstr>
      <vt:lpstr>Эксперименты на Intel Xeon Phi (2)</vt:lpstr>
      <vt:lpstr>Масштабируемость на Xeon Phi (1)</vt:lpstr>
      <vt:lpstr>Масштабируемость на Xeon Phi (2)</vt:lpstr>
      <vt:lpstr>Масштабируемость на Xeon Phi (3)</vt:lpstr>
      <vt:lpstr>Сравнение на хосте и сопроцессоре (1)</vt:lpstr>
      <vt:lpstr>Сравнение на хосте и сопроцессоре (2)</vt:lpstr>
      <vt:lpstr>Анализ реализации LSD на Intel Xeon Phi</vt:lpstr>
      <vt:lpstr>Профиль LSD на хосте</vt:lpstr>
      <vt:lpstr>Профиль LSD на Xeon Phi</vt:lpstr>
      <vt:lpstr>Анализ профиля</vt:lpstr>
      <vt:lpstr>Модификация параллельной реализации</vt:lpstr>
      <vt:lpstr>Изменения</vt:lpstr>
      <vt:lpstr>Эксперименты на хосте</vt:lpstr>
      <vt:lpstr>Эксперименты на Xeon Phi (1)</vt:lpstr>
      <vt:lpstr>Эксперименты на Xeon Phi (2)</vt:lpstr>
      <vt:lpstr>Анализ результатов</vt:lpstr>
      <vt:lpstr>Профиль модифицированной LSD на хосте</vt:lpstr>
      <vt:lpstr>Профиль модифицированной LSD на Xeon Phi</vt:lpstr>
      <vt:lpstr>Заключение (1)</vt:lpstr>
      <vt:lpstr>Заключение (2)</vt:lpstr>
      <vt:lpstr>Заключение (3)</vt:lpstr>
      <vt:lpstr>Заключение (4)</vt:lpstr>
      <vt:lpstr>Дополнительные задания и литература</vt:lpstr>
      <vt:lpstr>Задания для самостоятельной работы</vt:lpstr>
      <vt:lpstr>Литература…</vt:lpstr>
      <vt:lpstr>Литература</vt:lpstr>
      <vt:lpstr>Авторский коллектив</vt:lpstr>
    </vt:vector>
  </TitlesOfParts>
  <Company>Нижегородский университет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Параллельные численные методы</dc:title>
  <dc:creator>Сиднев А.А.</dc:creator>
  <cp:lastModifiedBy>Alexander V. Sysoyev</cp:lastModifiedBy>
  <cp:revision>1909</cp:revision>
  <dcterms:created xsi:type="dcterms:W3CDTF">2004-08-14T10:27:56Z</dcterms:created>
  <dcterms:modified xsi:type="dcterms:W3CDTF">2013-12-30T14:35:14Z</dcterms:modified>
</cp:coreProperties>
</file>