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771" r:id="rId1"/>
  </p:sldMasterIdLst>
  <p:notesMasterIdLst>
    <p:notesMasterId r:id="rId78"/>
  </p:notesMasterIdLst>
  <p:handoutMasterIdLst>
    <p:handoutMasterId r:id="rId79"/>
  </p:handoutMasterIdLst>
  <p:sldIdLst>
    <p:sldId id="256" r:id="rId2"/>
    <p:sldId id="320" r:id="rId3"/>
    <p:sldId id="257" r:id="rId4"/>
    <p:sldId id="258" r:id="rId5"/>
    <p:sldId id="259" r:id="rId6"/>
    <p:sldId id="260" r:id="rId7"/>
    <p:sldId id="293" r:id="rId8"/>
    <p:sldId id="261" r:id="rId9"/>
    <p:sldId id="263" r:id="rId10"/>
    <p:sldId id="264" r:id="rId11"/>
    <p:sldId id="265" r:id="rId12"/>
    <p:sldId id="266" r:id="rId13"/>
    <p:sldId id="267" r:id="rId14"/>
    <p:sldId id="268" r:id="rId15"/>
    <p:sldId id="315" r:id="rId16"/>
    <p:sldId id="269" r:id="rId17"/>
    <p:sldId id="272" r:id="rId18"/>
    <p:sldId id="270" r:id="rId19"/>
    <p:sldId id="271" r:id="rId20"/>
    <p:sldId id="316" r:id="rId21"/>
    <p:sldId id="318" r:id="rId22"/>
    <p:sldId id="274" r:id="rId23"/>
    <p:sldId id="295" r:id="rId24"/>
    <p:sldId id="296" r:id="rId25"/>
    <p:sldId id="319" r:id="rId26"/>
    <p:sldId id="298" r:id="rId27"/>
    <p:sldId id="305" r:id="rId28"/>
    <p:sldId id="299" r:id="rId29"/>
    <p:sldId id="300" r:id="rId30"/>
    <p:sldId id="301" r:id="rId31"/>
    <p:sldId id="302" r:id="rId32"/>
    <p:sldId id="304" r:id="rId33"/>
    <p:sldId id="303"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5" r:id="rId48"/>
    <p:sldId id="336" r:id="rId49"/>
    <p:sldId id="337" r:id="rId50"/>
    <p:sldId id="338" r:id="rId51"/>
    <p:sldId id="339" r:id="rId52"/>
    <p:sldId id="340" r:id="rId53"/>
    <p:sldId id="341" r:id="rId54"/>
    <p:sldId id="342" r:id="rId55"/>
    <p:sldId id="343"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70" r:id="rId77"/>
  </p:sldIdLst>
  <p:sldSz cx="9144000" cy="6858000" type="screen4x3"/>
  <p:notesSz cx="6858000" cy="9144000"/>
  <p:embeddedFontLst>
    <p:embeddedFont>
      <p:font typeface="Segoe UI" pitchFamily="34" charset="0"/>
      <p:regular r:id="rId80"/>
      <p:bold r:id="rId81"/>
      <p:italic r:id="rId82"/>
      <p:boldItalic r:id="rId83"/>
    </p:embeddedFont>
    <p:embeddedFont>
      <p:font typeface="Segoe Light" charset="0"/>
      <p:regular r:id="rId84"/>
      <p:italic r:id="rId85"/>
    </p:embeddedFont>
    <p:embeddedFont>
      <p:font typeface="Consolas" pitchFamily="49" charset="0"/>
      <p:regular r:id="rId86"/>
      <p:bold r:id="rId87"/>
      <p:italic r:id="rId88"/>
      <p:boldItalic r:id="rId89"/>
    </p:embeddedFont>
    <p:embeddedFont>
      <p:font typeface="Segoe" charset="0"/>
      <p:regular r:id="rId90"/>
      <p:bold r:id="rId91"/>
      <p:italic r:id="rId92"/>
      <p:boldItalic r:id="rId93"/>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57EB9"/>
    <a:srgbClr val="FFC211"/>
    <a:srgbClr val="FFFFFF"/>
    <a:srgbClr val="000000"/>
    <a:srgbClr val="292929"/>
    <a:srgbClr val="F8F57B"/>
    <a:srgbClr val="F6AE1E"/>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586" autoAdjust="0"/>
  </p:normalViewPr>
  <p:slideViewPr>
    <p:cSldViewPr snapToGrid="0">
      <p:cViewPr varScale="1">
        <p:scale>
          <a:sx n="66" d="100"/>
          <a:sy n="66" d="100"/>
        </p:scale>
        <p:origin x="-612" y="-114"/>
      </p:cViewPr>
      <p:guideLst>
        <p:guide orient="horz" pos="272"/>
        <p:guide orient="horz" pos="1212"/>
        <p:guide orient="horz" pos="2741"/>
        <p:guide orient="horz" pos="4048"/>
        <p:guide orient="horz" pos="1488"/>
        <p:guide orient="horz" pos="912"/>
        <p:guide orient="horz" pos="2161"/>
        <p:guide orient="horz" pos="3226"/>
        <p:guide pos="2880"/>
        <p:guide pos="240"/>
        <p:guide pos="903"/>
        <p:guide pos="5519"/>
        <p:guide pos="5417"/>
        <p:guide pos="347"/>
        <p:guide pos="48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font" Target="fonts/font10.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87"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87274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01745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98950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96897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16383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83533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37566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2682874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P7 Annimation ">
    <p:bg>
      <p:bgPr>
        <a:solidFill>
          <a:srgbClr val="FF0000"/>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0" kern="1200" spc="-150" dirty="0">
                <a:solidFill>
                  <a:schemeClr val="bg1"/>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8" name="Text Placeholder 8"/>
          <p:cNvSpPr>
            <a:spLocks noGrp="1"/>
          </p:cNvSpPr>
          <p:nvPr>
            <p:ph type="body" sz="quarter" idx="11" hasCustomPrompt="1"/>
          </p:nvPr>
        </p:nvSpPr>
        <p:spPr>
          <a:xfrm>
            <a:off x="550864" y="6135082"/>
            <a:ext cx="5667056" cy="291118"/>
          </a:xfrm>
        </p:spPr>
        <p:txBody>
          <a:bodyPr/>
          <a:lstStyle>
            <a:lvl1pPr marL="0" indent="0">
              <a:spcBef>
                <a:spcPts val="0"/>
              </a:spcBef>
              <a:buFontTx/>
              <a:buNone/>
              <a:defRPr sz="2100">
                <a:solidFill>
                  <a:schemeClr val="tx1"/>
                </a:solidFill>
                <a:latin typeface="Segoe Light" pitchFamily="34" charset="0"/>
              </a:defRPr>
            </a:lvl1pPr>
          </a:lstStyle>
          <a:p>
            <a:r>
              <a:rPr lang="en-US" dirty="0" smtClean="0"/>
              <a:t>Click to edit Master subtitle style</a:t>
            </a:r>
            <a:endParaRPr lang="en-US" dirty="0"/>
          </a:p>
        </p:txBody>
      </p:sp>
      <p:sp>
        <p:nvSpPr>
          <p:cNvPr id="28"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
        <p:nvSpPr>
          <p:cNvPr id="3" name="Text Placeholder 2"/>
          <p:cNvSpPr>
            <a:spLocks noGrp="1"/>
          </p:cNvSpPr>
          <p:nvPr>
            <p:ph type="body" sz="quarter" idx="12"/>
          </p:nvPr>
        </p:nvSpPr>
        <p:spPr>
          <a:xfrm>
            <a:off x="550863" y="4206875"/>
            <a:ext cx="4125912" cy="332399"/>
          </a:xfrm>
        </p:spPr>
        <p:txBody>
          <a:bodyPr/>
          <a:lstStyle>
            <a:lvl1pPr marL="0" indent="0">
              <a:buNone/>
              <a:defRPr sz="2400">
                <a:solidFill>
                  <a:schemeClr val="bg1"/>
                </a:solidFill>
              </a:defRPr>
            </a:lvl1pPr>
          </a:lstStyle>
          <a:p>
            <a:pPr lvl="0"/>
            <a:r>
              <a:rPr lang="en-US" smtClean="0"/>
              <a:t>Click to edit Master text styles</a:t>
            </a:r>
          </a:p>
        </p:txBody>
      </p:sp>
      <p:pic>
        <p:nvPicPr>
          <p:cNvPr id="12" name="Picture 2" descr="\\fs1\users\apalmer\My Documents\20110614\mango\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9660"/>
          <a:stretch/>
        </p:blipFill>
        <p:spPr bwMode="auto">
          <a:xfrm>
            <a:off x="6257576" y="-29848"/>
            <a:ext cx="3566160" cy="688784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07602" y="834920"/>
            <a:ext cx="5400843" cy="734800"/>
            <a:chOff x="781049" y="589835"/>
            <a:chExt cx="4156675" cy="565528"/>
          </a:xfrm>
        </p:grpSpPr>
        <p:sp>
          <p:nvSpPr>
            <p:cNvPr id="63" name="Rectangle 8"/>
            <p:cNvSpPr>
              <a:spLocks noChangeArrowheads="1"/>
            </p:cNvSpPr>
            <p:nvPr userDrawn="1"/>
          </p:nvSpPr>
          <p:spPr bwMode="auto">
            <a:xfrm>
              <a:off x="781049" y="589835"/>
              <a:ext cx="564611" cy="56552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pc="-150"/>
            </a:p>
          </p:txBody>
        </p:sp>
        <p:sp>
          <p:nvSpPr>
            <p:cNvPr id="64" name="Freeform 9"/>
            <p:cNvSpPr>
              <a:spLocks/>
            </p:cNvSpPr>
            <p:nvPr userDrawn="1"/>
          </p:nvSpPr>
          <p:spPr bwMode="auto">
            <a:xfrm>
              <a:off x="1488646" y="683326"/>
              <a:ext cx="480286" cy="369381"/>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5" name="Freeform 10"/>
            <p:cNvSpPr>
              <a:spLocks noEditPoints="1"/>
            </p:cNvSpPr>
            <p:nvPr userDrawn="1"/>
          </p:nvSpPr>
          <p:spPr bwMode="auto">
            <a:xfrm>
              <a:off x="1990930" y="666827"/>
              <a:ext cx="54995" cy="385879"/>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6" name="Freeform 11"/>
            <p:cNvSpPr>
              <a:spLocks/>
            </p:cNvSpPr>
            <p:nvPr userDrawn="1"/>
          </p:nvSpPr>
          <p:spPr bwMode="auto">
            <a:xfrm>
              <a:off x="2103669" y="783233"/>
              <a:ext cx="219062" cy="269473"/>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7" name="Freeform 12"/>
            <p:cNvSpPr>
              <a:spLocks noEditPoints="1"/>
            </p:cNvSpPr>
            <p:nvPr userDrawn="1"/>
          </p:nvSpPr>
          <p:spPr bwMode="auto">
            <a:xfrm>
              <a:off x="2361227" y="661328"/>
              <a:ext cx="242893" cy="397794"/>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8" name="Freeform 13"/>
            <p:cNvSpPr>
              <a:spLocks noEditPoints="1"/>
            </p:cNvSpPr>
            <p:nvPr userDrawn="1"/>
          </p:nvSpPr>
          <p:spPr bwMode="auto">
            <a:xfrm>
              <a:off x="264903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9" name="Freeform 14"/>
            <p:cNvSpPr>
              <a:spLocks/>
            </p:cNvSpPr>
            <p:nvPr userDrawn="1"/>
          </p:nvSpPr>
          <p:spPr bwMode="auto">
            <a:xfrm>
              <a:off x="2916672" y="789649"/>
              <a:ext cx="369381" cy="263058"/>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0" name="Freeform 15"/>
            <p:cNvSpPr>
              <a:spLocks/>
            </p:cNvSpPr>
            <p:nvPr userDrawn="1"/>
          </p:nvSpPr>
          <p:spPr bwMode="auto">
            <a:xfrm>
              <a:off x="3296135" y="783233"/>
              <a:ext cx="162234" cy="275890"/>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1" name="Freeform 16"/>
            <p:cNvSpPr>
              <a:spLocks noEditPoints="1"/>
            </p:cNvSpPr>
            <p:nvPr userDrawn="1"/>
          </p:nvSpPr>
          <p:spPr bwMode="auto">
            <a:xfrm>
              <a:off x="3467535" y="780483"/>
              <a:ext cx="54078" cy="53161"/>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2" name="Freeform 17"/>
            <p:cNvSpPr>
              <a:spLocks noEditPoints="1"/>
            </p:cNvSpPr>
            <p:nvPr userDrawn="1"/>
          </p:nvSpPr>
          <p:spPr bwMode="auto">
            <a:xfrm>
              <a:off x="3619687" y="683326"/>
              <a:ext cx="225478" cy="369381"/>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3" name="Freeform 18"/>
            <p:cNvSpPr>
              <a:spLocks/>
            </p:cNvSpPr>
            <p:nvPr userDrawn="1"/>
          </p:nvSpPr>
          <p:spPr bwMode="auto">
            <a:xfrm>
              <a:off x="3888244" y="661328"/>
              <a:ext cx="219062" cy="391378"/>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4" name="Freeform 19"/>
            <p:cNvSpPr>
              <a:spLocks noEditPoints="1"/>
            </p:cNvSpPr>
            <p:nvPr userDrawn="1"/>
          </p:nvSpPr>
          <p:spPr bwMode="auto">
            <a:xfrm>
              <a:off x="414580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5" name="Freeform 20"/>
            <p:cNvSpPr>
              <a:spLocks/>
            </p:cNvSpPr>
            <p:nvPr userDrawn="1"/>
          </p:nvSpPr>
          <p:spPr bwMode="auto">
            <a:xfrm>
              <a:off x="4450105" y="783233"/>
              <a:ext cx="219062" cy="269473"/>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6" name="Freeform 21"/>
            <p:cNvSpPr>
              <a:spLocks noEditPoints="1"/>
            </p:cNvSpPr>
            <p:nvPr userDrawn="1"/>
          </p:nvSpPr>
          <p:spPr bwMode="auto">
            <a:xfrm>
              <a:off x="4707663" y="783233"/>
              <a:ext cx="230061" cy="275890"/>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7" name="Freeform 22"/>
            <p:cNvSpPr>
              <a:spLocks noEditPoints="1"/>
            </p:cNvSpPr>
            <p:nvPr userDrawn="1"/>
          </p:nvSpPr>
          <p:spPr bwMode="auto">
            <a:xfrm>
              <a:off x="1211840" y="991296"/>
              <a:ext cx="53161" cy="53161"/>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8" name="Freeform 23"/>
            <p:cNvSpPr>
              <a:spLocks/>
            </p:cNvSpPr>
            <p:nvPr userDrawn="1"/>
          </p:nvSpPr>
          <p:spPr bwMode="auto">
            <a:xfrm>
              <a:off x="902037" y="683326"/>
              <a:ext cx="192481" cy="164984"/>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9" name="Freeform 24"/>
            <p:cNvSpPr>
              <a:spLocks/>
            </p:cNvSpPr>
            <p:nvPr userDrawn="1"/>
          </p:nvSpPr>
          <p:spPr bwMode="auto">
            <a:xfrm>
              <a:off x="858041" y="846476"/>
              <a:ext cx="189732" cy="164984"/>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0" name="Freeform 25"/>
            <p:cNvSpPr>
              <a:spLocks/>
            </p:cNvSpPr>
            <p:nvPr userDrawn="1"/>
          </p:nvSpPr>
          <p:spPr bwMode="auto">
            <a:xfrm>
              <a:off x="1029442" y="887723"/>
              <a:ext cx="193398" cy="164984"/>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1" name="Freeform 26"/>
            <p:cNvSpPr>
              <a:spLocks/>
            </p:cNvSpPr>
            <p:nvPr userDrawn="1"/>
          </p:nvSpPr>
          <p:spPr bwMode="auto">
            <a:xfrm>
              <a:off x="1076187" y="724572"/>
              <a:ext cx="193398" cy="16681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grpSp>
    </p:spTree>
  </p:cSld>
  <p:clrMapOvr>
    <a:masterClrMapping/>
  </p:clrMapOvr>
  <p:transition spd="slow">
    <p:push/>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431800"/>
            <a:ext cx="8363938" cy="664797"/>
          </a:xfrm>
        </p:spPr>
        <p:txBody>
          <a:bodyPr/>
          <a:lstStyle>
            <a:lvl1pPr algn="l" defTabSz="914363" rtl="0" eaLnBrk="1" latinLnBrk="0" hangingPunct="1">
              <a:lnSpc>
                <a:spcPct val="90000"/>
              </a:lnSpc>
              <a:spcBef>
                <a:spcPct val="0"/>
              </a:spcBef>
              <a:buNone/>
              <a:defRPr lang="en-US" sz="4800" b="1" kern="1200" cap="none" spc="-150" baseline="0" dirty="0">
                <a:ln w="3175">
                  <a:noFill/>
                </a:ln>
                <a:solidFill>
                  <a:srgbClr val="FF0000"/>
                </a:soli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80770" y="1371600"/>
            <a:ext cx="8363938" cy="4832092"/>
          </a:xfrm>
        </p:spPr>
        <p:txBody>
          <a:bodyPr vert="horz" wrap="square" lIns="0" tIns="0" rIns="0" bIns="0" rtlCol="0">
            <a:spAutoFit/>
          </a:bodyPr>
          <a:lstStyle>
            <a:lvl1pPr>
              <a:buClr>
                <a:schemeClr val="tx1"/>
              </a:buClr>
              <a:defRPr lang="en-US" dirty="0" smtClean="0"/>
            </a:lvl1pPr>
            <a:lvl2pPr>
              <a:buClr>
                <a:schemeClr val="tx1"/>
              </a:buClr>
              <a:defRPr lang="en-US" dirty="0" smtClean="0"/>
            </a:lvl2pPr>
            <a:lvl3pPr>
              <a:buClr>
                <a:schemeClr val="tx1"/>
              </a:buClr>
              <a:defRPr lang="en-US" dirty="0" smtClean="0"/>
            </a:lvl3pPr>
            <a:lvl4pPr>
              <a:buClr>
                <a:schemeClr val="tx1"/>
              </a:buClr>
              <a:defRPr lang="en-US" dirty="0" smtClean="0"/>
            </a:lvl4pPr>
            <a:lvl5pPr>
              <a:buClr>
                <a:schemeClr val="tx1"/>
              </a:buCl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solidFill>
                  <a:srgbClr val="FF0000"/>
                </a:solidFill>
              </a:defRPr>
            </a:lvl1pPr>
          </a:lstStyle>
          <a:p>
            <a:fld id="{271031BA-9959-4FE2-909F-37D65262A7B4}"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6647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447800"/>
            <a:ext cx="8363937" cy="212365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 y="6420022"/>
            <a:ext cx="550863" cy="228600"/>
          </a:xfrm>
          <a:prstGeom prst="rect">
            <a:avLst/>
          </a:prstGeom>
        </p:spPr>
        <p:txBody>
          <a:bodyPr vert="horz" lIns="0" tIns="0" rIns="0" bIns="0" rtlCol="0" anchor="ctr"/>
          <a:lstStyle>
            <a:lvl1pPr algn="r">
              <a:defRPr sz="900">
                <a:solidFill>
                  <a:srgbClr val="FF0000"/>
                </a:solidFill>
              </a:defRPr>
            </a:lvl1pPr>
          </a:lstStyle>
          <a:p>
            <a:fld id="{271031BA-9959-4FE2-909F-37D65262A7B4}" type="slidenum">
              <a:rPr lang="en-US" smtClean="0"/>
              <a:pPr/>
              <a:t>‹#›</a:t>
            </a:fld>
            <a:endParaRPr lang="en-US" dirty="0"/>
          </a:p>
        </p:txBody>
      </p:sp>
      <p:sp>
        <p:nvSpPr>
          <p:cNvPr id="5" name="TextBox 4"/>
          <p:cNvSpPr txBox="1"/>
          <p:nvPr/>
        </p:nvSpPr>
        <p:spPr>
          <a:xfrm>
            <a:off x="5788049" y="6420022"/>
            <a:ext cx="3049347" cy="230832"/>
          </a:xfrm>
          <a:prstGeom prst="rect">
            <a:avLst/>
          </a:prstGeom>
          <a:noFill/>
        </p:spPr>
        <p:txBody>
          <a:bodyPr wrap="square" rtlCol="0">
            <a:spAutoFit/>
          </a:bodyPr>
          <a:lstStyle/>
          <a:p>
            <a:pPr algn="r"/>
            <a:r>
              <a:rPr lang="en-US" sz="900" dirty="0" smtClean="0">
                <a:solidFill>
                  <a:srgbClr val="FF0000"/>
                </a:solidFill>
                <a:latin typeface="Segoe"/>
                <a:cs typeface="Segoe"/>
              </a:rPr>
              <a:t>Windows Phone</a:t>
            </a:r>
            <a:endParaRPr lang="en-US" sz="900" dirty="0">
              <a:solidFill>
                <a:srgbClr val="FF0000"/>
              </a:solidFill>
              <a:latin typeface="Segoe"/>
              <a:cs typeface="Segoe"/>
            </a:endParaRPr>
          </a:p>
        </p:txBody>
      </p:sp>
    </p:spTree>
  </p:cSld>
  <p:clrMap bg1="lt1" tx1="dk1" bg2="lt2" tx2="dk2" accent1="accent1" accent2="accent2" accent3="accent3" accent4="accent4" accent5="accent5" accent6="accent6" hlink="hlink" folHlink="folHlink"/>
  <p:sldLayoutIdLst>
    <p:sldLayoutId id="2147483772" r:id="rId1"/>
    <p:sldLayoutId id="2147483775"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baseline="0" dirty="0" smtClean="0">
          <a:ln w="3175">
            <a:noFill/>
          </a:ln>
          <a:solidFill>
            <a:srgbClr val="FF0000"/>
          </a:soli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Лекция </a:t>
            </a:r>
            <a:r>
              <a:rPr lang="en-GB" dirty="0" smtClean="0"/>
              <a:t>1</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a:xfrm>
            <a:off x="555738" y="2924048"/>
            <a:ext cx="4437176" cy="1098296"/>
          </a:xfrm>
        </p:spPr>
        <p:txBody>
          <a:bodyPr/>
          <a:lstStyle/>
          <a:p>
            <a:r>
              <a:rPr lang="ru-RU" dirty="0"/>
              <a:t>Общие </a:t>
            </a:r>
            <a:r>
              <a:rPr lang="ru-RU" dirty="0" smtClean="0"/>
              <a:t>сведения</a:t>
            </a:r>
            <a:br>
              <a:rPr lang="ru-RU" dirty="0" smtClean="0"/>
            </a:br>
            <a:r>
              <a:rPr lang="ru-RU" dirty="0" smtClean="0"/>
              <a:t>о </a:t>
            </a:r>
            <a:r>
              <a:rPr lang="ru-RU" dirty="0"/>
              <a:t>платформе </a:t>
            </a:r>
            <a:r>
              <a:rPr lang="ru-RU" dirty="0" err="1"/>
              <a:t>Windows</a:t>
            </a:r>
            <a:r>
              <a:rPr lang="ru-RU" dirty="0"/>
              <a:t> </a:t>
            </a:r>
            <a:r>
              <a:rPr lang="ru-RU" dirty="0" err="1"/>
              <a:t>Phone</a:t>
            </a:r>
            <a:r>
              <a:rPr lang="ru-RU" dirty="0"/>
              <a:t> 7.5</a:t>
            </a:r>
            <a:endParaRPr lang="en-GB" dirty="0"/>
          </a:p>
        </p:txBody>
      </p:sp>
      <p:sp>
        <p:nvSpPr>
          <p:cNvPr id="6" name="Text Placeholder 5"/>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4272960245"/>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Графический экран</a:t>
            </a:r>
            <a:endParaRPr lang="en-GB" dirty="0"/>
          </a:p>
        </p:txBody>
      </p:sp>
      <p:sp>
        <p:nvSpPr>
          <p:cNvPr id="3" name="Content Placeholder 2"/>
          <p:cNvSpPr>
            <a:spLocks noGrp="1"/>
          </p:cNvSpPr>
          <p:nvPr>
            <p:ph idx="1"/>
          </p:nvPr>
        </p:nvSpPr>
        <p:spPr>
          <a:xfrm>
            <a:off x="380770" y="1371600"/>
            <a:ext cx="8363938" cy="4696670"/>
          </a:xfrm>
        </p:spPr>
        <p:txBody>
          <a:bodyPr>
            <a:spAutoFit/>
          </a:bodyPr>
          <a:lstStyle/>
          <a:p>
            <a:r>
              <a:rPr lang="ru-RU" dirty="0"/>
              <a:t>Экран </a:t>
            </a:r>
            <a:r>
              <a:rPr lang="ru-RU" dirty="0" err="1"/>
              <a:t>Windows</a:t>
            </a:r>
            <a:r>
              <a:rPr lang="ru-RU" dirty="0"/>
              <a:t> </a:t>
            </a:r>
            <a:r>
              <a:rPr lang="ru-RU" dirty="0" err="1"/>
              <a:t>Phone</a:t>
            </a:r>
            <a:r>
              <a:rPr lang="ru-RU" dirty="0"/>
              <a:t> имеет высокое </a:t>
            </a:r>
            <a:r>
              <a:rPr lang="ru-RU" dirty="0" smtClean="0"/>
              <a:t>разрешение — </a:t>
            </a:r>
            <a:r>
              <a:rPr lang="en-GB" dirty="0" smtClean="0"/>
              <a:t>800×480</a:t>
            </a:r>
            <a:r>
              <a:rPr lang="ru-RU" dirty="0" smtClean="0"/>
              <a:t> пикселей</a:t>
            </a:r>
            <a:endParaRPr lang="en-GB" dirty="0" smtClean="0"/>
          </a:p>
          <a:p>
            <a:r>
              <a:rPr lang="ru-RU" dirty="0" smtClean="0"/>
              <a:t>Чем больше разрешение экрана, тем больше работы требуется выполнить системе для его перерисовки</a:t>
            </a:r>
          </a:p>
          <a:p>
            <a:r>
              <a:rPr lang="ru-RU" dirty="0" smtClean="0"/>
              <a:t>Экран может использоваться в книжной или альбомной ориентации</a:t>
            </a:r>
            <a:endParaRPr lang="en-GB" dirty="0" smtClean="0"/>
          </a:p>
          <a:p>
            <a:pPr lvl="1"/>
            <a:r>
              <a:rPr lang="ru-RU" dirty="0" smtClean="0"/>
              <a:t>программы могут определять и автоматически изменять ориентацию экрана</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10</a:t>
            </a:fld>
            <a:endParaRPr lang="en-US" dirty="0"/>
          </a:p>
        </p:txBody>
      </p:sp>
    </p:spTree>
    <p:extLst>
      <p:ext uri="{BB962C8B-B14F-4D97-AF65-F5344CB8AC3E}">
        <p14:creationId xmlns:p14="http://schemas.microsoft.com/office/powerpoint/2010/main" val="4318289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Аппаратное ускорение графики</a:t>
            </a:r>
            <a:endParaRPr lang="en-GB" dirty="0"/>
          </a:p>
        </p:txBody>
      </p:sp>
      <p:sp>
        <p:nvSpPr>
          <p:cNvPr id="3" name="Content Placeholder 2"/>
          <p:cNvSpPr>
            <a:spLocks noGrp="1"/>
          </p:cNvSpPr>
          <p:nvPr>
            <p:ph idx="1"/>
          </p:nvPr>
        </p:nvSpPr>
        <p:spPr>
          <a:xfrm>
            <a:off x="380770" y="1371600"/>
            <a:ext cx="8363938" cy="4782848"/>
          </a:xfrm>
        </p:spPr>
        <p:txBody>
          <a:bodyPr>
            <a:spAutoFit/>
          </a:bodyPr>
          <a:lstStyle/>
          <a:p>
            <a:r>
              <a:rPr lang="ru-RU" dirty="0" smtClean="0"/>
              <a:t>Настольные компьютеры долгое время используют графические ускорители</a:t>
            </a:r>
            <a:endParaRPr lang="en-GB" dirty="0" smtClean="0"/>
          </a:p>
          <a:p>
            <a:pPr lvl="1"/>
            <a:r>
              <a:rPr lang="ru-RU" dirty="0" smtClean="0"/>
              <a:t>графический процессор </a:t>
            </a:r>
            <a:r>
              <a:rPr lang="en-GB" dirty="0" smtClean="0"/>
              <a:t>(GPU) </a:t>
            </a:r>
            <a:r>
              <a:rPr lang="ru-RU" dirty="0" smtClean="0"/>
              <a:t>выполняет задачи вывода изображений на экран</a:t>
            </a:r>
            <a:endParaRPr lang="en-GB" dirty="0" smtClean="0"/>
          </a:p>
          <a:p>
            <a:r>
              <a:rPr lang="ru-RU" dirty="0" smtClean="0"/>
              <a:t>Графические процессоры появились</a:t>
            </a:r>
            <a:br>
              <a:rPr lang="ru-RU" dirty="0" smtClean="0"/>
            </a:br>
            <a:r>
              <a:rPr lang="ru-RU" dirty="0" smtClean="0"/>
              <a:t>в мобильных устройствах</a:t>
            </a:r>
            <a:endParaRPr lang="en-GB" dirty="0" smtClean="0"/>
          </a:p>
          <a:p>
            <a:r>
              <a:rPr lang="ru-RU" dirty="0" smtClean="0"/>
              <a:t>Графический процессор </a:t>
            </a:r>
            <a:r>
              <a:rPr lang="en-GB" dirty="0" smtClean="0"/>
              <a:t>Windows Phone</a:t>
            </a:r>
          </a:p>
          <a:p>
            <a:pPr lvl="1"/>
            <a:r>
              <a:rPr lang="ru-RU" dirty="0" smtClean="0"/>
              <a:t>используется </a:t>
            </a:r>
            <a:r>
              <a:rPr lang="en-GB" dirty="0" smtClean="0"/>
              <a:t>Silverlight </a:t>
            </a:r>
            <a:r>
              <a:rPr lang="ru-RU" dirty="0" smtClean="0"/>
              <a:t>для вывода интерфейса</a:t>
            </a:r>
            <a:endParaRPr lang="en-GB" dirty="0" smtClean="0"/>
          </a:p>
          <a:p>
            <a:pPr lvl="1"/>
            <a:r>
              <a:rPr lang="ru-RU" dirty="0" smtClean="0"/>
              <a:t>используется в </a:t>
            </a:r>
            <a:r>
              <a:rPr lang="en-GB" dirty="0" smtClean="0"/>
              <a:t>3D </a:t>
            </a:r>
            <a:r>
              <a:rPr lang="ru-RU" dirty="0" smtClean="0"/>
              <a:t>играх</a:t>
            </a:r>
            <a:r>
              <a:rPr lang="en-GB" dirty="0" smtClean="0"/>
              <a:t> XNA </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11</a:t>
            </a:fld>
            <a:endParaRPr lang="en-US" dirty="0"/>
          </a:p>
        </p:txBody>
      </p:sp>
    </p:spTree>
    <p:extLst>
      <p:ext uri="{BB962C8B-B14F-4D97-AF65-F5344CB8AC3E}">
        <p14:creationId xmlns:p14="http://schemas.microsoft.com/office/powerpoint/2010/main" val="13961530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Сенсорный ввод</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Современные мобильные устройства широко используют сенсорные экраны</a:t>
            </a:r>
          </a:p>
          <a:p>
            <a:r>
              <a:rPr lang="ru-RU" dirty="0" smtClean="0"/>
              <a:t>Сенсорные экраны позволяют использовать экранную клавиатуру</a:t>
            </a:r>
            <a:endParaRPr lang="en-GB" dirty="0" smtClean="0"/>
          </a:p>
          <a:p>
            <a:r>
              <a:rPr lang="ru-RU" dirty="0" smtClean="0"/>
              <a:t>Пользовательский интерфейс</a:t>
            </a:r>
            <a:r>
              <a:rPr lang="en-GB" dirty="0" smtClean="0"/>
              <a:t> Windows Phone </a:t>
            </a:r>
            <a:r>
              <a:rPr lang="ru-RU" dirty="0" smtClean="0"/>
              <a:t>основан на использовании мультисенсорного ввода</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12</a:t>
            </a:fld>
            <a:endParaRPr lang="en-US" dirty="0"/>
          </a:p>
        </p:txBody>
      </p:sp>
    </p:spTree>
    <p:extLst>
      <p:ext uri="{BB962C8B-B14F-4D97-AF65-F5344CB8AC3E}">
        <p14:creationId xmlns:p14="http://schemas.microsoft.com/office/powerpoint/2010/main" val="26642886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Резистивные сенсорные экраны</a:t>
            </a:r>
            <a:endParaRPr lang="en-GB" dirty="0"/>
          </a:p>
        </p:txBody>
      </p:sp>
      <p:sp>
        <p:nvSpPr>
          <p:cNvPr id="3" name="Content Placeholder 2"/>
          <p:cNvSpPr>
            <a:spLocks noGrp="1"/>
          </p:cNvSpPr>
          <p:nvPr>
            <p:ph idx="1"/>
          </p:nvPr>
        </p:nvSpPr>
        <p:spPr>
          <a:xfrm>
            <a:off x="380770" y="1371600"/>
            <a:ext cx="8363938" cy="3699474"/>
          </a:xfrm>
        </p:spPr>
        <p:txBody>
          <a:bodyPr>
            <a:spAutoFit/>
          </a:bodyPr>
          <a:lstStyle/>
          <a:p>
            <a:r>
              <a:rPr lang="ru-RU" dirty="0" smtClean="0"/>
              <a:t>Ранние мобильные устройства использовали резистивные экраны</a:t>
            </a:r>
          </a:p>
          <a:p>
            <a:pPr lvl="1"/>
            <a:r>
              <a:rPr lang="ru-RU" dirty="0" smtClean="0"/>
              <a:t>при касании экрана на границе контактов</a:t>
            </a:r>
            <a:br>
              <a:rPr lang="ru-RU" dirty="0" smtClean="0"/>
            </a:br>
            <a:r>
              <a:rPr lang="ru-RU" dirty="0" smtClean="0"/>
              <a:t>в точке касания изменяется сопротивление</a:t>
            </a:r>
          </a:p>
          <a:p>
            <a:r>
              <a:rPr lang="ru-RU" dirty="0" smtClean="0"/>
              <a:t>Высокая точность работы</a:t>
            </a:r>
          </a:p>
          <a:p>
            <a:r>
              <a:rPr lang="ru-RU" dirty="0" smtClean="0"/>
              <a:t>Трудно отследить несколько одновременных прикосновений</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13</a:t>
            </a:fld>
            <a:endParaRPr lang="en-US" dirty="0"/>
          </a:p>
        </p:txBody>
      </p:sp>
    </p:spTree>
    <p:extLst>
      <p:ext uri="{BB962C8B-B14F-4D97-AF65-F5344CB8AC3E}">
        <p14:creationId xmlns:p14="http://schemas.microsoft.com/office/powerpoint/2010/main" val="32774395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Емкостные сенсорные экраны</a:t>
            </a:r>
            <a:endParaRPr lang="en-GB" dirty="0"/>
          </a:p>
        </p:txBody>
      </p:sp>
      <p:sp>
        <p:nvSpPr>
          <p:cNvPr id="3" name="Content Placeholder 2"/>
          <p:cNvSpPr>
            <a:spLocks noGrp="1"/>
          </p:cNvSpPr>
          <p:nvPr>
            <p:ph idx="1"/>
          </p:nvPr>
        </p:nvSpPr>
        <p:spPr>
          <a:xfrm>
            <a:off x="380770" y="1188000"/>
            <a:ext cx="8363938" cy="5281446"/>
          </a:xfrm>
        </p:spPr>
        <p:txBody>
          <a:bodyPr>
            <a:spAutoFit/>
          </a:bodyPr>
          <a:lstStyle/>
          <a:p>
            <a:r>
              <a:rPr lang="ru-RU" dirty="0" smtClean="0"/>
              <a:t>Емкостные сенсоры определяют изменения ёмкости, возникающие</a:t>
            </a:r>
            <a:br>
              <a:rPr lang="ru-RU" dirty="0" smtClean="0"/>
            </a:br>
            <a:r>
              <a:rPr lang="ru-RU" dirty="0" smtClean="0"/>
              <a:t>при прикосновении к экрану</a:t>
            </a:r>
          </a:p>
          <a:p>
            <a:pPr lvl="1"/>
            <a:r>
              <a:rPr lang="ru-RU" dirty="0" smtClean="0"/>
              <a:t>не требуется прогиб экрана</a:t>
            </a:r>
            <a:endParaRPr lang="en-GB" dirty="0" smtClean="0"/>
          </a:p>
          <a:p>
            <a:pPr lvl="1"/>
            <a:r>
              <a:rPr lang="ru-RU" dirty="0" smtClean="0"/>
              <a:t>сенсор может располагаться за экраном</a:t>
            </a:r>
            <a:endParaRPr lang="en-GB" dirty="0" smtClean="0"/>
          </a:p>
          <a:p>
            <a:r>
              <a:rPr lang="ru-RU" dirty="0" smtClean="0"/>
              <a:t>Емкостные экраны менее точны</a:t>
            </a:r>
            <a:br>
              <a:rPr lang="ru-RU" dirty="0" smtClean="0"/>
            </a:br>
            <a:r>
              <a:rPr lang="ru-RU" dirty="0" smtClean="0"/>
              <a:t>по сравнени</a:t>
            </a:r>
            <a:r>
              <a:rPr lang="ru-RU" dirty="0"/>
              <a:t>ю</a:t>
            </a:r>
            <a:r>
              <a:rPr lang="ru-RU" dirty="0" smtClean="0"/>
              <a:t> с резистивными</a:t>
            </a:r>
          </a:p>
          <a:p>
            <a:pPr lvl="1"/>
            <a:r>
              <a:rPr lang="ru-RU" dirty="0" smtClean="0"/>
              <a:t>это не является проблемой, поскольку используется палец, а не стилус</a:t>
            </a:r>
            <a:endParaRPr lang="en-GB" dirty="0" smtClean="0"/>
          </a:p>
          <a:p>
            <a:r>
              <a:rPr lang="ru-RU" dirty="0" smtClean="0"/>
              <a:t>Возможен мультисенсорный ввод</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14</a:t>
            </a:fld>
            <a:endParaRPr lang="en-US" dirty="0"/>
          </a:p>
        </p:txBody>
      </p:sp>
    </p:spTree>
    <p:extLst>
      <p:ext uri="{BB962C8B-B14F-4D97-AF65-F5344CB8AC3E}">
        <p14:creationId xmlns:p14="http://schemas.microsoft.com/office/powerpoint/2010/main" val="8373523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Сенсорный экран</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Сенсорный экран </a:t>
            </a:r>
            <a:r>
              <a:rPr lang="en-GB" dirty="0" smtClean="0"/>
              <a:t>Windows  Phone </a:t>
            </a:r>
            <a:r>
              <a:rPr lang="ru-RU" dirty="0" smtClean="0"/>
              <a:t>может отслеживать до </a:t>
            </a:r>
            <a:r>
              <a:rPr lang="en-GB" dirty="0" smtClean="0"/>
              <a:t>4</a:t>
            </a:r>
            <a:r>
              <a:rPr lang="ru-RU" dirty="0" smtClean="0"/>
              <a:t>-х прикосновений</a:t>
            </a:r>
            <a:endParaRPr lang="en-GB" dirty="0" smtClean="0"/>
          </a:p>
          <a:p>
            <a:r>
              <a:rPr lang="ru-RU" dirty="0" smtClean="0"/>
              <a:t>Каждое прикосновение однозначно идентифицируется телефоном и может обрабатываться программами</a:t>
            </a:r>
          </a:p>
          <a:p>
            <a:r>
              <a:rPr lang="ru-RU" dirty="0" smtClean="0"/>
              <a:t>Программное обеспечение телефона может отслеживать пользовательские жесты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15</a:t>
            </a:fld>
            <a:endParaRPr lang="en-US" dirty="0"/>
          </a:p>
        </p:txBody>
      </p:sp>
    </p:spTree>
    <p:extLst>
      <p:ext uri="{BB962C8B-B14F-4D97-AF65-F5344CB8AC3E}">
        <p14:creationId xmlns:p14="http://schemas.microsoft.com/office/powerpoint/2010/main" val="41276288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Прикосновения и жесты</a:t>
            </a:r>
            <a:endParaRPr lang="en-GB" dirty="0"/>
          </a:p>
        </p:txBody>
      </p:sp>
      <p:sp>
        <p:nvSpPr>
          <p:cNvPr id="3" name="Content Placeholder 2"/>
          <p:cNvSpPr>
            <a:spLocks noGrp="1"/>
          </p:cNvSpPr>
          <p:nvPr>
            <p:ph idx="1"/>
          </p:nvPr>
        </p:nvSpPr>
        <p:spPr>
          <a:xfrm>
            <a:off x="380770" y="1371600"/>
            <a:ext cx="8363938" cy="3674852"/>
          </a:xfrm>
        </p:spPr>
        <p:txBody>
          <a:bodyPr/>
          <a:lstStyle/>
          <a:p>
            <a:r>
              <a:rPr lang="ru-RU" dirty="0" smtClean="0"/>
              <a:t>Жесты — это особые движения</a:t>
            </a:r>
            <a:endParaRPr lang="en-GB" dirty="0" smtClean="0"/>
          </a:p>
          <a:p>
            <a:pPr lvl="1"/>
            <a:r>
              <a:rPr lang="ru-RU" dirty="0" smtClean="0"/>
              <a:t>перетаскивание объектов по экрану</a:t>
            </a:r>
          </a:p>
          <a:p>
            <a:pPr lvl="1"/>
            <a:r>
              <a:rPr lang="ru-RU" dirty="0" smtClean="0"/>
              <a:t>жесты для приближения/отдаления</a:t>
            </a:r>
            <a:endParaRPr lang="en-GB" dirty="0" smtClean="0"/>
          </a:p>
          <a:p>
            <a:r>
              <a:rPr lang="ru-RU" dirty="0" smtClean="0"/>
              <a:t>Операционная система </a:t>
            </a:r>
            <a:r>
              <a:rPr lang="en-US" dirty="0" smtClean="0"/>
              <a:t>Windows Phone </a:t>
            </a:r>
            <a:r>
              <a:rPr lang="ru-RU" dirty="0" smtClean="0"/>
              <a:t>имеет средства распознавания жестов</a:t>
            </a:r>
          </a:p>
          <a:p>
            <a:pPr lvl="1"/>
            <a:r>
              <a:rPr lang="ru-RU" dirty="0"/>
              <a:t>программы могут получить </a:t>
            </a:r>
            <a:r>
              <a:rPr lang="ru-RU" dirty="0" smtClean="0"/>
              <a:t>сообщение, </a:t>
            </a:r>
            <a:r>
              <a:rPr lang="ru-RU" dirty="0"/>
              <a:t>когда пользователь выполняет особый тип жеста</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16</a:t>
            </a:fld>
            <a:endParaRPr lang="en-US" dirty="0"/>
          </a:p>
        </p:txBody>
      </p:sp>
    </p:spTree>
    <p:extLst>
      <p:ext uri="{BB962C8B-B14F-4D97-AF65-F5344CB8AC3E}">
        <p14:creationId xmlns:p14="http://schemas.microsoft.com/office/powerpoint/2010/main" val="24829861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Камера</a:t>
            </a:r>
            <a:endParaRPr lang="en-GB" dirty="0"/>
          </a:p>
        </p:txBody>
      </p:sp>
      <p:sp>
        <p:nvSpPr>
          <p:cNvPr id="3" name="Content Placeholder 2"/>
          <p:cNvSpPr>
            <a:spLocks noGrp="1"/>
          </p:cNvSpPr>
          <p:nvPr>
            <p:ph idx="1"/>
          </p:nvPr>
        </p:nvSpPr>
        <p:spPr>
          <a:xfrm>
            <a:off x="380770" y="1371600"/>
            <a:ext cx="8363938" cy="4696670"/>
          </a:xfrm>
        </p:spPr>
        <p:txBody>
          <a:bodyPr/>
          <a:lstStyle/>
          <a:p>
            <a:r>
              <a:rPr lang="ru-RU" dirty="0" smtClean="0"/>
              <a:t>Камера имеет разрешение</a:t>
            </a:r>
            <a:br>
              <a:rPr lang="ru-RU" dirty="0" smtClean="0"/>
            </a:br>
            <a:r>
              <a:rPr lang="ru-RU" dirty="0" smtClean="0"/>
              <a:t>от </a:t>
            </a:r>
            <a:r>
              <a:rPr lang="en-GB" dirty="0" smtClean="0"/>
              <a:t>5</a:t>
            </a:r>
            <a:r>
              <a:rPr lang="ru-RU" dirty="0" smtClean="0"/>
              <a:t> мегапикселей</a:t>
            </a:r>
            <a:endParaRPr lang="en-GB" dirty="0" smtClean="0"/>
          </a:p>
          <a:p>
            <a:r>
              <a:rPr lang="ru-RU" dirty="0" smtClean="0"/>
              <a:t>Изображения с камеры можно сохранить</a:t>
            </a:r>
            <a:r>
              <a:rPr lang="en-US" dirty="0" smtClean="0"/>
              <a:t/>
            </a:r>
            <a:br>
              <a:rPr lang="en-US" dirty="0" smtClean="0"/>
            </a:br>
            <a:r>
              <a:rPr lang="ru-RU" dirty="0" smtClean="0"/>
              <a:t>в телефоне и передать на компьютер</a:t>
            </a:r>
            <a:r>
              <a:rPr lang="en-US" dirty="0" smtClean="0"/>
              <a:t/>
            </a:r>
            <a:br>
              <a:rPr lang="en-US" dirty="0" smtClean="0"/>
            </a:br>
            <a:r>
              <a:rPr lang="ru-RU" dirty="0" smtClean="0"/>
              <a:t>с помощью ПО </a:t>
            </a:r>
            <a:r>
              <a:rPr lang="en-US" dirty="0" smtClean="0"/>
              <a:t>Zune</a:t>
            </a:r>
            <a:endParaRPr lang="ru-RU" dirty="0" smtClean="0"/>
          </a:p>
          <a:p>
            <a:r>
              <a:rPr lang="ru-RU" dirty="0" smtClean="0"/>
              <a:t>Программы могут загружать изображения в телефоне и работать с ними</a:t>
            </a:r>
          </a:p>
          <a:p>
            <a:pPr lvl="1"/>
            <a:r>
              <a:rPr lang="ru-RU" dirty="0" smtClean="0"/>
              <a:t>программы могут получить изображения и видеопотоки прямо с камеры телефона</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17</a:t>
            </a:fld>
            <a:endParaRPr lang="en-US" dirty="0"/>
          </a:p>
        </p:txBody>
      </p:sp>
    </p:spTree>
    <p:extLst>
      <p:ext uri="{BB962C8B-B14F-4D97-AF65-F5344CB8AC3E}">
        <p14:creationId xmlns:p14="http://schemas.microsoft.com/office/powerpoint/2010/main" val="34293321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Определение местоположения</a:t>
            </a:r>
            <a:endParaRPr lang="en-GB" dirty="0"/>
          </a:p>
        </p:txBody>
      </p:sp>
      <p:sp>
        <p:nvSpPr>
          <p:cNvPr id="3" name="Content Placeholder 2"/>
          <p:cNvSpPr>
            <a:spLocks noGrp="1"/>
          </p:cNvSpPr>
          <p:nvPr>
            <p:ph idx="1"/>
          </p:nvPr>
        </p:nvSpPr>
        <p:spPr>
          <a:xfrm>
            <a:off x="380770" y="1371600"/>
            <a:ext cx="8363938" cy="4782848"/>
          </a:xfrm>
        </p:spPr>
        <p:txBody>
          <a:bodyPr/>
          <a:lstStyle/>
          <a:p>
            <a:r>
              <a:rPr lang="en-GB" dirty="0" smtClean="0"/>
              <a:t>Windows Phone </a:t>
            </a:r>
            <a:r>
              <a:rPr lang="ru-RU" dirty="0" smtClean="0"/>
              <a:t>содержит </a:t>
            </a:r>
            <a:r>
              <a:rPr lang="en-GB" dirty="0" smtClean="0"/>
              <a:t>GPS</a:t>
            </a:r>
            <a:r>
              <a:rPr lang="ru-RU" dirty="0" smtClean="0"/>
              <a:t>-приёмник</a:t>
            </a:r>
            <a:endParaRPr lang="en-GB" dirty="0" smtClean="0"/>
          </a:p>
          <a:p>
            <a:pPr lvl="1"/>
            <a:r>
              <a:rPr lang="ru-RU" dirty="0" smtClean="0"/>
              <a:t>хорошо работает в открытом пространстве</a:t>
            </a:r>
            <a:endParaRPr lang="en-GB" dirty="0" smtClean="0"/>
          </a:p>
          <a:p>
            <a:r>
              <a:rPr lang="ru-RU" dirty="0" smtClean="0"/>
              <a:t>Также можно определять местоположение</a:t>
            </a:r>
            <a:endParaRPr lang="en-GB" dirty="0" smtClean="0"/>
          </a:p>
          <a:p>
            <a:pPr lvl="1"/>
            <a:r>
              <a:rPr lang="ru-RU" dirty="0" smtClean="0"/>
              <a:t>по расположению вышек операторов сотовой связи</a:t>
            </a:r>
            <a:endParaRPr lang="en-GB" dirty="0" smtClean="0"/>
          </a:p>
          <a:p>
            <a:pPr lvl="1"/>
            <a:r>
              <a:rPr lang="ru-RU" dirty="0"/>
              <a:t>по </a:t>
            </a:r>
            <a:r>
              <a:rPr lang="ru-RU" dirty="0" smtClean="0"/>
              <a:t>расположению точек доступа</a:t>
            </a:r>
            <a:r>
              <a:rPr lang="en-GB" dirty="0" smtClean="0"/>
              <a:t> Wi</a:t>
            </a:r>
            <a:r>
              <a:rPr lang="ru-RU" dirty="0" smtClean="0"/>
              <a:t>-</a:t>
            </a:r>
            <a:r>
              <a:rPr lang="en-GB" dirty="0" smtClean="0"/>
              <a:t>Fi</a:t>
            </a:r>
          </a:p>
          <a:p>
            <a:r>
              <a:rPr lang="ru-RU" dirty="0" smtClean="0"/>
              <a:t>Методы </a:t>
            </a:r>
            <a:r>
              <a:rPr lang="en-US" dirty="0" smtClean="0"/>
              <a:t>A-GPS </a:t>
            </a:r>
            <a:r>
              <a:rPr lang="ru-RU" dirty="0" smtClean="0"/>
              <a:t>помогают определить местоположение при нахождении</a:t>
            </a:r>
            <a:br>
              <a:rPr lang="ru-RU" dirty="0" smtClean="0"/>
            </a:br>
            <a:r>
              <a:rPr lang="ru-RU" dirty="0" smtClean="0"/>
              <a:t>в зданиях и закрытых территориях</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18</a:t>
            </a:fld>
            <a:endParaRPr lang="en-US" dirty="0"/>
          </a:p>
        </p:txBody>
      </p:sp>
    </p:spTree>
    <p:extLst>
      <p:ext uri="{BB962C8B-B14F-4D97-AF65-F5344CB8AC3E}">
        <p14:creationId xmlns:p14="http://schemas.microsoft.com/office/powerpoint/2010/main" val="14893840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Акселерометр</a:t>
            </a:r>
            <a:endParaRPr lang="en-GB" dirty="0"/>
          </a:p>
        </p:txBody>
      </p:sp>
      <p:sp>
        <p:nvSpPr>
          <p:cNvPr id="3" name="Content Placeholder 2"/>
          <p:cNvSpPr>
            <a:spLocks noGrp="1"/>
          </p:cNvSpPr>
          <p:nvPr>
            <p:ph idx="1"/>
          </p:nvPr>
        </p:nvSpPr>
        <p:spPr>
          <a:xfrm>
            <a:off x="380770" y="1371600"/>
            <a:ext cx="8363938" cy="4198072"/>
          </a:xfrm>
        </p:spPr>
        <p:txBody>
          <a:bodyPr/>
          <a:lstStyle/>
          <a:p>
            <a:r>
              <a:rPr lang="ru-RU" dirty="0" smtClean="0"/>
              <a:t>Акселерометр может определить ускорение по трём осям </a:t>
            </a:r>
            <a:r>
              <a:rPr lang="en-GB" dirty="0" smtClean="0"/>
              <a:t>(X, Y </a:t>
            </a:r>
            <a:r>
              <a:rPr lang="ru-RU" dirty="0" smtClean="0"/>
              <a:t>и</a:t>
            </a:r>
            <a:r>
              <a:rPr lang="en-GB" dirty="0" smtClean="0"/>
              <a:t> Z)</a:t>
            </a:r>
          </a:p>
          <a:p>
            <a:r>
              <a:rPr lang="ru-RU" dirty="0"/>
              <a:t>Акселерометр </a:t>
            </a:r>
            <a:r>
              <a:rPr lang="ru-RU" dirty="0" smtClean="0"/>
              <a:t>может </a:t>
            </a:r>
            <a:r>
              <a:rPr lang="ru-RU" dirty="0"/>
              <a:t>выявлять </a:t>
            </a:r>
            <a:r>
              <a:rPr lang="ru-RU" dirty="0" smtClean="0"/>
              <a:t>резкие </a:t>
            </a:r>
            <a:r>
              <a:rPr lang="ru-RU" dirty="0"/>
              <a:t>перемещения телефона</a:t>
            </a:r>
            <a:endParaRPr lang="en-GB" dirty="0" smtClean="0"/>
          </a:p>
          <a:p>
            <a:r>
              <a:rPr lang="ru-RU" dirty="0" smtClean="0"/>
              <a:t>Может определять, как пользователь держит телефон</a:t>
            </a:r>
          </a:p>
          <a:p>
            <a:pPr lvl="1"/>
            <a:r>
              <a:rPr lang="ru-RU" dirty="0" smtClean="0"/>
              <a:t>информация об ориентации может использоваться для управления в играх</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19</a:t>
            </a:fld>
            <a:endParaRPr lang="en-US" dirty="0"/>
          </a:p>
        </p:txBody>
      </p:sp>
    </p:spTree>
    <p:extLst>
      <p:ext uri="{BB962C8B-B14F-4D97-AF65-F5344CB8AC3E}">
        <p14:creationId xmlns:p14="http://schemas.microsoft.com/office/powerpoint/2010/main" val="16160918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GB" dirty="0" smtClean="0"/>
              <a:t>1</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Платформа </a:t>
            </a:r>
            <a:r>
              <a:rPr lang="en-GB" dirty="0"/>
              <a:t>Windows Phone</a:t>
            </a:r>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a:t>
            </a:fld>
            <a:endParaRPr lang="en-US" dirty="0"/>
          </a:p>
        </p:txBody>
      </p:sp>
    </p:spTree>
    <p:extLst>
      <p:ext uri="{BB962C8B-B14F-4D97-AF65-F5344CB8AC3E}">
        <p14:creationId xmlns:p14="http://schemas.microsoft.com/office/powerpoint/2010/main" val="178042810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Компас и гироскоп</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Электронный компас может определить,</a:t>
            </a:r>
            <a:br>
              <a:rPr lang="ru-RU" dirty="0" smtClean="0"/>
            </a:br>
            <a:r>
              <a:rPr lang="ru-RU" dirty="0" smtClean="0"/>
              <a:t>в </a:t>
            </a:r>
            <a:r>
              <a:rPr lang="ru-RU" dirty="0"/>
              <a:t>каком направлении указывает телефон</a:t>
            </a:r>
            <a:endParaRPr lang="en-GB" dirty="0" smtClean="0"/>
          </a:p>
          <a:p>
            <a:r>
              <a:rPr lang="ru-RU" dirty="0"/>
              <a:t>Это может быть полезно для создания приложений «расширенной реальности</a:t>
            </a:r>
            <a:r>
              <a:rPr lang="ru-RU" dirty="0" smtClean="0"/>
              <a:t>»</a:t>
            </a:r>
          </a:p>
          <a:p>
            <a:r>
              <a:rPr lang="ru-RU" dirty="0" smtClean="0"/>
              <a:t>Гироскоп может определить направление и скорость перемещения </a:t>
            </a:r>
            <a:r>
              <a:rPr lang="ru-RU" dirty="0"/>
              <a:t>и </a:t>
            </a:r>
            <a:r>
              <a:rPr lang="ru-RU" dirty="0" smtClean="0"/>
              <a:t>поворота телефона</a:t>
            </a:r>
            <a:r>
              <a:rPr lang="ru-RU" dirty="0"/>
              <a:t> </a:t>
            </a:r>
            <a:r>
              <a:rPr lang="ru-RU" dirty="0" smtClean="0"/>
              <a:t>в </a:t>
            </a:r>
            <a:r>
              <a:rPr lang="ru-RU" dirty="0"/>
              <a:t>разные </a:t>
            </a:r>
            <a:r>
              <a:rPr lang="ru-RU" dirty="0" smtClean="0"/>
              <a:t>стороны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20</a:t>
            </a:fld>
            <a:endParaRPr lang="en-US" dirty="0"/>
          </a:p>
        </p:txBody>
      </p:sp>
    </p:spTree>
    <p:extLst>
      <p:ext uri="{BB962C8B-B14F-4D97-AF65-F5344CB8AC3E}">
        <p14:creationId xmlns:p14="http://schemas.microsoft.com/office/powerpoint/2010/main" val="12306097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smtClean="0"/>
              <a:t>Интеграция информации</a:t>
            </a:r>
            <a:br>
              <a:rPr lang="ru-RU" dirty="0" smtClean="0"/>
            </a:br>
            <a:r>
              <a:rPr lang="ru-RU" dirty="0" smtClean="0"/>
              <a:t>с сенсоров</a:t>
            </a:r>
            <a:endParaRPr lang="en-GB" dirty="0"/>
          </a:p>
        </p:txBody>
      </p:sp>
      <p:sp>
        <p:nvSpPr>
          <p:cNvPr id="3" name="Content Placeholder 2"/>
          <p:cNvSpPr>
            <a:spLocks noGrp="1"/>
          </p:cNvSpPr>
          <p:nvPr>
            <p:ph idx="1"/>
          </p:nvPr>
        </p:nvSpPr>
        <p:spPr>
          <a:xfrm>
            <a:off x="381600" y="1836054"/>
            <a:ext cx="8363938" cy="4099584"/>
          </a:xfrm>
        </p:spPr>
        <p:txBody>
          <a:bodyPr/>
          <a:lstStyle/>
          <a:p>
            <a:r>
              <a:rPr lang="ru-RU" dirty="0" smtClean="0"/>
              <a:t>Операционная система </a:t>
            </a:r>
            <a:r>
              <a:rPr lang="en-US" dirty="0" smtClean="0"/>
              <a:t>Windows Phone </a:t>
            </a:r>
            <a:r>
              <a:rPr lang="ru-RU" dirty="0" smtClean="0"/>
              <a:t>предоставляет единый класс </a:t>
            </a:r>
            <a:r>
              <a:rPr lang="en-GB" dirty="0" smtClean="0">
                <a:latin typeface="Consolas" pitchFamily="49" charset="0"/>
                <a:cs typeface="Consolas" pitchFamily="49" charset="0"/>
              </a:rPr>
              <a:t>Motion</a:t>
            </a:r>
            <a:r>
              <a:rPr lang="ru-RU" dirty="0" smtClean="0"/>
              <a:t>,</a:t>
            </a:r>
            <a:r>
              <a:rPr lang="ru-RU" dirty="0"/>
              <a:t> </a:t>
            </a:r>
            <a:r>
              <a:rPr lang="ru-RU" dirty="0" smtClean="0"/>
              <a:t>который объединяет информация</a:t>
            </a:r>
            <a:br>
              <a:rPr lang="ru-RU" dirty="0" smtClean="0"/>
            </a:br>
            <a:r>
              <a:rPr lang="ru-RU" dirty="0" smtClean="0"/>
              <a:t>с различных датчиков</a:t>
            </a:r>
            <a:endParaRPr lang="en-GB" dirty="0" smtClean="0"/>
          </a:p>
          <a:p>
            <a:r>
              <a:rPr lang="ru-RU" dirty="0" smtClean="0"/>
              <a:t>Использование класса </a:t>
            </a:r>
            <a:r>
              <a:rPr lang="en-GB" dirty="0" smtClean="0">
                <a:latin typeface="Consolas" pitchFamily="49" charset="0"/>
                <a:cs typeface="Consolas" pitchFamily="49" charset="0"/>
              </a:rPr>
              <a:t>Motion</a:t>
            </a:r>
            <a:r>
              <a:rPr lang="ru-RU" dirty="0" smtClean="0"/>
              <a:t> </a:t>
            </a:r>
            <a:r>
              <a:rPr lang="ru-RU" dirty="0"/>
              <a:t>предоставляет программам возможность определить ориентацию и перемещение телефона</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21</a:t>
            </a:fld>
            <a:endParaRPr lang="en-US" dirty="0"/>
          </a:p>
        </p:txBody>
      </p:sp>
    </p:spTree>
    <p:extLst>
      <p:ext uri="{BB962C8B-B14F-4D97-AF65-F5344CB8AC3E}">
        <p14:creationId xmlns:p14="http://schemas.microsoft.com/office/powerpoint/2010/main" val="333161557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Аппаратные кнопки</a:t>
            </a:r>
            <a:endParaRPr lang="en-GB" dirty="0"/>
          </a:p>
        </p:txBody>
      </p:sp>
      <p:sp>
        <p:nvSpPr>
          <p:cNvPr id="3" name="Content Placeholder 2"/>
          <p:cNvSpPr>
            <a:spLocks noGrp="1"/>
          </p:cNvSpPr>
          <p:nvPr>
            <p:ph idx="1"/>
          </p:nvPr>
        </p:nvSpPr>
        <p:spPr>
          <a:xfrm>
            <a:off x="380770" y="1371600"/>
            <a:ext cx="8363938" cy="3754874"/>
          </a:xfrm>
        </p:spPr>
        <p:txBody>
          <a:bodyPr/>
          <a:lstStyle/>
          <a:p>
            <a:r>
              <a:rPr lang="ru-RU" dirty="0" smtClean="0"/>
              <a:t>Все устройства</a:t>
            </a:r>
            <a:r>
              <a:rPr lang="en-GB" dirty="0" smtClean="0"/>
              <a:t> Windows Phones </a:t>
            </a:r>
            <a:r>
              <a:rPr lang="ru-RU" dirty="0" smtClean="0"/>
              <a:t>включают несколько аппаратных кнопок</a:t>
            </a:r>
            <a:endParaRPr lang="en-GB" dirty="0" smtClean="0"/>
          </a:p>
          <a:p>
            <a:pPr lvl="1"/>
            <a:r>
              <a:rPr lang="ru-RU" dirty="0" smtClean="0">
                <a:latin typeface="Consolas" pitchFamily="49" charset="0"/>
                <a:cs typeface="Consolas" pitchFamily="49" charset="0"/>
              </a:rPr>
              <a:t>Пуск</a:t>
            </a:r>
            <a:r>
              <a:rPr lang="en-GB" dirty="0" smtClean="0"/>
              <a:t>, </a:t>
            </a:r>
            <a:r>
              <a:rPr lang="ru-RU" dirty="0" smtClean="0">
                <a:latin typeface="Consolas" pitchFamily="49" charset="0"/>
                <a:cs typeface="Consolas" pitchFamily="49" charset="0"/>
              </a:rPr>
              <a:t>Назад</a:t>
            </a:r>
            <a:r>
              <a:rPr lang="en-GB" dirty="0" smtClean="0"/>
              <a:t>, </a:t>
            </a:r>
            <a:r>
              <a:rPr lang="ru-RU" dirty="0" smtClean="0">
                <a:latin typeface="Consolas" pitchFamily="49" charset="0"/>
                <a:cs typeface="Consolas" pitchFamily="49" charset="0"/>
              </a:rPr>
              <a:t>Блокировка</a:t>
            </a:r>
            <a:r>
              <a:rPr lang="en-GB" dirty="0" smtClean="0"/>
              <a:t>, </a:t>
            </a:r>
            <a:r>
              <a:rPr lang="ru-RU" dirty="0" smtClean="0">
                <a:latin typeface="Consolas" pitchFamily="49" charset="0"/>
                <a:cs typeface="Consolas" pitchFamily="49" charset="0"/>
              </a:rPr>
              <a:t>Поиск</a:t>
            </a:r>
            <a:r>
              <a:rPr lang="en-GB" dirty="0" smtClean="0"/>
              <a:t>, </a:t>
            </a:r>
            <a:r>
              <a:rPr lang="ru-RU" dirty="0" smtClean="0">
                <a:latin typeface="Consolas" pitchFamily="49" charset="0"/>
                <a:cs typeface="Consolas" pitchFamily="49" charset="0"/>
              </a:rPr>
              <a:t>Камера</a:t>
            </a:r>
            <a:r>
              <a:rPr lang="en-GB" dirty="0" smtClean="0"/>
              <a:t>,</a:t>
            </a:r>
          </a:p>
          <a:p>
            <a:r>
              <a:rPr lang="ru-RU" dirty="0" smtClean="0"/>
              <a:t>Кнопки одинаково работают во всех версиях телефонов на </a:t>
            </a:r>
            <a:r>
              <a:rPr lang="en-US" dirty="0" smtClean="0"/>
              <a:t>Windows Phone</a:t>
            </a:r>
            <a:endParaRPr lang="ru-RU" dirty="0" smtClean="0"/>
          </a:p>
          <a:p>
            <a:r>
              <a:rPr lang="ru-RU" dirty="0" smtClean="0"/>
              <a:t>Программы должны использовать эти кнопки в соответствии с их особенностями</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22</a:t>
            </a:fld>
            <a:endParaRPr lang="en-US" dirty="0"/>
          </a:p>
        </p:txBody>
      </p:sp>
    </p:spTree>
    <p:extLst>
      <p:ext uri="{BB962C8B-B14F-4D97-AF65-F5344CB8AC3E}">
        <p14:creationId xmlns:p14="http://schemas.microsoft.com/office/powerpoint/2010/main" val="31833650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Кнопка Пуск</a:t>
            </a:r>
            <a:endParaRPr lang="en-GB" dirty="0"/>
          </a:p>
        </p:txBody>
      </p:sp>
      <p:sp>
        <p:nvSpPr>
          <p:cNvPr id="3" name="Content Placeholder 2"/>
          <p:cNvSpPr>
            <a:spLocks noGrp="1"/>
          </p:cNvSpPr>
          <p:nvPr>
            <p:ph idx="1"/>
          </p:nvPr>
        </p:nvSpPr>
        <p:spPr>
          <a:xfrm>
            <a:off x="380770" y="1371600"/>
            <a:ext cx="8001230" cy="4819781"/>
          </a:xfrm>
        </p:spPr>
        <p:txBody>
          <a:bodyPr/>
          <a:lstStyle/>
          <a:p>
            <a:r>
              <a:rPr lang="ru-RU" dirty="0" smtClean="0"/>
              <a:t>Запускает программу</a:t>
            </a:r>
            <a:endParaRPr lang="en-GB" dirty="0" smtClean="0"/>
          </a:p>
          <a:p>
            <a:r>
              <a:rPr lang="ru-RU" dirty="0"/>
              <a:t>При нажатии кнопки </a:t>
            </a:r>
            <a:r>
              <a:rPr lang="ru-RU" dirty="0" smtClean="0">
                <a:latin typeface="Consolas" pitchFamily="49" charset="0"/>
                <a:cs typeface="Consolas" pitchFamily="49" charset="0"/>
              </a:rPr>
              <a:t>Пуск</a:t>
            </a:r>
            <a:r>
              <a:rPr lang="ru-RU" dirty="0" smtClean="0"/>
              <a:t> </a:t>
            </a:r>
            <a:r>
              <a:rPr lang="ru-RU" dirty="0"/>
              <a:t>открывается окно </a:t>
            </a:r>
            <a:r>
              <a:rPr lang="ru-RU" dirty="0" smtClean="0"/>
              <a:t>со списком </a:t>
            </a:r>
            <a:r>
              <a:rPr lang="ru-RU" dirty="0"/>
              <a:t>программ, где можно </a:t>
            </a:r>
            <a:r>
              <a:rPr lang="ru-RU" dirty="0" smtClean="0"/>
              <a:t>запустить </a:t>
            </a:r>
            <a:r>
              <a:rPr lang="ru-RU" dirty="0"/>
              <a:t>установленную </a:t>
            </a:r>
            <a:r>
              <a:rPr lang="ru-RU" dirty="0" smtClean="0"/>
              <a:t>программу</a:t>
            </a:r>
          </a:p>
          <a:p>
            <a:r>
              <a:rPr lang="ru-RU" dirty="0"/>
              <a:t>При этом </a:t>
            </a:r>
            <a:r>
              <a:rPr lang="ru-RU" dirty="0" smtClean="0"/>
              <a:t>работающее приложение </a:t>
            </a:r>
            <a:r>
              <a:rPr lang="ru-RU" dirty="0"/>
              <a:t>приостанавливает свою работу</a:t>
            </a:r>
            <a:endParaRPr lang="en-GB" dirty="0" smtClean="0"/>
          </a:p>
          <a:p>
            <a:r>
              <a:rPr lang="ru-RU" dirty="0" smtClean="0"/>
              <a:t>Одно из правил</a:t>
            </a:r>
            <a:r>
              <a:rPr lang="en-GB" dirty="0" smtClean="0"/>
              <a:t> Windows Phone</a:t>
            </a:r>
            <a:r>
              <a:rPr lang="ru-RU" dirty="0" smtClean="0"/>
              <a:t>: одновременное выполнение только одной программы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23</a:t>
            </a:fld>
            <a:endParaRPr lang="en-US" dirty="0"/>
          </a:p>
        </p:txBody>
      </p:sp>
    </p:spTree>
    <p:extLst>
      <p:ext uri="{BB962C8B-B14F-4D97-AF65-F5344CB8AC3E}">
        <p14:creationId xmlns:p14="http://schemas.microsoft.com/office/powerpoint/2010/main" val="35710314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Кнопка </a:t>
            </a:r>
            <a:r>
              <a:rPr lang="ru-RU" dirty="0" smtClean="0"/>
              <a:t>Назад</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В пределах программы осуществляет переход к предыдущему окну</a:t>
            </a:r>
          </a:p>
          <a:p>
            <a:r>
              <a:rPr lang="ru-RU" dirty="0" smtClean="0"/>
              <a:t>При нажатии в главном окне программы закрывает её и переходит к меню </a:t>
            </a:r>
            <a:r>
              <a:rPr lang="ru-RU" dirty="0" smtClean="0">
                <a:latin typeface="Consolas" pitchFamily="49" charset="0"/>
                <a:cs typeface="Consolas" pitchFamily="49" charset="0"/>
              </a:rPr>
              <a:t>Пуск</a:t>
            </a:r>
          </a:p>
          <a:p>
            <a:r>
              <a:rPr lang="ru-RU" dirty="0" smtClean="0"/>
              <a:t>Из меню </a:t>
            </a:r>
            <a:r>
              <a:rPr lang="ru-RU" dirty="0">
                <a:latin typeface="Consolas" pitchFamily="49" charset="0"/>
                <a:cs typeface="Consolas" pitchFamily="49" charset="0"/>
              </a:rPr>
              <a:t>Пуск</a:t>
            </a:r>
            <a:r>
              <a:rPr lang="ru-RU" dirty="0"/>
              <a:t> </a:t>
            </a:r>
            <a:r>
              <a:rPr lang="ru-RU" dirty="0" smtClean="0"/>
              <a:t>переходит к последней запущенной программе</a:t>
            </a:r>
          </a:p>
          <a:p>
            <a:r>
              <a:rPr lang="ru-RU" dirty="0" smtClean="0"/>
              <a:t>«Длинное нажатие» выводит на экран окно быстрого переключения задач</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24</a:t>
            </a:fld>
            <a:endParaRPr lang="en-US" dirty="0"/>
          </a:p>
        </p:txBody>
      </p:sp>
    </p:spTree>
    <p:extLst>
      <p:ext uri="{BB962C8B-B14F-4D97-AF65-F5344CB8AC3E}">
        <p14:creationId xmlns:p14="http://schemas.microsoft.com/office/powerpoint/2010/main" val="406817874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431800"/>
            <a:ext cx="8897257" cy="758371"/>
          </a:xfrm>
        </p:spPr>
        <p:txBody>
          <a:bodyPr/>
          <a:lstStyle/>
          <a:p>
            <a:r>
              <a:rPr lang="ru-RU" dirty="0" smtClean="0"/>
              <a:t>«Длинное нажатие» кнопки Назад</a:t>
            </a:r>
            <a:endParaRPr lang="en-GB" dirty="0"/>
          </a:p>
        </p:txBody>
      </p:sp>
      <p:sp>
        <p:nvSpPr>
          <p:cNvPr id="3" name="Content Placeholder 2"/>
          <p:cNvSpPr>
            <a:spLocks noGrp="1"/>
          </p:cNvSpPr>
          <p:nvPr>
            <p:ph idx="1"/>
          </p:nvPr>
        </p:nvSpPr>
        <p:spPr>
          <a:xfrm>
            <a:off x="380770" y="1371600"/>
            <a:ext cx="4538071" cy="4598182"/>
          </a:xfrm>
        </p:spPr>
        <p:txBody>
          <a:bodyPr/>
          <a:lstStyle/>
          <a:p>
            <a:r>
              <a:rPr lang="ru-RU" dirty="0" smtClean="0"/>
              <a:t>При удержании кнопки </a:t>
            </a:r>
            <a:r>
              <a:rPr lang="ru-RU" dirty="0" smtClean="0">
                <a:latin typeface="Consolas" pitchFamily="49" charset="0"/>
                <a:cs typeface="Consolas" pitchFamily="49" charset="0"/>
              </a:rPr>
              <a:t>Назад</a:t>
            </a:r>
            <a:r>
              <a:rPr lang="ru-RU" dirty="0" smtClean="0"/>
              <a:t> вызывается быстрое переключение приложений</a:t>
            </a:r>
          </a:p>
          <a:p>
            <a:r>
              <a:rPr lang="ru-RU" dirty="0" smtClean="0"/>
              <a:t>Пользователь может переключаться между активными приложениями</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6508" y="1608083"/>
            <a:ext cx="3190291"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7041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Другие кнопки</a:t>
            </a:r>
            <a:endParaRPr lang="en-GB" dirty="0"/>
          </a:p>
        </p:txBody>
      </p:sp>
      <p:sp>
        <p:nvSpPr>
          <p:cNvPr id="3" name="Content Placeholder 2"/>
          <p:cNvSpPr>
            <a:spLocks noGrp="1"/>
          </p:cNvSpPr>
          <p:nvPr>
            <p:ph idx="1"/>
          </p:nvPr>
        </p:nvSpPr>
        <p:spPr>
          <a:xfrm>
            <a:off x="380770" y="1371600"/>
            <a:ext cx="8363938" cy="4770537"/>
          </a:xfrm>
        </p:spPr>
        <p:txBody>
          <a:bodyPr/>
          <a:lstStyle/>
          <a:p>
            <a:r>
              <a:rPr lang="ru-RU" dirty="0" smtClean="0">
                <a:latin typeface="Consolas" pitchFamily="49" charset="0"/>
                <a:cs typeface="Consolas" pitchFamily="49" charset="0"/>
              </a:rPr>
              <a:t>Блокировка</a:t>
            </a:r>
            <a:endParaRPr lang="en-GB" dirty="0" smtClean="0">
              <a:latin typeface="Consolas" pitchFamily="49" charset="0"/>
              <a:cs typeface="Consolas" pitchFamily="49" charset="0"/>
            </a:endParaRPr>
          </a:p>
          <a:p>
            <a:pPr lvl="1"/>
            <a:r>
              <a:rPr lang="ru-RU" dirty="0" smtClean="0"/>
              <a:t>приостанавливает запущенную  программу и блокирует телефон</a:t>
            </a:r>
          </a:p>
          <a:p>
            <a:r>
              <a:rPr lang="ru-RU" dirty="0" smtClean="0">
                <a:latin typeface="Consolas" pitchFamily="49" charset="0"/>
                <a:cs typeface="Consolas" pitchFamily="49" charset="0"/>
              </a:rPr>
              <a:t>Поиск</a:t>
            </a:r>
            <a:endParaRPr lang="en-GB" dirty="0" smtClean="0">
              <a:latin typeface="Consolas" pitchFamily="49" charset="0"/>
              <a:cs typeface="Consolas" pitchFamily="49" charset="0"/>
            </a:endParaRPr>
          </a:p>
          <a:p>
            <a:pPr lvl="1"/>
            <a:r>
              <a:rPr lang="ru-RU" dirty="0" smtClean="0"/>
              <a:t>запускает операцию поиска</a:t>
            </a:r>
          </a:p>
          <a:p>
            <a:pPr lvl="1"/>
            <a:r>
              <a:rPr lang="ru-RU" dirty="0" smtClean="0"/>
              <a:t>зависит от программы, из которой вызывается</a:t>
            </a:r>
          </a:p>
          <a:p>
            <a:r>
              <a:rPr lang="ru-RU" dirty="0" smtClean="0">
                <a:latin typeface="Consolas" pitchFamily="49" charset="0"/>
                <a:cs typeface="Consolas" pitchFamily="49" charset="0"/>
              </a:rPr>
              <a:t>Камера</a:t>
            </a:r>
            <a:endParaRPr lang="en-GB" dirty="0" smtClean="0">
              <a:latin typeface="Consolas" pitchFamily="49" charset="0"/>
              <a:cs typeface="Consolas" pitchFamily="49" charset="0"/>
            </a:endParaRPr>
          </a:p>
          <a:p>
            <a:pPr lvl="1"/>
            <a:r>
              <a:rPr lang="ru-RU" dirty="0" smtClean="0"/>
              <a:t>приостанавливает выполнение программы и запускает программу </a:t>
            </a:r>
            <a:r>
              <a:rPr lang="ru-RU" dirty="0" smtClean="0">
                <a:latin typeface="Consolas" pitchFamily="49" charset="0"/>
                <a:cs typeface="Consolas" pitchFamily="49" charset="0"/>
              </a:rPr>
              <a:t>Камера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26</a:t>
            </a:fld>
            <a:endParaRPr lang="en-US" dirty="0"/>
          </a:p>
        </p:txBody>
      </p:sp>
    </p:spTree>
    <p:extLst>
      <p:ext uri="{BB962C8B-B14F-4D97-AF65-F5344CB8AC3E}">
        <p14:creationId xmlns:p14="http://schemas.microsoft.com/office/powerpoint/2010/main" val="42615805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Клавиатура телефона</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Некоторые устройства </a:t>
            </a:r>
            <a:r>
              <a:rPr lang="en-GB" dirty="0"/>
              <a:t>Windows Phone </a:t>
            </a:r>
            <a:r>
              <a:rPr lang="ru-RU" dirty="0" smtClean="0"/>
              <a:t>могут оснащаться аппаратной клавиатурой</a:t>
            </a:r>
          </a:p>
          <a:p>
            <a:r>
              <a:rPr lang="ru-RU" dirty="0" smtClean="0"/>
              <a:t>Система предоставляет программную клавиатуру, которая использует сенсорный экран для ввода текста</a:t>
            </a:r>
          </a:p>
          <a:p>
            <a:r>
              <a:rPr lang="ru-RU" dirty="0" smtClean="0"/>
              <a:t>Программы должны одинаково хорошо работать и с программной, и с аппаратной клавиатурой</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27</a:t>
            </a:fld>
            <a:endParaRPr lang="en-US" dirty="0"/>
          </a:p>
        </p:txBody>
      </p:sp>
    </p:spTree>
    <p:extLst>
      <p:ext uri="{BB962C8B-B14F-4D97-AF65-F5344CB8AC3E}">
        <p14:creationId xmlns:p14="http://schemas.microsoft.com/office/powerpoint/2010/main" val="281295818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Память телефона</a:t>
            </a:r>
            <a:endParaRPr lang="en-GB" dirty="0"/>
          </a:p>
        </p:txBody>
      </p:sp>
      <p:sp>
        <p:nvSpPr>
          <p:cNvPr id="3" name="Content Placeholder 2"/>
          <p:cNvSpPr>
            <a:spLocks noGrp="1"/>
          </p:cNvSpPr>
          <p:nvPr>
            <p:ph idx="1"/>
          </p:nvPr>
        </p:nvSpPr>
        <p:spPr>
          <a:xfrm>
            <a:off x="380770" y="1371600"/>
            <a:ext cx="8363938" cy="4659737"/>
          </a:xfrm>
        </p:spPr>
        <p:txBody>
          <a:bodyPr/>
          <a:lstStyle/>
          <a:p>
            <a:r>
              <a:rPr lang="ru-RU" dirty="0" smtClean="0"/>
              <a:t>Основная память</a:t>
            </a:r>
            <a:endParaRPr lang="en-GB" dirty="0" smtClean="0"/>
          </a:p>
          <a:p>
            <a:pPr lvl="1"/>
            <a:r>
              <a:rPr lang="ru-RU" dirty="0" smtClean="0"/>
              <a:t>место, куда загружаются и запускаются программы</a:t>
            </a:r>
            <a:endParaRPr lang="en-GB" dirty="0" smtClean="0"/>
          </a:p>
          <a:p>
            <a:pPr lvl="1"/>
            <a:r>
              <a:rPr lang="ru-RU" dirty="0" smtClean="0"/>
              <a:t>память напрямую связана с процессором</a:t>
            </a:r>
            <a:endParaRPr lang="en-GB" dirty="0" smtClean="0"/>
          </a:p>
          <a:p>
            <a:r>
              <a:rPr lang="ru-RU" dirty="0" smtClean="0"/>
              <a:t>Запоминающее устройство </a:t>
            </a:r>
            <a:r>
              <a:rPr lang="ru-RU" dirty="0"/>
              <a:t>большой ёмкости</a:t>
            </a:r>
            <a:endParaRPr lang="en-GB" dirty="0" smtClean="0"/>
          </a:p>
          <a:p>
            <a:pPr lvl="1"/>
            <a:r>
              <a:rPr lang="ru-RU" dirty="0" smtClean="0"/>
              <a:t>место</a:t>
            </a:r>
            <a:r>
              <a:rPr lang="en-GB" dirty="0" smtClean="0"/>
              <a:t>,</a:t>
            </a:r>
            <a:r>
              <a:rPr lang="ru-RU" dirty="0" smtClean="0"/>
              <a:t> где хранятся программы и данные</a:t>
            </a:r>
            <a:endParaRPr lang="en-GB" dirty="0" smtClean="0"/>
          </a:p>
          <a:p>
            <a:pPr lvl="1"/>
            <a:r>
              <a:rPr lang="ru-RU" dirty="0" smtClean="0"/>
              <a:t>сохраняет данные при отключении питания устройства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28</a:t>
            </a:fld>
            <a:endParaRPr lang="en-US" dirty="0"/>
          </a:p>
        </p:txBody>
      </p:sp>
    </p:spTree>
    <p:extLst>
      <p:ext uri="{BB962C8B-B14F-4D97-AF65-F5344CB8AC3E}">
        <p14:creationId xmlns:p14="http://schemas.microsoft.com/office/powerpoint/2010/main" val="18619836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Оперативная память</a:t>
            </a:r>
            <a:endParaRPr lang="en-GB" dirty="0"/>
          </a:p>
        </p:txBody>
      </p:sp>
      <p:sp>
        <p:nvSpPr>
          <p:cNvPr id="3" name="Content Placeholder 2"/>
          <p:cNvSpPr>
            <a:spLocks noGrp="1"/>
          </p:cNvSpPr>
          <p:nvPr>
            <p:ph idx="1"/>
          </p:nvPr>
        </p:nvSpPr>
        <p:spPr>
          <a:xfrm>
            <a:off x="380770" y="1371600"/>
            <a:ext cx="8363938" cy="4573560"/>
          </a:xfrm>
        </p:spPr>
        <p:txBody>
          <a:bodyPr/>
          <a:lstStyle/>
          <a:p>
            <a:r>
              <a:rPr lang="ru-RU" dirty="0" smtClean="0"/>
              <a:t>Устройство </a:t>
            </a:r>
            <a:r>
              <a:rPr lang="en-GB" dirty="0" smtClean="0"/>
              <a:t>Windows Phone </a:t>
            </a:r>
            <a:r>
              <a:rPr lang="ru-RU" dirty="0" smtClean="0"/>
              <a:t>содержит</a:t>
            </a:r>
            <a:br>
              <a:rPr lang="ru-RU" dirty="0" smtClean="0"/>
            </a:br>
            <a:r>
              <a:rPr lang="ru-RU" dirty="0" smtClean="0"/>
              <a:t>от </a:t>
            </a:r>
            <a:r>
              <a:rPr lang="en-GB" dirty="0" smtClean="0"/>
              <a:t>256</a:t>
            </a:r>
            <a:r>
              <a:rPr lang="ru-RU" dirty="0" smtClean="0"/>
              <a:t> Мб оперативной памяти</a:t>
            </a:r>
            <a:endParaRPr lang="en-GB" dirty="0" smtClean="0"/>
          </a:p>
          <a:p>
            <a:pPr lvl="1"/>
            <a:r>
              <a:rPr lang="ru-RU" dirty="0" smtClean="0"/>
              <a:t>несколько лет назад этот объём был огромным, но сейчас его бывает недостаточно</a:t>
            </a:r>
          </a:p>
          <a:p>
            <a:pPr lvl="1"/>
            <a:r>
              <a:rPr lang="ru-RU" dirty="0" smtClean="0"/>
              <a:t>много памяти требуется программам</a:t>
            </a:r>
            <a:br>
              <a:rPr lang="ru-RU" dirty="0" smtClean="0"/>
            </a:br>
            <a:r>
              <a:rPr lang="ru-RU" dirty="0" smtClean="0"/>
              <a:t>с «богатым» графическим интерфейсом</a:t>
            </a:r>
          </a:p>
          <a:p>
            <a:r>
              <a:rPr lang="ru-RU" dirty="0" smtClean="0"/>
              <a:t>В большинстве настольных компьютеров количество памяти в 8</a:t>
            </a:r>
            <a:r>
              <a:rPr lang="ru-RU" dirty="0"/>
              <a:t> </a:t>
            </a:r>
            <a:r>
              <a:rPr lang="ru-RU" dirty="0" smtClean="0"/>
              <a:t>—10 раз больше, чем в телефоне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29</a:t>
            </a:fld>
            <a:endParaRPr lang="en-US" dirty="0"/>
          </a:p>
        </p:txBody>
      </p:sp>
    </p:spTree>
    <p:extLst>
      <p:ext uri="{BB962C8B-B14F-4D97-AF65-F5344CB8AC3E}">
        <p14:creationId xmlns:p14="http://schemas.microsoft.com/office/powerpoint/2010/main" val="36082250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733604"/>
          </a:xfrm>
        </p:spPr>
        <p:txBody>
          <a:bodyPr>
            <a:spAutoFit/>
          </a:bodyPr>
          <a:lstStyle/>
          <a:p>
            <a:r>
              <a:rPr lang="ru-RU" dirty="0" smtClean="0"/>
              <a:t>Аппаратное обеспечение </a:t>
            </a:r>
            <a:r>
              <a:rPr lang="en-GB" dirty="0" smtClean="0"/>
              <a:t>Windows Phone</a:t>
            </a:r>
          </a:p>
          <a:p>
            <a:pPr lvl="1"/>
            <a:r>
              <a:rPr lang="ru-RU" dirty="0" smtClean="0"/>
              <a:t>процессор и операционная система</a:t>
            </a:r>
            <a:endParaRPr lang="en-GB" dirty="0" smtClean="0"/>
          </a:p>
          <a:p>
            <a:pPr lvl="1"/>
            <a:r>
              <a:rPr lang="ru-RU" dirty="0" smtClean="0"/>
              <a:t>графический экран</a:t>
            </a:r>
            <a:endParaRPr lang="en-GB" dirty="0" smtClean="0"/>
          </a:p>
          <a:p>
            <a:pPr lvl="1"/>
            <a:r>
              <a:rPr lang="ru-RU" dirty="0" smtClean="0"/>
              <a:t>сенсорный ввод</a:t>
            </a:r>
          </a:p>
          <a:p>
            <a:pPr lvl="1"/>
            <a:r>
              <a:rPr lang="ru-RU" dirty="0" smtClean="0"/>
              <a:t>камера</a:t>
            </a:r>
            <a:endParaRPr lang="en-GB" dirty="0" smtClean="0"/>
          </a:p>
          <a:p>
            <a:pPr lvl="1"/>
            <a:r>
              <a:rPr lang="ru-RU" dirty="0" smtClean="0"/>
              <a:t>устройства определения </a:t>
            </a:r>
            <a:r>
              <a:rPr lang="ru-RU" dirty="0"/>
              <a:t>местоположения и </a:t>
            </a:r>
            <a:r>
              <a:rPr lang="ru-RU" dirty="0" smtClean="0"/>
              <a:t>перемещения</a:t>
            </a:r>
            <a:endParaRPr lang="en-GB" dirty="0" smtClean="0"/>
          </a:p>
          <a:p>
            <a:pPr lvl="1"/>
            <a:r>
              <a:rPr lang="ru-RU" dirty="0" smtClean="0"/>
              <a:t>память и хранилище</a:t>
            </a:r>
            <a:endParaRPr lang="en-GB" dirty="0" smtClean="0"/>
          </a:p>
          <a:p>
            <a:pPr lvl="1"/>
            <a:r>
              <a:rPr lang="ru-RU" dirty="0" smtClean="0"/>
              <a:t>сетевые подключения</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a:t>
            </a:fld>
            <a:endParaRPr lang="en-US" dirty="0"/>
          </a:p>
        </p:txBody>
      </p:sp>
    </p:spTree>
    <p:extLst>
      <p:ext uri="{BB962C8B-B14F-4D97-AF65-F5344CB8AC3E}">
        <p14:creationId xmlns:p14="http://schemas.microsoft.com/office/powerpoint/2010/main" val="539966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Внутренняя память</a:t>
            </a:r>
            <a:endParaRPr lang="en-GB" dirty="0"/>
          </a:p>
        </p:txBody>
      </p:sp>
      <p:sp>
        <p:nvSpPr>
          <p:cNvPr id="3" name="Content Placeholder 2"/>
          <p:cNvSpPr>
            <a:spLocks noGrp="1"/>
          </p:cNvSpPr>
          <p:nvPr>
            <p:ph idx="1"/>
          </p:nvPr>
        </p:nvSpPr>
        <p:spPr>
          <a:xfrm>
            <a:off x="380770" y="1371600"/>
            <a:ext cx="8363938" cy="4173450"/>
          </a:xfrm>
        </p:spPr>
        <p:txBody>
          <a:bodyPr/>
          <a:lstStyle/>
          <a:p>
            <a:r>
              <a:rPr lang="ru-RU" dirty="0" smtClean="0"/>
              <a:t>Устройство</a:t>
            </a:r>
            <a:r>
              <a:rPr lang="en-GB" dirty="0" smtClean="0"/>
              <a:t> Windows Phone </a:t>
            </a:r>
            <a:r>
              <a:rPr lang="ru-RU" dirty="0" smtClean="0"/>
              <a:t>содержит</a:t>
            </a:r>
            <a:br>
              <a:rPr lang="ru-RU" dirty="0" smtClean="0"/>
            </a:br>
            <a:r>
              <a:rPr lang="ru-RU" dirty="0" smtClean="0"/>
              <a:t>от</a:t>
            </a:r>
            <a:r>
              <a:rPr lang="en-GB" dirty="0" smtClean="0"/>
              <a:t> 8</a:t>
            </a:r>
            <a:r>
              <a:rPr lang="ru-RU" dirty="0" smtClean="0"/>
              <a:t> Гб</a:t>
            </a:r>
            <a:r>
              <a:rPr lang="en-GB" dirty="0" smtClean="0"/>
              <a:t> </a:t>
            </a:r>
            <a:r>
              <a:rPr lang="ru-RU" dirty="0" smtClean="0"/>
              <a:t>места для хранения данных</a:t>
            </a:r>
            <a:endParaRPr lang="en-GB" dirty="0" smtClean="0"/>
          </a:p>
          <a:p>
            <a:r>
              <a:rPr lang="ru-RU" dirty="0" smtClean="0"/>
              <a:t>Б</a:t>
            </a:r>
            <a:r>
              <a:rPr lang="ru-RU" i="1" dirty="0" smtClean="0"/>
              <a:t>о</a:t>
            </a:r>
            <a:r>
              <a:rPr lang="ru-RU" dirty="0" smtClean="0"/>
              <a:t>льшая часть памяти используется</a:t>
            </a:r>
            <a:br>
              <a:rPr lang="ru-RU" dirty="0" smtClean="0"/>
            </a:br>
            <a:r>
              <a:rPr lang="ru-RU" dirty="0" smtClean="0"/>
              <a:t>для хранения мультимедиа контента</a:t>
            </a:r>
            <a:endParaRPr lang="en-GB" dirty="0" smtClean="0"/>
          </a:p>
          <a:p>
            <a:pPr lvl="1"/>
            <a:r>
              <a:rPr lang="ru-RU" dirty="0" smtClean="0"/>
              <a:t>музыкальный файл</a:t>
            </a:r>
            <a:r>
              <a:rPr lang="en-GB" dirty="0" smtClean="0"/>
              <a:t> </a:t>
            </a:r>
            <a:r>
              <a:rPr lang="ru-RU" dirty="0"/>
              <a:t>— </a:t>
            </a:r>
            <a:r>
              <a:rPr lang="ru-RU" dirty="0" smtClean="0"/>
              <a:t>около </a:t>
            </a:r>
            <a:r>
              <a:rPr lang="en-GB" dirty="0" smtClean="0"/>
              <a:t>8 </a:t>
            </a:r>
            <a:r>
              <a:rPr lang="ru-RU" dirty="0" smtClean="0"/>
              <a:t>Мб</a:t>
            </a:r>
            <a:endParaRPr lang="en-GB" dirty="0" smtClean="0"/>
          </a:p>
          <a:p>
            <a:pPr lvl="1"/>
            <a:r>
              <a:rPr lang="ru-RU" dirty="0" smtClean="0"/>
              <a:t>высококачественное изображение </a:t>
            </a:r>
            <a:r>
              <a:rPr lang="ru-RU" dirty="0"/>
              <a:t>— </a:t>
            </a:r>
            <a:r>
              <a:rPr lang="ru-RU" dirty="0" smtClean="0"/>
              <a:t> </a:t>
            </a:r>
            <a:r>
              <a:rPr lang="en-GB" dirty="0" smtClean="0"/>
              <a:t>2 </a:t>
            </a:r>
            <a:r>
              <a:rPr lang="ru-RU" dirty="0" smtClean="0"/>
              <a:t>Мб</a:t>
            </a:r>
            <a:endParaRPr lang="en-GB" dirty="0" smtClean="0"/>
          </a:p>
          <a:p>
            <a:pPr lvl="1"/>
            <a:r>
              <a:rPr lang="ru-RU" dirty="0" smtClean="0"/>
              <a:t>один час видео высокого качества — около</a:t>
            </a:r>
            <a:br>
              <a:rPr lang="ru-RU" dirty="0" smtClean="0"/>
            </a:br>
            <a:r>
              <a:rPr lang="ru-RU" dirty="0" smtClean="0"/>
              <a:t>1 Гб</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30</a:t>
            </a:fld>
            <a:endParaRPr lang="en-US" dirty="0"/>
          </a:p>
        </p:txBody>
      </p:sp>
    </p:spTree>
    <p:extLst>
      <p:ext uri="{BB962C8B-B14F-4D97-AF65-F5344CB8AC3E}">
        <p14:creationId xmlns:p14="http://schemas.microsoft.com/office/powerpoint/2010/main" val="244607592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Сетевые подключения</a:t>
            </a:r>
            <a:endParaRPr lang="en-GB" dirty="0"/>
          </a:p>
        </p:txBody>
      </p:sp>
      <p:sp>
        <p:nvSpPr>
          <p:cNvPr id="3" name="Content Placeholder 2"/>
          <p:cNvSpPr>
            <a:spLocks noGrp="1"/>
          </p:cNvSpPr>
          <p:nvPr>
            <p:ph idx="1"/>
          </p:nvPr>
        </p:nvSpPr>
        <p:spPr>
          <a:xfrm>
            <a:off x="380770" y="1371600"/>
            <a:ext cx="8363938" cy="4770537"/>
          </a:xfrm>
        </p:spPr>
        <p:txBody>
          <a:bodyPr/>
          <a:lstStyle/>
          <a:p>
            <a:r>
              <a:rPr lang="en-GB" dirty="0" smtClean="0"/>
              <a:t>Windows Phones </a:t>
            </a:r>
            <a:r>
              <a:rPr lang="ru-RU" dirty="0" smtClean="0"/>
              <a:t>содержит несколько средств подключения к сети</a:t>
            </a:r>
            <a:r>
              <a:rPr lang="en-GB" dirty="0" smtClean="0"/>
              <a:t>:</a:t>
            </a:r>
          </a:p>
          <a:p>
            <a:pPr lvl="1"/>
            <a:r>
              <a:rPr lang="ru-RU" dirty="0" smtClean="0"/>
              <a:t>сеть </a:t>
            </a:r>
            <a:r>
              <a:rPr lang="en-GB" dirty="0" smtClean="0"/>
              <a:t>Wi</a:t>
            </a:r>
            <a:r>
              <a:rPr lang="ru-RU" dirty="0" smtClean="0"/>
              <a:t>-</a:t>
            </a:r>
            <a:r>
              <a:rPr lang="en-GB" dirty="0" smtClean="0"/>
              <a:t>Fi (</a:t>
            </a:r>
            <a:r>
              <a:rPr lang="ru-RU" dirty="0" smtClean="0"/>
              <a:t>высокая скорость</a:t>
            </a:r>
            <a:r>
              <a:rPr lang="en-GB" dirty="0" smtClean="0"/>
              <a:t>)</a:t>
            </a:r>
          </a:p>
          <a:p>
            <a:pPr lvl="1"/>
            <a:r>
              <a:rPr lang="ru-RU" dirty="0" smtClean="0"/>
              <a:t>телефонная сеть </a:t>
            </a:r>
            <a:r>
              <a:rPr lang="en-GB" dirty="0" smtClean="0"/>
              <a:t>3G (</a:t>
            </a:r>
            <a:r>
              <a:rPr lang="ru-RU" dirty="0" smtClean="0"/>
              <a:t>переменная скорость</a:t>
            </a:r>
            <a:r>
              <a:rPr lang="en-GB" dirty="0" smtClean="0"/>
              <a:t>)</a:t>
            </a:r>
          </a:p>
          <a:p>
            <a:pPr lvl="1"/>
            <a:r>
              <a:rPr lang="ru-RU" dirty="0"/>
              <a:t>телефонная сеть </a:t>
            </a:r>
            <a:r>
              <a:rPr lang="en-GB" dirty="0" smtClean="0"/>
              <a:t>GPRS (</a:t>
            </a:r>
            <a:r>
              <a:rPr lang="ru-RU" dirty="0" smtClean="0"/>
              <a:t>низкая скорость)</a:t>
            </a:r>
            <a:endParaRPr lang="en-GB" dirty="0" smtClean="0"/>
          </a:p>
          <a:p>
            <a:pPr lvl="1"/>
            <a:r>
              <a:rPr lang="ru-RU" dirty="0" smtClean="0"/>
              <a:t>автономная работа</a:t>
            </a:r>
            <a:r>
              <a:rPr lang="en-GB" dirty="0" smtClean="0"/>
              <a:t> (</a:t>
            </a:r>
            <a:r>
              <a:rPr lang="ru-RU" dirty="0" smtClean="0"/>
              <a:t>нет подключения</a:t>
            </a:r>
            <a:r>
              <a:rPr lang="en-GB" dirty="0" smtClean="0"/>
              <a:t>)</a:t>
            </a:r>
          </a:p>
          <a:p>
            <a:r>
              <a:rPr lang="ru-RU" dirty="0" smtClean="0"/>
              <a:t>Программное обеспечение мобильного устройства должно поддерживать сетевые подключения всех типов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31</a:t>
            </a:fld>
            <a:endParaRPr lang="en-US" dirty="0"/>
          </a:p>
        </p:txBody>
      </p:sp>
    </p:spTree>
    <p:extLst>
      <p:ext uri="{BB962C8B-B14F-4D97-AF65-F5344CB8AC3E}">
        <p14:creationId xmlns:p14="http://schemas.microsoft.com/office/powerpoint/2010/main" val="259651541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a:t>Особенности платформы </a:t>
            </a:r>
            <a:r>
              <a:rPr lang="en-GB" dirty="0"/>
              <a:t>Windows Phone</a:t>
            </a:r>
          </a:p>
        </p:txBody>
      </p:sp>
      <p:sp>
        <p:nvSpPr>
          <p:cNvPr id="3" name="Content Placeholder 2"/>
          <p:cNvSpPr>
            <a:spLocks noGrp="1"/>
          </p:cNvSpPr>
          <p:nvPr>
            <p:ph idx="1"/>
          </p:nvPr>
        </p:nvSpPr>
        <p:spPr>
          <a:xfrm>
            <a:off x="380770" y="1763478"/>
            <a:ext cx="8363938" cy="4708981"/>
          </a:xfrm>
        </p:spPr>
        <p:txBody>
          <a:bodyPr/>
          <a:lstStyle/>
          <a:p>
            <a:r>
              <a:rPr lang="ru-RU" dirty="0" smtClean="0"/>
              <a:t>Использование устройства</a:t>
            </a:r>
            <a:r>
              <a:rPr lang="en-GB" dirty="0" smtClean="0"/>
              <a:t> Windows Phone </a:t>
            </a:r>
            <a:r>
              <a:rPr lang="ru-RU" dirty="0" smtClean="0"/>
              <a:t>ограничивается ёмкостью и мощностью аккумулятора</a:t>
            </a:r>
            <a:endParaRPr lang="en-GB" dirty="0" smtClean="0"/>
          </a:p>
          <a:p>
            <a:r>
              <a:rPr lang="ru-RU" dirty="0" smtClean="0"/>
              <a:t>Программы для </a:t>
            </a:r>
            <a:r>
              <a:rPr lang="ru-RU" dirty="0" err="1" smtClean="0"/>
              <a:t>Windows</a:t>
            </a:r>
            <a:r>
              <a:rPr lang="ru-RU" dirty="0" smtClean="0"/>
              <a:t> </a:t>
            </a:r>
            <a:r>
              <a:rPr lang="ru-RU" dirty="0" err="1"/>
              <a:t>Phone</a:t>
            </a:r>
            <a:r>
              <a:rPr lang="ru-RU" dirty="0"/>
              <a:t> </a:t>
            </a:r>
            <a:r>
              <a:rPr lang="ru-RU" dirty="0" smtClean="0"/>
              <a:t>должны максимально эффективно использовать доступные средства платформы</a:t>
            </a:r>
          </a:p>
          <a:p>
            <a:r>
              <a:rPr lang="ru-RU" dirty="0" smtClean="0"/>
              <a:t>Инструменты для </a:t>
            </a:r>
            <a:r>
              <a:rPr lang="ru-RU" dirty="0"/>
              <a:t>создания программ предоставляют большие </a:t>
            </a:r>
            <a:r>
              <a:rPr lang="ru-RU" dirty="0" smtClean="0"/>
              <a:t>возможности</a:t>
            </a:r>
            <a:br>
              <a:rPr lang="ru-RU" dirty="0" smtClean="0"/>
            </a:br>
            <a:r>
              <a:rPr lang="ru-RU" dirty="0" smtClean="0"/>
              <a:t>для </a:t>
            </a:r>
            <a:r>
              <a:rPr lang="ru-RU" dirty="0"/>
              <a:t>создания </a:t>
            </a:r>
            <a:r>
              <a:rPr lang="ru-RU" dirty="0" smtClean="0"/>
              <a:t>мобильных приложений</a:t>
            </a:r>
            <a:endParaRPr lang="en-GB" dirty="0"/>
          </a:p>
        </p:txBody>
      </p:sp>
      <p:sp>
        <p:nvSpPr>
          <p:cNvPr id="4" name="Slide Number Placeholder 3"/>
          <p:cNvSpPr>
            <a:spLocks noGrp="1"/>
          </p:cNvSpPr>
          <p:nvPr>
            <p:ph type="sldNum" sz="quarter" idx="10"/>
          </p:nvPr>
        </p:nvSpPr>
        <p:spPr>
          <a:xfrm>
            <a:off x="-1" y="6405508"/>
            <a:ext cx="550863" cy="228600"/>
          </a:xfrm>
        </p:spPr>
        <p:txBody>
          <a:bodyPr/>
          <a:lstStyle/>
          <a:p>
            <a:fld id="{271031BA-9959-4FE2-909F-37D65262A7B4}" type="slidenum">
              <a:rPr lang="en-US" smtClean="0"/>
              <a:pPr/>
              <a:t>32</a:t>
            </a:fld>
            <a:endParaRPr lang="en-US" dirty="0"/>
          </a:p>
        </p:txBody>
      </p:sp>
    </p:spTree>
    <p:extLst>
      <p:ext uri="{BB962C8B-B14F-4D97-AF65-F5344CB8AC3E}">
        <p14:creationId xmlns:p14="http://schemas.microsoft.com/office/powerpoint/2010/main" val="16634175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4321183"/>
          </a:xfrm>
        </p:spPr>
        <p:txBody>
          <a:bodyPr/>
          <a:lstStyle/>
          <a:p>
            <a:r>
              <a:rPr lang="en-GB" dirty="0" smtClean="0"/>
              <a:t>Windows Phone </a:t>
            </a:r>
            <a:r>
              <a:rPr lang="ru-RU" dirty="0"/>
              <a:t>— </a:t>
            </a:r>
            <a:r>
              <a:rPr lang="ru-RU" dirty="0" smtClean="0"/>
              <a:t>это компьютер, который работает в мобильной среде</a:t>
            </a:r>
          </a:p>
          <a:p>
            <a:r>
              <a:rPr lang="ru-RU" dirty="0" smtClean="0"/>
              <a:t>Все устройства</a:t>
            </a:r>
            <a:r>
              <a:rPr lang="en-GB" dirty="0" smtClean="0"/>
              <a:t> Windows  Phone </a:t>
            </a:r>
            <a:r>
              <a:rPr lang="ru-RU" dirty="0" smtClean="0"/>
              <a:t>имеют стандартные средства и возможности</a:t>
            </a:r>
            <a:endParaRPr lang="en-GB" dirty="0" smtClean="0"/>
          </a:p>
          <a:p>
            <a:r>
              <a:rPr lang="ru-RU" dirty="0" smtClean="0"/>
              <a:t>Производительность и память являются ограничивающим фактором</a:t>
            </a:r>
            <a:endParaRPr lang="en-GB" dirty="0" smtClean="0"/>
          </a:p>
          <a:p>
            <a:r>
              <a:rPr lang="ru-RU" dirty="0" smtClean="0"/>
              <a:t>Приложения телефона могут использовать средства для работы с различными сетями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33</a:t>
            </a:fld>
            <a:endParaRPr lang="en-US" dirty="0"/>
          </a:p>
        </p:txBody>
      </p:sp>
    </p:spTree>
    <p:extLst>
      <p:ext uri="{BB962C8B-B14F-4D97-AF65-F5344CB8AC3E}">
        <p14:creationId xmlns:p14="http://schemas.microsoft.com/office/powerpoint/2010/main" val="18027318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1.2</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smtClean="0"/>
              <a:t>Экосистема </a:t>
            </a:r>
            <a:r>
              <a:rPr lang="en-GB" dirty="0" smtClean="0"/>
              <a:t>Windows Phone</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34</a:t>
            </a:fld>
            <a:endParaRPr lang="en-US" dirty="0"/>
          </a:p>
        </p:txBody>
      </p:sp>
    </p:spTree>
    <p:extLst>
      <p:ext uri="{BB962C8B-B14F-4D97-AF65-F5344CB8AC3E}">
        <p14:creationId xmlns:p14="http://schemas.microsoft.com/office/powerpoint/2010/main" val="2034940357"/>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050340"/>
          </a:xfrm>
        </p:spPr>
        <p:txBody>
          <a:bodyPr>
            <a:spAutoFit/>
          </a:bodyPr>
          <a:lstStyle/>
          <a:p>
            <a:r>
              <a:rPr lang="ru-RU" dirty="0" smtClean="0"/>
              <a:t>Экосистема, в которой работают устройства </a:t>
            </a:r>
            <a:r>
              <a:rPr lang="en-GB" dirty="0" smtClean="0"/>
              <a:t>Windows Phone</a:t>
            </a:r>
          </a:p>
          <a:p>
            <a:pPr lvl="1"/>
            <a:r>
              <a:rPr lang="ru-RU" dirty="0" smtClean="0"/>
              <a:t>программное обеспечение </a:t>
            </a:r>
            <a:r>
              <a:rPr lang="ru-RU" dirty="0"/>
              <a:t>для управления мультимедиа </a:t>
            </a:r>
            <a:r>
              <a:rPr lang="en-GB" dirty="0"/>
              <a:t>Zune</a:t>
            </a:r>
            <a:endParaRPr lang="en-GB" dirty="0" smtClean="0"/>
          </a:p>
          <a:p>
            <a:pPr lvl="1"/>
            <a:r>
              <a:rPr lang="en-GB" dirty="0"/>
              <a:t>Windows </a:t>
            </a:r>
            <a:r>
              <a:rPr lang="en-GB" dirty="0" smtClean="0"/>
              <a:t>Phone</a:t>
            </a:r>
            <a:r>
              <a:rPr lang="ru-RU" dirty="0" smtClean="0"/>
              <a:t> и сервисы </a:t>
            </a:r>
            <a:r>
              <a:rPr lang="en-GB" dirty="0" smtClean="0"/>
              <a:t>Windows Live </a:t>
            </a:r>
            <a:r>
              <a:rPr lang="ru-RU" dirty="0" smtClean="0"/>
              <a:t>и </a:t>
            </a:r>
            <a:r>
              <a:rPr lang="en-GB" dirty="0" smtClean="0"/>
              <a:t>Xbox Live</a:t>
            </a:r>
            <a:endParaRPr lang="ru-RU" dirty="0" smtClean="0"/>
          </a:p>
          <a:p>
            <a:pPr lvl="1"/>
            <a:r>
              <a:rPr lang="en-GB" dirty="0"/>
              <a:t>Windows Phone</a:t>
            </a:r>
            <a:r>
              <a:rPr lang="ru-RU" dirty="0"/>
              <a:t> и </a:t>
            </a:r>
            <a:r>
              <a:rPr lang="ru-RU" dirty="0" smtClean="0"/>
              <a:t>карты </a:t>
            </a:r>
            <a:r>
              <a:rPr lang="en-US" dirty="0" smtClean="0"/>
              <a:t>Bing</a:t>
            </a:r>
            <a:endParaRPr lang="en-GB" dirty="0" smtClean="0"/>
          </a:p>
          <a:p>
            <a:pPr lvl="1"/>
            <a:r>
              <a:rPr lang="ru-RU" dirty="0" smtClean="0"/>
              <a:t>службы уведомления </a:t>
            </a:r>
            <a:r>
              <a:rPr lang="en-GB" dirty="0"/>
              <a:t>Windows</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35</a:t>
            </a:fld>
            <a:endParaRPr lang="en-US" dirty="0"/>
          </a:p>
        </p:txBody>
      </p:sp>
    </p:spTree>
    <p:extLst>
      <p:ext uri="{BB962C8B-B14F-4D97-AF65-F5344CB8AC3E}">
        <p14:creationId xmlns:p14="http://schemas.microsoft.com/office/powerpoint/2010/main" val="112423334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Экосистема </a:t>
            </a:r>
            <a:r>
              <a:rPr lang="en-GB" dirty="0" smtClean="0"/>
              <a:t>Windows Phone</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Устройство</a:t>
            </a:r>
            <a:r>
              <a:rPr lang="en-GB" dirty="0" smtClean="0"/>
              <a:t> Windows Phone </a:t>
            </a:r>
            <a:r>
              <a:rPr lang="ru-RU" dirty="0" smtClean="0"/>
              <a:t>окружают различные службы, которые объединяются в экосистему</a:t>
            </a:r>
          </a:p>
          <a:p>
            <a:r>
              <a:rPr lang="ru-RU" dirty="0" smtClean="0"/>
              <a:t>Эти службы можно использовать</a:t>
            </a:r>
            <a:br>
              <a:rPr lang="ru-RU" dirty="0" smtClean="0"/>
            </a:br>
            <a:r>
              <a:rPr lang="ru-RU" dirty="0" smtClean="0"/>
              <a:t>с помощью программного обеспечения телефона</a:t>
            </a:r>
          </a:p>
          <a:p>
            <a:r>
              <a:rPr lang="ru-RU" dirty="0" smtClean="0"/>
              <a:t>Можно создавать программы, которые взаимодействуют с этими сервисами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36</a:t>
            </a:fld>
            <a:endParaRPr lang="en-US" dirty="0"/>
          </a:p>
        </p:txBody>
      </p:sp>
    </p:spTree>
    <p:extLst>
      <p:ext uri="{BB962C8B-B14F-4D97-AF65-F5344CB8AC3E}">
        <p14:creationId xmlns:p14="http://schemas.microsoft.com/office/powerpoint/2010/main" val="126788898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Программное обеспечение </a:t>
            </a:r>
            <a:r>
              <a:rPr lang="en-GB" dirty="0" smtClean="0"/>
              <a:t>Zune</a:t>
            </a:r>
            <a:endParaRPr lang="en-GB" dirty="0"/>
          </a:p>
        </p:txBody>
      </p:sp>
      <p:sp>
        <p:nvSpPr>
          <p:cNvPr id="3" name="Content Placeholder 2"/>
          <p:cNvSpPr>
            <a:spLocks noGrp="1"/>
          </p:cNvSpPr>
          <p:nvPr>
            <p:ph idx="1"/>
          </p:nvPr>
        </p:nvSpPr>
        <p:spPr>
          <a:xfrm>
            <a:off x="381600" y="1371600"/>
            <a:ext cx="8323943" cy="4641379"/>
          </a:xfrm>
        </p:spPr>
        <p:txBody>
          <a:bodyPr>
            <a:noAutofit/>
          </a:bodyPr>
          <a:lstStyle/>
          <a:p>
            <a:r>
              <a:rPr lang="ru-RU" dirty="0" smtClean="0"/>
              <a:t>Программное обеспечение </a:t>
            </a:r>
            <a:r>
              <a:rPr lang="en-GB" dirty="0" err="1" smtClean="0"/>
              <a:t>Zun</a:t>
            </a:r>
            <a:r>
              <a:rPr lang="en-US" dirty="0" smtClean="0"/>
              <a:t>e </a:t>
            </a:r>
            <a:r>
              <a:rPr lang="ru-RU" dirty="0" smtClean="0"/>
              <a:t>обеспечивает связь между устройством </a:t>
            </a:r>
            <a:r>
              <a:rPr lang="en-GB" dirty="0" smtClean="0"/>
              <a:t>Windows Phone </a:t>
            </a:r>
            <a:r>
              <a:rPr lang="ru-RU" dirty="0" smtClean="0"/>
              <a:t>и компьютером</a:t>
            </a:r>
            <a:endParaRPr lang="en-GB" dirty="0" smtClean="0"/>
          </a:p>
          <a:p>
            <a:r>
              <a:rPr lang="ru-RU" dirty="0" smtClean="0"/>
              <a:t>Оно предоставляет средства синхронизации информации</a:t>
            </a:r>
            <a:br>
              <a:rPr lang="ru-RU" dirty="0" smtClean="0"/>
            </a:br>
            <a:r>
              <a:rPr lang="ru-RU" dirty="0" smtClean="0"/>
              <a:t>на компьютере и в телефоне </a:t>
            </a:r>
          </a:p>
          <a:p>
            <a:r>
              <a:rPr lang="ru-RU" dirty="0" err="1" smtClean="0"/>
              <a:t>Zune</a:t>
            </a:r>
            <a:r>
              <a:rPr lang="ru-RU" dirty="0" smtClean="0"/>
              <a:t> является </a:t>
            </a:r>
            <a:r>
              <a:rPr lang="ru-RU" dirty="0"/>
              <a:t>связующим звеном между средой проектирования </a:t>
            </a:r>
            <a:r>
              <a:rPr lang="ru-RU" dirty="0" err="1"/>
              <a:t>Visual</a:t>
            </a:r>
            <a:r>
              <a:rPr lang="ru-RU" dirty="0"/>
              <a:t> </a:t>
            </a:r>
            <a:r>
              <a:rPr lang="ru-RU" dirty="0" err="1"/>
              <a:t>Studio</a:t>
            </a:r>
            <a:r>
              <a:rPr lang="ru-RU" dirty="0"/>
              <a:t> и </a:t>
            </a:r>
            <a:r>
              <a:rPr lang="ru-RU" dirty="0" smtClean="0"/>
              <a:t>телефоном</a:t>
            </a:r>
            <a:endParaRPr lang="en-GB" dirty="0"/>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37</a:t>
            </a:fld>
            <a:endParaRPr lang="en-US" dirty="0"/>
          </a:p>
        </p:txBody>
      </p:sp>
    </p:spTree>
    <p:extLst>
      <p:ext uri="{BB962C8B-B14F-4D97-AF65-F5344CB8AC3E}">
        <p14:creationId xmlns:p14="http://schemas.microsoft.com/office/powerpoint/2010/main" val="144030430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Live </a:t>
            </a:r>
            <a:r>
              <a:rPr lang="ru-RU" dirty="0" smtClean="0"/>
              <a:t>и</a:t>
            </a:r>
            <a:r>
              <a:rPr lang="en-GB" dirty="0" smtClean="0"/>
              <a:t> Xbox Live</a:t>
            </a:r>
            <a:endParaRPr lang="en-GB" dirty="0"/>
          </a:p>
        </p:txBody>
      </p:sp>
      <p:sp>
        <p:nvSpPr>
          <p:cNvPr id="3" name="Content Placeholder 2"/>
          <p:cNvSpPr>
            <a:spLocks noGrp="1"/>
          </p:cNvSpPr>
          <p:nvPr>
            <p:ph idx="1"/>
          </p:nvPr>
        </p:nvSpPr>
        <p:spPr>
          <a:xfrm>
            <a:off x="380770" y="1371600"/>
            <a:ext cx="5562830" cy="4708981"/>
          </a:xfrm>
        </p:spPr>
        <p:txBody>
          <a:bodyPr/>
          <a:lstStyle/>
          <a:p>
            <a:r>
              <a:rPr lang="ru-RU" dirty="0" smtClean="0"/>
              <a:t>Владелец</a:t>
            </a:r>
            <a:r>
              <a:rPr lang="en-GB" dirty="0" smtClean="0"/>
              <a:t> Windows Phone </a:t>
            </a:r>
            <a:r>
              <a:rPr lang="ru-RU" dirty="0" smtClean="0"/>
              <a:t>может зарегистрировать свой телефон в</a:t>
            </a:r>
            <a:r>
              <a:rPr lang="en-GB" dirty="0" smtClean="0"/>
              <a:t> Xbox Live</a:t>
            </a:r>
          </a:p>
          <a:p>
            <a:r>
              <a:rPr lang="ru-RU" dirty="0" smtClean="0"/>
              <a:t>Пользователи могут играть в мобильные игры с тем же игровым идентификатором</a:t>
            </a:r>
          </a:p>
          <a:p>
            <a:r>
              <a:rPr lang="ru-RU" dirty="0" smtClean="0"/>
              <a:t>Игры могут использовать информацию учётной записи игрока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38</a:t>
            </a:fld>
            <a:endParaRPr lang="en-US" dirty="0"/>
          </a:p>
        </p:txBody>
      </p:sp>
      <p:pic>
        <p:nvPicPr>
          <p:cNvPr id="1026" name="Picture 2" descr="http://www.technewsdaily.com/images/stories/xbox%20live%20phone-10081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2603499"/>
            <a:ext cx="2664098" cy="194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6450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Карты </a:t>
            </a:r>
            <a:r>
              <a:rPr lang="en-GB" dirty="0" smtClean="0"/>
              <a:t>Bing</a:t>
            </a:r>
            <a:endParaRPr lang="en-GB" dirty="0"/>
          </a:p>
        </p:txBody>
      </p:sp>
      <p:sp>
        <p:nvSpPr>
          <p:cNvPr id="3" name="Content Placeholder 2"/>
          <p:cNvSpPr>
            <a:spLocks noGrp="1"/>
          </p:cNvSpPr>
          <p:nvPr>
            <p:ph idx="1"/>
          </p:nvPr>
        </p:nvSpPr>
        <p:spPr>
          <a:xfrm>
            <a:off x="380770" y="1371600"/>
            <a:ext cx="5608550" cy="5207579"/>
          </a:xfrm>
        </p:spPr>
        <p:txBody>
          <a:bodyPr/>
          <a:lstStyle/>
          <a:p>
            <a:r>
              <a:rPr lang="ru-RU" dirty="0" smtClean="0"/>
              <a:t>Программы телефона могут использовать карты сервиса </a:t>
            </a:r>
            <a:r>
              <a:rPr lang="en-US" dirty="0" smtClean="0"/>
              <a:t>Bing</a:t>
            </a:r>
            <a:endParaRPr lang="ru-RU" dirty="0" smtClean="0"/>
          </a:p>
          <a:p>
            <a:r>
              <a:rPr lang="ru-RU" dirty="0" smtClean="0"/>
              <a:t>Можно использовать</a:t>
            </a:r>
            <a:br>
              <a:rPr lang="ru-RU" dirty="0" smtClean="0"/>
            </a:br>
            <a:r>
              <a:rPr lang="ru-RU" dirty="0" smtClean="0"/>
              <a:t>в программах элемент </a:t>
            </a:r>
            <a:r>
              <a:rPr lang="en-US" dirty="0" smtClean="0"/>
              <a:t>Silverlight </a:t>
            </a:r>
            <a:r>
              <a:rPr lang="ru-RU" dirty="0" smtClean="0"/>
              <a:t>для просмотра карт и навигации</a:t>
            </a:r>
            <a:endParaRPr lang="en-GB" dirty="0" smtClean="0"/>
          </a:p>
          <a:p>
            <a:r>
              <a:rPr lang="ru-RU" dirty="0" smtClean="0"/>
              <a:t>Можно осуществлять поиск объектов возле текущего местоположения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39</a:t>
            </a:fld>
            <a:endParaRPr lang="en-US" dirty="0"/>
          </a:p>
        </p:txBody>
      </p:sp>
      <p:pic>
        <p:nvPicPr>
          <p:cNvPr id="2052" name="Picture 4" descr="http://www.bing.com/community/cfs-file.ashx/__key/CommunityServer.Blogs.Components.WeblogFiles/search.metablogapi/2867.4_5F00_178A28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93316"/>
            <a:ext cx="2326640" cy="3863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6048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a:t>Устройство на платформе </a:t>
            </a:r>
            <a:r>
              <a:rPr lang="en-US" dirty="0"/>
              <a:t>Windows Phone</a:t>
            </a:r>
            <a:endParaRPr lang="en-GB" dirty="0"/>
          </a:p>
        </p:txBody>
      </p:sp>
      <p:sp>
        <p:nvSpPr>
          <p:cNvPr id="3" name="Content Placeholder 2"/>
          <p:cNvSpPr>
            <a:spLocks noGrp="1"/>
          </p:cNvSpPr>
          <p:nvPr>
            <p:ph idx="1"/>
          </p:nvPr>
        </p:nvSpPr>
        <p:spPr>
          <a:xfrm>
            <a:off x="381600" y="1764000"/>
            <a:ext cx="5338936" cy="4210383"/>
          </a:xfrm>
        </p:spPr>
        <p:txBody>
          <a:bodyPr/>
          <a:lstStyle/>
          <a:p>
            <a:r>
              <a:rPr lang="en-GB" dirty="0" smtClean="0"/>
              <a:t>Windows Phone </a:t>
            </a:r>
            <a:r>
              <a:rPr lang="ru-RU" dirty="0" smtClean="0"/>
              <a:t>является мощным устройством</a:t>
            </a:r>
            <a:endParaRPr lang="en-GB" dirty="0" smtClean="0"/>
          </a:p>
          <a:p>
            <a:r>
              <a:rPr lang="ru-RU" dirty="0" smtClean="0"/>
              <a:t>Это компьютер, который может делать телефонные звонки</a:t>
            </a:r>
            <a:endParaRPr lang="en-GB" dirty="0" smtClean="0"/>
          </a:p>
          <a:p>
            <a:r>
              <a:rPr lang="ru-RU" dirty="0" smtClean="0"/>
              <a:t>Операционная система оптимизирована</a:t>
            </a:r>
            <a:br>
              <a:rPr lang="ru-RU" dirty="0" smtClean="0"/>
            </a:br>
            <a:r>
              <a:rPr lang="ru-RU" dirty="0" smtClean="0"/>
              <a:t>для мобильных устройств</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052736"/>
            <a:ext cx="3824552" cy="51972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418" y="1628811"/>
            <a:ext cx="2053963" cy="3418045"/>
          </a:xfrm>
          <a:prstGeom prst="rect">
            <a:avLst/>
          </a:prstGeom>
        </p:spPr>
      </p:pic>
      <p:sp>
        <p:nvSpPr>
          <p:cNvPr id="6"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a:t>
            </a:fld>
            <a:endParaRPr lang="en-US" dirty="0"/>
          </a:p>
        </p:txBody>
      </p:sp>
    </p:spTree>
    <p:extLst>
      <p:ext uri="{BB962C8B-B14F-4D97-AF65-F5344CB8AC3E}">
        <p14:creationId xmlns:p14="http://schemas.microsoft.com/office/powerpoint/2010/main" val="1993056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5"/>
                                        </p:tgtEl>
                                        <p:attrNameLst>
                                          <p:attrName>ppt_x</p:attrName>
                                        </p:attrNameLst>
                                      </p:cBhvr>
                                      <p:tavLst>
                                        <p:tav tm="0">
                                          <p:val>
                                            <p:strVal val="ppt_x"/>
                                          </p:val>
                                        </p:tav>
                                        <p:tav tm="100000">
                                          <p:val>
                                            <p:strVal val="ppt_x"/>
                                          </p:val>
                                        </p:tav>
                                      </p:tavLst>
                                    </p:anim>
                                    <p:anim calcmode="lin" valueType="num">
                                      <p:cBhvr additive="base">
                                        <p:cTn id="16" dur="500"/>
                                        <p:tgtEl>
                                          <p:spTgt spid="5"/>
                                        </p:tgtEl>
                                        <p:attrNameLst>
                                          <p:attrName>ppt_y</p:attrName>
                                        </p:attrNameLst>
                                      </p:cBhvr>
                                      <p:tavLst>
                                        <p:tav tm="0">
                                          <p:val>
                                            <p:strVal val="ppt_y"/>
                                          </p:val>
                                        </p:tav>
                                        <p:tav tm="100000">
                                          <p:val>
                                            <p:strVal val="1+ppt_h/2"/>
                                          </p:val>
                                        </p:tav>
                                      </p:tavLst>
                                    </p:anim>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Службы уведомления </a:t>
            </a:r>
            <a:r>
              <a:rPr lang="en-GB" dirty="0"/>
              <a:t>Windows</a:t>
            </a:r>
          </a:p>
        </p:txBody>
      </p:sp>
      <p:sp>
        <p:nvSpPr>
          <p:cNvPr id="3" name="Content Placeholder 2"/>
          <p:cNvSpPr>
            <a:spLocks noGrp="1"/>
          </p:cNvSpPr>
          <p:nvPr>
            <p:ph idx="1"/>
          </p:nvPr>
        </p:nvSpPr>
        <p:spPr>
          <a:xfrm>
            <a:off x="380770" y="1371600"/>
            <a:ext cx="8363938" cy="4708981"/>
          </a:xfrm>
        </p:spPr>
        <p:txBody>
          <a:bodyPr/>
          <a:lstStyle/>
          <a:p>
            <a:r>
              <a:rPr lang="ru-RU" dirty="0" err="1"/>
              <a:t>Windows</a:t>
            </a:r>
            <a:r>
              <a:rPr lang="ru-RU" dirty="0"/>
              <a:t> </a:t>
            </a:r>
            <a:r>
              <a:rPr lang="ru-RU" dirty="0" err="1"/>
              <a:t>Phone</a:t>
            </a:r>
            <a:r>
              <a:rPr lang="ru-RU" dirty="0"/>
              <a:t> предоставляет службу уведомления, которая позволяет программам получать </a:t>
            </a:r>
            <a:r>
              <a:rPr lang="ru-RU" dirty="0" smtClean="0"/>
              <a:t>уведомления</a:t>
            </a:r>
            <a:br>
              <a:rPr lang="ru-RU" dirty="0" smtClean="0"/>
            </a:br>
            <a:r>
              <a:rPr lang="ru-RU" dirty="0" smtClean="0"/>
              <a:t>из </a:t>
            </a:r>
            <a:r>
              <a:rPr lang="ru-RU" dirty="0"/>
              <a:t>сети, даже когда программы не активны</a:t>
            </a:r>
          </a:p>
          <a:p>
            <a:r>
              <a:rPr lang="ru-RU" dirty="0" smtClean="0"/>
              <a:t>Приложения регистрируются в службе уведомлений, и сервера могут отправлять пользователю различные сообщения</a:t>
            </a:r>
            <a:endParaRPr lang="en-GB" dirty="0" smtClean="0"/>
          </a:p>
          <a:p>
            <a:r>
              <a:rPr lang="ru-RU" dirty="0" smtClean="0"/>
              <a:t>Если при оправке сообщений телефон недоступен, они буферизуются</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40</a:t>
            </a:fld>
            <a:endParaRPr lang="en-US" dirty="0"/>
          </a:p>
        </p:txBody>
      </p:sp>
    </p:spTree>
    <p:extLst>
      <p:ext uri="{BB962C8B-B14F-4D97-AF65-F5344CB8AC3E}">
        <p14:creationId xmlns:p14="http://schemas.microsoft.com/office/powerpoint/2010/main" val="92800866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Azure</a:t>
            </a:r>
            <a:endParaRPr lang="en-GB" dirty="0"/>
          </a:p>
        </p:txBody>
      </p:sp>
      <p:sp>
        <p:nvSpPr>
          <p:cNvPr id="3" name="Content Placeholder 2"/>
          <p:cNvSpPr>
            <a:spLocks noGrp="1"/>
          </p:cNvSpPr>
          <p:nvPr>
            <p:ph idx="1"/>
          </p:nvPr>
        </p:nvSpPr>
        <p:spPr>
          <a:xfrm>
            <a:off x="380770" y="1371600"/>
            <a:ext cx="8363938" cy="4819781"/>
          </a:xfrm>
        </p:spPr>
        <p:txBody>
          <a:bodyPr/>
          <a:lstStyle/>
          <a:p>
            <a:r>
              <a:rPr lang="en-GB" dirty="0" smtClean="0"/>
              <a:t>Windows Azure </a:t>
            </a:r>
            <a:r>
              <a:rPr lang="ru-RU" dirty="0" smtClean="0"/>
              <a:t>— это набор</a:t>
            </a:r>
            <a:r>
              <a:rPr lang="en-GB" dirty="0" smtClean="0"/>
              <a:t> </a:t>
            </a:r>
            <a:r>
              <a:rPr lang="ru-RU" dirty="0" smtClean="0"/>
              <a:t>«облачных» служб</a:t>
            </a:r>
            <a:endParaRPr lang="en-GB" dirty="0" smtClean="0"/>
          </a:p>
          <a:p>
            <a:r>
              <a:rPr lang="ru-RU" dirty="0" smtClean="0"/>
              <a:t>Приложения могут подключаться к этим службам без знания их точного местоположения</a:t>
            </a:r>
          </a:p>
          <a:p>
            <a:r>
              <a:rPr lang="ru-RU" dirty="0" smtClean="0"/>
              <a:t>Можно арендовать </a:t>
            </a:r>
            <a:r>
              <a:rPr lang="ru-RU" dirty="0"/>
              <a:t>пространство и процессоры </a:t>
            </a:r>
            <a:r>
              <a:rPr lang="ru-RU" dirty="0" smtClean="0"/>
              <a:t>у «провайдера облака»</a:t>
            </a:r>
          </a:p>
          <a:p>
            <a:r>
              <a:rPr lang="ru-RU" dirty="0" smtClean="0"/>
              <a:t>Облачные ресурсы можно легко расширять</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41</a:t>
            </a:fld>
            <a:endParaRPr lang="en-US" dirty="0"/>
          </a:p>
        </p:txBody>
      </p:sp>
    </p:spTree>
    <p:extLst>
      <p:ext uri="{BB962C8B-B14F-4D97-AF65-F5344CB8AC3E}">
        <p14:creationId xmlns:p14="http://schemas.microsoft.com/office/powerpoint/2010/main" val="95919457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Облачные службы для телефона</a:t>
            </a:r>
            <a:endParaRPr lang="en-GB" dirty="0"/>
          </a:p>
        </p:txBody>
      </p:sp>
      <p:sp>
        <p:nvSpPr>
          <p:cNvPr id="3" name="Content Placeholder 2"/>
          <p:cNvSpPr>
            <a:spLocks noGrp="1"/>
          </p:cNvSpPr>
          <p:nvPr>
            <p:ph idx="1"/>
          </p:nvPr>
        </p:nvSpPr>
        <p:spPr>
          <a:xfrm>
            <a:off x="380770" y="1188000"/>
            <a:ext cx="8363938" cy="5115246"/>
          </a:xfrm>
        </p:spPr>
        <p:txBody>
          <a:bodyPr/>
          <a:lstStyle/>
          <a:p>
            <a:r>
              <a:rPr lang="ru-RU" dirty="0" smtClean="0"/>
              <a:t>Обработка данных</a:t>
            </a:r>
            <a:endParaRPr lang="en-GB" dirty="0" smtClean="0"/>
          </a:p>
          <a:p>
            <a:pPr lvl="1"/>
            <a:r>
              <a:rPr lang="ru-RU" dirty="0" smtClean="0"/>
              <a:t>приложения телефона могут загружать данные</a:t>
            </a:r>
            <a:br>
              <a:rPr lang="ru-RU" dirty="0" smtClean="0"/>
            </a:br>
            <a:r>
              <a:rPr lang="ru-RU" dirty="0" smtClean="0"/>
              <a:t>для обработки «в облако» и получать результаты</a:t>
            </a:r>
          </a:p>
          <a:p>
            <a:r>
              <a:rPr lang="ru-RU" dirty="0" smtClean="0"/>
              <a:t>База данных и </a:t>
            </a:r>
            <a:r>
              <a:rPr lang="en-US" dirty="0" smtClean="0"/>
              <a:t>BLOB-</a:t>
            </a:r>
            <a:r>
              <a:rPr lang="ru-RU" dirty="0" smtClean="0"/>
              <a:t>хранилище</a:t>
            </a:r>
          </a:p>
          <a:p>
            <a:pPr lvl="1"/>
            <a:r>
              <a:rPr lang="ru-RU" dirty="0" smtClean="0"/>
              <a:t>телефон может подключаться к удалённым базам данных и сетевым хранилищам</a:t>
            </a:r>
          </a:p>
          <a:p>
            <a:r>
              <a:rPr lang="ru-RU" dirty="0" smtClean="0"/>
              <a:t>Аутентификация</a:t>
            </a:r>
            <a:endParaRPr lang="en-GB" dirty="0" smtClean="0"/>
          </a:p>
          <a:p>
            <a:pPr lvl="1"/>
            <a:r>
              <a:rPr lang="ru-RU" dirty="0" smtClean="0"/>
              <a:t>«облако» может выполнять процесс аутентификации пользователей</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42</a:t>
            </a:fld>
            <a:endParaRPr lang="en-US" dirty="0"/>
          </a:p>
        </p:txBody>
      </p:sp>
    </p:spTree>
    <p:extLst>
      <p:ext uri="{BB962C8B-B14F-4D97-AF65-F5344CB8AC3E}">
        <p14:creationId xmlns:p14="http://schemas.microsoft.com/office/powerpoint/2010/main" val="31995516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собственной службы</a:t>
            </a:r>
            <a:endParaRPr lang="en-GB" dirty="0"/>
          </a:p>
        </p:txBody>
      </p:sp>
      <p:sp>
        <p:nvSpPr>
          <p:cNvPr id="3" name="Content Placeholder 2"/>
          <p:cNvSpPr>
            <a:spLocks noGrp="1"/>
          </p:cNvSpPr>
          <p:nvPr>
            <p:ph idx="1"/>
          </p:nvPr>
        </p:nvSpPr>
        <p:spPr>
          <a:xfrm>
            <a:off x="380770" y="1371600"/>
            <a:ext cx="8363938" cy="4198072"/>
          </a:xfrm>
        </p:spPr>
        <p:txBody>
          <a:bodyPr/>
          <a:lstStyle/>
          <a:p>
            <a:r>
              <a:rPr lang="ru-RU" dirty="0" smtClean="0"/>
              <a:t>Можно создать собственную облачную службу</a:t>
            </a:r>
            <a:r>
              <a:rPr lang="en-US" dirty="0" smtClean="0"/>
              <a:t> </a:t>
            </a:r>
            <a:r>
              <a:rPr lang="ru-RU" dirty="0" smtClean="0"/>
              <a:t>и использовать её в </a:t>
            </a:r>
            <a:r>
              <a:rPr lang="en-GB" dirty="0" smtClean="0"/>
              <a:t>Windows Phone</a:t>
            </a:r>
            <a:endParaRPr lang="ru-RU" dirty="0" smtClean="0"/>
          </a:p>
          <a:p>
            <a:pPr lvl="1"/>
            <a:r>
              <a:rPr lang="ru-RU" dirty="0" smtClean="0"/>
              <a:t>для этого требуется создать серверное приложение</a:t>
            </a:r>
            <a:endParaRPr lang="en-GB" dirty="0" smtClean="0"/>
          </a:p>
          <a:p>
            <a:r>
              <a:rPr lang="ru-RU" dirty="0" smtClean="0"/>
              <a:t>Можно создать службу на </a:t>
            </a:r>
            <a:r>
              <a:rPr lang="en-GB" dirty="0" smtClean="0"/>
              <a:t>C#</a:t>
            </a:r>
            <a:r>
              <a:rPr lang="ru-RU" dirty="0" smtClean="0"/>
              <a:t> и разместить её в </a:t>
            </a:r>
            <a:r>
              <a:rPr lang="en-GB" dirty="0" smtClean="0"/>
              <a:t>Windows Azure</a:t>
            </a:r>
          </a:p>
          <a:p>
            <a:r>
              <a:rPr lang="ru-RU" dirty="0" smtClean="0"/>
              <a:t>Студенты могут получить бесплатный доступ к некоторым облачным службам</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43</a:t>
            </a:fld>
            <a:endParaRPr lang="en-US" dirty="0"/>
          </a:p>
        </p:txBody>
      </p:sp>
    </p:spTree>
    <p:extLst>
      <p:ext uri="{BB962C8B-B14F-4D97-AF65-F5344CB8AC3E}">
        <p14:creationId xmlns:p14="http://schemas.microsoft.com/office/powerpoint/2010/main" val="352664326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4647426"/>
          </a:xfrm>
        </p:spPr>
        <p:txBody>
          <a:bodyPr/>
          <a:lstStyle/>
          <a:p>
            <a:r>
              <a:rPr lang="ru-RU" dirty="0" smtClean="0"/>
              <a:t>Мобильные устройства являются компонентами большой экосистемы,</a:t>
            </a:r>
            <a:br>
              <a:rPr lang="ru-RU" dirty="0" smtClean="0"/>
            </a:br>
            <a:r>
              <a:rPr lang="ru-RU" dirty="0" smtClean="0"/>
              <a:t>в состав которой входят:</a:t>
            </a:r>
          </a:p>
          <a:p>
            <a:pPr lvl="1"/>
            <a:r>
              <a:rPr lang="ru-RU" dirty="0" smtClean="0"/>
              <a:t>программное обеспечение </a:t>
            </a:r>
            <a:r>
              <a:rPr lang="en-GB" dirty="0" smtClean="0"/>
              <a:t>Zune</a:t>
            </a:r>
          </a:p>
          <a:p>
            <a:pPr lvl="1"/>
            <a:r>
              <a:rPr lang="en-GB" dirty="0" smtClean="0"/>
              <a:t>Windows Live </a:t>
            </a:r>
            <a:r>
              <a:rPr lang="ru-RU" dirty="0" smtClean="0"/>
              <a:t>и</a:t>
            </a:r>
            <a:r>
              <a:rPr lang="en-GB" dirty="0" smtClean="0"/>
              <a:t> Xbox Live</a:t>
            </a:r>
          </a:p>
          <a:p>
            <a:pPr lvl="1"/>
            <a:r>
              <a:rPr lang="ru-RU" dirty="0" smtClean="0"/>
              <a:t>карты </a:t>
            </a:r>
            <a:r>
              <a:rPr lang="en-GB" dirty="0" smtClean="0"/>
              <a:t>Bing</a:t>
            </a:r>
          </a:p>
          <a:p>
            <a:pPr lvl="1"/>
            <a:r>
              <a:rPr lang="ru-RU" dirty="0"/>
              <a:t>Службы уведомления </a:t>
            </a:r>
            <a:r>
              <a:rPr lang="en-GB" dirty="0" smtClean="0"/>
              <a:t>Windows</a:t>
            </a:r>
            <a:endParaRPr lang="ru-RU" dirty="0" smtClean="0"/>
          </a:p>
          <a:p>
            <a:pPr lvl="1"/>
            <a:r>
              <a:rPr lang="en-GB" dirty="0" smtClean="0"/>
              <a:t>Windows Azure </a:t>
            </a:r>
            <a:r>
              <a:rPr lang="ru-RU" dirty="0" smtClean="0"/>
              <a:t>для фоновых процессов, баз данных и идентификации пользователей</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44</a:t>
            </a:fld>
            <a:endParaRPr lang="en-US" dirty="0"/>
          </a:p>
        </p:txBody>
      </p:sp>
    </p:spTree>
    <p:extLst>
      <p:ext uri="{BB962C8B-B14F-4D97-AF65-F5344CB8AC3E}">
        <p14:creationId xmlns:p14="http://schemas.microsoft.com/office/powerpoint/2010/main" val="178397382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1.3</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Выполнение </a:t>
            </a:r>
            <a:r>
              <a:rPr lang="ru-RU" dirty="0" smtClean="0"/>
              <a:t>программ</a:t>
            </a:r>
            <a:br>
              <a:rPr lang="ru-RU" dirty="0" smtClean="0"/>
            </a:br>
            <a:r>
              <a:rPr lang="ru-RU" dirty="0" smtClean="0"/>
              <a:t>в </a:t>
            </a:r>
            <a:r>
              <a:rPr lang="en-US" dirty="0"/>
              <a:t>Windows Phone</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45</a:t>
            </a:fld>
            <a:endParaRPr lang="en-US" dirty="0"/>
          </a:p>
        </p:txBody>
      </p:sp>
    </p:spTree>
    <p:extLst>
      <p:ext uri="{BB962C8B-B14F-4D97-AF65-F5344CB8AC3E}">
        <p14:creationId xmlns:p14="http://schemas.microsoft.com/office/powerpoint/2010/main" val="2674810258"/>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434786"/>
          </a:xfrm>
        </p:spPr>
        <p:txBody>
          <a:bodyPr>
            <a:spAutoFit/>
          </a:bodyPr>
          <a:lstStyle/>
          <a:p>
            <a:r>
              <a:rPr lang="ru-RU" dirty="0" smtClean="0"/>
              <a:t>Переключение приложений в </a:t>
            </a:r>
            <a:r>
              <a:rPr lang="en-GB" dirty="0" smtClean="0"/>
              <a:t>Windows Phone</a:t>
            </a:r>
            <a:endParaRPr lang="ru-RU" dirty="0" smtClean="0"/>
          </a:p>
          <a:p>
            <a:r>
              <a:rPr lang="ru-RU" dirty="0" smtClean="0"/>
              <a:t>Фоновые задачи</a:t>
            </a:r>
            <a:endParaRPr lang="en-GB" dirty="0" smtClean="0"/>
          </a:p>
          <a:p>
            <a:r>
              <a:rPr lang="en-GB" dirty="0" smtClean="0"/>
              <a:t>Windows Phone </a:t>
            </a:r>
            <a:r>
              <a:rPr lang="ru-RU" dirty="0" smtClean="0"/>
              <a:t>и управляемый код</a:t>
            </a:r>
          </a:p>
          <a:p>
            <a:r>
              <a:rPr lang="ru-RU" dirty="0" smtClean="0"/>
              <a:t>Промежуточный язык</a:t>
            </a:r>
            <a:endParaRPr lang="en-GB" dirty="0" smtClean="0"/>
          </a:p>
          <a:p>
            <a:r>
              <a:rPr lang="ru-RU" dirty="0" smtClean="0"/>
              <a:t>Компиляция «на лету» (</a:t>
            </a:r>
            <a:r>
              <a:rPr lang="en-GB" dirty="0" smtClean="0"/>
              <a:t>JIT</a:t>
            </a:r>
            <a:r>
              <a:rPr lang="ru-RU" dirty="0" smtClean="0"/>
              <a:t>)</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46</a:t>
            </a:fld>
            <a:endParaRPr lang="en-US" dirty="0"/>
          </a:p>
        </p:txBody>
      </p:sp>
    </p:spTree>
    <p:extLst>
      <p:ext uri="{BB962C8B-B14F-4D97-AF65-F5344CB8AC3E}">
        <p14:creationId xmlns:p14="http://schemas.microsoft.com/office/powerpoint/2010/main" val="314176767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Многозадачность</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Многозадачность означает одновременный запуск нескольких программ</a:t>
            </a:r>
            <a:endParaRPr lang="en-GB" dirty="0" smtClean="0"/>
          </a:p>
          <a:p>
            <a:r>
              <a:rPr lang="ru-RU" dirty="0" smtClean="0"/>
              <a:t>Многозадачность зависит от мощности процессора и использует большой объём основной памяти</a:t>
            </a:r>
          </a:p>
          <a:p>
            <a:r>
              <a:rPr lang="en-GB" dirty="0" smtClean="0"/>
              <a:t>Windows Phone </a:t>
            </a:r>
            <a:r>
              <a:rPr lang="ru-RU" dirty="0" smtClean="0"/>
              <a:t>не разрешает двум приложениям выполняться одновременно</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47</a:t>
            </a:fld>
            <a:endParaRPr lang="en-US" dirty="0"/>
          </a:p>
        </p:txBody>
      </p:sp>
    </p:spTree>
    <p:extLst>
      <p:ext uri="{BB962C8B-B14F-4D97-AF65-F5344CB8AC3E}">
        <p14:creationId xmlns:p14="http://schemas.microsoft.com/office/powerpoint/2010/main" val="28952367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Отсутствие многозадачности</a:t>
            </a:r>
            <a:endParaRPr lang="en-GB" dirty="0"/>
          </a:p>
        </p:txBody>
      </p:sp>
      <p:sp>
        <p:nvSpPr>
          <p:cNvPr id="3" name="Content Placeholder 2"/>
          <p:cNvSpPr>
            <a:spLocks noGrp="1"/>
          </p:cNvSpPr>
          <p:nvPr>
            <p:ph idx="1"/>
          </p:nvPr>
        </p:nvSpPr>
        <p:spPr>
          <a:xfrm>
            <a:off x="380770" y="1188000"/>
            <a:ext cx="8363938" cy="5293757"/>
          </a:xfrm>
        </p:spPr>
        <p:txBody>
          <a:bodyPr/>
          <a:lstStyle/>
          <a:p>
            <a:r>
              <a:rPr lang="ru-RU" dirty="0" smtClean="0"/>
              <a:t>Экран мобильного устройства не столь большой для отображения сразу двух программ</a:t>
            </a:r>
          </a:p>
          <a:p>
            <a:r>
              <a:rPr lang="ru-RU" dirty="0" smtClean="0"/>
              <a:t>Телефон позволяет легко переключаться между активными программами их одновременного выполнения</a:t>
            </a:r>
          </a:p>
          <a:p>
            <a:r>
              <a:rPr lang="ru-RU" dirty="0" smtClean="0"/>
              <a:t>Операционная система может выполнять фоновые задачи</a:t>
            </a:r>
            <a:endParaRPr lang="en-GB" dirty="0" smtClean="0"/>
          </a:p>
          <a:p>
            <a:pPr lvl="1"/>
            <a:r>
              <a:rPr lang="ru-RU" dirty="0" smtClean="0"/>
              <a:t>воспроизведение музыки</a:t>
            </a:r>
            <a:endParaRPr lang="en-GB" dirty="0"/>
          </a:p>
          <a:p>
            <a:pPr lvl="1"/>
            <a:r>
              <a:rPr lang="ru-RU" dirty="0" smtClean="0"/>
              <a:t>фоновые задачи при неактивном приложении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48</a:t>
            </a:fld>
            <a:endParaRPr lang="en-US" dirty="0"/>
          </a:p>
        </p:txBody>
      </p:sp>
    </p:spTree>
    <p:extLst>
      <p:ext uri="{BB962C8B-B14F-4D97-AF65-F5344CB8AC3E}">
        <p14:creationId xmlns:p14="http://schemas.microsoft.com/office/powerpoint/2010/main" val="94451463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smtClean="0"/>
              <a:t>Быстрое переключение приложений</a:t>
            </a:r>
            <a:endParaRPr lang="en-GB" dirty="0"/>
          </a:p>
        </p:txBody>
      </p:sp>
      <p:sp>
        <p:nvSpPr>
          <p:cNvPr id="3" name="Content Placeholder 2"/>
          <p:cNvSpPr>
            <a:spLocks noGrp="1"/>
          </p:cNvSpPr>
          <p:nvPr>
            <p:ph idx="1"/>
          </p:nvPr>
        </p:nvSpPr>
        <p:spPr>
          <a:xfrm>
            <a:off x="380770" y="1763478"/>
            <a:ext cx="8363938" cy="3711785"/>
          </a:xfrm>
        </p:spPr>
        <p:txBody>
          <a:bodyPr/>
          <a:lstStyle/>
          <a:p>
            <a:r>
              <a:rPr lang="ru-RU" dirty="0" smtClean="0"/>
              <a:t>Программы сохраняются в памяти, когда они становятся неактивными</a:t>
            </a:r>
          </a:p>
          <a:p>
            <a:r>
              <a:rPr lang="ru-RU" dirty="0" smtClean="0"/>
              <a:t>Если пользователь возвращается</a:t>
            </a:r>
            <a:br>
              <a:rPr lang="ru-RU" dirty="0" smtClean="0"/>
            </a:br>
            <a:r>
              <a:rPr lang="ru-RU" dirty="0" smtClean="0"/>
              <a:t>к приложению, оно восстанавливает своё состояние</a:t>
            </a:r>
          </a:p>
          <a:p>
            <a:r>
              <a:rPr lang="ru-RU" dirty="0" smtClean="0"/>
              <a:t>При нехватке памяти приложения могут выгружаться из памяти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49</a:t>
            </a:fld>
            <a:endParaRPr lang="en-US" dirty="0"/>
          </a:p>
        </p:txBody>
      </p:sp>
    </p:spTree>
    <p:extLst>
      <p:ext uri="{BB962C8B-B14F-4D97-AF65-F5344CB8AC3E}">
        <p14:creationId xmlns:p14="http://schemas.microsoft.com/office/powerpoint/2010/main" val="11744059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Процессор </a:t>
            </a:r>
            <a:r>
              <a:rPr lang="en-GB" dirty="0" smtClean="0"/>
              <a:t>Windows Phone</a:t>
            </a:r>
            <a:endParaRPr lang="en-GB" dirty="0"/>
          </a:p>
        </p:txBody>
      </p:sp>
      <p:sp>
        <p:nvSpPr>
          <p:cNvPr id="3" name="Content Placeholder 2"/>
          <p:cNvSpPr>
            <a:spLocks noGrp="1"/>
          </p:cNvSpPr>
          <p:nvPr>
            <p:ph idx="1"/>
          </p:nvPr>
        </p:nvSpPr>
        <p:spPr>
          <a:xfrm>
            <a:off x="380770" y="1371600"/>
            <a:ext cx="8363938" cy="3711785"/>
          </a:xfrm>
        </p:spPr>
        <p:txBody>
          <a:bodyPr>
            <a:spAutoFit/>
          </a:bodyPr>
          <a:lstStyle/>
          <a:p>
            <a:r>
              <a:rPr lang="ru-RU" dirty="0" smtClean="0"/>
              <a:t>Устройство </a:t>
            </a:r>
            <a:r>
              <a:rPr lang="en-GB" dirty="0"/>
              <a:t>Windows Phone </a:t>
            </a:r>
            <a:r>
              <a:rPr lang="ru-RU" dirty="0" smtClean="0"/>
              <a:t>должны иметь процессор с тактовой частотой не менее</a:t>
            </a:r>
            <a:br>
              <a:rPr lang="ru-RU" dirty="0" smtClean="0"/>
            </a:br>
            <a:r>
              <a:rPr lang="ru-RU" dirty="0" smtClean="0"/>
              <a:t>1 ГГц</a:t>
            </a:r>
          </a:p>
          <a:p>
            <a:r>
              <a:rPr lang="ru-RU" dirty="0" smtClean="0"/>
              <a:t>Один такт процессора длится одну наносекунду</a:t>
            </a:r>
          </a:p>
          <a:p>
            <a:r>
              <a:rPr lang="ru-RU" dirty="0" smtClean="0"/>
              <a:t>За одну наносекунду сигнал может преодолеть расстояние в 30 см</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a:t>
            </a:fld>
            <a:endParaRPr lang="en-US" dirty="0"/>
          </a:p>
        </p:txBody>
      </p:sp>
    </p:spTree>
    <p:extLst>
      <p:ext uri="{BB962C8B-B14F-4D97-AF65-F5344CB8AC3E}">
        <p14:creationId xmlns:p14="http://schemas.microsoft.com/office/powerpoint/2010/main" val="229244139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Фоновые задачи</a:t>
            </a:r>
            <a:endParaRPr lang="en-GB" dirty="0"/>
          </a:p>
        </p:txBody>
      </p:sp>
      <p:sp>
        <p:nvSpPr>
          <p:cNvPr id="3" name="Content Placeholder 2"/>
          <p:cNvSpPr>
            <a:spLocks noGrp="1"/>
          </p:cNvSpPr>
          <p:nvPr>
            <p:ph idx="1"/>
          </p:nvPr>
        </p:nvSpPr>
        <p:spPr>
          <a:xfrm>
            <a:off x="380770" y="1371600"/>
            <a:ext cx="8363938" cy="4770537"/>
          </a:xfrm>
        </p:spPr>
        <p:txBody>
          <a:bodyPr/>
          <a:lstStyle/>
          <a:p>
            <a:r>
              <a:rPr lang="ru-RU" dirty="0" smtClean="0"/>
              <a:t>Приложение может запустить «агента» для выполнения работы, когда приложение не запущено</a:t>
            </a:r>
          </a:p>
          <a:p>
            <a:pPr lvl="1"/>
            <a:r>
              <a:rPr lang="ru-RU" dirty="0" smtClean="0"/>
              <a:t>получение регулярных обновлений</a:t>
            </a:r>
          </a:p>
          <a:p>
            <a:pPr lvl="1"/>
            <a:r>
              <a:rPr lang="ru-RU" dirty="0" smtClean="0"/>
              <a:t>выполнение действий в фоновом режиме</a:t>
            </a:r>
          </a:p>
          <a:p>
            <a:pPr lvl="1"/>
            <a:r>
              <a:rPr lang="ru-RU" dirty="0" smtClean="0"/>
              <a:t>передача больших файлов по сети</a:t>
            </a:r>
          </a:p>
          <a:p>
            <a:pPr lvl="1"/>
            <a:r>
              <a:rPr lang="ru-RU" dirty="0" smtClean="0"/>
              <a:t>воспроизведение музыки</a:t>
            </a:r>
            <a:endParaRPr lang="en-GB" dirty="0" smtClean="0"/>
          </a:p>
          <a:p>
            <a:r>
              <a:rPr lang="ru-RU" dirty="0" smtClean="0"/>
              <a:t>Пользователь может управлять активностью фоновых задач</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50</a:t>
            </a:fld>
            <a:endParaRPr lang="en-US" dirty="0"/>
          </a:p>
        </p:txBody>
      </p:sp>
    </p:spTree>
    <p:extLst>
      <p:ext uri="{BB962C8B-B14F-4D97-AF65-F5344CB8AC3E}">
        <p14:creationId xmlns:p14="http://schemas.microsoft.com/office/powerpoint/2010/main" val="196321329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Программы для </a:t>
            </a:r>
            <a:r>
              <a:rPr lang="en-GB" dirty="0" smtClean="0"/>
              <a:t>Windows Phone</a:t>
            </a:r>
            <a:endParaRPr lang="en-GB" dirty="0"/>
          </a:p>
        </p:txBody>
      </p:sp>
      <p:sp>
        <p:nvSpPr>
          <p:cNvPr id="3" name="Content Placeholder 2"/>
          <p:cNvSpPr>
            <a:spLocks noGrp="1"/>
          </p:cNvSpPr>
          <p:nvPr>
            <p:ph idx="1"/>
          </p:nvPr>
        </p:nvSpPr>
        <p:spPr/>
        <p:txBody>
          <a:bodyPr>
            <a:normAutofit/>
          </a:bodyPr>
          <a:lstStyle/>
          <a:p>
            <a:r>
              <a:rPr lang="ru-RU" dirty="0" smtClean="0"/>
              <a:t>Программы для</a:t>
            </a:r>
            <a:r>
              <a:rPr lang="en-GB" dirty="0" smtClean="0"/>
              <a:t> Windows Phone </a:t>
            </a:r>
            <a:r>
              <a:rPr lang="ru-RU" dirty="0" smtClean="0"/>
              <a:t>создаются в </a:t>
            </a:r>
            <a:r>
              <a:rPr lang="en-US" dirty="0" smtClean="0"/>
              <a:t>.NET </a:t>
            </a:r>
            <a:r>
              <a:rPr lang="ru-RU" dirty="0" smtClean="0"/>
              <a:t>и работают в управляемой среде</a:t>
            </a:r>
          </a:p>
          <a:p>
            <a:r>
              <a:rPr lang="ru-RU" dirty="0" smtClean="0"/>
              <a:t>Телефон выполняет компиляцию «на лету» (</a:t>
            </a:r>
            <a:r>
              <a:rPr lang="en-US" dirty="0" smtClean="0"/>
              <a:t>JIT </a:t>
            </a:r>
            <a:r>
              <a:rPr lang="ru-RU" dirty="0" smtClean="0"/>
              <a:t>—</a:t>
            </a:r>
            <a:r>
              <a:rPr lang="en-US" dirty="0" smtClean="0"/>
              <a:t> Just in time) </a:t>
            </a:r>
            <a:r>
              <a:rPr lang="ru-RU" dirty="0" smtClean="0"/>
              <a:t>промежуточного кода </a:t>
            </a:r>
            <a:r>
              <a:rPr lang="en-GB" dirty="0"/>
              <a:t>(</a:t>
            </a:r>
            <a:r>
              <a:rPr lang="en-GB" dirty="0" smtClean="0"/>
              <a:t>MSIL</a:t>
            </a:r>
            <a:r>
              <a:rPr lang="en-US" dirty="0"/>
              <a:t> </a:t>
            </a:r>
            <a:r>
              <a:rPr lang="ru-RU" dirty="0"/>
              <a:t>—</a:t>
            </a:r>
            <a:r>
              <a:rPr lang="en-US" dirty="0"/>
              <a:t> </a:t>
            </a:r>
            <a:r>
              <a:rPr lang="en-GB" dirty="0" smtClean="0"/>
              <a:t>Microsoft Intermediate Language)</a:t>
            </a:r>
          </a:p>
          <a:p>
            <a:r>
              <a:rPr lang="ru-RU" dirty="0" smtClean="0"/>
              <a:t>Программы запускают сборки, подписанные разработчиком</a:t>
            </a:r>
          </a:p>
          <a:p>
            <a:pPr lvl="1"/>
            <a:r>
              <a:rPr lang="ru-RU" dirty="0" smtClean="0"/>
              <a:t>это используется для доказательства подлинности программного кода</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51</a:t>
            </a:fld>
            <a:endParaRPr lang="en-US" dirty="0"/>
          </a:p>
        </p:txBody>
      </p:sp>
    </p:spTree>
    <p:extLst>
      <p:ext uri="{BB962C8B-B14F-4D97-AF65-F5344CB8AC3E}">
        <p14:creationId xmlns:p14="http://schemas.microsoft.com/office/powerpoint/2010/main" val="257495205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 .NET</a:t>
            </a:r>
            <a:endParaRPr lang="en-GB" dirty="0"/>
          </a:p>
        </p:txBody>
      </p:sp>
      <p:sp>
        <p:nvSpPr>
          <p:cNvPr id="3" name="Content Placeholder 2"/>
          <p:cNvSpPr>
            <a:spLocks noGrp="1"/>
          </p:cNvSpPr>
          <p:nvPr>
            <p:ph idx="1"/>
          </p:nvPr>
        </p:nvSpPr>
        <p:spPr>
          <a:xfrm>
            <a:off x="380770" y="1371600"/>
            <a:ext cx="8363938" cy="4216539"/>
          </a:xfrm>
        </p:spPr>
        <p:txBody>
          <a:bodyPr/>
          <a:lstStyle/>
          <a:p>
            <a:r>
              <a:rPr lang="en-GB" dirty="0" smtClean="0"/>
              <a:t>.NET </a:t>
            </a:r>
            <a:r>
              <a:rPr lang="ru-RU" dirty="0" smtClean="0"/>
              <a:t>—</a:t>
            </a:r>
            <a:r>
              <a:rPr lang="en-US" dirty="0" smtClean="0"/>
              <a:t> </a:t>
            </a:r>
            <a:r>
              <a:rPr lang="ru-RU" dirty="0" smtClean="0"/>
              <a:t>это название архитектуры </a:t>
            </a:r>
            <a:r>
              <a:rPr lang="en-GB" dirty="0" smtClean="0"/>
              <a:t>Microsoft</a:t>
            </a:r>
            <a:r>
              <a:rPr lang="ru-RU" dirty="0" smtClean="0"/>
              <a:t>, предназначенной для запуска программ</a:t>
            </a:r>
            <a:endParaRPr lang="en-GB" dirty="0" smtClean="0"/>
          </a:p>
          <a:p>
            <a:r>
              <a:rPr lang="ru-RU" dirty="0" smtClean="0"/>
              <a:t>Она включает ряд стандартов:</a:t>
            </a:r>
          </a:p>
          <a:p>
            <a:pPr lvl="1"/>
            <a:r>
              <a:rPr lang="ru-RU" dirty="0" smtClean="0"/>
              <a:t>создание </a:t>
            </a:r>
            <a:r>
              <a:rPr lang="en-US" dirty="0" smtClean="0"/>
              <a:t>MSIL-</a:t>
            </a:r>
            <a:r>
              <a:rPr lang="ru-RU" dirty="0" smtClean="0"/>
              <a:t>кода определённого формата</a:t>
            </a:r>
          </a:p>
          <a:p>
            <a:pPr lvl="1"/>
            <a:r>
              <a:rPr lang="ru-RU" dirty="0" smtClean="0"/>
              <a:t>типы данных</a:t>
            </a:r>
            <a:endParaRPr lang="en-GB" dirty="0" smtClean="0"/>
          </a:p>
          <a:p>
            <a:pPr lvl="1"/>
            <a:r>
              <a:rPr lang="ru-RU" dirty="0" smtClean="0"/>
              <a:t>системные библиотеки</a:t>
            </a:r>
            <a:endParaRPr lang="en-GB" dirty="0" smtClean="0"/>
          </a:p>
          <a:p>
            <a:pPr lvl="1"/>
            <a:r>
              <a:rPr lang="ru-RU" dirty="0" smtClean="0"/>
              <a:t>использование языков программирования </a:t>
            </a:r>
            <a:r>
              <a:rPr lang="en-GB" dirty="0" smtClean="0"/>
              <a:t>C#</a:t>
            </a:r>
            <a:r>
              <a:rPr lang="ru-RU" dirty="0" smtClean="0"/>
              <a:t> и </a:t>
            </a:r>
            <a:r>
              <a:rPr lang="en-GB" dirty="0" smtClean="0"/>
              <a:t>VB .NET</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52</a:t>
            </a:fld>
            <a:endParaRPr lang="en-US" dirty="0"/>
          </a:p>
        </p:txBody>
      </p:sp>
    </p:spTree>
    <p:extLst>
      <p:ext uri="{BB962C8B-B14F-4D97-AF65-F5344CB8AC3E}">
        <p14:creationId xmlns:p14="http://schemas.microsoft.com/office/powerpoint/2010/main" val="333825910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Промежуточный язык </a:t>
            </a:r>
            <a:r>
              <a:rPr lang="en-US" dirty="0" smtClean="0"/>
              <a:t>MSIL</a:t>
            </a:r>
            <a:endParaRPr lang="en-GB" dirty="0"/>
          </a:p>
        </p:txBody>
      </p:sp>
      <p:sp>
        <p:nvSpPr>
          <p:cNvPr id="3" name="Content Placeholder 2"/>
          <p:cNvSpPr>
            <a:spLocks noGrp="1"/>
          </p:cNvSpPr>
          <p:nvPr>
            <p:ph idx="1"/>
          </p:nvPr>
        </p:nvSpPr>
        <p:spPr>
          <a:xfrm>
            <a:off x="380770" y="1371600"/>
            <a:ext cx="8363938" cy="4862870"/>
          </a:xfrm>
        </p:spPr>
        <p:txBody>
          <a:bodyPr/>
          <a:lstStyle/>
          <a:p>
            <a:r>
              <a:rPr lang="en-GB" dirty="0" smtClean="0"/>
              <a:t>Microsoft Intermediate Language (MSIL) </a:t>
            </a:r>
            <a:r>
              <a:rPr lang="ru-RU" dirty="0" smtClean="0"/>
              <a:t>является посредником между языком программирования высокого уровня и машинным кодом</a:t>
            </a:r>
            <a:endParaRPr lang="en-GB" dirty="0" smtClean="0"/>
          </a:p>
          <a:p>
            <a:r>
              <a:rPr lang="ru-RU" dirty="0" smtClean="0"/>
              <a:t>Легко переводится в машинный код</a:t>
            </a:r>
          </a:p>
          <a:p>
            <a:r>
              <a:rPr lang="en-GB" dirty="0" smtClean="0"/>
              <a:t>MSIL</a:t>
            </a:r>
            <a:r>
              <a:rPr lang="ru-RU" dirty="0" smtClean="0"/>
              <a:t>-код</a:t>
            </a:r>
            <a:r>
              <a:rPr lang="en-GB" dirty="0" smtClean="0"/>
              <a:t> </a:t>
            </a:r>
            <a:r>
              <a:rPr lang="ru-RU" dirty="0" smtClean="0"/>
              <a:t>создаёт любой</a:t>
            </a:r>
            <a:r>
              <a:rPr lang="en-GB" dirty="0" smtClean="0"/>
              <a:t> .NET</a:t>
            </a:r>
            <a:r>
              <a:rPr lang="ru-RU" dirty="0" smtClean="0"/>
              <a:t>-компилятор</a:t>
            </a:r>
            <a:endParaRPr lang="en-GB" dirty="0" smtClean="0"/>
          </a:p>
          <a:p>
            <a:pPr lvl="1"/>
            <a:r>
              <a:rPr lang="en-GB" dirty="0" smtClean="0"/>
              <a:t>C#, Visual Basic, F#, </a:t>
            </a:r>
            <a:r>
              <a:rPr lang="en-GB" dirty="0" err="1" smtClean="0"/>
              <a:t>IronPython</a:t>
            </a:r>
            <a:r>
              <a:rPr lang="en-GB" dirty="0" smtClean="0"/>
              <a:t>, </a:t>
            </a:r>
            <a:r>
              <a:rPr lang="en-GB" dirty="0" err="1" smtClean="0"/>
              <a:t>IronRuby</a:t>
            </a:r>
            <a:r>
              <a:rPr lang="en-GB" dirty="0" smtClean="0"/>
              <a:t>, C++</a:t>
            </a:r>
          </a:p>
          <a:p>
            <a:r>
              <a:rPr lang="ru-RU" dirty="0" smtClean="0"/>
              <a:t>Код пользовательского интерфейса должен создаваться на языке </a:t>
            </a:r>
            <a:r>
              <a:rPr lang="en-GB" dirty="0" smtClean="0"/>
              <a:t>C# </a:t>
            </a:r>
            <a:r>
              <a:rPr lang="ru-RU" dirty="0" smtClean="0"/>
              <a:t>или</a:t>
            </a:r>
            <a:r>
              <a:rPr lang="en-GB" dirty="0" smtClean="0"/>
              <a:t> Visual Basic</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53</a:t>
            </a:fld>
            <a:endParaRPr lang="en-US" dirty="0"/>
          </a:p>
        </p:txBody>
      </p:sp>
    </p:spTree>
    <p:extLst>
      <p:ext uri="{BB962C8B-B14F-4D97-AF65-F5344CB8AC3E}">
        <p14:creationId xmlns:p14="http://schemas.microsoft.com/office/powerpoint/2010/main" val="388743234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Запуск сборок </a:t>
            </a:r>
            <a:r>
              <a:rPr lang="en-GB" dirty="0" smtClean="0"/>
              <a:t>.NET</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Когда программа на </a:t>
            </a:r>
            <a:r>
              <a:rPr lang="en-US" dirty="0" smtClean="0"/>
              <a:t>.NET </a:t>
            </a:r>
            <a:r>
              <a:rPr lang="ru-RU" dirty="0" smtClean="0"/>
              <a:t>запускается</a:t>
            </a:r>
            <a:br>
              <a:rPr lang="ru-RU" dirty="0" smtClean="0"/>
            </a:br>
            <a:r>
              <a:rPr lang="ru-RU" dirty="0" smtClean="0"/>
              <a:t>в первый раз, её промежуточный</a:t>
            </a:r>
            <a:br>
              <a:rPr lang="ru-RU" dirty="0" smtClean="0"/>
            </a:br>
            <a:r>
              <a:rPr lang="ru-RU" dirty="0" err="1" smtClean="0"/>
              <a:t>машиннонезависимый</a:t>
            </a:r>
            <a:r>
              <a:rPr lang="ru-RU" dirty="0" smtClean="0"/>
              <a:t> код компилируется в машинный код для текущей конфигурации</a:t>
            </a:r>
          </a:p>
          <a:p>
            <a:r>
              <a:rPr lang="ru-RU" dirty="0" smtClean="0"/>
              <a:t>Это происходит непосредственно</a:t>
            </a:r>
            <a:br>
              <a:rPr lang="ru-RU" dirty="0" smtClean="0"/>
            </a:br>
            <a:r>
              <a:rPr lang="ru-RU" dirty="0" smtClean="0"/>
              <a:t>перед запуском программы</a:t>
            </a:r>
          </a:p>
          <a:p>
            <a:r>
              <a:rPr lang="ru-RU" dirty="0" smtClean="0"/>
              <a:t>Этот процесс называют компиляцией</a:t>
            </a:r>
            <a:br>
              <a:rPr lang="ru-RU" dirty="0" smtClean="0"/>
            </a:br>
            <a:r>
              <a:rPr lang="ru-RU" dirty="0" smtClean="0"/>
              <a:t>«на лету» (</a:t>
            </a:r>
            <a:r>
              <a:rPr lang="en-US" dirty="0" smtClean="0"/>
              <a:t>Just in Time)</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54</a:t>
            </a:fld>
            <a:endParaRPr lang="en-US" dirty="0"/>
          </a:p>
        </p:txBody>
      </p:sp>
    </p:spTree>
    <p:extLst>
      <p:ext uri="{BB962C8B-B14F-4D97-AF65-F5344CB8AC3E}">
        <p14:creationId xmlns:p14="http://schemas.microsoft.com/office/powerpoint/2010/main" val="90729979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Компиляция «на лету» (</a:t>
            </a:r>
            <a:r>
              <a:rPr lang="en-US" dirty="0" smtClean="0"/>
              <a:t>JIT)</a:t>
            </a:r>
            <a:endParaRPr lang="en-GB" dirty="0"/>
          </a:p>
        </p:txBody>
      </p:sp>
      <p:sp>
        <p:nvSpPr>
          <p:cNvPr id="3" name="Content Placeholder 2"/>
          <p:cNvSpPr>
            <a:spLocks noGrp="1"/>
          </p:cNvSpPr>
          <p:nvPr>
            <p:ph idx="1"/>
          </p:nvPr>
        </p:nvSpPr>
        <p:spPr>
          <a:xfrm>
            <a:off x="1547664" y="3422072"/>
            <a:ext cx="3096344" cy="2671224"/>
          </a:xfrm>
        </p:spPr>
        <p:txBody>
          <a:bodyPr>
            <a:normAutofit fontScale="85000" lnSpcReduction="20000"/>
          </a:bodyPr>
          <a:lstStyle/>
          <a:p>
            <a:pPr marL="0" indent="0">
              <a:buNone/>
            </a:pPr>
            <a:r>
              <a:rPr lang="ru-RU" dirty="0" smtClean="0"/>
              <a:t>Целевое оборудование</a:t>
            </a:r>
            <a:endParaRPr lang="en-GB" dirty="0" smtClean="0"/>
          </a:p>
          <a:p>
            <a:r>
              <a:rPr lang="ru-RU" dirty="0" smtClean="0"/>
              <a:t>компьютер под управлением </a:t>
            </a:r>
            <a:r>
              <a:rPr lang="en-GB" dirty="0" smtClean="0"/>
              <a:t>Windows</a:t>
            </a:r>
          </a:p>
          <a:p>
            <a:r>
              <a:rPr lang="en-GB" dirty="0" smtClean="0"/>
              <a:t>Xbox</a:t>
            </a:r>
          </a:p>
          <a:p>
            <a:r>
              <a:rPr lang="en-GB" dirty="0" smtClean="0"/>
              <a:t>Windows Phone</a:t>
            </a:r>
            <a:endParaRPr lang="en-GB" dirty="0"/>
          </a:p>
        </p:txBody>
      </p:sp>
      <p:sp>
        <p:nvSpPr>
          <p:cNvPr id="4" name="Rectangle 3"/>
          <p:cNvSpPr/>
          <p:nvPr/>
        </p:nvSpPr>
        <p:spPr>
          <a:xfrm>
            <a:off x="4954557" y="1556792"/>
            <a:ext cx="2650928" cy="46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Исходный код на </a:t>
            </a:r>
            <a:r>
              <a:rPr lang="en-GB" dirty="0" smtClean="0"/>
              <a:t>C#</a:t>
            </a:r>
            <a:endParaRPr lang="en-GB" dirty="0"/>
          </a:p>
        </p:txBody>
      </p:sp>
      <p:sp>
        <p:nvSpPr>
          <p:cNvPr id="6" name="Rectangle 5"/>
          <p:cNvSpPr/>
          <p:nvPr/>
        </p:nvSpPr>
        <p:spPr>
          <a:xfrm>
            <a:off x="4954557" y="2492896"/>
            <a:ext cx="2650928" cy="4680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Компилятор </a:t>
            </a:r>
            <a:r>
              <a:rPr lang="en-GB" dirty="0" smtClean="0"/>
              <a:t>C#</a:t>
            </a:r>
            <a:endParaRPr lang="en-GB" dirty="0"/>
          </a:p>
        </p:txBody>
      </p:sp>
      <p:sp>
        <p:nvSpPr>
          <p:cNvPr id="7" name="Rectangle 6"/>
          <p:cNvSpPr/>
          <p:nvPr/>
        </p:nvSpPr>
        <p:spPr>
          <a:xfrm>
            <a:off x="4954558" y="3429000"/>
            <a:ext cx="2650927"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Сборка, содержащая </a:t>
            </a:r>
            <a:r>
              <a:rPr lang="en-GB" dirty="0" smtClean="0"/>
              <a:t>MSIL</a:t>
            </a:r>
            <a:r>
              <a:rPr lang="ru-RU" dirty="0" smtClean="0"/>
              <a:t>-код</a:t>
            </a:r>
            <a:endParaRPr lang="en-GB" dirty="0"/>
          </a:p>
        </p:txBody>
      </p:sp>
      <p:sp>
        <p:nvSpPr>
          <p:cNvPr id="8" name="Rectangle 7"/>
          <p:cNvSpPr/>
          <p:nvPr/>
        </p:nvSpPr>
        <p:spPr>
          <a:xfrm>
            <a:off x="4954557" y="4437112"/>
            <a:ext cx="2650929"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JIT-</a:t>
            </a:r>
            <a:r>
              <a:rPr lang="ru-RU" dirty="0" smtClean="0"/>
              <a:t>компилятор</a:t>
            </a:r>
            <a:endParaRPr lang="en-GB" dirty="0"/>
          </a:p>
        </p:txBody>
      </p:sp>
      <p:sp>
        <p:nvSpPr>
          <p:cNvPr id="9" name="Rectangle 8"/>
          <p:cNvSpPr/>
          <p:nvPr/>
        </p:nvSpPr>
        <p:spPr>
          <a:xfrm>
            <a:off x="4954557" y="5517232"/>
            <a:ext cx="265092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Машинный код, загруженный в память</a:t>
            </a:r>
            <a:endParaRPr lang="en-GB" dirty="0"/>
          </a:p>
        </p:txBody>
      </p:sp>
      <p:sp>
        <p:nvSpPr>
          <p:cNvPr id="10" name="Down Arrow 9"/>
          <p:cNvSpPr/>
          <p:nvPr/>
        </p:nvSpPr>
        <p:spPr>
          <a:xfrm>
            <a:off x="5991989" y="2132856"/>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5991989" y="3068960"/>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6005449" y="4077072"/>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5991989" y="5120316"/>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71600" y="3212976"/>
            <a:ext cx="487765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1043608" y="1814091"/>
            <a:ext cx="4140460" cy="11468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18" name="Content Placeholder 2"/>
          <p:cNvSpPr txBox="1">
            <a:spLocks/>
          </p:cNvSpPr>
          <p:nvPr/>
        </p:nvSpPr>
        <p:spPr>
          <a:xfrm>
            <a:off x="2401900" y="2132856"/>
            <a:ext cx="27466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19" name="Content Placeholder 2"/>
          <p:cNvSpPr txBox="1">
            <a:spLocks/>
          </p:cNvSpPr>
          <p:nvPr/>
        </p:nvSpPr>
        <p:spPr>
          <a:xfrm>
            <a:off x="1537320" y="1412776"/>
            <a:ext cx="2746648" cy="1620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dirty="0" smtClean="0"/>
              <a:t>Среда разработки </a:t>
            </a:r>
            <a:r>
              <a:rPr lang="en-GB" dirty="0" smtClean="0"/>
              <a:t>Visual Studio</a:t>
            </a:r>
            <a:endParaRPr lang="en-GB" dirty="0"/>
          </a:p>
        </p:txBody>
      </p:sp>
    </p:spTree>
    <p:extLst>
      <p:ext uri="{BB962C8B-B14F-4D97-AF65-F5344CB8AC3E}">
        <p14:creationId xmlns:p14="http://schemas.microsoft.com/office/powerpoint/2010/main" val="318584598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Промежуточный язык</a:t>
            </a:r>
            <a:endParaRPr lang="en-GB" dirty="0"/>
          </a:p>
        </p:txBody>
      </p:sp>
      <p:sp>
        <p:nvSpPr>
          <p:cNvPr id="3" name="Content Placeholder 2"/>
          <p:cNvSpPr>
            <a:spLocks noGrp="1"/>
          </p:cNvSpPr>
          <p:nvPr>
            <p:ph idx="1"/>
          </p:nvPr>
        </p:nvSpPr>
        <p:spPr/>
        <p:txBody>
          <a:bodyPr>
            <a:noAutofit/>
          </a:bodyPr>
          <a:lstStyle/>
          <a:p>
            <a:r>
              <a:rPr lang="ru-RU" dirty="0" smtClean="0"/>
              <a:t>Преимущества использования</a:t>
            </a:r>
            <a:endParaRPr lang="en-GB" dirty="0" smtClean="0"/>
          </a:p>
          <a:p>
            <a:pPr lvl="1"/>
            <a:r>
              <a:rPr lang="ru-RU" dirty="0" smtClean="0"/>
              <a:t>могут запускаться на разных платформах, использоваться разными языками программирования</a:t>
            </a:r>
          </a:p>
          <a:p>
            <a:pPr lvl="1"/>
            <a:r>
              <a:rPr lang="ru-RU" dirty="0" smtClean="0"/>
              <a:t>программы занимают меньше памяти, чем машинный код, могут быть подписаны и проверены</a:t>
            </a:r>
            <a:endParaRPr lang="en-GB" dirty="0" smtClean="0"/>
          </a:p>
          <a:p>
            <a:r>
              <a:rPr lang="ru-RU" dirty="0" smtClean="0"/>
              <a:t>Недостаток использования</a:t>
            </a:r>
          </a:p>
          <a:p>
            <a:pPr lvl="1"/>
            <a:r>
              <a:rPr lang="en-GB" dirty="0" smtClean="0"/>
              <a:t>JIT</a:t>
            </a:r>
            <a:r>
              <a:rPr lang="ru-RU" dirty="0" smtClean="0"/>
              <a:t>- компиляция замедляет запуск программы</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56</a:t>
            </a:fld>
            <a:endParaRPr lang="en-US" dirty="0"/>
          </a:p>
        </p:txBody>
      </p:sp>
    </p:spTree>
    <p:extLst>
      <p:ext uri="{BB962C8B-B14F-4D97-AF65-F5344CB8AC3E}">
        <p14:creationId xmlns:p14="http://schemas.microsoft.com/office/powerpoint/2010/main" val="245464113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Управляемый код</a:t>
            </a:r>
            <a:endParaRPr lang="en-GB" dirty="0"/>
          </a:p>
        </p:txBody>
      </p:sp>
      <p:sp>
        <p:nvSpPr>
          <p:cNvPr id="3" name="Content Placeholder 2"/>
          <p:cNvSpPr>
            <a:spLocks noGrp="1"/>
          </p:cNvSpPr>
          <p:nvPr>
            <p:ph idx="1"/>
          </p:nvPr>
        </p:nvSpPr>
        <p:spPr>
          <a:xfrm>
            <a:off x="380770" y="1371600"/>
            <a:ext cx="8363938" cy="4739759"/>
          </a:xfrm>
        </p:spPr>
        <p:txBody>
          <a:bodyPr/>
          <a:lstStyle/>
          <a:p>
            <a:r>
              <a:rPr lang="ru-RU" dirty="0" smtClean="0"/>
              <a:t>Программа для </a:t>
            </a:r>
            <a:r>
              <a:rPr lang="en-GB" dirty="0" smtClean="0"/>
              <a:t>Windows Phone </a:t>
            </a:r>
            <a:r>
              <a:rPr lang="ru-RU" dirty="0" smtClean="0"/>
              <a:t>работает в управляемой среде</a:t>
            </a:r>
            <a:endParaRPr lang="en-GB" dirty="0" smtClean="0"/>
          </a:p>
          <a:p>
            <a:r>
              <a:rPr lang="ru-RU" dirty="0" smtClean="0"/>
              <a:t>Действия программы проверяются управляемой средой</a:t>
            </a:r>
          </a:p>
          <a:p>
            <a:pPr lvl="1"/>
            <a:r>
              <a:rPr lang="ru-RU" dirty="0" smtClean="0"/>
              <a:t>проверка цифровых подписей</a:t>
            </a:r>
            <a:endParaRPr lang="en-GB" dirty="0" smtClean="0"/>
          </a:p>
          <a:p>
            <a:pPr lvl="1"/>
            <a:r>
              <a:rPr lang="ru-RU" dirty="0" smtClean="0"/>
              <a:t>программа не может обращаться</a:t>
            </a:r>
            <a:br>
              <a:rPr lang="ru-RU" dirty="0" smtClean="0"/>
            </a:br>
            <a:r>
              <a:rPr lang="ru-RU" dirty="0"/>
              <a:t>к оборудованию </a:t>
            </a:r>
            <a:r>
              <a:rPr lang="ru-RU" dirty="0" smtClean="0"/>
              <a:t>напрямую</a:t>
            </a:r>
            <a:endParaRPr lang="en-GB" dirty="0" smtClean="0"/>
          </a:p>
          <a:p>
            <a:r>
              <a:rPr lang="ru-RU" dirty="0" smtClean="0"/>
              <a:t>Выполнение опасных для работы системы программ блокируется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57</a:t>
            </a:fld>
            <a:endParaRPr lang="en-US" dirty="0"/>
          </a:p>
        </p:txBody>
      </p:sp>
    </p:spTree>
    <p:extLst>
      <p:ext uri="{BB962C8B-B14F-4D97-AF65-F5344CB8AC3E}">
        <p14:creationId xmlns:p14="http://schemas.microsoft.com/office/powerpoint/2010/main" val="164743944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4819781"/>
          </a:xfrm>
        </p:spPr>
        <p:txBody>
          <a:bodyPr/>
          <a:lstStyle/>
          <a:p>
            <a:r>
              <a:rPr lang="ru-RU" dirty="0" smtClean="0"/>
              <a:t>Программы в телефоне могут выполняться </a:t>
            </a:r>
            <a:r>
              <a:rPr lang="ru-RU" dirty="0" err="1" smtClean="0"/>
              <a:t>многозадачно</a:t>
            </a:r>
            <a:r>
              <a:rPr lang="ru-RU" dirty="0" smtClean="0"/>
              <a:t>, но одновременно активно только одно приложение</a:t>
            </a:r>
          </a:p>
          <a:p>
            <a:r>
              <a:rPr lang="ru-RU" dirty="0" smtClean="0"/>
              <a:t>Приложения основаны на </a:t>
            </a:r>
            <a:r>
              <a:rPr lang="en-GB" dirty="0" smtClean="0"/>
              <a:t>.NET</a:t>
            </a:r>
            <a:r>
              <a:rPr lang="ru-RU" dirty="0" smtClean="0"/>
              <a:t> и</a:t>
            </a:r>
            <a:r>
              <a:rPr lang="en-GB" dirty="0" smtClean="0"/>
              <a:t> Microsoft Intermediate Language</a:t>
            </a:r>
            <a:r>
              <a:rPr lang="ru-RU" dirty="0" smtClean="0"/>
              <a:t> </a:t>
            </a:r>
            <a:r>
              <a:rPr lang="en-US" dirty="0" smtClean="0"/>
              <a:t>(MSIL)</a:t>
            </a:r>
            <a:endParaRPr lang="en-GB" dirty="0" smtClean="0"/>
          </a:p>
          <a:p>
            <a:r>
              <a:rPr lang="ru-RU" dirty="0" smtClean="0"/>
              <a:t>Перед запуском приложений выполняется их компиляция «на лету»</a:t>
            </a:r>
            <a:endParaRPr lang="en-GB" dirty="0" smtClean="0"/>
          </a:p>
          <a:p>
            <a:r>
              <a:rPr lang="ru-RU" dirty="0" smtClean="0"/>
              <a:t>Приложения выполняются в управляемой среде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58</a:t>
            </a:fld>
            <a:endParaRPr lang="en-US" dirty="0"/>
          </a:p>
        </p:txBody>
      </p:sp>
    </p:spTree>
    <p:extLst>
      <p:ext uri="{BB962C8B-B14F-4D97-AF65-F5344CB8AC3E}">
        <p14:creationId xmlns:p14="http://schemas.microsoft.com/office/powerpoint/2010/main" val="56042779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1.4</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Разработка </a:t>
            </a:r>
            <a:r>
              <a:rPr lang="ru-RU" dirty="0" smtClean="0"/>
              <a:t>приложений</a:t>
            </a:r>
            <a:br>
              <a:rPr lang="ru-RU" dirty="0" smtClean="0"/>
            </a:br>
            <a:r>
              <a:rPr lang="ru-RU" dirty="0" smtClean="0"/>
              <a:t>для </a:t>
            </a:r>
            <a:r>
              <a:rPr lang="en-GB" dirty="0"/>
              <a:t>Windows Phone</a:t>
            </a:r>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59</a:t>
            </a:fld>
            <a:endParaRPr lang="en-US" dirty="0"/>
          </a:p>
        </p:txBody>
      </p:sp>
    </p:spTree>
    <p:extLst>
      <p:ext uri="{BB962C8B-B14F-4D97-AF65-F5344CB8AC3E}">
        <p14:creationId xmlns:p14="http://schemas.microsoft.com/office/powerpoint/2010/main" val="469891033"/>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Тактовая частота процессора</a:t>
            </a:r>
            <a:endParaRPr lang="en-GB" dirty="0"/>
          </a:p>
        </p:txBody>
      </p:sp>
      <p:sp>
        <p:nvSpPr>
          <p:cNvPr id="3" name="Content Placeholder 2"/>
          <p:cNvSpPr>
            <a:spLocks noGrp="1"/>
          </p:cNvSpPr>
          <p:nvPr>
            <p:ph idx="1"/>
          </p:nvPr>
        </p:nvSpPr>
        <p:spPr>
          <a:xfrm>
            <a:off x="380770" y="1371600"/>
            <a:ext cx="8363938" cy="4228850"/>
          </a:xfrm>
        </p:spPr>
        <p:txBody>
          <a:bodyPr/>
          <a:lstStyle/>
          <a:p>
            <a:r>
              <a:rPr lang="ru-RU" dirty="0" smtClean="0"/>
              <a:t>За один такт центральный процессор может выполнить </a:t>
            </a:r>
            <a:r>
              <a:rPr lang="ru-RU" dirty="0"/>
              <a:t>одну часть </a:t>
            </a:r>
            <a:r>
              <a:rPr lang="ru-RU" dirty="0" smtClean="0"/>
              <a:t>низкоуровневой операции</a:t>
            </a:r>
            <a:endParaRPr lang="en-GB" dirty="0" smtClean="0"/>
          </a:p>
          <a:p>
            <a:pPr lvl="1"/>
            <a:r>
              <a:rPr lang="ru-RU" dirty="0" smtClean="0"/>
              <a:t>выполнение части аппаратной инструкции</a:t>
            </a:r>
            <a:endParaRPr lang="en-GB" dirty="0" smtClean="0"/>
          </a:p>
          <a:p>
            <a:pPr lvl="1"/>
            <a:r>
              <a:rPr lang="ru-RU" dirty="0" smtClean="0"/>
              <a:t>выборка данных из памяти</a:t>
            </a:r>
            <a:endParaRPr lang="en-GB" dirty="0" smtClean="0"/>
          </a:p>
          <a:p>
            <a:pPr lvl="1"/>
            <a:r>
              <a:rPr lang="ru-RU" dirty="0" smtClean="0"/>
              <a:t>сохранение данных в памяти</a:t>
            </a:r>
            <a:endParaRPr lang="en-GB" dirty="0" smtClean="0"/>
          </a:p>
          <a:p>
            <a:r>
              <a:rPr lang="ru-RU" dirty="0" smtClean="0"/>
              <a:t>Чем выше тактовая частота, тем быстрее работает процессор</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a:t>
            </a:fld>
            <a:endParaRPr lang="en-US" dirty="0"/>
          </a:p>
        </p:txBody>
      </p:sp>
    </p:spTree>
    <p:extLst>
      <p:ext uri="{BB962C8B-B14F-4D97-AF65-F5344CB8AC3E}">
        <p14:creationId xmlns:p14="http://schemas.microsoft.com/office/powerpoint/2010/main" val="424249730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585871"/>
          </a:xfrm>
        </p:spPr>
        <p:txBody>
          <a:bodyPr>
            <a:spAutoFit/>
          </a:bodyPr>
          <a:lstStyle/>
          <a:p>
            <a:r>
              <a:rPr lang="ru-RU" dirty="0" smtClean="0"/>
              <a:t>Создание программ для </a:t>
            </a:r>
            <a:r>
              <a:rPr lang="en-GB" dirty="0" smtClean="0"/>
              <a:t>Windows Phone</a:t>
            </a:r>
          </a:p>
          <a:p>
            <a:r>
              <a:rPr lang="ru-RU" dirty="0" smtClean="0"/>
              <a:t>Эмулятор</a:t>
            </a:r>
            <a:r>
              <a:rPr lang="en-GB" dirty="0" smtClean="0"/>
              <a:t> Windows Phone</a:t>
            </a:r>
          </a:p>
          <a:p>
            <a:r>
              <a:rPr lang="ru-RU" dirty="0"/>
              <a:t>Программный доступ к средствам </a:t>
            </a:r>
            <a:r>
              <a:rPr lang="en-US" dirty="0"/>
              <a:t>Windows </a:t>
            </a:r>
            <a:r>
              <a:rPr lang="en-US" dirty="0" smtClean="0"/>
              <a:t>Phone</a:t>
            </a:r>
            <a:endParaRPr lang="ru-RU" dirty="0" smtClean="0"/>
          </a:p>
          <a:p>
            <a:r>
              <a:rPr lang="en-GB" dirty="0"/>
              <a:t>Silverlight</a:t>
            </a:r>
            <a:r>
              <a:rPr lang="ru-RU" dirty="0"/>
              <a:t> и </a:t>
            </a:r>
            <a:r>
              <a:rPr lang="en-GB" dirty="0" smtClean="0"/>
              <a:t>XNA</a:t>
            </a:r>
          </a:p>
          <a:p>
            <a:r>
              <a:rPr lang="ru-RU" dirty="0" smtClean="0"/>
              <a:t>Средства разработки</a:t>
            </a:r>
            <a:endParaRPr lang="en-GB" dirty="0" smtClean="0"/>
          </a:p>
          <a:p>
            <a:r>
              <a:rPr lang="en-GB" dirty="0" smtClean="0"/>
              <a:t>Windows Phone Marketplace</a:t>
            </a:r>
          </a:p>
          <a:p>
            <a:pPr lvl="1"/>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60</a:t>
            </a:fld>
            <a:endParaRPr lang="en-US" dirty="0"/>
          </a:p>
        </p:txBody>
      </p:sp>
    </p:spTree>
    <p:extLst>
      <p:ext uri="{BB962C8B-B14F-4D97-AF65-F5344CB8AC3E}">
        <p14:creationId xmlns:p14="http://schemas.microsoft.com/office/powerpoint/2010/main" val="206275574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a:t>Создание </a:t>
            </a:r>
            <a:r>
              <a:rPr lang="ru-RU" dirty="0" smtClean="0"/>
              <a:t>программ</a:t>
            </a:r>
            <a:br>
              <a:rPr lang="ru-RU" dirty="0" smtClean="0"/>
            </a:br>
            <a:r>
              <a:rPr lang="ru-RU" dirty="0" smtClean="0"/>
              <a:t>для </a:t>
            </a:r>
            <a:r>
              <a:rPr lang="en-GB" dirty="0"/>
              <a:t>Windows Phone</a:t>
            </a:r>
          </a:p>
        </p:txBody>
      </p:sp>
      <p:sp>
        <p:nvSpPr>
          <p:cNvPr id="3" name="Content Placeholder 2"/>
          <p:cNvSpPr>
            <a:spLocks noGrp="1"/>
          </p:cNvSpPr>
          <p:nvPr>
            <p:ph idx="1"/>
          </p:nvPr>
        </p:nvSpPr>
        <p:spPr>
          <a:xfrm>
            <a:off x="380770" y="1764000"/>
            <a:ext cx="8363938" cy="4210383"/>
          </a:xfrm>
        </p:spPr>
        <p:txBody>
          <a:bodyPr/>
          <a:lstStyle/>
          <a:p>
            <a:r>
              <a:rPr lang="ru-RU" dirty="0"/>
              <a:t>Создание программ для </a:t>
            </a:r>
            <a:r>
              <a:rPr lang="en-GB" dirty="0"/>
              <a:t>Windows </a:t>
            </a:r>
            <a:r>
              <a:rPr lang="en-GB" dirty="0" smtClean="0"/>
              <a:t>Phone</a:t>
            </a:r>
            <a:r>
              <a:rPr lang="ru-RU" dirty="0" smtClean="0"/>
              <a:t> выполняется так же, как и для любой платформы </a:t>
            </a:r>
            <a:r>
              <a:rPr lang="en-GB" dirty="0" smtClean="0"/>
              <a:t>.NET</a:t>
            </a:r>
          </a:p>
          <a:p>
            <a:r>
              <a:rPr lang="ru-RU" dirty="0" smtClean="0"/>
              <a:t>Редактирование, компиляция и отладка программ выполняются в </a:t>
            </a:r>
            <a:r>
              <a:rPr lang="en-GB" dirty="0" smtClean="0"/>
              <a:t>Visual Studio</a:t>
            </a:r>
          </a:p>
          <a:p>
            <a:r>
              <a:rPr lang="ru-RU" dirty="0" smtClean="0"/>
              <a:t>В приложениях можно использовать библиотеки и сборки </a:t>
            </a:r>
            <a:r>
              <a:rPr lang="en-US" dirty="0" smtClean="0"/>
              <a:t>.NET </a:t>
            </a:r>
            <a:r>
              <a:rPr lang="ru-RU" dirty="0" smtClean="0"/>
              <a:t>сторонних производителей</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61</a:t>
            </a:fld>
            <a:endParaRPr lang="en-US" dirty="0"/>
          </a:p>
        </p:txBody>
      </p:sp>
    </p:spTree>
    <p:extLst>
      <p:ext uri="{BB962C8B-B14F-4D97-AF65-F5344CB8AC3E}">
        <p14:creationId xmlns:p14="http://schemas.microsoft.com/office/powerpoint/2010/main" val="3876371677"/>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Эмулятор </a:t>
            </a:r>
            <a:r>
              <a:rPr lang="en-GB" dirty="0" smtClean="0"/>
              <a:t>Windows Phone</a:t>
            </a:r>
            <a:endParaRPr lang="en-GB" dirty="0"/>
          </a:p>
        </p:txBody>
      </p:sp>
      <p:sp>
        <p:nvSpPr>
          <p:cNvPr id="3" name="Content Placeholder 2"/>
          <p:cNvSpPr>
            <a:spLocks noGrp="1"/>
          </p:cNvSpPr>
          <p:nvPr>
            <p:ph idx="1"/>
          </p:nvPr>
        </p:nvSpPr>
        <p:spPr>
          <a:xfrm>
            <a:off x="380769" y="1371600"/>
            <a:ext cx="6760665" cy="4210383"/>
          </a:xfrm>
        </p:spPr>
        <p:txBody>
          <a:bodyPr/>
          <a:lstStyle/>
          <a:p>
            <a:r>
              <a:rPr lang="ru-RU" dirty="0" smtClean="0"/>
              <a:t>Эмулятор запускается на компьютере</a:t>
            </a:r>
            <a:endParaRPr lang="en-GB" dirty="0" smtClean="0"/>
          </a:p>
          <a:p>
            <a:r>
              <a:rPr lang="ru-RU" dirty="0" smtClean="0"/>
              <a:t>Его программный код такой же, что и в обычном телефоне, но он скомпилирован для работы</a:t>
            </a:r>
            <a:br>
              <a:rPr lang="ru-RU" dirty="0" smtClean="0"/>
            </a:br>
            <a:r>
              <a:rPr lang="ru-RU" dirty="0" smtClean="0"/>
              <a:t>на компьютере</a:t>
            </a:r>
          </a:p>
          <a:p>
            <a:r>
              <a:rPr lang="ru-RU" dirty="0" smtClean="0"/>
              <a:t>Позволяет увидеть, как программы будут работать в устройстве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62</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435" y="1645920"/>
            <a:ext cx="1744163" cy="31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6684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Эмуляция ориентации</a:t>
            </a:r>
            <a:endParaRPr lang="en-GB" dirty="0"/>
          </a:p>
        </p:txBody>
      </p:sp>
      <p:sp>
        <p:nvSpPr>
          <p:cNvPr id="3" name="Content Placeholder 2"/>
          <p:cNvSpPr>
            <a:spLocks noGrp="1"/>
          </p:cNvSpPr>
          <p:nvPr>
            <p:ph idx="1"/>
          </p:nvPr>
        </p:nvSpPr>
        <p:spPr>
          <a:xfrm>
            <a:off x="380770" y="1371600"/>
            <a:ext cx="4556990" cy="4598182"/>
          </a:xfrm>
        </p:spPr>
        <p:txBody>
          <a:bodyPr/>
          <a:lstStyle/>
          <a:p>
            <a:r>
              <a:rPr lang="ru-RU" dirty="0" smtClean="0"/>
              <a:t>Эмулятор позволяет «перемещать» телефон в пространстве</a:t>
            </a:r>
          </a:p>
          <a:p>
            <a:r>
              <a:rPr lang="ru-RU" dirty="0" smtClean="0"/>
              <a:t>Можно записать последовательность перемещений телефона и повторно воспроизводить её</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63</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33" y="1586205"/>
            <a:ext cx="4146291" cy="368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60148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Эмуляция местоположения</a:t>
            </a:r>
            <a:endParaRPr lang="en-GB" dirty="0"/>
          </a:p>
        </p:txBody>
      </p:sp>
      <p:sp>
        <p:nvSpPr>
          <p:cNvPr id="3" name="Content Placeholder 2"/>
          <p:cNvSpPr>
            <a:spLocks noGrp="1"/>
          </p:cNvSpPr>
          <p:nvPr>
            <p:ph idx="1"/>
          </p:nvPr>
        </p:nvSpPr>
        <p:spPr>
          <a:xfrm>
            <a:off x="351742" y="1371600"/>
            <a:ext cx="4012160" cy="3600986"/>
          </a:xfrm>
        </p:spPr>
        <p:txBody>
          <a:bodyPr/>
          <a:lstStyle/>
          <a:p>
            <a:r>
              <a:rPr lang="ru-RU" dirty="0" smtClean="0"/>
              <a:t>Можно выбрать</a:t>
            </a:r>
            <a:br>
              <a:rPr lang="ru-RU" dirty="0" smtClean="0"/>
            </a:br>
            <a:r>
              <a:rPr lang="ru-RU" dirty="0" smtClean="0"/>
              <a:t>на карте «местоположение» эмулятора</a:t>
            </a:r>
          </a:p>
          <a:p>
            <a:r>
              <a:rPr lang="ru-RU" dirty="0" smtClean="0"/>
              <a:t>Можно создавать и воспроизводить поездки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64</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724" y="1528201"/>
            <a:ext cx="4276800" cy="38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959388"/>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Программный доступ к </a:t>
            </a:r>
            <a:r>
              <a:rPr lang="ru-RU" dirty="0" smtClean="0"/>
              <a:t>функциям </a:t>
            </a:r>
            <a:r>
              <a:rPr lang="en-US" dirty="0" smtClean="0"/>
              <a:t>Windows </a:t>
            </a:r>
            <a:r>
              <a:rPr lang="en-US" dirty="0"/>
              <a:t>Phone</a:t>
            </a:r>
            <a:endParaRPr lang="en-GB" dirty="0"/>
          </a:p>
        </p:txBody>
      </p:sp>
      <p:sp>
        <p:nvSpPr>
          <p:cNvPr id="3" name="Content Placeholder 2"/>
          <p:cNvSpPr>
            <a:spLocks noGrp="1"/>
          </p:cNvSpPr>
          <p:nvPr>
            <p:ph idx="1"/>
          </p:nvPr>
        </p:nvSpPr>
        <p:spPr>
          <a:xfrm>
            <a:off x="380770" y="1764000"/>
            <a:ext cx="8363938" cy="4573560"/>
          </a:xfrm>
        </p:spPr>
        <p:txBody>
          <a:bodyPr/>
          <a:lstStyle/>
          <a:p>
            <a:r>
              <a:rPr lang="en-GB" dirty="0" smtClean="0"/>
              <a:t>Windows Phone </a:t>
            </a:r>
            <a:r>
              <a:rPr lang="ru-RU" dirty="0" smtClean="0"/>
              <a:t>предоставляет библиотеки средств запуска</a:t>
            </a:r>
            <a:r>
              <a:rPr lang="en-GB" dirty="0" smtClean="0"/>
              <a:t> </a:t>
            </a:r>
            <a:r>
              <a:rPr lang="ru-RU" dirty="0" smtClean="0"/>
              <a:t>и выбора, которые можно использовать в программах</a:t>
            </a:r>
            <a:endParaRPr lang="en-GB" dirty="0" smtClean="0"/>
          </a:p>
          <a:p>
            <a:pPr lvl="1"/>
            <a:r>
              <a:rPr lang="ru-RU" dirty="0" smtClean="0"/>
              <a:t>задачи запуска позволяют запустить другие приложения</a:t>
            </a:r>
            <a:endParaRPr lang="en-GB" dirty="0" smtClean="0"/>
          </a:p>
          <a:p>
            <a:pPr lvl="1"/>
            <a:r>
              <a:rPr lang="ru-RU" dirty="0" smtClean="0"/>
              <a:t>задачи выбора позволяют выбрать объект системы и передать его программе</a:t>
            </a:r>
          </a:p>
          <a:p>
            <a:r>
              <a:rPr lang="ru-RU" dirty="0" smtClean="0"/>
              <a:t>При запуске задачи приложение приостанавливает работу</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65</a:t>
            </a:fld>
            <a:endParaRPr lang="en-US" dirty="0"/>
          </a:p>
        </p:txBody>
      </p:sp>
    </p:spTree>
    <p:extLst>
      <p:ext uri="{BB962C8B-B14F-4D97-AF65-F5344CB8AC3E}">
        <p14:creationId xmlns:p14="http://schemas.microsoft.com/office/powerpoint/2010/main" val="390724679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Сетевые подключения</a:t>
            </a:r>
            <a:endParaRPr lang="en-GB" dirty="0"/>
          </a:p>
        </p:txBody>
      </p:sp>
      <p:sp>
        <p:nvSpPr>
          <p:cNvPr id="3" name="Content Placeholder 2"/>
          <p:cNvSpPr>
            <a:spLocks noGrp="1"/>
          </p:cNvSpPr>
          <p:nvPr>
            <p:ph idx="1"/>
          </p:nvPr>
        </p:nvSpPr>
        <p:spPr/>
        <p:txBody>
          <a:bodyPr>
            <a:normAutofit/>
          </a:bodyPr>
          <a:lstStyle/>
          <a:p>
            <a:r>
              <a:rPr lang="en-GB" dirty="0" smtClean="0"/>
              <a:t>Windows Phone</a:t>
            </a:r>
            <a:r>
              <a:rPr lang="ru-RU" dirty="0" smtClean="0"/>
              <a:t> может подключиться</a:t>
            </a:r>
            <a:br>
              <a:rPr lang="ru-RU" dirty="0" smtClean="0"/>
            </a:br>
            <a:r>
              <a:rPr lang="ru-RU" dirty="0" smtClean="0"/>
              <a:t>к Интернету через </a:t>
            </a:r>
            <a:r>
              <a:rPr lang="en-GB" dirty="0" smtClean="0"/>
              <a:t>3G </a:t>
            </a:r>
            <a:r>
              <a:rPr lang="ru-RU" dirty="0" smtClean="0"/>
              <a:t>или </a:t>
            </a:r>
            <a:r>
              <a:rPr lang="en-GB" dirty="0" smtClean="0"/>
              <a:t>Wi</a:t>
            </a:r>
            <a:r>
              <a:rPr lang="ru-RU" dirty="0" smtClean="0"/>
              <a:t>-</a:t>
            </a:r>
            <a:r>
              <a:rPr lang="en-GB" dirty="0" smtClean="0"/>
              <a:t>Fi</a:t>
            </a:r>
          </a:p>
          <a:p>
            <a:r>
              <a:rPr lang="ru-RU" dirty="0" smtClean="0"/>
              <a:t>Программы могут взаимодействовать</a:t>
            </a:r>
            <a:br>
              <a:rPr lang="ru-RU" dirty="0" smtClean="0"/>
            </a:br>
            <a:r>
              <a:rPr lang="ru-RU" dirty="0" smtClean="0"/>
              <a:t>с серверами, </a:t>
            </a:r>
            <a:r>
              <a:rPr lang="ru-RU" dirty="0"/>
              <a:t>вызывать веб-службы и </a:t>
            </a:r>
            <a:r>
              <a:rPr lang="ru-RU" dirty="0" smtClean="0"/>
              <a:t>устанавливать </a:t>
            </a:r>
            <a:r>
              <a:rPr lang="en-US" dirty="0"/>
              <a:t>REST-</a:t>
            </a:r>
            <a:r>
              <a:rPr lang="ru-RU" dirty="0"/>
              <a:t>подключения к узлам</a:t>
            </a:r>
          </a:p>
          <a:p>
            <a:r>
              <a:rPr lang="ru-RU" dirty="0" smtClean="0"/>
              <a:t>В текущей версии операционной системы отсутствует поддержка прямых подключений на основе сокетов</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66</a:t>
            </a:fld>
            <a:endParaRPr lang="en-US" dirty="0"/>
          </a:p>
        </p:txBody>
      </p:sp>
    </p:spTree>
    <p:extLst>
      <p:ext uri="{BB962C8B-B14F-4D97-AF65-F5344CB8AC3E}">
        <p14:creationId xmlns:p14="http://schemas.microsoft.com/office/powerpoint/2010/main" val="384116095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en-GB" dirty="0"/>
              <a:t>Silverlight</a:t>
            </a:r>
            <a:r>
              <a:rPr lang="ru-RU" dirty="0"/>
              <a:t> и </a:t>
            </a:r>
            <a:r>
              <a:rPr lang="en-GB" dirty="0"/>
              <a:t>XNA</a:t>
            </a:r>
          </a:p>
        </p:txBody>
      </p:sp>
      <p:sp>
        <p:nvSpPr>
          <p:cNvPr id="3" name="Content Placeholder 2"/>
          <p:cNvSpPr>
            <a:spLocks noGrp="1"/>
          </p:cNvSpPr>
          <p:nvPr>
            <p:ph idx="1"/>
          </p:nvPr>
        </p:nvSpPr>
        <p:spPr>
          <a:xfrm>
            <a:off x="380770" y="1371600"/>
            <a:ext cx="8363938" cy="4351961"/>
          </a:xfrm>
        </p:spPr>
        <p:txBody>
          <a:bodyPr/>
          <a:lstStyle/>
          <a:p>
            <a:pPr marL="0" indent="0">
              <a:buNone/>
            </a:pPr>
            <a:r>
              <a:rPr lang="ru-RU" dirty="0" smtClean="0"/>
              <a:t>В </a:t>
            </a:r>
            <a:r>
              <a:rPr lang="en-GB" dirty="0"/>
              <a:t>Windows </a:t>
            </a:r>
            <a:r>
              <a:rPr lang="en-GB" dirty="0" smtClean="0"/>
              <a:t>Phone</a:t>
            </a:r>
            <a:r>
              <a:rPr lang="ru-RU" dirty="0" smtClean="0"/>
              <a:t> можно создавать приложения двух типов:</a:t>
            </a:r>
            <a:endParaRPr lang="en-GB" dirty="0" smtClean="0"/>
          </a:p>
          <a:p>
            <a:r>
              <a:rPr lang="en-GB" dirty="0" smtClean="0"/>
              <a:t>Silverlight</a:t>
            </a:r>
          </a:p>
          <a:p>
            <a:pPr lvl="1"/>
            <a:r>
              <a:rPr lang="ru-RU" dirty="0" smtClean="0"/>
              <a:t>бизнес-приложения и простые игры</a:t>
            </a:r>
            <a:endParaRPr lang="en-GB" dirty="0" smtClean="0"/>
          </a:p>
          <a:p>
            <a:r>
              <a:rPr lang="en-GB" dirty="0" smtClean="0"/>
              <a:t>XNA</a:t>
            </a:r>
          </a:p>
          <a:p>
            <a:pPr lvl="1"/>
            <a:r>
              <a:rPr lang="en-GB" dirty="0" smtClean="0"/>
              <a:t>2D </a:t>
            </a:r>
            <a:r>
              <a:rPr lang="ru-RU" dirty="0" smtClean="0"/>
              <a:t>и </a:t>
            </a:r>
            <a:r>
              <a:rPr lang="en-GB" dirty="0" smtClean="0"/>
              <a:t>3D </a:t>
            </a:r>
            <a:r>
              <a:rPr lang="ru-RU" dirty="0" smtClean="0"/>
              <a:t>игры с поддержкой</a:t>
            </a:r>
            <a:r>
              <a:rPr lang="en-GB" dirty="0" smtClean="0"/>
              <a:t> </a:t>
            </a:r>
            <a:r>
              <a:rPr lang="ru-RU" dirty="0" smtClean="0"/>
              <a:t>аппаратного графического ускорителя</a:t>
            </a:r>
            <a:endParaRPr lang="en-GB" dirty="0" smtClean="0"/>
          </a:p>
          <a:p>
            <a:r>
              <a:rPr lang="ru-RU" dirty="0" smtClean="0"/>
              <a:t>комбинирование </a:t>
            </a:r>
            <a:r>
              <a:rPr lang="en-GB" dirty="0" smtClean="0"/>
              <a:t>Silverlight </a:t>
            </a:r>
            <a:r>
              <a:rPr lang="ru-RU" dirty="0" smtClean="0"/>
              <a:t>и</a:t>
            </a:r>
            <a:r>
              <a:rPr lang="en-GB" dirty="0" smtClean="0"/>
              <a:t> XNA</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67</a:t>
            </a:fld>
            <a:endParaRPr lang="en-US" dirty="0"/>
          </a:p>
        </p:txBody>
      </p:sp>
    </p:spTree>
    <p:extLst>
      <p:ext uri="{BB962C8B-B14F-4D97-AF65-F5344CB8AC3E}">
        <p14:creationId xmlns:p14="http://schemas.microsoft.com/office/powerpoint/2010/main" val="707672341"/>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Приложения </a:t>
            </a:r>
            <a:r>
              <a:rPr lang="en-GB" dirty="0" smtClean="0"/>
              <a:t>Silverlight</a:t>
            </a:r>
            <a:endParaRPr lang="en-GB" dirty="0"/>
          </a:p>
        </p:txBody>
      </p:sp>
      <p:sp>
        <p:nvSpPr>
          <p:cNvPr id="3" name="Content Placeholder 2"/>
          <p:cNvSpPr>
            <a:spLocks noGrp="1"/>
          </p:cNvSpPr>
          <p:nvPr>
            <p:ph idx="1"/>
          </p:nvPr>
        </p:nvSpPr>
        <p:spPr>
          <a:xfrm>
            <a:off x="380770" y="1371600"/>
            <a:ext cx="5288510" cy="4099584"/>
          </a:xfrm>
        </p:spPr>
        <p:txBody>
          <a:bodyPr/>
          <a:lstStyle/>
          <a:p>
            <a:r>
              <a:rPr lang="ru-RU" dirty="0" smtClean="0"/>
              <a:t>Можно проектировать интерфейс приложения</a:t>
            </a:r>
            <a:br>
              <a:rPr lang="ru-RU" dirty="0" smtClean="0"/>
            </a:br>
            <a:r>
              <a:rPr lang="ru-RU" dirty="0" smtClean="0"/>
              <a:t>с помощью </a:t>
            </a:r>
            <a:r>
              <a:rPr lang="en-GB" dirty="0" smtClean="0"/>
              <a:t>Silverlight</a:t>
            </a:r>
            <a:endParaRPr lang="ru-RU" dirty="0" smtClean="0"/>
          </a:p>
          <a:p>
            <a:r>
              <a:rPr lang="ru-RU" dirty="0" smtClean="0"/>
              <a:t>Существует множество визуальных компонентов для интерфейсов приложений</a:t>
            </a:r>
            <a:br>
              <a:rPr lang="ru-RU" dirty="0" smtClean="0"/>
            </a:br>
            <a:r>
              <a:rPr lang="ru-RU" dirty="0" smtClean="0"/>
              <a:t>для мобильных устройств</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68</a:t>
            </a:fld>
            <a:endParaRPr lang="en-US" dirty="0"/>
          </a:p>
        </p:txBody>
      </p:sp>
      <p:pic>
        <p:nvPicPr>
          <p:cNvPr id="6" name="Picture 2" descr="http://static.flickr.com/4102/4860552950_548fa47a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219" y="1216139"/>
            <a:ext cx="25527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2171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Приложения </a:t>
            </a:r>
            <a:r>
              <a:rPr lang="en-GB" dirty="0" smtClean="0"/>
              <a:t>XNA</a:t>
            </a:r>
            <a:endParaRPr lang="en-GB" dirty="0"/>
          </a:p>
        </p:txBody>
      </p:sp>
      <p:sp>
        <p:nvSpPr>
          <p:cNvPr id="3" name="Content Placeholder 2"/>
          <p:cNvSpPr>
            <a:spLocks noGrp="1"/>
          </p:cNvSpPr>
          <p:nvPr>
            <p:ph idx="1"/>
          </p:nvPr>
        </p:nvSpPr>
        <p:spPr>
          <a:xfrm>
            <a:off x="380770" y="1371600"/>
            <a:ext cx="5943830" cy="5207579"/>
          </a:xfrm>
        </p:spPr>
        <p:txBody>
          <a:bodyPr/>
          <a:lstStyle/>
          <a:p>
            <a:r>
              <a:rPr lang="en-US" dirty="0" smtClean="0"/>
              <a:t>XNA </a:t>
            </a:r>
            <a:r>
              <a:rPr lang="ru-RU" dirty="0" smtClean="0"/>
              <a:t>—</a:t>
            </a:r>
            <a:r>
              <a:rPr lang="en-US" dirty="0" smtClean="0"/>
              <a:t> </a:t>
            </a:r>
            <a:r>
              <a:rPr lang="ru-RU" dirty="0" smtClean="0"/>
              <a:t>это среда</a:t>
            </a:r>
            <a:br>
              <a:rPr lang="ru-RU" dirty="0" smtClean="0"/>
            </a:br>
            <a:r>
              <a:rPr lang="ru-RU" dirty="0" smtClean="0"/>
              <a:t>для разработки игр</a:t>
            </a:r>
            <a:br>
              <a:rPr lang="ru-RU" dirty="0" smtClean="0"/>
            </a:br>
            <a:r>
              <a:rPr lang="ru-RU" dirty="0" smtClean="0"/>
              <a:t>для компьютеров</a:t>
            </a:r>
            <a:br>
              <a:rPr lang="ru-RU" dirty="0" smtClean="0"/>
            </a:br>
            <a:r>
              <a:rPr lang="ru-RU" dirty="0" smtClean="0"/>
              <a:t>под управлением </a:t>
            </a:r>
            <a:r>
              <a:rPr lang="en-GB" dirty="0" smtClean="0"/>
              <a:t>Windows, Xbox </a:t>
            </a:r>
            <a:r>
              <a:rPr lang="ru-RU" dirty="0" smtClean="0"/>
              <a:t>и </a:t>
            </a:r>
            <a:r>
              <a:rPr lang="en-GB" dirty="0" smtClean="0"/>
              <a:t>Windows Phone</a:t>
            </a:r>
          </a:p>
          <a:p>
            <a:r>
              <a:rPr lang="ru-RU" dirty="0" smtClean="0"/>
              <a:t>Существующие игры на </a:t>
            </a:r>
            <a:r>
              <a:rPr lang="en-GB" dirty="0" smtClean="0"/>
              <a:t>XNA </a:t>
            </a:r>
            <a:r>
              <a:rPr lang="ru-RU" dirty="0" smtClean="0"/>
              <a:t>легко </a:t>
            </a:r>
            <a:r>
              <a:rPr lang="ru-RU" dirty="0" err="1" smtClean="0"/>
              <a:t>портировать</a:t>
            </a:r>
            <a:r>
              <a:rPr lang="ru-RU" dirty="0" smtClean="0"/>
              <a:t> на телефон</a:t>
            </a:r>
            <a:endParaRPr lang="en-GB" dirty="0" smtClean="0"/>
          </a:p>
          <a:p>
            <a:r>
              <a:rPr lang="en-GB" dirty="0"/>
              <a:t>Windows </a:t>
            </a:r>
            <a:r>
              <a:rPr lang="en-GB" dirty="0" smtClean="0"/>
              <a:t>Phone</a:t>
            </a:r>
            <a:r>
              <a:rPr lang="ru-RU" dirty="0" smtClean="0"/>
              <a:t> </a:t>
            </a:r>
            <a:r>
              <a:rPr lang="ru-RU" dirty="0"/>
              <a:t>п</a:t>
            </a:r>
            <a:r>
              <a:rPr lang="ru-RU" dirty="0" smtClean="0"/>
              <a:t>редоставляет средства </a:t>
            </a:r>
            <a:r>
              <a:rPr lang="en-US" dirty="0" smtClean="0"/>
              <a:t>3D </a:t>
            </a:r>
            <a:r>
              <a:rPr lang="ru-RU" dirty="0" smtClean="0"/>
              <a:t>графики для создания игр</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69</a:t>
            </a:fld>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61116" y="1478278"/>
            <a:ext cx="2253803" cy="4238223"/>
          </a:xfrm>
          <a:prstGeom prst="roundRect">
            <a:avLst>
              <a:gd name="adj" fmla="val 584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9921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Скорость процессора</a:t>
            </a:r>
            <a:endParaRPr lang="en-GB" dirty="0"/>
          </a:p>
        </p:txBody>
      </p:sp>
      <p:sp>
        <p:nvSpPr>
          <p:cNvPr id="3" name="Content Placeholder 2"/>
          <p:cNvSpPr>
            <a:spLocks noGrp="1"/>
          </p:cNvSpPr>
          <p:nvPr>
            <p:ph idx="1"/>
          </p:nvPr>
        </p:nvSpPr>
        <p:spPr>
          <a:xfrm>
            <a:off x="380770" y="1371600"/>
            <a:ext cx="8363938" cy="4210383"/>
          </a:xfrm>
        </p:spPr>
        <p:txBody>
          <a:bodyPr>
            <a:spAutoFit/>
          </a:bodyPr>
          <a:lstStyle/>
          <a:p>
            <a:r>
              <a:rPr lang="ru-RU" dirty="0"/>
              <a:t>Тактовая частота процессоров современных настольных компьютеров находится в пределах 3 ГГц </a:t>
            </a:r>
            <a:r>
              <a:rPr lang="en-GB" dirty="0" smtClean="0"/>
              <a:t> </a:t>
            </a:r>
          </a:p>
          <a:p>
            <a:r>
              <a:rPr lang="ru-RU" dirty="0"/>
              <a:t>Частота процессора в </a:t>
            </a:r>
            <a:r>
              <a:rPr lang="ru-RU" dirty="0" err="1"/>
              <a:t>Windows</a:t>
            </a:r>
            <a:r>
              <a:rPr lang="ru-RU" dirty="0"/>
              <a:t> </a:t>
            </a:r>
            <a:r>
              <a:rPr lang="ru-RU" dirty="0" err="1"/>
              <a:t>Phone</a:t>
            </a:r>
            <a:r>
              <a:rPr lang="ru-RU" dirty="0"/>
              <a:t> составляет около 1 </a:t>
            </a:r>
            <a:r>
              <a:rPr lang="ru-RU" dirty="0" smtClean="0"/>
              <a:t>ГГц</a:t>
            </a:r>
          </a:p>
          <a:p>
            <a:r>
              <a:rPr lang="ru-RU" dirty="0" smtClean="0"/>
              <a:t>Тактовая частота не является единственным фактором, определяющим скорость работы компьютера</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7</a:t>
            </a:fld>
            <a:endParaRPr lang="en-US" dirty="0"/>
          </a:p>
        </p:txBody>
      </p:sp>
    </p:spTree>
    <p:extLst>
      <p:ext uri="{BB962C8B-B14F-4D97-AF65-F5344CB8AC3E}">
        <p14:creationId xmlns:p14="http://schemas.microsoft.com/office/powerpoint/2010/main" val="154972155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приложений</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Тип приложения (</a:t>
            </a:r>
            <a:r>
              <a:rPr lang="en-US" dirty="0" smtClean="0"/>
              <a:t>Silverlight </a:t>
            </a:r>
            <a:r>
              <a:rPr lang="ru-RU" dirty="0" smtClean="0"/>
              <a:t>или </a:t>
            </a:r>
            <a:r>
              <a:rPr lang="en-US" dirty="0" smtClean="0"/>
              <a:t>XNA) </a:t>
            </a:r>
            <a:r>
              <a:rPr lang="ru-RU" dirty="0" smtClean="0"/>
              <a:t>определяется при создании нового проекта в </a:t>
            </a:r>
            <a:r>
              <a:rPr lang="en-US" dirty="0" smtClean="0"/>
              <a:t>Visual Studio</a:t>
            </a:r>
            <a:endParaRPr lang="en-GB" dirty="0" smtClean="0"/>
          </a:p>
          <a:p>
            <a:r>
              <a:rPr lang="ru-RU" dirty="0" smtClean="0"/>
              <a:t>Можно создать приложение на </a:t>
            </a:r>
            <a:r>
              <a:rPr lang="en-US" dirty="0" smtClean="0"/>
              <a:t>Silverlight</a:t>
            </a:r>
            <a:r>
              <a:rPr lang="ru-RU" dirty="0" smtClean="0"/>
              <a:t>, которое содержит страницу с игрой на </a:t>
            </a:r>
            <a:r>
              <a:rPr lang="en-GB" dirty="0" smtClean="0"/>
              <a:t>XNA</a:t>
            </a:r>
          </a:p>
          <a:p>
            <a:r>
              <a:rPr lang="ru-RU" dirty="0" smtClean="0"/>
              <a:t>Также можно создать игру на </a:t>
            </a:r>
            <a:r>
              <a:rPr lang="en-US" dirty="0" smtClean="0"/>
              <a:t>Silverlight </a:t>
            </a:r>
            <a:r>
              <a:rPr lang="ru-RU" dirty="0" smtClean="0"/>
              <a:t>или бизнес-приложение на </a:t>
            </a:r>
            <a:r>
              <a:rPr lang="en-GB" dirty="0" smtClean="0"/>
              <a:t>XNA</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70</a:t>
            </a:fld>
            <a:endParaRPr lang="en-US" dirty="0"/>
          </a:p>
        </p:txBody>
      </p:sp>
    </p:spTree>
    <p:extLst>
      <p:ext uri="{BB962C8B-B14F-4D97-AF65-F5344CB8AC3E}">
        <p14:creationId xmlns:p14="http://schemas.microsoft.com/office/powerpoint/2010/main" val="3606713791"/>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Средства разработки</a:t>
            </a:r>
            <a:endParaRPr lang="en-GB" dirty="0"/>
          </a:p>
        </p:txBody>
      </p:sp>
      <p:sp>
        <p:nvSpPr>
          <p:cNvPr id="3" name="Content Placeholder 2"/>
          <p:cNvSpPr>
            <a:spLocks noGrp="1"/>
          </p:cNvSpPr>
          <p:nvPr>
            <p:ph idx="1"/>
          </p:nvPr>
        </p:nvSpPr>
        <p:spPr>
          <a:xfrm>
            <a:off x="380770" y="1371600"/>
            <a:ext cx="8363938" cy="5195268"/>
          </a:xfrm>
        </p:spPr>
        <p:txBody>
          <a:bodyPr/>
          <a:lstStyle/>
          <a:p>
            <a:r>
              <a:rPr lang="ru-RU" dirty="0" smtClean="0"/>
              <a:t>Средства разработки приложений</a:t>
            </a:r>
            <a:br>
              <a:rPr lang="ru-RU" dirty="0" smtClean="0"/>
            </a:br>
            <a:r>
              <a:rPr lang="ru-RU" dirty="0" smtClean="0"/>
              <a:t>для </a:t>
            </a:r>
            <a:r>
              <a:rPr lang="en-US" dirty="0" smtClean="0"/>
              <a:t>Windows Phone</a:t>
            </a:r>
            <a:r>
              <a:rPr lang="ru-RU" dirty="0" smtClean="0"/>
              <a:t> являются</a:t>
            </a:r>
            <a:r>
              <a:rPr lang="en-US" dirty="0" smtClean="0"/>
              <a:t> </a:t>
            </a:r>
            <a:r>
              <a:rPr lang="ru-RU" dirty="0" smtClean="0"/>
              <a:t>бесплатными</a:t>
            </a:r>
          </a:p>
          <a:p>
            <a:r>
              <a:rPr lang="ru-RU" dirty="0" smtClean="0"/>
              <a:t>Эти средства включают специальную версию </a:t>
            </a:r>
            <a:r>
              <a:rPr lang="en-GB" dirty="0" smtClean="0"/>
              <a:t>Visual Studio </a:t>
            </a:r>
            <a:r>
              <a:rPr lang="ru-RU" dirty="0" smtClean="0"/>
              <a:t>и эмулятор</a:t>
            </a:r>
            <a:r>
              <a:rPr lang="en-GB" dirty="0" smtClean="0"/>
              <a:t> Windows Phone</a:t>
            </a:r>
          </a:p>
          <a:p>
            <a:pPr lvl="1"/>
            <a:r>
              <a:rPr lang="ru-RU" dirty="0" smtClean="0"/>
              <a:t>также можно использовать уже имеющуюся версию </a:t>
            </a:r>
            <a:r>
              <a:rPr lang="en-GB" dirty="0" smtClean="0"/>
              <a:t>Visual Studio</a:t>
            </a:r>
          </a:p>
          <a:p>
            <a:r>
              <a:rPr lang="ru-RU" dirty="0" smtClean="0"/>
              <a:t>Можно использовать бесплатную версию </a:t>
            </a:r>
            <a:r>
              <a:rPr lang="en-GB" dirty="0" smtClean="0"/>
              <a:t>Expression Blend</a:t>
            </a:r>
            <a:r>
              <a:rPr lang="ru-RU" dirty="0" smtClean="0"/>
              <a:t> для создания интерфейса приложений на</a:t>
            </a:r>
            <a:r>
              <a:rPr lang="en-GB" dirty="0" smtClean="0"/>
              <a:t> Silverlight</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71</a:t>
            </a:fld>
            <a:endParaRPr lang="en-US" dirty="0"/>
          </a:p>
        </p:txBody>
      </p:sp>
    </p:spTree>
    <p:extLst>
      <p:ext uri="{BB962C8B-B14F-4D97-AF65-F5344CB8AC3E}">
        <p14:creationId xmlns:p14="http://schemas.microsoft.com/office/powerpoint/2010/main" val="200082300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Phone Marketplace</a:t>
            </a:r>
            <a:endParaRPr lang="en-GB" dirty="0"/>
          </a:p>
        </p:txBody>
      </p:sp>
      <p:sp>
        <p:nvSpPr>
          <p:cNvPr id="3" name="Content Placeholder 2"/>
          <p:cNvSpPr>
            <a:spLocks noGrp="1"/>
          </p:cNvSpPr>
          <p:nvPr>
            <p:ph idx="1"/>
          </p:nvPr>
        </p:nvSpPr>
        <p:spPr>
          <a:xfrm>
            <a:off x="380770" y="1188000"/>
            <a:ext cx="8363938" cy="5318379"/>
          </a:xfrm>
        </p:spPr>
        <p:txBody>
          <a:bodyPr/>
          <a:lstStyle/>
          <a:p>
            <a:r>
              <a:rPr lang="ru-RU" dirty="0" smtClean="0"/>
              <a:t>Можно бесплатно создавать и тестировать приложения на эмуляторе</a:t>
            </a:r>
          </a:p>
          <a:p>
            <a:r>
              <a:rPr lang="ru-RU" dirty="0" smtClean="0"/>
              <a:t>Чтобы продавать приложения и установить их на физическое устройство, нужно зарегистрироваться в качестве разработчика приложений</a:t>
            </a:r>
          </a:p>
          <a:p>
            <a:r>
              <a:rPr lang="ru-RU" dirty="0" smtClean="0"/>
              <a:t>Стоимость регистрации </a:t>
            </a:r>
            <a:r>
              <a:rPr lang="en-US" dirty="0" smtClean="0"/>
              <a:t>—</a:t>
            </a:r>
            <a:r>
              <a:rPr lang="ru-RU" dirty="0" smtClean="0"/>
              <a:t> </a:t>
            </a:r>
            <a:r>
              <a:rPr lang="en-US" dirty="0" smtClean="0"/>
              <a:t>$</a:t>
            </a:r>
            <a:r>
              <a:rPr lang="ru-RU" dirty="0" smtClean="0"/>
              <a:t>99 в год</a:t>
            </a:r>
          </a:p>
          <a:p>
            <a:r>
              <a:rPr lang="ru-RU" dirty="0" smtClean="0"/>
              <a:t>Студенты могут зарегистрироваться бесплатно по программе </a:t>
            </a:r>
            <a:r>
              <a:rPr lang="en-GB" dirty="0" smtClean="0"/>
              <a:t>Microsoft </a:t>
            </a:r>
            <a:r>
              <a:rPr lang="en-GB" dirty="0" err="1" smtClean="0"/>
              <a:t>DreamSpark</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72</a:t>
            </a:fld>
            <a:endParaRPr lang="en-US" dirty="0"/>
          </a:p>
        </p:txBody>
      </p:sp>
    </p:spTree>
    <p:extLst>
      <p:ext uri="{BB962C8B-B14F-4D97-AF65-F5344CB8AC3E}">
        <p14:creationId xmlns:p14="http://schemas.microsoft.com/office/powerpoint/2010/main" val="92728851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Правила </a:t>
            </a:r>
            <a:r>
              <a:rPr lang="en-GB" dirty="0" smtClean="0"/>
              <a:t>Marketplace</a:t>
            </a:r>
            <a:endParaRPr lang="en-GB" dirty="0"/>
          </a:p>
        </p:txBody>
      </p:sp>
      <p:sp>
        <p:nvSpPr>
          <p:cNvPr id="3" name="Content Placeholder 2"/>
          <p:cNvSpPr>
            <a:spLocks noGrp="1"/>
          </p:cNvSpPr>
          <p:nvPr>
            <p:ph idx="1"/>
          </p:nvPr>
        </p:nvSpPr>
        <p:spPr>
          <a:xfrm>
            <a:off x="380770" y="1371600"/>
            <a:ext cx="8363938" cy="5195268"/>
          </a:xfrm>
        </p:spPr>
        <p:txBody>
          <a:bodyPr/>
          <a:lstStyle/>
          <a:p>
            <a:r>
              <a:rPr lang="ru-RU" dirty="0" smtClean="0"/>
              <a:t>За один год подписки можно опубликовать неограниченное количество платных приложений и до 100 бесплатных</a:t>
            </a:r>
          </a:p>
          <a:p>
            <a:pPr lvl="1"/>
            <a:r>
              <a:rPr lang="ru-RU" dirty="0" smtClean="0"/>
              <a:t>размещение дополнительных бесплатных приложений нужно заплатить по</a:t>
            </a:r>
            <a:r>
              <a:rPr lang="en-GB" dirty="0" smtClean="0"/>
              <a:t> $20</a:t>
            </a:r>
          </a:p>
          <a:p>
            <a:r>
              <a:rPr lang="ru-RU" dirty="0" smtClean="0"/>
              <a:t>При продаже приложений вы получаете </a:t>
            </a:r>
            <a:r>
              <a:rPr lang="en-GB" dirty="0" smtClean="0"/>
              <a:t>70% </a:t>
            </a:r>
            <a:r>
              <a:rPr lang="ru-RU" dirty="0" smtClean="0"/>
              <a:t>его стоимости</a:t>
            </a:r>
            <a:endParaRPr lang="en-GB" dirty="0" smtClean="0"/>
          </a:p>
          <a:p>
            <a:r>
              <a:rPr lang="ru-RU" dirty="0" smtClean="0"/>
              <a:t>Можно распространять демо-версии приложений и версии с ограниченным временем использования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73</a:t>
            </a:fld>
            <a:endParaRPr lang="en-US" dirty="0"/>
          </a:p>
        </p:txBody>
      </p:sp>
    </p:spTree>
    <p:extLst>
      <p:ext uri="{BB962C8B-B14F-4D97-AF65-F5344CB8AC3E}">
        <p14:creationId xmlns:p14="http://schemas.microsoft.com/office/powerpoint/2010/main" val="16604711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Тестирование приложений</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Перед тем, как приложение можно будет продавать в </a:t>
            </a:r>
            <a:r>
              <a:rPr lang="en-US" dirty="0" smtClean="0"/>
              <a:t>Marketplace</a:t>
            </a:r>
            <a:r>
              <a:rPr lang="ru-RU" dirty="0" smtClean="0"/>
              <a:t>, оно должно пройти процедуру одобрения</a:t>
            </a:r>
          </a:p>
          <a:p>
            <a:r>
              <a:rPr lang="ru-RU" dirty="0" smtClean="0"/>
              <a:t>Можно предварительно выполнить необходимые тесты в</a:t>
            </a:r>
            <a:r>
              <a:rPr lang="en-GB" dirty="0" smtClean="0"/>
              <a:t> Visual Studio</a:t>
            </a:r>
            <a:r>
              <a:rPr lang="ru-RU" dirty="0" smtClean="0"/>
              <a:t> перед публикацией приложения в </a:t>
            </a:r>
            <a:r>
              <a:rPr lang="en-US" dirty="0" smtClean="0"/>
              <a:t>Marketplace</a:t>
            </a:r>
            <a:endParaRPr lang="en-GB" dirty="0" smtClean="0"/>
          </a:p>
          <a:p>
            <a:r>
              <a:rPr lang="ru-RU" dirty="0" smtClean="0"/>
              <a:t>Тесты бывают двух типов: выполняемые автоматически и вручную</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74</a:t>
            </a:fld>
            <a:endParaRPr lang="en-US" dirty="0"/>
          </a:p>
        </p:txBody>
      </p:sp>
    </p:spTree>
    <p:extLst>
      <p:ext uri="{BB962C8B-B14F-4D97-AF65-F5344CB8AC3E}">
        <p14:creationId xmlns:p14="http://schemas.microsoft.com/office/powerpoint/2010/main" val="3829098124"/>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Закрытые бета-версии</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Можно разместить приложение</a:t>
            </a:r>
            <a:br>
              <a:rPr lang="ru-RU" dirty="0" smtClean="0"/>
            </a:br>
            <a:r>
              <a:rPr lang="ru-RU" dirty="0" smtClean="0"/>
              <a:t>в </a:t>
            </a:r>
            <a:r>
              <a:rPr lang="en-US" dirty="0" smtClean="0"/>
              <a:t>Marketplace </a:t>
            </a:r>
            <a:r>
              <a:rPr lang="ru-RU" dirty="0" smtClean="0"/>
              <a:t>в режиме закрытого бета-тестирования</a:t>
            </a:r>
          </a:p>
          <a:p>
            <a:r>
              <a:rPr lang="ru-RU" dirty="0" smtClean="0"/>
              <a:t>Можно отправить до 100 пользователям ссылку для скачивания бета-версии</a:t>
            </a:r>
          </a:p>
          <a:p>
            <a:r>
              <a:rPr lang="ru-RU" dirty="0" smtClean="0"/>
              <a:t>Тестеры могут использовать приложение</a:t>
            </a:r>
            <a:br>
              <a:rPr lang="ru-RU" dirty="0" smtClean="0"/>
            </a:br>
            <a:r>
              <a:rPr lang="ru-RU" dirty="0" smtClean="0"/>
              <a:t>в течение 90 дней и за это время предоставить отзыв о приложении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75</a:t>
            </a:fld>
            <a:endParaRPr lang="en-US" dirty="0"/>
          </a:p>
        </p:txBody>
      </p:sp>
    </p:spTree>
    <p:extLst>
      <p:ext uri="{BB962C8B-B14F-4D97-AF65-F5344CB8AC3E}">
        <p14:creationId xmlns:p14="http://schemas.microsoft.com/office/powerpoint/2010/main" val="2853490951"/>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363938" cy="5429179"/>
          </a:xfrm>
        </p:spPr>
        <p:txBody>
          <a:bodyPr>
            <a:spAutoFit/>
          </a:bodyPr>
          <a:lstStyle/>
          <a:p>
            <a:r>
              <a:rPr lang="ru-RU" dirty="0" smtClean="0"/>
              <a:t>Программы для </a:t>
            </a:r>
            <a:r>
              <a:rPr lang="en-GB" dirty="0" smtClean="0"/>
              <a:t>Windows Phone </a:t>
            </a:r>
            <a:r>
              <a:rPr lang="ru-RU" dirty="0" smtClean="0"/>
              <a:t>создаются так же, как и другие приложения на </a:t>
            </a:r>
            <a:r>
              <a:rPr lang="en-GB" dirty="0" smtClean="0"/>
              <a:t>.NET</a:t>
            </a:r>
          </a:p>
          <a:p>
            <a:r>
              <a:rPr lang="ru-RU" dirty="0" smtClean="0"/>
              <a:t>Эмулятор</a:t>
            </a:r>
            <a:r>
              <a:rPr lang="en-GB" dirty="0" smtClean="0"/>
              <a:t> Windows Phone </a:t>
            </a:r>
            <a:r>
              <a:rPr lang="ru-RU" dirty="0" smtClean="0"/>
              <a:t>является программным аналогом устройства</a:t>
            </a:r>
            <a:endParaRPr lang="en-GB" dirty="0" smtClean="0"/>
          </a:p>
          <a:p>
            <a:r>
              <a:rPr lang="ru-RU" dirty="0" smtClean="0"/>
              <a:t>Программы могут использовать встроенные </a:t>
            </a:r>
            <a:r>
              <a:rPr lang="ru-RU" dirty="0"/>
              <a:t>функции </a:t>
            </a:r>
            <a:r>
              <a:rPr lang="ru-RU" dirty="0" smtClean="0"/>
              <a:t>телефона</a:t>
            </a:r>
            <a:endParaRPr lang="en-GB" dirty="0" smtClean="0"/>
          </a:p>
          <a:p>
            <a:r>
              <a:rPr lang="ru-RU" dirty="0" smtClean="0"/>
              <a:t>Программы для </a:t>
            </a:r>
            <a:r>
              <a:rPr lang="en-GB" dirty="0" smtClean="0"/>
              <a:t>Windows Phone </a:t>
            </a:r>
            <a:r>
              <a:rPr lang="ru-RU" dirty="0" smtClean="0"/>
              <a:t>основаны на </a:t>
            </a:r>
            <a:r>
              <a:rPr lang="en-GB" dirty="0" smtClean="0"/>
              <a:t>Silverlight </a:t>
            </a:r>
            <a:r>
              <a:rPr lang="ru-RU" dirty="0" smtClean="0"/>
              <a:t>или</a:t>
            </a:r>
            <a:r>
              <a:rPr lang="en-GB" dirty="0" smtClean="0"/>
              <a:t> XNA</a:t>
            </a:r>
          </a:p>
          <a:p>
            <a:r>
              <a:rPr lang="ru-RU" dirty="0" smtClean="0"/>
              <a:t>Средства для разработки приложений бесплатны для использования</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76</a:t>
            </a:fld>
            <a:endParaRPr lang="en-US" dirty="0"/>
          </a:p>
        </p:txBody>
      </p:sp>
    </p:spTree>
    <p:extLst>
      <p:ext uri="{BB962C8B-B14F-4D97-AF65-F5344CB8AC3E}">
        <p14:creationId xmlns:p14="http://schemas.microsoft.com/office/powerpoint/2010/main" val="11291547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Скорость процессора</a:t>
            </a:r>
            <a:endParaRPr lang="en-GB" dirty="0"/>
          </a:p>
        </p:txBody>
      </p:sp>
      <p:sp>
        <p:nvSpPr>
          <p:cNvPr id="3" name="Content Placeholder 2"/>
          <p:cNvSpPr>
            <a:spLocks noGrp="1"/>
          </p:cNvSpPr>
          <p:nvPr>
            <p:ph idx="1"/>
          </p:nvPr>
        </p:nvSpPr>
        <p:spPr>
          <a:xfrm>
            <a:off x="380770" y="1371600"/>
            <a:ext cx="8363938" cy="4708981"/>
          </a:xfrm>
        </p:spPr>
        <p:txBody>
          <a:bodyPr>
            <a:spAutoFit/>
          </a:bodyPr>
          <a:lstStyle/>
          <a:p>
            <a:r>
              <a:rPr lang="ru-RU" dirty="0" smtClean="0"/>
              <a:t>Процессор </a:t>
            </a:r>
            <a:r>
              <a:rPr lang="en-US" dirty="0" smtClean="0"/>
              <a:t>Windows Phone </a:t>
            </a:r>
            <a:r>
              <a:rPr lang="ru-RU" dirty="0" smtClean="0"/>
              <a:t>может выполнить действия за большее количество тактов по сравнению</a:t>
            </a:r>
            <a:br>
              <a:rPr lang="ru-RU" dirty="0" smtClean="0"/>
            </a:br>
            <a:r>
              <a:rPr lang="ru-RU" dirty="0" smtClean="0"/>
              <a:t>с настольными процессорами</a:t>
            </a:r>
          </a:p>
          <a:p>
            <a:r>
              <a:rPr lang="ru-RU" dirty="0" smtClean="0"/>
              <a:t>В компьютере </a:t>
            </a:r>
            <a:r>
              <a:rPr lang="ru-RU" dirty="0"/>
              <a:t>может быть несколько процессоров</a:t>
            </a:r>
            <a:endParaRPr lang="en-GB" dirty="0" smtClean="0"/>
          </a:p>
          <a:p>
            <a:r>
              <a:rPr lang="en-GB" dirty="0" smtClean="0"/>
              <a:t>Windows Phone </a:t>
            </a:r>
            <a:r>
              <a:rPr lang="ru-RU" dirty="0" smtClean="0"/>
              <a:t>не может всё время работать на максимальной скорости, поскольку аккумулятор быстро разряжается</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a:t>
            </a:fld>
            <a:endParaRPr lang="en-US" dirty="0"/>
          </a:p>
        </p:txBody>
      </p:sp>
    </p:spTree>
    <p:extLst>
      <p:ext uri="{BB962C8B-B14F-4D97-AF65-F5344CB8AC3E}">
        <p14:creationId xmlns:p14="http://schemas.microsoft.com/office/powerpoint/2010/main" val="3834974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772886"/>
          </a:xfrm>
        </p:spPr>
        <p:txBody>
          <a:bodyPr>
            <a:normAutofit/>
          </a:bodyPr>
          <a:lstStyle/>
          <a:p>
            <a:r>
              <a:rPr lang="ru-RU" dirty="0" smtClean="0"/>
              <a:t>Операционная система</a:t>
            </a:r>
            <a:endParaRPr lang="en-GB" dirty="0"/>
          </a:p>
        </p:txBody>
      </p:sp>
      <p:sp>
        <p:nvSpPr>
          <p:cNvPr id="3" name="Content Placeholder 2"/>
          <p:cNvSpPr>
            <a:spLocks noGrp="1"/>
          </p:cNvSpPr>
          <p:nvPr>
            <p:ph idx="1"/>
          </p:nvPr>
        </p:nvSpPr>
        <p:spPr>
          <a:xfrm>
            <a:off x="380770" y="1371600"/>
            <a:ext cx="8363938" cy="4475071"/>
          </a:xfrm>
        </p:spPr>
        <p:txBody>
          <a:bodyPr>
            <a:spAutoFit/>
          </a:bodyPr>
          <a:lstStyle/>
          <a:p>
            <a:r>
              <a:rPr lang="en-GB" dirty="0" smtClean="0"/>
              <a:t>Windows Phone 7 </a:t>
            </a:r>
            <a:r>
              <a:rPr lang="ru-RU" dirty="0" smtClean="0"/>
              <a:t>не основана</a:t>
            </a:r>
            <a:br>
              <a:rPr lang="ru-RU" dirty="0" smtClean="0"/>
            </a:br>
            <a:r>
              <a:rPr lang="ru-RU" dirty="0" smtClean="0"/>
              <a:t>на операционной системе</a:t>
            </a:r>
            <a:r>
              <a:rPr lang="en-GB" dirty="0" smtClean="0"/>
              <a:t> Windows 7</a:t>
            </a:r>
            <a:endParaRPr lang="ru-RU" dirty="0" smtClean="0"/>
          </a:p>
          <a:p>
            <a:r>
              <a:rPr lang="en-GB" dirty="0" smtClean="0"/>
              <a:t>Windows Phone </a:t>
            </a:r>
            <a:r>
              <a:rPr lang="ru-RU" dirty="0" smtClean="0"/>
              <a:t>является развитием операционной системы </a:t>
            </a:r>
            <a:r>
              <a:rPr lang="en-GB" dirty="0" smtClean="0"/>
              <a:t>Windows Compact Edition (Windows CE)</a:t>
            </a:r>
          </a:p>
          <a:p>
            <a:pPr lvl="1"/>
            <a:r>
              <a:rPr lang="ru-RU" dirty="0"/>
              <a:t>специально разработана для </a:t>
            </a:r>
            <a:r>
              <a:rPr lang="ru-RU" dirty="0" smtClean="0"/>
              <a:t>работы</a:t>
            </a:r>
            <a:br>
              <a:rPr lang="ru-RU" dirty="0" smtClean="0"/>
            </a:br>
            <a:r>
              <a:rPr lang="ru-RU" dirty="0" smtClean="0"/>
              <a:t>на </a:t>
            </a:r>
            <a:r>
              <a:rPr lang="ru-RU" dirty="0"/>
              <a:t>портативных компьютерных системах и оптимизирована в части производительности и сохранении срока службы </a:t>
            </a:r>
            <a:r>
              <a:rPr lang="ru-RU" dirty="0" smtClean="0"/>
              <a:t>аккумулятора</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9</a:t>
            </a:fld>
            <a:endParaRPr lang="en-US" dirty="0"/>
          </a:p>
        </p:txBody>
      </p:sp>
    </p:spTree>
    <p:extLst>
      <p:ext uri="{BB962C8B-B14F-4D97-AF65-F5344CB8AC3E}">
        <p14:creationId xmlns:p14="http://schemas.microsoft.com/office/powerpoint/2010/main" val="36387298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P Theme 43">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Лекция 1. Общие сведения о платформе Windows Phone 7.5</Template>
  <TotalTime>0</TotalTime>
  <Words>1980</Words>
  <Application>Microsoft Office PowerPoint</Application>
  <PresentationFormat>Экран (4:3)</PresentationFormat>
  <Paragraphs>457</Paragraphs>
  <Slides>76</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76</vt:i4>
      </vt:variant>
    </vt:vector>
  </HeadingPairs>
  <TitlesOfParts>
    <vt:vector size="83" baseType="lpstr">
      <vt:lpstr>Arial</vt:lpstr>
      <vt:lpstr>Segoe UI</vt:lpstr>
      <vt:lpstr>Segoe Light</vt:lpstr>
      <vt:lpstr>Consolas</vt:lpstr>
      <vt:lpstr>Wingdings</vt:lpstr>
      <vt:lpstr>Segoe</vt:lpstr>
      <vt:lpstr>1_WP Theme 43</vt:lpstr>
      <vt:lpstr>Общие сведения о платформе Windows Phone 7.5</vt:lpstr>
      <vt:lpstr>Платформа Windows Phone</vt:lpstr>
      <vt:lpstr>Темы раздела</vt:lpstr>
      <vt:lpstr>Устройство на платформе Windows Phone</vt:lpstr>
      <vt:lpstr>Процессор Windows Phone</vt:lpstr>
      <vt:lpstr>Тактовая частота процессора</vt:lpstr>
      <vt:lpstr>Скорость процессора</vt:lpstr>
      <vt:lpstr>Скорость процессора</vt:lpstr>
      <vt:lpstr>Операционная система</vt:lpstr>
      <vt:lpstr>Графический экран</vt:lpstr>
      <vt:lpstr>Аппаратное ускорение графики</vt:lpstr>
      <vt:lpstr>Сенсорный ввод</vt:lpstr>
      <vt:lpstr>Резистивные сенсорные экраны</vt:lpstr>
      <vt:lpstr>Емкостные сенсорные экраны</vt:lpstr>
      <vt:lpstr>Сенсорный экран</vt:lpstr>
      <vt:lpstr>Прикосновения и жесты</vt:lpstr>
      <vt:lpstr>Камера</vt:lpstr>
      <vt:lpstr>Определение местоположения</vt:lpstr>
      <vt:lpstr>Акселерометр</vt:lpstr>
      <vt:lpstr>Компас и гироскоп</vt:lpstr>
      <vt:lpstr>Интеграция информации с сенсоров</vt:lpstr>
      <vt:lpstr>Аппаратные кнопки</vt:lpstr>
      <vt:lpstr>Кнопка Пуск</vt:lpstr>
      <vt:lpstr>Кнопка Назад</vt:lpstr>
      <vt:lpstr>«Длинное нажатие» кнопки Назад</vt:lpstr>
      <vt:lpstr>Другие кнопки</vt:lpstr>
      <vt:lpstr>Клавиатура телефона</vt:lpstr>
      <vt:lpstr>Память телефона</vt:lpstr>
      <vt:lpstr>Оперативная память</vt:lpstr>
      <vt:lpstr>Внутренняя память</vt:lpstr>
      <vt:lpstr>Сетевые подключения</vt:lpstr>
      <vt:lpstr>Особенности платформы Windows Phone</vt:lpstr>
      <vt:lpstr>Краткие итоги</vt:lpstr>
      <vt:lpstr>Экосистема Windows Phone</vt:lpstr>
      <vt:lpstr>Темы раздела</vt:lpstr>
      <vt:lpstr>Экосистема Windows Phone</vt:lpstr>
      <vt:lpstr>Программное обеспечение Zune</vt:lpstr>
      <vt:lpstr>Windows Live и Xbox Live</vt:lpstr>
      <vt:lpstr>Карты Bing</vt:lpstr>
      <vt:lpstr>Службы уведомления Windows</vt:lpstr>
      <vt:lpstr>Windows Azure</vt:lpstr>
      <vt:lpstr>Облачные службы для телефона</vt:lpstr>
      <vt:lpstr>Создание собственной службы</vt:lpstr>
      <vt:lpstr>Краткие итоги</vt:lpstr>
      <vt:lpstr>Выполнение программ в Windows Phone</vt:lpstr>
      <vt:lpstr>Темы раздела</vt:lpstr>
      <vt:lpstr>Многозадачность</vt:lpstr>
      <vt:lpstr>Отсутствие многозадачности</vt:lpstr>
      <vt:lpstr>Быстрое переключение приложений</vt:lpstr>
      <vt:lpstr>Фоновые задачи</vt:lpstr>
      <vt:lpstr>Программы для Windows Phone</vt:lpstr>
      <vt:lpstr>Microsoft .NET</vt:lpstr>
      <vt:lpstr>Промежуточный язык MSIL</vt:lpstr>
      <vt:lpstr>Запуск сборок .NET</vt:lpstr>
      <vt:lpstr>Компиляция «на лету» (JIT)</vt:lpstr>
      <vt:lpstr>Промежуточный язык</vt:lpstr>
      <vt:lpstr>Управляемый код</vt:lpstr>
      <vt:lpstr>Краткие итоги</vt:lpstr>
      <vt:lpstr>Разработка приложений для Windows Phone</vt:lpstr>
      <vt:lpstr>Темы раздела</vt:lpstr>
      <vt:lpstr>Создание программ для Windows Phone</vt:lpstr>
      <vt:lpstr>Эмулятор Windows Phone</vt:lpstr>
      <vt:lpstr>Эмуляция ориентации</vt:lpstr>
      <vt:lpstr>Эмуляция местоположения</vt:lpstr>
      <vt:lpstr>Программный доступ к функциям Windows Phone</vt:lpstr>
      <vt:lpstr>Сетевые подключения</vt:lpstr>
      <vt:lpstr>Silverlight и XNA</vt:lpstr>
      <vt:lpstr>Приложения Silverlight</vt:lpstr>
      <vt:lpstr>Приложения XNA</vt:lpstr>
      <vt:lpstr>Создание приложений</vt:lpstr>
      <vt:lpstr>Средства разработки</vt:lpstr>
      <vt:lpstr>Windows Phone Marketplace</vt:lpstr>
      <vt:lpstr>Правила Marketplace</vt:lpstr>
      <vt:lpstr>Тестирование приложений</vt:lpstr>
      <vt:lpstr>Закрытые бета-версии</vt:lpstr>
      <vt:lpstr>Краткие итоги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2012-04-02T12:24:29Z</dcterms:created>
  <dcterms:modified xsi:type="dcterms:W3CDTF">2012-04-17T10:54:12Z</dcterms:modified>
</cp:coreProperties>
</file>