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93" r:id="rId4"/>
  </p:sldMasterIdLst>
  <p:notesMasterIdLst>
    <p:notesMasterId r:id="rId33"/>
  </p:notesMasterIdLst>
  <p:handoutMasterIdLst>
    <p:handoutMasterId r:id="rId34"/>
  </p:handoutMasterIdLst>
  <p:sldIdLst>
    <p:sldId id="509" r:id="rId5"/>
    <p:sldId id="510" r:id="rId6"/>
    <p:sldId id="511" r:id="rId7"/>
    <p:sldId id="499" r:id="rId8"/>
    <p:sldId id="513" r:id="rId9"/>
    <p:sldId id="514" r:id="rId10"/>
    <p:sldId id="515" r:id="rId11"/>
    <p:sldId id="516" r:id="rId12"/>
    <p:sldId id="517" r:id="rId13"/>
    <p:sldId id="518" r:id="rId14"/>
    <p:sldId id="519" r:id="rId15"/>
    <p:sldId id="520" r:id="rId16"/>
    <p:sldId id="521" r:id="rId17"/>
    <p:sldId id="522" r:id="rId18"/>
    <p:sldId id="523" r:id="rId19"/>
    <p:sldId id="503" r:id="rId20"/>
    <p:sldId id="504" r:id="rId21"/>
    <p:sldId id="525" r:id="rId22"/>
    <p:sldId id="526" r:id="rId23"/>
    <p:sldId id="527" r:id="rId24"/>
    <p:sldId id="505" r:id="rId25"/>
    <p:sldId id="529" r:id="rId26"/>
    <p:sldId id="530" r:id="rId27"/>
    <p:sldId id="507" r:id="rId28"/>
    <p:sldId id="532" r:id="rId29"/>
    <p:sldId id="533" r:id="rId30"/>
    <p:sldId id="496" r:id="rId31"/>
    <p:sldId id="535" r:id="rId32"/>
  </p:sldIdLst>
  <p:sldSz cx="15608300" cy="8778875"/>
  <p:notesSz cx="6858000" cy="9144000"/>
  <p:defaultTextStyle>
    <a:defPPr>
      <a:defRPr lang="en-US"/>
    </a:defPPr>
    <a:lvl1pPr marL="0" algn="l" defTabSz="1170659" rtl="0" eaLnBrk="1" latinLnBrk="0" hangingPunct="1">
      <a:defRPr sz="2300" kern="1200">
        <a:solidFill>
          <a:schemeClr val="tx1"/>
        </a:solidFill>
        <a:latin typeface="+mn-lt"/>
        <a:ea typeface="+mn-ea"/>
        <a:cs typeface="+mn-cs"/>
      </a:defRPr>
    </a:lvl1pPr>
    <a:lvl2pPr marL="585330" algn="l" defTabSz="1170659" rtl="0" eaLnBrk="1" latinLnBrk="0" hangingPunct="1">
      <a:defRPr sz="2300" kern="1200">
        <a:solidFill>
          <a:schemeClr val="tx1"/>
        </a:solidFill>
        <a:latin typeface="+mn-lt"/>
        <a:ea typeface="+mn-ea"/>
        <a:cs typeface="+mn-cs"/>
      </a:defRPr>
    </a:lvl2pPr>
    <a:lvl3pPr marL="1170659" algn="l" defTabSz="1170659" rtl="0" eaLnBrk="1" latinLnBrk="0" hangingPunct="1">
      <a:defRPr sz="2300" kern="1200">
        <a:solidFill>
          <a:schemeClr val="tx1"/>
        </a:solidFill>
        <a:latin typeface="+mn-lt"/>
        <a:ea typeface="+mn-ea"/>
        <a:cs typeface="+mn-cs"/>
      </a:defRPr>
    </a:lvl3pPr>
    <a:lvl4pPr marL="1755989" algn="l" defTabSz="1170659" rtl="0" eaLnBrk="1" latinLnBrk="0" hangingPunct="1">
      <a:defRPr sz="2300" kern="1200">
        <a:solidFill>
          <a:schemeClr val="tx1"/>
        </a:solidFill>
        <a:latin typeface="+mn-lt"/>
        <a:ea typeface="+mn-ea"/>
        <a:cs typeface="+mn-cs"/>
      </a:defRPr>
    </a:lvl4pPr>
    <a:lvl5pPr marL="2341319" algn="l" defTabSz="1170659" rtl="0" eaLnBrk="1" latinLnBrk="0" hangingPunct="1">
      <a:defRPr sz="2300" kern="1200">
        <a:solidFill>
          <a:schemeClr val="tx1"/>
        </a:solidFill>
        <a:latin typeface="+mn-lt"/>
        <a:ea typeface="+mn-ea"/>
        <a:cs typeface="+mn-cs"/>
      </a:defRPr>
    </a:lvl5pPr>
    <a:lvl6pPr marL="2926649" algn="l" defTabSz="1170659" rtl="0" eaLnBrk="1" latinLnBrk="0" hangingPunct="1">
      <a:defRPr sz="2300" kern="1200">
        <a:solidFill>
          <a:schemeClr val="tx1"/>
        </a:solidFill>
        <a:latin typeface="+mn-lt"/>
        <a:ea typeface="+mn-ea"/>
        <a:cs typeface="+mn-cs"/>
      </a:defRPr>
    </a:lvl6pPr>
    <a:lvl7pPr marL="3511978" algn="l" defTabSz="1170659" rtl="0" eaLnBrk="1" latinLnBrk="0" hangingPunct="1">
      <a:defRPr sz="2300" kern="1200">
        <a:solidFill>
          <a:schemeClr val="tx1"/>
        </a:solidFill>
        <a:latin typeface="+mn-lt"/>
        <a:ea typeface="+mn-ea"/>
        <a:cs typeface="+mn-cs"/>
      </a:defRPr>
    </a:lvl7pPr>
    <a:lvl8pPr marL="4097308" algn="l" defTabSz="1170659" rtl="0" eaLnBrk="1" latinLnBrk="0" hangingPunct="1">
      <a:defRPr sz="2300" kern="1200">
        <a:solidFill>
          <a:schemeClr val="tx1"/>
        </a:solidFill>
        <a:latin typeface="+mn-lt"/>
        <a:ea typeface="+mn-ea"/>
        <a:cs typeface="+mn-cs"/>
      </a:defRPr>
    </a:lvl8pPr>
    <a:lvl9pPr marL="4682638" algn="l" defTabSz="1170659" rtl="0" eaLnBrk="1" latinLnBrk="0" hangingPunct="1">
      <a:defRPr sz="23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Автор"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CFF"/>
    <a:srgbClr val="00B4D2"/>
    <a:srgbClr val="333399"/>
    <a:srgbClr val="111111"/>
    <a:srgbClr val="008DA4"/>
    <a:srgbClr val="7D0D00"/>
    <a:srgbClr val="164613"/>
    <a:srgbClr val="072B60"/>
    <a:srgbClr val="21DCFE"/>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948" autoAdjust="0"/>
    <p:restoredTop sz="77580" autoAdjust="0"/>
  </p:normalViewPr>
  <p:slideViewPr>
    <p:cSldViewPr snapToGrid="0">
      <p:cViewPr>
        <p:scale>
          <a:sx n="40" d="100"/>
          <a:sy n="40" d="100"/>
        </p:scale>
        <p:origin x="-2370" y="-942"/>
      </p:cViewPr>
      <p:guideLst>
        <p:guide orient="horz" pos="184"/>
        <p:guide orient="horz" pos="1536"/>
        <p:guide orient="horz" pos="3502"/>
        <p:guide orient="horz" pos="5346"/>
        <p:guide orient="horz" pos="1905"/>
        <p:guide orient="horz" pos="1167"/>
        <p:guide pos="4916"/>
        <p:guide pos="419"/>
        <p:guide pos="1524"/>
        <p:guide pos="9412"/>
        <p:guide pos="9044"/>
        <p:guide pos="782"/>
      </p:guideLst>
    </p:cSldViewPr>
  </p:slideViewPr>
  <p:outlineViewPr>
    <p:cViewPr>
      <p:scale>
        <a:sx n="33" d="100"/>
        <a:sy n="33" d="100"/>
      </p:scale>
      <p:origin x="0" y="3378"/>
    </p:cViewPr>
  </p:outlineViewPr>
  <p:notesTextViewPr>
    <p:cViewPr>
      <p:scale>
        <a:sx n="100" d="100"/>
        <a:sy n="100" d="100"/>
      </p:scale>
      <p:origin x="0" y="0"/>
    </p:cViewPr>
  </p:notesTextViewPr>
  <p:sorterViewPr>
    <p:cViewPr>
      <p:scale>
        <a:sx n="100" d="100"/>
        <a:sy n="100" d="100"/>
      </p:scale>
      <p:origin x="0" y="16668"/>
    </p:cViewPr>
  </p:sorterViewPr>
  <p:notesViewPr>
    <p:cSldViewPr snapToGrid="0" showGuides="1">
      <p:cViewPr varScale="1">
        <p:scale>
          <a:sx n="98" d="100"/>
          <a:sy n="98" d="100"/>
        </p:scale>
        <p:origin x="-3516"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10/25/2012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10/25/2012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1170659" rtl="0" eaLnBrk="1" latinLnBrk="0" hangingPunct="1">
      <a:lnSpc>
        <a:spcPct val="90000"/>
      </a:lnSpc>
      <a:spcAft>
        <a:spcPts val="426"/>
      </a:spcAft>
      <a:defRPr sz="1200" kern="1200">
        <a:solidFill>
          <a:schemeClr val="tx1"/>
        </a:solidFill>
        <a:latin typeface="Segoe UI" pitchFamily="34" charset="0"/>
        <a:ea typeface="+mn-ea"/>
        <a:cs typeface="+mn-cs"/>
      </a:defRPr>
    </a:lvl1pPr>
    <a:lvl2pPr marL="272680" indent="-135493" algn="l" defTabSz="1170659" rtl="0" eaLnBrk="1" latinLnBrk="0" hangingPunct="1">
      <a:lnSpc>
        <a:spcPct val="90000"/>
      </a:lnSpc>
      <a:spcAft>
        <a:spcPts val="426"/>
      </a:spcAft>
      <a:buFont typeface="Arial" pitchFamily="34" charset="0"/>
      <a:buChar char="•"/>
      <a:defRPr sz="1200" kern="1200">
        <a:solidFill>
          <a:schemeClr val="tx1"/>
        </a:solidFill>
        <a:latin typeface="Segoe UI" pitchFamily="34" charset="0"/>
        <a:ea typeface="+mn-ea"/>
        <a:cs typeface="+mn-cs"/>
      </a:defRPr>
    </a:lvl2pPr>
    <a:lvl3pPr marL="420028" indent="-147350" algn="l" defTabSz="1170659" rtl="0" eaLnBrk="1" latinLnBrk="0" hangingPunct="1">
      <a:lnSpc>
        <a:spcPct val="90000"/>
      </a:lnSpc>
      <a:spcAft>
        <a:spcPts val="426"/>
      </a:spcAft>
      <a:buFont typeface="Arial" pitchFamily="34" charset="0"/>
      <a:buChar char="•"/>
      <a:defRPr sz="1200" kern="1200">
        <a:solidFill>
          <a:schemeClr val="tx1"/>
        </a:solidFill>
        <a:latin typeface="Segoe UI" pitchFamily="34" charset="0"/>
        <a:ea typeface="+mn-ea"/>
        <a:cs typeface="+mn-cs"/>
      </a:defRPr>
    </a:lvl3pPr>
    <a:lvl4pPr marL="618188" indent="-187997" algn="l" defTabSz="1170659" rtl="0" eaLnBrk="1" latinLnBrk="0" hangingPunct="1">
      <a:lnSpc>
        <a:spcPct val="90000"/>
      </a:lnSpc>
      <a:spcAft>
        <a:spcPts val="426"/>
      </a:spcAft>
      <a:buFont typeface="Arial" pitchFamily="34" charset="0"/>
      <a:buChar char="•"/>
      <a:defRPr sz="1200" kern="1200">
        <a:solidFill>
          <a:schemeClr val="tx1"/>
        </a:solidFill>
        <a:latin typeface="Segoe UI" pitchFamily="34" charset="0"/>
        <a:ea typeface="+mn-ea"/>
        <a:cs typeface="+mn-cs"/>
      </a:defRPr>
    </a:lvl4pPr>
    <a:lvl5pPr marL="787553" indent="-147350" algn="l" defTabSz="1170659" rtl="0" eaLnBrk="1" latinLnBrk="0" hangingPunct="1">
      <a:lnSpc>
        <a:spcPct val="90000"/>
      </a:lnSpc>
      <a:spcAft>
        <a:spcPts val="426"/>
      </a:spcAft>
      <a:buFont typeface="Arial" pitchFamily="34" charset="0"/>
      <a:buChar char="•"/>
      <a:defRPr sz="1200" kern="1200">
        <a:solidFill>
          <a:schemeClr val="tx1"/>
        </a:solidFill>
        <a:latin typeface="Segoe UI" pitchFamily="34" charset="0"/>
        <a:ea typeface="+mn-ea"/>
        <a:cs typeface="+mn-cs"/>
      </a:defRPr>
    </a:lvl5pPr>
    <a:lvl6pPr marL="2926649" algn="l" defTabSz="1170659" rtl="0" eaLnBrk="1" latinLnBrk="0" hangingPunct="1">
      <a:defRPr sz="1500" kern="1200">
        <a:solidFill>
          <a:schemeClr val="tx1"/>
        </a:solidFill>
        <a:latin typeface="+mn-lt"/>
        <a:ea typeface="+mn-ea"/>
        <a:cs typeface="+mn-cs"/>
      </a:defRPr>
    </a:lvl6pPr>
    <a:lvl7pPr marL="3511978" algn="l" defTabSz="1170659" rtl="0" eaLnBrk="1" latinLnBrk="0" hangingPunct="1">
      <a:defRPr sz="1500" kern="1200">
        <a:solidFill>
          <a:schemeClr val="tx1"/>
        </a:solidFill>
        <a:latin typeface="+mn-lt"/>
        <a:ea typeface="+mn-ea"/>
        <a:cs typeface="+mn-cs"/>
      </a:defRPr>
    </a:lvl7pPr>
    <a:lvl8pPr marL="4097308" algn="l" defTabSz="1170659" rtl="0" eaLnBrk="1" latinLnBrk="0" hangingPunct="1">
      <a:defRPr sz="1500" kern="1200">
        <a:solidFill>
          <a:schemeClr val="tx1"/>
        </a:solidFill>
        <a:latin typeface="+mn-lt"/>
        <a:ea typeface="+mn-ea"/>
        <a:cs typeface="+mn-cs"/>
      </a:defRPr>
    </a:lvl8pPr>
    <a:lvl9pPr marL="4682638" algn="l" defTabSz="1170659"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Segoe UI" pitchFamily="34" charset="0"/>
                <a:ea typeface="+mn-ea"/>
                <a:cs typeface="+mn-cs"/>
              </a:rPr>
              <a:t>Учитывайте, что вы пройдете все этапы создания приложения, и если бы это было бы настоящее приложение, то вам пришлось бы потратить больше времени на шаги, описанные в модуле 2.</a:t>
            </a:r>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2278993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err="1" smtClean="0">
                <a:solidFill>
                  <a:schemeClr val="tx1"/>
                </a:solidFill>
                <a:effectLst/>
                <a:latin typeface="Segoe UI" pitchFamily="34" charset="0"/>
                <a:ea typeface="+mn-ea"/>
                <a:cs typeface="+mn-cs"/>
              </a:rPr>
              <a:t>Хаб</a:t>
            </a:r>
            <a:r>
              <a:rPr lang="ru-RU" sz="1200" kern="1200" dirty="0" smtClean="0">
                <a:solidFill>
                  <a:schemeClr val="tx1"/>
                </a:solidFill>
                <a:effectLst/>
                <a:latin typeface="Segoe UI" pitchFamily="34" charset="0"/>
                <a:ea typeface="+mn-ea"/>
                <a:cs typeface="+mn-cs"/>
              </a:rPr>
              <a:t> состоит из разных категорий содержимого, каждая из которых указывает на созданный вами сценарий</a:t>
            </a:r>
            <a:r>
              <a:rPr lang="ru-RU" sz="1200" kern="1200" dirty="0" smtClean="0">
                <a:solidFill>
                  <a:schemeClr val="tx1"/>
                </a:solidFill>
                <a:effectLst/>
                <a:latin typeface="Segoe UI" pitchFamily="34" charset="0"/>
                <a:ea typeface="+mn-ea"/>
                <a:cs typeface="+mn-cs"/>
              </a:rPr>
              <a:t>. Сценарий </a:t>
            </a:r>
            <a:r>
              <a:rPr lang="ru-RU" sz="1200" kern="1200" dirty="0" smtClean="0">
                <a:solidFill>
                  <a:schemeClr val="tx1"/>
                </a:solidFill>
                <a:effectLst/>
                <a:latin typeface="Segoe UI" pitchFamily="34" charset="0"/>
                <a:ea typeface="+mn-ea"/>
                <a:cs typeface="+mn-cs"/>
              </a:rPr>
              <a:t>указывает на </a:t>
            </a:r>
            <a:r>
              <a:rPr lang="ru-RU" sz="1200" b="0" kern="1200" dirty="0" smtClean="0">
                <a:solidFill>
                  <a:schemeClr val="tx1"/>
                </a:solidFill>
                <a:effectLst/>
                <a:latin typeface="Segoe UI" pitchFamily="34" charset="0"/>
                <a:ea typeface="+mn-ea"/>
                <a:cs typeface="+mn-cs"/>
              </a:rPr>
              <a:t>Раздел</a:t>
            </a:r>
            <a:r>
              <a:rPr lang="ru-RU" sz="1200" kern="1200" dirty="0" smtClean="0">
                <a:solidFill>
                  <a:schemeClr val="tx1"/>
                </a:solidFill>
                <a:effectLst/>
                <a:latin typeface="Segoe UI" pitchFamily="34" charset="0"/>
                <a:ea typeface="+mn-ea"/>
                <a:cs typeface="+mn-cs"/>
              </a:rPr>
              <a:t>.</a:t>
            </a:r>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2603861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t>
            </a:r>
            <a:r>
              <a:rPr lang="en-US" baseline="0" dirty="0" smtClean="0"/>
              <a:t> i</a:t>
            </a:r>
            <a:r>
              <a:rPr lang="en-US" dirty="0" smtClean="0"/>
              <a:t>nteractive</a:t>
            </a:r>
            <a:r>
              <a:rPr lang="en-US" baseline="0" dirty="0" smtClean="0"/>
              <a:t> prototype created using Microsoft </a:t>
            </a:r>
            <a:r>
              <a:rPr lang="en-US" baseline="0" dirty="0" err="1" smtClean="0"/>
              <a:t>Sketchflow</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1DD98CA6-83E8-544E-A531-CC859E4DCC81}" type="slidenum">
              <a:rPr lang="en-US" smtClean="0"/>
              <a:pPr/>
              <a:t>27</a:t>
            </a:fld>
            <a:endParaRPr lang="en-US" dirty="0"/>
          </a:p>
        </p:txBody>
      </p:sp>
    </p:spTree>
    <p:extLst>
      <p:ext uri="{BB962C8B-B14F-4D97-AF65-F5344CB8AC3E}">
        <p14:creationId xmlns:p14="http://schemas.microsoft.com/office/powerpoint/2010/main" val="3487649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Select an app. You</a:t>
            </a:r>
            <a:r>
              <a:rPr lang="en-US" baseline="0" dirty="0" smtClean="0"/>
              <a:t> can choose from one of the examples, or pick one of your own.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765641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Segoe UI" pitchFamily="34" charset="0"/>
                <a:ea typeface="+mn-ea"/>
                <a:cs typeface="+mn-cs"/>
              </a:rPr>
              <a:t>Важно сформулировать высказывание, в чем ваше приложение лучшее, перед тем как начинать заниматься разработкой. К выражению “</a:t>
            </a:r>
            <a:r>
              <a:rPr lang="en-US" sz="1200" kern="1200" dirty="0" smtClean="0">
                <a:solidFill>
                  <a:schemeClr val="tx1"/>
                </a:solidFill>
                <a:effectLst/>
                <a:latin typeface="Segoe UI" pitchFamily="34" charset="0"/>
                <a:ea typeface="+mn-ea"/>
                <a:cs typeface="+mn-cs"/>
              </a:rPr>
              <a:t>best</a:t>
            </a:r>
            <a:r>
              <a:rPr lang="ru-RU" sz="1200" kern="1200" dirty="0" smtClean="0">
                <a:solidFill>
                  <a:schemeClr val="tx1"/>
                </a:solidFill>
                <a:effectLst/>
                <a:latin typeface="Segoe UI" pitchFamily="34" charset="0"/>
                <a:ea typeface="+mn-ea"/>
                <a:cs typeface="+mn-cs"/>
              </a:rPr>
              <a:t>-</a:t>
            </a:r>
            <a:r>
              <a:rPr lang="en-US" sz="1200" kern="1200" dirty="0" smtClean="0">
                <a:solidFill>
                  <a:schemeClr val="tx1"/>
                </a:solidFill>
                <a:effectLst/>
                <a:latin typeface="Segoe UI" pitchFamily="34" charset="0"/>
                <a:ea typeface="+mn-ea"/>
                <a:cs typeface="+mn-cs"/>
              </a:rPr>
              <a:t>at</a:t>
            </a:r>
            <a:r>
              <a:rPr lang="ru-RU" sz="1200" kern="1200" dirty="0" smtClean="0">
                <a:solidFill>
                  <a:schemeClr val="tx1"/>
                </a:solidFill>
                <a:effectLst/>
                <a:latin typeface="Segoe UI" pitchFamily="34" charset="0"/>
                <a:ea typeface="+mn-ea"/>
                <a:cs typeface="+mn-cs"/>
              </a:rPr>
              <a:t>” необходимо относится так, как будто оно является обязательным элементом дизайна. </a:t>
            </a:r>
            <a:r>
              <a:rPr lang="ru-RU" dirty="0" smtClean="0"/>
              <a:t>Выражение “</a:t>
            </a:r>
            <a:r>
              <a:rPr lang="en-US" dirty="0" smtClean="0"/>
              <a:t>best</a:t>
            </a:r>
            <a:r>
              <a:rPr lang="ru-RU" dirty="0" smtClean="0"/>
              <a:t>-</a:t>
            </a:r>
            <a:r>
              <a:rPr lang="en-US" dirty="0" smtClean="0"/>
              <a:t>at</a:t>
            </a:r>
            <a:r>
              <a:rPr lang="ru-RU" dirty="0" smtClean="0"/>
              <a:t>” – это не параграф или случайный набор функций. Это хорошо продуманное выражение, которое :</a:t>
            </a:r>
          </a:p>
          <a:p>
            <a:r>
              <a:rPr lang="ru-RU" dirty="0" smtClean="0"/>
              <a:t>Состоит из одного предложения</a:t>
            </a:r>
          </a:p>
          <a:p>
            <a:r>
              <a:rPr lang="ru-RU" dirty="0" smtClean="0"/>
              <a:t>Является специфическим</a:t>
            </a:r>
          </a:p>
          <a:p>
            <a:r>
              <a:rPr lang="ru-RU" dirty="0" smtClean="0"/>
              <a:t>Является уникальным</a:t>
            </a:r>
          </a:p>
          <a:p>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587858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Segoe UI" pitchFamily="34" charset="0"/>
                <a:ea typeface="+mn-ea"/>
                <a:cs typeface="+mn-cs"/>
              </a:rPr>
              <a:t>Например, функцией приложения для отправки сообщений может быть возможность изменить шрифт, сделать текст жирным или изменить цвет, НО сценарием это не является. Вы не используете приложения для отправки сообщений для того, чтобы сделать текст жирным. </a:t>
            </a:r>
            <a:r>
              <a:rPr lang="ru-RU" dirty="0" smtClean="0"/>
              <a:t>Сценарии – это цели, которых пользователь хочет достичь, используя приложение.</a:t>
            </a:r>
          </a:p>
          <a:p>
            <a:r>
              <a:rPr lang="ru-RU" dirty="0" smtClean="0"/>
              <a:t>Функции – это средства достижения цели, но не сами цели.</a:t>
            </a:r>
          </a:p>
          <a:p>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209061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Segoe UI" pitchFamily="34" charset="0"/>
                <a:ea typeface="+mn-ea"/>
                <a:cs typeface="+mn-cs"/>
              </a:rPr>
              <a:t>Очень важно уделять время созданию логических сценариев, так как они являются основой вашего дизайна. В этой части вы начнете разрабатывать взаимодействия в приложении, начнете делать зарисовки того, где и как ваши сценарии отображаются в приложении.</a:t>
            </a:r>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854810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Segoe UI" pitchFamily="34" charset="0"/>
                <a:ea typeface="+mn-ea"/>
                <a:cs typeface="+mn-cs"/>
              </a:rPr>
              <a:t>Как только вы определились с целями, которых хочет достичь пользователь, вы можете перейти к выбору модели навигации, которых всего 2: плоская и иерархичная.</a:t>
            </a:r>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4043828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Segoe UI" pitchFamily="34" charset="0"/>
                <a:ea typeface="+mn-ea"/>
                <a:cs typeface="+mn-cs"/>
              </a:rPr>
              <a:t>Большинство приложений в </a:t>
            </a:r>
            <a:r>
              <a:rPr lang="ru-RU" sz="1200" kern="1200" dirty="0" err="1" smtClean="0">
                <a:solidFill>
                  <a:schemeClr val="tx1"/>
                </a:solidFill>
                <a:effectLst/>
                <a:latin typeface="Segoe UI" pitchFamily="34" charset="0"/>
                <a:ea typeface="+mn-ea"/>
                <a:cs typeface="+mn-cs"/>
              </a:rPr>
              <a:t>триальной</a:t>
            </a:r>
            <a:r>
              <a:rPr lang="ru-RU" sz="1200" kern="1200" dirty="0" smtClean="0">
                <a:solidFill>
                  <a:schemeClr val="tx1"/>
                </a:solidFill>
                <a:effectLst/>
                <a:latin typeface="Segoe UI" pitchFamily="34" charset="0"/>
                <a:ea typeface="+mn-ea"/>
                <a:cs typeface="+mn-cs"/>
              </a:rPr>
              <a:t> версии </a:t>
            </a:r>
            <a:r>
              <a:rPr lang="en-US" sz="1200" kern="1200" dirty="0" smtClean="0">
                <a:solidFill>
                  <a:schemeClr val="tx1"/>
                </a:solidFill>
                <a:effectLst/>
                <a:latin typeface="Segoe UI" pitchFamily="34" charset="0"/>
                <a:ea typeface="+mn-ea"/>
                <a:cs typeface="+mn-cs"/>
              </a:rPr>
              <a:t>Windows</a:t>
            </a:r>
            <a:r>
              <a:rPr lang="ru-RU" sz="1200" kern="1200" dirty="0" smtClean="0">
                <a:solidFill>
                  <a:schemeClr val="tx1"/>
                </a:solidFill>
                <a:effectLst/>
                <a:latin typeface="Segoe UI" pitchFamily="34" charset="0"/>
                <a:ea typeface="+mn-ea"/>
                <a:cs typeface="+mn-cs"/>
              </a:rPr>
              <a:t> 8 используют именно эту модель навигации. Она очень распространена, и пользователи знакомы с ней, но она изменена и исправлена дизайном </a:t>
            </a:r>
            <a:r>
              <a:rPr lang="en-US" sz="1200" kern="1200" dirty="0" smtClean="0">
                <a:solidFill>
                  <a:schemeClr val="tx1"/>
                </a:solidFill>
                <a:effectLst/>
                <a:latin typeface="Segoe UI" pitchFamily="34" charset="0"/>
                <a:ea typeface="+mn-ea"/>
                <a:cs typeface="+mn-cs"/>
              </a:rPr>
              <a:t>Metro</a:t>
            </a:r>
            <a:r>
              <a:rPr lang="ru-RU" sz="1200" kern="1200" dirty="0" smtClean="0">
                <a:solidFill>
                  <a:schemeClr val="tx1"/>
                </a:solidFill>
                <a:effectLst/>
                <a:latin typeface="Segoe UI" pitchFamily="34" charset="0"/>
                <a:ea typeface="+mn-ea"/>
                <a:cs typeface="+mn-cs"/>
              </a:rPr>
              <a:t>. Эта модель </a:t>
            </a:r>
            <a:r>
              <a:rPr lang="ru-RU" sz="1200" kern="1200" dirty="0" smtClean="0">
                <a:solidFill>
                  <a:schemeClr val="tx1"/>
                </a:solidFill>
                <a:effectLst/>
                <a:latin typeface="Segoe UI" pitchFamily="34" charset="0"/>
                <a:ea typeface="+mn-ea"/>
                <a:cs typeface="+mn-cs"/>
              </a:rPr>
              <a:t>позволяет</a:t>
            </a:r>
            <a:r>
              <a:rPr lang="en-US" sz="1200" kern="1200" dirty="0" smtClean="0">
                <a:solidFill>
                  <a:schemeClr val="tx1"/>
                </a:solidFill>
                <a:effectLst/>
                <a:latin typeface="Segoe UI" pitchFamily="34" charset="0"/>
                <a:ea typeface="+mn-ea"/>
                <a:cs typeface="+mn-cs"/>
              </a:rPr>
              <a:t> </a:t>
            </a:r>
            <a:r>
              <a:rPr lang="en-US" sz="1200" kern="1200" dirty="0" err="1" smtClean="0">
                <a:solidFill>
                  <a:schemeClr val="tx1"/>
                </a:solidFill>
                <a:effectLst/>
                <a:latin typeface="Segoe UI" pitchFamily="34" charset="0"/>
                <a:ea typeface="+mn-ea"/>
                <a:cs typeface="+mn-cs"/>
              </a:rPr>
              <a:t>WinRT</a:t>
            </a:r>
            <a:r>
              <a:rPr lang="en-US" sz="1200" kern="1200" dirty="0" smtClean="0">
                <a:solidFill>
                  <a:schemeClr val="tx1"/>
                </a:solidFill>
                <a:effectLst/>
                <a:latin typeface="Segoe UI" pitchFamily="34" charset="0"/>
                <a:ea typeface="+mn-ea"/>
                <a:cs typeface="+mn-cs"/>
              </a:rPr>
              <a:t>-</a:t>
            </a:r>
            <a:r>
              <a:rPr lang="ru-RU" sz="1200" kern="1200" dirty="0" smtClean="0">
                <a:solidFill>
                  <a:schemeClr val="tx1"/>
                </a:solidFill>
                <a:effectLst/>
                <a:latin typeface="Segoe UI" pitchFamily="34" charset="0"/>
                <a:ea typeface="+mn-ea"/>
                <a:cs typeface="+mn-cs"/>
              </a:rPr>
              <a:t>приложениям работать  </a:t>
            </a:r>
            <a:r>
              <a:rPr lang="ru-RU" sz="1200" kern="1200" dirty="0" smtClean="0">
                <a:solidFill>
                  <a:schemeClr val="tx1"/>
                </a:solidFill>
                <a:effectLst/>
                <a:latin typeface="Segoe UI" pitchFamily="34" charset="0"/>
                <a:ea typeface="+mn-ea"/>
                <a:cs typeface="+mn-cs"/>
              </a:rPr>
              <a:t>быстро и плавно, оставаясь при этом легкой для освоения.</a:t>
            </a:r>
          </a:p>
          <a:p>
            <a:r>
              <a:rPr lang="en-US" dirty="0" err="1" smtClean="0"/>
              <a:t>Плюсы</a:t>
            </a:r>
            <a:r>
              <a:rPr lang="en-US" dirty="0" smtClean="0"/>
              <a:t> </a:t>
            </a:r>
            <a:r>
              <a:rPr lang="en-US" dirty="0" err="1" smtClean="0"/>
              <a:t>иерархичной</a:t>
            </a:r>
            <a:r>
              <a:rPr lang="en-US" dirty="0" smtClean="0"/>
              <a:t> </a:t>
            </a:r>
            <a:r>
              <a:rPr lang="en-US" dirty="0" err="1" smtClean="0"/>
              <a:t>модели</a:t>
            </a:r>
            <a:r>
              <a:rPr lang="en-US" dirty="0" smtClean="0"/>
              <a:t> </a:t>
            </a:r>
            <a:r>
              <a:rPr lang="en-US" dirty="0" err="1" smtClean="0"/>
              <a:t>навигации</a:t>
            </a:r>
            <a:r>
              <a:rPr lang="en-US" dirty="0" smtClean="0"/>
              <a:t>:</a:t>
            </a:r>
            <a:endParaRPr lang="ru-RU" sz="1200" kern="1200" dirty="0" smtClean="0">
              <a:solidFill>
                <a:schemeClr val="tx1"/>
              </a:solidFill>
              <a:effectLst/>
              <a:latin typeface="Segoe UI" pitchFamily="34" charset="0"/>
              <a:ea typeface="+mn-ea"/>
              <a:cs typeface="+mn-cs"/>
            </a:endParaRPr>
          </a:p>
          <a:p>
            <a:r>
              <a:rPr lang="ru-RU" dirty="0" smtClean="0"/>
              <a:t>Для приложений с большим количеством информации доступны различные категории и секции.</a:t>
            </a:r>
          </a:p>
          <a:p>
            <a:r>
              <a:rPr lang="ru-RU" dirty="0" smtClean="0"/>
              <a:t>Для приложений использующих непосредственное управление всегда доступны элементы навигации, то есть панель навигации.</a:t>
            </a:r>
          </a:p>
          <a:p>
            <a:r>
              <a:rPr lang="ru-RU" dirty="0" smtClean="0"/>
              <a:t>Пользователь может быстро перемещаться по большим спискам в приложениях, которые используют семантическое масштабирование</a:t>
            </a:r>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1282055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err="1" smtClean="0">
                <a:solidFill>
                  <a:schemeClr val="tx1"/>
                </a:solidFill>
                <a:effectLst/>
                <a:latin typeface="Segoe UI" pitchFamily="34" charset="0"/>
                <a:ea typeface="+mn-ea"/>
                <a:cs typeface="+mn-cs"/>
              </a:rPr>
              <a:t>Хаб</a:t>
            </a:r>
            <a:r>
              <a:rPr lang="ru-RU" sz="1200" kern="1200" dirty="0" smtClean="0">
                <a:solidFill>
                  <a:schemeClr val="tx1"/>
                </a:solidFill>
                <a:effectLst/>
                <a:latin typeface="Segoe UI" pitchFamily="34" charset="0"/>
                <a:ea typeface="+mn-ea"/>
                <a:cs typeface="+mn-cs"/>
              </a:rPr>
              <a:t> состоит из разных категорий содержимого, каждая из которых указывает на созданный вами сценарий</a:t>
            </a:r>
            <a:r>
              <a:rPr lang="ru-RU" sz="1200" kern="1200" dirty="0" smtClean="0">
                <a:solidFill>
                  <a:schemeClr val="tx1"/>
                </a:solidFill>
                <a:effectLst/>
                <a:latin typeface="Segoe UI" pitchFamily="34" charset="0"/>
                <a:ea typeface="+mn-ea"/>
                <a:cs typeface="+mn-cs"/>
              </a:rPr>
              <a:t>.</a:t>
            </a:r>
            <a:r>
              <a:rPr lang="en-US" sz="1200" kern="1200" dirty="0" smtClean="0">
                <a:solidFill>
                  <a:schemeClr val="tx1"/>
                </a:solidFill>
                <a:effectLst/>
                <a:latin typeface="Segoe UI" pitchFamily="34" charset="0"/>
                <a:ea typeface="+mn-ea"/>
                <a:cs typeface="+mn-cs"/>
              </a:rPr>
              <a:t> </a:t>
            </a:r>
            <a:r>
              <a:rPr lang="ru-RU" sz="1200" kern="1200" dirty="0" smtClean="0">
                <a:solidFill>
                  <a:schemeClr val="tx1"/>
                </a:solidFill>
                <a:effectLst/>
                <a:latin typeface="Segoe UI" pitchFamily="34" charset="0"/>
                <a:ea typeface="+mn-ea"/>
                <a:cs typeface="+mn-cs"/>
              </a:rPr>
              <a:t>Сценарий </a:t>
            </a:r>
            <a:r>
              <a:rPr lang="ru-RU" sz="1200" kern="1200" dirty="0" smtClean="0">
                <a:solidFill>
                  <a:schemeClr val="tx1"/>
                </a:solidFill>
                <a:effectLst/>
                <a:latin typeface="Segoe UI" pitchFamily="34" charset="0"/>
                <a:ea typeface="+mn-ea"/>
                <a:cs typeface="+mn-cs"/>
              </a:rPr>
              <a:t>указывает на </a:t>
            </a:r>
            <a:r>
              <a:rPr lang="ru-RU" sz="1200" b="1" kern="1200" dirty="0" smtClean="0">
                <a:solidFill>
                  <a:schemeClr val="tx1"/>
                </a:solidFill>
                <a:effectLst/>
                <a:latin typeface="Segoe UI" pitchFamily="34" charset="0"/>
                <a:ea typeface="+mn-ea"/>
                <a:cs typeface="+mn-cs"/>
              </a:rPr>
              <a:t>раздел</a:t>
            </a:r>
            <a:r>
              <a:rPr lang="ru-RU" sz="1200" kern="1200" dirty="0" smtClean="0">
                <a:solidFill>
                  <a:schemeClr val="tx1"/>
                </a:solidFill>
                <a:effectLst/>
                <a:latin typeface="Segoe UI" pitchFamily="34" charset="0"/>
                <a:ea typeface="+mn-ea"/>
                <a:cs typeface="+mn-cs"/>
              </a:rPr>
              <a:t>.</a:t>
            </a:r>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277107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1170659" rtl="0" eaLnBrk="1" fontAlgn="auto" latinLnBrk="0" hangingPunct="1">
              <a:lnSpc>
                <a:spcPct val="90000"/>
              </a:lnSpc>
              <a:spcBef>
                <a:spcPts val="0"/>
              </a:spcBef>
              <a:spcAft>
                <a:spcPts val="426"/>
              </a:spcAft>
              <a:buClrTx/>
              <a:buSzTx/>
              <a:buFontTx/>
              <a:buNone/>
              <a:tabLst/>
              <a:defRPr/>
            </a:pPr>
            <a:r>
              <a:rPr lang="ru-RU" sz="1200" kern="1200" dirty="0" err="1" smtClean="0">
                <a:solidFill>
                  <a:schemeClr val="tx1"/>
                </a:solidFill>
                <a:effectLst/>
                <a:latin typeface="Segoe UI" pitchFamily="34" charset="0"/>
                <a:ea typeface="+mn-ea"/>
                <a:cs typeface="+mn-cs"/>
              </a:rPr>
              <a:t>Хаб</a:t>
            </a:r>
            <a:r>
              <a:rPr lang="ru-RU" sz="1200" kern="1200" dirty="0" smtClean="0">
                <a:solidFill>
                  <a:schemeClr val="tx1"/>
                </a:solidFill>
                <a:effectLst/>
                <a:latin typeface="Segoe UI" pitchFamily="34" charset="0"/>
                <a:ea typeface="+mn-ea"/>
                <a:cs typeface="+mn-cs"/>
              </a:rPr>
              <a:t> состоит из разных категорий содержимого, каждая из которых указывает на созданный вами </a:t>
            </a:r>
            <a:r>
              <a:rPr lang="ru-RU" sz="1200" kern="1200" dirty="0" err="1" smtClean="0">
                <a:solidFill>
                  <a:schemeClr val="tx1"/>
                </a:solidFill>
                <a:effectLst/>
                <a:latin typeface="Segoe UI" pitchFamily="34" charset="0"/>
                <a:ea typeface="+mn-ea"/>
                <a:cs typeface="+mn-cs"/>
              </a:rPr>
              <a:t>сценарий.Сценарий</a:t>
            </a:r>
            <a:r>
              <a:rPr lang="ru-RU" sz="1200" kern="1200" dirty="0" smtClean="0">
                <a:solidFill>
                  <a:schemeClr val="tx1"/>
                </a:solidFill>
                <a:effectLst/>
                <a:latin typeface="Segoe UI" pitchFamily="34" charset="0"/>
                <a:ea typeface="+mn-ea"/>
                <a:cs typeface="+mn-cs"/>
              </a:rPr>
              <a:t> указывает на </a:t>
            </a:r>
            <a:r>
              <a:rPr lang="ru-RU" sz="1200" b="1" kern="1200" dirty="0" smtClean="0">
                <a:solidFill>
                  <a:schemeClr val="tx1"/>
                </a:solidFill>
                <a:effectLst/>
                <a:latin typeface="Segoe UI" pitchFamily="34" charset="0"/>
                <a:ea typeface="+mn-ea"/>
                <a:cs typeface="+mn-cs"/>
              </a:rPr>
              <a:t>Секцию</a:t>
            </a:r>
            <a:r>
              <a:rPr lang="ru-RU" sz="1200" kern="1200" dirty="0" smtClean="0">
                <a:solidFill>
                  <a:schemeClr val="tx1"/>
                </a:solidFill>
                <a:effectLst/>
                <a:latin typeface="Segoe UI" pitchFamily="34" charset="0"/>
                <a:ea typeface="+mn-ea"/>
                <a:cs typeface="+mn-cs"/>
              </a:rPr>
              <a:t>.</a:t>
            </a:r>
            <a:endParaRPr lang="ru-RU" dirty="0" smtClean="0"/>
          </a:p>
          <a:p>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14813689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u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3485191"/>
            <a:ext cx="13116012" cy="1950217"/>
          </a:xfrm>
        </p:spPr>
        <p:txBody>
          <a:bodyPr anchor="ctr">
            <a:noAutofit/>
          </a:bodyPr>
          <a:lstStyle>
            <a:lvl1pPr algn="ctr">
              <a:lnSpc>
                <a:spcPct val="90000"/>
              </a:lnSpc>
              <a:defRPr sz="7700" spc="-384"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842574" y="7267588"/>
            <a:ext cx="13116013" cy="593009"/>
          </a:xfrm>
        </p:spPr>
        <p:txBody>
          <a:bodyPr>
            <a:noAutofit/>
          </a:bodyPr>
          <a:lstStyle>
            <a:lvl1pPr marL="0" indent="0" algn="l">
              <a:lnSpc>
                <a:spcPct val="90000"/>
              </a:lnSpc>
              <a:spcBef>
                <a:spcPts val="0"/>
              </a:spcBef>
              <a:buNone/>
              <a:defRPr sz="2600" b="1" cap="all" baseline="0">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842574" y="7835960"/>
            <a:ext cx="6832442" cy="283667"/>
          </a:xfrm>
        </p:spPr>
        <p:txBody>
          <a:bodyPr/>
          <a:lstStyle>
            <a:lvl1pPr marL="0" indent="0">
              <a:buNone/>
              <a:defRPr sz="2000" baseline="0">
                <a:solidFill>
                  <a:schemeClr val="bg1">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Tree>
    <p:extLst>
      <p:ext uri="{BB962C8B-B14F-4D97-AF65-F5344CB8AC3E}">
        <p14:creationId xmlns:p14="http://schemas.microsoft.com/office/powerpoint/2010/main" val="1662264788"/>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Subtitl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473023"/>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3"/>
          <p:cNvSpPr>
            <a:spLocks noGrp="1"/>
          </p:cNvSpPr>
          <p:nvPr>
            <p:ph type="body" sz="quarter" idx="11"/>
          </p:nvPr>
        </p:nvSpPr>
        <p:spPr>
          <a:xfrm>
            <a:off x="784448" y="1830511"/>
            <a:ext cx="14162097" cy="276999"/>
          </a:xfrm>
        </p:spPr>
        <p:txBody>
          <a:bodyPr/>
          <a:lstStyle>
            <a:lvl1pPr marL="0" indent="0">
              <a:buNone/>
              <a:defRPr sz="2000" b="1" cap="all" baseline="0"/>
            </a:lvl1pPr>
          </a:lstStyle>
          <a:p>
            <a:pPr lvl="0"/>
            <a:r>
              <a:rPr lang="en-US" smtClean="0"/>
              <a:t>Click to edit Master text styles</a:t>
            </a:r>
          </a:p>
        </p:txBody>
      </p:sp>
      <p:sp>
        <p:nvSpPr>
          <p:cNvPr id="7" name="TextBox 6"/>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extLst>
      <p:ext uri="{BB962C8B-B14F-4D97-AF65-F5344CB8AC3E}">
        <p14:creationId xmlns:p14="http://schemas.microsoft.com/office/powerpoint/2010/main" val="228701458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ist with Bullets">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473023"/>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3"/>
          <p:cNvSpPr>
            <a:spLocks noGrp="1"/>
          </p:cNvSpPr>
          <p:nvPr>
            <p:ph type="body" sz="quarter" idx="11"/>
          </p:nvPr>
        </p:nvSpPr>
        <p:spPr>
          <a:xfrm>
            <a:off x="784448" y="1830511"/>
            <a:ext cx="14162097" cy="276999"/>
          </a:xfrm>
        </p:spPr>
        <p:txBody>
          <a:bodyPr/>
          <a:lstStyle>
            <a:lvl1pPr marL="0" indent="0">
              <a:buNone/>
              <a:defRPr sz="2000" b="1" cap="all" baseline="0"/>
            </a:lvl1pPr>
          </a:lstStyle>
          <a:p>
            <a:pPr lvl="0"/>
            <a:r>
              <a:rPr lang="en-US" smtClean="0"/>
              <a:t>Click to edit Master text styles</a:t>
            </a:r>
          </a:p>
        </p:txBody>
      </p:sp>
      <p:sp>
        <p:nvSpPr>
          <p:cNvPr id="7" name="TextBox 6"/>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extLst>
      <p:ext uri="{BB962C8B-B14F-4D97-AF65-F5344CB8AC3E}">
        <p14:creationId xmlns:p14="http://schemas.microsoft.com/office/powerpoint/2010/main" val="420661575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ist without Bullets">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473023"/>
            <a:ext cx="14276777" cy="425501"/>
          </a:xfrm>
        </p:spPr>
        <p:txBody>
          <a:bodyPr/>
          <a:lstStyle>
            <a:lvl1pPr marL="0" indent="0">
              <a:buNone/>
              <a:defRPr/>
            </a:lvl1pPr>
          </a:lstStyle>
          <a:p>
            <a:pPr lvl="0"/>
            <a:r>
              <a:rPr lang="en-US" smtClean="0"/>
              <a:t>Click to edit Master text styles</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3"/>
          <p:cNvSpPr>
            <a:spLocks noGrp="1"/>
          </p:cNvSpPr>
          <p:nvPr>
            <p:ph type="body" sz="quarter" idx="11"/>
          </p:nvPr>
        </p:nvSpPr>
        <p:spPr>
          <a:xfrm>
            <a:off x="784448" y="1830511"/>
            <a:ext cx="14162097" cy="276999"/>
          </a:xfrm>
        </p:spPr>
        <p:txBody>
          <a:bodyPr/>
          <a:lstStyle>
            <a:lvl1pPr marL="0" indent="0">
              <a:buNone/>
              <a:defRPr sz="2000" b="1" cap="all" baseline="0"/>
            </a:lvl1pPr>
          </a:lstStyle>
          <a:p>
            <a:pPr lvl="0"/>
            <a:r>
              <a:rPr lang="en-US" smtClean="0"/>
              <a:t>Click to edit Master text styles</a:t>
            </a:r>
          </a:p>
        </p:txBody>
      </p:sp>
      <p:sp>
        <p:nvSpPr>
          <p:cNvPr id="7" name="TextBox 6"/>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extLst>
      <p:ext uri="{BB962C8B-B14F-4D97-AF65-F5344CB8AC3E}">
        <p14:creationId xmlns:p14="http://schemas.microsoft.com/office/powerpoint/2010/main" val="94756103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title and Paragraph">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473023"/>
            <a:ext cx="14276777" cy="425501"/>
          </a:xfrm>
        </p:spPr>
        <p:txBody>
          <a:bodyPr/>
          <a:lstStyle>
            <a:lvl1pPr marL="0" indent="0">
              <a:buNone/>
              <a:defRPr/>
            </a:lvl1pPr>
          </a:lstStyle>
          <a:p>
            <a:pPr lvl="0"/>
            <a:r>
              <a:rPr lang="en-US" smtClean="0"/>
              <a:t>Click to edit Master text styles</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3"/>
          <p:cNvSpPr>
            <a:spLocks noGrp="1"/>
          </p:cNvSpPr>
          <p:nvPr>
            <p:ph type="body" sz="quarter" idx="11"/>
          </p:nvPr>
        </p:nvSpPr>
        <p:spPr>
          <a:xfrm>
            <a:off x="784448" y="1830511"/>
            <a:ext cx="14162097" cy="276999"/>
          </a:xfrm>
        </p:spPr>
        <p:txBody>
          <a:bodyPr/>
          <a:lstStyle>
            <a:lvl1pPr marL="0" indent="0">
              <a:buNone/>
              <a:defRPr sz="2000" b="1" cap="all" baseline="0"/>
            </a:lvl1pPr>
          </a:lstStyle>
          <a:p>
            <a:pPr lvl="0"/>
            <a:r>
              <a:rPr lang="en-US" smtClean="0"/>
              <a:t>Click to edit Master text styles</a:t>
            </a:r>
          </a:p>
        </p:txBody>
      </p:sp>
      <p:sp>
        <p:nvSpPr>
          <p:cNvPr id="8" name="Text Placeholder 8"/>
          <p:cNvSpPr>
            <a:spLocks noGrp="1"/>
          </p:cNvSpPr>
          <p:nvPr>
            <p:ph type="body" sz="quarter" idx="12"/>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7" name="TextBox 6"/>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9" name="TextBox 8"/>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0" name="TextBox 9"/>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extLst>
      <p:ext uri="{BB962C8B-B14F-4D97-AF65-F5344CB8AC3E}">
        <p14:creationId xmlns:p14="http://schemas.microsoft.com/office/powerpoint/2010/main" val="377447882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No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774954" y="1991030"/>
            <a:ext cx="14276777" cy="193591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5"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6" name="TextBox 5"/>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7" name="TextBox 6"/>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8" name="TextBox 7"/>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8398120" y="2896461"/>
            <a:ext cx="6383117"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6595002" cy="283667"/>
          </a:xfrm>
        </p:spPr>
        <p:txBody>
          <a:bodyPr anchor="b"/>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1063628" y="2896460"/>
            <a:ext cx="6320104"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8039942" y="1828770"/>
            <a:ext cx="6741295" cy="283667"/>
          </a:xfrm>
        </p:spPr>
        <p:txBody>
          <a:bodyPr anchor="b"/>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Lis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14226691" cy="347014"/>
          </a:xfrm>
        </p:spPr>
        <p:txBody>
          <a:bodyPr anchor="t" anchorCtr="0">
            <a:noAutofit/>
          </a:bodyPr>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1063628" y="2896460"/>
            <a:ext cx="6320104"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8398120" y="2896461"/>
            <a:ext cx="6369342"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extLst>
      <p:ext uri="{BB962C8B-B14F-4D97-AF65-F5344CB8AC3E}">
        <p14:creationId xmlns:p14="http://schemas.microsoft.com/office/powerpoint/2010/main" val="218611730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n-shaded Two Column Lis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14226691" cy="347014"/>
          </a:xfrm>
        </p:spPr>
        <p:txBody>
          <a:bodyPr anchor="t" anchorCtr="0">
            <a:noAutofit/>
          </a:bodyPr>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788732" y="2896460"/>
            <a:ext cx="6581224"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8398120" y="2896461"/>
            <a:ext cx="6369342"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extLst>
      <p:ext uri="{BB962C8B-B14F-4D97-AF65-F5344CB8AC3E}">
        <p14:creationId xmlns:p14="http://schemas.microsoft.com/office/powerpoint/2010/main" val="2346223201"/>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List with Bullets and Column Titl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14226691" cy="347014"/>
          </a:xfrm>
        </p:spPr>
        <p:txBody>
          <a:bodyPr anchor="t" anchorCtr="0">
            <a:noAutofit/>
          </a:bodyPr>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1063628" y="3447310"/>
            <a:ext cx="6320104"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8398120" y="3447311"/>
            <a:ext cx="6383117"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
        <p:nvSpPr>
          <p:cNvPr id="12" name="Content Placeholder 11"/>
          <p:cNvSpPr>
            <a:spLocks noGrp="1"/>
          </p:cNvSpPr>
          <p:nvPr>
            <p:ph sz="quarter" idx="12"/>
          </p:nvPr>
        </p:nvSpPr>
        <p:spPr>
          <a:xfrm>
            <a:off x="1040825" y="2946832"/>
            <a:ext cx="6356681" cy="360099"/>
          </a:xfrm>
        </p:spPr>
        <p:txBody>
          <a:bodyPr/>
          <a:lstStyle>
            <a:lvl1pPr marL="0" indent="0">
              <a:buNone/>
              <a:defRPr sz="2600" b="1" cap="all" baseline="0"/>
            </a:lvl1pPr>
          </a:lstStyle>
          <a:p>
            <a:pPr lvl="0"/>
            <a:r>
              <a:rPr lang="en-US" smtClean="0"/>
              <a:t>Click to edit Master text styles</a:t>
            </a:r>
          </a:p>
        </p:txBody>
      </p:sp>
      <p:sp>
        <p:nvSpPr>
          <p:cNvPr id="14" name="Content Placeholder 13"/>
          <p:cNvSpPr>
            <a:spLocks noGrp="1"/>
          </p:cNvSpPr>
          <p:nvPr>
            <p:ph sz="quarter" idx="13"/>
          </p:nvPr>
        </p:nvSpPr>
        <p:spPr>
          <a:xfrm>
            <a:off x="8348957" y="2946832"/>
            <a:ext cx="6432279" cy="360099"/>
          </a:xfrm>
        </p:spPr>
        <p:txBody>
          <a:bodyPr/>
          <a:lstStyle>
            <a:lvl1pPr marL="0" indent="0">
              <a:buNone/>
              <a:defRPr lang="en-US" sz="2600" b="1" kern="1200" cap="all" baseline="0" dirty="0">
                <a:solidFill>
                  <a:schemeClr val="tx1">
                    <a:lumMod val="75000"/>
                    <a:lumOff val="25000"/>
                    <a:alpha val="99000"/>
                  </a:schemeClr>
                </a:solidFill>
                <a:latin typeface="+mn-lt"/>
                <a:ea typeface="+mn-ea"/>
                <a:cs typeface="+mn-cs"/>
              </a:defRPr>
            </a:lvl1pPr>
          </a:lstStyle>
          <a:p>
            <a:pPr marL="0" lvl="0" indent="0" algn="l" defTabSz="1170659" rtl="0" eaLnBrk="1" latinLnBrk="0" hangingPunct="1">
              <a:lnSpc>
                <a:spcPct val="90000"/>
              </a:lnSpc>
              <a:spcBef>
                <a:spcPct val="20000"/>
              </a:spcBef>
              <a:buClr>
                <a:srgbClr val="00DCFF"/>
              </a:buClr>
              <a:buSzPct val="90000"/>
              <a:buFont typeface="Arial" pitchFamily="34" charset="0"/>
              <a:buNone/>
            </a:pPr>
            <a:r>
              <a:rPr lang="en-US" smtClean="0"/>
              <a:t>Click to edit Master text styles</a:t>
            </a:r>
          </a:p>
        </p:txBody>
      </p:sp>
    </p:spTree>
    <p:extLst>
      <p:ext uri="{BB962C8B-B14F-4D97-AF65-F5344CB8AC3E}">
        <p14:creationId xmlns:p14="http://schemas.microsoft.com/office/powerpoint/2010/main" val="188841247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n-shaded Two Column List with Bullets and Column Titl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14226691" cy="347014"/>
          </a:xfrm>
        </p:spPr>
        <p:txBody>
          <a:bodyPr anchor="t" anchorCtr="0">
            <a:noAutofit/>
          </a:bodyPr>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788732" y="3447310"/>
            <a:ext cx="6595000"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8398120" y="3447311"/>
            <a:ext cx="6369342"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
        <p:nvSpPr>
          <p:cNvPr id="12" name="Content Placeholder 11"/>
          <p:cNvSpPr>
            <a:spLocks noGrp="1"/>
          </p:cNvSpPr>
          <p:nvPr>
            <p:ph sz="quarter" idx="12"/>
          </p:nvPr>
        </p:nvSpPr>
        <p:spPr>
          <a:xfrm>
            <a:off x="788731" y="2946832"/>
            <a:ext cx="6622551" cy="360099"/>
          </a:xfrm>
        </p:spPr>
        <p:txBody>
          <a:bodyPr/>
          <a:lstStyle>
            <a:lvl1pPr marL="0" indent="0">
              <a:buNone/>
              <a:defRPr sz="2600" b="1" cap="all" baseline="0"/>
            </a:lvl1pPr>
          </a:lstStyle>
          <a:p>
            <a:pPr lvl="0"/>
            <a:r>
              <a:rPr lang="en-US" smtClean="0"/>
              <a:t>Click to edit Master text styles</a:t>
            </a:r>
          </a:p>
        </p:txBody>
      </p:sp>
      <p:sp>
        <p:nvSpPr>
          <p:cNvPr id="14" name="Content Placeholder 13"/>
          <p:cNvSpPr>
            <a:spLocks noGrp="1"/>
          </p:cNvSpPr>
          <p:nvPr>
            <p:ph sz="quarter" idx="13"/>
          </p:nvPr>
        </p:nvSpPr>
        <p:spPr>
          <a:xfrm>
            <a:off x="8348957" y="2946832"/>
            <a:ext cx="6432279" cy="360099"/>
          </a:xfrm>
        </p:spPr>
        <p:txBody>
          <a:bodyPr/>
          <a:lstStyle>
            <a:lvl1pPr marL="0" indent="0">
              <a:buNone/>
              <a:defRPr lang="en-US" sz="2600" b="1" kern="1200" cap="all" baseline="0" dirty="0">
                <a:solidFill>
                  <a:schemeClr val="tx1">
                    <a:lumMod val="75000"/>
                    <a:lumOff val="25000"/>
                    <a:alpha val="99000"/>
                  </a:schemeClr>
                </a:solidFill>
                <a:latin typeface="+mn-lt"/>
                <a:ea typeface="+mn-ea"/>
                <a:cs typeface="+mn-cs"/>
              </a:defRPr>
            </a:lvl1pPr>
          </a:lstStyle>
          <a:p>
            <a:pPr marL="0" lvl="0" indent="0" algn="l" defTabSz="1170659" rtl="0" eaLnBrk="1" latinLnBrk="0" hangingPunct="1">
              <a:lnSpc>
                <a:spcPct val="90000"/>
              </a:lnSpc>
              <a:spcBef>
                <a:spcPct val="20000"/>
              </a:spcBef>
              <a:buClr>
                <a:srgbClr val="00DCFF"/>
              </a:buClr>
              <a:buSzPct val="90000"/>
              <a:buFont typeface="Arial" pitchFamily="34" charset="0"/>
              <a:buNone/>
            </a:pPr>
            <a:r>
              <a:rPr lang="en-US" smtClean="0"/>
              <a:t>Click to edit Master text styles</a:t>
            </a:r>
          </a:p>
        </p:txBody>
      </p:sp>
    </p:spTree>
    <p:extLst>
      <p:ext uri="{BB962C8B-B14F-4D97-AF65-F5344CB8AC3E}">
        <p14:creationId xmlns:p14="http://schemas.microsoft.com/office/powerpoint/2010/main" val="318035667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3485191"/>
            <a:ext cx="13116012" cy="1950217"/>
          </a:xfrm>
        </p:spPr>
        <p:txBody>
          <a:bodyPr anchor="ctr">
            <a:noAutofit/>
          </a:bodyPr>
          <a:lstStyle>
            <a:lvl1pPr algn="ctr">
              <a:lnSpc>
                <a:spcPct val="90000"/>
              </a:lnSpc>
              <a:defRPr sz="7700" spc="-384"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842574" y="7267588"/>
            <a:ext cx="13116013" cy="593009"/>
          </a:xfrm>
        </p:spPr>
        <p:txBody>
          <a:bodyPr>
            <a:noAutofit/>
          </a:bodyPr>
          <a:lstStyle>
            <a:lvl1pPr marL="0" indent="0" algn="l">
              <a:lnSpc>
                <a:spcPct val="90000"/>
              </a:lnSpc>
              <a:spcBef>
                <a:spcPts val="0"/>
              </a:spcBef>
              <a:buNone/>
              <a:defRPr sz="2600" b="1" cap="all" baseline="0">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dirty="0" smtClean="0"/>
              <a:t>This is a subtitle</a:t>
            </a:r>
            <a:endParaRPr lang="en-US" dirty="0"/>
          </a:p>
        </p:txBody>
      </p:sp>
      <p:sp>
        <p:nvSpPr>
          <p:cNvPr id="13" name="Text Placeholder 12"/>
          <p:cNvSpPr>
            <a:spLocks noGrp="1"/>
          </p:cNvSpPr>
          <p:nvPr>
            <p:ph type="body" sz="quarter" idx="10" hasCustomPrompt="1"/>
          </p:nvPr>
        </p:nvSpPr>
        <p:spPr>
          <a:xfrm>
            <a:off x="842574" y="7835960"/>
            <a:ext cx="6832442" cy="283667"/>
          </a:xfrm>
        </p:spPr>
        <p:txBody>
          <a:bodyPr/>
          <a:lstStyle>
            <a:lvl1pPr marL="0" indent="0">
              <a:buNone/>
              <a:defRPr sz="2000" baseline="0">
                <a:solidFill>
                  <a:schemeClr val="bg1">
                    <a:alpha val="99000"/>
                  </a:schemeClr>
                </a:solidFill>
              </a:defRPr>
            </a:lvl1pPr>
          </a:lstStyle>
          <a:p>
            <a:pPr lvl="0"/>
            <a:r>
              <a:rPr lang="en-US" dirty="0" smtClean="0"/>
              <a:t>Click to edit presenter and date</a:t>
            </a:r>
            <a:endParaRPr lang="en-US" dirty="0"/>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5" name="TextBox 4"/>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6" name="TextBox 5"/>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7" name="TextBox 6"/>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alkin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3485191"/>
            <a:ext cx="13116012" cy="1950217"/>
          </a:xfrm>
        </p:spPr>
        <p:txBody>
          <a:bodyPr anchor="ctr">
            <a:noAutofit/>
          </a:bodyPr>
          <a:lstStyle>
            <a:lvl1pPr algn="ctr">
              <a:lnSpc>
                <a:spcPct val="90000"/>
              </a:lnSpc>
              <a:defRPr sz="7700" spc="-384" baseline="0">
                <a:solidFill>
                  <a:schemeClr val="accent6">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842574" y="7267588"/>
            <a:ext cx="13116013" cy="593009"/>
          </a:xfrm>
        </p:spPr>
        <p:txBody>
          <a:bodyPr>
            <a:noAutofit/>
          </a:bodyPr>
          <a:lstStyle>
            <a:lvl1pPr marL="0" indent="0" algn="l">
              <a:lnSpc>
                <a:spcPct val="90000"/>
              </a:lnSpc>
              <a:spcBef>
                <a:spcPts val="0"/>
              </a:spcBef>
              <a:buNone/>
              <a:defRPr sz="2600" b="1" cap="all" baseline="0">
                <a:solidFill>
                  <a:schemeClr val="tx1">
                    <a:lumMod val="75000"/>
                    <a:lumOff val="25000"/>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842574" y="7835960"/>
            <a:ext cx="6832442" cy="283667"/>
          </a:xfrm>
        </p:spPr>
        <p:txBody>
          <a:bodyPr/>
          <a:lstStyle>
            <a:lvl1pPr marL="0" indent="0">
              <a:buNone/>
              <a:defRPr sz="2000" baseline="0">
                <a:solidFill>
                  <a:schemeClr val="tx1">
                    <a:lumMod val="75000"/>
                    <a:lumOff val="25000"/>
                    <a:alpha val="99000"/>
                  </a:schemeClr>
                </a:solidFill>
              </a:defRPr>
            </a:lvl1pPr>
          </a:lstStyle>
          <a:p>
            <a:pPr lvl="0"/>
            <a:r>
              <a:rPr lang="en-US" dirty="0" smtClean="0"/>
              <a:t>Click to edit presenter and date</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Tree>
    <p:extLst>
      <p:ext uri="{BB962C8B-B14F-4D97-AF65-F5344CB8AC3E}">
        <p14:creationId xmlns:p14="http://schemas.microsoft.com/office/powerpoint/2010/main" val="53892535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664745" y="1853317"/>
            <a:ext cx="14276777" cy="193591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664745" y="1853317"/>
            <a:ext cx="14276777" cy="193591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7986340"/>
            <a:ext cx="15608301" cy="792537"/>
          </a:xfrm>
          <a:solidFill>
            <a:srgbClr val="FFFF99"/>
          </a:solidFill>
        </p:spPr>
        <p:txBody>
          <a:bodyPr wrap="square" lIns="195110" tIns="97555" rIns="195110" bIns="97555" anchor="b" anchorCtr="0">
            <a:noAutofit/>
          </a:bodyPr>
          <a:lstStyle>
            <a:lvl1pPr algn="r">
              <a:buFont typeface="Arial" pitchFamily="34" charset="0"/>
              <a:buNone/>
              <a:defRPr spc="-64"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86426" y="7224997"/>
            <a:ext cx="12260797" cy="471459"/>
          </a:xfrm>
          <a:prstGeom prst="rect">
            <a:avLst/>
          </a:prstGeom>
        </p:spPr>
        <p:txBody>
          <a:bodyPr lIns="0">
            <a:noAutofit/>
          </a:bodyPr>
          <a:lstStyle>
            <a:lvl1pPr marL="0" indent="0" algn="l">
              <a:buNone/>
              <a:defRPr sz="2600" b="1" cap="all" spc="0" baseline="0">
                <a:solidFill>
                  <a:schemeClr val="tx1">
                    <a:lumMod val="75000"/>
                    <a:lumOff val="25000"/>
                  </a:schemeClr>
                </a:solidFill>
                <a:latin typeface="Segoe UI" pitchFamily="34" charset="0"/>
                <a:ea typeface="Segoe UI" pitchFamily="34" charset="0"/>
                <a:cs typeface="Segoe UI" pitchFamily="34" charset="0"/>
              </a:defRPr>
            </a:lvl1pPr>
            <a:lvl2pPr marL="585353" indent="0" algn="ctr">
              <a:buNone/>
              <a:defRPr>
                <a:solidFill>
                  <a:schemeClr val="tx1">
                    <a:tint val="75000"/>
                  </a:schemeClr>
                </a:solidFill>
              </a:defRPr>
            </a:lvl2pPr>
            <a:lvl3pPr marL="1170706" indent="0" algn="ctr">
              <a:buNone/>
              <a:defRPr>
                <a:solidFill>
                  <a:schemeClr val="tx1">
                    <a:tint val="75000"/>
                  </a:schemeClr>
                </a:solidFill>
              </a:defRPr>
            </a:lvl3pPr>
            <a:lvl4pPr marL="1756059" indent="0" algn="ctr">
              <a:buNone/>
              <a:defRPr>
                <a:solidFill>
                  <a:schemeClr val="tx1">
                    <a:tint val="75000"/>
                  </a:schemeClr>
                </a:solidFill>
              </a:defRPr>
            </a:lvl4pPr>
            <a:lvl5pPr marL="2341413" indent="0" algn="ctr">
              <a:buNone/>
              <a:defRPr>
                <a:solidFill>
                  <a:schemeClr val="tx1">
                    <a:tint val="75000"/>
                  </a:schemeClr>
                </a:solidFill>
              </a:defRPr>
            </a:lvl5pPr>
            <a:lvl6pPr marL="2926766" indent="0" algn="ctr">
              <a:buNone/>
              <a:defRPr>
                <a:solidFill>
                  <a:schemeClr val="tx1">
                    <a:tint val="75000"/>
                  </a:schemeClr>
                </a:solidFill>
              </a:defRPr>
            </a:lvl6pPr>
            <a:lvl7pPr marL="3512119" indent="0" algn="ctr">
              <a:buNone/>
              <a:defRPr>
                <a:solidFill>
                  <a:schemeClr val="tx1">
                    <a:tint val="75000"/>
                  </a:schemeClr>
                </a:solidFill>
              </a:defRPr>
            </a:lvl7pPr>
            <a:lvl8pPr marL="4097472" indent="0" algn="ctr">
              <a:buNone/>
              <a:defRPr>
                <a:solidFill>
                  <a:schemeClr val="tx1">
                    <a:tint val="75000"/>
                  </a:schemeClr>
                </a:solidFill>
              </a:defRPr>
            </a:lvl8pPr>
            <a:lvl9pPr marL="4682825"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786426" y="7642264"/>
            <a:ext cx="12260797" cy="798378"/>
          </a:xfrm>
          <a:prstGeom prst="rect">
            <a:avLst/>
          </a:prstGeom>
        </p:spPr>
        <p:txBody>
          <a:bodyPr vert="horz" lIns="0">
            <a:normAutofit/>
          </a:bodyPr>
          <a:lstStyle>
            <a:lvl1pPr>
              <a:lnSpc>
                <a:spcPct val="70000"/>
              </a:lnSpc>
              <a:buFontTx/>
              <a:buNone/>
              <a:defRPr kumimoji="0" lang="en-US" sz="2000" b="0" i="0" u="none" strike="noStrike" kern="1200" cap="none" spc="-9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1170706" rtl="0" eaLnBrk="1" fontAlgn="auto" latinLnBrk="0" hangingPunct="1">
              <a:lnSpc>
                <a:spcPts val="3073"/>
              </a:lnSpc>
              <a:spcBef>
                <a:spcPts val="0"/>
              </a:spcBef>
              <a:spcAft>
                <a:spcPts val="0"/>
              </a:spcAft>
              <a:buClr>
                <a:srgbClr val="00B0F0"/>
              </a:buClr>
              <a:buSzPct val="100000"/>
              <a:buFontTx/>
              <a:buNone/>
              <a:tabLst/>
              <a:defRPr/>
            </a:pPr>
            <a:r>
              <a:rPr lang="en-US" dirty="0" smtClean="0"/>
              <a:t>Click to edit presenter </a:t>
            </a:r>
          </a:p>
          <a:p>
            <a:pPr marL="0" marR="0" lvl="0" indent="0" algn="l" defTabSz="1170706" rtl="0" eaLnBrk="1" fontAlgn="auto" latinLnBrk="0" hangingPunct="1">
              <a:lnSpc>
                <a:spcPts val="3073"/>
              </a:lnSpc>
              <a:spcBef>
                <a:spcPts val="0"/>
              </a:spcBef>
              <a:spcAft>
                <a:spcPts val="0"/>
              </a:spcAft>
              <a:buClr>
                <a:srgbClr val="00B0F0"/>
              </a:buClr>
              <a:buSzPct val="100000"/>
              <a:buFontTx/>
              <a:buNone/>
              <a:tabLst/>
              <a:defRPr/>
            </a:pPr>
            <a:r>
              <a:rPr lang="en-US" dirty="0" smtClean="0"/>
              <a:t>and date</a:t>
            </a:r>
          </a:p>
        </p:txBody>
      </p: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861"/>
            <a:ext cx="15627657" cy="8768016"/>
          </a:xfrm>
          <a:prstGeom prst="rect">
            <a:avLst/>
          </a:prstGeom>
        </p:spPr>
      </p:pic>
    </p:spTree>
    <p:extLst>
      <p:ext uri="{BB962C8B-B14F-4D97-AF65-F5344CB8AC3E}">
        <p14:creationId xmlns:p14="http://schemas.microsoft.com/office/powerpoint/2010/main" val="83121356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0415" y="351562"/>
            <a:ext cx="14047470" cy="1463146"/>
          </a:xfrm>
          <a:prstGeom prst="rect">
            <a:avLst/>
          </a:prstGeom>
        </p:spPr>
        <p:txBody>
          <a:bodyPr vert="horz" lIns="130046" tIns="65023" rIns="130046" bIns="65023"/>
          <a:lstStyle/>
          <a:p>
            <a:r>
              <a:rPr lang="en-US" dirty="0" smtClean="0"/>
              <a:t>Click to edit Master title style</a:t>
            </a:r>
            <a:endParaRPr lang="en-US" dirty="0"/>
          </a:p>
        </p:txBody>
      </p:sp>
      <p:sp>
        <p:nvSpPr>
          <p:cNvPr id="3" name="Content Placeholder 2"/>
          <p:cNvSpPr>
            <a:spLocks noGrp="1"/>
          </p:cNvSpPr>
          <p:nvPr>
            <p:ph idx="1"/>
          </p:nvPr>
        </p:nvSpPr>
        <p:spPr>
          <a:xfrm>
            <a:off x="780415" y="2048405"/>
            <a:ext cx="14047470" cy="2411940"/>
          </a:xfrm>
          <a:prstGeom prst="rect">
            <a:avLst/>
          </a:prstGeom>
        </p:spPr>
        <p:txBody>
          <a:bodyPr vert="horz" lIns="130046" tIns="65023" rIns="130046" bIns="65023"/>
          <a:lstStyle>
            <a:lvl1pPr>
              <a:defRPr sz="4000"/>
            </a:lvl1pPr>
            <a:lvl2pPr>
              <a:defRPr sz="3400"/>
            </a:lvl2pPr>
            <a:lvl3pPr>
              <a:defRPr sz="28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6757416"/>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4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4745" y="292629"/>
            <a:ext cx="14276777" cy="780086"/>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64745" y="1853317"/>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4368074"/>
      </p:ext>
    </p:extLst>
  </p:cSld>
  <p:clrMapOvr>
    <a:masterClrMapping/>
  </p:clrMapOvr>
  <p:transition spd="slow">
    <p:push dir="u"/>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5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4745" y="292629"/>
            <a:ext cx="14276777" cy="780086"/>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64745" y="1853317"/>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4368074"/>
      </p:ext>
    </p:extLst>
  </p:cSld>
  <p:clrMapOvr>
    <a:masterClrMapping/>
  </p:clrMapOvr>
  <p:transition spd="slow">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hoto 1">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19850" y="345411"/>
            <a:ext cx="13116012" cy="1950217"/>
          </a:xfrm>
        </p:spPr>
        <p:txBody>
          <a:bodyPr anchor="ctr">
            <a:noAutofit/>
          </a:bodyPr>
          <a:lstStyle>
            <a:lvl1pPr algn="l">
              <a:lnSpc>
                <a:spcPct val="90000"/>
              </a:lnSpc>
              <a:defRPr sz="6100" spc="-256" baseline="0">
                <a:solidFill>
                  <a:schemeClr val="accent6">
                    <a:alpha val="99000"/>
                  </a:schemeClr>
                </a:solidFill>
                <a:latin typeface="Segoe UI Light"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719849" y="7432843"/>
            <a:ext cx="13116013" cy="593009"/>
          </a:xfrm>
        </p:spPr>
        <p:txBody>
          <a:bodyPr>
            <a:noAutofit/>
          </a:bodyPr>
          <a:lstStyle>
            <a:lvl1pPr marL="0" indent="0" algn="l">
              <a:lnSpc>
                <a:spcPct val="90000"/>
              </a:lnSpc>
              <a:spcBef>
                <a:spcPts val="0"/>
              </a:spcBef>
              <a:buNone/>
              <a:defRPr sz="2600" b="1" cap="all" baseline="0">
                <a:solidFill>
                  <a:schemeClr val="tx1">
                    <a:lumMod val="75000"/>
                    <a:lumOff val="25000"/>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719850" y="7835960"/>
            <a:ext cx="6832442" cy="283667"/>
          </a:xfrm>
        </p:spPr>
        <p:txBody>
          <a:bodyPr/>
          <a:lstStyle>
            <a:lvl1pPr marL="0" indent="0">
              <a:buNone/>
              <a:defRPr sz="2000" baseline="0">
                <a:solidFill>
                  <a:schemeClr val="tx1">
                    <a:lumMod val="75000"/>
                    <a:lumOff val="25000"/>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Tree>
    <p:extLst>
      <p:ext uri="{BB962C8B-B14F-4D97-AF65-F5344CB8AC3E}">
        <p14:creationId xmlns:p14="http://schemas.microsoft.com/office/powerpoint/2010/main" val="4060681425"/>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4745" y="292629"/>
            <a:ext cx="14276777" cy="780086"/>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64745" y="1853317"/>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4368074"/>
      </p:ext>
    </p:extLst>
  </p:cSld>
  <p:clrMapOvr>
    <a:masterClrMapping/>
  </p:clrMapOvr>
  <p:transition spd="slow">
    <p:push dir="u"/>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Statement with Points">
    <p:spTree>
      <p:nvGrpSpPr>
        <p:cNvPr id="1" name=""/>
        <p:cNvGrpSpPr/>
        <p:nvPr/>
      </p:nvGrpSpPr>
      <p:grpSpPr>
        <a:xfrm>
          <a:off x="0" y="0"/>
          <a:ext cx="0" cy="0"/>
          <a:chOff x="0" y="0"/>
          <a:chExt cx="0" cy="0"/>
        </a:xfrm>
      </p:grpSpPr>
      <p:sp>
        <p:nvSpPr>
          <p:cNvPr id="11" name="Title 7"/>
          <p:cNvSpPr>
            <a:spLocks noGrp="1"/>
          </p:cNvSpPr>
          <p:nvPr>
            <p:ph type="title" hasCustomPrompt="1"/>
          </p:nvPr>
        </p:nvSpPr>
        <p:spPr>
          <a:xfrm>
            <a:off x="1292026" y="2057107"/>
            <a:ext cx="14276777" cy="747298"/>
          </a:xfrm>
        </p:spPr>
        <p:txBody>
          <a:bodyPr/>
          <a:lstStyle>
            <a:lvl1pPr marL="0" indent="0" algn="l" defTabSz="1170659" rtl="0" eaLnBrk="1" latinLnBrk="0" hangingPunct="1">
              <a:lnSpc>
                <a:spcPct val="90000"/>
              </a:lnSpc>
              <a:spcBef>
                <a:spcPct val="20000"/>
              </a:spcBef>
              <a:buClr>
                <a:srgbClr val="00DCFF"/>
              </a:buClr>
              <a:buSzPct val="90000"/>
              <a:buFont typeface="Arial" pitchFamily="34" charset="0"/>
              <a:buNone/>
              <a:defRPr lang="en-US" sz="5400" kern="1200" dirty="0">
                <a:solidFill>
                  <a:schemeClr val="tx1">
                    <a:lumMod val="75000"/>
                    <a:lumOff val="25000"/>
                    <a:alpha val="99000"/>
                  </a:schemeClr>
                </a:solidFill>
                <a:latin typeface="Segoe UI Light" pitchFamily="34" charset="0"/>
                <a:ea typeface="+mn-ea"/>
                <a:cs typeface="Segoe UI Light" pitchFamily="34" charset="0"/>
              </a:defRPr>
            </a:lvl1pPr>
          </a:lstStyle>
          <a:p>
            <a:r>
              <a:rPr lang="en-US" dirty="0" smtClean="0"/>
              <a:t>Insert statement here</a:t>
            </a:r>
            <a:endParaRPr lang="en-US" dirty="0"/>
          </a:p>
        </p:txBody>
      </p:sp>
      <p:sp>
        <p:nvSpPr>
          <p:cNvPr id="13" name="Content Placeholder 9"/>
          <p:cNvSpPr>
            <a:spLocks noGrp="1"/>
          </p:cNvSpPr>
          <p:nvPr>
            <p:ph sz="quarter" idx="13" hasCustomPrompt="1"/>
          </p:nvPr>
        </p:nvSpPr>
        <p:spPr>
          <a:xfrm>
            <a:off x="1280701" y="5671466"/>
            <a:ext cx="1049665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4</a:t>
            </a:r>
            <a:endParaRPr lang="en-US" dirty="0"/>
          </a:p>
        </p:txBody>
      </p:sp>
      <p:sp>
        <p:nvSpPr>
          <p:cNvPr id="14" name="Content Placeholder 9"/>
          <p:cNvSpPr>
            <a:spLocks noGrp="1"/>
          </p:cNvSpPr>
          <p:nvPr>
            <p:ph sz="quarter" idx="14" hasCustomPrompt="1"/>
          </p:nvPr>
        </p:nvSpPr>
        <p:spPr>
          <a:xfrm>
            <a:off x="1280701" y="4977828"/>
            <a:ext cx="1049665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3</a:t>
            </a:r>
            <a:endParaRPr lang="en-US" dirty="0"/>
          </a:p>
        </p:txBody>
      </p:sp>
      <p:sp>
        <p:nvSpPr>
          <p:cNvPr id="12" name="Content Placeholder 9"/>
          <p:cNvSpPr>
            <a:spLocks noGrp="1"/>
          </p:cNvSpPr>
          <p:nvPr>
            <p:ph sz="quarter" idx="12" hasCustomPrompt="1"/>
          </p:nvPr>
        </p:nvSpPr>
        <p:spPr>
          <a:xfrm>
            <a:off x="1280701" y="4300454"/>
            <a:ext cx="1049665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2</a:t>
            </a:r>
            <a:endParaRPr lang="en-US" dirty="0"/>
          </a:p>
        </p:txBody>
      </p:sp>
      <p:sp>
        <p:nvSpPr>
          <p:cNvPr id="10" name="Content Placeholder 9"/>
          <p:cNvSpPr>
            <a:spLocks noGrp="1"/>
          </p:cNvSpPr>
          <p:nvPr>
            <p:ph sz="quarter" idx="11" hasCustomPrompt="1"/>
          </p:nvPr>
        </p:nvSpPr>
        <p:spPr>
          <a:xfrm>
            <a:off x="1280701" y="3606815"/>
            <a:ext cx="1049665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1</a:t>
            </a:r>
            <a:endParaRPr lang="en-US" dirty="0"/>
          </a:p>
        </p:txBody>
      </p:sp>
      <p:sp>
        <p:nvSpPr>
          <p:cNvPr id="15" name="Content Placeholder 9"/>
          <p:cNvSpPr>
            <a:spLocks noGrp="1"/>
          </p:cNvSpPr>
          <p:nvPr>
            <p:ph sz="quarter" idx="15" hasCustomPrompt="1"/>
          </p:nvPr>
        </p:nvSpPr>
        <p:spPr>
          <a:xfrm>
            <a:off x="1285232" y="6383779"/>
            <a:ext cx="1049212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5</a:t>
            </a:r>
            <a:endParaRPr lang="en-US" dirty="0"/>
          </a:p>
        </p:txBody>
      </p:sp>
    </p:spTree>
    <p:extLst>
      <p:ext uri="{BB962C8B-B14F-4D97-AF65-F5344CB8AC3E}">
        <p14:creationId xmlns:p14="http://schemas.microsoft.com/office/powerpoint/2010/main" val="280013696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hoto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19850" y="5661108"/>
            <a:ext cx="13116012" cy="1950217"/>
          </a:xfrm>
        </p:spPr>
        <p:txBody>
          <a:bodyPr anchor="ctr">
            <a:noAutofit/>
          </a:bodyPr>
          <a:lstStyle>
            <a:lvl1pPr algn="l">
              <a:lnSpc>
                <a:spcPct val="90000"/>
              </a:lnSpc>
              <a:defRPr sz="6100" spc="-256" baseline="0">
                <a:solidFill>
                  <a:schemeClr val="bg1">
                    <a:alpha val="99000"/>
                  </a:schemeClr>
                </a:solidFill>
                <a:latin typeface="Segoe UI Light"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719849" y="7432843"/>
            <a:ext cx="13116013" cy="593009"/>
          </a:xfrm>
        </p:spPr>
        <p:txBody>
          <a:bodyPr>
            <a:noAutofit/>
          </a:bodyPr>
          <a:lstStyle>
            <a:lvl1pPr marL="0" indent="0" algn="l">
              <a:lnSpc>
                <a:spcPct val="90000"/>
              </a:lnSpc>
              <a:spcBef>
                <a:spcPts val="0"/>
              </a:spcBef>
              <a:buNone/>
              <a:defRPr sz="2600" b="1" cap="all" baseline="0">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719850" y="7835960"/>
            <a:ext cx="6832442" cy="283667"/>
          </a:xfrm>
        </p:spPr>
        <p:txBody>
          <a:bodyPr/>
          <a:lstStyle>
            <a:lvl1pPr marL="0" indent="0">
              <a:buNone/>
              <a:defRPr sz="2000" baseline="0">
                <a:solidFill>
                  <a:schemeClr val="bg1">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Tree>
    <p:extLst>
      <p:ext uri="{BB962C8B-B14F-4D97-AF65-F5344CB8AC3E}">
        <p14:creationId xmlns:p14="http://schemas.microsoft.com/office/powerpoint/2010/main" val="299301098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1621858"/>
            <a:ext cx="11938988" cy="1950213"/>
          </a:xfrm>
        </p:spPr>
        <p:txBody>
          <a:bodyPr anchor="ctr" anchorCtr="0">
            <a:noAutofit/>
          </a:bodyPr>
          <a:lstStyle>
            <a:lvl1pPr>
              <a:lnSpc>
                <a:spcPct val="90000"/>
              </a:lnSpc>
              <a:defRPr sz="5600" i="0" u="none" baseline="0">
                <a:solidFill>
                  <a:schemeClr val="bg1">
                    <a:alpha val="99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42080" y="5561989"/>
            <a:ext cx="11938989" cy="590974"/>
          </a:xfrm>
        </p:spPr>
        <p:txBody>
          <a:bodyPr>
            <a:noAutofit/>
          </a:bodyPr>
          <a:lstStyle>
            <a:lvl1pPr marL="0" indent="0" algn="l">
              <a:lnSpc>
                <a:spcPct val="90000"/>
              </a:lnSpc>
              <a:spcBef>
                <a:spcPts val="0"/>
              </a:spcBef>
              <a:buNone/>
              <a:defRPr sz="2600" i="0" u="none">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242080" y="3492057"/>
            <a:ext cx="13116013" cy="1764792"/>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12300" b="0" i="0" u="none" strike="noStrike" kern="1200" cap="none" spc="-822" normalizeH="0" baseline="0" noProof="0" dirty="0" smtClean="0">
                <a:ln w="11430"/>
                <a:solidFill>
                  <a:schemeClr val="bg1">
                    <a:alpha val="99000"/>
                  </a:schemeClr>
                </a:solidFill>
                <a:effectLst/>
                <a:uLnTx/>
                <a:uFillTx/>
                <a:latin typeface="Segoe UI" pitchFamily="34" charset="0"/>
                <a:ea typeface="+mn-ea"/>
                <a:cs typeface="+mn-cs"/>
              </a:defRPr>
            </a:lvl1pPr>
          </a:lstStyle>
          <a:p>
            <a:pPr lvl="0"/>
            <a:r>
              <a:rPr lang="en-US" dirty="0" smtClean="0"/>
              <a:t>click to…</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3485191"/>
            <a:ext cx="13116012" cy="1950217"/>
          </a:xfrm>
        </p:spPr>
        <p:txBody>
          <a:bodyPr anchor="ctr">
            <a:noAutofit/>
          </a:bodyPr>
          <a:lstStyle>
            <a:lvl1pPr algn="ctr">
              <a:lnSpc>
                <a:spcPct val="90000"/>
              </a:lnSpc>
              <a:defRPr sz="7700" spc="-384"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842574" y="7267588"/>
            <a:ext cx="13116013" cy="593009"/>
          </a:xfrm>
        </p:spPr>
        <p:txBody>
          <a:bodyPr>
            <a:noAutofit/>
          </a:bodyPr>
          <a:lstStyle>
            <a:lvl1pPr marL="0" indent="0" algn="l">
              <a:lnSpc>
                <a:spcPct val="90000"/>
              </a:lnSpc>
              <a:spcBef>
                <a:spcPts val="0"/>
              </a:spcBef>
              <a:buNone/>
              <a:defRPr sz="2600" b="1" cap="all" baseline="0">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842574" y="7835960"/>
            <a:ext cx="6832442" cy="283667"/>
          </a:xfrm>
        </p:spPr>
        <p:txBody>
          <a:bodyPr/>
          <a:lstStyle>
            <a:lvl1pPr marL="0" indent="0">
              <a:buNone/>
              <a:defRPr sz="2000" baseline="0">
                <a:solidFill>
                  <a:schemeClr val="bg1">
                    <a:alpha val="99000"/>
                  </a:schemeClr>
                </a:solidFill>
              </a:defRPr>
            </a:lvl1pPr>
          </a:lstStyle>
          <a:p>
            <a:pPr lvl="0"/>
            <a:r>
              <a:rPr lang="en-US" dirty="0" smtClean="0"/>
              <a:t>Click to edit presenter and date</a:t>
            </a:r>
            <a:endParaRPr lang="en-US" dirty="0"/>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Tree>
    <p:extLst>
      <p:ext uri="{BB962C8B-B14F-4D97-AF65-F5344CB8AC3E}">
        <p14:creationId xmlns:p14="http://schemas.microsoft.com/office/powerpoint/2010/main" val="97092838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Blue 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186579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156285"/>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11" name="TextBox 10"/>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s with Blue Ba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lvl1pPr>
              <a:defRPr>
                <a:solidFill>
                  <a:schemeClr val="bg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156285"/>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
        <p:nvSpPr>
          <p:cNvPr id="6" name="TextBox 5"/>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extLst>
      <p:ext uri="{BB962C8B-B14F-4D97-AF65-F5344CB8AC3E}">
        <p14:creationId xmlns:p14="http://schemas.microsoft.com/office/powerpoint/2010/main" val="292132255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7402" y="251316"/>
            <a:ext cx="14276777" cy="1489563"/>
          </a:xfrm>
          <a:prstGeom prst="rect">
            <a:avLst/>
          </a:prstGeom>
        </p:spPr>
        <p:txBody>
          <a:bodyPr vert="horz" wrap="square" lIns="0" tIns="0" rIns="0" bIns="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774954" y="2156285"/>
            <a:ext cx="14276776" cy="1985672"/>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7" r:id="rId1"/>
    <p:sldLayoutId id="2147483694" r:id="rId2"/>
    <p:sldLayoutId id="2147483723" r:id="rId3"/>
    <p:sldLayoutId id="2147483724" r:id="rId4"/>
    <p:sldLayoutId id="2147483695" r:id="rId5"/>
    <p:sldLayoutId id="2147483725" r:id="rId6"/>
    <p:sldLayoutId id="2147483732" r:id="rId7"/>
    <p:sldLayoutId id="2147483696" r:id="rId8"/>
    <p:sldLayoutId id="2147483731" r:id="rId9"/>
    <p:sldLayoutId id="2147483728" r:id="rId10"/>
    <p:sldLayoutId id="2147483735" r:id="rId11"/>
    <p:sldLayoutId id="2147483736" r:id="rId12"/>
    <p:sldLayoutId id="2147483734" r:id="rId13"/>
    <p:sldLayoutId id="2147483697" r:id="rId14"/>
    <p:sldLayoutId id="2147483699" r:id="rId15"/>
    <p:sldLayoutId id="2147483729" r:id="rId16"/>
    <p:sldLayoutId id="2147483738" r:id="rId17"/>
    <p:sldLayoutId id="2147483733" r:id="rId18"/>
    <p:sldLayoutId id="2147483737" r:id="rId19"/>
    <p:sldLayoutId id="2147483700" r:id="rId20"/>
    <p:sldLayoutId id="2147483701" r:id="rId21"/>
    <p:sldLayoutId id="2147483726" r:id="rId22"/>
    <p:sldLayoutId id="2147483702" r:id="rId23"/>
    <p:sldLayoutId id="2147483703" r:id="rId24"/>
    <p:sldLayoutId id="2147483704" r:id="rId25"/>
    <p:sldLayoutId id="2147483753" r:id="rId26"/>
    <p:sldLayoutId id="2147483755" r:id="rId27"/>
    <p:sldLayoutId id="2147483758" r:id="rId28"/>
    <p:sldLayoutId id="2147483759" r:id="rId29"/>
    <p:sldLayoutId id="2147483760" r:id="rId30"/>
    <p:sldLayoutId id="2147483761" r:id="rId31"/>
  </p:sldLayoutIdLst>
  <p:transition>
    <p:fade/>
  </p:transition>
  <p:hf hdr="0"/>
  <p:txStyles>
    <p:titleStyle>
      <a:lvl1pPr algn="l" defTabSz="1170659" rtl="0" eaLnBrk="1" latinLnBrk="0" hangingPunct="1">
        <a:lnSpc>
          <a:spcPct val="90000"/>
        </a:lnSpc>
        <a:spcBef>
          <a:spcPct val="0"/>
        </a:spcBef>
        <a:buNone/>
        <a:defRPr lang="en-US" sz="6100" b="0" kern="1200" cap="none" spc="-256" baseline="0" dirty="0" smtClean="0">
          <a:ln w="3175">
            <a:noFill/>
          </a:ln>
          <a:solidFill>
            <a:schemeClr val="accent6">
              <a:alpha val="98824"/>
            </a:schemeClr>
          </a:solidFill>
          <a:effectLst/>
          <a:latin typeface="Segoe UI Light" pitchFamily="34" charset="0"/>
          <a:ea typeface="+mn-ea"/>
          <a:cs typeface="Arial" charset="0"/>
        </a:defRPr>
      </a:lvl1pPr>
    </p:titleStyle>
    <p:bodyStyle>
      <a:lvl1pPr marL="589418" indent="-589418" algn="l" defTabSz="1170659" rtl="0" eaLnBrk="1" latinLnBrk="0" hangingPunct="1">
        <a:lnSpc>
          <a:spcPct val="90000"/>
        </a:lnSpc>
        <a:spcBef>
          <a:spcPct val="20000"/>
        </a:spcBef>
        <a:buClr>
          <a:srgbClr val="00DCFF"/>
        </a:buClr>
        <a:buSzPct val="90000"/>
        <a:buFont typeface="Arial" pitchFamily="34" charset="0"/>
        <a:buChar char="•"/>
        <a:defRPr sz="3100" kern="1200">
          <a:solidFill>
            <a:schemeClr val="tx1">
              <a:lumMod val="75000"/>
              <a:lumOff val="25000"/>
              <a:alpha val="99000"/>
            </a:schemeClr>
          </a:solidFill>
          <a:latin typeface="+mn-lt"/>
          <a:ea typeface="+mn-ea"/>
          <a:cs typeface="+mn-cs"/>
        </a:defRPr>
      </a:lvl1pPr>
      <a:lvl2pPr marL="1095505" indent="-506087" algn="l" defTabSz="1170659" rtl="0" eaLnBrk="1" latinLnBrk="0" hangingPunct="1">
        <a:lnSpc>
          <a:spcPct val="90000"/>
        </a:lnSpc>
        <a:spcBef>
          <a:spcPct val="20000"/>
        </a:spcBef>
        <a:buClr>
          <a:srgbClr val="00DCFF"/>
        </a:buClr>
        <a:buSzPct val="90000"/>
        <a:buFont typeface="Arial" pitchFamily="34" charset="0"/>
        <a:buChar char="•"/>
        <a:defRPr sz="2600" kern="1200">
          <a:solidFill>
            <a:schemeClr val="tx1">
              <a:lumMod val="75000"/>
              <a:lumOff val="25000"/>
              <a:alpha val="99000"/>
            </a:schemeClr>
          </a:solidFill>
          <a:latin typeface="+mn-lt"/>
          <a:ea typeface="+mn-ea"/>
          <a:cs typeface="+mn-cs"/>
        </a:defRPr>
      </a:lvl2pPr>
      <a:lvl3pPr marL="1611754" indent="-516249" algn="l" defTabSz="1170659" rtl="0" eaLnBrk="1" latinLnBrk="0" hangingPunct="1">
        <a:lnSpc>
          <a:spcPct val="90000"/>
        </a:lnSpc>
        <a:spcBef>
          <a:spcPct val="20000"/>
        </a:spcBef>
        <a:buClr>
          <a:srgbClr val="00DCFF"/>
        </a:buClr>
        <a:buSzPct val="90000"/>
        <a:buFont typeface="Arial" pitchFamily="34" charset="0"/>
        <a:buChar char="•"/>
        <a:defRPr sz="2300" kern="1200">
          <a:solidFill>
            <a:schemeClr val="tx1">
              <a:lumMod val="75000"/>
              <a:lumOff val="25000"/>
              <a:alpha val="99000"/>
            </a:schemeClr>
          </a:solidFill>
          <a:latin typeface="+mn-lt"/>
          <a:ea typeface="+mn-ea"/>
          <a:cs typeface="+mn-cs"/>
        </a:defRPr>
      </a:lvl3pPr>
      <a:lvl4pPr marL="2054834" indent="-443080" algn="l" defTabSz="1170659" rtl="0" eaLnBrk="1" latinLnBrk="0" hangingPunct="1">
        <a:lnSpc>
          <a:spcPct val="90000"/>
        </a:lnSpc>
        <a:spcBef>
          <a:spcPct val="20000"/>
        </a:spcBef>
        <a:buClr>
          <a:srgbClr val="00DCFF"/>
        </a:buClr>
        <a:buSzPct val="90000"/>
        <a:buFont typeface="Arial" pitchFamily="34" charset="0"/>
        <a:buChar char="•"/>
        <a:defRPr sz="2000" kern="1200">
          <a:solidFill>
            <a:schemeClr val="tx1">
              <a:lumMod val="75000"/>
              <a:lumOff val="25000"/>
              <a:alpha val="99000"/>
            </a:schemeClr>
          </a:solidFill>
          <a:latin typeface="+mn-lt"/>
          <a:ea typeface="+mn-ea"/>
          <a:cs typeface="+mn-cs"/>
        </a:defRPr>
      </a:lvl4pPr>
      <a:lvl5pPr marL="2485719" indent="-430885" algn="l" defTabSz="1170659" rtl="0" eaLnBrk="1" latinLnBrk="0" hangingPunct="1">
        <a:lnSpc>
          <a:spcPct val="90000"/>
        </a:lnSpc>
        <a:spcBef>
          <a:spcPct val="20000"/>
        </a:spcBef>
        <a:buClr>
          <a:srgbClr val="00DCFF"/>
        </a:buClr>
        <a:buSzPct val="90000"/>
        <a:buFont typeface="Arial" pitchFamily="34" charset="0"/>
        <a:buChar char="•"/>
        <a:defRPr sz="2000" kern="1200">
          <a:solidFill>
            <a:schemeClr val="tx1">
              <a:lumMod val="75000"/>
              <a:lumOff val="25000"/>
              <a:alpha val="99000"/>
            </a:schemeClr>
          </a:solidFill>
          <a:latin typeface="+mn-lt"/>
          <a:ea typeface="+mn-ea"/>
          <a:cs typeface="+mn-cs"/>
        </a:defRPr>
      </a:lvl5pPr>
      <a:lvl6pPr marL="321931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0464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38997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97530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en-US"/>
      </a:defPPr>
      <a:lvl1pPr marL="0" algn="l" defTabSz="1170659" rtl="0" eaLnBrk="1" latinLnBrk="0" hangingPunct="1">
        <a:defRPr sz="2300" kern="1200">
          <a:solidFill>
            <a:schemeClr val="tx1"/>
          </a:solidFill>
          <a:latin typeface="+mn-lt"/>
          <a:ea typeface="+mn-ea"/>
          <a:cs typeface="+mn-cs"/>
        </a:defRPr>
      </a:lvl1pPr>
      <a:lvl2pPr marL="585330" algn="l" defTabSz="1170659" rtl="0" eaLnBrk="1" latinLnBrk="0" hangingPunct="1">
        <a:defRPr sz="2300" kern="1200">
          <a:solidFill>
            <a:schemeClr val="tx1"/>
          </a:solidFill>
          <a:latin typeface="+mn-lt"/>
          <a:ea typeface="+mn-ea"/>
          <a:cs typeface="+mn-cs"/>
        </a:defRPr>
      </a:lvl2pPr>
      <a:lvl3pPr marL="1170659" algn="l" defTabSz="1170659" rtl="0" eaLnBrk="1" latinLnBrk="0" hangingPunct="1">
        <a:defRPr sz="2300" kern="1200">
          <a:solidFill>
            <a:schemeClr val="tx1"/>
          </a:solidFill>
          <a:latin typeface="+mn-lt"/>
          <a:ea typeface="+mn-ea"/>
          <a:cs typeface="+mn-cs"/>
        </a:defRPr>
      </a:lvl3pPr>
      <a:lvl4pPr marL="1755989" algn="l" defTabSz="1170659" rtl="0" eaLnBrk="1" latinLnBrk="0" hangingPunct="1">
        <a:defRPr sz="2300" kern="1200">
          <a:solidFill>
            <a:schemeClr val="tx1"/>
          </a:solidFill>
          <a:latin typeface="+mn-lt"/>
          <a:ea typeface="+mn-ea"/>
          <a:cs typeface="+mn-cs"/>
        </a:defRPr>
      </a:lvl4pPr>
      <a:lvl5pPr marL="2341319" algn="l" defTabSz="1170659" rtl="0" eaLnBrk="1" latinLnBrk="0" hangingPunct="1">
        <a:defRPr sz="2300" kern="1200">
          <a:solidFill>
            <a:schemeClr val="tx1"/>
          </a:solidFill>
          <a:latin typeface="+mn-lt"/>
          <a:ea typeface="+mn-ea"/>
          <a:cs typeface="+mn-cs"/>
        </a:defRPr>
      </a:lvl5pPr>
      <a:lvl6pPr marL="2926649" algn="l" defTabSz="1170659" rtl="0" eaLnBrk="1" latinLnBrk="0" hangingPunct="1">
        <a:defRPr sz="2300" kern="1200">
          <a:solidFill>
            <a:schemeClr val="tx1"/>
          </a:solidFill>
          <a:latin typeface="+mn-lt"/>
          <a:ea typeface="+mn-ea"/>
          <a:cs typeface="+mn-cs"/>
        </a:defRPr>
      </a:lvl6pPr>
      <a:lvl7pPr marL="3511978" algn="l" defTabSz="1170659" rtl="0" eaLnBrk="1" latinLnBrk="0" hangingPunct="1">
        <a:defRPr sz="2300" kern="1200">
          <a:solidFill>
            <a:schemeClr val="tx1"/>
          </a:solidFill>
          <a:latin typeface="+mn-lt"/>
          <a:ea typeface="+mn-ea"/>
          <a:cs typeface="+mn-cs"/>
        </a:defRPr>
      </a:lvl7pPr>
      <a:lvl8pPr marL="4097308" algn="l" defTabSz="1170659" rtl="0" eaLnBrk="1" latinLnBrk="0" hangingPunct="1">
        <a:defRPr sz="2300" kern="1200">
          <a:solidFill>
            <a:schemeClr val="tx1"/>
          </a:solidFill>
          <a:latin typeface="+mn-lt"/>
          <a:ea typeface="+mn-ea"/>
          <a:cs typeface="+mn-cs"/>
        </a:defRPr>
      </a:lvl8pPr>
      <a:lvl9pPr marL="4682638" algn="l" defTabSz="1170659" rtl="0" eaLnBrk="1" latinLnBrk="0"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a:t>Модуль 3: Применение процесса UX к приложениям с новым пользовательским интерфейсом </a:t>
            </a:r>
            <a:r>
              <a:rPr lang="ru-RU" dirty="0" err="1" smtClean="0"/>
              <a:t>Windows</a:t>
            </a:r>
            <a:r>
              <a:rPr lang="ru-RU" dirty="0"/>
              <a:t/>
            </a:r>
            <a:br>
              <a:rPr lang="ru-RU" dirty="0"/>
            </a:br>
            <a:endParaRPr lang="ru-RU" dirty="0"/>
          </a:p>
        </p:txBody>
      </p:sp>
      <p:sp>
        <p:nvSpPr>
          <p:cNvPr id="3" name="Подзаголовок 2"/>
          <p:cNvSpPr>
            <a:spLocks noGrp="1"/>
          </p:cNvSpPr>
          <p:nvPr>
            <p:ph type="subTitle" idx="1"/>
          </p:nvPr>
        </p:nvSpPr>
        <p:spPr/>
        <p:txBody>
          <a:bodyPr/>
          <a:lstStyle/>
          <a:p>
            <a:endParaRPr lang="ru-RU"/>
          </a:p>
        </p:txBody>
      </p:sp>
      <p:sp>
        <p:nvSpPr>
          <p:cNvPr id="4" name="Текст 3"/>
          <p:cNvSpPr>
            <a:spLocks noGrp="1"/>
          </p:cNvSpPr>
          <p:nvPr>
            <p:ph type="body" sz="quarter" idx="10"/>
          </p:nvPr>
        </p:nvSpPr>
        <p:spPr/>
        <p:txBody>
          <a:bodyPr/>
          <a:lstStyle/>
          <a:p>
            <a:endParaRPr lang="ru-RU"/>
          </a:p>
        </p:txBody>
      </p:sp>
    </p:spTree>
    <p:extLst>
      <p:ext uri="{BB962C8B-B14F-4D97-AF65-F5344CB8AC3E}">
        <p14:creationId xmlns:p14="http://schemas.microsoft.com/office/powerpoint/2010/main" val="40554164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Примеры с вычеркнутыми функциями</a:t>
            </a:r>
            <a:endParaRPr lang="ru-RU" dirty="0"/>
          </a:p>
        </p:txBody>
      </p:sp>
      <p:sp>
        <p:nvSpPr>
          <p:cNvPr id="3" name="Текст 2"/>
          <p:cNvSpPr>
            <a:spLocks noGrp="1"/>
          </p:cNvSpPr>
          <p:nvPr>
            <p:ph type="body" sz="quarter" idx="10"/>
          </p:nvPr>
        </p:nvSpPr>
        <p:spPr>
          <a:xfrm>
            <a:off x="774954" y="2473023"/>
            <a:ext cx="14276777" cy="5152180"/>
          </a:xfrm>
        </p:spPr>
        <p:txBody>
          <a:bodyPr/>
          <a:lstStyle/>
          <a:p>
            <a:pPr lvl="0"/>
            <a:r>
              <a:rPr lang="ru-RU" dirty="0"/>
              <a:t>Поиск ближайшего места, где можно было бы перекусить.</a:t>
            </a:r>
          </a:p>
          <a:p>
            <a:pPr lvl="0"/>
            <a:r>
              <a:rPr lang="ru-RU" dirty="0"/>
              <a:t>Просмотр разных палаток быстрого </a:t>
            </a:r>
            <a:r>
              <a:rPr lang="ru-RU" dirty="0" smtClean="0"/>
              <a:t>питания.</a:t>
            </a:r>
            <a:endParaRPr lang="ru-RU" dirty="0"/>
          </a:p>
          <a:p>
            <a:pPr lvl="0"/>
            <a:r>
              <a:rPr lang="ru-RU" dirty="0"/>
              <a:t>Поиск палаток, которые рекомендуют другие </a:t>
            </a:r>
            <a:r>
              <a:rPr lang="ru-RU" dirty="0" smtClean="0"/>
              <a:t>пользователи.</a:t>
            </a:r>
            <a:endParaRPr lang="ru-RU" dirty="0"/>
          </a:p>
          <a:p>
            <a:pPr lvl="0"/>
            <a:r>
              <a:rPr lang="ru-RU" strike="sngStrike" dirty="0" smtClean="0"/>
              <a:t>Комментирование.</a:t>
            </a:r>
            <a:endParaRPr lang="ru-RU" dirty="0"/>
          </a:p>
          <a:p>
            <a:pPr lvl="0"/>
            <a:r>
              <a:rPr lang="ru-RU" dirty="0"/>
              <a:t>Чат с хозяевами </a:t>
            </a:r>
            <a:r>
              <a:rPr lang="ru-RU" dirty="0" smtClean="0"/>
              <a:t>заведений.</a:t>
            </a:r>
            <a:endParaRPr lang="ru-RU" dirty="0"/>
          </a:p>
          <a:p>
            <a:pPr lvl="0"/>
            <a:r>
              <a:rPr lang="ru-RU" dirty="0"/>
              <a:t>Просмотр состава и калорийности </a:t>
            </a:r>
            <a:r>
              <a:rPr lang="ru-RU" dirty="0" smtClean="0"/>
              <a:t>продуктов.</a:t>
            </a:r>
            <a:endParaRPr lang="ru-RU" dirty="0"/>
          </a:p>
          <a:p>
            <a:pPr lvl="0"/>
            <a:r>
              <a:rPr lang="ru-RU" strike="sngStrike" dirty="0" smtClean="0"/>
              <a:t>Определение местоположения </a:t>
            </a:r>
            <a:r>
              <a:rPr lang="ru-RU" strike="sngStrike" dirty="0"/>
              <a:t>палаток по </a:t>
            </a:r>
            <a:r>
              <a:rPr lang="ru-RU" strike="sngStrike" dirty="0" smtClean="0"/>
              <a:t>карте.</a:t>
            </a:r>
            <a:endParaRPr lang="ru-RU" dirty="0"/>
          </a:p>
          <a:p>
            <a:pPr lvl="0"/>
            <a:r>
              <a:rPr lang="ru-RU" dirty="0"/>
              <a:t>Возможность поиска по типу </a:t>
            </a:r>
            <a:r>
              <a:rPr lang="ru-RU" dirty="0" smtClean="0"/>
              <a:t>пищи.</a:t>
            </a:r>
            <a:endParaRPr lang="ru-RU" dirty="0"/>
          </a:p>
          <a:p>
            <a:pPr lvl="0"/>
            <a:r>
              <a:rPr lang="ru-RU" dirty="0"/>
              <a:t>Желание всегда знать, где расположены любимые палатки.</a:t>
            </a:r>
          </a:p>
          <a:p>
            <a:pPr lvl="0"/>
            <a:r>
              <a:rPr lang="ru-RU" strike="sngStrike" dirty="0"/>
              <a:t>Поиск и сортировка найденных </a:t>
            </a:r>
            <a:r>
              <a:rPr lang="ru-RU" strike="sngStrike" dirty="0" smtClean="0"/>
              <a:t>палаток.</a:t>
            </a:r>
            <a:endParaRPr lang="ru-RU" dirty="0"/>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38821260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Назначение приоритетов и объединение сценариев</a:t>
            </a:r>
          </a:p>
        </p:txBody>
      </p:sp>
      <p:sp>
        <p:nvSpPr>
          <p:cNvPr id="3" name="Текст 2"/>
          <p:cNvSpPr>
            <a:spLocks noGrp="1"/>
          </p:cNvSpPr>
          <p:nvPr>
            <p:ph type="body" sz="quarter" idx="10"/>
          </p:nvPr>
        </p:nvSpPr>
        <p:spPr>
          <a:xfrm>
            <a:off x="774954" y="2473023"/>
            <a:ext cx="14276777" cy="2671501"/>
          </a:xfrm>
        </p:spPr>
        <p:txBody>
          <a:bodyPr/>
          <a:lstStyle/>
          <a:p>
            <a:r>
              <a:rPr lang="ru-RU" dirty="0"/>
              <a:t>Теперь можно совместить ваши сценарии с теми, в которых, скорее всего, может оказаться пользователь. Расположите ваши сценарии в порядке важности их для пользователя. Эти оставшиеся сценарии и станут вашим приложением и должны быть доступны пользователю как можно скорее после запуска приложения.</a:t>
            </a:r>
          </a:p>
          <a:p>
            <a:endParaRPr lang="ru-RU" dirty="0"/>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18033562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Пример сценариев, расположенных по приоритетам </a:t>
            </a:r>
            <a:endParaRPr lang="ru-RU" dirty="0"/>
          </a:p>
        </p:txBody>
      </p:sp>
      <p:sp>
        <p:nvSpPr>
          <p:cNvPr id="3" name="Текст 2"/>
          <p:cNvSpPr>
            <a:spLocks noGrp="1"/>
          </p:cNvSpPr>
          <p:nvPr>
            <p:ph type="body" sz="quarter" idx="10"/>
          </p:nvPr>
        </p:nvSpPr>
        <p:spPr>
          <a:xfrm>
            <a:off x="774954" y="2473023"/>
            <a:ext cx="14276777" cy="2432974"/>
          </a:xfrm>
        </p:spPr>
        <p:txBody>
          <a:bodyPr/>
          <a:lstStyle/>
          <a:p>
            <a:pPr lvl="0"/>
            <a:r>
              <a:rPr lang="ru-RU" dirty="0"/>
              <a:t>Постоянное информирование о расположении избранных палаток.</a:t>
            </a:r>
          </a:p>
          <a:p>
            <a:pPr lvl="0"/>
            <a:r>
              <a:rPr lang="ru-RU" dirty="0"/>
              <a:t>Поиск ближайшего места, где можно было бы перекусить.</a:t>
            </a:r>
          </a:p>
          <a:p>
            <a:pPr lvl="0"/>
            <a:r>
              <a:rPr lang="ru-RU" dirty="0"/>
              <a:t>Поиск палаток, которые рекомендуют другие </a:t>
            </a:r>
            <a:r>
              <a:rPr lang="ru-RU" dirty="0" smtClean="0"/>
              <a:t>пользователи.</a:t>
            </a:r>
            <a:endParaRPr lang="ru-RU" dirty="0"/>
          </a:p>
          <a:p>
            <a:pPr lvl="0"/>
            <a:r>
              <a:rPr lang="ru-RU" dirty="0"/>
              <a:t>Просмотр разных палаток быстрого питания; Возможность поиска по типу пищи.</a:t>
            </a:r>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148523854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9276" y="1086712"/>
            <a:ext cx="14276777" cy="1448251"/>
          </a:xfrm>
        </p:spPr>
        <p:txBody>
          <a:bodyPr/>
          <a:lstStyle/>
          <a:p>
            <a:r>
              <a:rPr lang="ru-RU" dirty="0"/>
              <a:t>Придумайте наглядные имена для частей приложения, помните, что их всегда можно изменить.</a:t>
            </a:r>
          </a:p>
        </p:txBody>
      </p:sp>
      <p:sp>
        <p:nvSpPr>
          <p:cNvPr id="3" name="Текст 2"/>
          <p:cNvSpPr>
            <a:spLocks noGrp="1"/>
          </p:cNvSpPr>
          <p:nvPr>
            <p:ph type="body" sz="quarter" idx="10"/>
          </p:nvPr>
        </p:nvSpPr>
        <p:spPr>
          <a:xfrm>
            <a:off x="558386" y="2646947"/>
            <a:ext cx="14276777" cy="4532010"/>
          </a:xfrm>
        </p:spPr>
        <p:txBody>
          <a:bodyPr/>
          <a:lstStyle/>
          <a:p>
            <a:r>
              <a:rPr lang="ru-RU" b="1" dirty="0"/>
              <a:t>Где мои палатки?</a:t>
            </a:r>
            <a:endParaRPr lang="ru-RU" dirty="0"/>
          </a:p>
          <a:p>
            <a:pPr lvl="0"/>
            <a:r>
              <a:rPr lang="ru-RU" dirty="0"/>
              <a:t>Постоянно показывать на карте расположение избранных палаток.</a:t>
            </a:r>
          </a:p>
          <a:p>
            <a:r>
              <a:rPr lang="ru-RU" b="1" dirty="0"/>
              <a:t>Я голоден</a:t>
            </a:r>
            <a:endParaRPr lang="ru-RU" dirty="0"/>
          </a:p>
          <a:p>
            <a:pPr lvl="0"/>
            <a:r>
              <a:rPr lang="ru-RU" dirty="0"/>
              <a:t>Поиск ближайшего места, где можно было бы перекусить.</a:t>
            </a:r>
          </a:p>
          <a:p>
            <a:r>
              <a:rPr lang="ru-RU" b="1" dirty="0"/>
              <a:t>Отличные палатки</a:t>
            </a:r>
            <a:endParaRPr lang="ru-RU" dirty="0"/>
          </a:p>
          <a:p>
            <a:pPr lvl="0"/>
            <a:r>
              <a:rPr lang="ru-RU" dirty="0"/>
              <a:t>Поиск палаток, которые рекомендуют другие </a:t>
            </a:r>
            <a:r>
              <a:rPr lang="ru-RU" dirty="0" smtClean="0"/>
              <a:t>пользователи.</a:t>
            </a:r>
            <a:endParaRPr lang="ru-RU" dirty="0"/>
          </a:p>
          <a:p>
            <a:r>
              <a:rPr lang="ru-RU" b="1" dirty="0"/>
              <a:t>Хочется чего-то нового</a:t>
            </a:r>
            <a:endParaRPr lang="ru-RU" dirty="0"/>
          </a:p>
          <a:p>
            <a:pPr lvl="0"/>
            <a:r>
              <a:rPr lang="ru-RU" dirty="0"/>
              <a:t>Просмотр разных палаток быстрого питания; Возможность поиска по типу пищи.</a:t>
            </a:r>
          </a:p>
        </p:txBody>
      </p:sp>
    </p:spTree>
    <p:extLst>
      <p:ext uri="{BB962C8B-B14F-4D97-AF65-F5344CB8AC3E}">
        <p14:creationId xmlns:p14="http://schemas.microsoft.com/office/powerpoint/2010/main" val="392861996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Выбор модели навигации</a:t>
            </a:r>
          </a:p>
        </p:txBody>
      </p:sp>
      <p:sp>
        <p:nvSpPr>
          <p:cNvPr id="3" name="Текст 2"/>
          <p:cNvSpPr>
            <a:spLocks noGrp="1"/>
          </p:cNvSpPr>
          <p:nvPr>
            <p:ph type="body" sz="quarter" idx="10"/>
          </p:nvPr>
        </p:nvSpPr>
        <p:spPr>
          <a:xfrm>
            <a:off x="774954" y="2473023"/>
            <a:ext cx="14276777" cy="3959545"/>
          </a:xfrm>
        </p:spPr>
        <p:txBody>
          <a:bodyPr/>
          <a:lstStyle/>
          <a:p>
            <a:r>
              <a:rPr lang="ru-RU" dirty="0"/>
              <a:t>Так как вы создали ряд сценариев, вам необходимо </a:t>
            </a:r>
            <a:r>
              <a:rPr lang="ru-RU" dirty="0" smtClean="0"/>
              <a:t>решить, </a:t>
            </a:r>
            <a:r>
              <a:rPr lang="ru-RU" dirty="0"/>
              <a:t>какая модель навигации по приложению вам подходит. Выбор зависит от типа информации, которую вам необходимо включить в модель, и </a:t>
            </a:r>
            <a:r>
              <a:rPr lang="ru-RU" dirty="0" smtClean="0"/>
              <a:t>от того</a:t>
            </a:r>
            <a:r>
              <a:rPr lang="ru-RU" dirty="0"/>
              <a:t>, как вы хотите взаимодействовать с пользователем.</a:t>
            </a:r>
          </a:p>
          <a:p>
            <a:r>
              <a:rPr lang="ru-RU" dirty="0"/>
              <a:t>Приложению с большим количеством информации потребуются дополнительные </a:t>
            </a:r>
            <a:r>
              <a:rPr lang="ru-RU" dirty="0" smtClean="0"/>
              <a:t>страницы </a:t>
            </a:r>
            <a:r>
              <a:rPr lang="ru-RU" dirty="0"/>
              <a:t>для ее размещения, чтобы пользователь мог комфортно ею воспользоваться. Приложения, создающие эффект погружения или </a:t>
            </a:r>
            <a:r>
              <a:rPr lang="ru-RU" dirty="0" smtClean="0"/>
              <a:t>игры, </a:t>
            </a:r>
            <a:r>
              <a:rPr lang="ru-RU" dirty="0"/>
              <a:t>нуждаются в одном большом экране, на котором выполняются все сценарии.</a:t>
            </a:r>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349234257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Плоская модель навигации</a:t>
            </a:r>
            <a:endParaRPr lang="ru-RU" dirty="0"/>
          </a:p>
        </p:txBody>
      </p:sp>
      <p:sp>
        <p:nvSpPr>
          <p:cNvPr id="3" name="Текст 2"/>
          <p:cNvSpPr>
            <a:spLocks noGrp="1"/>
          </p:cNvSpPr>
          <p:nvPr>
            <p:ph type="body" sz="quarter" idx="10"/>
          </p:nvPr>
        </p:nvSpPr>
        <p:spPr>
          <a:xfrm>
            <a:off x="774954" y="2473023"/>
            <a:ext cx="14276777" cy="4865947"/>
          </a:xfrm>
        </p:spPr>
        <p:txBody>
          <a:bodyPr/>
          <a:lstStyle/>
          <a:p>
            <a:r>
              <a:rPr lang="ru-RU" dirty="0"/>
              <a:t>Плоская модель навигации обычно используется для игр и приложений, которые содержат </a:t>
            </a:r>
            <a:r>
              <a:rPr lang="ru-RU" dirty="0" smtClean="0"/>
              <a:t>элементы, </a:t>
            </a:r>
            <a:r>
              <a:rPr lang="ru-RU" dirty="0"/>
              <a:t>лучше работающие с </a:t>
            </a:r>
            <a:r>
              <a:rPr lang="ru-RU" dirty="0" smtClean="0"/>
              <a:t>вкладками. Именно </a:t>
            </a:r>
            <a:r>
              <a:rPr lang="ru-RU" dirty="0"/>
              <a:t>поэтому элементы плоской модели навигации расположены на верхнем уровне приложения.</a:t>
            </a:r>
          </a:p>
          <a:p>
            <a:r>
              <a:rPr lang="ru-RU" b="1" i="1" dirty="0"/>
              <a:t>Компоненты плоской модели навигации</a:t>
            </a:r>
          </a:p>
          <a:p>
            <a:pPr lvl="0"/>
            <a:r>
              <a:rPr lang="ru-RU" dirty="0"/>
              <a:t>Область содержимого</a:t>
            </a:r>
            <a:r>
              <a:rPr lang="en-US" dirty="0"/>
              <a:t> (Content Area)</a:t>
            </a:r>
            <a:endParaRPr lang="ru-RU" dirty="0"/>
          </a:p>
          <a:p>
            <a:pPr lvl="0"/>
            <a:r>
              <a:rPr lang="ru-RU" dirty="0"/>
              <a:t>Панель навигации</a:t>
            </a:r>
            <a:r>
              <a:rPr lang="en-US" dirty="0"/>
              <a:t> (Navigation Bar)</a:t>
            </a:r>
            <a:endParaRPr lang="ru-RU" dirty="0"/>
          </a:p>
          <a:p>
            <a:pPr lvl="0"/>
            <a:r>
              <a:rPr lang="ru-RU" dirty="0"/>
              <a:t>Разделы приложения (</a:t>
            </a:r>
            <a:r>
              <a:rPr lang="en-US" dirty="0"/>
              <a:t>Sections)</a:t>
            </a:r>
            <a:endParaRPr lang="ru-RU" dirty="0"/>
          </a:p>
          <a:p>
            <a:pPr lvl="0"/>
            <a:r>
              <a:rPr lang="ru-RU" dirty="0"/>
              <a:t>Кнопка Добавить (</a:t>
            </a:r>
            <a:r>
              <a:rPr lang="ru-RU" dirty="0" err="1"/>
              <a:t>Add</a:t>
            </a:r>
            <a:r>
              <a:rPr lang="ru-RU" dirty="0"/>
              <a:t>)</a:t>
            </a:r>
          </a:p>
          <a:p>
            <a:pPr lvl="0"/>
            <a:r>
              <a:rPr lang="ru-RU" dirty="0"/>
              <a:t>Кнопка Удалить (</a:t>
            </a:r>
            <a:r>
              <a:rPr lang="ru-RU" dirty="0" err="1"/>
              <a:t>Delete</a:t>
            </a:r>
            <a:r>
              <a:rPr lang="ru-RU" dirty="0"/>
              <a:t>)</a:t>
            </a:r>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354515314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pPr algn="l"/>
            <a:r>
              <a:rPr lang="ru-RU" sz="6000" dirty="0" smtClean="0"/>
              <a:t>Плоская модель навигации</a:t>
            </a:r>
            <a:endParaRPr lang="en-US" sz="6000" dirty="0"/>
          </a:p>
        </p:txBody>
      </p:sp>
      <p:pic>
        <p:nvPicPr>
          <p:cNvPr id="5" name="Picture 4"/>
          <p:cNvPicPr/>
          <p:nvPr/>
        </p:nvPicPr>
        <p:blipFill rotWithShape="1">
          <a:blip r:embed="rId2">
            <a:extLst>
              <a:ext uri="{28A0092B-C50C-407E-A947-70E740481C1C}">
                <a14:useLocalDpi xmlns:a14="http://schemas.microsoft.com/office/drawing/2010/main" val="0"/>
              </a:ext>
            </a:extLst>
          </a:blip>
          <a:srcRect r="6250"/>
          <a:stretch/>
        </p:blipFill>
        <p:spPr bwMode="auto">
          <a:xfrm>
            <a:off x="938466" y="1873398"/>
            <a:ext cx="11872192" cy="61877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9758344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pPr algn="l"/>
            <a:r>
              <a:rPr lang="ru-RU" sz="6000" dirty="0" smtClean="0"/>
              <a:t>Плоская модель навигации</a:t>
            </a:r>
            <a:endParaRPr lang="en-US" sz="6000" dirty="0"/>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794085" y="1941077"/>
            <a:ext cx="10404475" cy="5848864"/>
          </a:xfrm>
          <a:prstGeom prst="rect">
            <a:avLst/>
          </a:prstGeom>
        </p:spPr>
      </p:pic>
    </p:spTree>
    <p:extLst>
      <p:ext uri="{BB962C8B-B14F-4D97-AF65-F5344CB8AC3E}">
        <p14:creationId xmlns:p14="http://schemas.microsoft.com/office/powerpoint/2010/main" val="79791487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Иерархическая модель </a:t>
            </a:r>
            <a:r>
              <a:rPr lang="ru-RU" dirty="0"/>
              <a:t>навигации</a:t>
            </a:r>
          </a:p>
        </p:txBody>
      </p:sp>
      <p:sp>
        <p:nvSpPr>
          <p:cNvPr id="3" name="Текст 2"/>
          <p:cNvSpPr>
            <a:spLocks noGrp="1"/>
          </p:cNvSpPr>
          <p:nvPr>
            <p:ph type="body" sz="quarter" idx="10"/>
          </p:nvPr>
        </p:nvSpPr>
        <p:spPr>
          <a:xfrm>
            <a:off x="774954" y="2156285"/>
            <a:ext cx="14276777" cy="3005438"/>
          </a:xfrm>
        </p:spPr>
        <p:txBody>
          <a:bodyPr/>
          <a:lstStyle/>
          <a:p>
            <a:r>
              <a:rPr lang="ru-RU" dirty="0"/>
              <a:t>Иерархическая модель навигации используется в приложениях с большим количеством контента, и большим количеством различных разделов, в которых и хранится содержимое. В данной модели обычно делают центральный узел – </a:t>
            </a:r>
            <a:r>
              <a:rPr lang="ru-RU" dirty="0" err="1"/>
              <a:t>хаб</a:t>
            </a:r>
            <a:r>
              <a:rPr lang="ru-RU" dirty="0"/>
              <a:t> и экраны детальной информации. При разработке дизайна с иерархической моделью навигации необходимо создавать сценарии от </a:t>
            </a:r>
            <a:r>
              <a:rPr lang="ru-RU" dirty="0" err="1"/>
              <a:t>хаба</a:t>
            </a:r>
            <a:r>
              <a:rPr lang="ru-RU" dirty="0"/>
              <a:t> к дополнительным экранам, разделам и дополнительному содержимому.</a:t>
            </a:r>
          </a:p>
        </p:txBody>
      </p:sp>
    </p:spTree>
    <p:extLst>
      <p:ext uri="{BB962C8B-B14F-4D97-AF65-F5344CB8AC3E}">
        <p14:creationId xmlns:p14="http://schemas.microsoft.com/office/powerpoint/2010/main" val="136541146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7403" y="292628"/>
            <a:ext cx="12463272" cy="1448251"/>
          </a:xfrm>
        </p:spPr>
        <p:txBody>
          <a:bodyPr/>
          <a:lstStyle/>
          <a:p>
            <a:r>
              <a:rPr lang="ru-RU" dirty="0" smtClean="0"/>
              <a:t>Преимущества иерархической модели</a:t>
            </a:r>
            <a:r>
              <a:rPr lang="en-US" dirty="0" smtClean="0"/>
              <a:t> </a:t>
            </a:r>
            <a:r>
              <a:rPr lang="en-US" dirty="0"/>
              <a:t>навигации:</a:t>
            </a:r>
            <a:endParaRPr lang="ru-RU" dirty="0"/>
          </a:p>
        </p:txBody>
      </p:sp>
      <p:sp>
        <p:nvSpPr>
          <p:cNvPr id="3" name="Текст 2"/>
          <p:cNvSpPr>
            <a:spLocks noGrp="1"/>
          </p:cNvSpPr>
          <p:nvPr>
            <p:ph type="body" sz="quarter" idx="10"/>
          </p:nvPr>
        </p:nvSpPr>
        <p:spPr>
          <a:xfrm>
            <a:off x="774954" y="2156285"/>
            <a:ext cx="14276777" cy="4245778"/>
          </a:xfrm>
        </p:spPr>
        <p:txBody>
          <a:bodyPr/>
          <a:lstStyle/>
          <a:p>
            <a:r>
              <a:rPr lang="ru-RU" dirty="0"/>
              <a:t>Для приложений с большим количеством информации доступны различные категории и секции</a:t>
            </a:r>
            <a:r>
              <a:rPr lang="ru-RU" dirty="0" smtClean="0"/>
              <a:t>.</a:t>
            </a:r>
          </a:p>
          <a:p>
            <a:r>
              <a:rPr lang="ru-RU" dirty="0"/>
              <a:t>Для </a:t>
            </a:r>
            <a:r>
              <a:rPr lang="ru-RU" dirty="0" smtClean="0"/>
              <a:t>приложений, </a:t>
            </a:r>
            <a:r>
              <a:rPr lang="ru-RU" dirty="0"/>
              <a:t>использующих непосредственное </a:t>
            </a:r>
            <a:r>
              <a:rPr lang="ru-RU" dirty="0" smtClean="0"/>
              <a:t>управление, </a:t>
            </a:r>
            <a:r>
              <a:rPr lang="ru-RU" dirty="0"/>
              <a:t>всегда доступны элементы навигации, то есть панель навигации</a:t>
            </a:r>
            <a:r>
              <a:rPr lang="ru-RU" dirty="0" smtClean="0"/>
              <a:t>.</a:t>
            </a:r>
          </a:p>
          <a:p>
            <a:r>
              <a:rPr lang="ru-RU" dirty="0"/>
              <a:t>Пользователь может быстро перемещаться по большим спискам в приложениях, которые используют семантическое масштабирование</a:t>
            </a:r>
            <a:r>
              <a:rPr lang="ru-RU" dirty="0" smtClean="0"/>
              <a:t>.</a:t>
            </a:r>
          </a:p>
          <a:p>
            <a:r>
              <a:rPr lang="ru-RU" dirty="0" smtClean="0"/>
              <a:t>Примеры использование иерархической модели – Начальный экран, Магазин приложений</a:t>
            </a:r>
          </a:p>
          <a:p>
            <a:endParaRPr lang="ru-RU" dirty="0"/>
          </a:p>
        </p:txBody>
      </p:sp>
    </p:spTree>
    <p:extLst>
      <p:ext uri="{BB962C8B-B14F-4D97-AF65-F5344CB8AC3E}">
        <p14:creationId xmlns:p14="http://schemas.microsoft.com/office/powerpoint/2010/main" val="221900363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Содержание презентации:</a:t>
            </a:r>
            <a:endParaRPr lang="ru-RU" dirty="0"/>
          </a:p>
        </p:txBody>
      </p:sp>
      <p:sp>
        <p:nvSpPr>
          <p:cNvPr id="3" name="Текст 2"/>
          <p:cNvSpPr>
            <a:spLocks noGrp="1"/>
          </p:cNvSpPr>
          <p:nvPr>
            <p:ph type="body" sz="quarter" idx="10"/>
          </p:nvPr>
        </p:nvSpPr>
        <p:spPr>
          <a:xfrm>
            <a:off x="774954" y="2156285"/>
            <a:ext cx="14276777" cy="954107"/>
          </a:xfrm>
        </p:spPr>
        <p:txBody>
          <a:bodyPr/>
          <a:lstStyle/>
          <a:p>
            <a:r>
              <a:rPr lang="ru-RU" dirty="0" smtClean="0"/>
              <a:t>Методы создания хороших сценариев</a:t>
            </a:r>
          </a:p>
          <a:p>
            <a:r>
              <a:rPr lang="ru-RU" dirty="0" smtClean="0"/>
              <a:t>Выбор модели навигации</a:t>
            </a:r>
            <a:endParaRPr lang="ru-RU" dirty="0"/>
          </a:p>
        </p:txBody>
      </p:sp>
    </p:spTree>
    <p:extLst>
      <p:ext uri="{BB962C8B-B14F-4D97-AF65-F5344CB8AC3E}">
        <p14:creationId xmlns:p14="http://schemas.microsoft.com/office/powerpoint/2010/main" val="198230912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7403" y="292628"/>
            <a:ext cx="12631714" cy="1448251"/>
          </a:xfrm>
        </p:spPr>
        <p:txBody>
          <a:bodyPr/>
          <a:lstStyle/>
          <a:p>
            <a:r>
              <a:rPr lang="en-US" dirty="0" err="1"/>
              <a:t>Компоненты</a:t>
            </a:r>
            <a:r>
              <a:rPr lang="en-US" dirty="0"/>
              <a:t> </a:t>
            </a:r>
            <a:r>
              <a:rPr lang="en-US" dirty="0" err="1" smtClean="0"/>
              <a:t>иерархич</a:t>
            </a:r>
            <a:r>
              <a:rPr lang="ru-RU" dirty="0" err="1" smtClean="0"/>
              <a:t>еской</a:t>
            </a:r>
            <a:r>
              <a:rPr lang="en-US" dirty="0" smtClean="0"/>
              <a:t> </a:t>
            </a:r>
            <a:r>
              <a:rPr lang="en-US" dirty="0"/>
              <a:t>модели навигации</a:t>
            </a:r>
            <a:endParaRPr lang="ru-RU" dirty="0"/>
          </a:p>
        </p:txBody>
      </p:sp>
      <p:sp>
        <p:nvSpPr>
          <p:cNvPr id="3" name="Текст 2"/>
          <p:cNvSpPr>
            <a:spLocks noGrp="1"/>
          </p:cNvSpPr>
          <p:nvPr>
            <p:ph type="body" sz="quarter" idx="10"/>
          </p:nvPr>
        </p:nvSpPr>
        <p:spPr>
          <a:xfrm>
            <a:off x="774954" y="2424897"/>
            <a:ext cx="14276777" cy="3053144"/>
          </a:xfrm>
        </p:spPr>
        <p:txBody>
          <a:bodyPr/>
          <a:lstStyle/>
          <a:p>
            <a:pPr lvl="0"/>
            <a:r>
              <a:rPr lang="ru-RU" dirty="0"/>
              <a:t>Область содержимого (</a:t>
            </a:r>
            <a:r>
              <a:rPr lang="en-US" dirty="0"/>
              <a:t>Content Area</a:t>
            </a:r>
            <a:r>
              <a:rPr lang="ru-RU" dirty="0"/>
              <a:t>)</a:t>
            </a:r>
          </a:p>
          <a:p>
            <a:pPr lvl="0"/>
            <a:r>
              <a:rPr lang="ru-RU" dirty="0"/>
              <a:t>Разделы (</a:t>
            </a:r>
            <a:r>
              <a:rPr lang="en-US" dirty="0"/>
              <a:t>Sections</a:t>
            </a:r>
            <a:r>
              <a:rPr lang="ru-RU" dirty="0"/>
              <a:t>)</a:t>
            </a:r>
          </a:p>
          <a:p>
            <a:pPr lvl="0"/>
            <a:r>
              <a:rPr lang="ru-RU" dirty="0"/>
              <a:t>Заголовок (</a:t>
            </a:r>
            <a:r>
              <a:rPr lang="en-US" dirty="0"/>
              <a:t>Header</a:t>
            </a:r>
            <a:r>
              <a:rPr lang="ru-RU" dirty="0"/>
              <a:t>)</a:t>
            </a:r>
          </a:p>
          <a:p>
            <a:pPr lvl="0"/>
            <a:r>
              <a:rPr lang="ru-RU" dirty="0"/>
              <a:t>Кнопка Назад (</a:t>
            </a:r>
            <a:r>
              <a:rPr lang="en-US" dirty="0"/>
              <a:t>Back Button</a:t>
            </a:r>
            <a:r>
              <a:rPr lang="ru-RU" dirty="0"/>
              <a:t>)</a:t>
            </a:r>
          </a:p>
          <a:p>
            <a:pPr lvl="0"/>
            <a:r>
              <a:rPr lang="ru-RU" dirty="0"/>
              <a:t>Меню заголовка (</a:t>
            </a:r>
            <a:r>
              <a:rPr lang="en-US" dirty="0"/>
              <a:t>Header menu</a:t>
            </a:r>
            <a:r>
              <a:rPr lang="ru-RU" dirty="0"/>
              <a:t>)</a:t>
            </a:r>
          </a:p>
          <a:p>
            <a:pPr lvl="0"/>
            <a:r>
              <a:rPr lang="ru-RU" dirty="0"/>
              <a:t>Семантическое масштабирование (</a:t>
            </a:r>
            <a:r>
              <a:rPr lang="en-US" dirty="0"/>
              <a:t>Semantic Zoom</a:t>
            </a:r>
            <a:r>
              <a:rPr lang="ru-RU" dirty="0"/>
              <a:t>)</a:t>
            </a:r>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226171860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pPr algn="l"/>
            <a:r>
              <a:rPr lang="ru-RU" sz="6000" dirty="0" smtClean="0"/>
              <a:t>Иерархическая модель навигации</a:t>
            </a:r>
            <a:endParaRPr lang="en-US" sz="6000" dirty="0"/>
          </a:p>
        </p:txBody>
      </p:sp>
      <p:sp>
        <p:nvSpPr>
          <p:cNvPr id="3" name="Text Placeholder 2"/>
          <p:cNvSpPr>
            <a:spLocks noGrp="1"/>
          </p:cNvSpPr>
          <p:nvPr>
            <p:ph type="body" sz="quarter" idx="10"/>
          </p:nvPr>
        </p:nvSpPr>
        <p:spPr/>
        <p:txBody>
          <a:bodyPr/>
          <a:lstStyle/>
          <a:p>
            <a:endParaRPr lang="en-US"/>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914401" y="2042761"/>
            <a:ext cx="10948736" cy="6183823"/>
          </a:xfrm>
          <a:prstGeom prst="rect">
            <a:avLst/>
          </a:prstGeom>
        </p:spPr>
      </p:pic>
    </p:spTree>
    <p:extLst>
      <p:ext uri="{BB962C8B-B14F-4D97-AF65-F5344CB8AC3E}">
        <p14:creationId xmlns:p14="http://schemas.microsoft.com/office/powerpoint/2010/main" val="2066258913"/>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Важность </a:t>
            </a:r>
            <a:r>
              <a:rPr lang="ru-RU" dirty="0" smtClean="0"/>
              <a:t>центрального узла (</a:t>
            </a:r>
            <a:r>
              <a:rPr lang="ru-RU" dirty="0" err="1" smtClean="0"/>
              <a:t>хаба</a:t>
            </a:r>
            <a:r>
              <a:rPr lang="ru-RU" dirty="0" smtClean="0"/>
              <a:t>)</a:t>
            </a:r>
            <a:endParaRPr lang="ru-RU" dirty="0"/>
          </a:p>
        </p:txBody>
      </p:sp>
      <p:sp>
        <p:nvSpPr>
          <p:cNvPr id="3" name="Текст 2"/>
          <p:cNvSpPr>
            <a:spLocks noGrp="1"/>
          </p:cNvSpPr>
          <p:nvPr>
            <p:ph type="body" sz="quarter" idx="10"/>
          </p:nvPr>
        </p:nvSpPr>
        <p:spPr>
          <a:xfrm>
            <a:off x="774954" y="2156285"/>
            <a:ext cx="14276777" cy="3434786"/>
          </a:xfrm>
        </p:spPr>
        <p:txBody>
          <a:bodyPr/>
          <a:lstStyle/>
          <a:p>
            <a:r>
              <a:rPr lang="ru-RU" dirty="0" err="1"/>
              <a:t>Хаб</a:t>
            </a:r>
            <a:r>
              <a:rPr lang="ru-RU" dirty="0"/>
              <a:t> </a:t>
            </a:r>
            <a:r>
              <a:rPr lang="ru-RU" dirty="0" smtClean="0"/>
              <a:t>— это </a:t>
            </a:r>
            <a:r>
              <a:rPr lang="ru-RU" dirty="0"/>
              <a:t>начальная точка работы с приложением, при взгляде на которую пользователю сразу должно быть </a:t>
            </a:r>
            <a:r>
              <a:rPr lang="ru-RU" dirty="0" smtClean="0"/>
              <a:t>понятно, зачем </a:t>
            </a:r>
            <a:r>
              <a:rPr lang="ru-RU" dirty="0"/>
              <a:t>ему это приложение. Это не просто таблица с </a:t>
            </a:r>
            <a:r>
              <a:rPr lang="ru-RU" dirty="0" smtClean="0"/>
              <a:t>содержимым: </a:t>
            </a:r>
            <a:r>
              <a:rPr lang="ru-RU" dirty="0" err="1"/>
              <a:t>хаб</a:t>
            </a:r>
            <a:r>
              <a:rPr lang="ru-RU" dirty="0"/>
              <a:t> показывает, чем ваше приложение отличается от конкурентов. </a:t>
            </a:r>
            <a:r>
              <a:rPr lang="ru-RU" dirty="0" err="1"/>
              <a:t>Хаб</a:t>
            </a:r>
            <a:r>
              <a:rPr lang="ru-RU" dirty="0"/>
              <a:t> должен быть построен таким образом, чтобы пользователь легко мог исследовать приложение. Насыщенное содержимое </a:t>
            </a:r>
            <a:r>
              <a:rPr lang="ru-RU" dirty="0" err="1"/>
              <a:t>хаба</a:t>
            </a:r>
            <a:r>
              <a:rPr lang="ru-RU" dirty="0"/>
              <a:t> представлено в горизонтальных прокручиваемых блоках, что позволяет пользователю легко понять, какого рода информация ему доступна.</a:t>
            </a:r>
          </a:p>
        </p:txBody>
      </p:sp>
    </p:spTree>
    <p:extLst>
      <p:ext uri="{BB962C8B-B14F-4D97-AF65-F5344CB8AC3E}">
        <p14:creationId xmlns:p14="http://schemas.microsoft.com/office/powerpoint/2010/main" val="131749576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Разделы</a:t>
            </a:r>
            <a:endParaRPr lang="ru-RU" dirty="0"/>
          </a:p>
        </p:txBody>
      </p:sp>
      <p:sp>
        <p:nvSpPr>
          <p:cNvPr id="3" name="Текст 2"/>
          <p:cNvSpPr>
            <a:spLocks noGrp="1"/>
          </p:cNvSpPr>
          <p:nvPr>
            <p:ph type="body" sz="quarter" idx="10"/>
          </p:nvPr>
        </p:nvSpPr>
        <p:spPr>
          <a:xfrm>
            <a:off x="774954" y="2156285"/>
            <a:ext cx="14276777" cy="2242152"/>
          </a:xfrm>
        </p:spPr>
        <p:txBody>
          <a:bodyPr/>
          <a:lstStyle/>
          <a:p>
            <a:r>
              <a:rPr lang="ru-RU" dirty="0"/>
              <a:t>Страницы разделов – это </a:t>
            </a:r>
            <a:r>
              <a:rPr lang="ru-RU" dirty="0" smtClean="0"/>
              <a:t>2-й </a:t>
            </a:r>
            <a:r>
              <a:rPr lang="ru-RU" dirty="0"/>
              <a:t>уровень вашего приложения. На этом уровне содержимое может быть отображено самым удобным для этого способом.</a:t>
            </a:r>
          </a:p>
          <a:p>
            <a:r>
              <a:rPr lang="ru-RU" dirty="0"/>
              <a:t>В разделах могут быть отдельные значки, каждый из которых имеет свою собственную детальную страницу. В разделах информацию можно группировать, </a:t>
            </a:r>
            <a:r>
              <a:rPr lang="ru-RU" dirty="0" smtClean="0"/>
              <a:t>используя </a:t>
            </a:r>
            <a:r>
              <a:rPr lang="ru-RU" dirty="0"/>
              <a:t>возможности панорамного просмотра.</a:t>
            </a:r>
          </a:p>
        </p:txBody>
      </p:sp>
    </p:spTree>
    <p:extLst>
      <p:ext uri="{BB962C8B-B14F-4D97-AF65-F5344CB8AC3E}">
        <p14:creationId xmlns:p14="http://schemas.microsoft.com/office/powerpoint/2010/main" val="28563874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858890" y="961941"/>
            <a:ext cx="14276777" cy="747298"/>
          </a:xfrm>
          <a:prstGeom prst="rect">
            <a:avLst/>
          </a:prstGeom>
        </p:spPr>
        <p:txBody>
          <a:bodyPr vert="horz" wrap="square" lIns="130046" tIns="65023" rIns="130046" bIns="65023" rtlCol="0" anchor="b" anchorCtr="0">
            <a:noAutofit/>
          </a:bodyPr>
          <a:lstStyle>
            <a:lvl1pPr algn="l" defTabSz="1170659" rtl="0" eaLnBrk="1" latinLnBrk="0" hangingPunct="1">
              <a:lnSpc>
                <a:spcPct val="90000"/>
              </a:lnSpc>
              <a:spcBef>
                <a:spcPct val="0"/>
              </a:spcBef>
              <a:buNone/>
              <a:defRPr lang="en-US" sz="6100" b="0" kern="1200" cap="none" spc="-256" baseline="0" dirty="0" smtClean="0">
                <a:ln w="3175">
                  <a:noFill/>
                </a:ln>
                <a:solidFill>
                  <a:schemeClr val="accent6">
                    <a:alpha val="98824"/>
                  </a:schemeClr>
                </a:solidFill>
                <a:effectLst/>
                <a:latin typeface="Segoe UI Light" pitchFamily="34" charset="0"/>
                <a:ea typeface="+mn-ea"/>
                <a:cs typeface="Arial" charset="0"/>
              </a:defRPr>
            </a:lvl1pPr>
          </a:lstStyle>
          <a:p>
            <a:r>
              <a:rPr lang="ru-RU" sz="5400" dirty="0" smtClean="0"/>
              <a:t>Примеры разделов в приложении</a:t>
            </a:r>
            <a:r>
              <a:rPr lang="en-US" sz="5400" dirty="0" smtClean="0"/>
              <a:t> </a:t>
            </a:r>
            <a:r>
              <a:rPr lang="en-US" sz="5400" dirty="0" smtClean="0"/>
              <a:t>Food </a:t>
            </a:r>
            <a:r>
              <a:rPr lang="en-US" sz="5400" dirty="0" smtClean="0"/>
              <a:t>Truck:</a:t>
            </a:r>
            <a:endParaRPr lang="en-US" sz="5400" dirty="0"/>
          </a:p>
        </p:txBody>
      </p:sp>
      <p:graphicFrame>
        <p:nvGraphicFramePr>
          <p:cNvPr id="5" name="Table 4"/>
          <p:cNvGraphicFramePr>
            <a:graphicFrameLocks noGrp="1"/>
          </p:cNvGraphicFramePr>
          <p:nvPr>
            <p:extLst>
              <p:ext uri="{D42A27DB-BD31-4B8C-83A1-F6EECF244321}">
                <p14:modId xmlns:p14="http://schemas.microsoft.com/office/powerpoint/2010/main" val="3613157876"/>
              </p:ext>
            </p:extLst>
          </p:nvPr>
        </p:nvGraphicFramePr>
        <p:xfrm>
          <a:off x="938464" y="1936792"/>
          <a:ext cx="12825664" cy="5486400"/>
        </p:xfrm>
        <a:graphic>
          <a:graphicData uri="http://schemas.openxmlformats.org/drawingml/2006/table">
            <a:tbl>
              <a:tblPr firstRow="1" firstCol="1" bandRow="1">
                <a:tableStyleId>{5C22544A-7EE6-4342-B048-85BDC9FD1C3A}</a:tableStyleId>
              </a:tblPr>
              <a:tblGrid>
                <a:gridCol w="6412832"/>
                <a:gridCol w="6412832"/>
              </a:tblGrid>
              <a:tr h="567319">
                <a:tc>
                  <a:txBody>
                    <a:bodyPr/>
                    <a:lstStyle/>
                    <a:p>
                      <a:pPr algn="just">
                        <a:lnSpc>
                          <a:spcPct val="115000"/>
                        </a:lnSpc>
                        <a:spcAft>
                          <a:spcPts val="0"/>
                        </a:spcAft>
                      </a:pPr>
                      <a:r>
                        <a:rPr lang="ru-RU" sz="2800" dirty="0">
                          <a:effectLst/>
                          <a:latin typeface="Calibri"/>
                          <a:ea typeface="Times New Roman"/>
                          <a:cs typeface="Times New Roman"/>
                        </a:rPr>
                        <a:t>Сценарий</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a:effectLst/>
                          <a:latin typeface="Calibri"/>
                          <a:ea typeface="Times New Roman"/>
                          <a:cs typeface="Times New Roman"/>
                        </a:rPr>
                        <a:t>Идеи для разделов</a:t>
                      </a:r>
                      <a:endParaRPr lang="ru-RU" sz="2800">
                        <a:effectLst/>
                        <a:latin typeface="Calibri"/>
                        <a:ea typeface="Calibri"/>
                        <a:cs typeface="Times New Roman"/>
                      </a:endParaRPr>
                    </a:p>
                  </a:txBody>
                  <a:tcPr marL="68580" marR="68580" marT="0" marB="0"/>
                </a:tc>
              </a:tr>
              <a:tr h="1093039">
                <a:tc>
                  <a:txBody>
                    <a:bodyPr/>
                    <a:lstStyle/>
                    <a:p>
                      <a:pPr>
                        <a:lnSpc>
                          <a:spcPct val="115000"/>
                        </a:lnSpc>
                        <a:spcAft>
                          <a:spcPts val="0"/>
                        </a:spcAft>
                      </a:pPr>
                      <a:r>
                        <a:rPr lang="ru-RU" sz="2800" dirty="0">
                          <a:effectLst/>
                          <a:latin typeface="Calibri"/>
                          <a:ea typeface="Times New Roman"/>
                          <a:cs typeface="Times New Roman"/>
                        </a:rPr>
                        <a:t>Постоянное информирование о расположении избранных </a:t>
                      </a:r>
                      <a:r>
                        <a:rPr lang="ru-RU" sz="2800" dirty="0" smtClean="0">
                          <a:effectLst/>
                          <a:latin typeface="Calibri"/>
                          <a:ea typeface="Times New Roman"/>
                          <a:cs typeface="Times New Roman"/>
                        </a:rPr>
                        <a:t>палаток</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dirty="0">
                          <a:effectLst/>
                          <a:latin typeface="Calibri"/>
                          <a:ea typeface="Times New Roman"/>
                          <a:cs typeface="Times New Roman"/>
                        </a:rPr>
                        <a:t>Расписание движения грузовиков с указанием времени и </a:t>
                      </a:r>
                      <a:r>
                        <a:rPr lang="ru-RU" sz="2800" dirty="0" smtClean="0">
                          <a:effectLst/>
                          <a:latin typeface="Calibri"/>
                          <a:ea typeface="Times New Roman"/>
                          <a:cs typeface="Times New Roman"/>
                        </a:rPr>
                        <a:t>местоположения</a:t>
                      </a:r>
                      <a:endParaRPr lang="ru-RU" sz="2800" dirty="0">
                        <a:effectLst/>
                        <a:latin typeface="Calibri"/>
                        <a:ea typeface="Calibri"/>
                        <a:cs typeface="Times New Roman"/>
                      </a:endParaRPr>
                    </a:p>
                  </a:txBody>
                  <a:tcPr marL="68580" marR="68580" marT="0" marB="0"/>
                </a:tc>
              </a:tr>
              <a:tr h="1173705">
                <a:tc>
                  <a:txBody>
                    <a:bodyPr/>
                    <a:lstStyle/>
                    <a:p>
                      <a:pPr>
                        <a:lnSpc>
                          <a:spcPct val="115000"/>
                        </a:lnSpc>
                        <a:spcAft>
                          <a:spcPts val="0"/>
                        </a:spcAft>
                      </a:pPr>
                      <a:r>
                        <a:rPr lang="ru-RU" sz="2800" dirty="0">
                          <a:effectLst/>
                          <a:latin typeface="Calibri"/>
                          <a:ea typeface="Times New Roman"/>
                          <a:cs typeface="Times New Roman"/>
                        </a:rPr>
                        <a:t>Поиск ближайшего места, где можно было бы </a:t>
                      </a:r>
                      <a:r>
                        <a:rPr lang="ru-RU" sz="2800" dirty="0" smtClean="0">
                          <a:effectLst/>
                          <a:latin typeface="Calibri"/>
                          <a:ea typeface="Times New Roman"/>
                          <a:cs typeface="Times New Roman"/>
                        </a:rPr>
                        <a:t>перекусить</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dirty="0">
                          <a:effectLst/>
                          <a:latin typeface="Calibri"/>
                          <a:ea typeface="Times New Roman"/>
                          <a:cs typeface="Times New Roman"/>
                        </a:rPr>
                        <a:t>Карта с навигацией</a:t>
                      </a:r>
                      <a:endParaRPr lang="ru-RU" sz="2800" dirty="0">
                        <a:effectLst/>
                        <a:latin typeface="Calibri"/>
                        <a:ea typeface="Calibri"/>
                        <a:cs typeface="Times New Roman"/>
                      </a:endParaRPr>
                    </a:p>
                  </a:txBody>
                  <a:tcPr marL="68580" marR="68580" marT="0" marB="0"/>
                </a:tc>
              </a:tr>
              <a:tr h="1136358">
                <a:tc>
                  <a:txBody>
                    <a:bodyPr/>
                    <a:lstStyle/>
                    <a:p>
                      <a:pPr>
                        <a:lnSpc>
                          <a:spcPct val="115000"/>
                        </a:lnSpc>
                        <a:spcAft>
                          <a:spcPts val="0"/>
                        </a:spcAft>
                      </a:pPr>
                      <a:r>
                        <a:rPr lang="ru-RU" sz="2800" dirty="0">
                          <a:effectLst/>
                          <a:latin typeface="Calibri"/>
                          <a:ea typeface="Times New Roman"/>
                          <a:cs typeface="Times New Roman"/>
                        </a:rPr>
                        <a:t>Поиск палаток, которые рекомендуют другие </a:t>
                      </a:r>
                      <a:r>
                        <a:rPr lang="ru-RU" sz="2800" dirty="0" smtClean="0">
                          <a:effectLst/>
                          <a:latin typeface="Calibri"/>
                          <a:ea typeface="Times New Roman"/>
                          <a:cs typeface="Times New Roman"/>
                        </a:rPr>
                        <a:t>пользователи</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a:effectLst/>
                          <a:latin typeface="Calibri"/>
                          <a:ea typeface="Times New Roman"/>
                          <a:cs typeface="Times New Roman"/>
                        </a:rPr>
                        <a:t>Список палаток, упорядоченный по рейтингу</a:t>
                      </a:r>
                      <a:endParaRPr lang="ru-RU" sz="2800">
                        <a:effectLst/>
                        <a:latin typeface="Calibri"/>
                        <a:ea typeface="Calibri"/>
                        <a:cs typeface="Times New Roman"/>
                      </a:endParaRPr>
                    </a:p>
                  </a:txBody>
                  <a:tcPr marL="68580" marR="68580" marT="0" marB="0"/>
                </a:tc>
              </a:tr>
              <a:tr h="1515979">
                <a:tc>
                  <a:txBody>
                    <a:bodyPr/>
                    <a:lstStyle/>
                    <a:p>
                      <a:pPr>
                        <a:lnSpc>
                          <a:spcPct val="115000"/>
                        </a:lnSpc>
                        <a:spcAft>
                          <a:spcPts val="0"/>
                        </a:spcAft>
                      </a:pPr>
                      <a:r>
                        <a:rPr lang="ru-RU" sz="2800" dirty="0">
                          <a:effectLst/>
                          <a:latin typeface="Calibri"/>
                          <a:ea typeface="Times New Roman"/>
                          <a:cs typeface="Times New Roman"/>
                        </a:rPr>
                        <a:t>Просмотр разных палаток быстрого питания; Возможность поиска по типу </a:t>
                      </a:r>
                      <a:r>
                        <a:rPr lang="ru-RU" sz="2800" dirty="0" smtClean="0">
                          <a:effectLst/>
                          <a:latin typeface="Calibri"/>
                          <a:ea typeface="Times New Roman"/>
                          <a:cs typeface="Times New Roman"/>
                        </a:rPr>
                        <a:t>пищи</a:t>
                      </a:r>
                      <a:endParaRPr lang="ru-RU" sz="28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2800" dirty="0">
                          <a:effectLst/>
                          <a:latin typeface="Calibri"/>
                          <a:ea typeface="Times New Roman"/>
                          <a:cs typeface="Times New Roman"/>
                        </a:rPr>
                        <a:t>Список мест, упорядоченный по категориям </a:t>
                      </a:r>
                      <a:r>
                        <a:rPr lang="ru-RU" sz="2800" dirty="0" smtClean="0">
                          <a:effectLst/>
                          <a:latin typeface="Calibri"/>
                          <a:ea typeface="Times New Roman"/>
                          <a:cs typeface="Times New Roman"/>
                        </a:rPr>
                        <a:t>еды</a:t>
                      </a:r>
                      <a:endParaRPr lang="ru-RU" sz="2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48097505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2"/>
            <a:ext cx="15608300" cy="11706225"/>
          </a:xfrm>
          <a:prstGeom prst="rect">
            <a:avLst/>
          </a:prstGeom>
        </p:spPr>
      </p:pic>
      <p:sp>
        <p:nvSpPr>
          <p:cNvPr id="2" name="Заголовок 1"/>
          <p:cNvSpPr>
            <a:spLocks noGrp="1"/>
          </p:cNvSpPr>
          <p:nvPr>
            <p:ph type="title"/>
          </p:nvPr>
        </p:nvSpPr>
        <p:spPr/>
        <p:txBody>
          <a:bodyPr/>
          <a:lstStyle/>
          <a:p>
            <a:r>
              <a:rPr lang="ru-RU" dirty="0"/>
              <a:t>Зарисовка хаба</a:t>
            </a:r>
          </a:p>
        </p:txBody>
      </p:sp>
      <p:sp>
        <p:nvSpPr>
          <p:cNvPr id="3" name="Текст 2"/>
          <p:cNvSpPr>
            <a:spLocks noGrp="1"/>
          </p:cNvSpPr>
          <p:nvPr>
            <p:ph type="body" sz="quarter" idx="10"/>
          </p:nvPr>
        </p:nvSpPr>
        <p:spPr/>
        <p:txBody>
          <a:bodyPr/>
          <a:lstStyle/>
          <a:p>
            <a:endParaRPr lang="ru-RU"/>
          </a:p>
        </p:txBody>
      </p:sp>
    </p:spTree>
    <p:extLst>
      <p:ext uri="{BB962C8B-B14F-4D97-AF65-F5344CB8AC3E}">
        <p14:creationId xmlns:p14="http://schemas.microsoft.com/office/powerpoint/2010/main" val="26060572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Страницы детального просмотра</a:t>
            </a:r>
            <a:endParaRPr lang="ru-RU" dirty="0"/>
          </a:p>
        </p:txBody>
      </p:sp>
      <p:sp>
        <p:nvSpPr>
          <p:cNvPr id="3" name="Текст 2"/>
          <p:cNvSpPr>
            <a:spLocks noGrp="1"/>
          </p:cNvSpPr>
          <p:nvPr>
            <p:ph type="body" sz="quarter" idx="10"/>
          </p:nvPr>
        </p:nvSpPr>
        <p:spPr>
          <a:xfrm>
            <a:off x="774954" y="2156285"/>
            <a:ext cx="14276777" cy="2671501"/>
          </a:xfrm>
        </p:spPr>
        <p:txBody>
          <a:bodyPr/>
          <a:lstStyle/>
          <a:p>
            <a:r>
              <a:rPr lang="ru-RU" dirty="0"/>
              <a:t>Страницы детального просмотра – это третий уровень вашего приложения. Здесь расположена детальная информация, формат её отображения зависит от типа контента.</a:t>
            </a:r>
          </a:p>
          <a:p>
            <a:r>
              <a:rPr lang="ru-RU" dirty="0"/>
              <a:t>Такие страницы состоят из функциональности или детальной информации о чем-либо. В них может содержаться как очень большое количество информации, так и единичный объект, например, изображение или видео.</a:t>
            </a:r>
          </a:p>
        </p:txBody>
      </p:sp>
    </p:spTree>
    <p:extLst>
      <p:ext uri="{BB962C8B-B14F-4D97-AF65-F5344CB8AC3E}">
        <p14:creationId xmlns:p14="http://schemas.microsoft.com/office/powerpoint/2010/main" val="159856966"/>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625643" y="2021305"/>
            <a:ext cx="13282862" cy="6400798"/>
          </a:xfrm>
          <a:prstGeom prst="rect">
            <a:avLst/>
          </a:prstGeom>
        </p:spPr>
      </p:pic>
      <p:sp>
        <p:nvSpPr>
          <p:cNvPr id="3" name="Заголовок 2"/>
          <p:cNvSpPr>
            <a:spLocks noGrp="1"/>
          </p:cNvSpPr>
          <p:nvPr>
            <p:ph type="title"/>
          </p:nvPr>
        </p:nvSpPr>
        <p:spPr>
          <a:xfrm>
            <a:off x="747403" y="251316"/>
            <a:ext cx="12463272" cy="1489563"/>
          </a:xfrm>
        </p:spPr>
        <p:txBody>
          <a:bodyPr/>
          <a:lstStyle/>
          <a:p>
            <a:r>
              <a:rPr lang="ru-RU" sz="5400" dirty="0" err="1"/>
              <a:t>Хаб</a:t>
            </a:r>
            <a:r>
              <a:rPr lang="en-US" sz="5400" dirty="0"/>
              <a:t> (hub), </a:t>
            </a:r>
            <a:r>
              <a:rPr lang="ru-RU" sz="5400" dirty="0"/>
              <a:t>разделы</a:t>
            </a:r>
            <a:r>
              <a:rPr lang="en-US" sz="5400" dirty="0"/>
              <a:t> (Sections) </a:t>
            </a:r>
            <a:r>
              <a:rPr lang="ru-RU" sz="5400" dirty="0"/>
              <a:t>и страницы детального просмотра</a:t>
            </a:r>
            <a:r>
              <a:rPr lang="en-US" sz="5400" dirty="0"/>
              <a:t> (Details</a:t>
            </a:r>
            <a:r>
              <a:rPr lang="en-US" sz="5400" dirty="0" smtClean="0"/>
              <a:t>)</a:t>
            </a:r>
            <a:endParaRPr lang="ru-RU" dirty="0"/>
          </a:p>
        </p:txBody>
      </p:sp>
      <p:sp>
        <p:nvSpPr>
          <p:cNvPr id="5" name="Текст 4"/>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842590715"/>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Итоги</a:t>
            </a:r>
            <a:endParaRPr lang="ru-RU" dirty="0"/>
          </a:p>
        </p:txBody>
      </p:sp>
      <p:sp>
        <p:nvSpPr>
          <p:cNvPr id="3" name="Текст 2"/>
          <p:cNvSpPr>
            <a:spLocks noGrp="1"/>
          </p:cNvSpPr>
          <p:nvPr>
            <p:ph type="body" sz="quarter" idx="10"/>
          </p:nvPr>
        </p:nvSpPr>
        <p:spPr>
          <a:xfrm>
            <a:off x="702764" y="2156285"/>
            <a:ext cx="14276777" cy="2003625"/>
          </a:xfrm>
        </p:spPr>
        <p:txBody>
          <a:bodyPr/>
          <a:lstStyle/>
          <a:p>
            <a:pPr marL="0" indent="0">
              <a:buNone/>
            </a:pPr>
            <a:r>
              <a:rPr lang="ru-RU" dirty="0" smtClean="0"/>
              <a:t>Данный модуль </a:t>
            </a:r>
            <a:r>
              <a:rPr lang="ru-RU" dirty="0"/>
              <a:t>включает в себя</a:t>
            </a:r>
            <a:r>
              <a:rPr lang="ru-RU" dirty="0" smtClean="0"/>
              <a:t>:</a:t>
            </a:r>
          </a:p>
          <a:p>
            <a:r>
              <a:rPr lang="ru-RU" dirty="0" smtClean="0"/>
              <a:t>методы создания хороших сценариев;</a:t>
            </a:r>
          </a:p>
          <a:p>
            <a:r>
              <a:rPr lang="ru-RU" dirty="0" smtClean="0"/>
              <a:t>выбор </a:t>
            </a:r>
            <a:r>
              <a:rPr lang="ru-RU" smtClean="0"/>
              <a:t>модели навигации.</a:t>
            </a:r>
            <a:endParaRPr lang="ru-RU" dirty="0" smtClean="0"/>
          </a:p>
          <a:p>
            <a:pPr marL="0" indent="0">
              <a:buNone/>
            </a:pPr>
            <a:endParaRPr lang="ru-RU" dirty="0"/>
          </a:p>
        </p:txBody>
      </p:sp>
    </p:spTree>
    <p:extLst>
      <p:ext uri="{BB962C8B-B14F-4D97-AF65-F5344CB8AC3E}">
        <p14:creationId xmlns:p14="http://schemas.microsoft.com/office/powerpoint/2010/main" val="216508126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Создание хорошего сценария</a:t>
            </a:r>
          </a:p>
        </p:txBody>
      </p:sp>
      <p:sp>
        <p:nvSpPr>
          <p:cNvPr id="3" name="Текст 2"/>
          <p:cNvSpPr>
            <a:spLocks noGrp="1"/>
          </p:cNvSpPr>
          <p:nvPr>
            <p:ph type="body" sz="quarter" idx="10"/>
          </p:nvPr>
        </p:nvSpPr>
        <p:spPr>
          <a:xfrm>
            <a:off x="774954" y="2156285"/>
            <a:ext cx="14276777" cy="2242152"/>
          </a:xfrm>
        </p:spPr>
        <p:txBody>
          <a:bodyPr/>
          <a:lstStyle/>
          <a:p>
            <a:r>
              <a:rPr lang="ru-RU" dirty="0"/>
              <a:t>В этом модуле вы будете самостоятельно создавать приложение с </a:t>
            </a:r>
            <a:r>
              <a:rPr lang="ru-RU" dirty="0" smtClean="0"/>
              <a:t>использованием нового дизайна для </a:t>
            </a:r>
            <a:r>
              <a:rPr lang="en-US" dirty="0" smtClean="0"/>
              <a:t>Windows</a:t>
            </a:r>
            <a:r>
              <a:rPr lang="ru-RU" dirty="0" smtClean="0"/>
              <a:t> и </a:t>
            </a:r>
            <a:r>
              <a:rPr lang="ru-RU" dirty="0"/>
              <a:t>начнете с формулирования высказывания о ключевом преимуществе приложения и создания связанных с этим высказыванием сценариев. </a:t>
            </a:r>
            <a:endParaRPr lang="en-US" dirty="0" smtClean="0"/>
          </a:p>
          <a:p>
            <a:r>
              <a:rPr lang="ru-RU" dirty="0" smtClean="0"/>
              <a:t>В этом модуле вам понадобится блокнот и карандаш</a:t>
            </a:r>
            <a:endParaRPr lang="ru-RU" dirty="0"/>
          </a:p>
        </p:txBody>
      </p:sp>
    </p:spTree>
    <p:extLst>
      <p:ext uri="{BB962C8B-B14F-4D97-AF65-F5344CB8AC3E}">
        <p14:creationId xmlns:p14="http://schemas.microsoft.com/office/powerpoint/2010/main" val="26043218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z="6000" dirty="0" smtClean="0"/>
              <a:t>Выберите приложение</a:t>
            </a:r>
            <a:endParaRPr lang="en-US" sz="6000" dirty="0"/>
          </a:p>
        </p:txBody>
      </p:sp>
      <p:sp>
        <p:nvSpPr>
          <p:cNvPr id="3" name="Content Placeholder 2"/>
          <p:cNvSpPr>
            <a:spLocks noGrp="1"/>
          </p:cNvSpPr>
          <p:nvPr>
            <p:ph type="body" sz="quarter" idx="10"/>
          </p:nvPr>
        </p:nvSpPr>
        <p:spPr>
          <a:xfrm>
            <a:off x="774954" y="2156285"/>
            <a:ext cx="14276777" cy="5601533"/>
          </a:xfrm>
        </p:spPr>
        <p:txBody>
          <a:bodyPr/>
          <a:lstStyle/>
          <a:p>
            <a:r>
              <a:rPr lang="ru-RU" sz="2800" dirty="0"/>
              <a:t>Футбол (</a:t>
            </a:r>
            <a:r>
              <a:rPr lang="en-US" sz="2800" dirty="0"/>
              <a:t>Soccer</a:t>
            </a:r>
            <a:r>
              <a:rPr lang="ru-RU" sz="2800" dirty="0"/>
              <a:t>) – будет очень хорошим приложением для фанатов футбола. При наличии </a:t>
            </a:r>
            <a:r>
              <a:rPr lang="ru-RU" sz="2800" dirty="0" smtClean="0"/>
              <a:t>высокоскоростного </a:t>
            </a:r>
            <a:r>
              <a:rPr lang="ru-RU" sz="2800" dirty="0"/>
              <a:t>интернет-канала они ожидают видеть больше мультимедийного контента – новостей, </a:t>
            </a:r>
            <a:r>
              <a:rPr lang="ru-RU" sz="2800" dirty="0" smtClean="0"/>
              <a:t>видеоклипов. </a:t>
            </a:r>
            <a:r>
              <a:rPr lang="ru-RU" sz="2800" dirty="0"/>
              <a:t>Кроме того, фанаты ожидают от подобного приложения возможностей поиска </a:t>
            </a:r>
            <a:r>
              <a:rPr lang="ru-RU" sz="2800" dirty="0" smtClean="0"/>
              <a:t>информации об </a:t>
            </a:r>
            <a:r>
              <a:rPr lang="ru-RU" sz="2800" dirty="0"/>
              <a:t>играх, возможность купить билеты через интернет и т.д.</a:t>
            </a:r>
          </a:p>
          <a:p>
            <a:r>
              <a:rPr lang="ru-RU" sz="2800" dirty="0"/>
              <a:t>Обзор ресторанов (</a:t>
            </a:r>
            <a:r>
              <a:rPr lang="en-US" sz="2800" dirty="0"/>
              <a:t>Restaurant Application</a:t>
            </a:r>
            <a:r>
              <a:rPr lang="ru-RU" sz="2800" dirty="0"/>
              <a:t>) – Приложение, с помощью которого пользователь сможет получить информацию о каком-либо ресторане, </a:t>
            </a:r>
            <a:r>
              <a:rPr lang="ru-RU" sz="2800" dirty="0" smtClean="0"/>
              <a:t>узнать, принимают </a:t>
            </a:r>
            <a:r>
              <a:rPr lang="ru-RU" sz="2800" dirty="0"/>
              <a:t>ли там кредитные карты, можно ли зарезервировать столик, </a:t>
            </a:r>
            <a:r>
              <a:rPr lang="ru-RU" sz="2800" dirty="0" smtClean="0"/>
              <a:t>определить </a:t>
            </a:r>
            <a:r>
              <a:rPr lang="ru-RU" sz="2800" dirty="0"/>
              <a:t>местоположение и средний рейтинг ресторана, построенный по оценкам других пользователей.</a:t>
            </a:r>
          </a:p>
          <a:p>
            <a:r>
              <a:rPr lang="ru-RU" sz="2800" dirty="0"/>
              <a:t>Поиск автомобилей с пробегом (</a:t>
            </a:r>
            <a:r>
              <a:rPr lang="en-US" sz="2800" dirty="0"/>
              <a:t>Used Car Finder</a:t>
            </a:r>
            <a:r>
              <a:rPr lang="ru-RU" sz="2800" dirty="0"/>
              <a:t>) – хорошее приложение для тех, кто ищет подержанный автомобиль. Приложение должно помочь пользователю найти такой автомобиль, который ему нужен – в необходимом ему состоянии, по подходящей цене. Кроме </a:t>
            </a:r>
            <a:r>
              <a:rPr lang="ru-RU" sz="2800" dirty="0" smtClean="0"/>
              <a:t>того, </a:t>
            </a:r>
            <a:r>
              <a:rPr lang="ru-RU" sz="2800" dirty="0"/>
              <a:t>нужно предусмотреть поиск по регионам.</a:t>
            </a:r>
          </a:p>
        </p:txBody>
      </p:sp>
    </p:spTree>
    <p:extLst>
      <p:ext uri="{BB962C8B-B14F-4D97-AF65-F5344CB8AC3E}">
        <p14:creationId xmlns:p14="http://schemas.microsoft.com/office/powerpoint/2010/main" val="411738827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Сформулируйте высказывание </a:t>
            </a:r>
            <a:r>
              <a:rPr lang="en-US" sz="6600" dirty="0"/>
              <a:t>“best-at” </a:t>
            </a:r>
            <a:endParaRPr lang="ru-RU" dirty="0"/>
          </a:p>
        </p:txBody>
      </p:sp>
      <p:sp>
        <p:nvSpPr>
          <p:cNvPr id="3" name="Текст 2"/>
          <p:cNvSpPr>
            <a:spLocks noGrp="1"/>
          </p:cNvSpPr>
          <p:nvPr>
            <p:ph type="body" sz="quarter" idx="10"/>
          </p:nvPr>
        </p:nvSpPr>
        <p:spPr>
          <a:xfrm>
            <a:off x="774954" y="2156285"/>
            <a:ext cx="14276777" cy="2263697"/>
          </a:xfrm>
        </p:spPr>
        <p:txBody>
          <a:bodyPr/>
          <a:lstStyle/>
          <a:p>
            <a:r>
              <a:rPr lang="ru-RU" dirty="0"/>
              <a:t>Выражение “</a:t>
            </a:r>
            <a:r>
              <a:rPr lang="ru-RU" dirty="0" err="1"/>
              <a:t>best-at</a:t>
            </a:r>
            <a:r>
              <a:rPr lang="ru-RU" dirty="0"/>
              <a:t>” – это не какой-то случайный абзац или набор строк, описывающий функции. Это хорошо продуманное выражение, </a:t>
            </a:r>
            <a:r>
              <a:rPr lang="ru-RU" dirty="0" smtClean="0"/>
              <a:t>которое:</a:t>
            </a:r>
            <a:endParaRPr lang="ru-RU" dirty="0"/>
          </a:p>
          <a:p>
            <a:pPr lvl="1"/>
            <a:r>
              <a:rPr lang="ru-RU" dirty="0" smtClean="0"/>
              <a:t>состоит </a:t>
            </a:r>
            <a:r>
              <a:rPr lang="ru-RU" dirty="0"/>
              <a:t>из одного </a:t>
            </a:r>
            <a:r>
              <a:rPr lang="ru-RU" dirty="0" smtClean="0"/>
              <a:t>предложения;</a:t>
            </a:r>
            <a:endParaRPr lang="ru-RU" dirty="0"/>
          </a:p>
          <a:p>
            <a:pPr lvl="1"/>
            <a:r>
              <a:rPr lang="ru-RU" dirty="0" smtClean="0"/>
              <a:t>является специфическим;</a:t>
            </a:r>
            <a:endParaRPr lang="ru-RU" dirty="0"/>
          </a:p>
          <a:p>
            <a:pPr lvl="1"/>
            <a:r>
              <a:rPr lang="ru-RU" dirty="0" smtClean="0"/>
              <a:t>является уникальным.</a:t>
            </a:r>
            <a:endParaRPr lang="ru-RU" dirty="0"/>
          </a:p>
        </p:txBody>
      </p:sp>
    </p:spTree>
    <p:extLst>
      <p:ext uri="{BB962C8B-B14F-4D97-AF65-F5344CB8AC3E}">
        <p14:creationId xmlns:p14="http://schemas.microsoft.com/office/powerpoint/2010/main" val="310492514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Пример приложения </a:t>
            </a:r>
            <a:r>
              <a:rPr lang="en-US" dirty="0" smtClean="0"/>
              <a:t>Food Truck</a:t>
            </a:r>
            <a:endParaRPr lang="ru-RU" dirty="0"/>
          </a:p>
        </p:txBody>
      </p:sp>
      <p:sp>
        <p:nvSpPr>
          <p:cNvPr id="3" name="Текст 2"/>
          <p:cNvSpPr>
            <a:spLocks noGrp="1"/>
          </p:cNvSpPr>
          <p:nvPr>
            <p:ph type="body" sz="quarter" idx="10"/>
          </p:nvPr>
        </p:nvSpPr>
        <p:spPr>
          <a:xfrm>
            <a:off x="7748338" y="2156285"/>
            <a:ext cx="7303394" cy="3864135"/>
          </a:xfrm>
        </p:spPr>
        <p:txBody>
          <a:bodyPr/>
          <a:lstStyle/>
          <a:p>
            <a:r>
              <a:rPr lang="ru-RU" dirty="0"/>
              <a:t>Приложение  </a:t>
            </a:r>
            <a:r>
              <a:rPr lang="ru-RU" dirty="0" err="1"/>
              <a:t>Food</a:t>
            </a:r>
            <a:r>
              <a:rPr lang="ru-RU" dirty="0"/>
              <a:t> </a:t>
            </a:r>
            <a:r>
              <a:rPr lang="ru-RU" dirty="0" err="1"/>
              <a:t>Truck</a:t>
            </a:r>
            <a:r>
              <a:rPr lang="ru-RU" dirty="0"/>
              <a:t>  - лучшее в своем классе, позволяющее искать палатки быстрого питания с самым высоким рейтингом и сообщать мне, когда я нахожусь рядом с какой-нибудь из них; позволяет делиться с друзьями комментариями и оценками палаток</a:t>
            </a:r>
            <a:r>
              <a:rPr lang="ru-RU" dirty="0" smtClean="0"/>
              <a:t>.</a:t>
            </a:r>
            <a:endParaRPr lang="ru-RU" dirty="0"/>
          </a:p>
        </p:txBody>
      </p:sp>
      <p:pic>
        <p:nvPicPr>
          <p:cNvPr id="4" name="Picture 3" descr="C:\Users\qizheng\Desktop\websitetoWin8CaseStudy\case study - website assets\case study - website\home_v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1570" y="2055277"/>
            <a:ext cx="5179546" cy="5644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421088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Придумайте сценарии, подходящие вашему приложению</a:t>
            </a:r>
          </a:p>
        </p:txBody>
      </p:sp>
      <p:sp>
        <p:nvSpPr>
          <p:cNvPr id="3" name="Текст 2"/>
          <p:cNvSpPr>
            <a:spLocks noGrp="1"/>
          </p:cNvSpPr>
          <p:nvPr>
            <p:ph type="body" sz="quarter" idx="10"/>
          </p:nvPr>
        </p:nvSpPr>
        <p:spPr>
          <a:xfrm>
            <a:off x="774954" y="2156285"/>
            <a:ext cx="14276777" cy="2242152"/>
          </a:xfrm>
        </p:spPr>
        <p:txBody>
          <a:bodyPr/>
          <a:lstStyle/>
          <a:p>
            <a:r>
              <a:rPr lang="ru-RU" dirty="0"/>
              <a:t>Прежде чем двигаться дальше, необходимо смоделировать сценарии, по которым пользователь, возможно, будет взаимодействовать с вашим приложением</a:t>
            </a:r>
            <a:r>
              <a:rPr lang="ru-RU" dirty="0" smtClean="0"/>
              <a:t>.</a:t>
            </a:r>
          </a:p>
          <a:p>
            <a:r>
              <a:rPr lang="ru-RU" dirty="0"/>
              <a:t>Сценарии должны соответствовать высказыванию “</a:t>
            </a:r>
            <a:r>
              <a:rPr lang="en-US" dirty="0"/>
              <a:t>best</a:t>
            </a:r>
            <a:r>
              <a:rPr lang="ru-RU" dirty="0"/>
              <a:t>-</a:t>
            </a:r>
            <a:r>
              <a:rPr lang="en-US" dirty="0"/>
              <a:t>at</a:t>
            </a:r>
            <a:r>
              <a:rPr lang="ru-RU" dirty="0"/>
              <a:t>”. Иначе вам придется возвращаться назад и изменять высказывание.</a:t>
            </a:r>
          </a:p>
        </p:txBody>
      </p:sp>
    </p:spTree>
    <p:extLst>
      <p:ext uri="{BB962C8B-B14F-4D97-AF65-F5344CB8AC3E}">
        <p14:creationId xmlns:p14="http://schemas.microsoft.com/office/powerpoint/2010/main" val="110989437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Примеры сценариев</a:t>
            </a:r>
            <a:endParaRPr lang="ru-RU" dirty="0"/>
          </a:p>
        </p:txBody>
      </p:sp>
      <p:sp>
        <p:nvSpPr>
          <p:cNvPr id="3" name="Текст 2"/>
          <p:cNvSpPr>
            <a:spLocks noGrp="1"/>
          </p:cNvSpPr>
          <p:nvPr>
            <p:ph type="body" sz="quarter" idx="10"/>
          </p:nvPr>
        </p:nvSpPr>
        <p:spPr>
          <a:xfrm>
            <a:off x="774954" y="2473023"/>
            <a:ext cx="14276777" cy="5152180"/>
          </a:xfrm>
        </p:spPr>
        <p:txBody>
          <a:bodyPr/>
          <a:lstStyle/>
          <a:p>
            <a:pPr lvl="0"/>
            <a:r>
              <a:rPr lang="ru-RU" dirty="0"/>
              <a:t>Поиск ближайшего места, где можно было бы перекусить.</a:t>
            </a:r>
          </a:p>
          <a:p>
            <a:pPr lvl="0"/>
            <a:r>
              <a:rPr lang="ru-RU" dirty="0"/>
              <a:t>Просмотр разных палаток быстрого </a:t>
            </a:r>
            <a:r>
              <a:rPr lang="ru-RU" dirty="0" smtClean="0"/>
              <a:t>питания.</a:t>
            </a:r>
            <a:endParaRPr lang="ru-RU" dirty="0"/>
          </a:p>
          <a:p>
            <a:pPr lvl="0"/>
            <a:r>
              <a:rPr lang="ru-RU" dirty="0"/>
              <a:t>Поиск палаток, которые рекомендуют другие </a:t>
            </a:r>
            <a:r>
              <a:rPr lang="ru-RU" dirty="0" smtClean="0"/>
              <a:t>пользователи.</a:t>
            </a:r>
            <a:endParaRPr lang="ru-RU" dirty="0"/>
          </a:p>
          <a:p>
            <a:pPr lvl="0"/>
            <a:r>
              <a:rPr lang="ru-RU" dirty="0" smtClean="0"/>
              <a:t>Комментирование.</a:t>
            </a:r>
            <a:endParaRPr lang="ru-RU" dirty="0"/>
          </a:p>
          <a:p>
            <a:pPr lvl="0"/>
            <a:r>
              <a:rPr lang="ru-RU" dirty="0"/>
              <a:t>Чат с хозяевами </a:t>
            </a:r>
            <a:r>
              <a:rPr lang="ru-RU" dirty="0" smtClean="0"/>
              <a:t>заведений.</a:t>
            </a:r>
            <a:endParaRPr lang="ru-RU" dirty="0"/>
          </a:p>
          <a:p>
            <a:pPr lvl="0"/>
            <a:r>
              <a:rPr lang="ru-RU" dirty="0"/>
              <a:t>Просмотр состава и калорийности </a:t>
            </a:r>
            <a:r>
              <a:rPr lang="ru-RU" dirty="0" smtClean="0"/>
              <a:t>продуктов.</a:t>
            </a:r>
            <a:endParaRPr lang="ru-RU" dirty="0"/>
          </a:p>
          <a:p>
            <a:pPr lvl="0"/>
            <a:r>
              <a:rPr lang="ru-RU" dirty="0" smtClean="0"/>
              <a:t>Определение местоположения палаток </a:t>
            </a:r>
            <a:r>
              <a:rPr lang="ru-RU" dirty="0"/>
              <a:t>по </a:t>
            </a:r>
            <a:r>
              <a:rPr lang="ru-RU" dirty="0" smtClean="0"/>
              <a:t>карте.</a:t>
            </a:r>
            <a:endParaRPr lang="ru-RU" dirty="0"/>
          </a:p>
          <a:p>
            <a:pPr lvl="0"/>
            <a:r>
              <a:rPr lang="ru-RU" dirty="0"/>
              <a:t>Возможность поиска по типу </a:t>
            </a:r>
            <a:r>
              <a:rPr lang="ru-RU" dirty="0" smtClean="0"/>
              <a:t>пищи.</a:t>
            </a:r>
            <a:endParaRPr lang="ru-RU" dirty="0"/>
          </a:p>
          <a:p>
            <a:pPr lvl="0"/>
            <a:r>
              <a:rPr lang="ru-RU" dirty="0"/>
              <a:t>Желание всегда знать, где расположены любимые палатки.</a:t>
            </a:r>
          </a:p>
          <a:p>
            <a:pPr lvl="0"/>
            <a:r>
              <a:rPr lang="ru-RU" dirty="0"/>
              <a:t>Поиск и сортировка найденных </a:t>
            </a:r>
            <a:r>
              <a:rPr lang="ru-RU" dirty="0" smtClean="0"/>
              <a:t>палаток.</a:t>
            </a:r>
            <a:endParaRPr lang="ru-RU" dirty="0"/>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214131012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7403" y="292628"/>
            <a:ext cx="12511398" cy="1448251"/>
          </a:xfrm>
        </p:spPr>
        <p:txBody>
          <a:bodyPr/>
          <a:lstStyle/>
          <a:p>
            <a:r>
              <a:rPr lang="ru-RU" dirty="0"/>
              <a:t>Отбросьте </a:t>
            </a:r>
            <a:r>
              <a:rPr lang="ru-RU" dirty="0" smtClean="0"/>
              <a:t>функции, не являющиеся частью сценариев</a:t>
            </a:r>
            <a:endParaRPr lang="ru-RU" dirty="0"/>
          </a:p>
        </p:txBody>
      </p:sp>
      <p:sp>
        <p:nvSpPr>
          <p:cNvPr id="3" name="Текст 2"/>
          <p:cNvSpPr>
            <a:spLocks noGrp="1"/>
          </p:cNvSpPr>
          <p:nvPr>
            <p:ph type="body" sz="quarter" idx="10"/>
          </p:nvPr>
        </p:nvSpPr>
        <p:spPr>
          <a:xfrm>
            <a:off x="774954" y="2473023"/>
            <a:ext cx="14276777" cy="1383456"/>
          </a:xfrm>
        </p:spPr>
        <p:txBody>
          <a:bodyPr/>
          <a:lstStyle/>
          <a:p>
            <a:r>
              <a:rPr lang="ru-RU" dirty="0"/>
              <a:t>Сценарии – это цели, которых пользователь хочет достичь, используя приложение</a:t>
            </a:r>
            <a:r>
              <a:rPr lang="ru-RU" dirty="0" smtClean="0"/>
              <a:t>.</a:t>
            </a:r>
          </a:p>
          <a:p>
            <a:r>
              <a:rPr lang="ru-RU" dirty="0"/>
              <a:t>Функции – это средства достижения цели, но не сами цели.</a:t>
            </a:r>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635420496"/>
      </p:ext>
    </p:extLst>
  </p:cSld>
  <p:clrMapOvr>
    <a:masterClrMapping/>
  </p:clrMapOvr>
  <p:transition>
    <p:fade/>
  </p:transition>
</p:sld>
</file>

<file path=ppt/theme/theme1.xml><?xml version="1.0" encoding="utf-8"?>
<a:theme xmlns:a="http://schemas.openxmlformats.org/drawingml/2006/main" name="Win8_PPT_Template">
  <a:themeElements>
    <a:clrScheme name="New Windows Template 2">
      <a:dk1>
        <a:srgbClr val="292929"/>
      </a:dk1>
      <a:lt1>
        <a:srgbClr val="FFFFFF"/>
      </a:lt1>
      <a:dk2>
        <a:srgbClr val="072B60"/>
      </a:dk2>
      <a:lt2>
        <a:srgbClr val="EEECE1"/>
      </a:lt2>
      <a:accent1>
        <a:srgbClr val="557EB9"/>
      </a:accent1>
      <a:accent2>
        <a:srgbClr val="FFC211"/>
      </a:accent2>
      <a:accent3>
        <a:srgbClr val="6BBD46"/>
      </a:accent3>
      <a:accent4>
        <a:srgbClr val="FE5815"/>
      </a:accent4>
      <a:accent5>
        <a:srgbClr val="EB7C00"/>
      </a:accent5>
      <a:accent6>
        <a:srgbClr val="00DCFF"/>
      </a:accent6>
      <a:hlink>
        <a:srgbClr val="00B9F2"/>
      </a:hlink>
      <a:folHlink>
        <a:srgbClr val="008AB5"/>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sz="2200" dirty="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solidFill>
              <a:schemeClr val="tx1">
                <a:lumMod val="75000"/>
                <a:lumOff val="25000"/>
                <a:alpha val="99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3A473F469C524B98A00E41D68EB517" ma:contentTypeVersion="1" ma:contentTypeDescription="Create a new document." ma:contentTypeScope="" ma:versionID="55535fa4b6b301620755396e2f6ec2cb">
  <xsd:schema xmlns:xsd="http://www.w3.org/2001/XMLSchema" xmlns:xs="http://www.w3.org/2001/XMLSchema" xmlns:p="http://schemas.microsoft.com/office/2006/metadata/properties" xmlns:ns2="1ba418b2-d25a-4750-94ba-b9e42b42716b" targetNamespace="http://schemas.microsoft.com/office/2006/metadata/properties" ma:root="true" ma:fieldsID="201a5cace168dc1ce9b2aaabe05c4a7d" ns2:_="">
    <xsd:import namespace="1ba418b2-d25a-4750-94ba-b9e42b42716b"/>
    <xsd:element name="properties">
      <xsd:complexType>
        <xsd:sequence>
          <xsd:element name="documentManagement">
            <xsd:complexType>
              <xsd:all>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a418b2-d25a-4750-94ba-b9e42b42716b" elementFormDefault="qualified">
    <xsd:import namespace="http://schemas.microsoft.com/office/2006/documentManagement/types"/>
    <xsd:import namespace="http://schemas.microsoft.com/office/infopath/2007/PartnerControls"/>
    <xsd:element name="Status" ma:index="8" nillable="true" ma:displayName="Status" ma:default="Ready for review" ma:format="Dropdown" ma:internalName="Status">
      <xsd:simpleType>
        <xsd:restriction base="dms:Choice">
          <xsd:enumeration value="Ready for review"/>
          <xsd:enumeration value="Review completed"/>
          <xsd:enumeration value="Edits required"/>
          <xsd:enumeration value="Final"/>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1ba418b2-d25a-4750-94ba-b9e42b42716b">Final</Statu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AC5392-C834-498C-B674-ABCC5D8E1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a418b2-d25a-4750-94ba-b9e42b4271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33C7443-01E3-4E0D-AC31-8BD209C1C579}">
  <ds:schemaRefs>
    <ds:schemaRef ds:uri="1ba418b2-d25a-4750-94ba-b9e42b42716b"/>
    <ds:schemaRef ds:uri="http://www.w3.org/XML/1998/namespace"/>
    <ds:schemaRef ds:uri="http://schemas.microsoft.com/office/2006/metadata/properties"/>
    <ds:schemaRef ds:uri="http://purl.org/dc/terms/"/>
    <ds:schemaRef ds:uri="http://schemas.microsoft.com/office/infopath/2007/PartnerControls"/>
    <ds:schemaRef ds:uri="http://purl.org/dc/dcmitype/"/>
    <ds:schemaRef ds:uri="http://purl.org/dc/elements/1.1/"/>
    <ds:schemaRef ds:uri="http://schemas.microsoft.com/office/2006/documentManagement/types"/>
    <ds:schemaRef ds:uri="http://schemas.openxmlformats.org/package/2006/metadata/core-properties"/>
  </ds:schemaRefs>
</ds:datastoreItem>
</file>

<file path=customXml/itemProps3.xml><?xml version="1.0" encoding="utf-8"?>
<ds:datastoreItem xmlns:ds="http://schemas.openxmlformats.org/officeDocument/2006/customXml" ds:itemID="{5CEB2934-CB9D-4953-B340-FBE61D6714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Win8_PPT_Template</Template>
  <TotalTime>0</TotalTime>
  <Words>1702</Words>
  <Application>Microsoft Office PowerPoint</Application>
  <PresentationFormat>Произвольный</PresentationFormat>
  <Paragraphs>145</Paragraphs>
  <Slides>28</Slides>
  <Notes>11</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Win8_PPT_Template</vt:lpstr>
      <vt:lpstr>Модуль 3: Применение процесса UX к приложениям с новым пользовательским интерфейсом Windows </vt:lpstr>
      <vt:lpstr>Содержание презентации:</vt:lpstr>
      <vt:lpstr>Создание хорошего сценария</vt:lpstr>
      <vt:lpstr>Выберите приложение</vt:lpstr>
      <vt:lpstr>Сформулируйте высказывание “best-at” </vt:lpstr>
      <vt:lpstr>Пример приложения Food Truck</vt:lpstr>
      <vt:lpstr>Придумайте сценарии, подходящие вашему приложению</vt:lpstr>
      <vt:lpstr>Примеры сценариев</vt:lpstr>
      <vt:lpstr>Отбросьте функции, не являющиеся частью сценариев</vt:lpstr>
      <vt:lpstr>Примеры с вычеркнутыми функциями</vt:lpstr>
      <vt:lpstr>Назначение приоритетов и объединение сценариев</vt:lpstr>
      <vt:lpstr>Пример сценариев, расположенных по приоритетам </vt:lpstr>
      <vt:lpstr>Придумайте наглядные имена для частей приложения, помните, что их всегда можно изменить.</vt:lpstr>
      <vt:lpstr>Выбор модели навигации</vt:lpstr>
      <vt:lpstr>Плоская модель навигации</vt:lpstr>
      <vt:lpstr>Плоская модель навигации</vt:lpstr>
      <vt:lpstr>Плоская модель навигации</vt:lpstr>
      <vt:lpstr>Иерархическая модель навигации</vt:lpstr>
      <vt:lpstr>Преимущества иерархической модели навигации:</vt:lpstr>
      <vt:lpstr>Компоненты иерархической модели навигации</vt:lpstr>
      <vt:lpstr>Иерархическая модель навигации</vt:lpstr>
      <vt:lpstr>Важность центрального узла (хаба)</vt:lpstr>
      <vt:lpstr>Разделы</vt:lpstr>
      <vt:lpstr>Презентация PowerPoint</vt:lpstr>
      <vt:lpstr>Зарисовка хаба</vt:lpstr>
      <vt:lpstr>Страницы детального просмотра</vt:lpstr>
      <vt:lpstr>Хаб (hub), разделы (Sections) и страницы детального просмотра (Details)</vt:lpstr>
      <vt:lpstr>Итоги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Embrace Metro style design principles and Leverage Metro style design</dc:title>
  <dc:creator/>
  <cp:lastModifiedBy/>
  <cp:revision>1</cp:revision>
  <dcterms:created xsi:type="dcterms:W3CDTF">2012-03-27T02:52:18Z</dcterms:created>
  <dcterms:modified xsi:type="dcterms:W3CDTF">2012-10-25T15:27:04Z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0x0101004F3A473F469C524B98A00E41D68EB517</vt:lpwstr>
  </property>
</Properties>
</file>