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16"/>
  </p:notesMasterIdLst>
  <p:handoutMasterIdLst>
    <p:handoutMasterId r:id="rId17"/>
  </p:handoutMasterIdLst>
  <p:sldIdLst>
    <p:sldId id="440" r:id="rId5"/>
    <p:sldId id="468" r:id="rId6"/>
    <p:sldId id="469" r:id="rId7"/>
    <p:sldId id="470" r:id="rId8"/>
    <p:sldId id="493" r:id="rId9"/>
    <p:sldId id="495" r:id="rId10"/>
    <p:sldId id="497" r:id="rId11"/>
    <p:sldId id="498" r:id="rId12"/>
    <p:sldId id="502" r:id="rId13"/>
    <p:sldId id="504" r:id="rId14"/>
    <p:sldId id="487" r:id="rId15"/>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D2"/>
    <a:srgbClr val="333399"/>
    <a:srgbClr val="00DCFF"/>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29" autoAdjust="0"/>
    <p:restoredTop sz="75844" autoAdjust="0"/>
  </p:normalViewPr>
  <p:slideViewPr>
    <p:cSldViewPr snapToGrid="0">
      <p:cViewPr>
        <p:scale>
          <a:sx n="40" d="100"/>
          <a:sy n="40" d="100"/>
        </p:scale>
        <p:origin x="-2406" y="-900"/>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2952"/>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3516"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11/1/2012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11/1/2012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err="1" smtClean="0">
                <a:solidFill>
                  <a:schemeClr val="tx1"/>
                </a:solidFill>
                <a:effectLst/>
                <a:latin typeface="Segoe UI" pitchFamily="34" charset="0"/>
                <a:ea typeface="+mn-ea"/>
                <a:cs typeface="+mn-cs"/>
              </a:rPr>
              <a:t>Windows</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Bing</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PowerPoint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Internet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Explorer</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Visual</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Studio</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WebMatrix</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DreamSpark</a:t>
            </a:r>
            <a:r>
              <a:rPr lang="ru-RU" sz="1200" kern="1200" dirty="0" smtClean="0">
                <a:solidFill>
                  <a:schemeClr val="tx1"/>
                </a:solidFill>
                <a:effectLst/>
                <a:latin typeface="Segoe UI" pitchFamily="34" charset="0"/>
                <a:ea typeface="+mn-ea"/>
                <a:cs typeface="+mn-cs"/>
              </a:rPr>
              <a:t> и </a:t>
            </a:r>
            <a:r>
              <a:rPr lang="ru-RU" sz="1200" kern="1200" dirty="0" err="1" smtClean="0">
                <a:solidFill>
                  <a:schemeClr val="tx1"/>
                </a:solidFill>
                <a:effectLst/>
                <a:latin typeface="Segoe UI" pitchFamily="34" charset="0"/>
                <a:ea typeface="+mn-ea"/>
                <a:cs typeface="+mn-cs"/>
              </a:rPr>
              <a:t>Silverlight</a:t>
            </a:r>
            <a:r>
              <a:rPr lang="ru-RU" sz="1200" kern="1200" dirty="0" smtClean="0">
                <a:solidFill>
                  <a:schemeClr val="tx1"/>
                </a:solidFill>
                <a:effectLst/>
                <a:latin typeface="Segoe UI" pitchFamily="34" charset="0"/>
                <a:ea typeface="+mn-ea"/>
                <a:cs typeface="+mn-cs"/>
              </a:rPr>
              <a:t> являются зарегистрированными товарными знаками или товарными знаками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 в США и / или других странах. Другие названия продуктов и компаний, упомянутые здесь, также могут быть торговыми марками их соответствующих владельцев.</a:t>
            </a:r>
          </a:p>
          <a:p>
            <a:r>
              <a:rPr lang="ru-RU" sz="1200" kern="1200" dirty="0" smtClean="0">
                <a:solidFill>
                  <a:schemeClr val="tx1"/>
                </a:solidFill>
                <a:effectLst/>
                <a:latin typeface="Segoe UI" pitchFamily="34" charset="0"/>
                <a:ea typeface="+mn-ea"/>
                <a:cs typeface="+mn-cs"/>
              </a:rPr>
              <a:t>Названия компаний, организаций, продуктов, имена доменов, адреса электронной почты, логотипы, люди, места и события являются вымышленными. Не предполагается их связь с реальными компаниями, организациями, продуктами, доменными именами, адресами электронной почты, эмблемами, людьми, местами и событиями.</a:t>
            </a:r>
          </a:p>
          <a:p>
            <a:r>
              <a:rPr lang="ru-RU" sz="1200" kern="1200" dirty="0" smtClean="0">
                <a:solidFill>
                  <a:schemeClr val="tx1"/>
                </a:solidFill>
                <a:effectLst/>
                <a:latin typeface="Segoe UI" pitchFamily="34" charset="0"/>
                <a:ea typeface="+mn-ea"/>
                <a:cs typeface="+mn-cs"/>
              </a:rPr>
              <a:t>Информация, содержащаяся в данном руководстве, предоставляется без каких-либо явно выраженных, установленных законом, или подразумеваемых гарантий. Ни авторы, ни корпорация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ни организации, обеспечивающие доступ к руководству, не будут нести ответственности за любые убытки, вызванные или предположительно вызванные прямо или косвенно этим руководством.</a:t>
            </a:r>
          </a:p>
          <a:p>
            <a:r>
              <a:rPr lang="ru-RU" sz="1200" kern="1200" dirty="0" smtClean="0">
                <a:solidFill>
                  <a:schemeClr val="tx1"/>
                </a:solidFill>
                <a:effectLst/>
                <a:latin typeface="Segoe UI" pitchFamily="34" charset="0"/>
                <a:ea typeface="+mn-ea"/>
                <a:cs typeface="+mn-cs"/>
              </a:rPr>
              <a:t>Создан для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компанией </a:t>
            </a:r>
            <a:r>
              <a:rPr lang="ru-RU" sz="1200" kern="1200" dirty="0" err="1" smtClean="0">
                <a:solidFill>
                  <a:schemeClr val="tx1"/>
                </a:solidFill>
                <a:effectLst/>
                <a:latin typeface="Segoe UI" pitchFamily="34" charset="0"/>
                <a:ea typeface="+mn-ea"/>
                <a:cs typeface="+mn-cs"/>
              </a:rPr>
              <a:t>Avlade</a:t>
            </a:r>
            <a:r>
              <a:rPr lang="ru-RU" sz="1200" kern="1200" dirty="0" smtClean="0">
                <a:solidFill>
                  <a:schemeClr val="tx1"/>
                </a:solidFill>
                <a:effectLst/>
                <a:latin typeface="Segoe UI" pitchFamily="34" charset="0"/>
                <a:ea typeface="+mn-ea"/>
                <a:cs typeface="+mn-cs"/>
              </a:rPr>
              <a:t>: www.Avlade.com</a:t>
            </a:r>
          </a:p>
          <a:p>
            <a:r>
              <a:rPr lang="ru-RU" sz="1200" kern="1200" dirty="0" err="1" smtClean="0">
                <a:solidFill>
                  <a:schemeClr val="tx1"/>
                </a:solidFill>
                <a:effectLst/>
                <a:latin typeface="Segoe UI" pitchFamily="34" charset="0"/>
                <a:ea typeface="+mn-ea"/>
                <a:cs typeface="+mn-cs"/>
              </a:rPr>
              <a:t>Copyright</a:t>
            </a:r>
            <a:r>
              <a:rPr lang="ru-RU" sz="1200" kern="1200" dirty="0" smtClean="0">
                <a:solidFill>
                  <a:schemeClr val="tx1"/>
                </a:solidFill>
                <a:effectLst/>
                <a:latin typeface="Segoe UI" pitchFamily="34" charset="0"/>
                <a:ea typeface="+mn-ea"/>
                <a:cs typeface="+mn-cs"/>
              </a:rPr>
              <a:t> 2012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a:t>
            </a:r>
            <a:endParaRPr lang="ru-RU" sz="120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1DD98CA6-83E8-544E-A531-CC859E4DCC81}"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Segoe UI" pitchFamily="34" charset="0"/>
                <a:ea typeface="+mn-ea"/>
                <a:cs typeface="+mn-cs"/>
              </a:rPr>
              <a:t>Visual Studio</a:t>
            </a:r>
            <a:r>
              <a:rPr lang="ru-RU" sz="1200" kern="1200" dirty="0" smtClean="0">
                <a:solidFill>
                  <a:schemeClr val="tx1"/>
                </a:solidFill>
                <a:effectLst/>
                <a:latin typeface="Segoe UI" pitchFamily="34" charset="0"/>
                <a:ea typeface="+mn-ea"/>
                <a:cs typeface="+mn-cs"/>
              </a:rPr>
              <a:t> — основной инструмент</a:t>
            </a:r>
            <a:r>
              <a:rPr lang="ru-RU" sz="1200" kern="1200" baseline="0" dirty="0" smtClean="0">
                <a:solidFill>
                  <a:schemeClr val="tx1"/>
                </a:solidFill>
                <a:effectLst/>
                <a:latin typeface="Segoe UI" pitchFamily="34" charset="0"/>
                <a:ea typeface="+mn-ea"/>
                <a:cs typeface="+mn-cs"/>
              </a:rPr>
              <a:t> для написания кода Ява-Скрипт, отладки и настройки свойств приложения в сервисе </a:t>
            </a:r>
            <a:r>
              <a:rPr lang="en-US" sz="1200" kern="1200" dirty="0" smtClean="0">
                <a:solidFill>
                  <a:schemeClr val="tx1"/>
                </a:solidFill>
                <a:effectLst/>
                <a:latin typeface="Segoe UI" pitchFamily="34" charset="0"/>
                <a:ea typeface="+mn-ea"/>
                <a:cs typeface="+mn-cs"/>
              </a:rPr>
              <a:t>Metro Style. </a:t>
            </a:r>
            <a:r>
              <a:rPr lang="ru-RU" sz="1200" kern="1200" dirty="0" smtClean="0">
                <a:solidFill>
                  <a:schemeClr val="tx1"/>
                </a:solidFill>
                <a:effectLst/>
                <a:latin typeface="Segoe UI" pitchFamily="34" charset="0"/>
                <a:ea typeface="+mn-ea"/>
                <a:cs typeface="+mn-cs"/>
              </a:rPr>
              <a:t>Для этого можно воспользоваться</a:t>
            </a:r>
            <a:r>
              <a:rPr lang="ru-RU" sz="1200" kern="1200" baseline="0" dirty="0" smtClean="0">
                <a:solidFill>
                  <a:schemeClr val="tx1"/>
                </a:solidFill>
                <a:effectLst/>
                <a:latin typeface="Segoe UI" pitchFamily="34" charset="0"/>
                <a:ea typeface="+mn-ea"/>
                <a:cs typeface="+mn-cs"/>
              </a:rPr>
              <a:t> несколькими функциями:</a:t>
            </a:r>
            <a:endParaRPr lang="en-US" sz="1200" kern="1200" dirty="0" smtClean="0">
              <a:solidFill>
                <a:schemeClr val="tx1"/>
              </a:solidFill>
              <a:effectLst/>
              <a:latin typeface="Segoe UI" pitchFamily="34" charset="0"/>
              <a:ea typeface="+mn-ea"/>
              <a:cs typeface="+mn-cs"/>
            </a:endParaRPr>
          </a:p>
          <a:p>
            <a:pPr lvl="0">
              <a:buFont typeface="Arial" pitchFamily="34" charset="0"/>
              <a:buChar char="•"/>
            </a:pPr>
            <a:r>
              <a:rPr lang="ru-RU" sz="1200" kern="1200" dirty="0" smtClean="0">
                <a:solidFill>
                  <a:schemeClr val="tx1"/>
                </a:solidFill>
                <a:effectLst/>
                <a:latin typeface="Segoe UI" pitchFamily="34" charset="0"/>
                <a:ea typeface="+mn-ea"/>
                <a:cs typeface="+mn-cs"/>
              </a:rPr>
              <a:t> </a:t>
            </a:r>
            <a:r>
              <a:rPr lang="en-US" sz="1200" kern="1200" dirty="0" smtClean="0">
                <a:solidFill>
                  <a:schemeClr val="tx1"/>
                </a:solidFill>
                <a:effectLst/>
                <a:latin typeface="Segoe UI" pitchFamily="34" charset="0"/>
                <a:ea typeface="+mn-ea"/>
                <a:cs typeface="+mn-cs"/>
              </a:rPr>
              <a:t>Visual Studio </a:t>
            </a:r>
            <a:r>
              <a:rPr lang="ru-RU" sz="1200" kern="1200" dirty="0" smtClean="0">
                <a:solidFill>
                  <a:schemeClr val="tx1"/>
                </a:solidFill>
                <a:effectLst/>
                <a:latin typeface="Segoe UI" pitchFamily="34" charset="0"/>
                <a:ea typeface="+mn-ea"/>
                <a:cs typeface="+mn-cs"/>
              </a:rPr>
              <a:t>предоставляет надежный код и </a:t>
            </a:r>
            <a:r>
              <a:rPr lang="en-US" sz="1200" kern="1200" dirty="0" smtClean="0">
                <a:solidFill>
                  <a:schemeClr val="tx1"/>
                </a:solidFill>
                <a:effectLst/>
                <a:latin typeface="Segoe UI" pitchFamily="34" charset="0"/>
                <a:ea typeface="+mn-ea"/>
                <a:cs typeface="+mn-cs"/>
              </a:rPr>
              <a:t>HTML</a:t>
            </a:r>
            <a:r>
              <a:rPr lang="ru-RU" sz="1200" kern="1200" dirty="0" smtClean="0">
                <a:solidFill>
                  <a:schemeClr val="tx1"/>
                </a:solidFill>
                <a:effectLst/>
                <a:latin typeface="Segoe UI" pitchFamily="34" charset="0"/>
                <a:ea typeface="+mn-ea"/>
                <a:cs typeface="+mn-cs"/>
              </a:rPr>
              <a:t>-редактор</a:t>
            </a:r>
            <a:r>
              <a:rPr lang="en-US" sz="1200" kern="1200" dirty="0" smtClean="0">
                <a:solidFill>
                  <a:schemeClr val="tx1"/>
                </a:solidFill>
                <a:effectLst/>
                <a:latin typeface="Segoe UI" pitchFamily="34" charset="0"/>
                <a:ea typeface="+mn-ea"/>
                <a:cs typeface="+mn-cs"/>
              </a:rPr>
              <a:t> </a:t>
            </a:r>
            <a:r>
              <a:rPr lang="ru-RU" sz="1200" kern="1200" dirty="0" smtClean="0">
                <a:solidFill>
                  <a:schemeClr val="tx1"/>
                </a:solidFill>
                <a:effectLst/>
                <a:latin typeface="Segoe UI" pitchFamily="34" charset="0"/>
                <a:ea typeface="+mn-ea"/>
                <a:cs typeface="+mn-cs"/>
              </a:rPr>
              <a:t>совместно</a:t>
            </a:r>
            <a:r>
              <a:rPr lang="ru-RU" sz="1200" kern="1200" baseline="0" dirty="0" smtClean="0">
                <a:solidFill>
                  <a:schemeClr val="tx1"/>
                </a:solidFill>
                <a:effectLst/>
                <a:latin typeface="Segoe UI" pitchFamily="34" charset="0"/>
                <a:ea typeface="+mn-ea"/>
                <a:cs typeface="+mn-cs"/>
              </a:rPr>
              <a:t> с </a:t>
            </a:r>
            <a:r>
              <a:rPr lang="en-US" sz="1200" kern="1200" dirty="0" smtClean="0">
                <a:solidFill>
                  <a:schemeClr val="tx1"/>
                </a:solidFill>
                <a:effectLst/>
                <a:latin typeface="Segoe UI" pitchFamily="34" charset="0"/>
                <a:ea typeface="+mn-ea"/>
                <a:cs typeface="+mn-cs"/>
              </a:rPr>
              <a:t>IntelliSense</a:t>
            </a:r>
            <a:r>
              <a:rPr lang="ru-RU" sz="1200" kern="1200" dirty="0" smtClean="0">
                <a:solidFill>
                  <a:schemeClr val="tx1"/>
                </a:solidFill>
                <a:effectLst/>
                <a:latin typeface="Segoe UI" pitchFamily="34" charset="0"/>
                <a:ea typeface="+mn-ea"/>
                <a:cs typeface="+mn-cs"/>
              </a:rPr>
              <a:t>;</a:t>
            </a:r>
            <a:endParaRPr lang="en-US" dirty="0" smtClean="0"/>
          </a:p>
          <a:p>
            <a:pPr>
              <a:buFont typeface="Arial" pitchFamily="34" charset="0"/>
              <a:buChar char="•"/>
            </a:pPr>
            <a:r>
              <a:rPr lang="ru-RU" sz="1200" kern="1200" dirty="0" smtClean="0">
                <a:solidFill>
                  <a:schemeClr val="tx1"/>
                </a:solidFill>
                <a:effectLst/>
                <a:latin typeface="Segoe UI" pitchFamily="34" charset="0"/>
                <a:ea typeface="+mn-ea"/>
                <a:cs typeface="+mn-cs"/>
              </a:rPr>
              <a:t> используя программы </a:t>
            </a:r>
            <a:r>
              <a:rPr lang="en-US" sz="1200" kern="1200" dirty="0" smtClean="0">
                <a:solidFill>
                  <a:schemeClr val="tx1"/>
                </a:solidFill>
                <a:effectLst/>
                <a:latin typeface="Segoe UI" pitchFamily="34" charset="0"/>
                <a:ea typeface="+mn-ea"/>
                <a:cs typeface="+mn-cs"/>
              </a:rPr>
              <a:t>Visual</a:t>
            </a:r>
            <a:r>
              <a:rPr lang="en-US" sz="1200" kern="1200" baseline="0" dirty="0" smtClean="0">
                <a:solidFill>
                  <a:schemeClr val="tx1"/>
                </a:solidFill>
                <a:effectLst/>
                <a:latin typeface="Segoe UI" pitchFamily="34" charset="0"/>
                <a:ea typeface="+mn-ea"/>
                <a:cs typeface="+mn-cs"/>
              </a:rPr>
              <a:t> Studio</a:t>
            </a:r>
            <a:r>
              <a:rPr lang="ru-RU" sz="1200" kern="1200" baseline="0" dirty="0" smtClean="0">
                <a:solidFill>
                  <a:schemeClr val="tx1"/>
                </a:solidFill>
                <a:effectLst/>
                <a:latin typeface="Segoe UI" pitchFamily="34" charset="0"/>
                <a:ea typeface="+mn-ea"/>
                <a:cs typeface="+mn-cs"/>
              </a:rPr>
              <a:t>, </a:t>
            </a:r>
            <a:r>
              <a:rPr lang="en-US" sz="1200" kern="1200" dirty="0" smtClean="0">
                <a:solidFill>
                  <a:schemeClr val="tx1"/>
                </a:solidFill>
                <a:effectLst/>
                <a:latin typeface="Segoe UI" pitchFamily="34" charset="0"/>
                <a:ea typeface="+mn-ea"/>
                <a:cs typeface="+mn-cs"/>
              </a:rPr>
              <a:t>Watches </a:t>
            </a:r>
            <a:r>
              <a:rPr lang="ru-RU" sz="1200" kern="1200" dirty="0" smtClean="0">
                <a:solidFill>
                  <a:schemeClr val="tx1"/>
                </a:solidFill>
                <a:effectLst/>
                <a:latin typeface="Segoe UI" pitchFamily="34" charset="0"/>
                <a:ea typeface="+mn-ea"/>
                <a:cs typeface="+mn-cs"/>
              </a:rPr>
              <a:t>и</a:t>
            </a:r>
            <a:r>
              <a:rPr lang="en-US" sz="1200" kern="1200" dirty="0" smtClean="0">
                <a:solidFill>
                  <a:schemeClr val="tx1"/>
                </a:solidFill>
                <a:effectLst/>
                <a:latin typeface="Segoe UI" pitchFamily="34" charset="0"/>
                <a:ea typeface="+mn-ea"/>
                <a:cs typeface="+mn-cs"/>
              </a:rPr>
              <a:t> Break Conditions</a:t>
            </a:r>
            <a:r>
              <a:rPr lang="ru-RU" sz="1200" kern="1200" dirty="0" smtClean="0">
                <a:solidFill>
                  <a:schemeClr val="tx1"/>
                </a:solidFill>
                <a:effectLst/>
                <a:latin typeface="Segoe UI" pitchFamily="34" charset="0"/>
                <a:ea typeface="+mn-ea"/>
                <a:cs typeface="+mn-cs"/>
              </a:rPr>
              <a:t>,</a:t>
            </a:r>
            <a:r>
              <a:rPr lang="ru-RU" sz="1200" kern="1200" baseline="0" dirty="0" smtClean="0">
                <a:solidFill>
                  <a:schemeClr val="tx1"/>
                </a:solidFill>
                <a:effectLst/>
                <a:latin typeface="Segoe UI" pitchFamily="34" charset="0"/>
                <a:ea typeface="+mn-ea"/>
                <a:cs typeface="+mn-cs"/>
              </a:rPr>
              <a:t> можно произвести отладку и запуск приложения и его элементов.</a:t>
            </a:r>
            <a:r>
              <a:rPr lang="en-US" sz="1200" kern="1200" dirty="0" smtClean="0">
                <a:solidFill>
                  <a:schemeClr val="tx1"/>
                </a:solidFill>
                <a:effectLst/>
                <a:latin typeface="Segoe UI" pitchFamily="34" charset="0"/>
                <a:ea typeface="+mn-ea"/>
                <a:cs typeface="+mn-cs"/>
              </a:rPr>
              <a:t/>
            </a:r>
            <a:br>
              <a:rPr lang="en-US" sz="1200" kern="1200" dirty="0" smtClean="0">
                <a:solidFill>
                  <a:schemeClr val="tx1"/>
                </a:solidFill>
                <a:effectLst/>
                <a:latin typeface="Segoe UI" pitchFamily="34" charset="0"/>
                <a:ea typeface="+mn-ea"/>
                <a:cs typeface="+mn-cs"/>
              </a:rPr>
            </a:br>
            <a:endParaRPr lang="en-US" sz="1200" kern="1200" dirty="0" smtClean="0">
              <a:solidFill>
                <a:schemeClr val="tx1"/>
              </a:solidFill>
              <a:effectLst/>
              <a:latin typeface="Segoe UI" pitchFamily="34" charset="0"/>
              <a:ea typeface="+mn-ea"/>
              <a:cs typeface="+mn-cs"/>
            </a:endParaRPr>
          </a:p>
          <a:p>
            <a:pPr lvl="0"/>
            <a:r>
              <a:rPr lang="ru-RU" sz="1200" kern="1200" dirty="0" smtClean="0">
                <a:solidFill>
                  <a:schemeClr val="tx1"/>
                </a:solidFill>
                <a:effectLst/>
                <a:latin typeface="Segoe UI" pitchFamily="34" charset="0"/>
                <a:ea typeface="+mn-ea"/>
                <a:cs typeface="+mn-cs"/>
              </a:rPr>
              <a:t>Используя приложение </a:t>
            </a:r>
            <a:r>
              <a:rPr lang="en-US" sz="1200" kern="1200" dirty="0" smtClean="0">
                <a:solidFill>
                  <a:schemeClr val="tx1"/>
                </a:solidFill>
                <a:effectLst/>
                <a:latin typeface="Segoe UI" pitchFamily="34" charset="0"/>
                <a:ea typeface="+mn-ea"/>
                <a:cs typeface="+mn-cs"/>
              </a:rPr>
              <a:t>Manifest Editor</a:t>
            </a:r>
            <a:r>
              <a:rPr lang="ru-RU" sz="1200" kern="1200" dirty="0" smtClean="0">
                <a:solidFill>
                  <a:schemeClr val="tx1"/>
                </a:solidFill>
                <a:effectLst/>
                <a:latin typeface="Segoe UI" pitchFamily="34" charset="0"/>
                <a:ea typeface="+mn-ea"/>
                <a:cs typeface="+mn-cs"/>
              </a:rPr>
              <a:t>,</a:t>
            </a:r>
            <a:r>
              <a:rPr lang="ru-RU" sz="1200" kern="1200" baseline="0" dirty="0" smtClean="0">
                <a:solidFill>
                  <a:schemeClr val="tx1"/>
                </a:solidFill>
                <a:effectLst/>
                <a:latin typeface="Segoe UI" pitchFamily="34" charset="0"/>
                <a:ea typeface="+mn-ea"/>
                <a:cs typeface="+mn-cs"/>
              </a:rPr>
              <a:t> можно настроить такие функции нашего приложения, как безопасность, ориентация устройства, Иконки и другие параметры сервиса</a:t>
            </a:r>
            <a:r>
              <a:rPr lang="en-US" sz="1200" kern="1200" dirty="0" smtClean="0">
                <a:solidFill>
                  <a:schemeClr val="tx1"/>
                </a:solidFill>
                <a:effectLst/>
                <a:latin typeface="Segoe UI" pitchFamily="34" charset="0"/>
                <a:ea typeface="+mn-ea"/>
                <a:cs typeface="+mn-cs"/>
              </a:rPr>
              <a:t> Windows Store.  </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2856342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3" indent="0" algn="l" defTabSz="1170659" rtl="0" eaLnBrk="1" fontAlgn="auto" latinLnBrk="0" hangingPunct="1">
              <a:lnSpc>
                <a:spcPct val="90000"/>
              </a:lnSpc>
              <a:spcBef>
                <a:spcPts val="0"/>
              </a:spcBef>
              <a:spcAft>
                <a:spcPts val="426"/>
              </a:spcAft>
              <a:buClrTx/>
              <a:buSzTx/>
              <a:buFontTx/>
              <a:buNone/>
              <a:tabLst/>
              <a:defRPr/>
            </a:pPr>
            <a:r>
              <a:rPr lang="en-US" sz="2800" b="0" dirty="0" smtClean="0">
                <a:latin typeface="Segoe UI Light" pitchFamily="34" charset="0"/>
              </a:rPr>
              <a:t>* </a:t>
            </a:r>
            <a:r>
              <a:rPr lang="ru-RU" sz="1200" b="0" kern="1200" dirty="0" smtClean="0">
                <a:solidFill>
                  <a:schemeClr val="tx1"/>
                </a:solidFill>
                <a:effectLst/>
                <a:latin typeface="Segoe UI" pitchFamily="34" charset="0"/>
                <a:ea typeface="+mn-ea"/>
                <a:cs typeface="+mn-cs"/>
              </a:rPr>
              <a:t>Чтобы поддерживать возможность функционально-ограниченных или полнофункциональных демо-версий, необходимо использовать пространство</a:t>
            </a:r>
            <a:r>
              <a:rPr lang="ru-RU" sz="1200" b="0" kern="1200" baseline="0" dirty="0" smtClean="0">
                <a:solidFill>
                  <a:schemeClr val="tx1"/>
                </a:solidFill>
                <a:effectLst/>
                <a:latin typeface="Segoe UI" pitchFamily="34" charset="0"/>
                <a:ea typeface="+mn-ea"/>
                <a:cs typeface="+mn-cs"/>
              </a:rPr>
              <a:t> имен </a:t>
            </a:r>
            <a:r>
              <a:rPr lang="en-US" sz="1200" b="0" kern="1200" dirty="0" smtClean="0">
                <a:solidFill>
                  <a:schemeClr val="tx1"/>
                </a:solidFill>
                <a:effectLst/>
                <a:latin typeface="Segoe UI" pitchFamily="34" charset="0"/>
                <a:ea typeface="+mn-ea"/>
                <a:cs typeface="+mn-cs"/>
              </a:rPr>
              <a:t>Windows</a:t>
            </a:r>
            <a:r>
              <a:rPr lang="ru-RU" sz="1200" b="0" kern="1200" dirty="0" smtClean="0">
                <a:solidFill>
                  <a:schemeClr val="tx1"/>
                </a:solidFill>
                <a:effectLst/>
                <a:latin typeface="Segoe UI" pitchFamily="34" charset="0"/>
                <a:ea typeface="+mn-ea"/>
                <a:cs typeface="+mn-cs"/>
              </a:rPr>
              <a:t>.</a:t>
            </a:r>
            <a:r>
              <a:rPr lang="en-US" sz="1200" b="0" kern="1200" dirty="0" err="1" smtClean="0">
                <a:solidFill>
                  <a:schemeClr val="tx1"/>
                </a:solidFill>
                <a:effectLst/>
                <a:latin typeface="Segoe UI" pitchFamily="34" charset="0"/>
                <a:ea typeface="+mn-ea"/>
                <a:cs typeface="+mn-cs"/>
              </a:rPr>
              <a:t>ApplicationModel</a:t>
            </a:r>
            <a:r>
              <a:rPr lang="ru-RU" sz="1200" b="0" kern="1200" dirty="0" smtClean="0">
                <a:solidFill>
                  <a:schemeClr val="tx1"/>
                </a:solidFill>
                <a:effectLst/>
                <a:latin typeface="Segoe UI" pitchFamily="34" charset="0"/>
                <a:ea typeface="+mn-ea"/>
                <a:cs typeface="+mn-cs"/>
              </a:rPr>
              <a:t>.</a:t>
            </a:r>
            <a:r>
              <a:rPr lang="en-US" sz="1200" b="0" kern="1200" dirty="0" smtClean="0">
                <a:solidFill>
                  <a:schemeClr val="tx1"/>
                </a:solidFill>
                <a:effectLst/>
                <a:latin typeface="Segoe UI" pitchFamily="34" charset="0"/>
                <a:ea typeface="+mn-ea"/>
                <a:cs typeface="+mn-cs"/>
              </a:rPr>
              <a:t>Store</a:t>
            </a:r>
            <a:r>
              <a:rPr lang="ru-RU" sz="1200" b="0" kern="1200" dirty="0" smtClean="0">
                <a:solidFill>
                  <a:schemeClr val="tx1"/>
                </a:solidFill>
                <a:effectLst/>
                <a:latin typeface="Segoe UI" pitchFamily="34" charset="0"/>
                <a:ea typeface="+mn-ea"/>
                <a:cs typeface="+mn-cs"/>
              </a:rPr>
              <a:t>.</a:t>
            </a:r>
            <a:endParaRPr lang="ru-RU" sz="2800" b="0" dirty="0" smtClean="0">
              <a:latin typeface="Segoe UI Light" pitchFamily="34" charset="0"/>
            </a:endParaRPr>
          </a:p>
          <a:p>
            <a:pPr marL="0" marR="0" lvl="3" indent="0" algn="l" defTabSz="1170659" rtl="0" eaLnBrk="1" fontAlgn="auto" latinLnBrk="0" hangingPunct="1">
              <a:lnSpc>
                <a:spcPct val="90000"/>
              </a:lnSpc>
              <a:spcBef>
                <a:spcPts val="0"/>
              </a:spcBef>
              <a:spcAft>
                <a:spcPts val="426"/>
              </a:spcAft>
              <a:buClrTx/>
              <a:buSzTx/>
              <a:buFontTx/>
              <a:buNone/>
              <a:tabLst/>
              <a:defRPr/>
            </a:pPr>
            <a:endParaRPr lang="en-US" sz="2800" dirty="0" smtClean="0">
              <a:latin typeface="Segoe UI Light"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Segoe UI" pitchFamily="34" charset="0"/>
                <a:ea typeface="+mn-ea"/>
                <a:cs typeface="+mn-cs"/>
              </a:rPr>
              <a:t>Visual Studio</a:t>
            </a:r>
            <a:r>
              <a:rPr lang="ru-RU" sz="1200" kern="1200" dirty="0" smtClean="0">
                <a:solidFill>
                  <a:schemeClr val="tx1"/>
                </a:solidFill>
                <a:effectLst/>
                <a:latin typeface="Segoe UI" pitchFamily="34" charset="0"/>
                <a:ea typeface="+mn-ea"/>
                <a:cs typeface="+mn-cs"/>
              </a:rPr>
              <a:t> основной инструмент</a:t>
            </a:r>
            <a:r>
              <a:rPr lang="ru-RU" sz="1200" kern="1200" baseline="0" dirty="0" smtClean="0">
                <a:solidFill>
                  <a:schemeClr val="tx1"/>
                </a:solidFill>
                <a:effectLst/>
                <a:latin typeface="Segoe UI" pitchFamily="34" charset="0"/>
                <a:ea typeface="+mn-ea"/>
                <a:cs typeface="+mn-cs"/>
              </a:rPr>
              <a:t> для написания кода Ява-Скрипт, отладки и настройки свойств приложения в сервисе </a:t>
            </a:r>
            <a:r>
              <a:rPr lang="en-US" sz="1200" kern="1200" dirty="0" smtClean="0">
                <a:solidFill>
                  <a:schemeClr val="tx1"/>
                </a:solidFill>
                <a:effectLst/>
                <a:latin typeface="Segoe UI" pitchFamily="34" charset="0"/>
                <a:ea typeface="+mn-ea"/>
                <a:cs typeface="+mn-cs"/>
              </a:rPr>
              <a:t>Metro Style. </a:t>
            </a:r>
            <a:r>
              <a:rPr lang="ru-RU" sz="1200" kern="1200" dirty="0" smtClean="0">
                <a:solidFill>
                  <a:schemeClr val="tx1"/>
                </a:solidFill>
                <a:effectLst/>
                <a:latin typeface="Segoe UI" pitchFamily="34" charset="0"/>
                <a:ea typeface="+mn-ea"/>
                <a:cs typeface="+mn-cs"/>
              </a:rPr>
              <a:t>Для этого можно воспользоваться</a:t>
            </a:r>
            <a:r>
              <a:rPr lang="ru-RU" sz="1200" kern="1200" baseline="0" dirty="0" smtClean="0">
                <a:solidFill>
                  <a:schemeClr val="tx1"/>
                </a:solidFill>
                <a:effectLst/>
                <a:latin typeface="Segoe UI" pitchFamily="34" charset="0"/>
                <a:ea typeface="+mn-ea"/>
                <a:cs typeface="+mn-cs"/>
              </a:rPr>
              <a:t> несколькими функциями:</a:t>
            </a:r>
            <a:endParaRPr lang="en-US" sz="1200" kern="1200" dirty="0" smtClean="0">
              <a:solidFill>
                <a:schemeClr val="tx1"/>
              </a:solidFill>
              <a:effectLst/>
              <a:latin typeface="Segoe UI" pitchFamily="34" charset="0"/>
              <a:ea typeface="+mn-ea"/>
              <a:cs typeface="+mn-cs"/>
            </a:endParaRPr>
          </a:p>
          <a:p>
            <a:pPr lvl="0"/>
            <a:r>
              <a:rPr lang="en-US" sz="1200" kern="1200" dirty="0" smtClean="0">
                <a:solidFill>
                  <a:schemeClr val="tx1"/>
                </a:solidFill>
                <a:effectLst/>
                <a:latin typeface="Segoe UI" pitchFamily="34" charset="0"/>
                <a:ea typeface="+mn-ea"/>
                <a:cs typeface="+mn-cs"/>
              </a:rPr>
              <a:t>Visual Studio </a:t>
            </a:r>
            <a:r>
              <a:rPr lang="ru-RU" sz="1200" kern="1200" dirty="0" smtClean="0">
                <a:solidFill>
                  <a:schemeClr val="tx1"/>
                </a:solidFill>
                <a:effectLst/>
                <a:latin typeface="Segoe UI" pitchFamily="34" charset="0"/>
                <a:ea typeface="+mn-ea"/>
                <a:cs typeface="+mn-cs"/>
              </a:rPr>
              <a:t>предоставляет надежный код и </a:t>
            </a:r>
            <a:r>
              <a:rPr lang="en-US" sz="1200" kern="1200" dirty="0" smtClean="0">
                <a:solidFill>
                  <a:schemeClr val="tx1"/>
                </a:solidFill>
                <a:effectLst/>
                <a:latin typeface="Segoe UI" pitchFamily="34" charset="0"/>
                <a:ea typeface="+mn-ea"/>
                <a:cs typeface="+mn-cs"/>
              </a:rPr>
              <a:t>HTML</a:t>
            </a:r>
            <a:r>
              <a:rPr lang="ru-RU" sz="1200" kern="1200" dirty="0" smtClean="0">
                <a:solidFill>
                  <a:schemeClr val="tx1"/>
                </a:solidFill>
                <a:effectLst/>
                <a:latin typeface="Segoe UI" pitchFamily="34" charset="0"/>
                <a:ea typeface="+mn-ea"/>
                <a:cs typeface="+mn-cs"/>
              </a:rPr>
              <a:t> редактор</a:t>
            </a:r>
            <a:r>
              <a:rPr lang="en-US" sz="1200" kern="1200" dirty="0" smtClean="0">
                <a:solidFill>
                  <a:schemeClr val="tx1"/>
                </a:solidFill>
                <a:effectLst/>
                <a:latin typeface="Segoe UI" pitchFamily="34" charset="0"/>
                <a:ea typeface="+mn-ea"/>
                <a:cs typeface="+mn-cs"/>
              </a:rPr>
              <a:t> </a:t>
            </a:r>
            <a:r>
              <a:rPr lang="ru-RU" sz="1200" kern="1200" dirty="0" smtClean="0">
                <a:solidFill>
                  <a:schemeClr val="tx1"/>
                </a:solidFill>
                <a:effectLst/>
                <a:latin typeface="Segoe UI" pitchFamily="34" charset="0"/>
                <a:ea typeface="+mn-ea"/>
                <a:cs typeface="+mn-cs"/>
              </a:rPr>
              <a:t>совместно</a:t>
            </a:r>
            <a:r>
              <a:rPr lang="ru-RU" sz="1200" kern="1200" baseline="0" dirty="0" smtClean="0">
                <a:solidFill>
                  <a:schemeClr val="tx1"/>
                </a:solidFill>
                <a:effectLst/>
                <a:latin typeface="Segoe UI" pitchFamily="34" charset="0"/>
                <a:ea typeface="+mn-ea"/>
                <a:cs typeface="+mn-cs"/>
              </a:rPr>
              <a:t> с </a:t>
            </a:r>
            <a:r>
              <a:rPr lang="en-US" sz="1200" kern="1200" dirty="0" smtClean="0">
                <a:solidFill>
                  <a:schemeClr val="tx1"/>
                </a:solidFill>
                <a:effectLst/>
                <a:latin typeface="Segoe UI" pitchFamily="34" charset="0"/>
                <a:ea typeface="+mn-ea"/>
                <a:cs typeface="+mn-cs"/>
              </a:rPr>
              <a:t>IntelliSense.</a:t>
            </a:r>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10169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9"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2" name="TextBox 11"/>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3" name="TextBox 12"/>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74954" y="2156285"/>
            <a:ext cx="14276776" cy="1985672"/>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700" r:id="rId15"/>
    <p:sldLayoutId id="2147483701" r:id="rId16"/>
    <p:sldLayoutId id="2147483726" r:id="rId17"/>
    <p:sldLayoutId id="2147483702" r:id="rId18"/>
    <p:sldLayoutId id="2147483703" r:id="rId19"/>
    <p:sldLayoutId id="2147483704" r:id="rId20"/>
    <p:sldLayoutId id="2147483753" r:id="rId21"/>
    <p:sldLayoutId id="2147483755" r:id="rId22"/>
  </p:sldLayoutIdLst>
  <p:transition>
    <p:fade/>
  </p:transition>
  <p:timing>
    <p:tnLst>
      <p:par>
        <p:cTn id="1" dur="indefinite" restart="never" nodeType="tmRoot"/>
      </p:par>
    </p:tnLst>
  </p:timing>
  <p:hf hdr="0"/>
  <p:txStyles>
    <p:title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appdev.microsoft.com/StorePortals/" TargetMode="Externa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ctrTitle"/>
          </p:nvPr>
        </p:nvSpPr>
        <p:spPr>
          <a:xfrm>
            <a:off x="1169890" y="3413002"/>
            <a:ext cx="13116012" cy="1950217"/>
          </a:xfrm>
        </p:spPr>
        <p:txBody>
          <a:bodyPr/>
          <a:lstStyle/>
          <a:p>
            <a:pPr algn="l"/>
            <a:r>
              <a:rPr lang="ru-RU" sz="6000" dirty="0" smtClean="0"/>
              <a:t>Модуль</a:t>
            </a:r>
            <a:r>
              <a:rPr lang="en-US" sz="6000" dirty="0" smtClean="0"/>
              <a:t> 11:</a:t>
            </a:r>
            <a:r>
              <a:rPr lang="en-US" sz="6000" dirty="0"/>
              <a:t/>
            </a:r>
            <a:br>
              <a:rPr lang="en-US" sz="6000" dirty="0"/>
            </a:br>
            <a:r>
              <a:rPr lang="ru-RU" sz="6000" dirty="0"/>
              <a:t>Отправка приложения в </a:t>
            </a:r>
            <a:r>
              <a:rPr lang="en-US" sz="6000" dirty="0"/>
              <a:t>Windows Store</a:t>
            </a:r>
            <a:endParaRPr lang="en-US" sz="6000" dirty="0">
              <a:sym typeface="Auto 2 Black" charset="0"/>
            </a:endParaRPr>
          </a:p>
        </p:txBody>
      </p:sp>
    </p:spTree>
    <p:extLst>
      <p:ext uri="{BB962C8B-B14F-4D97-AF65-F5344CB8AC3E}">
        <p14:creationId xmlns:p14="http://schemas.microsoft.com/office/powerpoint/2010/main" val="29939482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Бесплатные демо-версии</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5466112"/>
          </a:xfrm>
        </p:spPr>
        <p:txBody>
          <a:bodyPr/>
          <a:lstStyle/>
          <a:p>
            <a:pPr marL="0" lvl="1" indent="0">
              <a:lnSpc>
                <a:spcPct val="150000"/>
              </a:lnSpc>
              <a:buNone/>
            </a:pPr>
            <a:r>
              <a:rPr lang="ru-RU" sz="3200" dirty="0">
                <a:latin typeface="Segoe UI Light" pitchFamily="34" charset="0"/>
              </a:rPr>
              <a:t>Многие пользователи предпочитают приложения с демо-версией («сначала попробуй, потом купи»).  Сервис </a:t>
            </a:r>
            <a:r>
              <a:rPr lang="en-US" sz="3200" dirty="0">
                <a:latin typeface="Segoe UI Light" pitchFamily="34" charset="0"/>
              </a:rPr>
              <a:t>Windows Store </a:t>
            </a:r>
            <a:r>
              <a:rPr lang="ru-RU" sz="3200" dirty="0">
                <a:latin typeface="Segoe UI Light" pitchFamily="34" charset="0"/>
              </a:rPr>
              <a:t>предлагает бесплатные демо-версии, в которых доступны следующие опции (функции):</a:t>
            </a:r>
          </a:p>
          <a:p>
            <a:pPr marL="959329" lvl="3">
              <a:lnSpc>
                <a:spcPct val="150000"/>
              </a:lnSpc>
            </a:pPr>
            <a:r>
              <a:rPr lang="ru-RU" sz="3200" dirty="0" smtClean="0">
                <a:latin typeface="Segoe UI Light" pitchFamily="34" charset="0"/>
              </a:rPr>
              <a:t>бесплатные </a:t>
            </a:r>
            <a:r>
              <a:rPr lang="ru-RU" sz="3200" dirty="0">
                <a:latin typeface="Segoe UI Light" pitchFamily="34" charset="0"/>
              </a:rPr>
              <a:t>Демо-версии с ограничением по </a:t>
            </a:r>
            <a:r>
              <a:rPr lang="ru-RU" sz="3200" dirty="0" smtClean="0">
                <a:latin typeface="Segoe UI Light" pitchFamily="34" charset="0"/>
              </a:rPr>
              <a:t>времени</a:t>
            </a:r>
          </a:p>
          <a:p>
            <a:pPr marL="959329" lvl="3">
              <a:lnSpc>
                <a:spcPct val="150000"/>
              </a:lnSpc>
            </a:pPr>
            <a:r>
              <a:rPr lang="ru-RU" sz="3200" dirty="0" smtClean="0">
                <a:latin typeface="Segoe UI Light" pitchFamily="34" charset="0"/>
              </a:rPr>
              <a:t>бесплатные </a:t>
            </a:r>
            <a:r>
              <a:rPr lang="ru-RU" sz="3200" dirty="0">
                <a:latin typeface="Segoe UI Light" pitchFamily="34" charset="0"/>
              </a:rPr>
              <a:t>Демо-версии с ограничением </a:t>
            </a:r>
            <a:r>
              <a:rPr lang="ru-RU" sz="3200" dirty="0" smtClean="0">
                <a:latin typeface="Segoe UI Light" pitchFamily="34" charset="0"/>
              </a:rPr>
              <a:t>функций*</a:t>
            </a:r>
            <a:endParaRPr lang="ru-RU" sz="3200" dirty="0">
              <a:latin typeface="Segoe UI Light" pitchFamily="34" charset="0"/>
            </a:endParaRPr>
          </a:p>
          <a:p>
            <a:pPr marL="959329" lvl="3">
              <a:lnSpc>
                <a:spcPct val="150000"/>
              </a:lnSpc>
            </a:pPr>
            <a:r>
              <a:rPr lang="ru-RU" sz="3200" dirty="0" smtClean="0">
                <a:latin typeface="Segoe UI Light" pitchFamily="34" charset="0"/>
              </a:rPr>
              <a:t>бесплатные </a:t>
            </a:r>
            <a:r>
              <a:rPr lang="ru-RU" sz="3200" dirty="0">
                <a:latin typeface="Segoe UI Light" pitchFamily="34" charset="0"/>
              </a:rPr>
              <a:t>Демо-версии с включенными </a:t>
            </a:r>
            <a:r>
              <a:rPr lang="ru-RU" sz="3200" dirty="0" smtClean="0">
                <a:latin typeface="Segoe UI Light" pitchFamily="34" charset="0"/>
              </a:rPr>
              <a:t>функциями*</a:t>
            </a:r>
            <a:r>
              <a:rPr lang="en-US" sz="3200" dirty="0">
                <a:latin typeface="Segoe UI Light" pitchFamily="34" charset="0"/>
              </a:rPr>
              <a:t>	</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b="1" dirty="0" smtClean="0"/>
              <a:t>Итоги</a:t>
            </a:r>
            <a:endParaRPr lang="en-US" sz="6000" b="1" dirty="0" smtClean="0"/>
          </a:p>
        </p:txBody>
      </p:sp>
      <p:sp>
        <p:nvSpPr>
          <p:cNvPr id="18433" name="Rectangle 1"/>
          <p:cNvSpPr>
            <a:spLocks noGrp="1" noChangeArrowheads="1"/>
          </p:cNvSpPr>
          <p:nvPr>
            <p:ph type="body" sz="quarter" idx="10"/>
          </p:nvPr>
        </p:nvSpPr>
        <p:spPr>
          <a:xfrm>
            <a:off x="774954" y="2473023"/>
            <a:ext cx="14276777" cy="4087273"/>
          </a:xfrm>
        </p:spPr>
        <p:txBody>
          <a:bodyPr/>
          <a:lstStyle/>
          <a:p>
            <a:pPr marL="0" indent="0">
              <a:lnSpc>
                <a:spcPct val="150000"/>
              </a:lnSpc>
              <a:buNone/>
            </a:pPr>
            <a:r>
              <a:rPr lang="ru-RU" sz="3200" dirty="0" smtClean="0">
                <a:latin typeface="Segoe UI Light" pitchFamily="34" charset="0"/>
              </a:rPr>
              <a:t>Этот модуль охватывает следующие разделы</a:t>
            </a:r>
            <a:r>
              <a:rPr lang="en-US" sz="3200" dirty="0" smtClean="0">
                <a:latin typeface="Segoe UI Light" pitchFamily="34" charset="0"/>
              </a:rPr>
              <a:t>:</a:t>
            </a:r>
            <a:endParaRPr lang="en-US" sz="3200" dirty="0">
              <a:latin typeface="Segoe UI Light" pitchFamily="34" charset="0"/>
            </a:endParaRPr>
          </a:p>
          <a:p>
            <a:pPr>
              <a:lnSpc>
                <a:spcPct val="150000"/>
              </a:lnSpc>
              <a:buFont typeface="Wingdings" pitchFamily="2" charset="2"/>
              <a:buChar char="§"/>
            </a:pPr>
            <a:r>
              <a:rPr lang="ru-RU" sz="3200" dirty="0">
                <a:latin typeface="Segoe UI Light" pitchFamily="34" charset="0"/>
                <a:sym typeface="Auto 2 Regular" charset="0"/>
              </a:rPr>
              <a:t>Процесс сертификации</a:t>
            </a:r>
            <a:endParaRPr lang="en-US" sz="3200" dirty="0">
              <a:latin typeface="Segoe UI Light" pitchFamily="34" charset="0"/>
              <a:sym typeface="Auto 2 Regular" charset="0"/>
            </a:endParaRPr>
          </a:p>
          <a:p>
            <a:pPr>
              <a:lnSpc>
                <a:spcPct val="150000"/>
              </a:lnSpc>
              <a:buFont typeface="Wingdings" pitchFamily="2" charset="2"/>
              <a:buChar char="§"/>
            </a:pPr>
            <a:r>
              <a:rPr lang="ru-RU" sz="3200" dirty="0">
                <a:latin typeface="Segoe UI Light" pitchFamily="34" charset="0"/>
                <a:sym typeface="Auto 2 Regular" charset="0"/>
              </a:rPr>
              <a:t>Заставка и иконки</a:t>
            </a:r>
            <a:endParaRPr lang="en-US" sz="3200" dirty="0">
              <a:latin typeface="Segoe UI Light" pitchFamily="34" charset="0"/>
              <a:sym typeface="Auto 2 Regular" charset="0"/>
            </a:endParaRPr>
          </a:p>
          <a:p>
            <a:pPr>
              <a:lnSpc>
                <a:spcPct val="150000"/>
              </a:lnSpc>
              <a:buFont typeface="Wingdings" pitchFamily="2" charset="2"/>
              <a:buChar char="§"/>
            </a:pPr>
            <a:r>
              <a:rPr lang="ru-RU" sz="3200" dirty="0">
                <a:latin typeface="Segoe UI Light" pitchFamily="34" charset="0"/>
                <a:sym typeface="Auto 2 Regular" charset="0"/>
              </a:rPr>
              <a:t>Отправка приложения</a:t>
            </a:r>
            <a:endParaRPr lang="en-US" sz="3200" dirty="0">
              <a:latin typeface="Segoe UI Light" pitchFamily="34" charset="0"/>
              <a:sym typeface="Auto 2 Regular" charset="0"/>
            </a:endParaRPr>
          </a:p>
          <a:p>
            <a:pPr>
              <a:lnSpc>
                <a:spcPct val="150000"/>
              </a:lnSpc>
              <a:buFont typeface="Wingdings" pitchFamily="2" charset="2"/>
              <a:buChar char="§"/>
            </a:pPr>
            <a:r>
              <a:rPr lang="ru-RU" sz="3200" dirty="0">
                <a:latin typeface="Segoe UI Light" pitchFamily="34" charset="0"/>
                <a:sym typeface="Auto 2 Regular" charset="0"/>
              </a:rPr>
              <a:t>Монетизация</a:t>
            </a:r>
            <a:endParaRPr lang="en-US" sz="3200" dirty="0">
              <a:latin typeface="Segoe UI Light" pitchFamily="34" charset="0"/>
              <a:sym typeface="Auto 2 Regular" charset="0"/>
            </a:endParaRPr>
          </a:p>
        </p:txBody>
      </p:sp>
    </p:spTree>
    <p:extLst>
      <p:ext uri="{BB962C8B-B14F-4D97-AF65-F5344CB8AC3E}">
        <p14:creationId xmlns:p14="http://schemas.microsoft.com/office/powerpoint/2010/main" val="364172499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pPr algn="l"/>
            <a:r>
              <a:rPr lang="ru-RU" sz="6000" dirty="0" smtClean="0"/>
              <a:t>Содержание презентации</a:t>
            </a:r>
            <a:endParaRPr lang="en-US" sz="6000" dirty="0"/>
          </a:p>
        </p:txBody>
      </p:sp>
      <p:sp>
        <p:nvSpPr>
          <p:cNvPr id="7" name="Content Placeholder 6"/>
          <p:cNvSpPr>
            <a:spLocks noGrp="1"/>
          </p:cNvSpPr>
          <p:nvPr>
            <p:ph type="body" sz="quarter" idx="10"/>
          </p:nvPr>
        </p:nvSpPr>
        <p:spPr>
          <a:xfrm>
            <a:off x="774954" y="2473023"/>
            <a:ext cx="14276777" cy="3250121"/>
          </a:xfrm>
        </p:spPr>
        <p:txBody>
          <a:bodyPr/>
          <a:lstStyle/>
          <a:p>
            <a:pPr>
              <a:lnSpc>
                <a:spcPct val="150000"/>
              </a:lnSpc>
              <a:buFont typeface="Wingdings" pitchFamily="2" charset="2"/>
              <a:buChar char="§"/>
            </a:pPr>
            <a:r>
              <a:rPr lang="ru-RU" sz="3200" dirty="0" smtClean="0">
                <a:latin typeface="Segoe UI Light" pitchFamily="34" charset="0"/>
                <a:sym typeface="Auto 2 Regular" charset="0"/>
              </a:rPr>
              <a:t>Процесс сертификации</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Заставка и иконки</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Отправка приложения</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Монетизация</a:t>
            </a:r>
            <a:endParaRPr lang="en-US" sz="3200" dirty="0" smtClean="0">
              <a:latin typeface="Segoe UI Light" pitchFamily="34" charset="0"/>
              <a:sym typeface="Auto 2 Regular" charset="0"/>
            </a:endParaRPr>
          </a:p>
        </p:txBody>
      </p:sp>
    </p:spTree>
    <p:extLst>
      <p:ext uri="{BB962C8B-B14F-4D97-AF65-F5344CB8AC3E}">
        <p14:creationId xmlns:p14="http://schemas.microsoft.com/office/powerpoint/2010/main" val="349438683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sz="6000" dirty="0" smtClean="0"/>
              <a:t>Сервис</a:t>
            </a:r>
            <a:r>
              <a:rPr sz="6000" smtClean="0"/>
              <a:t> </a:t>
            </a:r>
            <a:r>
              <a:rPr sz="6000" dirty="0"/>
              <a:t>Windows Store</a:t>
            </a:r>
            <a:endParaRPr lang="en-US" sz="6000" dirty="0"/>
          </a:p>
        </p:txBody>
      </p:sp>
      <p:sp>
        <p:nvSpPr>
          <p:cNvPr id="18433" name="Rectangle 1"/>
          <p:cNvSpPr>
            <a:spLocks noGrp="1" noChangeArrowheads="1"/>
          </p:cNvSpPr>
          <p:nvPr>
            <p:ph type="body" sz="quarter" idx="10"/>
          </p:nvPr>
        </p:nvSpPr>
        <p:spPr>
          <a:xfrm>
            <a:off x="774954" y="2473023"/>
            <a:ext cx="14276777" cy="3890296"/>
          </a:xfrm>
        </p:spPr>
        <p:txBody>
          <a:bodyPr/>
          <a:lstStyle/>
          <a:p>
            <a:pPr marL="0" lvl="1" indent="0">
              <a:lnSpc>
                <a:spcPct val="150000"/>
              </a:lnSpc>
              <a:buNone/>
            </a:pPr>
            <a:r>
              <a:rPr lang="ru-RU" sz="3200" dirty="0" smtClean="0">
                <a:latin typeface="Segoe UI Light" pitchFamily="34" charset="0"/>
              </a:rPr>
              <a:t>Сервис </a:t>
            </a:r>
            <a:r>
              <a:rPr lang="en-US" sz="3200" dirty="0" smtClean="0">
                <a:latin typeface="Segoe UI Light" pitchFamily="34" charset="0"/>
              </a:rPr>
              <a:t>Windows </a:t>
            </a:r>
            <a:r>
              <a:rPr lang="en-US" sz="3200" dirty="0">
                <a:latin typeface="Segoe UI Light" pitchFamily="34" charset="0"/>
              </a:rPr>
              <a:t>Store </a:t>
            </a:r>
            <a:r>
              <a:rPr lang="ru-RU" sz="3200" dirty="0" smtClean="0">
                <a:latin typeface="Segoe UI Light" pitchFamily="34" charset="0"/>
              </a:rPr>
              <a:t>предоставляет возможность покупки и установки</a:t>
            </a:r>
            <a:r>
              <a:rPr lang="en-US" sz="3200" dirty="0" smtClean="0">
                <a:latin typeface="Segoe UI Light" pitchFamily="34" charset="0"/>
              </a:rPr>
              <a:t> </a:t>
            </a:r>
            <a:r>
              <a:rPr lang="ru-RU" sz="3200" dirty="0" smtClean="0">
                <a:latin typeface="Segoe UI Light" pitchFamily="34" charset="0"/>
              </a:rPr>
              <a:t>приложений</a:t>
            </a:r>
            <a:r>
              <a:rPr lang="en-US" sz="3200" dirty="0" smtClean="0">
                <a:latin typeface="Segoe UI Light" pitchFamily="34" charset="0"/>
              </a:rPr>
              <a:t> </a:t>
            </a:r>
            <a:r>
              <a:rPr lang="ru-RU" sz="3200" dirty="0" smtClean="0">
                <a:latin typeface="Segoe UI Light" pitchFamily="34" charset="0"/>
              </a:rPr>
              <a:t>в </a:t>
            </a:r>
            <a:r>
              <a:rPr lang="en-US" sz="3200" dirty="0" smtClean="0">
                <a:latin typeface="Segoe UI Light" pitchFamily="34" charset="0"/>
              </a:rPr>
              <a:t>Windows 8</a:t>
            </a:r>
            <a:r>
              <a:rPr lang="ru-RU" sz="3200" dirty="0" smtClean="0">
                <a:latin typeface="Segoe UI Light" pitchFamily="34" charset="0"/>
              </a:rPr>
              <a:t>.</a:t>
            </a:r>
            <a:endParaRPr lang="en-US" sz="3200" dirty="0" smtClean="0">
              <a:latin typeface="Segoe UI Light" pitchFamily="34" charset="0"/>
            </a:endParaRPr>
          </a:p>
          <a:p>
            <a:pPr marL="0" lvl="1">
              <a:lnSpc>
                <a:spcPct val="150000"/>
              </a:lnSpc>
            </a:pPr>
            <a:r>
              <a:rPr lang="ru-RU" sz="3200" dirty="0" smtClean="0">
                <a:latin typeface="Segoe UI Light" pitchFamily="34" charset="0"/>
              </a:rPr>
              <a:t>Простота, безопасность и последовательность покупки приложений</a:t>
            </a:r>
            <a:endParaRPr lang="en-US" sz="3200" dirty="0" smtClean="0">
              <a:latin typeface="Segoe UI Light" pitchFamily="34" charset="0"/>
            </a:endParaRPr>
          </a:p>
          <a:p>
            <a:pPr marL="0" lvl="1">
              <a:lnSpc>
                <a:spcPct val="150000"/>
              </a:lnSpc>
            </a:pPr>
            <a:r>
              <a:rPr lang="ru-RU" sz="3200" dirty="0" smtClean="0">
                <a:latin typeface="Segoe UI Light" pitchFamily="34" charset="0"/>
              </a:rPr>
              <a:t>Чтобы ваше приложение появилось в этом сервисе, необходимо выполнить следующие шаги</a:t>
            </a:r>
            <a:r>
              <a:rPr lang="en-US" sz="3200" dirty="0" smtClean="0">
                <a:latin typeface="Segoe UI Light" pitchFamily="34" charset="0"/>
              </a:rPr>
              <a:t>…</a:t>
            </a:r>
          </a:p>
        </p:txBody>
      </p:sp>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2347969" cy="1448251"/>
          </a:xfrm>
        </p:spPr>
        <p:txBody>
          <a:bodyPr/>
          <a:lstStyle/>
          <a:p>
            <a:r>
              <a:rPr lang="ru-RU" sz="6000" dirty="0" smtClean="0">
                <a:cs typeface="Courier New" pitchFamily="49" charset="0"/>
              </a:rPr>
              <a:t>Ваше приложение в </a:t>
            </a:r>
            <a:r>
              <a:rPr lang="en-US" sz="6000" dirty="0" smtClean="0">
                <a:cs typeface="Courier New" pitchFamily="49" charset="0"/>
              </a:rPr>
              <a:t>Windows </a:t>
            </a:r>
            <a:r>
              <a:rPr sz="6000" dirty="0" smtClean="0">
                <a:cs typeface="Courier New" pitchFamily="49" charset="0"/>
              </a:rPr>
              <a:t>Store</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1471172"/>
          </a:xfrm>
        </p:spPr>
        <p:txBody>
          <a:bodyPr/>
          <a:lstStyle/>
          <a:p>
            <a:pPr marL="0" lvl="1">
              <a:lnSpc>
                <a:spcPct val="150000"/>
              </a:lnSpc>
            </a:pPr>
            <a:r>
              <a:rPr lang="ru-RU" sz="3200" dirty="0" smtClean="0">
                <a:latin typeface="Segoe UI Light" pitchFamily="34" charset="0"/>
              </a:rPr>
              <a:t>Зарегистрируйтесь в качестве разработчика на сервисе</a:t>
            </a:r>
            <a:r>
              <a:rPr lang="en-US" sz="3200" dirty="0" smtClean="0">
                <a:latin typeface="Segoe UI Light" pitchFamily="34" charset="0"/>
              </a:rPr>
              <a:t> Windows Store</a:t>
            </a:r>
          </a:p>
          <a:p>
            <a:pPr marL="0" lvl="1">
              <a:lnSpc>
                <a:spcPct val="150000"/>
              </a:lnSpc>
              <a:buNone/>
            </a:pPr>
            <a:r>
              <a:rPr lang="en-US" sz="2800" dirty="0" smtClean="0">
                <a:latin typeface="Segoe UI Light" pitchFamily="34" charset="0"/>
              </a:rPr>
              <a:t>	</a:t>
            </a:r>
            <a:r>
              <a:rPr lang="en-US" sz="2800" dirty="0" smtClean="0">
                <a:latin typeface="Segoe UI Light" pitchFamily="34" charset="0"/>
                <a:hlinkClick r:id="rId2"/>
              </a:rPr>
              <a:t>https://appdev.microsoft.com/StorePortals/</a:t>
            </a:r>
            <a:endParaRPr lang="en-US" sz="2800" dirty="0" smtClean="0">
              <a:latin typeface="Segoe UI Light"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2192" y="4753836"/>
            <a:ext cx="6187030" cy="3712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cs typeface="Courier New" pitchFamily="49" charset="0"/>
              </a:rPr>
              <a:t>Ваше приложение в </a:t>
            </a:r>
            <a:r>
              <a:rPr lang="ru-RU" sz="6000" dirty="0" err="1">
                <a:cs typeface="Courier New" pitchFamily="49" charset="0"/>
              </a:rPr>
              <a:t>Windows</a:t>
            </a:r>
            <a:r>
              <a:rPr lang="ru-RU" sz="6000" dirty="0">
                <a:cs typeface="Courier New" pitchFamily="49" charset="0"/>
              </a:rPr>
              <a:t> </a:t>
            </a:r>
            <a:r>
              <a:rPr lang="ru-RU" sz="6000" dirty="0" err="1">
                <a:cs typeface="Courier New" pitchFamily="49" charset="0"/>
              </a:rPr>
              <a:t>Store</a:t>
            </a:r>
            <a:endParaRPr lang="en-US" sz="6000" dirty="0">
              <a:cs typeface="Courier New" pitchFamily="49" charset="0"/>
            </a:endParaRPr>
          </a:p>
        </p:txBody>
      </p:sp>
      <p:sp>
        <p:nvSpPr>
          <p:cNvPr id="27" name="Content Placeholder 26"/>
          <p:cNvSpPr>
            <a:spLocks noGrp="1"/>
          </p:cNvSpPr>
          <p:nvPr>
            <p:ph type="body" sz="quarter" idx="10"/>
          </p:nvPr>
        </p:nvSpPr>
        <p:spPr>
          <a:xfrm>
            <a:off x="774955" y="2473023"/>
            <a:ext cx="9668122" cy="5459956"/>
          </a:xfrm>
        </p:spPr>
        <p:txBody>
          <a:bodyPr/>
          <a:lstStyle/>
          <a:p>
            <a:pPr marL="0" lvl="1">
              <a:lnSpc>
                <a:spcPct val="150000"/>
              </a:lnSpc>
            </a:pPr>
            <a:r>
              <a:rPr lang="ru-RU" sz="3200" dirty="0" smtClean="0">
                <a:latin typeface="Segoe UI Light" pitchFamily="34" charset="0"/>
              </a:rPr>
              <a:t>Зарегистрируйтесь в качестве разработчика на сервисе </a:t>
            </a:r>
            <a:r>
              <a:rPr lang="en-US" sz="3200" dirty="0" smtClean="0">
                <a:latin typeface="Segoe UI Light" pitchFamily="34" charset="0"/>
              </a:rPr>
              <a:t>Windows Store</a:t>
            </a:r>
          </a:p>
          <a:p>
            <a:pPr marL="0" lvl="1">
              <a:lnSpc>
                <a:spcPct val="150000"/>
              </a:lnSpc>
            </a:pPr>
            <a:r>
              <a:rPr lang="ru-RU" sz="3200" dirty="0" smtClean="0">
                <a:latin typeface="Segoe UI Light" pitchFamily="34" charset="0"/>
              </a:rPr>
              <a:t>Создайте иконки и скриншоты для Вашего приложения</a:t>
            </a:r>
          </a:p>
          <a:p>
            <a:pPr marL="0" lvl="1">
              <a:lnSpc>
                <a:spcPct val="150000"/>
              </a:lnSpc>
            </a:pPr>
            <a:r>
              <a:rPr lang="ru-RU" sz="3200" dirty="0" smtClean="0">
                <a:latin typeface="Segoe UI Light" pitchFamily="34" charset="0"/>
              </a:rPr>
              <a:t>Скриншоты должны отображать</a:t>
            </a:r>
          </a:p>
          <a:p>
            <a:pPr marL="0" lvl="1" indent="0">
              <a:lnSpc>
                <a:spcPct val="150000"/>
              </a:lnSpc>
              <a:buNone/>
            </a:pPr>
            <a:r>
              <a:rPr lang="ru-RU" sz="3200" dirty="0" smtClean="0">
                <a:latin typeface="Segoe UI Light" pitchFamily="34" charset="0"/>
              </a:rPr>
              <a:t> функциональность Вашего приложения</a:t>
            </a:r>
            <a:endParaRPr lang="en-US" sz="2600" dirty="0" smtClean="0">
              <a:latin typeface="Segoe UI Light" pitchFamily="34" charset="0"/>
            </a:endParaRPr>
          </a:p>
          <a:p>
            <a:pPr lvl="1">
              <a:lnSpc>
                <a:spcPct val="150000"/>
              </a:lnSpc>
              <a:buNone/>
            </a:pPr>
            <a:endParaRPr lang="en-US" sz="2800" dirty="0" smtClean="0">
              <a:latin typeface="Segoe UI Light" pitchFamily="34"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2429" y="4096951"/>
            <a:ext cx="4419265" cy="2651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43076" y="2226058"/>
            <a:ext cx="4524208" cy="27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1380" y="5732678"/>
            <a:ext cx="4403391" cy="2642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cs typeface="Courier New" pitchFamily="49" charset="0"/>
              </a:rPr>
              <a:t>Ваше приложение в </a:t>
            </a:r>
            <a:r>
              <a:rPr lang="ru-RU" sz="6000" dirty="0" err="1">
                <a:cs typeface="Courier New" pitchFamily="49" charset="0"/>
              </a:rPr>
              <a:t>Windows</a:t>
            </a:r>
            <a:r>
              <a:rPr lang="ru-RU" sz="6000" dirty="0">
                <a:cs typeface="Courier New" pitchFamily="49" charset="0"/>
              </a:rPr>
              <a:t> </a:t>
            </a:r>
            <a:r>
              <a:rPr lang="ru-RU" sz="6000" dirty="0" err="1">
                <a:cs typeface="Courier New" pitchFamily="49" charset="0"/>
              </a:rPr>
              <a:t>Store</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2936188"/>
          </a:xfrm>
        </p:spPr>
        <p:txBody>
          <a:bodyPr/>
          <a:lstStyle/>
          <a:p>
            <a:pPr marL="0" lvl="1">
              <a:lnSpc>
                <a:spcPct val="150000"/>
              </a:lnSpc>
            </a:pPr>
            <a:r>
              <a:rPr lang="ru-RU" sz="3200" dirty="0" smtClean="0">
                <a:latin typeface="Segoe UI Light" pitchFamily="34" charset="0"/>
              </a:rPr>
              <a:t>Зарегистрируйтесь в качестве разработчика на сервисе </a:t>
            </a:r>
            <a:r>
              <a:rPr lang="en-US" sz="3200" dirty="0" smtClean="0">
                <a:latin typeface="Segoe UI Light" pitchFamily="34" charset="0"/>
              </a:rPr>
              <a:t>Windows Store</a:t>
            </a:r>
          </a:p>
          <a:p>
            <a:pPr marL="0" lvl="1">
              <a:lnSpc>
                <a:spcPct val="150000"/>
              </a:lnSpc>
            </a:pPr>
            <a:r>
              <a:rPr lang="ru-RU" sz="3200" dirty="0" smtClean="0">
                <a:latin typeface="Segoe UI Light" pitchFamily="34" charset="0"/>
              </a:rPr>
              <a:t>Создайте иконки и скриншоты для приложения</a:t>
            </a:r>
            <a:endParaRPr lang="en-US" sz="3200" dirty="0" smtClean="0">
              <a:latin typeface="Segoe UI Light" pitchFamily="34" charset="0"/>
            </a:endParaRPr>
          </a:p>
          <a:p>
            <a:pPr marL="959329" lvl="3">
              <a:lnSpc>
                <a:spcPct val="150000"/>
              </a:lnSpc>
            </a:pPr>
            <a:r>
              <a:rPr lang="ru-RU" sz="2600" dirty="0" smtClean="0">
                <a:latin typeface="Segoe UI Light" pitchFamily="34" charset="0"/>
              </a:rPr>
              <a:t>Скриншоты должны отображать функциональность приложения</a:t>
            </a:r>
            <a:endParaRPr lang="en-US" sz="2600" dirty="0" smtClean="0">
              <a:latin typeface="Segoe UI Light" pitchFamily="34" charset="0"/>
            </a:endParaRPr>
          </a:p>
          <a:p>
            <a:pPr marL="959329" lvl="3">
              <a:lnSpc>
                <a:spcPct val="150000"/>
              </a:lnSpc>
            </a:pPr>
            <a:r>
              <a:rPr lang="ru-RU" sz="2600" dirty="0" smtClean="0">
                <a:latin typeface="Segoe UI Light" pitchFamily="34" charset="0"/>
              </a:rPr>
              <a:t>Необходимо создать несколько иконок</a:t>
            </a:r>
            <a:endParaRPr lang="en-US" sz="2800" dirty="0" smtClean="0">
              <a:latin typeface="Segoe UI Light" pitchFamily="34" charset="0"/>
            </a:endParaRPr>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42871" y="3675063"/>
            <a:ext cx="142875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42871" y="5242678"/>
            <a:ext cx="295275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48385" y="6859839"/>
            <a:ext cx="285750"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9702966" y="3561342"/>
            <a:ext cx="5462337" cy="5524589"/>
          </a:xfrm>
          <a:prstGeom prst="rect">
            <a:avLst/>
          </a:prstGeom>
          <a:noFill/>
        </p:spPr>
        <p:txBody>
          <a:bodyPr wrap="square" lIns="0" tIns="0" rIns="0" bIns="0" rtlCol="0">
            <a:spAutoFit/>
          </a:bodyPr>
          <a:lstStyle/>
          <a:p>
            <a:pPr lvl="1"/>
            <a:r>
              <a:rPr lang="en-US" sz="2400" b="1" dirty="0"/>
              <a:t>Logo</a:t>
            </a:r>
            <a:r>
              <a:rPr lang="en-US" sz="2400" dirty="0"/>
              <a:t/>
            </a:r>
            <a:br>
              <a:rPr lang="en-US" sz="2400" dirty="0"/>
            </a:br>
            <a:r>
              <a:rPr lang="en-US" sz="2400" dirty="0" smtClean="0"/>
              <a:t>150 x 150</a:t>
            </a:r>
            <a:br>
              <a:rPr lang="en-US" sz="2400" dirty="0" smtClean="0"/>
            </a:br>
            <a:r>
              <a:rPr lang="en-US" sz="2400" dirty="0" smtClean="0"/>
              <a:t/>
            </a:r>
            <a:br>
              <a:rPr lang="en-US" sz="2400" dirty="0" smtClean="0"/>
            </a:br>
            <a:r>
              <a:rPr lang="en-US" sz="2400" dirty="0" smtClean="0"/>
              <a:t/>
            </a:r>
            <a:br>
              <a:rPr lang="en-US" sz="2400" dirty="0" smtClean="0"/>
            </a:br>
            <a:endParaRPr lang="en-US" sz="2400" dirty="0"/>
          </a:p>
          <a:p>
            <a:pPr lvl="1"/>
            <a:r>
              <a:rPr lang="en-US" sz="2400" b="1" dirty="0"/>
              <a:t>Wide Logo</a:t>
            </a:r>
            <a:br>
              <a:rPr lang="en-US" sz="2400" b="1" dirty="0"/>
            </a:br>
            <a:r>
              <a:rPr lang="en-US" sz="2400" dirty="0" smtClean="0"/>
              <a:t>310 </a:t>
            </a:r>
            <a:r>
              <a:rPr lang="en-US" sz="2400" dirty="0"/>
              <a:t>x </a:t>
            </a:r>
            <a:r>
              <a:rPr lang="en-US" sz="2400" dirty="0" smtClean="0"/>
              <a:t>150</a:t>
            </a:r>
          </a:p>
          <a:p>
            <a:pPr lvl="1"/>
            <a:endParaRPr lang="en-US" sz="2400" dirty="0" smtClean="0"/>
          </a:p>
          <a:p>
            <a:pPr lvl="1"/>
            <a:endParaRPr lang="en-US" sz="2400" dirty="0" smtClean="0"/>
          </a:p>
          <a:p>
            <a:pPr lvl="1"/>
            <a:r>
              <a:rPr lang="en-US" sz="2400" b="1" dirty="0" smtClean="0"/>
              <a:t>Small Logo</a:t>
            </a:r>
            <a:br>
              <a:rPr lang="en-US" sz="2400" b="1" dirty="0" smtClean="0"/>
            </a:br>
            <a:r>
              <a:rPr lang="en-US" sz="2400" dirty="0" smtClean="0"/>
              <a:t>30 x 30</a:t>
            </a:r>
            <a:br>
              <a:rPr lang="en-US" sz="2400" dirty="0" smtClean="0"/>
            </a:br>
            <a:r>
              <a:rPr lang="en-US" sz="2400" dirty="0" smtClean="0"/>
              <a:t/>
            </a:r>
            <a:br>
              <a:rPr lang="en-US" sz="2400" dirty="0" smtClean="0"/>
            </a:br>
            <a:r>
              <a:rPr lang="en-US" sz="2400" dirty="0" smtClean="0"/>
              <a:t/>
            </a:r>
            <a:br>
              <a:rPr lang="en-US" sz="2400" dirty="0" smtClean="0"/>
            </a:br>
            <a:endParaRPr lang="en-US" sz="2400" dirty="0"/>
          </a:p>
          <a:p>
            <a:endParaRPr lang="en-US"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cs typeface="Courier New" pitchFamily="49" charset="0"/>
              </a:rPr>
              <a:t>Ваше приложение в </a:t>
            </a:r>
            <a:r>
              <a:rPr lang="ru-RU" sz="6000" dirty="0" err="1">
                <a:cs typeface="Courier New" pitchFamily="49" charset="0"/>
              </a:rPr>
              <a:t>Windows</a:t>
            </a:r>
            <a:r>
              <a:rPr lang="ru-RU" sz="6000" dirty="0">
                <a:cs typeface="Courier New" pitchFamily="49" charset="0"/>
              </a:rPr>
              <a:t> </a:t>
            </a:r>
            <a:r>
              <a:rPr lang="ru-RU" sz="6000" dirty="0" err="1">
                <a:cs typeface="Courier New" pitchFamily="49" charset="0"/>
              </a:rPr>
              <a:t>Store</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4348883"/>
          </a:xfrm>
        </p:spPr>
        <p:txBody>
          <a:bodyPr/>
          <a:lstStyle/>
          <a:p>
            <a:pPr marL="0" lvl="1">
              <a:lnSpc>
                <a:spcPct val="150000"/>
              </a:lnSpc>
            </a:pPr>
            <a:r>
              <a:rPr lang="ru-RU" sz="3200" dirty="0" smtClean="0">
                <a:latin typeface="Segoe UI Light" pitchFamily="34" charset="0"/>
              </a:rPr>
              <a:t>Зарегистрируйтесь в качестве разработчика на сервисе</a:t>
            </a:r>
            <a:r>
              <a:rPr lang="en-US" sz="3200" dirty="0" smtClean="0">
                <a:latin typeface="Segoe UI Light" pitchFamily="34" charset="0"/>
              </a:rPr>
              <a:t> Windows Store </a:t>
            </a:r>
          </a:p>
          <a:p>
            <a:pPr marL="0" lvl="1">
              <a:lnSpc>
                <a:spcPct val="150000"/>
              </a:lnSpc>
            </a:pPr>
            <a:r>
              <a:rPr lang="ru-RU" sz="3200" dirty="0" smtClean="0">
                <a:latin typeface="Segoe UI Light" pitchFamily="34" charset="0"/>
              </a:rPr>
              <a:t>Создайте иконки и скриншоты</a:t>
            </a:r>
            <a:endParaRPr lang="en-US" sz="3200" dirty="0" smtClean="0">
              <a:latin typeface="Segoe UI Light" pitchFamily="34" charset="0"/>
            </a:endParaRPr>
          </a:p>
          <a:p>
            <a:pPr marL="959329" lvl="3">
              <a:lnSpc>
                <a:spcPct val="150000"/>
              </a:lnSpc>
            </a:pPr>
            <a:r>
              <a:rPr lang="ru-RU" sz="2600" dirty="0" smtClean="0">
                <a:latin typeface="Segoe UI Light" pitchFamily="34" charset="0"/>
              </a:rPr>
              <a:t>Скриншоты должны отображать функциональность приложения</a:t>
            </a:r>
            <a:endParaRPr lang="en-US" sz="2600" dirty="0">
              <a:latin typeface="Segoe UI Light" pitchFamily="34" charset="0"/>
            </a:endParaRPr>
          </a:p>
          <a:p>
            <a:pPr marL="959329" lvl="3">
              <a:lnSpc>
                <a:spcPct val="150000"/>
              </a:lnSpc>
            </a:pPr>
            <a:r>
              <a:rPr lang="ru-RU" sz="2600" dirty="0" smtClean="0">
                <a:latin typeface="Segoe UI Light" pitchFamily="34" charset="0"/>
              </a:rPr>
              <a:t>Необходимо создать несколько иконок</a:t>
            </a:r>
            <a:endParaRPr lang="en-US" sz="2600" dirty="0">
              <a:latin typeface="Segoe UI Light" pitchFamily="34" charset="0"/>
            </a:endParaRPr>
          </a:p>
          <a:p>
            <a:pPr marL="959329" lvl="3">
              <a:lnSpc>
                <a:spcPct val="150000"/>
              </a:lnSpc>
            </a:pPr>
            <a:r>
              <a:rPr lang="ru-RU" sz="2600" dirty="0" smtClean="0">
                <a:latin typeface="Segoe UI Light" pitchFamily="34" charset="0"/>
              </a:rPr>
              <a:t>Также необходимо создать несколько рекламных баннеров приложения</a:t>
            </a:r>
            <a:endParaRPr lang="en-US" sz="2600" dirty="0" smtClean="0">
              <a:latin typeface="Segoe UI Light" pitchFamily="34" charset="0"/>
            </a:endParaRPr>
          </a:p>
          <a:p>
            <a:pPr lvl="1">
              <a:lnSpc>
                <a:spcPct val="150000"/>
              </a:lnSpc>
              <a:buNone/>
            </a:pPr>
            <a:endParaRPr lang="en-US" sz="2800" dirty="0" smtClean="0">
              <a:latin typeface="Segoe UI Light" pitchFamily="34" charset="0"/>
            </a:endParaRPr>
          </a:p>
        </p:txBody>
      </p:sp>
      <p:sp>
        <p:nvSpPr>
          <p:cNvPr id="5" name="TextBox 4"/>
          <p:cNvSpPr txBox="1"/>
          <p:nvPr/>
        </p:nvSpPr>
        <p:spPr>
          <a:xfrm>
            <a:off x="11165305" y="3425991"/>
            <a:ext cx="3826040" cy="2939266"/>
          </a:xfrm>
          <a:prstGeom prst="rect">
            <a:avLst/>
          </a:prstGeom>
          <a:noFill/>
        </p:spPr>
        <p:txBody>
          <a:bodyPr wrap="square" lIns="0" tIns="0" rIns="0" bIns="0" rtlCol="0">
            <a:spAutoFit/>
          </a:bodyPr>
          <a:lstStyle/>
          <a:p>
            <a:pPr lvl="1"/>
            <a:r>
              <a:rPr lang="en-US" sz="2400" b="1" dirty="0" smtClean="0"/>
              <a:t>Promotional Images</a:t>
            </a:r>
          </a:p>
          <a:p>
            <a:pPr lvl="1"/>
            <a:endParaRPr lang="en-US" sz="2400" b="1" dirty="0">
              <a:solidFill>
                <a:schemeClr val="tx1">
                  <a:lumMod val="75000"/>
                  <a:lumOff val="25000"/>
                  <a:alpha val="99000"/>
                </a:schemeClr>
              </a:solidFill>
            </a:endParaRPr>
          </a:p>
          <a:p>
            <a:pPr lvl="2"/>
            <a:r>
              <a:rPr lang="en-US" sz="2400" b="1" dirty="0"/>
              <a:t>414 x 480</a:t>
            </a:r>
            <a:endParaRPr lang="en-US" sz="2400" dirty="0"/>
          </a:p>
          <a:p>
            <a:pPr lvl="2"/>
            <a:r>
              <a:rPr lang="en-US" sz="2400" b="1" dirty="0"/>
              <a:t>846 x 468</a:t>
            </a:r>
            <a:endParaRPr lang="en-US" sz="2400" dirty="0"/>
          </a:p>
          <a:p>
            <a:pPr lvl="2"/>
            <a:r>
              <a:rPr lang="en-US" sz="2400" b="1" dirty="0"/>
              <a:t>558 x 756</a:t>
            </a:r>
            <a:endParaRPr lang="en-US" sz="2400" dirty="0"/>
          </a:p>
          <a:p>
            <a:pPr lvl="2"/>
            <a:r>
              <a:rPr lang="en-US" sz="2400" b="1" dirty="0"/>
              <a:t>414 x 468</a:t>
            </a:r>
            <a:r>
              <a:rPr lang="en-US" sz="2400" dirty="0"/>
              <a:t/>
            </a:r>
            <a:br>
              <a:rPr lang="en-US" sz="2400" dirty="0"/>
            </a:br>
            <a:endParaRPr lang="en-US" sz="2400" dirty="0"/>
          </a:p>
          <a:p>
            <a:pPr lvl="1"/>
            <a:endParaRPr lang="en-US" dirty="0" smtClean="0">
              <a:solidFill>
                <a:schemeClr val="tx1">
                  <a:lumMod val="75000"/>
                  <a:lumOff val="25000"/>
                  <a:alpha val="99000"/>
                </a:schemeClr>
              </a:solidFill>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cs typeface="Courier New" pitchFamily="49" charset="0"/>
              </a:rPr>
              <a:t>Ваше приложение в </a:t>
            </a:r>
            <a:r>
              <a:rPr lang="ru-RU" sz="6000" dirty="0" err="1">
                <a:cs typeface="Courier New" pitchFamily="49" charset="0"/>
              </a:rPr>
              <a:t>Windows</a:t>
            </a:r>
            <a:r>
              <a:rPr lang="ru-RU" sz="6000" dirty="0">
                <a:cs typeface="Courier New" pitchFamily="49" charset="0"/>
              </a:rPr>
              <a:t> </a:t>
            </a:r>
            <a:r>
              <a:rPr lang="ru-RU" sz="6000" dirty="0" err="1">
                <a:cs typeface="Courier New" pitchFamily="49" charset="0"/>
              </a:rPr>
              <a:t>Store</a:t>
            </a:r>
            <a:endParaRPr lang="en-US" sz="6000" dirty="0">
              <a:cs typeface="Courier New" pitchFamily="49" charset="0"/>
            </a:endParaRPr>
          </a:p>
        </p:txBody>
      </p:sp>
      <p:sp>
        <p:nvSpPr>
          <p:cNvPr id="27" name="Content Placeholder 26"/>
          <p:cNvSpPr>
            <a:spLocks noGrp="1"/>
          </p:cNvSpPr>
          <p:nvPr>
            <p:ph type="body" sz="quarter" idx="10"/>
          </p:nvPr>
        </p:nvSpPr>
        <p:spPr>
          <a:xfrm>
            <a:off x="774955" y="2473023"/>
            <a:ext cx="9235320" cy="5909310"/>
          </a:xfrm>
        </p:spPr>
        <p:txBody>
          <a:bodyPr/>
          <a:lstStyle/>
          <a:p>
            <a:pPr marL="0" lvl="1">
              <a:lnSpc>
                <a:spcPct val="150000"/>
              </a:lnSpc>
            </a:pPr>
            <a:r>
              <a:rPr lang="ru-RU" sz="3200" dirty="0" smtClean="0">
                <a:latin typeface="Segoe UI Light" pitchFamily="34" charset="0"/>
              </a:rPr>
              <a:t>Зарегистрируйтесь в качестве разработчика на сервисе </a:t>
            </a:r>
            <a:r>
              <a:rPr lang="en-US" sz="3200" dirty="0" smtClean="0">
                <a:latin typeface="Segoe UI Light" pitchFamily="34" charset="0"/>
              </a:rPr>
              <a:t>Windows Store</a:t>
            </a:r>
          </a:p>
          <a:p>
            <a:pPr marL="0" lvl="1">
              <a:lnSpc>
                <a:spcPct val="150000"/>
              </a:lnSpc>
            </a:pPr>
            <a:r>
              <a:rPr lang="ru-RU" sz="3200" dirty="0" smtClean="0">
                <a:latin typeface="Segoe UI Light" pitchFamily="34" charset="0"/>
              </a:rPr>
              <a:t>Создайте иконки и скриншоты</a:t>
            </a:r>
            <a:endParaRPr lang="en-US" sz="3200" dirty="0" smtClean="0">
              <a:latin typeface="Segoe UI Light" pitchFamily="34" charset="0"/>
            </a:endParaRPr>
          </a:p>
          <a:p>
            <a:pPr marL="0" lvl="1">
              <a:lnSpc>
                <a:spcPct val="150000"/>
              </a:lnSpc>
            </a:pPr>
            <a:r>
              <a:rPr lang="ru-RU" sz="3200" dirty="0" smtClean="0">
                <a:latin typeface="Segoe UI Light" pitchFamily="34" charset="0"/>
              </a:rPr>
              <a:t>Необходимо сертифицировать приложение</a:t>
            </a:r>
            <a:endParaRPr lang="en-US" sz="3200" dirty="0" smtClean="0">
              <a:latin typeface="Segoe UI Light" pitchFamily="34" charset="0"/>
            </a:endParaRPr>
          </a:p>
          <a:p>
            <a:pPr marL="959329" lvl="3">
              <a:lnSpc>
                <a:spcPct val="150000"/>
              </a:lnSpc>
            </a:pPr>
            <a:r>
              <a:rPr lang="ru-RU" sz="2800" dirty="0"/>
              <a:t>Сертификация гарантирует соответствие каждого приложения официальным Требованиям Сертификации</a:t>
            </a:r>
            <a:endParaRPr lang="en-US" sz="2500" dirty="0" smtClean="0">
              <a:latin typeface="Segoe UI Light" pitchFamily="34" charset="0"/>
            </a:endParaRPr>
          </a:p>
          <a:p>
            <a:pPr lvl="1">
              <a:lnSpc>
                <a:spcPct val="150000"/>
              </a:lnSpc>
              <a:buNone/>
            </a:pPr>
            <a:endParaRPr lang="en-US" sz="2800" dirty="0" smtClean="0">
              <a:latin typeface="Segoe UI Light" pitchFamily="34" charset="0"/>
            </a:endParaRPr>
          </a:p>
        </p:txBody>
      </p:sp>
      <p:pic>
        <p:nvPicPr>
          <p:cNvPr id="4" name="Picture 3"/>
          <p:cNvPicPr/>
          <p:nvPr/>
        </p:nvPicPr>
        <p:blipFill>
          <a:blip r:embed="rId3"/>
          <a:stretch>
            <a:fillRect/>
          </a:stretch>
        </p:blipFill>
        <p:spPr>
          <a:xfrm>
            <a:off x="10679697" y="1828802"/>
            <a:ext cx="4928603" cy="6717213"/>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Монетизация</a:t>
            </a:r>
            <a:endParaRPr lang="en-US" sz="6000" dirty="0">
              <a:cs typeface="Courier New" pitchFamily="49" charset="0"/>
            </a:endParaRPr>
          </a:p>
        </p:txBody>
      </p:sp>
      <p:sp>
        <p:nvSpPr>
          <p:cNvPr id="27" name="Content Placeholder 26"/>
          <p:cNvSpPr>
            <a:spLocks noGrp="1"/>
          </p:cNvSpPr>
          <p:nvPr>
            <p:ph type="body" sz="quarter" idx="10"/>
          </p:nvPr>
        </p:nvSpPr>
        <p:spPr>
          <a:xfrm>
            <a:off x="774954" y="2039889"/>
            <a:ext cx="14276777" cy="7395871"/>
          </a:xfrm>
        </p:spPr>
        <p:txBody>
          <a:bodyPr/>
          <a:lstStyle/>
          <a:p>
            <a:r>
              <a:rPr lang="ru-RU" sz="3200" dirty="0">
                <a:latin typeface="Segoe UI Light" pitchFamily="34" charset="0"/>
              </a:rPr>
              <a:t>Существует несколько способов монетизации </a:t>
            </a:r>
            <a:r>
              <a:rPr lang="ru-RU" sz="3200" dirty="0" smtClean="0">
                <a:latin typeface="Segoe UI Light" pitchFamily="34" charset="0"/>
              </a:rPr>
              <a:t>приложений.</a:t>
            </a:r>
            <a:endParaRPr lang="ru-RU" sz="3200" dirty="0">
              <a:latin typeface="Segoe UI Light" pitchFamily="34" charset="0"/>
            </a:endParaRPr>
          </a:p>
          <a:p>
            <a:pPr marL="0" lvl="1">
              <a:lnSpc>
                <a:spcPct val="150000"/>
              </a:lnSpc>
            </a:pPr>
            <a:r>
              <a:rPr lang="ru-RU" sz="3200" dirty="0">
                <a:latin typeface="Segoe UI Light" pitchFamily="34" charset="0"/>
              </a:rPr>
              <a:t>Платные </a:t>
            </a:r>
            <a:r>
              <a:rPr lang="ru-RU" sz="3200" dirty="0" smtClean="0">
                <a:latin typeface="Segoe UI Light" pitchFamily="34" charset="0"/>
              </a:rPr>
              <a:t>приложения</a:t>
            </a:r>
            <a:endParaRPr lang="en-US" sz="3200" dirty="0" smtClean="0">
              <a:latin typeface="Segoe UI Light" pitchFamily="34" charset="0"/>
            </a:endParaRPr>
          </a:p>
          <a:p>
            <a:pPr marL="959329" lvl="3">
              <a:lnSpc>
                <a:spcPct val="150000"/>
              </a:lnSpc>
            </a:pPr>
            <a:r>
              <a:rPr lang="ru-RU" sz="2600" dirty="0" smtClean="0">
                <a:latin typeface="Segoe UI Light" pitchFamily="34" charset="0"/>
              </a:rPr>
              <a:t>Пользователь </a:t>
            </a:r>
            <a:r>
              <a:rPr lang="ru-RU" sz="2600" dirty="0">
                <a:latin typeface="Segoe UI Light" pitchFamily="34" charset="0"/>
              </a:rPr>
              <a:t>должен заплатить за использование приложения после того, как скачал установочный дистрибутив. Цену нужно указывать при отправке приложения в сервис </a:t>
            </a:r>
            <a:r>
              <a:rPr lang="en-US" sz="2600" dirty="0">
                <a:latin typeface="Segoe UI Light" pitchFamily="34" charset="0"/>
              </a:rPr>
              <a:t>Windows Store</a:t>
            </a:r>
            <a:r>
              <a:rPr lang="ru-RU" sz="2600" dirty="0">
                <a:latin typeface="Segoe UI Light" pitchFamily="34" charset="0"/>
              </a:rPr>
              <a:t>.</a:t>
            </a:r>
          </a:p>
          <a:p>
            <a:pPr marL="0" lvl="1">
              <a:lnSpc>
                <a:spcPct val="150000"/>
              </a:lnSpc>
            </a:pPr>
            <a:r>
              <a:rPr lang="ru-RU" sz="3200" dirty="0" smtClean="0">
                <a:latin typeface="Segoe UI Light" pitchFamily="34" charset="0"/>
              </a:rPr>
              <a:t>Продажи внутри приложения </a:t>
            </a:r>
            <a:endParaRPr lang="en-US" sz="3200" dirty="0">
              <a:latin typeface="Segoe UI Light" pitchFamily="34" charset="0"/>
            </a:endParaRPr>
          </a:p>
          <a:p>
            <a:pPr marL="959329" lvl="3">
              <a:lnSpc>
                <a:spcPct val="150000"/>
              </a:lnSpc>
            </a:pPr>
            <a:r>
              <a:rPr lang="ru-RU" sz="2600" dirty="0" smtClean="0">
                <a:latin typeface="Segoe UI Light" pitchFamily="34" charset="0"/>
              </a:rPr>
              <a:t>Пользователь </a:t>
            </a:r>
            <a:r>
              <a:rPr lang="ru-RU" sz="2600" dirty="0">
                <a:latin typeface="Segoe UI Light" pitchFamily="34" charset="0"/>
              </a:rPr>
              <a:t>должен платить за доступ к определенным функциям </a:t>
            </a:r>
            <a:r>
              <a:rPr lang="ru-RU" sz="2600" dirty="0" smtClean="0">
                <a:latin typeface="Segoe UI Light" pitchFamily="34" charset="0"/>
              </a:rPr>
              <a:t>приложения.</a:t>
            </a:r>
            <a:endParaRPr lang="en-US" sz="2600" dirty="0" smtClean="0">
              <a:latin typeface="Segoe UI Light" pitchFamily="34" charset="0"/>
            </a:endParaRPr>
          </a:p>
          <a:p>
            <a:pPr marL="0" lvl="1">
              <a:lnSpc>
                <a:spcPct val="150000"/>
              </a:lnSpc>
            </a:pPr>
            <a:r>
              <a:rPr lang="ru-RU" sz="3200" dirty="0">
                <a:latin typeface="Segoe UI Light" pitchFamily="34" charset="0"/>
              </a:rPr>
              <a:t>Размещение рекламы в </a:t>
            </a:r>
            <a:r>
              <a:rPr lang="ru-RU" sz="3200" dirty="0" smtClean="0">
                <a:latin typeface="Segoe UI Light" pitchFamily="34" charset="0"/>
              </a:rPr>
              <a:t>приложении</a:t>
            </a:r>
            <a:endParaRPr lang="en-US" sz="3200" dirty="0" smtClean="0">
              <a:latin typeface="Segoe UI Light" pitchFamily="34" charset="0"/>
            </a:endParaRPr>
          </a:p>
          <a:p>
            <a:pPr marL="959329" lvl="3">
              <a:lnSpc>
                <a:spcPct val="150000"/>
              </a:lnSpc>
            </a:pPr>
            <a:r>
              <a:rPr lang="ru-RU" sz="2600" dirty="0" smtClean="0">
                <a:latin typeface="Segoe UI Light" pitchFamily="34" charset="0"/>
              </a:rPr>
              <a:t>Пользователь </a:t>
            </a:r>
            <a:r>
              <a:rPr lang="ru-RU" sz="2600" dirty="0">
                <a:latin typeface="Segoe UI Light" pitchFamily="34" charset="0"/>
              </a:rPr>
              <a:t>просматривает рекламу в Вашем приложении, за счет этого Вы получаете доход за тысячу рекламных просмотров </a:t>
            </a:r>
            <a:r>
              <a:rPr lang="ru-RU" sz="2600" dirty="0" smtClean="0">
                <a:latin typeface="Segoe UI Light" pitchFamily="34" charset="0"/>
              </a:rPr>
              <a:t>(</a:t>
            </a:r>
            <a:r>
              <a:rPr lang="en-US" sz="2600" dirty="0" err="1" smtClean="0">
                <a:latin typeface="Segoe UI Light" pitchFamily="34" charset="0"/>
              </a:rPr>
              <a:t>ePCM</a:t>
            </a:r>
            <a:r>
              <a:rPr lang="en-US" sz="2600" dirty="0" smtClean="0">
                <a:latin typeface="Segoe UI Light" pitchFamily="34" charset="0"/>
              </a:rPr>
              <a:t>, </a:t>
            </a:r>
            <a:r>
              <a:rPr lang="ru-RU" sz="2600" dirty="0" smtClean="0">
                <a:latin typeface="Segoe UI Light" pitchFamily="34" charset="0"/>
              </a:rPr>
              <a:t>цена </a:t>
            </a:r>
            <a:r>
              <a:rPr lang="ru-RU" sz="2600" dirty="0">
                <a:latin typeface="Segoe UI Light" pitchFamily="34" charset="0"/>
              </a:rPr>
              <a:t>за тысячу  просмотров). </a:t>
            </a:r>
            <a:endParaRPr lang="en-US" sz="2800" dirty="0" smtClean="0">
              <a:latin typeface="Segoe UI Light"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3C7443-01E3-4E0D-AC31-8BD209C1C579}">
  <ds:schemaRefs>
    <ds:schemaRef ds:uri="http://schemas.microsoft.com/office/2006/metadata/properties"/>
    <ds:schemaRef ds:uri="http://schemas.microsoft.com/office/2006/documentManagement/types"/>
    <ds:schemaRef ds:uri="http://schemas.openxmlformats.org/package/2006/metadata/core-properties"/>
    <ds:schemaRef ds:uri="http://purl.org/dc/elements/1.1/"/>
    <ds:schemaRef ds:uri="http://purl.org/dc/dcmitype/"/>
    <ds:schemaRef ds:uri="http://purl.org/dc/terms/"/>
    <ds:schemaRef ds:uri="1ba418b2-d25a-4750-94ba-b9e42b42716b"/>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CEB2934-CB9D-4953-B340-FBE61D6714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626</Words>
  <Application>Microsoft Office PowerPoint</Application>
  <PresentationFormat>Произвольный</PresentationFormat>
  <Paragraphs>84</Paragraphs>
  <Slides>11</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Win8_PPT_Template</vt:lpstr>
      <vt:lpstr>Модуль 11: Отправка приложения в Windows Store</vt:lpstr>
      <vt:lpstr>Содержание презентации</vt:lpstr>
      <vt:lpstr>Сервис Windows Store</vt:lpstr>
      <vt:lpstr>Ваше приложение в Windows Store</vt:lpstr>
      <vt:lpstr>Ваше приложение в Windows Store</vt:lpstr>
      <vt:lpstr>Ваше приложение в Windows Store</vt:lpstr>
      <vt:lpstr>Ваше приложение в Windows Store</vt:lpstr>
      <vt:lpstr>Ваше приложение в Windows Store</vt:lpstr>
      <vt:lpstr>Монетизация</vt:lpstr>
      <vt:lpstr>Бесплатные демо-версии</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2012-11-01T10:22:19Z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