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Lst>
  <p:notesMasterIdLst>
    <p:notesMasterId r:id="rId43"/>
  </p:notesMasterIdLst>
  <p:sldIdLst>
    <p:sldId id="256" r:id="rId5"/>
    <p:sldId id="330" r:id="rId6"/>
    <p:sldId id="291" r:id="rId7"/>
    <p:sldId id="326" r:id="rId8"/>
    <p:sldId id="327" r:id="rId9"/>
    <p:sldId id="292" r:id="rId10"/>
    <p:sldId id="293" r:id="rId11"/>
    <p:sldId id="294" r:id="rId12"/>
    <p:sldId id="295" r:id="rId13"/>
    <p:sldId id="296" r:id="rId14"/>
    <p:sldId id="297" r:id="rId15"/>
    <p:sldId id="298" r:id="rId16"/>
    <p:sldId id="299" r:id="rId17"/>
    <p:sldId id="300" r:id="rId18"/>
    <p:sldId id="329" r:id="rId19"/>
    <p:sldId id="302" r:id="rId20"/>
    <p:sldId id="303" r:id="rId21"/>
    <p:sldId id="304" r:id="rId22"/>
    <p:sldId id="331" r:id="rId23"/>
    <p:sldId id="305" r:id="rId24"/>
    <p:sldId id="321" r:id="rId25"/>
    <p:sldId id="322" r:id="rId26"/>
    <p:sldId id="328" r:id="rId27"/>
    <p:sldId id="306" r:id="rId28"/>
    <p:sldId id="307" r:id="rId29"/>
    <p:sldId id="308" r:id="rId30"/>
    <p:sldId id="309" r:id="rId31"/>
    <p:sldId id="310" r:id="rId32"/>
    <p:sldId id="333" r:id="rId33"/>
    <p:sldId id="312" r:id="rId34"/>
    <p:sldId id="316" r:id="rId35"/>
    <p:sldId id="332" r:id="rId36"/>
    <p:sldId id="317" r:id="rId37"/>
    <p:sldId id="319" r:id="rId38"/>
    <p:sldId id="323" r:id="rId39"/>
    <p:sldId id="320" r:id="rId40"/>
    <p:sldId id="325" r:id="rId41"/>
    <p:sldId id="324" r:id="rId42"/>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sz="1600" b="1" kern="1200">
        <a:solidFill>
          <a:schemeClr val="bg1"/>
        </a:solidFill>
        <a:latin typeface="Courier New" pitchFamily="49" charset="0"/>
        <a:ea typeface="SimSun" pitchFamily="2" charset="-122"/>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sz="1600" b="1" kern="1200">
        <a:solidFill>
          <a:schemeClr val="bg1"/>
        </a:solidFill>
        <a:latin typeface="Courier New" pitchFamily="49" charset="0"/>
        <a:ea typeface="SimSun" pitchFamily="2" charset="-122"/>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sz="1600" b="1" kern="1200">
        <a:solidFill>
          <a:schemeClr val="bg1"/>
        </a:solidFill>
        <a:latin typeface="Courier New" pitchFamily="49" charset="0"/>
        <a:ea typeface="SimSun" pitchFamily="2" charset="-122"/>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sz="1600" b="1" kern="1200">
        <a:solidFill>
          <a:schemeClr val="bg1"/>
        </a:solidFill>
        <a:latin typeface="Courier New" pitchFamily="49" charset="0"/>
        <a:ea typeface="SimSun" pitchFamily="2" charset="-122"/>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sz="1600" b="1" kern="1200">
        <a:solidFill>
          <a:schemeClr val="bg1"/>
        </a:solidFill>
        <a:latin typeface="Courier New" pitchFamily="49" charset="0"/>
        <a:ea typeface="SimSun" pitchFamily="2" charset="-122"/>
        <a:cs typeface="+mn-cs"/>
      </a:defRPr>
    </a:lvl5pPr>
    <a:lvl6pPr marL="2286000" algn="l" defTabSz="914400" rtl="0" eaLnBrk="1" latinLnBrk="0" hangingPunct="1">
      <a:defRPr sz="1600" b="1" kern="1200">
        <a:solidFill>
          <a:schemeClr val="bg1"/>
        </a:solidFill>
        <a:latin typeface="Courier New" pitchFamily="49" charset="0"/>
        <a:ea typeface="SimSun" pitchFamily="2" charset="-122"/>
        <a:cs typeface="+mn-cs"/>
      </a:defRPr>
    </a:lvl6pPr>
    <a:lvl7pPr marL="2743200" algn="l" defTabSz="914400" rtl="0" eaLnBrk="1" latinLnBrk="0" hangingPunct="1">
      <a:defRPr sz="1600" b="1" kern="1200">
        <a:solidFill>
          <a:schemeClr val="bg1"/>
        </a:solidFill>
        <a:latin typeface="Courier New" pitchFamily="49" charset="0"/>
        <a:ea typeface="SimSun" pitchFamily="2" charset="-122"/>
        <a:cs typeface="+mn-cs"/>
      </a:defRPr>
    </a:lvl7pPr>
    <a:lvl8pPr marL="3200400" algn="l" defTabSz="914400" rtl="0" eaLnBrk="1" latinLnBrk="0" hangingPunct="1">
      <a:defRPr sz="1600" b="1" kern="1200">
        <a:solidFill>
          <a:schemeClr val="bg1"/>
        </a:solidFill>
        <a:latin typeface="Courier New" pitchFamily="49" charset="0"/>
        <a:ea typeface="SimSun" pitchFamily="2" charset="-122"/>
        <a:cs typeface="+mn-cs"/>
      </a:defRPr>
    </a:lvl8pPr>
    <a:lvl9pPr marL="3657600" algn="l" defTabSz="914400" rtl="0" eaLnBrk="1" latinLnBrk="0" hangingPunct="1">
      <a:defRPr sz="1600" b="1" kern="1200">
        <a:solidFill>
          <a:schemeClr val="bg1"/>
        </a:solidFill>
        <a:latin typeface="Courier New" pitchFamily="49"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1354" autoAdjust="0"/>
  </p:normalViewPr>
  <p:slideViewPr>
    <p:cSldViewPr>
      <p:cViewPr>
        <p:scale>
          <a:sx n="106" d="100"/>
          <a:sy n="106" d="100"/>
        </p:scale>
        <p:origin x="-138" y="24"/>
      </p:cViewPr>
      <p:guideLst>
        <p:guide orient="horz" pos="2160"/>
        <p:guide pos="2880"/>
      </p:guideLst>
    </p:cSldViewPr>
  </p:slideViewPr>
  <p:outlineViewPr>
    <p:cViewPr varScale="1">
      <p:scale>
        <a:sx n="170" d="200"/>
        <a:sy n="170" d="200"/>
      </p:scale>
      <p:origin x="0" y="11212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defRPr/>
            </a:pPr>
            <a:endParaRPr lang="ru-RU"/>
          </a:p>
        </p:txBody>
      </p:sp>
      <p:sp>
        <p:nvSpPr>
          <p:cNvPr id="5122"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defRPr/>
            </a:pPr>
            <a:endParaRPr lang="ru-RU"/>
          </a:p>
        </p:txBody>
      </p:sp>
      <p:sp>
        <p:nvSpPr>
          <p:cNvPr id="5123" name="Text Box 3"/>
          <p:cNvSpPr txBox="1">
            <a:spLocks noChangeArrowheads="1"/>
          </p:cNvSpPr>
          <p:nvPr/>
        </p:nvSpPr>
        <p:spPr bwMode="auto">
          <a:xfrm>
            <a:off x="0" y="0"/>
            <a:ext cx="2971800" cy="460375"/>
          </a:xfrm>
          <a:prstGeom prst="rect">
            <a:avLst/>
          </a:prstGeom>
          <a:noFill/>
          <a:ln w="9525">
            <a:noFill/>
            <a:round/>
            <a:headEnd/>
            <a:tailEnd/>
          </a:ln>
          <a:effectLst/>
        </p:spPr>
        <p:txBody>
          <a:bodyPr wrap="none" anchor="ctr"/>
          <a:lstStyle/>
          <a:p>
            <a:pPr>
              <a:defRPr/>
            </a:pPr>
            <a:endParaRPr lang="ru-RU"/>
          </a:p>
        </p:txBody>
      </p:sp>
      <p:sp>
        <p:nvSpPr>
          <p:cNvPr id="5124" name="Text Box 4"/>
          <p:cNvSpPr txBox="1">
            <a:spLocks noChangeArrowheads="1"/>
          </p:cNvSpPr>
          <p:nvPr/>
        </p:nvSpPr>
        <p:spPr bwMode="auto">
          <a:xfrm>
            <a:off x="3886200" y="0"/>
            <a:ext cx="2971800" cy="460375"/>
          </a:xfrm>
          <a:prstGeom prst="rect">
            <a:avLst/>
          </a:prstGeom>
          <a:noFill/>
          <a:ln w="9525">
            <a:noFill/>
            <a:round/>
            <a:headEnd/>
            <a:tailEnd/>
          </a:ln>
          <a:effectLst/>
        </p:spPr>
        <p:txBody>
          <a:bodyPr wrap="none" anchor="ctr"/>
          <a:lstStyle/>
          <a:p>
            <a:pPr>
              <a:defRPr/>
            </a:pPr>
            <a:endParaRPr lang="ru-RU"/>
          </a:p>
        </p:txBody>
      </p:sp>
      <p:sp>
        <p:nvSpPr>
          <p:cNvPr id="43014" name="Rectangle 5"/>
          <p:cNvSpPr>
            <a:spLocks noGrp="1" noRot="1" noChangeAspect="1" noChangeArrowheads="1"/>
          </p:cNvSpPr>
          <p:nvPr>
            <p:ph type="sldImg"/>
          </p:nvPr>
        </p:nvSpPr>
        <p:spPr bwMode="auto">
          <a:xfrm>
            <a:off x="1143000" y="685800"/>
            <a:ext cx="4568825" cy="34258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6" name="Rectangle 6"/>
          <p:cNvSpPr>
            <a:spLocks noGrp="1" noChangeArrowheads="1"/>
          </p:cNvSpPr>
          <p:nvPr>
            <p:ph type="body"/>
          </p:nvPr>
        </p:nvSpPr>
        <p:spPr bwMode="auto">
          <a:xfrm>
            <a:off x="914400" y="4343400"/>
            <a:ext cx="5026025" cy="41116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5127" name="Text Box 7"/>
          <p:cNvSpPr txBox="1">
            <a:spLocks noChangeArrowheads="1"/>
          </p:cNvSpPr>
          <p:nvPr/>
        </p:nvSpPr>
        <p:spPr bwMode="auto">
          <a:xfrm>
            <a:off x="0" y="8683625"/>
            <a:ext cx="2971800" cy="460375"/>
          </a:xfrm>
          <a:prstGeom prst="rect">
            <a:avLst/>
          </a:prstGeom>
          <a:noFill/>
          <a:ln w="9525">
            <a:noFill/>
            <a:round/>
            <a:headEnd/>
            <a:tailEnd/>
          </a:ln>
          <a:effectLst/>
        </p:spPr>
        <p:txBody>
          <a:bodyPr wrap="none" anchor="ctr"/>
          <a:lstStyle/>
          <a:p>
            <a:pPr>
              <a:defRPr/>
            </a:pPr>
            <a:endParaRPr lang="ru-RU"/>
          </a:p>
        </p:txBody>
      </p:sp>
      <p:sp>
        <p:nvSpPr>
          <p:cNvPr id="5128" name="Rectangle 8"/>
          <p:cNvSpPr>
            <a:spLocks noGrp="1" noChangeArrowheads="1"/>
          </p:cNvSpPr>
          <p:nvPr>
            <p:ph type="sldNum"/>
          </p:nvPr>
        </p:nvSpPr>
        <p:spPr bwMode="auto">
          <a:xfrm>
            <a:off x="3886200" y="8686800"/>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723900" algn="l"/>
                <a:tab pos="1447800" algn="l"/>
                <a:tab pos="2171700" algn="l"/>
                <a:tab pos="2895600" algn="l"/>
              </a:tabLst>
              <a:defRPr sz="1200">
                <a:solidFill>
                  <a:srgbClr val="000000"/>
                </a:solidFill>
                <a:latin typeface="Times New Roman" pitchFamily="18" charset="0"/>
                <a:cs typeface="Courier New" pitchFamily="49" charset="0"/>
              </a:defRPr>
            </a:lvl1pPr>
          </a:lstStyle>
          <a:p>
            <a:pPr>
              <a:defRPr/>
            </a:pPr>
            <a:fld id="{0859880F-7500-4528-B2B4-6F54155613FF}" type="slidenum">
              <a:rPr lang="en-US"/>
              <a:pPr>
                <a:defRPr/>
              </a:pPr>
              <a:t>‹#›</a:t>
            </a:fld>
            <a:endParaRPr lang="en-US"/>
          </a:p>
        </p:txBody>
      </p:sp>
    </p:spTree>
    <p:extLst>
      <p:ext uri="{BB962C8B-B14F-4D97-AF65-F5344CB8AC3E}">
        <p14:creationId xmlns:p14="http://schemas.microsoft.com/office/powerpoint/2010/main" val="98139147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303E40A0-F867-4DC1-B20E-7D8430470C3A}" type="slidenum">
              <a:rPr lang="en-US" sz="1200" smtClean="0">
                <a:solidFill>
                  <a:srgbClr val="000000"/>
                </a:solidFill>
                <a:latin typeface="Times New Roman" pitchFamily="18" charset="0"/>
              </a:rPr>
              <a:pPr eaLnBrk="1" hangingPunct="1"/>
              <a:t>1</a:t>
            </a:fld>
            <a:endParaRPr lang="en-US" sz="1200" smtClean="0">
              <a:solidFill>
                <a:srgbClr val="000000"/>
              </a:solidFill>
              <a:latin typeface="Times New Roman" pitchFamily="18" charset="0"/>
            </a:endParaRPr>
          </a:p>
        </p:txBody>
      </p:sp>
      <p:sp>
        <p:nvSpPr>
          <p:cNvPr id="4403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ru-RU"/>
          </a:p>
        </p:txBody>
      </p:sp>
      <p:sp>
        <p:nvSpPr>
          <p:cNvPr id="44036" name="Rectangle 2"/>
          <p:cNvSpPr>
            <a:spLocks noGrp="1" noChangeArrowheads="1"/>
          </p:cNvSpPr>
          <p:nvPr>
            <p:ph type="body"/>
          </p:nvPr>
        </p:nvSpPr>
        <p:spPr>
          <a:xfrm>
            <a:off x="914400" y="4343400"/>
            <a:ext cx="50276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D2BB811B-8B5D-4BC4-BD4D-4340B2A83645}" type="slidenum">
              <a:rPr lang="ru-RU" sz="1200" smtClean="0">
                <a:solidFill>
                  <a:srgbClr val="000000"/>
                </a:solidFill>
                <a:latin typeface="Times New Roman" pitchFamily="18" charset="0"/>
              </a:rPr>
              <a:pPr eaLnBrk="1" hangingPunct="1"/>
              <a:t>10</a:t>
            </a:fld>
            <a:endParaRPr lang="ru-RU" sz="1200" smtClean="0">
              <a:solidFill>
                <a:srgbClr val="000000"/>
              </a:solidFill>
              <a:latin typeface="Times New Roman" pitchFamily="18" charset="0"/>
            </a:endParaRPr>
          </a:p>
        </p:txBody>
      </p:sp>
      <p:sp>
        <p:nvSpPr>
          <p:cNvPr id="53251"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3252"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7B8A01BA-54AA-4CC0-A772-1366534FE9AE}" type="slidenum">
              <a:rPr lang="ru-RU" sz="1200" smtClean="0">
                <a:solidFill>
                  <a:srgbClr val="000000"/>
                </a:solidFill>
                <a:latin typeface="Times New Roman" pitchFamily="18" charset="0"/>
              </a:rPr>
              <a:pPr eaLnBrk="1" hangingPunct="1"/>
              <a:t>11</a:t>
            </a:fld>
            <a:endParaRPr lang="ru-RU" sz="1200" smtClean="0">
              <a:solidFill>
                <a:srgbClr val="000000"/>
              </a:solidFill>
              <a:latin typeface="Times New Roman" pitchFamily="18" charset="0"/>
            </a:endParaRPr>
          </a:p>
        </p:txBody>
      </p:sp>
      <p:sp>
        <p:nvSpPr>
          <p:cNvPr id="54275"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4276"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ru-RU" smtClean="0"/>
              <a:t>Разбиение</a:t>
            </a:r>
            <a:r>
              <a:rPr lang="en-US" smtClean="0"/>
              <a:t>/</a:t>
            </a:r>
            <a:r>
              <a:rPr lang="ru-RU" smtClean="0"/>
              <a:t>объединение циклов – это оптимизации которые необходимы при векторизации и параллелизации.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C23C97CF-E1FA-4BC3-9371-EBD9773092EC}" type="slidenum">
              <a:rPr lang="ru-RU" sz="1200" smtClean="0">
                <a:solidFill>
                  <a:srgbClr val="000000"/>
                </a:solidFill>
                <a:latin typeface="Times New Roman" pitchFamily="18" charset="0"/>
              </a:rPr>
              <a:pPr eaLnBrk="1" hangingPunct="1"/>
              <a:t>12</a:t>
            </a:fld>
            <a:endParaRPr lang="ru-RU" sz="1200" smtClean="0">
              <a:solidFill>
                <a:srgbClr val="000000"/>
              </a:solidFill>
              <a:latin typeface="Times New Roman" pitchFamily="18" charset="0"/>
            </a:endParaRPr>
          </a:p>
        </p:txBody>
      </p:sp>
      <p:sp>
        <p:nvSpPr>
          <p:cNvPr id="55299"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5300"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998F636B-A2D9-4B87-A9B5-5704F2130A31}" type="slidenum">
              <a:rPr lang="ru-RU" sz="1200" smtClean="0">
                <a:solidFill>
                  <a:srgbClr val="000000"/>
                </a:solidFill>
                <a:latin typeface="Times New Roman" pitchFamily="18" charset="0"/>
              </a:rPr>
              <a:pPr eaLnBrk="1" hangingPunct="1"/>
              <a:t>13</a:t>
            </a:fld>
            <a:endParaRPr lang="ru-RU" sz="1200" smtClean="0">
              <a:solidFill>
                <a:srgbClr val="000000"/>
              </a:solidFill>
              <a:latin typeface="Times New Roman" pitchFamily="18" charset="0"/>
            </a:endParaRPr>
          </a:p>
        </p:txBody>
      </p:sp>
      <p:sp>
        <p:nvSpPr>
          <p:cNvPr id="56323"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6324"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7A3F4270-1251-4C44-B8C6-C1530D26CF57}" type="slidenum">
              <a:rPr lang="ru-RU" sz="1200" smtClean="0">
                <a:solidFill>
                  <a:srgbClr val="000000"/>
                </a:solidFill>
                <a:latin typeface="Times New Roman" pitchFamily="18" charset="0"/>
              </a:rPr>
              <a:pPr eaLnBrk="1" hangingPunct="1"/>
              <a:t>14</a:t>
            </a:fld>
            <a:endParaRPr lang="ru-RU" sz="1200" smtClean="0">
              <a:solidFill>
                <a:srgbClr val="000000"/>
              </a:solidFill>
              <a:latin typeface="Times New Roman" pitchFamily="18" charset="0"/>
            </a:endParaRPr>
          </a:p>
        </p:txBody>
      </p:sp>
      <p:sp>
        <p:nvSpPr>
          <p:cNvPr id="57347"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7348"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F3BDB50C-9FF7-487A-A814-FC5DF192F653}" type="slidenum">
              <a:rPr lang="ru-RU" sz="1200" smtClean="0">
                <a:solidFill>
                  <a:srgbClr val="000000"/>
                </a:solidFill>
                <a:latin typeface="Times New Roman" pitchFamily="18" charset="0"/>
              </a:rPr>
              <a:pPr eaLnBrk="1" hangingPunct="1"/>
              <a:t>16</a:t>
            </a:fld>
            <a:endParaRPr lang="ru-RU" sz="1200" smtClean="0">
              <a:solidFill>
                <a:srgbClr val="000000"/>
              </a:solidFill>
              <a:latin typeface="Times New Roman" pitchFamily="18" charset="0"/>
            </a:endParaRPr>
          </a:p>
        </p:txBody>
      </p:sp>
      <p:sp>
        <p:nvSpPr>
          <p:cNvPr id="58371"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8372"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08E3FDE3-8B14-44EB-9646-595FF8959D79}" type="slidenum">
              <a:rPr lang="ru-RU" sz="1200" smtClean="0">
                <a:solidFill>
                  <a:srgbClr val="000000"/>
                </a:solidFill>
                <a:latin typeface="Times New Roman" pitchFamily="18" charset="0"/>
              </a:rPr>
              <a:pPr eaLnBrk="1" hangingPunct="1"/>
              <a:t>17</a:t>
            </a:fld>
            <a:endParaRPr lang="ru-RU" sz="1200" smtClean="0">
              <a:solidFill>
                <a:srgbClr val="000000"/>
              </a:solidFill>
              <a:latin typeface="Times New Roman" pitchFamily="18" charset="0"/>
            </a:endParaRPr>
          </a:p>
        </p:txBody>
      </p:sp>
      <p:sp>
        <p:nvSpPr>
          <p:cNvPr id="59395"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9396"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ACF1BD0F-7496-4A0C-BEDB-A9C612668FB4}" type="slidenum">
              <a:rPr lang="ru-RU" sz="1200" smtClean="0">
                <a:solidFill>
                  <a:srgbClr val="000000"/>
                </a:solidFill>
                <a:latin typeface="Times New Roman" pitchFamily="18" charset="0"/>
              </a:rPr>
              <a:pPr eaLnBrk="1" hangingPunct="1"/>
              <a:t>18</a:t>
            </a:fld>
            <a:endParaRPr lang="ru-RU" sz="1200" smtClean="0">
              <a:solidFill>
                <a:srgbClr val="000000"/>
              </a:solidFill>
              <a:latin typeface="Times New Roman" pitchFamily="18" charset="0"/>
            </a:endParaRPr>
          </a:p>
        </p:txBody>
      </p:sp>
      <p:sp>
        <p:nvSpPr>
          <p:cNvPr id="60419"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60420"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C7F26E72-B489-41F5-882B-A01941092216}" type="slidenum">
              <a:rPr lang="ru-RU" sz="1200" smtClean="0">
                <a:solidFill>
                  <a:srgbClr val="000000"/>
                </a:solidFill>
                <a:latin typeface="Times New Roman" pitchFamily="18" charset="0"/>
              </a:rPr>
              <a:pPr eaLnBrk="1" hangingPunct="1"/>
              <a:t>20</a:t>
            </a:fld>
            <a:endParaRPr lang="ru-RU" sz="1200" smtClean="0">
              <a:solidFill>
                <a:srgbClr val="000000"/>
              </a:solidFill>
              <a:latin typeface="Times New Roman" pitchFamily="18" charset="0"/>
            </a:endParaRPr>
          </a:p>
        </p:txBody>
      </p:sp>
      <p:sp>
        <p:nvSpPr>
          <p:cNvPr id="61443"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61444"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D528BBBF-3342-4DE7-9255-9F0D58AD1DE5}" type="slidenum">
              <a:rPr lang="ru-RU" sz="1200" smtClean="0">
                <a:solidFill>
                  <a:srgbClr val="000000"/>
                </a:solidFill>
                <a:latin typeface="Times New Roman" pitchFamily="18" charset="0"/>
              </a:rPr>
              <a:pPr eaLnBrk="1" hangingPunct="1"/>
              <a:t>24</a:t>
            </a:fld>
            <a:endParaRPr lang="ru-RU" sz="1200" smtClean="0">
              <a:solidFill>
                <a:srgbClr val="000000"/>
              </a:solidFill>
              <a:latin typeface="Times New Roman" pitchFamily="18" charset="0"/>
            </a:endParaRPr>
          </a:p>
        </p:txBody>
      </p:sp>
      <p:sp>
        <p:nvSpPr>
          <p:cNvPr id="62467"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62468"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EF877A68-0215-4CE4-A46E-D2D1F3229F9B}" type="slidenum">
              <a:rPr lang="en-US" sz="1200" smtClean="0">
                <a:solidFill>
                  <a:srgbClr val="000000"/>
                </a:solidFill>
                <a:latin typeface="Times New Roman" pitchFamily="18" charset="0"/>
              </a:rPr>
              <a:pPr eaLnBrk="1" hangingPunct="1"/>
              <a:t>2</a:t>
            </a:fld>
            <a:endParaRPr lang="en-US" sz="1200" smtClean="0">
              <a:solidFill>
                <a:srgbClr val="000000"/>
              </a:solidFill>
              <a:latin typeface="Times New Roman" pitchFamily="18" charset="0"/>
            </a:endParaRPr>
          </a:p>
        </p:txBody>
      </p:sp>
      <p:sp>
        <p:nvSpPr>
          <p:cNvPr id="45059" name="Rectangle 2"/>
          <p:cNvSpPr>
            <a:spLocks noGrp="1" noRot="1" noChangeAspect="1" noChangeArrowheads="1" noTextEdit="1"/>
          </p:cNvSpPr>
          <p:nvPr>
            <p:ph type="sldImg"/>
          </p:nvPr>
        </p:nvSpPr>
        <p:spPr>
          <a:xfrm>
            <a:off x="1143000" y="685800"/>
            <a:ext cx="4572000" cy="3429000"/>
          </a:xfrm>
          <a:ln/>
        </p:spPr>
      </p:sp>
      <p:sp>
        <p:nvSpPr>
          <p:cNvPr id="45060"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440" tIns="45720" rIns="91440" bIns="45720"/>
          <a:lstStyle/>
          <a:p>
            <a:pPr defTabSz="914400"/>
            <a:r>
              <a:rPr lang="ru-RU" smtClean="0"/>
              <a:t>Начнем разговор о архитектуре компилятора с разговора о </a:t>
            </a:r>
            <a:r>
              <a:rPr lang="en-US" smtClean="0"/>
              <a:t>FE </a:t>
            </a:r>
            <a:r>
              <a:rPr lang="ru-RU" smtClean="0"/>
              <a:t>и о внутреннем представлении компилируемой программы. </a:t>
            </a: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023E1139-0D5B-45D7-BF5B-F9BFAC9C5324}" type="slidenum">
              <a:rPr lang="ru-RU" sz="1200" smtClean="0">
                <a:solidFill>
                  <a:srgbClr val="000000"/>
                </a:solidFill>
                <a:latin typeface="Times New Roman" pitchFamily="18" charset="0"/>
              </a:rPr>
              <a:pPr eaLnBrk="1" hangingPunct="1"/>
              <a:t>25</a:t>
            </a:fld>
            <a:endParaRPr lang="ru-RU" sz="1200" smtClean="0">
              <a:solidFill>
                <a:srgbClr val="000000"/>
              </a:solidFill>
              <a:latin typeface="Times New Roman" pitchFamily="18" charset="0"/>
            </a:endParaRPr>
          </a:p>
        </p:txBody>
      </p:sp>
      <p:sp>
        <p:nvSpPr>
          <p:cNvPr id="63491"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63492"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ru-RU" smtClean="0"/>
              <a:t>Мы рассмотрели примеры некоторых базовых цикловых оптимизаций. Чтобы понять область их применения обсудим зависимости и что подразумевается под допустимыми оптимизациями.</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FB891A2A-9297-41CE-B6FA-62FF9F322143}" type="slidenum">
              <a:rPr lang="ru-RU" sz="1200" smtClean="0">
                <a:solidFill>
                  <a:srgbClr val="000000"/>
                </a:solidFill>
                <a:latin typeface="Times New Roman" pitchFamily="18" charset="0"/>
              </a:rPr>
              <a:pPr eaLnBrk="1" hangingPunct="1"/>
              <a:t>26</a:t>
            </a:fld>
            <a:endParaRPr lang="ru-RU" sz="1200" smtClean="0">
              <a:solidFill>
                <a:srgbClr val="000000"/>
              </a:solidFill>
              <a:latin typeface="Times New Roman" pitchFamily="18" charset="0"/>
            </a:endParaRPr>
          </a:p>
        </p:txBody>
      </p:sp>
      <p:sp>
        <p:nvSpPr>
          <p:cNvPr id="64515"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64516"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443884F4-9072-4C0B-B6CB-9BD1DB1F13E5}" type="slidenum">
              <a:rPr lang="ru-RU" sz="1200" smtClean="0">
                <a:solidFill>
                  <a:srgbClr val="000000"/>
                </a:solidFill>
                <a:latin typeface="Times New Roman" pitchFamily="18" charset="0"/>
              </a:rPr>
              <a:pPr eaLnBrk="1" hangingPunct="1"/>
              <a:t>27</a:t>
            </a:fld>
            <a:endParaRPr lang="ru-RU" sz="1200" smtClean="0">
              <a:solidFill>
                <a:srgbClr val="000000"/>
              </a:solidFill>
              <a:latin typeface="Times New Roman" pitchFamily="18" charset="0"/>
            </a:endParaRPr>
          </a:p>
        </p:txBody>
      </p:sp>
      <p:sp>
        <p:nvSpPr>
          <p:cNvPr id="65539"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65540"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A85FE615-4734-44BB-B17D-01A8FEC95738}" type="slidenum">
              <a:rPr lang="ru-RU" sz="1200" smtClean="0">
                <a:solidFill>
                  <a:srgbClr val="000000"/>
                </a:solidFill>
                <a:latin typeface="Times New Roman" pitchFamily="18" charset="0"/>
              </a:rPr>
              <a:pPr eaLnBrk="1" hangingPunct="1"/>
              <a:t>28</a:t>
            </a:fld>
            <a:endParaRPr lang="ru-RU" sz="1200" smtClean="0">
              <a:solidFill>
                <a:srgbClr val="000000"/>
              </a:solidFill>
              <a:latin typeface="Times New Roman" pitchFamily="18" charset="0"/>
            </a:endParaRPr>
          </a:p>
        </p:txBody>
      </p:sp>
      <p:sp>
        <p:nvSpPr>
          <p:cNvPr id="66563"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66564"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9864F63F-0837-4309-B590-9A44790D8BD1}" type="slidenum">
              <a:rPr lang="ru-RU" sz="1200" smtClean="0">
                <a:solidFill>
                  <a:srgbClr val="000000"/>
                </a:solidFill>
                <a:latin typeface="Times New Roman" pitchFamily="18" charset="0"/>
              </a:rPr>
              <a:pPr eaLnBrk="1" hangingPunct="1"/>
              <a:t>30</a:t>
            </a:fld>
            <a:endParaRPr lang="ru-RU" sz="1200" smtClean="0">
              <a:solidFill>
                <a:srgbClr val="000000"/>
              </a:solidFill>
              <a:latin typeface="Times New Roman" pitchFamily="18" charset="0"/>
            </a:endParaRPr>
          </a:p>
        </p:txBody>
      </p:sp>
      <p:sp>
        <p:nvSpPr>
          <p:cNvPr id="67587"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67588"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FEE37EF6-3D06-420D-81B7-DA49A67FD205}" type="slidenum">
              <a:rPr lang="ru-RU" sz="1200" smtClean="0">
                <a:solidFill>
                  <a:srgbClr val="000000"/>
                </a:solidFill>
                <a:latin typeface="Times New Roman" pitchFamily="18" charset="0"/>
              </a:rPr>
              <a:pPr eaLnBrk="1" hangingPunct="1"/>
              <a:t>31</a:t>
            </a:fld>
            <a:endParaRPr lang="ru-RU" sz="1200" smtClean="0">
              <a:solidFill>
                <a:srgbClr val="000000"/>
              </a:solidFill>
              <a:latin typeface="Times New Roman" pitchFamily="18" charset="0"/>
            </a:endParaRPr>
          </a:p>
        </p:txBody>
      </p:sp>
      <p:sp>
        <p:nvSpPr>
          <p:cNvPr id="68611"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68612"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414810D9-6585-40CA-B5B1-05D10FEF894C}" type="slidenum">
              <a:rPr lang="ru-RU" sz="1200" smtClean="0">
                <a:solidFill>
                  <a:srgbClr val="000000"/>
                </a:solidFill>
                <a:latin typeface="Times New Roman" pitchFamily="18" charset="0"/>
              </a:rPr>
              <a:pPr eaLnBrk="1" hangingPunct="1"/>
              <a:t>33</a:t>
            </a:fld>
            <a:endParaRPr lang="ru-RU" sz="1200" smtClean="0">
              <a:solidFill>
                <a:srgbClr val="000000"/>
              </a:solidFill>
              <a:latin typeface="Times New Roman" pitchFamily="18" charset="0"/>
            </a:endParaRPr>
          </a:p>
        </p:txBody>
      </p:sp>
      <p:sp>
        <p:nvSpPr>
          <p:cNvPr id="69635"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ru-RU"/>
          </a:p>
        </p:txBody>
      </p:sp>
      <p:sp>
        <p:nvSpPr>
          <p:cNvPr id="69636" name="Rectangle 2"/>
          <p:cNvSpPr>
            <a:spLocks noGrp="1" noChangeArrowheads="1"/>
          </p:cNvSpPr>
          <p:nvPr>
            <p:ph type="body"/>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Здесь нужно учитывать то, что компилятор в общем случае без межпроцедурных оптимизаций работает с одной функцией. Он не имеет информации о том где и с какими параметрами функция вызывается в других модулях.</a:t>
            </a:r>
          </a:p>
        </p:txBody>
      </p:sp>
      <p:sp>
        <p:nvSpPr>
          <p:cNvPr id="70660"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86F0BEDE-5A31-467B-9E32-D8AB5EFB4C59}" type="slidenum">
              <a:rPr lang="en-US" sz="1200" smtClean="0">
                <a:solidFill>
                  <a:srgbClr val="000000"/>
                </a:solidFill>
                <a:latin typeface="Times New Roman" pitchFamily="18" charset="0"/>
              </a:rPr>
              <a:pPr eaLnBrk="1" hangingPunct="1"/>
              <a:t>34</a:t>
            </a:fld>
            <a:endParaRPr lang="en-US" sz="1200" smtClean="0">
              <a:solidFill>
                <a:srgbClr val="000000"/>
              </a:solidFill>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912DB1F8-6F48-4013-B814-FBF7ECE718EA}" type="slidenum">
              <a:rPr lang="ru-RU" sz="1200" smtClean="0">
                <a:solidFill>
                  <a:srgbClr val="000000"/>
                </a:solidFill>
                <a:latin typeface="Times New Roman" pitchFamily="18" charset="0"/>
              </a:rPr>
              <a:pPr eaLnBrk="1" hangingPunct="1"/>
              <a:t>35</a:t>
            </a:fld>
            <a:endParaRPr lang="ru-RU" sz="1200" smtClean="0">
              <a:solidFill>
                <a:srgbClr val="000000"/>
              </a:solidFill>
              <a:latin typeface="Times New Roman" pitchFamily="18" charset="0"/>
            </a:endParaRPr>
          </a:p>
        </p:txBody>
      </p:sp>
      <p:sp>
        <p:nvSpPr>
          <p:cNvPr id="71683" name="Rectangle 1"/>
          <p:cNvSpPr>
            <a:spLocks noGrp="1" noRot="1" noChangeAspect="1" noChangeArrowheads="1" noTextEdit="1"/>
          </p:cNvSpPr>
          <p:nvPr>
            <p:ph type="sldImg"/>
          </p:nvPr>
        </p:nvSpPr>
        <p:spPr>
          <a:xfrm>
            <a:off x="1133475" y="677863"/>
            <a:ext cx="4591050" cy="3444875"/>
          </a:xfrm>
          <a:ln/>
        </p:spPr>
      </p:sp>
      <p:sp>
        <p:nvSpPr>
          <p:cNvPr id="71684"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F9FEBC51-E621-463F-AACA-C78157FACC9B}" type="slidenum">
              <a:rPr lang="ru-RU" sz="1200" smtClean="0">
                <a:solidFill>
                  <a:srgbClr val="000000"/>
                </a:solidFill>
                <a:latin typeface="Times New Roman" pitchFamily="18" charset="0"/>
              </a:rPr>
              <a:pPr eaLnBrk="1" hangingPunct="1"/>
              <a:t>36</a:t>
            </a:fld>
            <a:endParaRPr lang="ru-RU" sz="1200" smtClean="0">
              <a:solidFill>
                <a:srgbClr val="000000"/>
              </a:solidFill>
              <a:latin typeface="Times New Roman" pitchFamily="18" charset="0"/>
            </a:endParaRPr>
          </a:p>
        </p:txBody>
      </p:sp>
      <p:sp>
        <p:nvSpPr>
          <p:cNvPr id="72707" name="Rectangle 1"/>
          <p:cNvSpPr>
            <a:spLocks noGrp="1" noRot="1" noChangeAspect="1" noChangeArrowheads="1" noTextEdit="1"/>
          </p:cNvSpPr>
          <p:nvPr>
            <p:ph type="sldImg"/>
          </p:nvPr>
        </p:nvSpPr>
        <p:spPr>
          <a:xfrm>
            <a:off x="1133475" y="677863"/>
            <a:ext cx="4591050" cy="3444875"/>
          </a:xfrm>
          <a:ln/>
        </p:spPr>
      </p:sp>
      <p:sp>
        <p:nvSpPr>
          <p:cNvPr id="72708"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ru-RU" smtClean="0"/>
              <a:t>Т.е. если при написании кода вы ставите задачу улучшения производительности, нужно понимать какие трудности стоят перед компилятором и пытаться передать дополнительную информацию, которую он сможет использовать при оптимизации кода.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DFC0454F-29AC-4C62-B600-A30ABF3BBB6D}" type="slidenum">
              <a:rPr lang="ru-RU" sz="1200" smtClean="0">
                <a:solidFill>
                  <a:srgbClr val="000000"/>
                </a:solidFill>
                <a:latin typeface="Times New Roman" pitchFamily="18" charset="0"/>
              </a:rPr>
              <a:pPr eaLnBrk="1" hangingPunct="1"/>
              <a:t>3</a:t>
            </a:fld>
            <a:endParaRPr lang="ru-RU" sz="1200" smtClean="0">
              <a:solidFill>
                <a:srgbClr val="000000"/>
              </a:solidFill>
              <a:latin typeface="Times New Roman" pitchFamily="18" charset="0"/>
            </a:endParaRPr>
          </a:p>
        </p:txBody>
      </p:sp>
      <p:sp>
        <p:nvSpPr>
          <p:cNvPr id="46083"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46084"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Компилятор не ставит пользователя в известность, какие цикловые оптимизации и в каком порядке принимаются. Есть опция </a:t>
            </a:r>
            <a:r>
              <a:rPr lang="en-US" smtClean="0"/>
              <a:t>/Qopt-report</a:t>
            </a:r>
            <a:r>
              <a:rPr lang="ru-RU" smtClean="0"/>
              <a:t>, которая частично информирует пользователя о произведенных преобразованиях.</a:t>
            </a:r>
          </a:p>
        </p:txBody>
      </p:sp>
      <p:sp>
        <p:nvSpPr>
          <p:cNvPr id="7373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D1FC9898-981B-416A-9E7E-848481A16317}" type="slidenum">
              <a:rPr lang="en-US" sz="1200" smtClean="0">
                <a:solidFill>
                  <a:srgbClr val="000000"/>
                </a:solidFill>
                <a:latin typeface="Times New Roman" pitchFamily="18" charset="0"/>
              </a:rPr>
              <a:pPr eaLnBrk="1" hangingPunct="1"/>
              <a:t>37</a:t>
            </a:fld>
            <a:endParaRPr lang="en-US" sz="1200" smtClean="0">
              <a:solidFill>
                <a:srgbClr val="000000"/>
              </a:solidFill>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622C1BD7-3944-4330-BD18-81C0D9524E7C}" type="slidenum">
              <a:rPr lang="en-US" sz="1200" smtClean="0">
                <a:solidFill>
                  <a:srgbClr val="000000"/>
                </a:solidFill>
                <a:latin typeface="Times New Roman" pitchFamily="18" charset="0"/>
              </a:rPr>
              <a:pPr eaLnBrk="1" hangingPunct="1"/>
              <a:t>38</a:t>
            </a:fld>
            <a:endParaRPr lang="en-US" sz="1200" smtClean="0">
              <a:solidFill>
                <a:srgbClr val="000000"/>
              </a:solidFill>
              <a:latin typeface="Times New Roman" pitchFamily="18" charset="0"/>
            </a:endParaRPr>
          </a:p>
        </p:txBody>
      </p:sp>
      <p:sp>
        <p:nvSpPr>
          <p:cNvPr id="74755" name="Text Box 1"/>
          <p:cNvSpPr txBox="1">
            <a:spLocks noChangeArrowheads="1"/>
          </p:cNvSpPr>
          <p:nvPr/>
        </p:nvSpPr>
        <p:spPr bwMode="auto">
          <a:xfrm>
            <a:off x="1143000" y="677863"/>
            <a:ext cx="4572000" cy="3444875"/>
          </a:xfrm>
          <a:prstGeom prst="rect">
            <a:avLst/>
          </a:prstGeom>
          <a:solidFill>
            <a:srgbClr val="FFFFFF"/>
          </a:solidFill>
          <a:ln w="9360">
            <a:solidFill>
              <a:srgbClr val="000000"/>
            </a:solidFill>
            <a:miter lim="800000"/>
            <a:headEnd/>
            <a:tailEnd/>
          </a:ln>
        </p:spPr>
        <p:txBody>
          <a:bodyPr wrap="none" anchor="ctr"/>
          <a:lstStyle/>
          <a:p>
            <a:endParaRPr lang="ru-RU"/>
          </a:p>
        </p:txBody>
      </p:sp>
      <p:sp>
        <p:nvSpPr>
          <p:cNvPr id="74756" name="Rectangle 2"/>
          <p:cNvSpPr>
            <a:spLocks noGrp="1" noChangeArrowheads="1"/>
          </p:cNvSpPr>
          <p:nvPr>
            <p:ph type="body"/>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B0AC7F5E-4CD3-4379-9BAC-BA33D21394A9}" type="slidenum">
              <a:rPr lang="ru-RU" sz="1200" smtClean="0">
                <a:solidFill>
                  <a:srgbClr val="000000"/>
                </a:solidFill>
                <a:latin typeface="Times New Roman" pitchFamily="18" charset="0"/>
              </a:rPr>
              <a:pPr eaLnBrk="1" hangingPunct="1"/>
              <a:t>4</a:t>
            </a:fld>
            <a:endParaRPr lang="ru-RU" sz="1200" smtClean="0">
              <a:solidFill>
                <a:srgbClr val="000000"/>
              </a:solidFill>
              <a:latin typeface="Times New Roman" pitchFamily="18" charset="0"/>
            </a:endParaRPr>
          </a:p>
        </p:txBody>
      </p:sp>
      <p:sp>
        <p:nvSpPr>
          <p:cNvPr id="47107" name="Rectangle 2"/>
          <p:cNvSpPr>
            <a:spLocks noGrp="1" noRot="1" noChangeAspect="1" noChangeArrowheads="1" noTextEdit="1"/>
          </p:cNvSpPr>
          <p:nvPr>
            <p:ph type="sldImg"/>
          </p:nvPr>
        </p:nvSpPr>
        <p:spPr>
          <a:xfrm>
            <a:off x="1131888" y="676275"/>
            <a:ext cx="4591050" cy="3443288"/>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В общем случае компилятор не информирует пользователя о том, распознал ли компилятор пользовательские циклы. Т.е. если программист использовал конструкции </a:t>
            </a:r>
            <a:r>
              <a:rPr lang="en-US" smtClean="0"/>
              <a:t>while </a:t>
            </a:r>
            <a:r>
              <a:rPr lang="ru-RU" smtClean="0"/>
              <a:t>или </a:t>
            </a:r>
            <a:r>
              <a:rPr lang="en-US" smtClean="0"/>
              <a:t>for</a:t>
            </a:r>
            <a:r>
              <a:rPr lang="ru-RU" smtClean="0"/>
              <a:t>, то с точки зрения компилятора это еще не значит, что в программе существуют циклы. </a:t>
            </a:r>
            <a:r>
              <a:rPr lang="en-US" smtClean="0">
                <a:sym typeface="Wingdings" pitchFamily="2" charset="2"/>
              </a:rPr>
              <a:t></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ru-RU" smtClean="0"/>
              <a:t>При написании программы нужно учитывать, что циклы не всегда могут быть распознаны компилятором. </a:t>
            </a:r>
          </a:p>
        </p:txBody>
      </p:sp>
      <p:sp>
        <p:nvSpPr>
          <p:cNvPr id="48132" name="Slide Number Placeholder 3"/>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120A64FE-0507-4416-922F-E38200122262}" type="slidenum">
              <a:rPr lang="en-US" sz="1200" smtClean="0">
                <a:solidFill>
                  <a:srgbClr val="000000"/>
                </a:solidFill>
                <a:latin typeface="Times New Roman" pitchFamily="18" charset="0"/>
              </a:rPr>
              <a:pPr eaLnBrk="1" hangingPunct="1"/>
              <a:t>5</a:t>
            </a:fld>
            <a:endParaRPr lang="en-US" sz="1200" smtClean="0">
              <a:solidFill>
                <a:srgbClr val="000000"/>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191DAD79-50FC-4C39-A6C1-57F2EC5235F0}" type="slidenum">
              <a:rPr lang="ru-RU" sz="1200" smtClean="0">
                <a:solidFill>
                  <a:srgbClr val="000000"/>
                </a:solidFill>
                <a:latin typeface="Times New Roman" pitchFamily="18" charset="0"/>
              </a:rPr>
              <a:pPr eaLnBrk="1" hangingPunct="1"/>
              <a:t>6</a:t>
            </a:fld>
            <a:endParaRPr lang="ru-RU" sz="1200" smtClean="0">
              <a:solidFill>
                <a:srgbClr val="000000"/>
              </a:solidFill>
              <a:latin typeface="Times New Roman" pitchFamily="18" charset="0"/>
            </a:endParaRPr>
          </a:p>
        </p:txBody>
      </p:sp>
      <p:sp>
        <p:nvSpPr>
          <p:cNvPr id="49155"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49156"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smtClean="0"/>
              <a:t>Some extension of Common Subexpression Elimination  </a:t>
            </a:r>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A492635F-D0F0-4E88-A8B4-23AC67F37480}" type="slidenum">
              <a:rPr lang="ru-RU" sz="1200" smtClean="0">
                <a:solidFill>
                  <a:srgbClr val="000000"/>
                </a:solidFill>
                <a:latin typeface="Times New Roman" pitchFamily="18" charset="0"/>
              </a:rPr>
              <a:pPr eaLnBrk="1" hangingPunct="1"/>
              <a:t>7</a:t>
            </a:fld>
            <a:endParaRPr lang="ru-RU" sz="1200" smtClean="0">
              <a:solidFill>
                <a:srgbClr val="000000"/>
              </a:solidFill>
              <a:latin typeface="Times New Roman" pitchFamily="18" charset="0"/>
            </a:endParaRPr>
          </a:p>
        </p:txBody>
      </p:sp>
      <p:sp>
        <p:nvSpPr>
          <p:cNvPr id="50179"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0180"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5D75DB5A-6ED9-490D-8EB7-6A9EC5CEA502}" type="slidenum">
              <a:rPr lang="ru-RU" sz="1200" smtClean="0">
                <a:solidFill>
                  <a:srgbClr val="000000"/>
                </a:solidFill>
                <a:latin typeface="Times New Roman" pitchFamily="18" charset="0"/>
              </a:rPr>
              <a:pPr eaLnBrk="1" hangingPunct="1"/>
              <a:t>8</a:t>
            </a:fld>
            <a:endParaRPr lang="ru-RU" sz="1200" smtClean="0">
              <a:solidFill>
                <a:srgbClr val="000000"/>
              </a:solidFill>
              <a:latin typeface="Times New Roman" pitchFamily="18" charset="0"/>
            </a:endParaRPr>
          </a:p>
        </p:txBody>
      </p:sp>
      <p:sp>
        <p:nvSpPr>
          <p:cNvPr id="51203"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1204"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1pPr>
            <a:lvl2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2pPr>
            <a:lvl3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3pPr>
            <a:lvl4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4pPr>
            <a:lvl5pPr eaLnBrk="0" hangingPunct="0">
              <a:tabLst>
                <a:tab pos="723900" algn="l"/>
                <a:tab pos="1447800" algn="l"/>
                <a:tab pos="2171700" algn="l"/>
                <a:tab pos="28956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sz="1600" b="1">
                <a:solidFill>
                  <a:schemeClr val="bg1"/>
                </a:solidFill>
                <a:latin typeface="Courier New" pitchFamily="49" charset="0"/>
                <a:ea typeface="SimSun" pitchFamily="2" charset="-122"/>
              </a:defRPr>
            </a:lvl9pPr>
          </a:lstStyle>
          <a:p>
            <a:pPr eaLnBrk="1" hangingPunct="1"/>
            <a:fld id="{CE5ECD0C-D72B-4043-9B07-DCA6C946D58E}" type="slidenum">
              <a:rPr lang="ru-RU" sz="1200" smtClean="0">
                <a:solidFill>
                  <a:srgbClr val="000000"/>
                </a:solidFill>
                <a:latin typeface="Times New Roman" pitchFamily="18" charset="0"/>
              </a:rPr>
              <a:pPr eaLnBrk="1" hangingPunct="1"/>
              <a:t>9</a:t>
            </a:fld>
            <a:endParaRPr lang="ru-RU" sz="1200" smtClean="0">
              <a:solidFill>
                <a:srgbClr val="000000"/>
              </a:solidFill>
              <a:latin typeface="Times New Roman" pitchFamily="18" charset="0"/>
            </a:endParaRPr>
          </a:p>
        </p:txBody>
      </p:sp>
      <p:sp>
        <p:nvSpPr>
          <p:cNvPr id="52227" name="Rectangle 1"/>
          <p:cNvSpPr>
            <a:spLocks noGrp="1" noRot="1" noChangeAspect="1" noChangeArrowheads="1" noTextEdit="1"/>
          </p:cNvSpPr>
          <p:nvPr>
            <p:ph type="sldImg"/>
          </p:nvPr>
        </p:nvSpPr>
        <p:spPr>
          <a:xfrm>
            <a:off x="1133475" y="677863"/>
            <a:ext cx="4591050" cy="3444875"/>
          </a:xfrm>
          <a:solidFill>
            <a:srgbClr val="FFFFFF"/>
          </a:solidFill>
          <a:ln/>
        </p:spPr>
      </p:sp>
      <p:sp>
        <p:nvSpPr>
          <p:cNvPr id="52228" name="Rectangle 2"/>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40F259CF-0BA7-4D4A-A569-0D046565F890}" type="slidenum">
              <a:rPr lang="en-US"/>
              <a:pPr>
                <a:defRPr/>
              </a:pPr>
              <a:t>‹#›</a:t>
            </a:fld>
            <a:endParaRPr lang="en-US"/>
          </a:p>
        </p:txBody>
      </p:sp>
    </p:spTree>
    <p:extLst>
      <p:ext uri="{BB962C8B-B14F-4D97-AF65-F5344CB8AC3E}">
        <p14:creationId xmlns:p14="http://schemas.microsoft.com/office/powerpoint/2010/main" val="244217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872151F0-2530-4C01-9337-9BD09D6A5245}" type="slidenum">
              <a:rPr lang="en-US"/>
              <a:pPr>
                <a:defRPr/>
              </a:pPr>
              <a:t>‹#›</a:t>
            </a:fld>
            <a:endParaRPr lang="en-US"/>
          </a:p>
        </p:txBody>
      </p:sp>
    </p:spTree>
    <p:extLst>
      <p:ext uri="{BB962C8B-B14F-4D97-AF65-F5344CB8AC3E}">
        <p14:creationId xmlns:p14="http://schemas.microsoft.com/office/powerpoint/2010/main" val="3865466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58750"/>
            <a:ext cx="2057400" cy="580707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5613" y="158750"/>
            <a:ext cx="6024562"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FAAEBD95-18D0-4A23-ABF8-B297CE7E55F3}" type="slidenum">
              <a:rPr lang="en-US"/>
              <a:pPr>
                <a:defRPr/>
              </a:pPr>
              <a:t>‹#›</a:t>
            </a:fld>
            <a:endParaRPr lang="en-US"/>
          </a:p>
        </p:txBody>
      </p:sp>
    </p:spTree>
    <p:extLst>
      <p:ext uri="{BB962C8B-B14F-4D97-AF65-F5344CB8AC3E}">
        <p14:creationId xmlns:p14="http://schemas.microsoft.com/office/powerpoint/2010/main" val="1300586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83BF4005-317A-4A3D-9582-0A018C852D66}" type="slidenum">
              <a:rPr lang="en-US"/>
              <a:pPr>
                <a:defRPr/>
              </a:pPr>
              <a:t>‹#›</a:t>
            </a:fld>
            <a:endParaRPr lang="en-US"/>
          </a:p>
        </p:txBody>
      </p:sp>
    </p:spTree>
    <p:extLst>
      <p:ext uri="{BB962C8B-B14F-4D97-AF65-F5344CB8AC3E}">
        <p14:creationId xmlns:p14="http://schemas.microsoft.com/office/powerpoint/2010/main" val="2311438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5C4D3CEC-0B12-4A1B-9245-C9FD2C3291FD}" type="slidenum">
              <a:rPr lang="en-US"/>
              <a:pPr>
                <a:defRPr/>
              </a:pPr>
              <a:t>‹#›</a:t>
            </a:fld>
            <a:endParaRPr lang="en-US"/>
          </a:p>
        </p:txBody>
      </p:sp>
    </p:spTree>
    <p:extLst>
      <p:ext uri="{BB962C8B-B14F-4D97-AF65-F5344CB8AC3E}">
        <p14:creationId xmlns:p14="http://schemas.microsoft.com/office/powerpoint/2010/main" val="1301523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3EA422CE-C3B2-4494-9E5A-A550134AA97B}" type="slidenum">
              <a:rPr lang="en-US"/>
              <a:pPr>
                <a:defRPr/>
              </a:pPr>
              <a:t>‹#›</a:t>
            </a:fld>
            <a:endParaRPr lang="en-US"/>
          </a:p>
        </p:txBody>
      </p:sp>
    </p:spTree>
    <p:extLst>
      <p:ext uri="{BB962C8B-B14F-4D97-AF65-F5344CB8AC3E}">
        <p14:creationId xmlns:p14="http://schemas.microsoft.com/office/powerpoint/2010/main" val="3204948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5613" y="1201738"/>
            <a:ext cx="4040187"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6E92B7A7-B3CE-4C36-8942-F778266336A7}" type="slidenum">
              <a:rPr lang="en-US"/>
              <a:pPr>
                <a:defRPr/>
              </a:pPr>
              <a:t>‹#›</a:t>
            </a:fld>
            <a:endParaRPr lang="en-US"/>
          </a:p>
        </p:txBody>
      </p:sp>
    </p:spTree>
    <p:extLst>
      <p:ext uri="{BB962C8B-B14F-4D97-AF65-F5344CB8AC3E}">
        <p14:creationId xmlns:p14="http://schemas.microsoft.com/office/powerpoint/2010/main" val="2594062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8"/>
          <p:cNvSpPr>
            <a:spLocks noGrp="1" noChangeArrowheads="1"/>
          </p:cNvSpPr>
          <p:nvPr>
            <p:ph type="dt" idx="10"/>
          </p:nvPr>
        </p:nvSpPr>
        <p:spPr>
          <a:ln/>
        </p:spPr>
        <p:txBody>
          <a:bodyPr/>
          <a:lstStyle>
            <a:lvl1pPr>
              <a:defRPr/>
            </a:lvl1pPr>
          </a:lstStyle>
          <a:p>
            <a:pPr>
              <a:defRPr/>
            </a:pPr>
            <a:r>
              <a:rPr lang="en-US"/>
              <a:t>10/17/10</a:t>
            </a:r>
          </a:p>
        </p:txBody>
      </p:sp>
      <p:sp>
        <p:nvSpPr>
          <p:cNvPr id="8" name="Rectangle 9"/>
          <p:cNvSpPr>
            <a:spLocks noGrp="1" noChangeArrowheads="1"/>
          </p:cNvSpPr>
          <p:nvPr>
            <p:ph type="sldNum" idx="11"/>
          </p:nvPr>
        </p:nvSpPr>
        <p:spPr>
          <a:ln/>
        </p:spPr>
        <p:txBody>
          <a:bodyPr/>
          <a:lstStyle>
            <a:lvl1pPr>
              <a:defRPr/>
            </a:lvl1pPr>
          </a:lstStyle>
          <a:p>
            <a:pPr>
              <a:defRPr/>
            </a:pPr>
            <a:fld id="{68931075-28C0-40F4-867F-B460ABF123A7}" type="slidenum">
              <a:rPr lang="en-US"/>
              <a:pPr>
                <a:defRPr/>
              </a:pPr>
              <a:t>‹#›</a:t>
            </a:fld>
            <a:endParaRPr lang="en-US"/>
          </a:p>
        </p:txBody>
      </p:sp>
    </p:spTree>
    <p:extLst>
      <p:ext uri="{BB962C8B-B14F-4D97-AF65-F5344CB8AC3E}">
        <p14:creationId xmlns:p14="http://schemas.microsoft.com/office/powerpoint/2010/main" val="1726456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8"/>
          <p:cNvSpPr>
            <a:spLocks noGrp="1" noChangeArrowheads="1"/>
          </p:cNvSpPr>
          <p:nvPr>
            <p:ph type="dt" idx="10"/>
          </p:nvPr>
        </p:nvSpPr>
        <p:spPr>
          <a:ln/>
        </p:spPr>
        <p:txBody>
          <a:bodyPr/>
          <a:lstStyle>
            <a:lvl1pPr>
              <a:defRPr/>
            </a:lvl1pPr>
          </a:lstStyle>
          <a:p>
            <a:pPr>
              <a:defRPr/>
            </a:pPr>
            <a:r>
              <a:rPr lang="en-US"/>
              <a:t>10/17/10</a:t>
            </a:r>
          </a:p>
        </p:txBody>
      </p:sp>
      <p:sp>
        <p:nvSpPr>
          <p:cNvPr id="4" name="Rectangle 9"/>
          <p:cNvSpPr>
            <a:spLocks noGrp="1" noChangeArrowheads="1"/>
          </p:cNvSpPr>
          <p:nvPr>
            <p:ph type="sldNum" idx="11"/>
          </p:nvPr>
        </p:nvSpPr>
        <p:spPr>
          <a:ln/>
        </p:spPr>
        <p:txBody>
          <a:bodyPr/>
          <a:lstStyle>
            <a:lvl1pPr>
              <a:defRPr/>
            </a:lvl1pPr>
          </a:lstStyle>
          <a:p>
            <a:pPr>
              <a:defRPr/>
            </a:pPr>
            <a:fld id="{6B9633FD-B8ED-4F8D-B444-0EEC4B92404D}" type="slidenum">
              <a:rPr lang="en-US"/>
              <a:pPr>
                <a:defRPr/>
              </a:pPr>
              <a:t>‹#›</a:t>
            </a:fld>
            <a:endParaRPr lang="en-US"/>
          </a:p>
        </p:txBody>
      </p:sp>
    </p:spTree>
    <p:extLst>
      <p:ext uri="{BB962C8B-B14F-4D97-AF65-F5344CB8AC3E}">
        <p14:creationId xmlns:p14="http://schemas.microsoft.com/office/powerpoint/2010/main" val="272009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idx="10"/>
          </p:nvPr>
        </p:nvSpPr>
        <p:spPr>
          <a:ln/>
        </p:spPr>
        <p:txBody>
          <a:bodyPr/>
          <a:lstStyle>
            <a:lvl1pPr>
              <a:defRPr/>
            </a:lvl1pPr>
          </a:lstStyle>
          <a:p>
            <a:pPr>
              <a:defRPr/>
            </a:pPr>
            <a:r>
              <a:rPr lang="en-US"/>
              <a:t>10/17/10</a:t>
            </a:r>
          </a:p>
        </p:txBody>
      </p:sp>
      <p:sp>
        <p:nvSpPr>
          <p:cNvPr id="3" name="Rectangle 9"/>
          <p:cNvSpPr>
            <a:spLocks noGrp="1" noChangeArrowheads="1"/>
          </p:cNvSpPr>
          <p:nvPr>
            <p:ph type="sldNum" idx="11"/>
          </p:nvPr>
        </p:nvSpPr>
        <p:spPr>
          <a:ln/>
        </p:spPr>
        <p:txBody>
          <a:bodyPr/>
          <a:lstStyle>
            <a:lvl1pPr>
              <a:defRPr/>
            </a:lvl1pPr>
          </a:lstStyle>
          <a:p>
            <a:pPr>
              <a:defRPr/>
            </a:pPr>
            <a:fld id="{D5D51953-DFB6-429E-9EF4-D166728F9CAC}" type="slidenum">
              <a:rPr lang="en-US"/>
              <a:pPr>
                <a:defRPr/>
              </a:pPr>
              <a:t>‹#›</a:t>
            </a:fld>
            <a:endParaRPr lang="en-US"/>
          </a:p>
        </p:txBody>
      </p:sp>
    </p:spTree>
    <p:extLst>
      <p:ext uri="{BB962C8B-B14F-4D97-AF65-F5344CB8AC3E}">
        <p14:creationId xmlns:p14="http://schemas.microsoft.com/office/powerpoint/2010/main" val="1965853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3D8759E9-77A3-49FE-9ACF-DFCED04A9047}" type="slidenum">
              <a:rPr lang="en-US"/>
              <a:pPr>
                <a:defRPr/>
              </a:pPr>
              <a:t>‹#›</a:t>
            </a:fld>
            <a:endParaRPr lang="en-US"/>
          </a:p>
        </p:txBody>
      </p:sp>
    </p:spTree>
    <p:extLst>
      <p:ext uri="{BB962C8B-B14F-4D97-AF65-F5344CB8AC3E}">
        <p14:creationId xmlns:p14="http://schemas.microsoft.com/office/powerpoint/2010/main" val="3575137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2C769552-511A-4DB9-B030-9244F801A279}" type="slidenum">
              <a:rPr lang="en-US"/>
              <a:pPr>
                <a:defRPr/>
              </a:pPr>
              <a:t>‹#›</a:t>
            </a:fld>
            <a:endParaRPr lang="en-US"/>
          </a:p>
        </p:txBody>
      </p:sp>
    </p:spTree>
    <p:extLst>
      <p:ext uri="{BB962C8B-B14F-4D97-AF65-F5344CB8AC3E}">
        <p14:creationId xmlns:p14="http://schemas.microsoft.com/office/powerpoint/2010/main" val="1242779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9EC12908-807A-4528-B827-15899CC7BE07}" type="slidenum">
              <a:rPr lang="en-US"/>
              <a:pPr>
                <a:defRPr/>
              </a:pPr>
              <a:t>‹#›</a:t>
            </a:fld>
            <a:endParaRPr lang="en-US"/>
          </a:p>
        </p:txBody>
      </p:sp>
    </p:spTree>
    <p:extLst>
      <p:ext uri="{BB962C8B-B14F-4D97-AF65-F5344CB8AC3E}">
        <p14:creationId xmlns:p14="http://schemas.microsoft.com/office/powerpoint/2010/main" val="4024613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4C0E58BC-7890-4222-88AA-34BEB60F7B99}" type="slidenum">
              <a:rPr lang="en-US"/>
              <a:pPr>
                <a:defRPr/>
              </a:pPr>
              <a:t>‹#›</a:t>
            </a:fld>
            <a:endParaRPr lang="en-US"/>
          </a:p>
        </p:txBody>
      </p:sp>
    </p:spTree>
    <p:extLst>
      <p:ext uri="{BB962C8B-B14F-4D97-AF65-F5344CB8AC3E}">
        <p14:creationId xmlns:p14="http://schemas.microsoft.com/office/powerpoint/2010/main" val="1646709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58750"/>
            <a:ext cx="2057400" cy="580707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5613" y="158750"/>
            <a:ext cx="6024562"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182D82D1-C7AF-408C-8CB1-95200F1DFA3C}" type="slidenum">
              <a:rPr lang="en-US"/>
              <a:pPr>
                <a:defRPr/>
              </a:pPr>
              <a:t>‹#›</a:t>
            </a:fld>
            <a:endParaRPr lang="en-US"/>
          </a:p>
        </p:txBody>
      </p:sp>
    </p:spTree>
    <p:extLst>
      <p:ext uri="{BB962C8B-B14F-4D97-AF65-F5344CB8AC3E}">
        <p14:creationId xmlns:p14="http://schemas.microsoft.com/office/powerpoint/2010/main" val="15581946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FC6A97A9-F6F2-427A-BBD5-677889127933}" type="slidenum">
              <a:rPr lang="en-US"/>
              <a:pPr>
                <a:defRPr/>
              </a:pPr>
              <a:t>‹#›</a:t>
            </a:fld>
            <a:endParaRPr lang="en-US"/>
          </a:p>
        </p:txBody>
      </p:sp>
    </p:spTree>
    <p:extLst>
      <p:ext uri="{BB962C8B-B14F-4D97-AF65-F5344CB8AC3E}">
        <p14:creationId xmlns:p14="http://schemas.microsoft.com/office/powerpoint/2010/main" val="21848356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D4ADF6B3-2D17-49FC-9E95-7B18C0848130}" type="slidenum">
              <a:rPr lang="en-US"/>
              <a:pPr>
                <a:defRPr/>
              </a:pPr>
              <a:t>‹#›</a:t>
            </a:fld>
            <a:endParaRPr lang="en-US"/>
          </a:p>
        </p:txBody>
      </p:sp>
    </p:spTree>
    <p:extLst>
      <p:ext uri="{BB962C8B-B14F-4D97-AF65-F5344CB8AC3E}">
        <p14:creationId xmlns:p14="http://schemas.microsoft.com/office/powerpoint/2010/main" val="12790683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87E072AA-6FB9-4DD5-B28B-FD70554718E4}" type="slidenum">
              <a:rPr lang="en-US"/>
              <a:pPr>
                <a:defRPr/>
              </a:pPr>
              <a:t>‹#›</a:t>
            </a:fld>
            <a:endParaRPr lang="en-US"/>
          </a:p>
        </p:txBody>
      </p:sp>
    </p:spTree>
    <p:extLst>
      <p:ext uri="{BB962C8B-B14F-4D97-AF65-F5344CB8AC3E}">
        <p14:creationId xmlns:p14="http://schemas.microsoft.com/office/powerpoint/2010/main" val="29290152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5613" y="1201738"/>
            <a:ext cx="4040187"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7"/>
          <p:cNvSpPr>
            <a:spLocks noGrp="1" noChangeArrowheads="1"/>
          </p:cNvSpPr>
          <p:nvPr>
            <p:ph type="dt" idx="10"/>
          </p:nvPr>
        </p:nvSpPr>
        <p:spPr>
          <a:ln/>
        </p:spPr>
        <p:txBody>
          <a:bodyPr/>
          <a:lstStyle>
            <a:lvl1pPr>
              <a:defRPr/>
            </a:lvl1pPr>
          </a:lstStyle>
          <a:p>
            <a:pPr>
              <a:defRPr/>
            </a:pPr>
            <a:r>
              <a:rPr lang="en-US"/>
              <a:t>10/17/10</a:t>
            </a:r>
          </a:p>
        </p:txBody>
      </p:sp>
      <p:sp>
        <p:nvSpPr>
          <p:cNvPr id="6" name="Rectangle 8"/>
          <p:cNvSpPr>
            <a:spLocks noGrp="1" noChangeArrowheads="1"/>
          </p:cNvSpPr>
          <p:nvPr>
            <p:ph type="sldNum" idx="11"/>
          </p:nvPr>
        </p:nvSpPr>
        <p:spPr>
          <a:ln/>
        </p:spPr>
        <p:txBody>
          <a:bodyPr/>
          <a:lstStyle>
            <a:lvl1pPr>
              <a:defRPr/>
            </a:lvl1pPr>
          </a:lstStyle>
          <a:p>
            <a:pPr>
              <a:defRPr/>
            </a:pPr>
            <a:fld id="{2710DED7-DD5D-4C64-A90C-909F57FB84F0}" type="slidenum">
              <a:rPr lang="en-US"/>
              <a:pPr>
                <a:defRPr/>
              </a:pPr>
              <a:t>‹#›</a:t>
            </a:fld>
            <a:endParaRPr lang="en-US"/>
          </a:p>
        </p:txBody>
      </p:sp>
    </p:spTree>
    <p:extLst>
      <p:ext uri="{BB962C8B-B14F-4D97-AF65-F5344CB8AC3E}">
        <p14:creationId xmlns:p14="http://schemas.microsoft.com/office/powerpoint/2010/main" val="18506063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7"/>
          <p:cNvSpPr>
            <a:spLocks noGrp="1" noChangeArrowheads="1"/>
          </p:cNvSpPr>
          <p:nvPr>
            <p:ph type="dt" idx="10"/>
          </p:nvPr>
        </p:nvSpPr>
        <p:spPr>
          <a:ln/>
        </p:spPr>
        <p:txBody>
          <a:bodyPr/>
          <a:lstStyle>
            <a:lvl1pPr>
              <a:defRPr/>
            </a:lvl1pPr>
          </a:lstStyle>
          <a:p>
            <a:pPr>
              <a:defRPr/>
            </a:pPr>
            <a:r>
              <a:rPr lang="en-US"/>
              <a:t>10/17/10</a:t>
            </a:r>
          </a:p>
        </p:txBody>
      </p:sp>
      <p:sp>
        <p:nvSpPr>
          <p:cNvPr id="8" name="Rectangle 8"/>
          <p:cNvSpPr>
            <a:spLocks noGrp="1" noChangeArrowheads="1"/>
          </p:cNvSpPr>
          <p:nvPr>
            <p:ph type="sldNum" idx="11"/>
          </p:nvPr>
        </p:nvSpPr>
        <p:spPr>
          <a:ln/>
        </p:spPr>
        <p:txBody>
          <a:bodyPr/>
          <a:lstStyle>
            <a:lvl1pPr>
              <a:defRPr/>
            </a:lvl1pPr>
          </a:lstStyle>
          <a:p>
            <a:pPr>
              <a:defRPr/>
            </a:pPr>
            <a:fld id="{575660D2-F600-4CD3-93F5-AB2DFF19733C}" type="slidenum">
              <a:rPr lang="en-US"/>
              <a:pPr>
                <a:defRPr/>
              </a:pPr>
              <a:t>‹#›</a:t>
            </a:fld>
            <a:endParaRPr lang="en-US"/>
          </a:p>
        </p:txBody>
      </p:sp>
    </p:spTree>
    <p:extLst>
      <p:ext uri="{BB962C8B-B14F-4D97-AF65-F5344CB8AC3E}">
        <p14:creationId xmlns:p14="http://schemas.microsoft.com/office/powerpoint/2010/main" val="30610655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7"/>
          <p:cNvSpPr>
            <a:spLocks noGrp="1" noChangeArrowheads="1"/>
          </p:cNvSpPr>
          <p:nvPr>
            <p:ph type="dt" idx="10"/>
          </p:nvPr>
        </p:nvSpPr>
        <p:spPr>
          <a:ln/>
        </p:spPr>
        <p:txBody>
          <a:bodyPr/>
          <a:lstStyle>
            <a:lvl1pPr>
              <a:defRPr/>
            </a:lvl1pPr>
          </a:lstStyle>
          <a:p>
            <a:pPr>
              <a:defRPr/>
            </a:pPr>
            <a:r>
              <a:rPr lang="en-US"/>
              <a:t>10/17/10</a:t>
            </a:r>
          </a:p>
        </p:txBody>
      </p:sp>
      <p:sp>
        <p:nvSpPr>
          <p:cNvPr id="4" name="Rectangle 8"/>
          <p:cNvSpPr>
            <a:spLocks noGrp="1" noChangeArrowheads="1"/>
          </p:cNvSpPr>
          <p:nvPr>
            <p:ph type="sldNum" idx="11"/>
          </p:nvPr>
        </p:nvSpPr>
        <p:spPr>
          <a:ln/>
        </p:spPr>
        <p:txBody>
          <a:bodyPr/>
          <a:lstStyle>
            <a:lvl1pPr>
              <a:defRPr/>
            </a:lvl1pPr>
          </a:lstStyle>
          <a:p>
            <a:pPr>
              <a:defRPr/>
            </a:pPr>
            <a:fld id="{DEF21980-2AE9-4EB1-8849-A996F6C7CB9D}" type="slidenum">
              <a:rPr lang="en-US"/>
              <a:pPr>
                <a:defRPr/>
              </a:pPr>
              <a:t>‹#›</a:t>
            </a:fld>
            <a:endParaRPr lang="en-US"/>
          </a:p>
        </p:txBody>
      </p:sp>
    </p:spTree>
    <p:extLst>
      <p:ext uri="{BB962C8B-B14F-4D97-AF65-F5344CB8AC3E}">
        <p14:creationId xmlns:p14="http://schemas.microsoft.com/office/powerpoint/2010/main" val="26096286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idx="10"/>
          </p:nvPr>
        </p:nvSpPr>
        <p:spPr>
          <a:ln/>
        </p:spPr>
        <p:txBody>
          <a:bodyPr/>
          <a:lstStyle>
            <a:lvl1pPr>
              <a:defRPr/>
            </a:lvl1pPr>
          </a:lstStyle>
          <a:p>
            <a:pPr>
              <a:defRPr/>
            </a:pPr>
            <a:r>
              <a:rPr lang="en-US"/>
              <a:t>10/17/10</a:t>
            </a:r>
          </a:p>
        </p:txBody>
      </p:sp>
      <p:sp>
        <p:nvSpPr>
          <p:cNvPr id="3" name="Rectangle 8"/>
          <p:cNvSpPr>
            <a:spLocks noGrp="1" noChangeArrowheads="1"/>
          </p:cNvSpPr>
          <p:nvPr>
            <p:ph type="sldNum" idx="11"/>
          </p:nvPr>
        </p:nvSpPr>
        <p:spPr>
          <a:ln/>
        </p:spPr>
        <p:txBody>
          <a:bodyPr/>
          <a:lstStyle>
            <a:lvl1pPr>
              <a:defRPr/>
            </a:lvl1pPr>
          </a:lstStyle>
          <a:p>
            <a:pPr>
              <a:defRPr/>
            </a:pPr>
            <a:fld id="{7368A7F7-DBCD-4C14-83A0-E4C528A4E282}" type="slidenum">
              <a:rPr lang="en-US"/>
              <a:pPr>
                <a:defRPr/>
              </a:pPr>
              <a:t>‹#›</a:t>
            </a:fld>
            <a:endParaRPr lang="en-US"/>
          </a:p>
        </p:txBody>
      </p:sp>
    </p:spTree>
    <p:extLst>
      <p:ext uri="{BB962C8B-B14F-4D97-AF65-F5344CB8AC3E}">
        <p14:creationId xmlns:p14="http://schemas.microsoft.com/office/powerpoint/2010/main" val="1482609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10/17/10</a:t>
            </a:r>
          </a:p>
        </p:txBody>
      </p:sp>
      <p:sp>
        <p:nvSpPr>
          <p:cNvPr id="5" name="Rectangle 4"/>
          <p:cNvSpPr>
            <a:spLocks noGrp="1" noChangeArrowheads="1"/>
          </p:cNvSpPr>
          <p:nvPr>
            <p:ph type="sldNum" idx="11"/>
          </p:nvPr>
        </p:nvSpPr>
        <p:spPr>
          <a:ln/>
        </p:spPr>
        <p:txBody>
          <a:bodyPr/>
          <a:lstStyle>
            <a:lvl1pPr>
              <a:defRPr/>
            </a:lvl1pPr>
          </a:lstStyle>
          <a:p>
            <a:pPr>
              <a:defRPr/>
            </a:pPr>
            <a:fld id="{2B372B1F-B417-4388-9E53-57B300D63EB2}" type="slidenum">
              <a:rPr lang="en-US"/>
              <a:pPr>
                <a:defRPr/>
              </a:pPr>
              <a:t>‹#›</a:t>
            </a:fld>
            <a:endParaRPr lang="en-US"/>
          </a:p>
        </p:txBody>
      </p:sp>
    </p:spTree>
    <p:extLst>
      <p:ext uri="{BB962C8B-B14F-4D97-AF65-F5344CB8AC3E}">
        <p14:creationId xmlns:p14="http://schemas.microsoft.com/office/powerpoint/2010/main" val="16521004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idx="10"/>
          </p:nvPr>
        </p:nvSpPr>
        <p:spPr>
          <a:ln/>
        </p:spPr>
        <p:txBody>
          <a:bodyPr/>
          <a:lstStyle>
            <a:lvl1pPr>
              <a:defRPr/>
            </a:lvl1pPr>
          </a:lstStyle>
          <a:p>
            <a:pPr>
              <a:defRPr/>
            </a:pPr>
            <a:r>
              <a:rPr lang="en-US"/>
              <a:t>10/17/10</a:t>
            </a:r>
          </a:p>
        </p:txBody>
      </p:sp>
      <p:sp>
        <p:nvSpPr>
          <p:cNvPr id="6" name="Rectangle 8"/>
          <p:cNvSpPr>
            <a:spLocks noGrp="1" noChangeArrowheads="1"/>
          </p:cNvSpPr>
          <p:nvPr>
            <p:ph type="sldNum" idx="11"/>
          </p:nvPr>
        </p:nvSpPr>
        <p:spPr>
          <a:ln/>
        </p:spPr>
        <p:txBody>
          <a:bodyPr/>
          <a:lstStyle>
            <a:lvl1pPr>
              <a:defRPr/>
            </a:lvl1pPr>
          </a:lstStyle>
          <a:p>
            <a:pPr>
              <a:defRPr/>
            </a:pPr>
            <a:fld id="{24941E2A-8E9A-4D88-A10D-0A6D4FA2192A}" type="slidenum">
              <a:rPr lang="en-US"/>
              <a:pPr>
                <a:defRPr/>
              </a:pPr>
              <a:t>‹#›</a:t>
            </a:fld>
            <a:endParaRPr lang="en-US"/>
          </a:p>
        </p:txBody>
      </p:sp>
    </p:spTree>
    <p:extLst>
      <p:ext uri="{BB962C8B-B14F-4D97-AF65-F5344CB8AC3E}">
        <p14:creationId xmlns:p14="http://schemas.microsoft.com/office/powerpoint/2010/main" val="1013513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idx="10"/>
          </p:nvPr>
        </p:nvSpPr>
        <p:spPr>
          <a:ln/>
        </p:spPr>
        <p:txBody>
          <a:bodyPr/>
          <a:lstStyle>
            <a:lvl1pPr>
              <a:defRPr/>
            </a:lvl1pPr>
          </a:lstStyle>
          <a:p>
            <a:pPr>
              <a:defRPr/>
            </a:pPr>
            <a:r>
              <a:rPr lang="en-US"/>
              <a:t>10/17/10</a:t>
            </a:r>
          </a:p>
        </p:txBody>
      </p:sp>
      <p:sp>
        <p:nvSpPr>
          <p:cNvPr id="6" name="Rectangle 8"/>
          <p:cNvSpPr>
            <a:spLocks noGrp="1" noChangeArrowheads="1"/>
          </p:cNvSpPr>
          <p:nvPr>
            <p:ph type="sldNum" idx="11"/>
          </p:nvPr>
        </p:nvSpPr>
        <p:spPr>
          <a:ln/>
        </p:spPr>
        <p:txBody>
          <a:bodyPr/>
          <a:lstStyle>
            <a:lvl1pPr>
              <a:defRPr/>
            </a:lvl1pPr>
          </a:lstStyle>
          <a:p>
            <a:pPr>
              <a:defRPr/>
            </a:pPr>
            <a:fld id="{37C75E31-1CE3-4083-8132-7874F2AB9E7C}" type="slidenum">
              <a:rPr lang="en-US"/>
              <a:pPr>
                <a:defRPr/>
              </a:pPr>
              <a:t>‹#›</a:t>
            </a:fld>
            <a:endParaRPr lang="en-US"/>
          </a:p>
        </p:txBody>
      </p:sp>
    </p:spTree>
    <p:extLst>
      <p:ext uri="{BB962C8B-B14F-4D97-AF65-F5344CB8AC3E}">
        <p14:creationId xmlns:p14="http://schemas.microsoft.com/office/powerpoint/2010/main" val="16734734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82EEFF57-0656-4EEE-9764-9C47A9467125}" type="slidenum">
              <a:rPr lang="en-US"/>
              <a:pPr>
                <a:defRPr/>
              </a:pPr>
              <a:t>‹#›</a:t>
            </a:fld>
            <a:endParaRPr lang="en-US"/>
          </a:p>
        </p:txBody>
      </p:sp>
    </p:spTree>
    <p:extLst>
      <p:ext uri="{BB962C8B-B14F-4D97-AF65-F5344CB8AC3E}">
        <p14:creationId xmlns:p14="http://schemas.microsoft.com/office/powerpoint/2010/main" val="804479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58750"/>
            <a:ext cx="2057400" cy="580707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5613" y="158750"/>
            <a:ext cx="6024562"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7"/>
          <p:cNvSpPr>
            <a:spLocks noGrp="1" noChangeArrowheads="1"/>
          </p:cNvSpPr>
          <p:nvPr>
            <p:ph type="dt" idx="10"/>
          </p:nvPr>
        </p:nvSpPr>
        <p:spPr>
          <a:ln/>
        </p:spPr>
        <p:txBody>
          <a:bodyPr/>
          <a:lstStyle>
            <a:lvl1pPr>
              <a:defRPr/>
            </a:lvl1pPr>
          </a:lstStyle>
          <a:p>
            <a:pPr>
              <a:defRPr/>
            </a:pPr>
            <a:r>
              <a:rPr lang="en-US"/>
              <a:t>10/17/10</a:t>
            </a:r>
          </a:p>
        </p:txBody>
      </p:sp>
      <p:sp>
        <p:nvSpPr>
          <p:cNvPr id="5" name="Rectangle 8"/>
          <p:cNvSpPr>
            <a:spLocks noGrp="1" noChangeArrowheads="1"/>
          </p:cNvSpPr>
          <p:nvPr>
            <p:ph type="sldNum" idx="11"/>
          </p:nvPr>
        </p:nvSpPr>
        <p:spPr>
          <a:ln/>
        </p:spPr>
        <p:txBody>
          <a:bodyPr/>
          <a:lstStyle>
            <a:lvl1pPr>
              <a:defRPr/>
            </a:lvl1pPr>
          </a:lstStyle>
          <a:p>
            <a:pPr>
              <a:defRPr/>
            </a:pPr>
            <a:fld id="{230569E5-DBC4-4D29-9ADB-0760BAF871F6}" type="slidenum">
              <a:rPr lang="en-US"/>
              <a:pPr>
                <a:defRPr/>
              </a:pPr>
              <a:t>‹#›</a:t>
            </a:fld>
            <a:endParaRPr lang="en-US"/>
          </a:p>
        </p:txBody>
      </p:sp>
    </p:spTree>
    <p:extLst>
      <p:ext uri="{BB962C8B-B14F-4D97-AF65-F5344CB8AC3E}">
        <p14:creationId xmlns:p14="http://schemas.microsoft.com/office/powerpoint/2010/main" val="35448155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158750"/>
            <a:ext cx="8234362" cy="885825"/>
          </a:xfrm>
        </p:spPr>
        <p:txBody>
          <a:bodyPr/>
          <a:lstStyle/>
          <a:p>
            <a:r>
              <a:rPr lang="en-US" smtClean="0"/>
              <a:t>Click to edit Master title style</a:t>
            </a:r>
            <a:endParaRPr lang="ru-RU"/>
          </a:p>
        </p:txBody>
      </p:sp>
      <p:sp>
        <p:nvSpPr>
          <p:cNvPr id="3" name="Text Placeholder 2"/>
          <p:cNvSpPr>
            <a:spLocks noGrp="1"/>
          </p:cNvSpPr>
          <p:nvPr>
            <p:ph type="body" sz="half" idx="1"/>
          </p:nvPr>
        </p:nvSpPr>
        <p:spPr>
          <a:xfrm>
            <a:off x="455613" y="1201738"/>
            <a:ext cx="4040187" cy="4764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7"/>
          <p:cNvSpPr>
            <a:spLocks noGrp="1" noChangeArrowheads="1"/>
          </p:cNvSpPr>
          <p:nvPr>
            <p:ph type="dt" idx="10"/>
          </p:nvPr>
        </p:nvSpPr>
        <p:spPr>
          <a:ln/>
        </p:spPr>
        <p:txBody>
          <a:bodyPr/>
          <a:lstStyle>
            <a:lvl1pPr>
              <a:defRPr/>
            </a:lvl1pPr>
          </a:lstStyle>
          <a:p>
            <a:pPr>
              <a:defRPr/>
            </a:pPr>
            <a:r>
              <a:rPr lang="en-US"/>
              <a:t>10/17/10</a:t>
            </a:r>
          </a:p>
        </p:txBody>
      </p:sp>
      <p:sp>
        <p:nvSpPr>
          <p:cNvPr id="6" name="Rectangle 8"/>
          <p:cNvSpPr>
            <a:spLocks noGrp="1" noChangeArrowheads="1"/>
          </p:cNvSpPr>
          <p:nvPr>
            <p:ph type="sldNum" idx="11"/>
          </p:nvPr>
        </p:nvSpPr>
        <p:spPr>
          <a:ln/>
        </p:spPr>
        <p:txBody>
          <a:bodyPr/>
          <a:lstStyle>
            <a:lvl1pPr>
              <a:defRPr/>
            </a:lvl1pPr>
          </a:lstStyle>
          <a:p>
            <a:pPr>
              <a:defRPr/>
            </a:pPr>
            <a:fld id="{212752D1-B171-4464-93B3-74518989CBA9}" type="slidenum">
              <a:rPr lang="en-US"/>
              <a:pPr>
                <a:defRPr/>
              </a:pPr>
              <a:t>‹#›</a:t>
            </a:fld>
            <a:endParaRPr lang="en-US"/>
          </a:p>
        </p:txBody>
      </p:sp>
    </p:spTree>
    <p:extLst>
      <p:ext uri="{BB962C8B-B14F-4D97-AF65-F5344CB8AC3E}">
        <p14:creationId xmlns:p14="http://schemas.microsoft.com/office/powerpoint/2010/main" val="15429830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D1650279-4F4B-4B6B-955F-7D1F5AC53EA1}" type="slidenum">
              <a:rPr lang="en-US"/>
              <a:pPr>
                <a:defRPr/>
              </a:pPr>
              <a:t>‹#›</a:t>
            </a:fld>
            <a:endParaRPr lang="en-US"/>
          </a:p>
        </p:txBody>
      </p:sp>
    </p:spTree>
    <p:extLst>
      <p:ext uri="{BB962C8B-B14F-4D97-AF65-F5344CB8AC3E}">
        <p14:creationId xmlns:p14="http://schemas.microsoft.com/office/powerpoint/2010/main" val="40972142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090725CB-B4CC-478F-835E-7E13C298D0EC}" type="slidenum">
              <a:rPr lang="en-US"/>
              <a:pPr>
                <a:defRPr/>
              </a:pPr>
              <a:t>‹#›</a:t>
            </a:fld>
            <a:endParaRPr lang="en-US"/>
          </a:p>
        </p:txBody>
      </p:sp>
    </p:spTree>
    <p:extLst>
      <p:ext uri="{BB962C8B-B14F-4D97-AF65-F5344CB8AC3E}">
        <p14:creationId xmlns:p14="http://schemas.microsoft.com/office/powerpoint/2010/main" val="10393468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BB6DF761-C96C-4E36-9453-071535A53445}" type="slidenum">
              <a:rPr lang="en-US"/>
              <a:pPr>
                <a:defRPr/>
              </a:pPr>
              <a:t>‹#›</a:t>
            </a:fld>
            <a:endParaRPr lang="en-US"/>
          </a:p>
        </p:txBody>
      </p:sp>
    </p:spTree>
    <p:extLst>
      <p:ext uri="{BB962C8B-B14F-4D97-AF65-F5344CB8AC3E}">
        <p14:creationId xmlns:p14="http://schemas.microsoft.com/office/powerpoint/2010/main" val="14376149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5613" y="1201738"/>
            <a:ext cx="4040187"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890C414E-753E-486A-9E29-B91E14077CC7}" type="slidenum">
              <a:rPr lang="en-US"/>
              <a:pPr>
                <a:defRPr/>
              </a:pPr>
              <a:t>‹#›</a:t>
            </a:fld>
            <a:endParaRPr lang="en-US"/>
          </a:p>
        </p:txBody>
      </p:sp>
    </p:spTree>
    <p:extLst>
      <p:ext uri="{BB962C8B-B14F-4D97-AF65-F5344CB8AC3E}">
        <p14:creationId xmlns:p14="http://schemas.microsoft.com/office/powerpoint/2010/main" val="37347480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8"/>
          <p:cNvSpPr>
            <a:spLocks noGrp="1" noChangeArrowheads="1"/>
          </p:cNvSpPr>
          <p:nvPr>
            <p:ph type="dt" idx="10"/>
          </p:nvPr>
        </p:nvSpPr>
        <p:spPr>
          <a:ln/>
        </p:spPr>
        <p:txBody>
          <a:bodyPr/>
          <a:lstStyle>
            <a:lvl1pPr>
              <a:defRPr/>
            </a:lvl1pPr>
          </a:lstStyle>
          <a:p>
            <a:pPr>
              <a:defRPr/>
            </a:pPr>
            <a:r>
              <a:rPr lang="en-US"/>
              <a:t>10/17/10</a:t>
            </a:r>
          </a:p>
        </p:txBody>
      </p:sp>
      <p:sp>
        <p:nvSpPr>
          <p:cNvPr id="8" name="Rectangle 9"/>
          <p:cNvSpPr>
            <a:spLocks noGrp="1" noChangeArrowheads="1"/>
          </p:cNvSpPr>
          <p:nvPr>
            <p:ph type="sldNum" idx="11"/>
          </p:nvPr>
        </p:nvSpPr>
        <p:spPr>
          <a:ln/>
        </p:spPr>
        <p:txBody>
          <a:bodyPr/>
          <a:lstStyle>
            <a:lvl1pPr>
              <a:defRPr/>
            </a:lvl1pPr>
          </a:lstStyle>
          <a:p>
            <a:pPr>
              <a:defRPr/>
            </a:pPr>
            <a:fld id="{B69F8819-8B9F-44F2-A2F6-4D4F5CC22A44}" type="slidenum">
              <a:rPr lang="en-US"/>
              <a:pPr>
                <a:defRPr/>
              </a:pPr>
              <a:t>‹#›</a:t>
            </a:fld>
            <a:endParaRPr lang="en-US"/>
          </a:p>
        </p:txBody>
      </p:sp>
    </p:spTree>
    <p:extLst>
      <p:ext uri="{BB962C8B-B14F-4D97-AF65-F5344CB8AC3E}">
        <p14:creationId xmlns:p14="http://schemas.microsoft.com/office/powerpoint/2010/main" val="105154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5613" y="1201738"/>
            <a:ext cx="4040187"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201738"/>
            <a:ext cx="4041775" cy="4764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3"/>
          <p:cNvSpPr>
            <a:spLocks noGrp="1" noChangeArrowheads="1"/>
          </p:cNvSpPr>
          <p:nvPr>
            <p:ph type="dt" idx="10"/>
          </p:nvPr>
        </p:nvSpPr>
        <p:spPr>
          <a:ln/>
        </p:spPr>
        <p:txBody>
          <a:bodyPr/>
          <a:lstStyle>
            <a:lvl1pPr>
              <a:defRPr/>
            </a:lvl1pPr>
          </a:lstStyle>
          <a:p>
            <a:pPr>
              <a:defRPr/>
            </a:pPr>
            <a:r>
              <a:rPr lang="en-US"/>
              <a:t>10/17/10</a:t>
            </a:r>
          </a:p>
        </p:txBody>
      </p:sp>
      <p:sp>
        <p:nvSpPr>
          <p:cNvPr id="6" name="Rectangle 4"/>
          <p:cNvSpPr>
            <a:spLocks noGrp="1" noChangeArrowheads="1"/>
          </p:cNvSpPr>
          <p:nvPr>
            <p:ph type="sldNum" idx="11"/>
          </p:nvPr>
        </p:nvSpPr>
        <p:spPr>
          <a:ln/>
        </p:spPr>
        <p:txBody>
          <a:bodyPr/>
          <a:lstStyle>
            <a:lvl1pPr>
              <a:defRPr/>
            </a:lvl1pPr>
          </a:lstStyle>
          <a:p>
            <a:pPr>
              <a:defRPr/>
            </a:pPr>
            <a:fld id="{BE18BDFC-350E-4C22-9DE6-218498AD33EF}" type="slidenum">
              <a:rPr lang="en-US"/>
              <a:pPr>
                <a:defRPr/>
              </a:pPr>
              <a:t>‹#›</a:t>
            </a:fld>
            <a:endParaRPr lang="en-US"/>
          </a:p>
        </p:txBody>
      </p:sp>
    </p:spTree>
    <p:extLst>
      <p:ext uri="{BB962C8B-B14F-4D97-AF65-F5344CB8AC3E}">
        <p14:creationId xmlns:p14="http://schemas.microsoft.com/office/powerpoint/2010/main" val="16629910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8"/>
          <p:cNvSpPr>
            <a:spLocks noGrp="1" noChangeArrowheads="1"/>
          </p:cNvSpPr>
          <p:nvPr>
            <p:ph type="dt" idx="10"/>
          </p:nvPr>
        </p:nvSpPr>
        <p:spPr>
          <a:ln/>
        </p:spPr>
        <p:txBody>
          <a:bodyPr/>
          <a:lstStyle>
            <a:lvl1pPr>
              <a:defRPr/>
            </a:lvl1pPr>
          </a:lstStyle>
          <a:p>
            <a:pPr>
              <a:defRPr/>
            </a:pPr>
            <a:r>
              <a:rPr lang="en-US"/>
              <a:t>10/17/10</a:t>
            </a:r>
          </a:p>
        </p:txBody>
      </p:sp>
      <p:sp>
        <p:nvSpPr>
          <p:cNvPr id="4" name="Rectangle 9"/>
          <p:cNvSpPr>
            <a:spLocks noGrp="1" noChangeArrowheads="1"/>
          </p:cNvSpPr>
          <p:nvPr>
            <p:ph type="sldNum" idx="11"/>
          </p:nvPr>
        </p:nvSpPr>
        <p:spPr>
          <a:ln/>
        </p:spPr>
        <p:txBody>
          <a:bodyPr/>
          <a:lstStyle>
            <a:lvl1pPr>
              <a:defRPr/>
            </a:lvl1pPr>
          </a:lstStyle>
          <a:p>
            <a:pPr>
              <a:defRPr/>
            </a:pPr>
            <a:fld id="{7C43DFD6-7CFA-4956-8FE2-FFCED58461DF}" type="slidenum">
              <a:rPr lang="en-US"/>
              <a:pPr>
                <a:defRPr/>
              </a:pPr>
              <a:t>‹#›</a:t>
            </a:fld>
            <a:endParaRPr lang="en-US"/>
          </a:p>
        </p:txBody>
      </p:sp>
    </p:spTree>
    <p:extLst>
      <p:ext uri="{BB962C8B-B14F-4D97-AF65-F5344CB8AC3E}">
        <p14:creationId xmlns:p14="http://schemas.microsoft.com/office/powerpoint/2010/main" val="13355008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idx="10"/>
          </p:nvPr>
        </p:nvSpPr>
        <p:spPr>
          <a:ln/>
        </p:spPr>
        <p:txBody>
          <a:bodyPr/>
          <a:lstStyle>
            <a:lvl1pPr>
              <a:defRPr/>
            </a:lvl1pPr>
          </a:lstStyle>
          <a:p>
            <a:pPr>
              <a:defRPr/>
            </a:pPr>
            <a:r>
              <a:rPr lang="en-US"/>
              <a:t>10/17/10</a:t>
            </a:r>
          </a:p>
        </p:txBody>
      </p:sp>
      <p:sp>
        <p:nvSpPr>
          <p:cNvPr id="3" name="Rectangle 9"/>
          <p:cNvSpPr>
            <a:spLocks noGrp="1" noChangeArrowheads="1"/>
          </p:cNvSpPr>
          <p:nvPr>
            <p:ph type="sldNum" idx="11"/>
          </p:nvPr>
        </p:nvSpPr>
        <p:spPr>
          <a:ln/>
        </p:spPr>
        <p:txBody>
          <a:bodyPr/>
          <a:lstStyle>
            <a:lvl1pPr>
              <a:defRPr/>
            </a:lvl1pPr>
          </a:lstStyle>
          <a:p>
            <a:pPr>
              <a:defRPr/>
            </a:pPr>
            <a:fld id="{FC23586A-A976-433C-B8A4-CEABB5734B39}" type="slidenum">
              <a:rPr lang="en-US"/>
              <a:pPr>
                <a:defRPr/>
              </a:pPr>
              <a:t>‹#›</a:t>
            </a:fld>
            <a:endParaRPr lang="en-US"/>
          </a:p>
        </p:txBody>
      </p:sp>
    </p:spTree>
    <p:extLst>
      <p:ext uri="{BB962C8B-B14F-4D97-AF65-F5344CB8AC3E}">
        <p14:creationId xmlns:p14="http://schemas.microsoft.com/office/powerpoint/2010/main" val="39784771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DA48FA61-8365-4280-9DED-A3F6B93C39AC}" type="slidenum">
              <a:rPr lang="en-US"/>
              <a:pPr>
                <a:defRPr/>
              </a:pPr>
              <a:t>‹#›</a:t>
            </a:fld>
            <a:endParaRPr lang="en-US"/>
          </a:p>
        </p:txBody>
      </p:sp>
    </p:spTree>
    <p:extLst>
      <p:ext uri="{BB962C8B-B14F-4D97-AF65-F5344CB8AC3E}">
        <p14:creationId xmlns:p14="http://schemas.microsoft.com/office/powerpoint/2010/main" val="38480131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idx="10"/>
          </p:nvPr>
        </p:nvSpPr>
        <p:spPr>
          <a:ln/>
        </p:spPr>
        <p:txBody>
          <a:bodyPr/>
          <a:lstStyle>
            <a:lvl1pPr>
              <a:defRPr/>
            </a:lvl1pPr>
          </a:lstStyle>
          <a:p>
            <a:pPr>
              <a:defRPr/>
            </a:pPr>
            <a:r>
              <a:rPr lang="en-US"/>
              <a:t>10/17/10</a:t>
            </a:r>
          </a:p>
        </p:txBody>
      </p:sp>
      <p:sp>
        <p:nvSpPr>
          <p:cNvPr id="6" name="Rectangle 9"/>
          <p:cNvSpPr>
            <a:spLocks noGrp="1" noChangeArrowheads="1"/>
          </p:cNvSpPr>
          <p:nvPr>
            <p:ph type="sldNum" idx="11"/>
          </p:nvPr>
        </p:nvSpPr>
        <p:spPr>
          <a:ln/>
        </p:spPr>
        <p:txBody>
          <a:bodyPr/>
          <a:lstStyle>
            <a:lvl1pPr>
              <a:defRPr/>
            </a:lvl1pPr>
          </a:lstStyle>
          <a:p>
            <a:pPr>
              <a:defRPr/>
            </a:pPr>
            <a:fld id="{0E79EA2F-B4E2-44A8-9283-F3AA00B9A9FB}" type="slidenum">
              <a:rPr lang="en-US"/>
              <a:pPr>
                <a:defRPr/>
              </a:pPr>
              <a:t>‹#›</a:t>
            </a:fld>
            <a:endParaRPr lang="en-US"/>
          </a:p>
        </p:txBody>
      </p:sp>
    </p:spTree>
    <p:extLst>
      <p:ext uri="{BB962C8B-B14F-4D97-AF65-F5344CB8AC3E}">
        <p14:creationId xmlns:p14="http://schemas.microsoft.com/office/powerpoint/2010/main" val="4609808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22812025-5BFC-428C-BBFA-A4800A93D9DA}" type="slidenum">
              <a:rPr lang="en-US"/>
              <a:pPr>
                <a:defRPr/>
              </a:pPr>
              <a:t>‹#›</a:t>
            </a:fld>
            <a:endParaRPr lang="en-US"/>
          </a:p>
        </p:txBody>
      </p:sp>
    </p:spTree>
    <p:extLst>
      <p:ext uri="{BB962C8B-B14F-4D97-AF65-F5344CB8AC3E}">
        <p14:creationId xmlns:p14="http://schemas.microsoft.com/office/powerpoint/2010/main" val="34770007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58750"/>
            <a:ext cx="2057400" cy="580707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5613" y="158750"/>
            <a:ext cx="6024562" cy="58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8"/>
          <p:cNvSpPr>
            <a:spLocks noGrp="1" noChangeArrowheads="1"/>
          </p:cNvSpPr>
          <p:nvPr>
            <p:ph type="dt" idx="10"/>
          </p:nvPr>
        </p:nvSpPr>
        <p:spPr>
          <a:ln/>
        </p:spPr>
        <p:txBody>
          <a:bodyPr/>
          <a:lstStyle>
            <a:lvl1pPr>
              <a:defRPr/>
            </a:lvl1pPr>
          </a:lstStyle>
          <a:p>
            <a:pPr>
              <a:defRPr/>
            </a:pPr>
            <a:r>
              <a:rPr lang="en-US"/>
              <a:t>10/17/10</a:t>
            </a:r>
          </a:p>
        </p:txBody>
      </p:sp>
      <p:sp>
        <p:nvSpPr>
          <p:cNvPr id="5" name="Rectangle 9"/>
          <p:cNvSpPr>
            <a:spLocks noGrp="1" noChangeArrowheads="1"/>
          </p:cNvSpPr>
          <p:nvPr>
            <p:ph type="sldNum" idx="11"/>
          </p:nvPr>
        </p:nvSpPr>
        <p:spPr>
          <a:ln/>
        </p:spPr>
        <p:txBody>
          <a:bodyPr/>
          <a:lstStyle>
            <a:lvl1pPr>
              <a:defRPr/>
            </a:lvl1pPr>
          </a:lstStyle>
          <a:p>
            <a:pPr>
              <a:defRPr/>
            </a:pPr>
            <a:fld id="{8FE5ADFE-A310-4751-BD3C-E9BFCA93185D}" type="slidenum">
              <a:rPr lang="en-US"/>
              <a:pPr>
                <a:defRPr/>
              </a:pPr>
              <a:t>‹#›</a:t>
            </a:fld>
            <a:endParaRPr lang="en-US"/>
          </a:p>
        </p:txBody>
      </p:sp>
    </p:spTree>
    <p:extLst>
      <p:ext uri="{BB962C8B-B14F-4D97-AF65-F5344CB8AC3E}">
        <p14:creationId xmlns:p14="http://schemas.microsoft.com/office/powerpoint/2010/main" val="309896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3"/>
          <p:cNvSpPr>
            <a:spLocks noGrp="1" noChangeArrowheads="1"/>
          </p:cNvSpPr>
          <p:nvPr>
            <p:ph type="dt" idx="10"/>
          </p:nvPr>
        </p:nvSpPr>
        <p:spPr>
          <a:ln/>
        </p:spPr>
        <p:txBody>
          <a:bodyPr/>
          <a:lstStyle>
            <a:lvl1pPr>
              <a:defRPr/>
            </a:lvl1pPr>
          </a:lstStyle>
          <a:p>
            <a:pPr>
              <a:defRPr/>
            </a:pPr>
            <a:r>
              <a:rPr lang="en-US"/>
              <a:t>10/17/10</a:t>
            </a:r>
          </a:p>
        </p:txBody>
      </p:sp>
      <p:sp>
        <p:nvSpPr>
          <p:cNvPr id="8" name="Rectangle 4"/>
          <p:cNvSpPr>
            <a:spLocks noGrp="1" noChangeArrowheads="1"/>
          </p:cNvSpPr>
          <p:nvPr>
            <p:ph type="sldNum" idx="11"/>
          </p:nvPr>
        </p:nvSpPr>
        <p:spPr>
          <a:ln/>
        </p:spPr>
        <p:txBody>
          <a:bodyPr/>
          <a:lstStyle>
            <a:lvl1pPr>
              <a:defRPr/>
            </a:lvl1pPr>
          </a:lstStyle>
          <a:p>
            <a:pPr>
              <a:defRPr/>
            </a:pPr>
            <a:fld id="{681845C7-2139-41FE-A613-4F073B5F862C}" type="slidenum">
              <a:rPr lang="en-US"/>
              <a:pPr>
                <a:defRPr/>
              </a:pPr>
              <a:t>‹#›</a:t>
            </a:fld>
            <a:endParaRPr lang="en-US"/>
          </a:p>
        </p:txBody>
      </p:sp>
    </p:spTree>
    <p:extLst>
      <p:ext uri="{BB962C8B-B14F-4D97-AF65-F5344CB8AC3E}">
        <p14:creationId xmlns:p14="http://schemas.microsoft.com/office/powerpoint/2010/main" val="136870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3"/>
          <p:cNvSpPr>
            <a:spLocks noGrp="1" noChangeArrowheads="1"/>
          </p:cNvSpPr>
          <p:nvPr>
            <p:ph type="dt" idx="10"/>
          </p:nvPr>
        </p:nvSpPr>
        <p:spPr>
          <a:ln/>
        </p:spPr>
        <p:txBody>
          <a:bodyPr/>
          <a:lstStyle>
            <a:lvl1pPr>
              <a:defRPr/>
            </a:lvl1pPr>
          </a:lstStyle>
          <a:p>
            <a:pPr>
              <a:defRPr/>
            </a:pPr>
            <a:r>
              <a:rPr lang="en-US"/>
              <a:t>10/17/10</a:t>
            </a:r>
          </a:p>
        </p:txBody>
      </p:sp>
      <p:sp>
        <p:nvSpPr>
          <p:cNvPr id="4" name="Rectangle 4"/>
          <p:cNvSpPr>
            <a:spLocks noGrp="1" noChangeArrowheads="1"/>
          </p:cNvSpPr>
          <p:nvPr>
            <p:ph type="sldNum" idx="11"/>
          </p:nvPr>
        </p:nvSpPr>
        <p:spPr>
          <a:ln/>
        </p:spPr>
        <p:txBody>
          <a:bodyPr/>
          <a:lstStyle>
            <a:lvl1pPr>
              <a:defRPr/>
            </a:lvl1pPr>
          </a:lstStyle>
          <a:p>
            <a:pPr>
              <a:defRPr/>
            </a:pPr>
            <a:fld id="{388634C6-B78C-4B18-AA67-23F2FB7E0605}" type="slidenum">
              <a:rPr lang="en-US"/>
              <a:pPr>
                <a:defRPr/>
              </a:pPr>
              <a:t>‹#›</a:t>
            </a:fld>
            <a:endParaRPr lang="en-US"/>
          </a:p>
        </p:txBody>
      </p:sp>
    </p:spTree>
    <p:extLst>
      <p:ext uri="{BB962C8B-B14F-4D97-AF65-F5344CB8AC3E}">
        <p14:creationId xmlns:p14="http://schemas.microsoft.com/office/powerpoint/2010/main" val="275737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10/17/10</a:t>
            </a:r>
          </a:p>
        </p:txBody>
      </p:sp>
      <p:sp>
        <p:nvSpPr>
          <p:cNvPr id="3" name="Rectangle 4"/>
          <p:cNvSpPr>
            <a:spLocks noGrp="1" noChangeArrowheads="1"/>
          </p:cNvSpPr>
          <p:nvPr>
            <p:ph type="sldNum" idx="11"/>
          </p:nvPr>
        </p:nvSpPr>
        <p:spPr>
          <a:ln/>
        </p:spPr>
        <p:txBody>
          <a:bodyPr/>
          <a:lstStyle>
            <a:lvl1pPr>
              <a:defRPr/>
            </a:lvl1pPr>
          </a:lstStyle>
          <a:p>
            <a:pPr>
              <a:defRPr/>
            </a:pPr>
            <a:fld id="{2A1E8CB5-4720-4515-AC1C-E3801E5C5D49}" type="slidenum">
              <a:rPr lang="en-US"/>
              <a:pPr>
                <a:defRPr/>
              </a:pPr>
              <a:t>‹#›</a:t>
            </a:fld>
            <a:endParaRPr lang="en-US"/>
          </a:p>
        </p:txBody>
      </p:sp>
    </p:spTree>
    <p:extLst>
      <p:ext uri="{BB962C8B-B14F-4D97-AF65-F5344CB8AC3E}">
        <p14:creationId xmlns:p14="http://schemas.microsoft.com/office/powerpoint/2010/main" val="168958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10/17/10</a:t>
            </a:r>
          </a:p>
        </p:txBody>
      </p:sp>
      <p:sp>
        <p:nvSpPr>
          <p:cNvPr id="6" name="Rectangle 4"/>
          <p:cNvSpPr>
            <a:spLocks noGrp="1" noChangeArrowheads="1"/>
          </p:cNvSpPr>
          <p:nvPr>
            <p:ph type="sldNum" idx="11"/>
          </p:nvPr>
        </p:nvSpPr>
        <p:spPr>
          <a:ln/>
        </p:spPr>
        <p:txBody>
          <a:bodyPr/>
          <a:lstStyle>
            <a:lvl1pPr>
              <a:defRPr/>
            </a:lvl1pPr>
          </a:lstStyle>
          <a:p>
            <a:pPr>
              <a:defRPr/>
            </a:pPr>
            <a:fld id="{C8FE9407-B4D2-4DAD-8848-8C2133E52E8C}" type="slidenum">
              <a:rPr lang="en-US"/>
              <a:pPr>
                <a:defRPr/>
              </a:pPr>
              <a:t>‹#›</a:t>
            </a:fld>
            <a:endParaRPr lang="en-US"/>
          </a:p>
        </p:txBody>
      </p:sp>
    </p:spTree>
    <p:extLst>
      <p:ext uri="{BB962C8B-B14F-4D97-AF65-F5344CB8AC3E}">
        <p14:creationId xmlns:p14="http://schemas.microsoft.com/office/powerpoint/2010/main" val="172596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10/17/10</a:t>
            </a:r>
          </a:p>
        </p:txBody>
      </p:sp>
      <p:sp>
        <p:nvSpPr>
          <p:cNvPr id="6" name="Rectangle 4"/>
          <p:cNvSpPr>
            <a:spLocks noGrp="1" noChangeArrowheads="1"/>
          </p:cNvSpPr>
          <p:nvPr>
            <p:ph type="sldNum" idx="11"/>
          </p:nvPr>
        </p:nvSpPr>
        <p:spPr>
          <a:ln/>
        </p:spPr>
        <p:txBody>
          <a:bodyPr/>
          <a:lstStyle>
            <a:lvl1pPr>
              <a:defRPr/>
            </a:lvl1pPr>
          </a:lstStyle>
          <a:p>
            <a:pPr>
              <a:defRPr/>
            </a:pPr>
            <a:fld id="{E29DA4C7-8857-4704-AB86-DF0494280B49}" type="slidenum">
              <a:rPr lang="en-US"/>
              <a:pPr>
                <a:defRPr/>
              </a:pPr>
              <a:t>‹#›</a:t>
            </a:fld>
            <a:endParaRPr lang="en-US"/>
          </a:p>
        </p:txBody>
      </p:sp>
    </p:spTree>
    <p:extLst>
      <p:ext uri="{BB962C8B-B14F-4D97-AF65-F5344CB8AC3E}">
        <p14:creationId xmlns:p14="http://schemas.microsoft.com/office/powerpoint/2010/main" val="318803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3.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5613" y="158750"/>
            <a:ext cx="823436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текста заголовка щелкните мышью</a:t>
            </a:r>
          </a:p>
        </p:txBody>
      </p:sp>
      <p:sp>
        <p:nvSpPr>
          <p:cNvPr id="1027" name="Rectangle 2"/>
          <p:cNvSpPr>
            <a:spLocks noGrp="1" noChangeArrowheads="1"/>
          </p:cNvSpPr>
          <p:nvPr>
            <p:ph type="body" idx="1"/>
          </p:nvPr>
        </p:nvSpPr>
        <p:spPr bwMode="auto">
          <a:xfrm>
            <a:off x="455613" y="1201738"/>
            <a:ext cx="8234362"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3"/>
          <p:cNvSpPr>
            <a:spLocks noGrp="1" noChangeArrowheads="1"/>
          </p:cNvSpPr>
          <p:nvPr>
            <p:ph type="dt"/>
          </p:nvPr>
        </p:nvSpPr>
        <p:spPr bwMode="auto">
          <a:xfrm>
            <a:off x="7142163" y="6492875"/>
            <a:ext cx="1106487"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cs typeface="Arial" charset="0"/>
              </a:defRPr>
            </a:lvl1pPr>
          </a:lstStyle>
          <a:p>
            <a:pPr>
              <a:defRPr/>
            </a:pPr>
            <a:r>
              <a:rPr lang="en-US"/>
              <a:t>10/17/10</a:t>
            </a:r>
          </a:p>
        </p:txBody>
      </p:sp>
      <p:sp>
        <p:nvSpPr>
          <p:cNvPr id="1028" name="Rectangle 4"/>
          <p:cNvSpPr>
            <a:spLocks noGrp="1" noChangeArrowheads="1"/>
          </p:cNvSpPr>
          <p:nvPr>
            <p:ph type="sldNum"/>
          </p:nvPr>
        </p:nvSpPr>
        <p:spPr bwMode="auto">
          <a:xfrm>
            <a:off x="8505825" y="6492875"/>
            <a:ext cx="49847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FFFFFF"/>
                </a:solidFill>
                <a:cs typeface="Arial" charset="0"/>
              </a:defRPr>
            </a:lvl1pPr>
          </a:lstStyle>
          <a:p>
            <a:pPr>
              <a:defRPr/>
            </a:pPr>
            <a:fld id="{E02DB0E1-6B94-47DB-BDA1-7E7EEE7378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5pPr>
      <a:lvl6pPr marL="25146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6pPr>
      <a:lvl7pPr marL="29718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7pPr>
      <a:lvl8pPr marL="34290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8pPr>
      <a:lvl9pPr marL="38862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5588"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Rectangle 2"/>
          <p:cNvSpPr>
            <a:spLocks noChangeArrowheads="1"/>
          </p:cNvSpPr>
          <p:nvPr/>
        </p:nvSpPr>
        <p:spPr bwMode="auto">
          <a:xfrm>
            <a:off x="-3175" y="6051550"/>
            <a:ext cx="9147175" cy="806450"/>
          </a:xfrm>
          <a:prstGeom prst="rect">
            <a:avLst/>
          </a:prstGeom>
          <a:solidFill>
            <a:srgbClr val="0860A8"/>
          </a:solidFill>
          <a:ln w="9525">
            <a:noFill/>
            <a:round/>
            <a:headEnd/>
            <a:tailEnd/>
          </a:ln>
          <a:effectLst/>
        </p:spPr>
        <p:txBody>
          <a:bodyPr wrap="none" lIns="90000" tIns="46800" rIns="90000" bIns="46800" anchor="ctr"/>
          <a:lstStyle/>
          <a:p>
            <a:pPr algn="ctr">
              <a:lnSpc>
                <a:spcPct val="80000"/>
              </a:lnSpc>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solidFill>
                <a:srgbClr val="000000"/>
              </a:solidFill>
              <a:cs typeface="Arial" charset="0"/>
            </a:endParaRPr>
          </a:p>
          <a:p>
            <a:pPr algn="ctr">
              <a:lnSpc>
                <a:spcPct val="80000"/>
              </a:lnSpc>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solidFill>
                <a:srgbClr val="000000"/>
              </a:solidFill>
              <a:cs typeface="Arial" charset="0"/>
            </a:endParaRPr>
          </a:p>
        </p:txBody>
      </p:sp>
      <p:sp>
        <p:nvSpPr>
          <p:cNvPr id="2051" name="Text Box 3"/>
          <p:cNvSpPr txBox="1">
            <a:spLocks noChangeArrowheads="1"/>
          </p:cNvSpPr>
          <p:nvPr/>
        </p:nvSpPr>
        <p:spPr bwMode="auto">
          <a:xfrm>
            <a:off x="836613" y="6365875"/>
            <a:ext cx="4691062" cy="414338"/>
          </a:xfrm>
          <a:prstGeom prst="rect">
            <a:avLst/>
          </a:prstGeom>
          <a:noFill/>
          <a:ln w="9525">
            <a:noFill/>
            <a:round/>
            <a:headEnd/>
            <a:tailEnd/>
          </a:ln>
          <a:effectLst/>
        </p:spPr>
        <p:txBody>
          <a:bodyPr wrap="none" lIns="90000" tIns="46800" rIns="90000" bIns="46800"/>
          <a:lstStyle/>
          <a:p>
            <a:pPr>
              <a:lnSpc>
                <a:spcPct val="120000"/>
              </a:lnSpc>
              <a:spcBef>
                <a:spcPts val="6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000">
                <a:solidFill>
                  <a:srgbClr val="FFFFFF"/>
                </a:solidFill>
                <a:cs typeface="Courier New" pitchFamily="49" charset="0"/>
              </a:rPr>
              <a:t>Software &amp; Services Group, Developer Products Division</a:t>
            </a:r>
          </a:p>
          <a:p>
            <a:pPr>
              <a:lnSpc>
                <a:spcPct val="150000"/>
              </a:lnSpc>
              <a:spcBef>
                <a:spcPts val="31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500">
                <a:solidFill>
                  <a:srgbClr val="FFFFFF"/>
                </a:solidFill>
                <a:cs typeface="Courier New" pitchFamily="49" charset="0"/>
              </a:rPr>
              <a:t>Copyright© 2010, Intel Corporation. All rights reserved. *Other brands and names are the property of their respective owners.</a:t>
            </a:r>
          </a:p>
        </p:txBody>
      </p:sp>
      <p:pic>
        <p:nvPicPr>
          <p:cNvPr id="2053" name="Picture 4"/>
          <p:cNvPicPr>
            <a:picLocks noChangeAspect="1" noChangeArrowheads="1"/>
          </p:cNvPicPr>
          <p:nvPr/>
        </p:nvPicPr>
        <p:blipFill>
          <a:blip r:embed="rId15">
            <a:extLst>
              <a:ext uri="{28A0092B-C50C-407E-A947-70E740481C1C}">
                <a14:useLocalDpi xmlns:a14="http://schemas.microsoft.com/office/drawing/2010/main" val="0"/>
              </a:ext>
            </a:extLst>
          </a:blip>
          <a:srcRect l="4051" r="2606" b="8144"/>
          <a:stretch>
            <a:fillRect/>
          </a:stretch>
        </p:blipFill>
        <p:spPr bwMode="auto">
          <a:xfrm>
            <a:off x="0" y="6081713"/>
            <a:ext cx="8366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p:cNvSpPr>
            <a:spLocks noChangeArrowheads="1"/>
          </p:cNvSpPr>
          <p:nvPr/>
        </p:nvSpPr>
        <p:spPr bwMode="auto">
          <a:xfrm>
            <a:off x="5410200" y="6096000"/>
            <a:ext cx="3733800" cy="246063"/>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000">
                <a:solidFill>
                  <a:srgbClr val="FFFFFF"/>
                </a:solidFill>
                <a:cs typeface="Courier New" pitchFamily="49" charset="0"/>
              </a:rPr>
              <a:t>Our plans are subject to change without notice</a:t>
            </a:r>
          </a:p>
        </p:txBody>
      </p:sp>
      <p:sp>
        <p:nvSpPr>
          <p:cNvPr id="2055" name="Rectangle 6"/>
          <p:cNvSpPr>
            <a:spLocks noGrp="1" noChangeArrowheads="1"/>
          </p:cNvSpPr>
          <p:nvPr>
            <p:ph type="title"/>
          </p:nvPr>
        </p:nvSpPr>
        <p:spPr bwMode="auto">
          <a:xfrm>
            <a:off x="455613" y="158750"/>
            <a:ext cx="823436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текста заголовка щелкните мышью</a:t>
            </a:r>
          </a:p>
        </p:txBody>
      </p:sp>
      <p:sp>
        <p:nvSpPr>
          <p:cNvPr id="2056" name="Rectangle 7"/>
          <p:cNvSpPr>
            <a:spLocks noGrp="1" noChangeArrowheads="1"/>
          </p:cNvSpPr>
          <p:nvPr>
            <p:ph type="body" idx="1"/>
          </p:nvPr>
        </p:nvSpPr>
        <p:spPr bwMode="auto">
          <a:xfrm>
            <a:off x="455613" y="1201738"/>
            <a:ext cx="8234362"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4" name="Rectangle 8"/>
          <p:cNvSpPr>
            <a:spLocks noGrp="1" noChangeArrowheads="1"/>
          </p:cNvSpPr>
          <p:nvPr>
            <p:ph type="dt"/>
          </p:nvPr>
        </p:nvSpPr>
        <p:spPr bwMode="auto">
          <a:xfrm>
            <a:off x="457200" y="6245225"/>
            <a:ext cx="2130425" cy="4730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tabLst>
                <a:tab pos="723900" algn="l"/>
                <a:tab pos="1447800" algn="l"/>
              </a:tabLst>
              <a:defRPr sz="1000">
                <a:solidFill>
                  <a:srgbClr val="FFFFFF"/>
                </a:solidFill>
                <a:latin typeface="Times New Roman" pitchFamily="18" charset="0"/>
                <a:cs typeface="Arial" charset="0"/>
              </a:defRPr>
            </a:lvl1pPr>
          </a:lstStyle>
          <a:p>
            <a:pPr>
              <a:defRPr/>
            </a:pPr>
            <a:r>
              <a:rPr lang="en-US"/>
              <a:t>10/17/10</a:t>
            </a:r>
          </a:p>
        </p:txBody>
      </p:sp>
      <p:sp>
        <p:nvSpPr>
          <p:cNvPr id="2057" name="Rectangle 9"/>
          <p:cNvSpPr>
            <a:spLocks noGrp="1" noChangeArrowheads="1"/>
          </p:cNvSpPr>
          <p:nvPr>
            <p:ph type="sldNum"/>
          </p:nvPr>
        </p:nvSpPr>
        <p:spPr bwMode="auto">
          <a:xfrm>
            <a:off x="6553200" y="6245225"/>
            <a:ext cx="2130425" cy="4730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tabLst>
                <a:tab pos="723900" algn="l"/>
                <a:tab pos="1447800" algn="l"/>
              </a:tabLst>
              <a:defRPr sz="1000">
                <a:solidFill>
                  <a:srgbClr val="FFFFFF"/>
                </a:solidFill>
                <a:latin typeface="Times New Roman" pitchFamily="18" charset="0"/>
                <a:cs typeface="Arial" charset="0"/>
              </a:defRPr>
            </a:lvl1pPr>
          </a:lstStyle>
          <a:p>
            <a:pPr>
              <a:defRPr/>
            </a:pPr>
            <a:fld id="{18F24EEC-3758-4A61-86D8-CAF72D2570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5pPr>
      <a:lvl6pPr marL="25146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6pPr>
      <a:lvl7pPr marL="29718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7pPr>
      <a:lvl8pPr marL="34290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8pPr>
      <a:lvl9pPr marL="38862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5588"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Rectangle 2"/>
          <p:cNvSpPr>
            <a:spLocks noChangeArrowheads="1"/>
          </p:cNvSpPr>
          <p:nvPr/>
        </p:nvSpPr>
        <p:spPr bwMode="auto">
          <a:xfrm>
            <a:off x="-3175" y="6051550"/>
            <a:ext cx="9147175" cy="806450"/>
          </a:xfrm>
          <a:prstGeom prst="rect">
            <a:avLst/>
          </a:prstGeom>
          <a:solidFill>
            <a:srgbClr val="0860A8"/>
          </a:solidFill>
          <a:ln w="9525">
            <a:noFill/>
            <a:round/>
            <a:headEnd/>
            <a:tailEnd/>
          </a:ln>
          <a:effectLst/>
        </p:spPr>
        <p:txBody>
          <a:bodyPr wrap="none" lIns="90000" tIns="46800" rIns="90000" bIns="46800" anchor="ctr"/>
          <a:lstStyle/>
          <a:p>
            <a:pPr algn="ctr">
              <a:lnSpc>
                <a:spcPct val="80000"/>
              </a:lnSpc>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solidFill>
                <a:srgbClr val="000000"/>
              </a:solidFill>
              <a:cs typeface="Arial" charset="0"/>
            </a:endParaRPr>
          </a:p>
          <a:p>
            <a:pPr algn="ctr">
              <a:lnSpc>
                <a:spcPct val="80000"/>
              </a:lnSpc>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solidFill>
                <a:srgbClr val="000000"/>
              </a:solidFill>
              <a:cs typeface="Arial" charset="0"/>
            </a:endParaRPr>
          </a:p>
        </p:txBody>
      </p:sp>
      <p:sp>
        <p:nvSpPr>
          <p:cNvPr id="3075" name="Text Box 3"/>
          <p:cNvSpPr txBox="1">
            <a:spLocks noChangeArrowheads="1"/>
          </p:cNvSpPr>
          <p:nvPr/>
        </p:nvSpPr>
        <p:spPr bwMode="auto">
          <a:xfrm>
            <a:off x="836613" y="6365875"/>
            <a:ext cx="4691062" cy="414338"/>
          </a:xfrm>
          <a:prstGeom prst="rect">
            <a:avLst/>
          </a:prstGeom>
          <a:noFill/>
          <a:ln w="9525">
            <a:noFill/>
            <a:round/>
            <a:headEnd/>
            <a:tailEnd/>
          </a:ln>
          <a:effectLst/>
        </p:spPr>
        <p:txBody>
          <a:bodyPr wrap="none" lIns="90000" tIns="46800" rIns="90000" bIns="46800"/>
          <a:lstStyle/>
          <a:p>
            <a:pPr>
              <a:lnSpc>
                <a:spcPct val="120000"/>
              </a:lnSpc>
              <a:spcBef>
                <a:spcPts val="6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000">
                <a:solidFill>
                  <a:srgbClr val="FFFFFF"/>
                </a:solidFill>
                <a:cs typeface="Courier New" pitchFamily="49" charset="0"/>
              </a:rPr>
              <a:t>Software &amp; Services Group, Developer Products Division</a:t>
            </a:r>
          </a:p>
          <a:p>
            <a:pPr>
              <a:lnSpc>
                <a:spcPct val="150000"/>
              </a:lnSpc>
              <a:spcBef>
                <a:spcPts val="31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500">
                <a:solidFill>
                  <a:srgbClr val="FFFFFF"/>
                </a:solidFill>
                <a:cs typeface="Courier New" pitchFamily="49" charset="0"/>
              </a:rPr>
              <a:t>Copyright© 2010, Intel Corporation. All rights reserved. *Other brands and names are the property of their respective owners.</a:t>
            </a:r>
          </a:p>
        </p:txBody>
      </p:sp>
      <p:pic>
        <p:nvPicPr>
          <p:cNvPr id="3077" name="Picture 4"/>
          <p:cNvPicPr>
            <a:picLocks noChangeAspect="1" noChangeArrowheads="1"/>
          </p:cNvPicPr>
          <p:nvPr/>
        </p:nvPicPr>
        <p:blipFill>
          <a:blip r:embed="rId16">
            <a:extLst>
              <a:ext uri="{28A0092B-C50C-407E-A947-70E740481C1C}">
                <a14:useLocalDpi xmlns:a14="http://schemas.microsoft.com/office/drawing/2010/main" val="0"/>
              </a:ext>
            </a:extLst>
          </a:blip>
          <a:srcRect l="4051" r="2606" b="8144"/>
          <a:stretch>
            <a:fillRect/>
          </a:stretch>
        </p:blipFill>
        <p:spPr bwMode="auto">
          <a:xfrm>
            <a:off x="0" y="6081713"/>
            <a:ext cx="8366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8" name="Rectangle 5"/>
          <p:cNvSpPr>
            <a:spLocks noGrp="1" noChangeArrowheads="1"/>
          </p:cNvSpPr>
          <p:nvPr>
            <p:ph type="title"/>
          </p:nvPr>
        </p:nvSpPr>
        <p:spPr bwMode="auto">
          <a:xfrm>
            <a:off x="455613" y="158750"/>
            <a:ext cx="823436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текста заголовка щелкните мышью</a:t>
            </a:r>
          </a:p>
        </p:txBody>
      </p:sp>
      <p:sp>
        <p:nvSpPr>
          <p:cNvPr id="3079" name="Rectangle 6"/>
          <p:cNvSpPr>
            <a:spLocks noGrp="1" noChangeArrowheads="1"/>
          </p:cNvSpPr>
          <p:nvPr>
            <p:ph type="body" idx="1"/>
          </p:nvPr>
        </p:nvSpPr>
        <p:spPr bwMode="auto">
          <a:xfrm>
            <a:off x="455613" y="1201738"/>
            <a:ext cx="8234362"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3" name="Rectangle 7"/>
          <p:cNvSpPr>
            <a:spLocks noGrp="1" noChangeArrowheads="1"/>
          </p:cNvSpPr>
          <p:nvPr>
            <p:ph type="dt"/>
          </p:nvPr>
        </p:nvSpPr>
        <p:spPr bwMode="auto">
          <a:xfrm>
            <a:off x="7142163" y="6492875"/>
            <a:ext cx="1106487"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tabLst>
                <a:tab pos="723900" algn="l"/>
              </a:tabLst>
              <a:defRPr sz="1000">
                <a:solidFill>
                  <a:srgbClr val="FFFFFF"/>
                </a:solidFill>
                <a:latin typeface="Times New Roman" pitchFamily="18" charset="0"/>
                <a:cs typeface="Arial" charset="0"/>
              </a:defRPr>
            </a:lvl1pPr>
          </a:lstStyle>
          <a:p>
            <a:pPr>
              <a:defRPr/>
            </a:pPr>
            <a:r>
              <a:rPr lang="en-US"/>
              <a:t>10/17/10</a:t>
            </a:r>
          </a:p>
        </p:txBody>
      </p:sp>
      <p:sp>
        <p:nvSpPr>
          <p:cNvPr id="3080" name="Rectangle 8"/>
          <p:cNvSpPr>
            <a:spLocks noGrp="1" noChangeArrowheads="1"/>
          </p:cNvSpPr>
          <p:nvPr>
            <p:ph type="sldNum"/>
          </p:nvPr>
        </p:nvSpPr>
        <p:spPr bwMode="auto">
          <a:xfrm>
            <a:off x="8505825" y="6492875"/>
            <a:ext cx="49847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defRPr sz="1000">
                <a:solidFill>
                  <a:srgbClr val="FFFFFF"/>
                </a:solidFill>
                <a:latin typeface="Times New Roman" pitchFamily="18" charset="0"/>
                <a:cs typeface="Arial" charset="0"/>
              </a:defRPr>
            </a:lvl1pPr>
          </a:lstStyle>
          <a:p>
            <a:pPr>
              <a:defRPr/>
            </a:pPr>
            <a:fld id="{AE17597D-E605-42A9-AEBC-5BA9D2B305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5pPr>
      <a:lvl6pPr marL="25146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6pPr>
      <a:lvl7pPr marL="29718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7pPr>
      <a:lvl8pPr marL="34290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8pPr>
      <a:lvl9pPr marL="38862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5588"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Rectangle 2"/>
          <p:cNvSpPr>
            <a:spLocks noChangeArrowheads="1"/>
          </p:cNvSpPr>
          <p:nvPr/>
        </p:nvSpPr>
        <p:spPr bwMode="auto">
          <a:xfrm>
            <a:off x="-3175" y="6051550"/>
            <a:ext cx="9147175" cy="806450"/>
          </a:xfrm>
          <a:prstGeom prst="rect">
            <a:avLst/>
          </a:prstGeom>
          <a:solidFill>
            <a:srgbClr val="0860A8"/>
          </a:solidFill>
          <a:ln w="9525">
            <a:noFill/>
            <a:round/>
            <a:headEnd/>
            <a:tailEnd/>
          </a:ln>
          <a:effectLst/>
        </p:spPr>
        <p:txBody>
          <a:bodyPr wrap="none" lIns="90000" tIns="46800" rIns="90000" bIns="46800" anchor="ctr"/>
          <a:lstStyle/>
          <a:p>
            <a:pPr algn="ctr">
              <a:lnSpc>
                <a:spcPct val="80000"/>
              </a:lnSpc>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solidFill>
                <a:srgbClr val="000000"/>
              </a:solidFill>
              <a:cs typeface="Arial" charset="0"/>
            </a:endParaRPr>
          </a:p>
          <a:p>
            <a:pPr algn="ctr">
              <a:lnSpc>
                <a:spcPct val="80000"/>
              </a:lnSpc>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a:solidFill>
                <a:srgbClr val="000000"/>
              </a:solidFill>
              <a:cs typeface="Arial" charset="0"/>
            </a:endParaRPr>
          </a:p>
        </p:txBody>
      </p:sp>
      <p:sp>
        <p:nvSpPr>
          <p:cNvPr id="4099" name="Text Box 3"/>
          <p:cNvSpPr txBox="1">
            <a:spLocks noChangeArrowheads="1"/>
          </p:cNvSpPr>
          <p:nvPr/>
        </p:nvSpPr>
        <p:spPr bwMode="auto">
          <a:xfrm>
            <a:off x="836613" y="6365875"/>
            <a:ext cx="4691062" cy="414338"/>
          </a:xfrm>
          <a:prstGeom prst="rect">
            <a:avLst/>
          </a:prstGeom>
          <a:noFill/>
          <a:ln w="9525">
            <a:noFill/>
            <a:round/>
            <a:headEnd/>
            <a:tailEnd/>
          </a:ln>
          <a:effectLst/>
        </p:spPr>
        <p:txBody>
          <a:bodyPr wrap="none" lIns="90000" tIns="46800" rIns="90000" bIns="46800"/>
          <a:lstStyle/>
          <a:p>
            <a:pPr>
              <a:lnSpc>
                <a:spcPct val="120000"/>
              </a:lnSpc>
              <a:spcBef>
                <a:spcPts val="6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000">
                <a:solidFill>
                  <a:srgbClr val="FFFFFF"/>
                </a:solidFill>
                <a:cs typeface="Courier New" pitchFamily="49" charset="0"/>
              </a:rPr>
              <a:t>Software &amp; Services Group, Developer Products Division</a:t>
            </a:r>
          </a:p>
          <a:p>
            <a:pPr>
              <a:lnSpc>
                <a:spcPct val="150000"/>
              </a:lnSpc>
              <a:spcBef>
                <a:spcPts val="313"/>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500">
                <a:solidFill>
                  <a:srgbClr val="FFFFFF"/>
                </a:solidFill>
                <a:cs typeface="Courier New" pitchFamily="49" charset="0"/>
              </a:rPr>
              <a:t>Copyright© 2010, Intel Corporation. All rights reserved. *Other brands and names are the property of their respective owners.</a:t>
            </a:r>
          </a:p>
        </p:txBody>
      </p:sp>
      <p:pic>
        <p:nvPicPr>
          <p:cNvPr id="4101" name="Picture 4"/>
          <p:cNvPicPr>
            <a:picLocks noChangeAspect="1" noChangeArrowheads="1"/>
          </p:cNvPicPr>
          <p:nvPr/>
        </p:nvPicPr>
        <p:blipFill>
          <a:blip r:embed="rId15">
            <a:extLst>
              <a:ext uri="{28A0092B-C50C-407E-A947-70E740481C1C}">
                <a14:useLocalDpi xmlns:a14="http://schemas.microsoft.com/office/drawing/2010/main" val="0"/>
              </a:ext>
            </a:extLst>
          </a:blip>
          <a:srcRect l="4051" r="2606" b="8144"/>
          <a:stretch>
            <a:fillRect/>
          </a:stretch>
        </p:blipFill>
        <p:spPr bwMode="auto">
          <a:xfrm>
            <a:off x="0" y="6081713"/>
            <a:ext cx="8366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5"/>
          <p:cNvSpPr>
            <a:spLocks noChangeArrowheads="1"/>
          </p:cNvSpPr>
          <p:nvPr/>
        </p:nvSpPr>
        <p:spPr bwMode="auto">
          <a:xfrm>
            <a:off x="5410200" y="6096000"/>
            <a:ext cx="3733800" cy="246063"/>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000">
                <a:solidFill>
                  <a:srgbClr val="FFFFFF"/>
                </a:solidFill>
                <a:cs typeface="Courier New" pitchFamily="49" charset="0"/>
              </a:rPr>
              <a:t>Our plans are subject to change without notice</a:t>
            </a:r>
          </a:p>
        </p:txBody>
      </p:sp>
      <p:sp>
        <p:nvSpPr>
          <p:cNvPr id="4103" name="Rectangle 6"/>
          <p:cNvSpPr>
            <a:spLocks noGrp="1" noChangeArrowheads="1"/>
          </p:cNvSpPr>
          <p:nvPr>
            <p:ph type="title"/>
          </p:nvPr>
        </p:nvSpPr>
        <p:spPr bwMode="auto">
          <a:xfrm>
            <a:off x="455613" y="158750"/>
            <a:ext cx="823436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текста заголовка щелкните мышью</a:t>
            </a:r>
          </a:p>
        </p:txBody>
      </p:sp>
      <p:sp>
        <p:nvSpPr>
          <p:cNvPr id="4104" name="Rectangle 7"/>
          <p:cNvSpPr>
            <a:spLocks noGrp="1" noChangeArrowheads="1"/>
          </p:cNvSpPr>
          <p:nvPr>
            <p:ph type="body" idx="1"/>
          </p:nvPr>
        </p:nvSpPr>
        <p:spPr bwMode="auto">
          <a:xfrm>
            <a:off x="455613" y="1201738"/>
            <a:ext cx="8234362"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4" name="Rectangle 8"/>
          <p:cNvSpPr>
            <a:spLocks noGrp="1" noChangeArrowheads="1"/>
          </p:cNvSpPr>
          <p:nvPr>
            <p:ph type="dt"/>
          </p:nvPr>
        </p:nvSpPr>
        <p:spPr bwMode="auto">
          <a:xfrm>
            <a:off x="7142163" y="6492875"/>
            <a:ext cx="1106487"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tabLst>
                <a:tab pos="723900" algn="l"/>
              </a:tabLst>
              <a:defRPr sz="1000">
                <a:solidFill>
                  <a:srgbClr val="FFFFFF"/>
                </a:solidFill>
                <a:latin typeface="Times New Roman" pitchFamily="18" charset="0"/>
                <a:cs typeface="Arial" charset="0"/>
              </a:defRPr>
            </a:lvl1pPr>
          </a:lstStyle>
          <a:p>
            <a:pPr>
              <a:defRPr/>
            </a:pPr>
            <a:r>
              <a:rPr lang="en-US"/>
              <a:t>10/17/10</a:t>
            </a:r>
          </a:p>
        </p:txBody>
      </p:sp>
      <p:sp>
        <p:nvSpPr>
          <p:cNvPr id="4105" name="Rectangle 9"/>
          <p:cNvSpPr>
            <a:spLocks noGrp="1" noChangeArrowheads="1"/>
          </p:cNvSpPr>
          <p:nvPr>
            <p:ph type="sldNum"/>
          </p:nvPr>
        </p:nvSpPr>
        <p:spPr bwMode="auto">
          <a:xfrm>
            <a:off x="8505825" y="6492875"/>
            <a:ext cx="49847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80000"/>
              </a:lnSpc>
              <a:spcBef>
                <a:spcPts val="625"/>
              </a:spcBef>
              <a:defRPr sz="1000">
                <a:solidFill>
                  <a:srgbClr val="FFFFFF"/>
                </a:solidFill>
                <a:latin typeface="Times New Roman" pitchFamily="18" charset="0"/>
                <a:cs typeface="Arial" charset="0"/>
              </a:defRPr>
            </a:lvl1pPr>
          </a:lstStyle>
          <a:p>
            <a:pPr>
              <a:defRPr/>
            </a:pPr>
            <a:fld id="{BD26D326-1214-4826-900E-FEE1C4D27A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2pPr>
      <a:lvl3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3pPr>
      <a:lvl4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4pPr>
      <a:lvl5pPr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itchFamily="18" charset="0"/>
        <a:defRPr sz="2600" b="1">
          <a:solidFill>
            <a:srgbClr val="0860A8"/>
          </a:solidFill>
          <a:latin typeface="Arial" charset="0"/>
          <a:ea typeface="MS PGothic"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5pPr>
      <a:lvl6pPr marL="25146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6pPr>
      <a:lvl7pPr marL="29718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7pPr>
      <a:lvl8pPr marL="34290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8pPr>
      <a:lvl9pPr marL="3886200" indent="-228600" algn="l" defTabSz="449263" rtl="0" eaLnBrk="0" fontAlgn="base" hangingPunct="0">
        <a:spcBef>
          <a:spcPts val="350"/>
        </a:spcBef>
        <a:spcAft>
          <a:spcPct val="0"/>
        </a:spcAft>
        <a:buClr>
          <a:srgbClr val="000000"/>
        </a:buClr>
        <a:buSzPct val="100000"/>
        <a:buFont typeface="Times New Roman" pitchFamily="18" charset="0"/>
        <a:defRPr sz="1400">
          <a:solidFill>
            <a:srgbClr val="000000"/>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381000" y="2362200"/>
            <a:ext cx="8237538" cy="1346200"/>
          </a:xfrm>
          <a:gradFill rotWithShape="0">
            <a:gsLst>
              <a:gs pos="0">
                <a:srgbClr val="FBEAC7"/>
              </a:gs>
              <a:gs pos="17999">
                <a:srgbClr val="FEE7F2"/>
              </a:gs>
              <a:gs pos="36000">
                <a:srgbClr val="FAC77D"/>
              </a:gs>
              <a:gs pos="61000">
                <a:srgbClr val="FBA97D"/>
              </a:gs>
              <a:gs pos="82001">
                <a:srgbClr val="FBD49C"/>
              </a:gs>
              <a:gs pos="100000">
                <a:srgbClr val="FEE7F2"/>
              </a:gs>
            </a:gsLst>
            <a:lin ang="5400000"/>
          </a:gradFill>
        </p:spPr>
        <p:txBody>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dirty="0" smtClean="0">
                <a:latin typeface="Calibri" pitchFamily="34" charset="0"/>
              </a:rPr>
              <a:t> </a:t>
            </a:r>
            <a:r>
              <a:rPr lang="en-US" sz="2800" dirty="0" smtClean="0">
                <a:latin typeface="Calibri" pitchFamily="34" charset="0"/>
              </a:rPr>
              <a:t>Optimizing compiler.</a:t>
            </a:r>
            <a:br>
              <a:rPr lang="en-US" sz="2800" dirty="0" smtClean="0">
                <a:latin typeface="Calibri" pitchFamily="34" charset="0"/>
              </a:rPr>
            </a:br>
            <a:r>
              <a:rPr lang="en-US" sz="2800" dirty="0" smtClean="0">
                <a:latin typeface="Calibri" pitchFamily="34" charset="0"/>
              </a:rPr>
              <a:t>Loop optimizations.</a:t>
            </a:r>
            <a:endParaRPr lang="ru-RU" sz="2800" dirty="0" smtClean="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52513"/>
            <a:ext cx="91440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339" name="Text Box 2"/>
          <p:cNvSpPr txBox="1">
            <a:spLocks noChangeArrowheads="1"/>
          </p:cNvSpPr>
          <p:nvPr/>
        </p:nvSpPr>
        <p:spPr bwMode="auto">
          <a:xfrm>
            <a:off x="539750" y="404664"/>
            <a:ext cx="8208714"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9pPr>
          </a:lstStyle>
          <a:p>
            <a:pPr eaLnBrk="1" hangingPunct="1">
              <a:spcBef>
                <a:spcPts val="1125"/>
              </a:spcBef>
            </a:pPr>
            <a:r>
              <a:rPr lang="en-US" sz="2800" dirty="0">
                <a:solidFill>
                  <a:srgbClr val="0070C0"/>
                </a:solidFill>
                <a:latin typeface="Calibri" pitchFamily="34" charset="0"/>
              </a:rPr>
              <a:t>Binding processor events to lines of source </a:t>
            </a:r>
            <a:r>
              <a:rPr lang="en-US" sz="2800" dirty="0" smtClean="0">
                <a:solidFill>
                  <a:srgbClr val="0070C0"/>
                </a:solidFill>
                <a:latin typeface="Calibri" pitchFamily="34" charset="0"/>
              </a:rPr>
              <a:t>code</a:t>
            </a:r>
            <a:endParaRPr lang="ru-RU" sz="2800" dirty="0">
              <a:solidFill>
                <a:srgbClr val="0070C0"/>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body" idx="4294967295"/>
          </p:nvPr>
        </p:nvSpPr>
        <p:spPr>
          <a:xfrm>
            <a:off x="468313" y="188913"/>
            <a:ext cx="8210550" cy="2735262"/>
          </a:xfrm>
        </p:spPr>
        <p:txBody>
          <a:bodyPr/>
          <a:lstStyle/>
          <a:p>
            <a:r>
              <a:rPr lang="en-US" sz="1800" dirty="0" smtClean="0">
                <a:solidFill>
                  <a:srgbClr val="0070C0"/>
                </a:solidFill>
                <a:latin typeface="Calibri" pitchFamily="34" charset="0"/>
              </a:rPr>
              <a:t>Loop </a:t>
            </a:r>
            <a:r>
              <a:rPr lang="en-US" sz="1800" dirty="0" smtClean="0">
                <a:solidFill>
                  <a:srgbClr val="0070C0"/>
                </a:solidFill>
                <a:latin typeface="Calibri" pitchFamily="34" charset="0"/>
              </a:rPr>
              <a:t>distribution and loop fusion </a:t>
            </a:r>
            <a:r>
              <a:rPr lang="en-US" sz="1800" dirty="0" smtClean="0">
                <a:solidFill>
                  <a:schemeClr val="tx1"/>
                </a:solidFill>
                <a:latin typeface="Calibri" pitchFamily="34" charset="0"/>
              </a:rPr>
              <a:t>are</a:t>
            </a:r>
            <a:r>
              <a:rPr lang="en-US" sz="1800" dirty="0" smtClean="0">
                <a:latin typeface="Calibri" pitchFamily="34" charset="0"/>
              </a:rPr>
              <a:t> inverse optimizations. The compiler must have heuristics </a:t>
            </a:r>
            <a:r>
              <a:rPr lang="en-US" sz="1800" dirty="0" smtClean="0">
                <a:latin typeface="Calibri" pitchFamily="34" charset="0"/>
              </a:rPr>
              <a:t>to estimate </a:t>
            </a:r>
            <a:r>
              <a:rPr lang="en-US" sz="1800" dirty="0" smtClean="0">
                <a:latin typeface="Calibri" pitchFamily="34" charset="0"/>
              </a:rPr>
              <a:t>the profit of such optimizations.</a:t>
            </a:r>
            <a:br>
              <a:rPr lang="en-US" sz="1800" dirty="0" smtClean="0">
                <a:latin typeface="Calibri" pitchFamily="34" charset="0"/>
              </a:rPr>
            </a:br>
            <a:r>
              <a:rPr lang="en-US" sz="1800" dirty="0" smtClean="0">
                <a:latin typeface="Calibri" pitchFamily="34" charset="0"/>
              </a:rPr>
              <a:t>Loop distribution can </a:t>
            </a:r>
            <a:r>
              <a:rPr lang="en-US" sz="1800" dirty="0" smtClean="0">
                <a:latin typeface="Calibri" pitchFamily="34" charset="0"/>
              </a:rPr>
              <a:t>increase performance </a:t>
            </a:r>
            <a:r>
              <a:rPr lang="en-US" sz="1800" dirty="0" smtClean="0">
                <a:latin typeface="Calibri" pitchFamily="34" charset="0"/>
              </a:rPr>
              <a:t>by improving memory reference. </a:t>
            </a:r>
            <a:r>
              <a:rPr lang="en-US" sz="1800" dirty="0" smtClean="0">
                <a:latin typeface="Calibri" pitchFamily="34" charset="0"/>
              </a:rPr>
              <a:t>It can </a:t>
            </a:r>
            <a:r>
              <a:rPr lang="en-US" sz="1800" dirty="0" smtClean="0">
                <a:latin typeface="Calibri" pitchFamily="34" charset="0"/>
              </a:rPr>
              <a:t>be applied if a loop is working with many different arrays</a:t>
            </a:r>
            <a:r>
              <a:rPr lang="en-US" sz="1800" dirty="0" smtClean="0">
                <a:latin typeface="Calibri" pitchFamily="34" charset="0"/>
              </a:rPr>
              <a:t>.</a:t>
            </a:r>
            <a:endParaRPr lang="en-US" sz="1800" dirty="0" smtClean="0">
              <a:latin typeface="Calibri" pitchFamily="34" charset="0"/>
            </a:endParaRPr>
          </a:p>
          <a:p>
            <a:r>
              <a:rPr lang="en-US" sz="1800" dirty="0" smtClean="0">
                <a:latin typeface="Calibri" pitchFamily="34" charset="0"/>
              </a:rPr>
              <a:t>If </a:t>
            </a:r>
            <a:r>
              <a:rPr lang="en-US" sz="1800" dirty="0" smtClean="0">
                <a:latin typeface="Calibri" pitchFamily="34" charset="0"/>
              </a:rPr>
              <a:t>there are </a:t>
            </a:r>
            <a:r>
              <a:rPr lang="en-US" sz="1800" dirty="0" smtClean="0">
                <a:latin typeface="Calibri" pitchFamily="34" charset="0"/>
              </a:rPr>
              <a:t>a lot of </a:t>
            </a:r>
            <a:r>
              <a:rPr lang="en-US" sz="1800" dirty="0" smtClean="0">
                <a:latin typeface="Calibri" pitchFamily="34" charset="0"/>
              </a:rPr>
              <a:t>different invariants inside </a:t>
            </a:r>
            <a:r>
              <a:rPr lang="en-US" sz="1800" dirty="0" smtClean="0">
                <a:latin typeface="Calibri" pitchFamily="34" charset="0"/>
              </a:rPr>
              <a:t>the loop </a:t>
            </a:r>
            <a:r>
              <a:rPr lang="en-US" sz="1800" dirty="0" smtClean="0">
                <a:latin typeface="Calibri" pitchFamily="34" charset="0"/>
              </a:rPr>
              <a:t>than loop distribution can improve register usage.</a:t>
            </a:r>
          </a:p>
          <a:p>
            <a:r>
              <a:rPr lang="en-US" sz="1800" dirty="0" smtClean="0">
                <a:latin typeface="Calibri" pitchFamily="34" charset="0"/>
              </a:rPr>
              <a:t>Loop </a:t>
            </a:r>
            <a:r>
              <a:rPr lang="en-US" sz="1800" dirty="0" smtClean="0">
                <a:latin typeface="Calibri" pitchFamily="34" charset="0"/>
              </a:rPr>
              <a:t>distribution can be useful for auto parallelization or </a:t>
            </a:r>
            <a:r>
              <a:rPr lang="en-US" sz="1800" dirty="0" err="1" smtClean="0">
                <a:latin typeface="Calibri" pitchFamily="34" charset="0"/>
              </a:rPr>
              <a:t>vectorization</a:t>
            </a:r>
            <a:r>
              <a:rPr lang="en-US" sz="1800" dirty="0" smtClean="0">
                <a:latin typeface="Calibri" pitchFamily="34" charset="0"/>
              </a:rPr>
              <a:t>.</a:t>
            </a:r>
          </a:p>
          <a:p>
            <a:pPr>
              <a:lnSpc>
                <a:spcPct val="80000"/>
              </a:lnSpc>
              <a:spcBef>
                <a:spcPts val="400"/>
              </a:spcBef>
            </a:pPr>
            <a:endParaRPr lang="ru-RU" sz="1600" b="1" dirty="0" smtClean="0">
              <a:solidFill>
                <a:schemeClr val="accent2"/>
              </a:solidFill>
            </a:endParaRPr>
          </a:p>
          <a:p>
            <a:pPr>
              <a:lnSpc>
                <a:spcPct val="80000"/>
              </a:lnSpc>
              <a:spcBef>
                <a:spcPts val="400"/>
              </a:spcBef>
            </a:pPr>
            <a:r>
              <a:rPr lang="ru-RU" sz="1600" dirty="0" smtClean="0"/>
              <a:t>  </a:t>
            </a:r>
            <a:r>
              <a:rPr lang="en-US" sz="1600" dirty="0" smtClean="0"/>
              <a:t>  </a:t>
            </a:r>
          </a:p>
          <a:p>
            <a:pPr>
              <a:lnSpc>
                <a:spcPct val="80000"/>
              </a:lnSpc>
              <a:spcBef>
                <a:spcPts val="400"/>
              </a:spcBef>
            </a:pPr>
            <a:r>
              <a:rPr lang="en-US" sz="1600" dirty="0" smtClean="0"/>
              <a:t> </a:t>
            </a:r>
          </a:p>
        </p:txBody>
      </p:sp>
      <p:sp>
        <p:nvSpPr>
          <p:cNvPr id="3" name="TextBox 2"/>
          <p:cNvSpPr txBox="1"/>
          <p:nvPr/>
        </p:nvSpPr>
        <p:spPr>
          <a:xfrm>
            <a:off x="539552" y="2996952"/>
            <a:ext cx="4968552" cy="107721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for (i = 0; i &lt; n; i++) {</a:t>
            </a:r>
          </a:p>
          <a:p>
            <a:pPr>
              <a:defRPr/>
            </a:pPr>
            <a:r>
              <a:rPr lang="nn-NO" dirty="0">
                <a:solidFill>
                  <a:srgbClr val="00B050"/>
                </a:solidFill>
              </a:rPr>
              <a:t>  a[i] = F(i);</a:t>
            </a:r>
          </a:p>
          <a:p>
            <a:pPr>
              <a:defRPr/>
            </a:pPr>
            <a:r>
              <a:rPr lang="nn-NO" dirty="0">
                <a:solidFill>
                  <a:srgbClr val="00B050"/>
                </a:solidFill>
              </a:rPr>
              <a:t>  b[i] = G(I);</a:t>
            </a:r>
          </a:p>
          <a:p>
            <a:pPr>
              <a:defRPr/>
            </a:pPr>
            <a:r>
              <a:rPr lang="nn-NO" dirty="0">
                <a:solidFill>
                  <a:srgbClr val="00B050"/>
                </a:solidFill>
              </a:rPr>
              <a:t> } </a:t>
            </a:r>
          </a:p>
        </p:txBody>
      </p:sp>
      <p:sp>
        <p:nvSpPr>
          <p:cNvPr id="4" name="TextBox 3"/>
          <p:cNvSpPr txBox="1"/>
          <p:nvPr/>
        </p:nvSpPr>
        <p:spPr>
          <a:xfrm>
            <a:off x="539552" y="4725144"/>
            <a:ext cx="4968552" cy="107721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 for (i = 0; i &lt; n; i++)</a:t>
            </a:r>
          </a:p>
          <a:p>
            <a:pPr>
              <a:defRPr/>
            </a:pPr>
            <a:r>
              <a:rPr lang="nn-NO" dirty="0">
                <a:solidFill>
                  <a:srgbClr val="00B050"/>
                </a:solidFill>
              </a:rPr>
              <a:t>    a[i] = F(i);</a:t>
            </a:r>
          </a:p>
          <a:p>
            <a:pPr>
              <a:defRPr/>
            </a:pPr>
            <a:r>
              <a:rPr lang="nn-NO" dirty="0">
                <a:solidFill>
                  <a:srgbClr val="00B050"/>
                </a:solidFill>
              </a:rPr>
              <a:t> for (i = 0; i &lt; n; i++) </a:t>
            </a:r>
          </a:p>
          <a:p>
            <a:pPr>
              <a:defRPr/>
            </a:pPr>
            <a:r>
              <a:rPr lang="nn-NO" dirty="0">
                <a:solidFill>
                  <a:srgbClr val="00B050"/>
                </a:solidFill>
              </a:rPr>
              <a:t>    b[i] = G(i); </a:t>
            </a:r>
          </a:p>
        </p:txBody>
      </p:sp>
      <p:sp>
        <p:nvSpPr>
          <p:cNvPr id="5" name="Down Arrow 4"/>
          <p:cNvSpPr/>
          <p:nvPr/>
        </p:nvSpPr>
        <p:spPr bwMode="auto">
          <a:xfrm>
            <a:off x="2627784" y="4221088"/>
            <a:ext cx="936104" cy="360040"/>
          </a:xfrm>
          <a:prstGeom prst="down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p:spPr>
        <p:txBody>
          <a:bodyPr/>
          <a:lstStyle/>
          <a:p>
            <a:pPr>
              <a:defRPr/>
            </a:pPr>
            <a:endParaRPr lang="ru-RU"/>
          </a:p>
        </p:txBody>
      </p:sp>
      <p:sp>
        <p:nvSpPr>
          <p:cNvPr id="6" name="TextBox 5"/>
          <p:cNvSpPr txBox="1"/>
          <p:nvPr/>
        </p:nvSpPr>
        <p:spPr>
          <a:xfrm>
            <a:off x="5724128" y="4149080"/>
            <a:ext cx="2952328" cy="338554"/>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Loop distribution</a:t>
            </a:r>
            <a:endParaRPr lang="ru-RU"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body" idx="4294967295"/>
          </p:nvPr>
        </p:nvSpPr>
        <p:spPr>
          <a:xfrm>
            <a:off x="250825" y="620713"/>
            <a:ext cx="8229600" cy="1079500"/>
          </a:xfrm>
        </p:spPr>
        <p:txBody>
          <a:bodyPr/>
          <a:lstStyle/>
          <a:p>
            <a:r>
              <a:rPr lang="en-US" sz="1800" dirty="0" smtClean="0">
                <a:latin typeface="Calibri" pitchFamily="34" charset="0"/>
              </a:rPr>
              <a:t>Loop fusion can be beneficial for small </a:t>
            </a:r>
            <a:r>
              <a:rPr lang="en-US" sz="1800" dirty="0" smtClean="0">
                <a:latin typeface="Calibri" pitchFamily="34" charset="0"/>
              </a:rPr>
              <a:t>loops because </a:t>
            </a:r>
            <a:r>
              <a:rPr lang="en-US" sz="1800" dirty="0" smtClean="0">
                <a:latin typeface="Calibri" pitchFamily="34" charset="0"/>
              </a:rPr>
              <a:t>of improving the instructional </a:t>
            </a:r>
            <a:r>
              <a:rPr lang="en-US" sz="1800" dirty="0">
                <a:latin typeface="Calibri" pitchFamily="34" charset="0"/>
              </a:rPr>
              <a:t>parallelism </a:t>
            </a:r>
            <a:r>
              <a:rPr lang="en-US" sz="1800" dirty="0" smtClean="0">
                <a:latin typeface="Calibri" pitchFamily="34" charset="0"/>
              </a:rPr>
              <a:t>level </a:t>
            </a:r>
            <a:r>
              <a:rPr lang="en-US" sz="1800" dirty="0">
                <a:latin typeface="Calibri" pitchFamily="34" charset="0"/>
              </a:rPr>
              <a:t>and data </a:t>
            </a:r>
            <a:r>
              <a:rPr lang="en-US" sz="1800" dirty="0" smtClean="0">
                <a:latin typeface="Calibri" pitchFamily="34" charset="0"/>
              </a:rPr>
              <a:t>reusability</a:t>
            </a:r>
            <a:r>
              <a:rPr lang="en-US" sz="1800" dirty="0">
                <a:latin typeface="Calibri" pitchFamily="34" charset="0"/>
              </a:rPr>
              <a:t>.</a:t>
            </a:r>
            <a:endParaRPr lang="en-US" sz="1800" dirty="0" smtClean="0">
              <a:latin typeface="Calibri" pitchFamily="34" charset="0"/>
            </a:endParaRPr>
          </a:p>
          <a:p>
            <a:pPr>
              <a:lnSpc>
                <a:spcPct val="80000"/>
              </a:lnSpc>
              <a:spcBef>
                <a:spcPts val="450"/>
              </a:spcBef>
            </a:pPr>
            <a:r>
              <a:rPr lang="en-US" sz="1800" dirty="0" smtClean="0">
                <a:latin typeface="Calibri" pitchFamily="34" charset="0"/>
              </a:rPr>
              <a:t> Different microprocessors have different criteria for profitability of this optimizations.</a:t>
            </a:r>
          </a:p>
          <a:p>
            <a:pPr>
              <a:lnSpc>
                <a:spcPct val="80000"/>
              </a:lnSpc>
              <a:spcBef>
                <a:spcPts val="450"/>
              </a:spcBef>
            </a:pPr>
            <a:endParaRPr lang="ru-RU" sz="1800" dirty="0" smtClean="0"/>
          </a:p>
        </p:txBody>
      </p:sp>
      <p:sp>
        <p:nvSpPr>
          <p:cNvPr id="3" name="TextBox 2"/>
          <p:cNvSpPr txBox="1"/>
          <p:nvPr/>
        </p:nvSpPr>
        <p:spPr>
          <a:xfrm>
            <a:off x="323528" y="4221088"/>
            <a:ext cx="4968552" cy="107721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for (i = 0; i &lt; n; i++) {</a:t>
            </a:r>
          </a:p>
          <a:p>
            <a:pPr>
              <a:defRPr/>
            </a:pPr>
            <a:r>
              <a:rPr lang="nn-NO" dirty="0">
                <a:solidFill>
                  <a:srgbClr val="00B050"/>
                </a:solidFill>
              </a:rPr>
              <a:t>  </a:t>
            </a:r>
            <a:r>
              <a:rPr lang="nn-NO" dirty="0">
                <a:solidFill>
                  <a:srgbClr val="C00000"/>
                </a:solidFill>
              </a:rPr>
              <a:t>a[i]</a:t>
            </a:r>
            <a:r>
              <a:rPr lang="nn-NO" dirty="0">
                <a:solidFill>
                  <a:srgbClr val="00B050"/>
                </a:solidFill>
              </a:rPr>
              <a:t> = F(i);</a:t>
            </a:r>
          </a:p>
          <a:p>
            <a:pPr>
              <a:defRPr/>
            </a:pPr>
            <a:r>
              <a:rPr lang="nn-NO" dirty="0">
                <a:solidFill>
                  <a:srgbClr val="00B050"/>
                </a:solidFill>
              </a:rPr>
              <a:t>  b[i] = G(i,</a:t>
            </a:r>
            <a:r>
              <a:rPr lang="nn-NO" dirty="0">
                <a:solidFill>
                  <a:srgbClr val="C00000"/>
                </a:solidFill>
              </a:rPr>
              <a:t>a[i]</a:t>
            </a:r>
            <a:r>
              <a:rPr lang="nn-NO" dirty="0">
                <a:solidFill>
                  <a:srgbClr val="00B050"/>
                </a:solidFill>
              </a:rPr>
              <a:t>);</a:t>
            </a:r>
          </a:p>
          <a:p>
            <a:pPr>
              <a:defRPr/>
            </a:pPr>
            <a:r>
              <a:rPr lang="nn-NO" dirty="0">
                <a:solidFill>
                  <a:srgbClr val="00B050"/>
                </a:solidFill>
              </a:rPr>
              <a:t> } </a:t>
            </a:r>
          </a:p>
        </p:txBody>
      </p:sp>
      <p:sp>
        <p:nvSpPr>
          <p:cNvPr id="4" name="TextBox 3"/>
          <p:cNvSpPr txBox="1"/>
          <p:nvPr/>
        </p:nvSpPr>
        <p:spPr>
          <a:xfrm>
            <a:off x="323528" y="2420888"/>
            <a:ext cx="4968552" cy="107721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 for (i = 0; i &lt; n; i++)</a:t>
            </a:r>
          </a:p>
          <a:p>
            <a:pPr>
              <a:defRPr/>
            </a:pPr>
            <a:r>
              <a:rPr lang="nn-NO" dirty="0">
                <a:solidFill>
                  <a:srgbClr val="00B050"/>
                </a:solidFill>
              </a:rPr>
              <a:t>    a[i] = F(i);</a:t>
            </a:r>
          </a:p>
          <a:p>
            <a:pPr>
              <a:defRPr/>
            </a:pPr>
            <a:r>
              <a:rPr lang="nn-NO" dirty="0">
                <a:solidFill>
                  <a:srgbClr val="00B050"/>
                </a:solidFill>
              </a:rPr>
              <a:t> for (i = 0; i &lt; n; i++) </a:t>
            </a:r>
          </a:p>
          <a:p>
            <a:pPr>
              <a:defRPr/>
            </a:pPr>
            <a:r>
              <a:rPr lang="nn-NO" dirty="0">
                <a:solidFill>
                  <a:srgbClr val="00B050"/>
                </a:solidFill>
              </a:rPr>
              <a:t>    b[i] = G(i,a[i]); </a:t>
            </a:r>
          </a:p>
        </p:txBody>
      </p:sp>
      <p:sp>
        <p:nvSpPr>
          <p:cNvPr id="5" name="Down Arrow 4"/>
          <p:cNvSpPr/>
          <p:nvPr/>
        </p:nvSpPr>
        <p:spPr bwMode="auto">
          <a:xfrm>
            <a:off x="2267744" y="3717032"/>
            <a:ext cx="936104" cy="360040"/>
          </a:xfrm>
          <a:prstGeom prst="down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p:spPr>
        <p:txBody>
          <a:bodyPr/>
          <a:lstStyle/>
          <a:p>
            <a:pPr>
              <a:defRPr/>
            </a:pPr>
            <a:endParaRPr lang="ru-RU"/>
          </a:p>
        </p:txBody>
      </p:sp>
      <p:sp>
        <p:nvSpPr>
          <p:cNvPr id="6" name="TextBox 5"/>
          <p:cNvSpPr txBox="1"/>
          <p:nvPr/>
        </p:nvSpPr>
        <p:spPr>
          <a:xfrm>
            <a:off x="5580112" y="3717032"/>
            <a:ext cx="2952328" cy="338554"/>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Loop fusion</a:t>
            </a:r>
            <a:endParaRPr lang="ru-RU"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body" idx="4294967295"/>
          </p:nvPr>
        </p:nvSpPr>
        <p:spPr>
          <a:xfrm>
            <a:off x="395288" y="404813"/>
            <a:ext cx="8210550" cy="1295400"/>
          </a:xfrm>
        </p:spPr>
        <p:txBody>
          <a:bodyPr lIns="92160" tIns="46080" rIns="92160" bIns="46080"/>
          <a:lstStyle/>
          <a:p>
            <a:pPr>
              <a:lnSpc>
                <a:spcPct val="80000"/>
              </a:lnSpc>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solidFill>
                  <a:srgbClr val="0070C0"/>
                </a:solidFill>
              </a:rPr>
              <a:t>Loop </a:t>
            </a:r>
            <a:r>
              <a:rPr lang="en-US" dirty="0" smtClean="0">
                <a:solidFill>
                  <a:srgbClr val="0070C0"/>
                </a:solidFill>
              </a:rPr>
              <a:t>peeling (splitting) </a:t>
            </a:r>
            <a:r>
              <a:rPr lang="en-US" dirty="0" smtClean="0"/>
              <a:t>is an optimization, which tries </a:t>
            </a:r>
            <a:r>
              <a:rPr lang="en-US" dirty="0" smtClean="0"/>
              <a:t>to simplify the </a:t>
            </a:r>
            <a:r>
              <a:rPr lang="en-US" dirty="0" smtClean="0"/>
              <a:t>loop detaching the extreme </a:t>
            </a:r>
            <a:r>
              <a:rPr lang="en-US" dirty="0" smtClean="0"/>
              <a:t>iterations.</a:t>
            </a:r>
          </a:p>
          <a:p>
            <a:pPr>
              <a:lnSpc>
                <a:spcPct val="80000"/>
              </a:lnSpc>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This optimization can be useful for loop fusion.</a:t>
            </a:r>
            <a:endParaRPr lang="ru-RU" dirty="0" smtClean="0"/>
          </a:p>
          <a:p>
            <a:pPr>
              <a:lnSpc>
                <a:spcPct val="80000"/>
              </a:lnSpc>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p:txBody>
      </p:sp>
      <p:sp>
        <p:nvSpPr>
          <p:cNvPr id="3" name="TextBox 2"/>
          <p:cNvSpPr txBox="1"/>
          <p:nvPr/>
        </p:nvSpPr>
        <p:spPr>
          <a:xfrm>
            <a:off x="323528" y="2204864"/>
            <a:ext cx="4968552" cy="1323439"/>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p = 10; </a:t>
            </a:r>
          </a:p>
          <a:p>
            <a:pPr>
              <a:defRPr/>
            </a:pPr>
            <a:r>
              <a:rPr lang="nn-NO" dirty="0">
                <a:solidFill>
                  <a:srgbClr val="00B050"/>
                </a:solidFill>
              </a:rPr>
              <a:t>for (i=0; i&lt;10; ++i) { </a:t>
            </a:r>
          </a:p>
          <a:p>
            <a:pPr>
              <a:defRPr/>
            </a:pPr>
            <a:r>
              <a:rPr lang="nn-NO" dirty="0">
                <a:solidFill>
                  <a:srgbClr val="00B050"/>
                </a:solidFill>
              </a:rPr>
              <a:t>   y[i] = x[i] + x[p];</a:t>
            </a:r>
          </a:p>
          <a:p>
            <a:pPr>
              <a:defRPr/>
            </a:pPr>
            <a:r>
              <a:rPr lang="nn-NO" dirty="0">
                <a:solidFill>
                  <a:srgbClr val="00B050"/>
                </a:solidFill>
              </a:rPr>
              <a:t>   p = i;</a:t>
            </a:r>
          </a:p>
          <a:p>
            <a:pPr>
              <a:defRPr/>
            </a:pPr>
            <a:r>
              <a:rPr lang="nn-NO" dirty="0">
                <a:solidFill>
                  <a:srgbClr val="00B050"/>
                </a:solidFill>
              </a:rPr>
              <a:t>} </a:t>
            </a:r>
          </a:p>
        </p:txBody>
      </p:sp>
      <p:sp>
        <p:nvSpPr>
          <p:cNvPr id="4" name="TextBox 3"/>
          <p:cNvSpPr txBox="1"/>
          <p:nvPr/>
        </p:nvSpPr>
        <p:spPr>
          <a:xfrm>
            <a:off x="323528" y="4221088"/>
            <a:ext cx="4968552" cy="107721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y[0] = x[0] + x[10];</a:t>
            </a:r>
          </a:p>
          <a:p>
            <a:pPr>
              <a:defRPr/>
            </a:pPr>
            <a:r>
              <a:rPr lang="nn-NO" dirty="0">
                <a:solidFill>
                  <a:srgbClr val="00B050"/>
                </a:solidFill>
              </a:rPr>
              <a:t> for (i=1; i&lt;10; ++i) {</a:t>
            </a:r>
          </a:p>
          <a:p>
            <a:pPr>
              <a:defRPr/>
            </a:pPr>
            <a:r>
              <a:rPr lang="nn-NO" dirty="0">
                <a:solidFill>
                  <a:srgbClr val="00B050"/>
                </a:solidFill>
              </a:rPr>
              <a:t> y[i] = x[i] + x[i-1];</a:t>
            </a:r>
          </a:p>
          <a:p>
            <a:pPr>
              <a:defRPr/>
            </a:pPr>
            <a:r>
              <a:rPr lang="nn-NO" dirty="0">
                <a:solidFill>
                  <a:srgbClr val="00B050"/>
                </a:solidFill>
              </a:rPr>
              <a:t> }</a:t>
            </a:r>
          </a:p>
        </p:txBody>
      </p:sp>
      <p:sp>
        <p:nvSpPr>
          <p:cNvPr id="5" name="Down Arrow 4"/>
          <p:cNvSpPr/>
          <p:nvPr/>
        </p:nvSpPr>
        <p:spPr bwMode="auto">
          <a:xfrm>
            <a:off x="2267744" y="3717032"/>
            <a:ext cx="936104" cy="360040"/>
          </a:xfrm>
          <a:prstGeom prst="down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p:spPr>
        <p:txBody>
          <a:bodyPr/>
          <a:lstStyle/>
          <a:p>
            <a:pPr>
              <a:defRPr/>
            </a:pPr>
            <a:endParaRPr lang="ru-RU"/>
          </a:p>
        </p:txBody>
      </p:sp>
      <p:sp>
        <p:nvSpPr>
          <p:cNvPr id="6" name="TextBox 5"/>
          <p:cNvSpPr txBox="1"/>
          <p:nvPr/>
        </p:nvSpPr>
        <p:spPr>
          <a:xfrm>
            <a:off x="5580112" y="3717032"/>
            <a:ext cx="2952328" cy="338554"/>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Loop peeling</a:t>
            </a:r>
            <a:endParaRPr lang="ru-RU"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body" idx="4294967295"/>
          </p:nvPr>
        </p:nvSpPr>
        <p:spPr>
          <a:xfrm>
            <a:off x="395288" y="404813"/>
            <a:ext cx="8210550" cy="1295400"/>
          </a:xfrm>
        </p:spPr>
        <p:txBody>
          <a:bodyPr/>
          <a:lstStyle/>
          <a:p>
            <a:pPr>
              <a:lnSpc>
                <a:spcPct val="8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solidFill>
                  <a:srgbClr val="0070C0"/>
                </a:solidFill>
                <a:latin typeface="Calibri" pitchFamily="34" charset="0"/>
              </a:rPr>
              <a:t>Loop </a:t>
            </a:r>
            <a:r>
              <a:rPr lang="en-US" sz="2000" dirty="0" smtClean="0">
                <a:solidFill>
                  <a:srgbClr val="0070C0"/>
                </a:solidFill>
                <a:latin typeface="Calibri" pitchFamily="34" charset="0"/>
              </a:rPr>
              <a:t>unrolling </a:t>
            </a:r>
            <a:r>
              <a:rPr lang="en-US" sz="2000" dirty="0" smtClean="0">
                <a:latin typeface="Calibri" pitchFamily="34" charset="0"/>
              </a:rPr>
              <a:t>is </a:t>
            </a:r>
            <a:r>
              <a:rPr lang="en-US" sz="2000" dirty="0" smtClean="0">
                <a:latin typeface="Calibri" pitchFamily="34" charset="0"/>
              </a:rPr>
              <a:t>an </a:t>
            </a:r>
            <a:r>
              <a:rPr lang="en-US" sz="2000" dirty="0" smtClean="0">
                <a:latin typeface="Calibri" pitchFamily="34" charset="0"/>
              </a:rPr>
              <a:t>optimization designed </a:t>
            </a:r>
            <a:r>
              <a:rPr lang="en-US" sz="2000" dirty="0" smtClean="0">
                <a:latin typeface="Calibri" pitchFamily="34" charset="0"/>
              </a:rPr>
              <a:t>to</a:t>
            </a:r>
            <a:r>
              <a:rPr lang="en-US" sz="2000" dirty="0" smtClean="0">
                <a:latin typeface="Calibri" pitchFamily="34" charset="0"/>
              </a:rPr>
              <a:t> reduce </a:t>
            </a:r>
            <a:r>
              <a:rPr lang="en-US" sz="2000" dirty="0" smtClean="0">
                <a:latin typeface="Calibri" pitchFamily="34" charset="0"/>
              </a:rPr>
              <a:t>the </a:t>
            </a:r>
            <a:r>
              <a:rPr lang="en-US" sz="2000" dirty="0">
                <a:latin typeface="Calibri" pitchFamily="34" charset="0"/>
              </a:rPr>
              <a:t>loop iteration number </a:t>
            </a:r>
            <a:r>
              <a:rPr lang="en-US" sz="2000" dirty="0" smtClean="0">
                <a:latin typeface="Calibri" pitchFamily="34" charset="0"/>
              </a:rPr>
              <a:t>by merging several </a:t>
            </a:r>
            <a:r>
              <a:rPr lang="en-US" sz="2000" dirty="0" smtClean="0">
                <a:latin typeface="Calibri" pitchFamily="34" charset="0"/>
              </a:rPr>
              <a:t>iterations. </a:t>
            </a:r>
            <a:r>
              <a:rPr lang="en-US" sz="2000" dirty="0" smtClean="0">
                <a:latin typeface="Calibri" pitchFamily="34" charset="0"/>
              </a:rPr>
              <a:t>The goal of loop unrolling is </a:t>
            </a:r>
            <a:r>
              <a:rPr lang="en-US" sz="2000" dirty="0" smtClean="0">
                <a:latin typeface="Calibri" pitchFamily="34" charset="0"/>
              </a:rPr>
              <a:t>to reduce loop control instructions and branch </a:t>
            </a:r>
            <a:r>
              <a:rPr lang="en-US" sz="2000" dirty="0" smtClean="0">
                <a:latin typeface="Calibri" pitchFamily="34" charset="0"/>
              </a:rPr>
              <a:t>penalties. This optimization can improve </a:t>
            </a:r>
            <a:r>
              <a:rPr lang="en-US" sz="2000" dirty="0" smtClean="0">
                <a:latin typeface="Calibri" pitchFamily="34" charset="0"/>
              </a:rPr>
              <a:t>instruction </a:t>
            </a:r>
            <a:r>
              <a:rPr lang="en-US" sz="2000" dirty="0" smtClean="0">
                <a:latin typeface="Calibri" pitchFamily="34" charset="0"/>
              </a:rPr>
              <a:t>parallelism and reusability of data. Main disadvantage </a:t>
            </a:r>
            <a:r>
              <a:rPr lang="en-US" sz="2000" dirty="0" smtClean="0">
                <a:latin typeface="Calibri" pitchFamily="34" charset="0"/>
              </a:rPr>
              <a:t>of this </a:t>
            </a:r>
            <a:r>
              <a:rPr lang="en-US" sz="2000" dirty="0" smtClean="0">
                <a:latin typeface="Calibri" pitchFamily="34" charset="0"/>
              </a:rPr>
              <a:t>optimization is code expansion. </a:t>
            </a:r>
            <a:r>
              <a:rPr lang="en-US" sz="2000" dirty="0" smtClean="0"/>
              <a:t/>
            </a:r>
            <a:br>
              <a:rPr lang="en-US" sz="2000" dirty="0" smtClean="0"/>
            </a:br>
            <a:endParaRPr lang="ru-RU" sz="2000" dirty="0" smtClean="0"/>
          </a:p>
        </p:txBody>
      </p:sp>
      <p:sp>
        <p:nvSpPr>
          <p:cNvPr id="3" name="TextBox 2"/>
          <p:cNvSpPr txBox="1"/>
          <p:nvPr/>
        </p:nvSpPr>
        <p:spPr>
          <a:xfrm>
            <a:off x="395536" y="1916832"/>
            <a:ext cx="4968552" cy="830997"/>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for (int x = 0; x &lt; 100; x++) {</a:t>
            </a:r>
          </a:p>
          <a:p>
            <a:pPr>
              <a:defRPr/>
            </a:pPr>
            <a:r>
              <a:rPr lang="nn-NO" dirty="0">
                <a:solidFill>
                  <a:srgbClr val="00B050"/>
                </a:solidFill>
              </a:rPr>
              <a:t>  delete(x);</a:t>
            </a:r>
          </a:p>
          <a:p>
            <a:pPr>
              <a:defRPr/>
            </a:pPr>
            <a:r>
              <a:rPr lang="nn-NO" dirty="0">
                <a:solidFill>
                  <a:srgbClr val="00B050"/>
                </a:solidFill>
              </a:rPr>
              <a:t>}</a:t>
            </a:r>
          </a:p>
        </p:txBody>
      </p:sp>
      <p:sp>
        <p:nvSpPr>
          <p:cNvPr id="4" name="TextBox 3"/>
          <p:cNvSpPr txBox="1"/>
          <p:nvPr/>
        </p:nvSpPr>
        <p:spPr>
          <a:xfrm>
            <a:off x="395536" y="3212976"/>
            <a:ext cx="4968552" cy="181588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 for (int x = 0; x &lt; 100; x += 5) {</a:t>
            </a:r>
          </a:p>
          <a:p>
            <a:pPr>
              <a:defRPr/>
            </a:pPr>
            <a:r>
              <a:rPr lang="nn-NO" dirty="0">
                <a:solidFill>
                  <a:srgbClr val="00B050"/>
                </a:solidFill>
              </a:rPr>
              <a:t>   delete(x);</a:t>
            </a:r>
          </a:p>
          <a:p>
            <a:pPr>
              <a:defRPr/>
            </a:pPr>
            <a:r>
              <a:rPr lang="nn-NO" dirty="0">
                <a:solidFill>
                  <a:srgbClr val="00B050"/>
                </a:solidFill>
              </a:rPr>
              <a:t>   delete(x+1);</a:t>
            </a:r>
          </a:p>
          <a:p>
            <a:pPr>
              <a:defRPr/>
            </a:pPr>
            <a:r>
              <a:rPr lang="nn-NO" dirty="0">
                <a:solidFill>
                  <a:srgbClr val="00B050"/>
                </a:solidFill>
              </a:rPr>
              <a:t>   delete(x+2);</a:t>
            </a:r>
          </a:p>
          <a:p>
            <a:pPr>
              <a:defRPr/>
            </a:pPr>
            <a:r>
              <a:rPr lang="nn-NO" dirty="0">
                <a:solidFill>
                  <a:srgbClr val="00B050"/>
                </a:solidFill>
              </a:rPr>
              <a:t>   delete(x+3);</a:t>
            </a:r>
          </a:p>
          <a:p>
            <a:pPr>
              <a:defRPr/>
            </a:pPr>
            <a:r>
              <a:rPr lang="nn-NO" dirty="0">
                <a:solidFill>
                  <a:srgbClr val="00B050"/>
                </a:solidFill>
              </a:rPr>
              <a:t>   delete(x+4);</a:t>
            </a:r>
          </a:p>
          <a:p>
            <a:pPr>
              <a:defRPr/>
            </a:pPr>
            <a:r>
              <a:rPr lang="nn-NO" dirty="0">
                <a:solidFill>
                  <a:srgbClr val="00B050"/>
                </a:solidFill>
              </a:rPr>
              <a:t> }</a:t>
            </a:r>
          </a:p>
        </p:txBody>
      </p:sp>
      <p:sp>
        <p:nvSpPr>
          <p:cNvPr id="5" name="Down Arrow 4"/>
          <p:cNvSpPr/>
          <p:nvPr/>
        </p:nvSpPr>
        <p:spPr bwMode="auto">
          <a:xfrm>
            <a:off x="2339752" y="2852936"/>
            <a:ext cx="936104" cy="360040"/>
          </a:xfrm>
          <a:prstGeom prst="down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p:spPr>
        <p:txBody>
          <a:bodyPr/>
          <a:lstStyle/>
          <a:p>
            <a:pPr>
              <a:defRPr/>
            </a:pPr>
            <a:endParaRPr lang="ru-RU"/>
          </a:p>
        </p:txBody>
      </p:sp>
      <p:sp>
        <p:nvSpPr>
          <p:cNvPr id="6" name="TextBox 5"/>
          <p:cNvSpPr txBox="1"/>
          <p:nvPr/>
        </p:nvSpPr>
        <p:spPr>
          <a:xfrm>
            <a:off x="5436096" y="2924944"/>
            <a:ext cx="2952328" cy="338554"/>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Loop unrolling</a:t>
            </a:r>
            <a:endParaRPr lang="ru-RU" dirty="0">
              <a:solidFill>
                <a:schemeClr val="tx1"/>
              </a:solidFill>
            </a:endParaRPr>
          </a:p>
        </p:txBody>
      </p:sp>
      <p:sp>
        <p:nvSpPr>
          <p:cNvPr id="18447" name="TextBox 6"/>
          <p:cNvSpPr txBox="1">
            <a:spLocks noChangeArrowheads="1"/>
          </p:cNvSpPr>
          <p:nvPr/>
        </p:nvSpPr>
        <p:spPr bwMode="auto">
          <a:xfrm>
            <a:off x="468313" y="5300663"/>
            <a:ext cx="7848600"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800" dirty="0">
                <a:solidFill>
                  <a:schemeClr val="tx1"/>
                </a:solidFill>
                <a:latin typeface="Calibri" pitchFamily="34" charset="0"/>
              </a:rPr>
              <a:t>Complete unrolling is applied to small </a:t>
            </a:r>
            <a:r>
              <a:rPr lang="en-US" sz="1800" dirty="0" smtClean="0">
                <a:solidFill>
                  <a:schemeClr val="tx1"/>
                </a:solidFill>
                <a:latin typeface="Calibri" pitchFamily="34" charset="0"/>
              </a:rPr>
              <a:t>loops and </a:t>
            </a:r>
            <a:r>
              <a:rPr lang="en-US" sz="1800" dirty="0">
                <a:solidFill>
                  <a:schemeClr val="tx1"/>
                </a:solidFill>
                <a:latin typeface="Calibri" pitchFamily="34" charset="0"/>
              </a:rPr>
              <a:t>can be very effective. As a general rule in the case of nested loops, inner loops are unrolled.</a:t>
            </a:r>
          </a:p>
          <a:p>
            <a:endParaRPr lang="ru-RU"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6" name="TextBox 5"/>
          <p:cNvSpPr txBox="1"/>
          <p:nvPr/>
        </p:nvSpPr>
        <p:spPr>
          <a:xfrm>
            <a:off x="395288" y="3284538"/>
            <a:ext cx="2447925" cy="738187"/>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algn="l" rotWithShape="0">
              <a:prstClr val="black">
                <a:alpha val="40000"/>
              </a:prstClr>
            </a:outerShdw>
          </a:effectLst>
        </p:spPr>
        <p:txBody>
          <a:bodyPr>
            <a:spAutoFit/>
          </a:bodyPr>
          <a:lstStyle/>
          <a:p>
            <a:pPr>
              <a:defRPr/>
            </a:pPr>
            <a:r>
              <a:rPr lang="en-US" sz="1400" dirty="0">
                <a:solidFill>
                  <a:srgbClr val="00B050"/>
                </a:solidFill>
              </a:rPr>
              <a:t>for(</a:t>
            </a:r>
            <a:r>
              <a:rPr lang="en-US" sz="1400" dirty="0" err="1">
                <a:solidFill>
                  <a:srgbClr val="00B050"/>
                </a:solidFill>
              </a:rPr>
              <a:t>i</a:t>
            </a:r>
            <a:r>
              <a:rPr lang="en-US" sz="1400" dirty="0">
                <a:solidFill>
                  <a:srgbClr val="00B050"/>
                </a:solidFill>
              </a:rPr>
              <a:t>=0;i&lt;</a:t>
            </a:r>
            <a:r>
              <a:rPr lang="en-US" sz="1400" dirty="0" err="1">
                <a:solidFill>
                  <a:srgbClr val="00B050"/>
                </a:solidFill>
              </a:rPr>
              <a:t>N;i</a:t>
            </a:r>
            <a:r>
              <a:rPr lang="en-US" sz="1400" dirty="0">
                <a:solidFill>
                  <a:srgbClr val="00B050"/>
                </a:solidFill>
              </a:rPr>
              <a:t>++)</a:t>
            </a:r>
          </a:p>
          <a:p>
            <a:pPr>
              <a:defRPr/>
            </a:pPr>
            <a:r>
              <a:rPr lang="en-US" sz="1400" dirty="0">
                <a:solidFill>
                  <a:srgbClr val="00B050"/>
                </a:solidFill>
              </a:rPr>
              <a:t> for(j=0;j&lt;</a:t>
            </a:r>
            <a:r>
              <a:rPr lang="en-US" sz="1400" dirty="0" err="1">
                <a:solidFill>
                  <a:srgbClr val="00B050"/>
                </a:solidFill>
              </a:rPr>
              <a:t>K;j</a:t>
            </a:r>
            <a:r>
              <a:rPr lang="en-US" sz="1400" dirty="0">
                <a:solidFill>
                  <a:srgbClr val="00B050"/>
                </a:solidFill>
              </a:rPr>
              <a:t>++)</a:t>
            </a:r>
          </a:p>
          <a:p>
            <a:pPr>
              <a:defRPr/>
            </a:pPr>
            <a:r>
              <a:rPr lang="en-US" sz="1400" dirty="0">
                <a:solidFill>
                  <a:srgbClr val="00B050"/>
                </a:solidFill>
              </a:rPr>
              <a:t>   a[j][</a:t>
            </a:r>
            <a:r>
              <a:rPr lang="en-US" sz="1400" dirty="0" err="1">
                <a:solidFill>
                  <a:srgbClr val="00B050"/>
                </a:solidFill>
              </a:rPr>
              <a:t>i</a:t>
            </a:r>
            <a:r>
              <a:rPr lang="en-US" sz="1400" dirty="0">
                <a:solidFill>
                  <a:srgbClr val="00B050"/>
                </a:solidFill>
              </a:rPr>
              <a:t>]= F(</a:t>
            </a:r>
            <a:r>
              <a:rPr lang="en-US" sz="1400" dirty="0" err="1">
                <a:solidFill>
                  <a:srgbClr val="00B050"/>
                </a:solidFill>
              </a:rPr>
              <a:t>I,j</a:t>
            </a:r>
            <a:r>
              <a:rPr lang="en-US" sz="1400" dirty="0">
                <a:solidFill>
                  <a:srgbClr val="00B050"/>
                </a:solidFill>
              </a:rPr>
              <a:t>,..)</a:t>
            </a:r>
            <a:endParaRPr lang="ru-RU" sz="1400" dirty="0">
              <a:solidFill>
                <a:srgbClr val="00B050"/>
              </a:solidFill>
            </a:endParaRPr>
          </a:p>
        </p:txBody>
      </p:sp>
      <p:sp>
        <p:nvSpPr>
          <p:cNvPr id="7" name="TextBox 6"/>
          <p:cNvSpPr txBox="1"/>
          <p:nvPr/>
        </p:nvSpPr>
        <p:spPr>
          <a:xfrm>
            <a:off x="3563938" y="3284538"/>
            <a:ext cx="2447925" cy="738187"/>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algn="l" rotWithShape="0">
              <a:prstClr val="black">
                <a:alpha val="40000"/>
              </a:prstClr>
            </a:outerShdw>
          </a:effectLst>
        </p:spPr>
        <p:txBody>
          <a:bodyPr>
            <a:spAutoFit/>
          </a:bodyPr>
          <a:lstStyle/>
          <a:p>
            <a:pPr>
              <a:defRPr/>
            </a:pPr>
            <a:r>
              <a:rPr lang="en-US" sz="1400" dirty="0">
                <a:solidFill>
                  <a:srgbClr val="00B050"/>
                </a:solidFill>
              </a:rPr>
              <a:t>for(j=0;j&lt;</a:t>
            </a:r>
            <a:r>
              <a:rPr lang="en-US" sz="1400" dirty="0" err="1">
                <a:solidFill>
                  <a:srgbClr val="00B050"/>
                </a:solidFill>
              </a:rPr>
              <a:t>K;j</a:t>
            </a:r>
            <a:r>
              <a:rPr lang="en-US" sz="1400" dirty="0">
                <a:solidFill>
                  <a:srgbClr val="00B050"/>
                </a:solidFill>
              </a:rPr>
              <a:t>++)</a:t>
            </a:r>
          </a:p>
          <a:p>
            <a:pPr>
              <a:defRPr/>
            </a:pPr>
            <a:r>
              <a:rPr lang="en-US" sz="1400" dirty="0">
                <a:solidFill>
                  <a:srgbClr val="00B050"/>
                </a:solidFill>
              </a:rPr>
              <a:t> for(</a:t>
            </a:r>
            <a:r>
              <a:rPr lang="en-US" sz="1400" dirty="0" err="1">
                <a:solidFill>
                  <a:srgbClr val="00B050"/>
                </a:solidFill>
              </a:rPr>
              <a:t>i</a:t>
            </a:r>
            <a:r>
              <a:rPr lang="en-US" sz="1400" dirty="0">
                <a:solidFill>
                  <a:srgbClr val="00B050"/>
                </a:solidFill>
              </a:rPr>
              <a:t>=0;i&lt;</a:t>
            </a:r>
            <a:r>
              <a:rPr lang="en-US" sz="1400" dirty="0" err="1">
                <a:solidFill>
                  <a:srgbClr val="00B050"/>
                </a:solidFill>
              </a:rPr>
              <a:t>N;i</a:t>
            </a:r>
            <a:r>
              <a:rPr lang="en-US" sz="1400" dirty="0">
                <a:solidFill>
                  <a:srgbClr val="00B050"/>
                </a:solidFill>
              </a:rPr>
              <a:t>++)</a:t>
            </a:r>
          </a:p>
          <a:p>
            <a:pPr>
              <a:defRPr/>
            </a:pPr>
            <a:r>
              <a:rPr lang="en-US" sz="1400" dirty="0">
                <a:solidFill>
                  <a:srgbClr val="00B050"/>
                </a:solidFill>
              </a:rPr>
              <a:t>   a[j][</a:t>
            </a:r>
            <a:r>
              <a:rPr lang="en-US" sz="1400" dirty="0" err="1">
                <a:solidFill>
                  <a:srgbClr val="00B050"/>
                </a:solidFill>
              </a:rPr>
              <a:t>i</a:t>
            </a:r>
            <a:r>
              <a:rPr lang="en-US" sz="1400" dirty="0">
                <a:solidFill>
                  <a:srgbClr val="00B050"/>
                </a:solidFill>
              </a:rPr>
              <a:t>]= F(</a:t>
            </a:r>
            <a:r>
              <a:rPr lang="en-US" sz="1400" dirty="0" err="1">
                <a:solidFill>
                  <a:srgbClr val="00B050"/>
                </a:solidFill>
              </a:rPr>
              <a:t>I,j</a:t>
            </a:r>
            <a:r>
              <a:rPr lang="en-US" sz="1400" dirty="0">
                <a:solidFill>
                  <a:srgbClr val="00B050"/>
                </a:solidFill>
              </a:rPr>
              <a:t>,..)</a:t>
            </a:r>
            <a:endParaRPr lang="ru-RU" sz="1400" dirty="0">
              <a:solidFill>
                <a:srgbClr val="00B050"/>
              </a:solidFill>
            </a:endParaRPr>
          </a:p>
        </p:txBody>
      </p:sp>
      <p:graphicFrame>
        <p:nvGraphicFramePr>
          <p:cNvPr id="9" name="Table 8"/>
          <p:cNvGraphicFramePr>
            <a:graphicFrameLocks noGrp="1"/>
          </p:cNvGraphicFramePr>
          <p:nvPr/>
        </p:nvGraphicFramePr>
        <p:xfrm>
          <a:off x="468313" y="2565400"/>
          <a:ext cx="2252663" cy="365602"/>
        </p:xfrm>
        <a:graphic>
          <a:graphicData uri="http://schemas.openxmlformats.org/drawingml/2006/table">
            <a:tbl>
              <a:tblPr firstRow="1" bandRow="1">
                <a:tableStyleId>{5C22544A-7EE6-4342-B048-85BDC9FD1C3A}</a:tableStyleId>
              </a:tblPr>
              <a:tblGrid>
                <a:gridCol w="250296"/>
                <a:gridCol w="250296"/>
                <a:gridCol w="219505"/>
                <a:gridCol w="281086"/>
                <a:gridCol w="250296"/>
                <a:gridCol w="250296"/>
                <a:gridCol w="250296"/>
                <a:gridCol w="250296"/>
                <a:gridCol w="250296"/>
              </a:tblGrid>
              <a:tr h="365125">
                <a:tc>
                  <a:txBody>
                    <a:bodyPr/>
                    <a:lstStyle/>
                    <a:p>
                      <a:r>
                        <a:rPr lang="en-US" sz="1400" dirty="0" smtClean="0">
                          <a:solidFill>
                            <a:schemeClr val="tx1"/>
                          </a:solidFill>
                        </a:rPr>
                        <a:t>a</a:t>
                      </a:r>
                      <a:endParaRPr lang="ru-RU" sz="1400" dirty="0">
                        <a:solidFill>
                          <a:schemeClr val="tx1"/>
                        </a:solidFill>
                      </a:endParaRPr>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r>
            </a:tbl>
          </a:graphicData>
        </a:graphic>
      </p:graphicFrame>
      <p:graphicFrame>
        <p:nvGraphicFramePr>
          <p:cNvPr id="10" name="Table 9"/>
          <p:cNvGraphicFramePr>
            <a:graphicFrameLocks noGrp="1"/>
          </p:cNvGraphicFramePr>
          <p:nvPr/>
        </p:nvGraphicFramePr>
        <p:xfrm>
          <a:off x="3563938" y="2565400"/>
          <a:ext cx="2252664" cy="365602"/>
        </p:xfrm>
        <a:graphic>
          <a:graphicData uri="http://schemas.openxmlformats.org/drawingml/2006/table">
            <a:tbl>
              <a:tblPr firstRow="1" bandRow="1">
                <a:tableStyleId>{5C22544A-7EE6-4342-B048-85BDC9FD1C3A}</a:tableStyleId>
              </a:tblPr>
              <a:tblGrid>
                <a:gridCol w="250296"/>
                <a:gridCol w="250296"/>
                <a:gridCol w="250296"/>
                <a:gridCol w="250296"/>
                <a:gridCol w="250296"/>
                <a:gridCol w="250296"/>
                <a:gridCol w="250296"/>
                <a:gridCol w="250296"/>
                <a:gridCol w="250296"/>
              </a:tblGrid>
              <a:tr h="365125">
                <a:tc>
                  <a:txBody>
                    <a:bodyPr/>
                    <a:lstStyle/>
                    <a:p>
                      <a:r>
                        <a:rPr lang="en-US" sz="1400" dirty="0" smtClean="0">
                          <a:solidFill>
                            <a:schemeClr val="tx1"/>
                          </a:solidFill>
                        </a:rPr>
                        <a:t>a</a:t>
                      </a:r>
                      <a:endParaRPr lang="ru-RU" sz="1400" dirty="0">
                        <a:solidFill>
                          <a:schemeClr val="tx1"/>
                        </a:solidFill>
                      </a:endParaRPr>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c>
                  <a:txBody>
                    <a:bodyPr/>
                    <a:lstStyle/>
                    <a:p>
                      <a:endParaRPr lang="ru-RU" sz="1800" dirty="0"/>
                    </a:p>
                  </a:txBody>
                  <a:tcPr marL="91442" marR="91442" marT="45641" marB="45641">
                    <a:gradFill>
                      <a:gsLst>
                        <a:gs pos="0">
                          <a:srgbClr val="5E9EFF"/>
                        </a:gs>
                        <a:gs pos="39999">
                          <a:srgbClr val="85C2FF"/>
                        </a:gs>
                        <a:gs pos="70000">
                          <a:srgbClr val="C4D6EB"/>
                        </a:gs>
                        <a:gs pos="100000">
                          <a:srgbClr val="FFEBFA"/>
                        </a:gs>
                      </a:gsLst>
                      <a:lin ang="5400000" scaled="0"/>
                    </a:gradFill>
                  </a:tcPr>
                </a:tc>
              </a:tr>
            </a:tbl>
          </a:graphicData>
        </a:graphic>
      </p:graphicFrame>
      <p:sp>
        <p:nvSpPr>
          <p:cNvPr id="19505" name="Notched Right Arrow 10"/>
          <p:cNvSpPr>
            <a:spLocks noChangeArrowheads="1"/>
          </p:cNvSpPr>
          <p:nvPr/>
        </p:nvSpPr>
        <p:spPr bwMode="auto">
          <a:xfrm>
            <a:off x="3059113" y="3500438"/>
            <a:ext cx="360362" cy="287337"/>
          </a:xfrm>
          <a:prstGeom prst="notchedRightArrow">
            <a:avLst>
              <a:gd name="adj1" fmla="val 50000"/>
              <a:gd name="adj2" fmla="val 50166"/>
            </a:avLst>
          </a:prstGeom>
          <a:gradFill rotWithShape="0">
            <a:gsLst>
              <a:gs pos="0">
                <a:srgbClr val="FFF200"/>
              </a:gs>
              <a:gs pos="45000">
                <a:srgbClr val="FF7A00"/>
              </a:gs>
              <a:gs pos="70000">
                <a:srgbClr val="FF0300"/>
              </a:gs>
              <a:gs pos="100000">
                <a:srgbClr val="4D0808"/>
              </a:gs>
            </a:gsLst>
            <a:lin ang="5400000"/>
          </a:gradFill>
          <a:ln w="9525" algn="ctr">
            <a:solidFill>
              <a:schemeClr val="tx1"/>
            </a:solidFill>
            <a:round/>
            <a:headEnd/>
            <a:tailEnd/>
          </a:ln>
        </p:spPr>
        <p:txBody>
          <a:bodyPr/>
          <a:lstStyle/>
          <a:p>
            <a:endParaRPr lang="ru-RU"/>
          </a:p>
        </p:txBody>
      </p:sp>
      <p:sp>
        <p:nvSpPr>
          <p:cNvPr id="19506" name="Curved Down Arrow 11"/>
          <p:cNvSpPr>
            <a:spLocks noChangeArrowheads="1"/>
          </p:cNvSpPr>
          <p:nvPr/>
        </p:nvSpPr>
        <p:spPr bwMode="auto">
          <a:xfrm>
            <a:off x="611188" y="2276475"/>
            <a:ext cx="1008062" cy="215900"/>
          </a:xfrm>
          <a:prstGeom prst="curvedDownArrow">
            <a:avLst>
              <a:gd name="adj1" fmla="val 25032"/>
              <a:gd name="adj2" fmla="val 50020"/>
              <a:gd name="adj3" fmla="val 25000"/>
            </a:avLst>
          </a:prstGeom>
          <a:solidFill>
            <a:srgbClr val="00B8FF"/>
          </a:solidFill>
          <a:ln w="9525" algn="ctr">
            <a:solidFill>
              <a:schemeClr val="tx1"/>
            </a:solidFill>
            <a:round/>
            <a:headEnd/>
            <a:tailEnd/>
          </a:ln>
        </p:spPr>
        <p:txBody>
          <a:bodyPr/>
          <a:lstStyle/>
          <a:p>
            <a:endParaRPr lang="ru-RU"/>
          </a:p>
        </p:txBody>
      </p:sp>
      <p:sp>
        <p:nvSpPr>
          <p:cNvPr id="19507" name="Curved Down Arrow 12"/>
          <p:cNvSpPr>
            <a:spLocks noChangeArrowheads="1"/>
          </p:cNvSpPr>
          <p:nvPr/>
        </p:nvSpPr>
        <p:spPr bwMode="auto">
          <a:xfrm>
            <a:off x="1619250" y="2276475"/>
            <a:ext cx="1008063" cy="215900"/>
          </a:xfrm>
          <a:prstGeom prst="curvedDownArrow">
            <a:avLst>
              <a:gd name="adj1" fmla="val 25032"/>
              <a:gd name="adj2" fmla="val 50020"/>
              <a:gd name="adj3" fmla="val 25000"/>
            </a:avLst>
          </a:prstGeom>
          <a:solidFill>
            <a:srgbClr val="00B8FF"/>
          </a:solidFill>
          <a:ln w="9525" algn="ctr">
            <a:solidFill>
              <a:schemeClr val="tx1"/>
            </a:solidFill>
            <a:round/>
            <a:headEnd/>
            <a:tailEnd/>
          </a:ln>
        </p:spPr>
        <p:txBody>
          <a:bodyPr/>
          <a:lstStyle/>
          <a:p>
            <a:endParaRPr lang="ru-RU"/>
          </a:p>
        </p:txBody>
      </p:sp>
      <p:sp>
        <p:nvSpPr>
          <p:cNvPr id="19508" name="Curved Down Arrow 13"/>
          <p:cNvSpPr>
            <a:spLocks noChangeArrowheads="1"/>
          </p:cNvSpPr>
          <p:nvPr/>
        </p:nvSpPr>
        <p:spPr bwMode="auto">
          <a:xfrm>
            <a:off x="3635375" y="2349500"/>
            <a:ext cx="288925" cy="142875"/>
          </a:xfrm>
          <a:prstGeom prst="curvedDownArrow">
            <a:avLst>
              <a:gd name="adj1" fmla="val 25278"/>
              <a:gd name="adj2" fmla="val 50556"/>
              <a:gd name="adj3" fmla="val 25000"/>
            </a:avLst>
          </a:prstGeom>
          <a:solidFill>
            <a:srgbClr val="00B8FF"/>
          </a:solidFill>
          <a:ln w="9525" algn="ctr">
            <a:solidFill>
              <a:schemeClr val="tx1"/>
            </a:solidFill>
            <a:round/>
            <a:headEnd/>
            <a:tailEnd/>
          </a:ln>
        </p:spPr>
        <p:txBody>
          <a:bodyPr/>
          <a:lstStyle/>
          <a:p>
            <a:endParaRPr lang="ru-RU"/>
          </a:p>
        </p:txBody>
      </p:sp>
      <p:sp>
        <p:nvSpPr>
          <p:cNvPr id="19509" name="Curved Down Arrow 14"/>
          <p:cNvSpPr>
            <a:spLocks noChangeArrowheads="1"/>
          </p:cNvSpPr>
          <p:nvPr/>
        </p:nvSpPr>
        <p:spPr bwMode="auto">
          <a:xfrm>
            <a:off x="3924300" y="2349500"/>
            <a:ext cx="287338" cy="142875"/>
          </a:xfrm>
          <a:prstGeom prst="curvedDownArrow">
            <a:avLst>
              <a:gd name="adj1" fmla="val 25139"/>
              <a:gd name="adj2" fmla="val 50278"/>
              <a:gd name="adj3" fmla="val 25000"/>
            </a:avLst>
          </a:prstGeom>
          <a:solidFill>
            <a:srgbClr val="00B8FF"/>
          </a:solidFill>
          <a:ln w="9525" algn="ctr">
            <a:solidFill>
              <a:schemeClr val="tx1"/>
            </a:solidFill>
            <a:round/>
            <a:headEnd/>
            <a:tailEnd/>
          </a:ln>
        </p:spPr>
        <p:txBody>
          <a:bodyPr/>
          <a:lstStyle/>
          <a:p>
            <a:endParaRPr lang="ru-RU"/>
          </a:p>
        </p:txBody>
      </p:sp>
      <p:sp>
        <p:nvSpPr>
          <p:cNvPr id="19510" name="Curved Down Arrow 15"/>
          <p:cNvSpPr>
            <a:spLocks noChangeArrowheads="1"/>
          </p:cNvSpPr>
          <p:nvPr/>
        </p:nvSpPr>
        <p:spPr bwMode="auto">
          <a:xfrm>
            <a:off x="4211638" y="2349500"/>
            <a:ext cx="215900" cy="142875"/>
          </a:xfrm>
          <a:prstGeom prst="curvedDownArrow">
            <a:avLst>
              <a:gd name="adj1" fmla="val 25185"/>
              <a:gd name="adj2" fmla="val 50370"/>
              <a:gd name="adj3" fmla="val 25000"/>
            </a:avLst>
          </a:prstGeom>
          <a:solidFill>
            <a:srgbClr val="00B8FF"/>
          </a:solidFill>
          <a:ln w="9525" algn="ctr">
            <a:solidFill>
              <a:schemeClr val="tx1"/>
            </a:solidFill>
            <a:round/>
            <a:headEnd/>
            <a:tailEnd/>
          </a:ln>
        </p:spPr>
        <p:txBody>
          <a:bodyPr/>
          <a:lstStyle/>
          <a:p>
            <a:endParaRPr lang="ru-RU"/>
          </a:p>
        </p:txBody>
      </p:sp>
      <p:sp>
        <p:nvSpPr>
          <p:cNvPr id="19511" name="Curved Down Arrow 16"/>
          <p:cNvSpPr>
            <a:spLocks noChangeArrowheads="1"/>
          </p:cNvSpPr>
          <p:nvPr/>
        </p:nvSpPr>
        <p:spPr bwMode="auto">
          <a:xfrm>
            <a:off x="4427538" y="2349500"/>
            <a:ext cx="215900" cy="142875"/>
          </a:xfrm>
          <a:prstGeom prst="curvedDownArrow">
            <a:avLst>
              <a:gd name="adj1" fmla="val 25185"/>
              <a:gd name="adj2" fmla="val 50370"/>
              <a:gd name="adj3" fmla="val 25000"/>
            </a:avLst>
          </a:prstGeom>
          <a:solidFill>
            <a:srgbClr val="00B8FF"/>
          </a:solidFill>
          <a:ln w="9525" algn="ctr">
            <a:solidFill>
              <a:schemeClr val="tx1"/>
            </a:solidFill>
            <a:round/>
            <a:headEnd/>
            <a:tailEnd/>
          </a:ln>
        </p:spPr>
        <p:txBody>
          <a:bodyPr/>
          <a:lstStyle/>
          <a:p>
            <a:endParaRPr lang="ru-RU"/>
          </a:p>
        </p:txBody>
      </p:sp>
      <p:sp>
        <p:nvSpPr>
          <p:cNvPr id="19512" name="Curved Down Arrow 17"/>
          <p:cNvSpPr>
            <a:spLocks noChangeArrowheads="1"/>
          </p:cNvSpPr>
          <p:nvPr/>
        </p:nvSpPr>
        <p:spPr bwMode="auto">
          <a:xfrm>
            <a:off x="4643438" y="2349500"/>
            <a:ext cx="288925" cy="142875"/>
          </a:xfrm>
          <a:prstGeom prst="curvedDownArrow">
            <a:avLst>
              <a:gd name="adj1" fmla="val 25278"/>
              <a:gd name="adj2" fmla="val 50556"/>
              <a:gd name="adj3" fmla="val 25000"/>
            </a:avLst>
          </a:prstGeom>
          <a:solidFill>
            <a:srgbClr val="00B8FF"/>
          </a:solidFill>
          <a:ln w="9525" algn="ctr">
            <a:solidFill>
              <a:schemeClr val="tx1"/>
            </a:solidFill>
            <a:round/>
            <a:headEnd/>
            <a:tailEnd/>
          </a:ln>
        </p:spPr>
        <p:txBody>
          <a:bodyPr/>
          <a:lstStyle/>
          <a:p>
            <a:endParaRPr lang="ru-RU"/>
          </a:p>
        </p:txBody>
      </p:sp>
      <p:sp>
        <p:nvSpPr>
          <p:cNvPr id="19513" name="Curved Down Arrow 18"/>
          <p:cNvSpPr>
            <a:spLocks noChangeArrowheads="1"/>
          </p:cNvSpPr>
          <p:nvPr/>
        </p:nvSpPr>
        <p:spPr bwMode="auto">
          <a:xfrm>
            <a:off x="4932363" y="2349500"/>
            <a:ext cx="287337" cy="142875"/>
          </a:xfrm>
          <a:prstGeom prst="curvedDownArrow">
            <a:avLst>
              <a:gd name="adj1" fmla="val 25139"/>
              <a:gd name="adj2" fmla="val 50278"/>
              <a:gd name="adj3" fmla="val 25000"/>
            </a:avLst>
          </a:prstGeom>
          <a:solidFill>
            <a:srgbClr val="00B8FF"/>
          </a:solidFill>
          <a:ln w="9525" algn="ctr">
            <a:solidFill>
              <a:schemeClr val="tx1"/>
            </a:solidFill>
            <a:round/>
            <a:headEnd/>
            <a:tailEnd/>
          </a:ln>
        </p:spPr>
        <p:txBody>
          <a:bodyPr/>
          <a:lstStyle/>
          <a:p>
            <a:endParaRPr lang="ru-RU"/>
          </a:p>
        </p:txBody>
      </p:sp>
      <p:sp>
        <p:nvSpPr>
          <p:cNvPr id="19514" name="Curved Down Arrow 19"/>
          <p:cNvSpPr>
            <a:spLocks noChangeArrowheads="1"/>
          </p:cNvSpPr>
          <p:nvPr/>
        </p:nvSpPr>
        <p:spPr bwMode="auto">
          <a:xfrm>
            <a:off x="5219700" y="2349500"/>
            <a:ext cx="288925" cy="142875"/>
          </a:xfrm>
          <a:prstGeom prst="curvedDownArrow">
            <a:avLst>
              <a:gd name="adj1" fmla="val 25278"/>
              <a:gd name="adj2" fmla="val 50556"/>
              <a:gd name="adj3" fmla="val 25000"/>
            </a:avLst>
          </a:prstGeom>
          <a:solidFill>
            <a:srgbClr val="00B8FF"/>
          </a:solidFill>
          <a:ln w="9525" algn="ctr">
            <a:solidFill>
              <a:schemeClr val="tx1"/>
            </a:solidFill>
            <a:round/>
            <a:headEnd/>
            <a:tailEnd/>
          </a:ln>
        </p:spPr>
        <p:txBody>
          <a:bodyPr/>
          <a:lstStyle/>
          <a:p>
            <a:endParaRPr lang="ru-RU"/>
          </a:p>
        </p:txBody>
      </p:sp>
      <p:sp>
        <p:nvSpPr>
          <p:cNvPr id="19515" name="Curved Down Arrow 20"/>
          <p:cNvSpPr>
            <a:spLocks noChangeArrowheads="1"/>
          </p:cNvSpPr>
          <p:nvPr/>
        </p:nvSpPr>
        <p:spPr bwMode="auto">
          <a:xfrm>
            <a:off x="5508625" y="2349500"/>
            <a:ext cx="215900" cy="142875"/>
          </a:xfrm>
          <a:prstGeom prst="curvedDownArrow">
            <a:avLst>
              <a:gd name="adj1" fmla="val 25185"/>
              <a:gd name="adj2" fmla="val 50370"/>
              <a:gd name="adj3" fmla="val 25000"/>
            </a:avLst>
          </a:prstGeom>
          <a:solidFill>
            <a:srgbClr val="00B8FF"/>
          </a:solidFill>
          <a:ln w="9525" algn="ctr">
            <a:solidFill>
              <a:schemeClr val="tx1"/>
            </a:solidFill>
            <a:round/>
            <a:headEnd/>
            <a:tailEnd/>
          </a:ln>
        </p:spPr>
        <p:txBody>
          <a:bodyPr/>
          <a:lstStyle/>
          <a:p>
            <a:endParaRPr lang="ru-RU"/>
          </a:p>
        </p:txBody>
      </p:sp>
      <p:sp>
        <p:nvSpPr>
          <p:cNvPr id="19516" name="TextBox 21"/>
          <p:cNvSpPr txBox="1">
            <a:spLocks noChangeArrowheads="1"/>
          </p:cNvSpPr>
          <p:nvPr/>
        </p:nvSpPr>
        <p:spPr bwMode="auto">
          <a:xfrm>
            <a:off x="900113" y="1989138"/>
            <a:ext cx="215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a:solidFill>
                  <a:schemeClr val="tx1"/>
                </a:solidFill>
              </a:rPr>
              <a:t>m</a:t>
            </a:r>
            <a:endParaRPr lang="ru-RU" sz="1400">
              <a:solidFill>
                <a:schemeClr val="tx1"/>
              </a:solidFill>
            </a:endParaRPr>
          </a:p>
        </p:txBody>
      </p:sp>
      <p:sp>
        <p:nvSpPr>
          <p:cNvPr id="19517" name="TextBox 22"/>
          <p:cNvSpPr txBox="1">
            <a:spLocks noChangeArrowheads="1"/>
          </p:cNvSpPr>
          <p:nvPr/>
        </p:nvSpPr>
        <p:spPr bwMode="auto">
          <a:xfrm>
            <a:off x="1979613" y="1989138"/>
            <a:ext cx="215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a:solidFill>
                  <a:schemeClr val="tx1"/>
                </a:solidFill>
              </a:rPr>
              <a:t>m</a:t>
            </a:r>
            <a:endParaRPr lang="ru-RU" sz="1400">
              <a:solidFill>
                <a:schemeClr val="tx1"/>
              </a:solidFill>
            </a:endParaRPr>
          </a:p>
        </p:txBody>
      </p:sp>
      <p:sp>
        <p:nvSpPr>
          <p:cNvPr id="24" name="TextBox 23"/>
          <p:cNvSpPr txBox="1"/>
          <p:nvPr/>
        </p:nvSpPr>
        <p:spPr>
          <a:xfrm>
            <a:off x="468313" y="4508500"/>
            <a:ext cx="2374900" cy="1323975"/>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algn="l" rotWithShape="0">
              <a:prstClr val="black">
                <a:alpha val="40000"/>
              </a:prstClr>
            </a:outerShdw>
          </a:effectLst>
        </p:spPr>
        <p:txBody>
          <a:bodyPr>
            <a:spAutoFit/>
          </a:bodyPr>
          <a:lstStyle/>
          <a:p>
            <a:pPr>
              <a:defRPr/>
            </a:pPr>
            <a:r>
              <a:rPr lang="en-US" dirty="0">
                <a:solidFill>
                  <a:schemeClr val="tx1"/>
                </a:solidFill>
                <a:latin typeface="Calibri" pitchFamily="34" charset="0"/>
              </a:rPr>
              <a:t>The cache line (64 bytes) is transmitted to the cache by data bus to access one element of the array</a:t>
            </a:r>
          </a:p>
        </p:txBody>
      </p:sp>
      <p:sp>
        <p:nvSpPr>
          <p:cNvPr id="26" name="TextBox 25"/>
          <p:cNvSpPr txBox="1"/>
          <p:nvPr/>
        </p:nvSpPr>
        <p:spPr>
          <a:xfrm>
            <a:off x="3635375" y="4508500"/>
            <a:ext cx="2376488" cy="1077913"/>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algn="l" rotWithShape="0">
              <a:prstClr val="black">
                <a:alpha val="40000"/>
              </a:prstClr>
            </a:outerShdw>
          </a:effectLst>
        </p:spPr>
        <p:txBody>
          <a:bodyPr>
            <a:spAutoFit/>
          </a:bodyPr>
          <a:lstStyle/>
          <a:p>
            <a:pPr>
              <a:defRPr/>
            </a:pPr>
            <a:r>
              <a:rPr lang="en-US" dirty="0">
                <a:solidFill>
                  <a:schemeClr val="tx1"/>
                </a:solidFill>
                <a:latin typeface="Calibri" pitchFamily="34" charset="0"/>
              </a:rPr>
              <a:t>Cache-line provides access to several consecutive array elements</a:t>
            </a:r>
          </a:p>
        </p:txBody>
      </p:sp>
      <p:sp>
        <p:nvSpPr>
          <p:cNvPr id="25" name="Rectangle 1"/>
          <p:cNvSpPr txBox="1">
            <a:spLocks noChangeArrowheads="1"/>
          </p:cNvSpPr>
          <p:nvPr/>
        </p:nvSpPr>
        <p:spPr bwMode="auto">
          <a:xfrm>
            <a:off x="395288" y="333375"/>
            <a:ext cx="8210550" cy="1150938"/>
          </a:xfrm>
          <a:prstGeom prst="rect">
            <a:avLst/>
          </a:prstGeom>
          <a:noFill/>
          <a:ln w="9525">
            <a:noFill/>
            <a:round/>
            <a:headEnd/>
            <a:tailEnd/>
          </a:ln>
        </p:spPr>
        <p:txBody>
          <a:bodyPr lIns="0" tIns="0" rIns="0" bIns="0"/>
          <a:lstStyle/>
          <a:p>
            <a:pPr marL="342900" indent="-342900" eaLnBrk="0" hangingPunct="0">
              <a:spcBef>
                <a:spcPts val="600"/>
              </a:spcBef>
              <a:defRPr/>
            </a:pPr>
            <a:r>
              <a:rPr lang="en-US" sz="2800" b="0" kern="0" dirty="0">
                <a:solidFill>
                  <a:srgbClr val="000000"/>
                </a:solidFill>
                <a:latin typeface="+mn-lt"/>
                <a:ea typeface="+mn-ea"/>
              </a:rPr>
              <a:t>   </a:t>
            </a:r>
            <a:r>
              <a:rPr lang="en-US" sz="2000" b="0" kern="0" dirty="0">
                <a:solidFill>
                  <a:srgbClr val="0070C0"/>
                </a:solidFill>
                <a:latin typeface="Calibri" pitchFamily="34" charset="0"/>
                <a:ea typeface="+mn-ea"/>
              </a:rPr>
              <a:t>Loop interchange</a:t>
            </a:r>
            <a:r>
              <a:rPr lang="en-US" sz="2000" b="0" kern="0" dirty="0">
                <a:solidFill>
                  <a:srgbClr val="000000"/>
                </a:solidFill>
                <a:latin typeface="Calibri" pitchFamily="34" charset="0"/>
                <a:ea typeface="+mn-ea"/>
              </a:rPr>
              <a:t> is a loop optimization, which changes the order of iteration variables. The major purpose of loop interchange is to improve the cache performance for accessing array elements. </a:t>
            </a:r>
          </a:p>
          <a:p>
            <a:pPr marL="342900" indent="-342900" eaLnBrk="0" hangingPunct="0">
              <a:spcBef>
                <a:spcPts val="600"/>
              </a:spcBef>
              <a:defRPr/>
            </a:pPr>
            <a:endParaRPr lang="en-US" sz="2800" b="0" kern="0" dirty="0">
              <a:solidFill>
                <a:srgbClr val="000000"/>
              </a:solidFill>
              <a:latin typeface="+mn-lt"/>
              <a:ea typeface="+mn-ea"/>
            </a:endParaRPr>
          </a:p>
          <a:p>
            <a:pPr marL="342900" indent="-342900" eaLnBrk="0" hangingPunct="0">
              <a:lnSpc>
                <a:spcPct val="9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u-RU" sz="2800" b="0" kern="0" dirty="0">
              <a:solidFill>
                <a:srgbClr val="000000"/>
              </a:solidFill>
              <a:latin typeface="+mn-lt"/>
              <a:ea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2"/>
          <p:cNvSpPr txBox="1">
            <a:spLocks noChangeArrowheads="1"/>
          </p:cNvSpPr>
          <p:nvPr/>
        </p:nvSpPr>
        <p:spPr bwMode="auto">
          <a:xfrm flipH="1">
            <a:off x="179388" y="188913"/>
            <a:ext cx="4064000" cy="5862637"/>
          </a:xfrm>
          <a:prstGeom prst="rect">
            <a:avLst/>
          </a:prstGeom>
          <a:gradFill>
            <a:gsLst>
              <a:gs pos="0">
                <a:srgbClr val="FFEFD1"/>
              </a:gs>
              <a:gs pos="64999">
                <a:srgbClr val="F0EBD5"/>
              </a:gs>
              <a:gs pos="100000">
                <a:srgbClr val="D1C39F"/>
              </a:gs>
            </a:gsLst>
            <a:lin ang="5400000" scaled="0"/>
          </a:gradFill>
          <a:ln w="9525">
            <a:noFill/>
            <a:miter lim="800000"/>
            <a:headEnd/>
            <a:tailEnd/>
          </a:ln>
          <a:effectLst>
            <a:outerShdw blurRad="50800" dist="38100" algn="l" rotWithShape="0">
              <a:prstClr val="black">
                <a:alpha val="40000"/>
              </a:prstClr>
            </a:outerShdw>
          </a:effectLst>
          <a:scene3d>
            <a:camera prst="orthographicFront"/>
            <a:lightRig rig="threePt" dir="t"/>
          </a:scene3d>
          <a:sp3d>
            <a:bevelT/>
          </a:sp3d>
        </p:spPr>
        <p:txBody>
          <a:bodyPr>
            <a:spAutoFit/>
          </a:bodyPr>
          <a:lstStyle/>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INTEGER,PARAMETER :: N=100</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INTEGER,PARAMETER :: REPEAT=1000</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INTEGER :: A(N,N,N)</a:t>
            </a:r>
            <a:r>
              <a:rPr lang="en-US" dirty="0">
                <a:solidFill>
                  <a:schemeClr val="accent2"/>
                </a:solidFill>
              </a:rPr>
              <a:t>,</a:t>
            </a:r>
            <a:r>
              <a:rPr lang="pt-BR" dirty="0">
                <a:solidFill>
                  <a:schemeClr val="accent2"/>
                </a:solidFill>
              </a:rPr>
              <a:t> B(N,N,N)</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INTEGER :: REP,I,J,K</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A=1</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B=1</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DO REP=1,REPEAT</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DO I=1,N</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DO J=1,N</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DO K=1,N</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A(J,K,I) = A(J,K,I)+B(J,K,I)</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END DO</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END DO</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END DO</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END DO</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                                                                              </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PRINT *,A(1,1,1)</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pt-BR" dirty="0">
                <a:solidFill>
                  <a:schemeClr val="accent2"/>
                </a:solidFill>
              </a:rPr>
              <a:t>END</a:t>
            </a:r>
          </a:p>
          <a:p>
            <a:pPr>
              <a:lnSpc>
                <a:spcPct val="80000"/>
              </a:lnSpc>
              <a:spcBef>
                <a:spcPts val="3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u-RU" dirty="0"/>
          </a:p>
        </p:txBody>
      </p:sp>
      <p:sp>
        <p:nvSpPr>
          <p:cNvPr id="20485" name="TextBox 3"/>
          <p:cNvSpPr txBox="1">
            <a:spLocks noChangeArrowheads="1"/>
          </p:cNvSpPr>
          <p:nvPr/>
        </p:nvSpPr>
        <p:spPr bwMode="auto">
          <a:xfrm>
            <a:off x="5148263" y="54927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ru-RU"/>
          </a:p>
        </p:txBody>
      </p:sp>
      <p:sp>
        <p:nvSpPr>
          <p:cNvPr id="20486" name="TextBox 4"/>
          <p:cNvSpPr txBox="1">
            <a:spLocks noChangeArrowheads="1"/>
          </p:cNvSpPr>
          <p:nvPr/>
        </p:nvSpPr>
        <p:spPr bwMode="auto">
          <a:xfrm>
            <a:off x="4716463" y="260350"/>
            <a:ext cx="39592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dirty="0" smtClean="0">
                <a:solidFill>
                  <a:srgbClr val="0070C0"/>
                </a:solidFill>
                <a:latin typeface="Calibri" pitchFamily="34" charset="0"/>
              </a:rPr>
              <a:t>The</a:t>
            </a:r>
            <a:r>
              <a:rPr lang="en-US" sz="2000" dirty="0" smtClean="0">
                <a:solidFill>
                  <a:srgbClr val="0070C0"/>
                </a:solidFill>
                <a:latin typeface="Calibri" pitchFamily="34" charset="0"/>
              </a:rPr>
              <a:t> </a:t>
            </a:r>
            <a:r>
              <a:rPr lang="en-US" sz="2000" dirty="0">
                <a:solidFill>
                  <a:srgbClr val="0070C0"/>
                </a:solidFill>
                <a:latin typeface="Calibri" pitchFamily="34" charset="0"/>
              </a:rPr>
              <a:t>example of the effectiveness of optimization of loop interchange.</a:t>
            </a:r>
          </a:p>
          <a:p>
            <a:pPr algn="ctr">
              <a:lnSpc>
                <a:spcPct val="80000"/>
              </a:lnSpc>
              <a:spcBef>
                <a:spcPts val="300"/>
              </a:spcBef>
            </a:pPr>
            <a:r>
              <a:rPr lang="ru-RU" dirty="0"/>
              <a:t>:</a:t>
            </a:r>
          </a:p>
        </p:txBody>
      </p:sp>
      <p:sp>
        <p:nvSpPr>
          <p:cNvPr id="6" name="TextBox 5"/>
          <p:cNvSpPr txBox="1"/>
          <p:nvPr/>
        </p:nvSpPr>
        <p:spPr>
          <a:xfrm>
            <a:off x="4716016" y="1340768"/>
            <a:ext cx="4032448" cy="4031873"/>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ifort-O3 test.f90-o </a:t>
            </a:r>
            <a:r>
              <a:rPr lang="en-US" dirty="0" err="1">
                <a:solidFill>
                  <a:schemeClr val="tx1"/>
                </a:solidFill>
              </a:rPr>
              <a:t>a.out</a:t>
            </a:r>
            <a:r>
              <a:rPr lang="en-US" dirty="0">
                <a:solidFill>
                  <a:schemeClr val="tx1"/>
                </a:solidFill>
              </a:rPr>
              <a:t/>
            </a:r>
            <a:br>
              <a:rPr lang="en-US" dirty="0">
                <a:solidFill>
                  <a:schemeClr val="tx1"/>
                </a:solidFill>
              </a:rPr>
            </a:br>
            <a:r>
              <a:rPr lang="en-US" dirty="0">
                <a:solidFill>
                  <a:schemeClr val="tx1"/>
                </a:solidFill>
              </a:rPr>
              <a:t>ifort-O2 test.f90-o </a:t>
            </a:r>
            <a:r>
              <a:rPr lang="en-US" dirty="0" err="1">
                <a:solidFill>
                  <a:schemeClr val="tx1"/>
                </a:solidFill>
              </a:rPr>
              <a:t>b.out</a:t>
            </a: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Message issued by the compiler (with internal key) reports that in the first case, the compiler has made permutation cycles.</a:t>
            </a:r>
            <a:br>
              <a:rPr lang="en-US" dirty="0">
                <a:solidFill>
                  <a:schemeClr val="tx1"/>
                </a:solidFill>
              </a:rPr>
            </a:br>
            <a:r>
              <a:rPr lang="en-US" dirty="0">
                <a:solidFill>
                  <a:schemeClr val="tx1"/>
                </a:solidFill>
              </a:rPr>
              <a:t>...</a:t>
            </a:r>
            <a:br>
              <a:rPr lang="en-US" dirty="0">
                <a:solidFill>
                  <a:schemeClr val="tx1"/>
                </a:solidFill>
              </a:rPr>
            </a:br>
            <a:r>
              <a:rPr lang="en-US" dirty="0">
                <a:solidFill>
                  <a:schemeClr val="tx1"/>
                </a:solidFill>
              </a:rPr>
              <a:t>LOOP INTERCHANGE in loops at line: 9 11 12 13</a:t>
            </a:r>
            <a:br>
              <a:rPr lang="en-US" dirty="0">
                <a:solidFill>
                  <a:schemeClr val="tx1"/>
                </a:solidFill>
              </a:rPr>
            </a:br>
            <a:r>
              <a:rPr lang="en-US" dirty="0" err="1">
                <a:solidFill>
                  <a:schemeClr val="tx1"/>
                </a:solidFill>
              </a:rPr>
              <a:t>Loopnest</a:t>
            </a:r>
            <a:r>
              <a:rPr lang="en-US" dirty="0">
                <a:solidFill>
                  <a:schemeClr val="tx1"/>
                </a:solidFill>
              </a:rPr>
              <a:t> permutation (1 2 3 4) -&gt; (2 4 1 3)</a:t>
            </a:r>
            <a:br>
              <a:rPr lang="en-US" dirty="0">
                <a:solidFill>
                  <a:schemeClr val="tx1"/>
                </a:solidFill>
              </a:rPr>
            </a:br>
            <a:r>
              <a:rPr lang="en-US" dirty="0">
                <a:solidFill>
                  <a:schemeClr val="tx1"/>
                </a:solidFill>
              </a:rPr>
              <a:t>...</a:t>
            </a:r>
            <a:br>
              <a:rPr lang="en-US" dirty="0">
                <a:solidFill>
                  <a:schemeClr val="tx1"/>
                </a:solidFill>
              </a:rPr>
            </a:br>
            <a:r>
              <a:rPr lang="en-US" dirty="0">
                <a:solidFill>
                  <a:schemeClr val="tx1"/>
                </a:solidFill>
              </a:rPr>
              <a:t>time. / </a:t>
            </a:r>
            <a:r>
              <a:rPr lang="en-US" dirty="0" err="1">
                <a:solidFill>
                  <a:schemeClr val="tx1"/>
                </a:solidFill>
              </a:rPr>
              <a:t>a.out</a:t>
            </a:r>
            <a:r>
              <a:rPr lang="en-US" dirty="0">
                <a:solidFill>
                  <a:schemeClr val="tx1"/>
                </a:solidFill>
              </a:rPr>
              <a:t> real 0m0.960s</a:t>
            </a:r>
            <a:br>
              <a:rPr lang="en-US" dirty="0">
                <a:solidFill>
                  <a:schemeClr val="tx1"/>
                </a:solidFill>
              </a:rPr>
            </a:br>
            <a:r>
              <a:rPr lang="en-US" dirty="0">
                <a:solidFill>
                  <a:schemeClr val="tx1"/>
                </a:solidFill>
              </a:rPr>
              <a:t>time. / </a:t>
            </a:r>
            <a:r>
              <a:rPr lang="en-US" dirty="0" err="1">
                <a:solidFill>
                  <a:schemeClr val="tx1"/>
                </a:solidFill>
              </a:rPr>
              <a:t>b.out</a:t>
            </a:r>
            <a:r>
              <a:rPr lang="en-US" dirty="0">
                <a:solidFill>
                  <a:schemeClr val="tx1"/>
                </a:solidFill>
              </a:rPr>
              <a:t> real 0m6.862s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836613"/>
            <a:ext cx="754221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908050"/>
            <a:ext cx="7373937"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5613" y="158750"/>
            <a:ext cx="8234362" cy="2046288"/>
          </a:xfrm>
        </p:spPr>
        <p:txBody>
          <a:bodyPr/>
          <a:lstStyle/>
          <a:p>
            <a:r>
              <a:rPr lang="en-US" sz="2000" dirty="0" smtClean="0">
                <a:latin typeface="Calibri" pitchFamily="34" charset="0"/>
              </a:rPr>
              <a:t>Loop blocking </a:t>
            </a:r>
            <a:r>
              <a:rPr lang="en-US" sz="2000" dirty="0" smtClean="0">
                <a:solidFill>
                  <a:schemeClr val="tx1"/>
                </a:solidFill>
                <a:latin typeface="Calibri" pitchFamily="34" charset="0"/>
              </a:rPr>
              <a:t>is </a:t>
            </a:r>
            <a:r>
              <a:rPr lang="en-US" sz="2000" dirty="0">
                <a:solidFill>
                  <a:schemeClr val="tx1"/>
                </a:solidFill>
                <a:latin typeface="Calibri" pitchFamily="34" charset="0"/>
              </a:rPr>
              <a:t>a</a:t>
            </a:r>
            <a:r>
              <a:rPr lang="en-US" sz="2000" dirty="0" smtClean="0">
                <a:solidFill>
                  <a:schemeClr val="tx1"/>
                </a:solidFill>
                <a:latin typeface="Calibri" pitchFamily="34" charset="0"/>
              </a:rPr>
              <a:t> </a:t>
            </a:r>
            <a:r>
              <a:rPr lang="en-US" sz="2000" dirty="0" smtClean="0">
                <a:solidFill>
                  <a:schemeClr val="tx1"/>
                </a:solidFill>
                <a:latin typeface="Calibri" pitchFamily="34" charset="0"/>
              </a:rPr>
              <a:t>loop optimization which </a:t>
            </a:r>
            <a:r>
              <a:rPr lang="en-US" sz="2000" dirty="0" smtClean="0">
                <a:solidFill>
                  <a:schemeClr val="tx1"/>
                </a:solidFill>
                <a:latin typeface="Calibri" pitchFamily="34" charset="0"/>
              </a:rPr>
              <a:t>divides a loop </a:t>
            </a:r>
            <a:r>
              <a:rPr lang="en-US" sz="2000" dirty="0" smtClean="0">
                <a:solidFill>
                  <a:schemeClr val="tx1"/>
                </a:solidFill>
                <a:latin typeface="Calibri" pitchFamily="34" charset="0"/>
              </a:rPr>
              <a:t>iteration space into smaller chunks or blocks, so </a:t>
            </a:r>
            <a:r>
              <a:rPr lang="en-US" sz="2000" dirty="0" smtClean="0">
                <a:solidFill>
                  <a:schemeClr val="tx1"/>
                </a:solidFill>
                <a:latin typeface="Calibri" pitchFamily="34" charset="0"/>
              </a:rPr>
              <a:t>the loop data stays </a:t>
            </a:r>
            <a:r>
              <a:rPr lang="en-US" sz="2000" dirty="0" smtClean="0">
                <a:solidFill>
                  <a:schemeClr val="tx1"/>
                </a:solidFill>
                <a:latin typeface="Calibri" pitchFamily="34" charset="0"/>
              </a:rPr>
              <a:t>in the </a:t>
            </a:r>
            <a:r>
              <a:rPr lang="en-US" sz="2000" dirty="0" smtClean="0">
                <a:solidFill>
                  <a:schemeClr val="tx1"/>
                </a:solidFill>
                <a:latin typeface="Calibri" pitchFamily="34" charset="0"/>
              </a:rPr>
              <a:t>cache </a:t>
            </a:r>
            <a:r>
              <a:rPr lang="en-US" sz="2000" dirty="0" smtClean="0">
                <a:solidFill>
                  <a:schemeClr val="tx1"/>
                </a:solidFill>
                <a:latin typeface="Calibri" pitchFamily="34" charset="0"/>
              </a:rPr>
              <a:t>until it is reused. The partitioning of loop iteration space leads to partitioning </a:t>
            </a:r>
            <a:r>
              <a:rPr lang="en-US" sz="2000" dirty="0" smtClean="0">
                <a:solidFill>
                  <a:schemeClr val="tx1"/>
                </a:solidFill>
                <a:latin typeface="Calibri" pitchFamily="34" charset="0"/>
              </a:rPr>
              <a:t>the array used, so </a:t>
            </a:r>
            <a:r>
              <a:rPr lang="en-US" sz="2000" dirty="0">
                <a:solidFill>
                  <a:schemeClr val="tx1"/>
                </a:solidFill>
                <a:latin typeface="Calibri" pitchFamily="34" charset="0"/>
              </a:rPr>
              <a:t>array elements </a:t>
            </a:r>
            <a:r>
              <a:rPr lang="en-US" sz="2000" dirty="0" smtClean="0">
                <a:solidFill>
                  <a:schemeClr val="tx1"/>
                </a:solidFill>
                <a:latin typeface="Calibri" pitchFamily="34" charset="0"/>
              </a:rPr>
              <a:t>fit the cache better</a:t>
            </a:r>
            <a:r>
              <a:rPr lang="en-US" sz="2000" dirty="0" smtClean="0">
                <a:solidFill>
                  <a:schemeClr val="tx1"/>
                </a:solidFill>
                <a:latin typeface="Calibri" pitchFamily="34" charset="0"/>
              </a:rPr>
              <a:t>, it enhancing </a:t>
            </a:r>
            <a:r>
              <a:rPr lang="en-US" sz="2000" dirty="0" smtClean="0">
                <a:solidFill>
                  <a:schemeClr val="tx1"/>
                </a:solidFill>
                <a:latin typeface="Calibri" pitchFamily="34" charset="0"/>
              </a:rPr>
              <a:t>cache reuse and </a:t>
            </a:r>
            <a:r>
              <a:rPr lang="en-US" sz="2000" dirty="0" smtClean="0">
                <a:solidFill>
                  <a:schemeClr val="tx1"/>
                </a:solidFill>
                <a:latin typeface="Calibri" pitchFamily="34" charset="0"/>
              </a:rPr>
              <a:t>decreasing required cache size.</a:t>
            </a:r>
            <a:endParaRPr lang="ru-RU" dirty="0" smtClean="0"/>
          </a:p>
        </p:txBody>
      </p:sp>
      <p:sp>
        <p:nvSpPr>
          <p:cNvPr id="2355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5" name="TextBox 4"/>
          <p:cNvSpPr txBox="1"/>
          <p:nvPr/>
        </p:nvSpPr>
        <p:spPr>
          <a:xfrm>
            <a:off x="395536" y="2492896"/>
            <a:ext cx="4968552" cy="830997"/>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for (int x = 0; x &lt; n; x++) {</a:t>
            </a:r>
          </a:p>
          <a:p>
            <a:pPr>
              <a:defRPr/>
            </a:pPr>
            <a:r>
              <a:rPr lang="nn-NO" dirty="0">
                <a:solidFill>
                  <a:srgbClr val="00B050"/>
                </a:solidFill>
              </a:rPr>
              <a:t>  ...</a:t>
            </a:r>
          </a:p>
          <a:p>
            <a:pPr>
              <a:defRPr/>
            </a:pPr>
            <a:r>
              <a:rPr lang="nn-NO" dirty="0">
                <a:solidFill>
                  <a:srgbClr val="00B050"/>
                </a:solidFill>
              </a:rPr>
              <a:t>}</a:t>
            </a:r>
          </a:p>
        </p:txBody>
      </p:sp>
      <p:sp>
        <p:nvSpPr>
          <p:cNvPr id="6" name="TextBox 5"/>
          <p:cNvSpPr txBox="1"/>
          <p:nvPr/>
        </p:nvSpPr>
        <p:spPr>
          <a:xfrm>
            <a:off x="395536" y="3933056"/>
            <a:ext cx="4968552" cy="107721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for (int j = 0; j &lt; n; j+=B) {</a:t>
            </a:r>
          </a:p>
          <a:p>
            <a:pPr>
              <a:defRPr/>
            </a:pPr>
            <a:r>
              <a:rPr lang="nn-NO" dirty="0">
                <a:solidFill>
                  <a:srgbClr val="00B050"/>
                </a:solidFill>
              </a:rPr>
              <a:t>   for (i=j; i&lt;min(n,j+b); i++) { </a:t>
            </a:r>
          </a:p>
          <a:p>
            <a:pPr>
              <a:defRPr/>
            </a:pPr>
            <a:r>
              <a:rPr lang="nn-NO" dirty="0">
                <a:solidFill>
                  <a:srgbClr val="00B050"/>
                </a:solidFill>
              </a:rPr>
              <a:t>    ...</a:t>
            </a:r>
          </a:p>
          <a:p>
            <a:pPr>
              <a:defRPr/>
            </a:pPr>
            <a:r>
              <a:rPr lang="nn-NO" dirty="0">
                <a:solidFill>
                  <a:srgbClr val="00B050"/>
                </a:solidFill>
              </a:rPr>
              <a:t>}</a:t>
            </a:r>
          </a:p>
        </p:txBody>
      </p:sp>
      <p:sp>
        <p:nvSpPr>
          <p:cNvPr id="7" name="Down Arrow 6"/>
          <p:cNvSpPr/>
          <p:nvPr/>
        </p:nvSpPr>
        <p:spPr bwMode="auto">
          <a:xfrm>
            <a:off x="2411760" y="3429000"/>
            <a:ext cx="936104" cy="360040"/>
          </a:xfrm>
          <a:prstGeom prst="down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p:spPr>
        <p:txBody>
          <a:bodyPr/>
          <a:lstStyle/>
          <a:p>
            <a:pPr>
              <a:defRPr/>
            </a:pPr>
            <a:endParaRPr lang="ru-RU"/>
          </a:p>
        </p:txBody>
      </p:sp>
      <p:sp>
        <p:nvSpPr>
          <p:cNvPr id="8" name="TextBox 7"/>
          <p:cNvSpPr txBox="1"/>
          <p:nvPr/>
        </p:nvSpPr>
        <p:spPr>
          <a:xfrm>
            <a:off x="5436096" y="3429000"/>
            <a:ext cx="2952328" cy="338554"/>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Loop blocking</a:t>
            </a:r>
            <a:endParaRPr lang="ru-RU"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11267" name="AutoShape 6"/>
          <p:cNvSpPr>
            <a:spLocks noChangeArrowheads="1"/>
          </p:cNvSpPr>
          <p:nvPr/>
        </p:nvSpPr>
        <p:spPr bwMode="auto">
          <a:xfrm rot="-5400000">
            <a:off x="2564606" y="278607"/>
            <a:ext cx="917575" cy="360362"/>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68" name="AutoShape 7"/>
          <p:cNvSpPr>
            <a:spLocks noChangeArrowheads="1"/>
          </p:cNvSpPr>
          <p:nvPr/>
        </p:nvSpPr>
        <p:spPr bwMode="auto">
          <a:xfrm>
            <a:off x="3419475" y="333375"/>
            <a:ext cx="2447925" cy="360363"/>
          </a:xfrm>
          <a:prstGeom prst="flowChartProcess">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algn="ctr" defTabSz="914400">
              <a:buClrTx/>
              <a:buSzTx/>
              <a:buFontTx/>
              <a:buNone/>
              <a:defRPr/>
            </a:pPr>
            <a:r>
              <a:rPr lang="en-US" dirty="0">
                <a:latin typeface="Arial" charset="0"/>
                <a:cs typeface="Arial" charset="0"/>
              </a:rPr>
              <a:t>FE (C++/C or</a:t>
            </a:r>
            <a:r>
              <a:rPr lang="ru-RU" dirty="0">
                <a:latin typeface="Arial" charset="0"/>
                <a:cs typeface="Arial" charset="0"/>
              </a:rPr>
              <a:t> </a:t>
            </a:r>
            <a:r>
              <a:rPr lang="en-US" dirty="0">
                <a:latin typeface="Arial" charset="0"/>
                <a:cs typeface="Arial" charset="0"/>
              </a:rPr>
              <a:t>Fortran)</a:t>
            </a:r>
          </a:p>
        </p:txBody>
      </p:sp>
      <p:sp>
        <p:nvSpPr>
          <p:cNvPr id="11269" name="AutoShape 9"/>
          <p:cNvSpPr>
            <a:spLocks noChangeArrowheads="1"/>
          </p:cNvSpPr>
          <p:nvPr/>
        </p:nvSpPr>
        <p:spPr bwMode="auto">
          <a:xfrm>
            <a:off x="4140200" y="692150"/>
            <a:ext cx="917575" cy="360363"/>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70" name="AutoShape 10"/>
          <p:cNvSpPr>
            <a:spLocks noChangeArrowheads="1"/>
          </p:cNvSpPr>
          <p:nvPr/>
        </p:nvSpPr>
        <p:spPr bwMode="auto">
          <a:xfrm>
            <a:off x="3419475" y="1196975"/>
            <a:ext cx="2447925" cy="360363"/>
          </a:xfrm>
          <a:prstGeom prst="flowChartProcess">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algn="ctr" defTabSz="914400">
              <a:buClrTx/>
              <a:buSzTx/>
              <a:buFontTx/>
              <a:buNone/>
              <a:defRPr/>
            </a:pPr>
            <a:r>
              <a:rPr lang="en-US" dirty="0">
                <a:latin typeface="Arial" charset="0"/>
                <a:cs typeface="Arial" charset="0"/>
              </a:rPr>
              <a:t>Internal representation</a:t>
            </a:r>
          </a:p>
        </p:txBody>
      </p:sp>
      <p:sp>
        <p:nvSpPr>
          <p:cNvPr id="11271" name="AutoShape 11"/>
          <p:cNvSpPr>
            <a:spLocks noChangeArrowheads="1"/>
          </p:cNvSpPr>
          <p:nvPr/>
        </p:nvSpPr>
        <p:spPr bwMode="auto">
          <a:xfrm>
            <a:off x="4140200" y="1557338"/>
            <a:ext cx="917575" cy="360362"/>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6152" name="AutoShape 12"/>
          <p:cNvSpPr>
            <a:spLocks noChangeArrowheads="1"/>
          </p:cNvSpPr>
          <p:nvPr/>
        </p:nvSpPr>
        <p:spPr bwMode="auto">
          <a:xfrm>
            <a:off x="3419475" y="1989138"/>
            <a:ext cx="2447925" cy="360362"/>
          </a:xfrm>
          <a:prstGeom prst="flowChartProcess">
            <a:avLst/>
          </a:prstGeom>
          <a:gradFill rotWithShape="0">
            <a:gsLst>
              <a:gs pos="0">
                <a:srgbClr val="DDEBCF"/>
              </a:gs>
              <a:gs pos="50000">
                <a:srgbClr val="9CB86E"/>
              </a:gs>
              <a:gs pos="100000">
                <a:srgbClr val="156B13"/>
              </a:gs>
            </a:gsLst>
            <a:lin ang="5400000"/>
          </a:gradFill>
          <a:ln w="9525">
            <a:solidFill>
              <a:schemeClr val="tx1"/>
            </a:solidFill>
            <a:miter lim="800000"/>
            <a:headEnd/>
            <a:tailEnd/>
          </a:ln>
        </p:spPr>
        <p:txBody>
          <a:bodyPr wrap="none" anchor="ctr"/>
          <a:lstStyle/>
          <a:p>
            <a:pPr algn="ctr" defTabSz="914400">
              <a:buClrTx/>
              <a:buSzTx/>
              <a:buFontTx/>
              <a:buNone/>
            </a:pPr>
            <a:r>
              <a:rPr lang="en-US" sz="1400">
                <a:latin typeface="Arial" charset="0"/>
                <a:cs typeface="Arial" charset="0"/>
              </a:rPr>
              <a:t>Profiler</a:t>
            </a:r>
          </a:p>
        </p:txBody>
      </p:sp>
      <p:sp>
        <p:nvSpPr>
          <p:cNvPr id="11273" name="AutoShape 13"/>
          <p:cNvSpPr>
            <a:spLocks noChangeArrowheads="1"/>
          </p:cNvSpPr>
          <p:nvPr/>
        </p:nvSpPr>
        <p:spPr bwMode="auto">
          <a:xfrm>
            <a:off x="4140200" y="2349500"/>
            <a:ext cx="917575" cy="360363"/>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74" name="AutoShape 14"/>
          <p:cNvSpPr>
            <a:spLocks noChangeArrowheads="1"/>
          </p:cNvSpPr>
          <p:nvPr/>
        </p:nvSpPr>
        <p:spPr bwMode="auto">
          <a:xfrm>
            <a:off x="3419475" y="2781300"/>
            <a:ext cx="2447925" cy="360363"/>
          </a:xfrm>
          <a:prstGeom prst="flowChartProcess">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algn="ctr" defTabSz="914400">
              <a:buClrTx/>
              <a:buSzTx/>
              <a:buFontTx/>
              <a:buNone/>
              <a:defRPr/>
            </a:pPr>
            <a:r>
              <a:rPr lang="en-US" sz="1400" dirty="0">
                <a:latin typeface="Arial" charset="0"/>
                <a:cs typeface="Arial" charset="0"/>
              </a:rPr>
              <a:t>Scalar optimizations</a:t>
            </a:r>
          </a:p>
        </p:txBody>
      </p:sp>
      <p:sp>
        <p:nvSpPr>
          <p:cNvPr id="11275" name="AutoShape 16"/>
          <p:cNvSpPr>
            <a:spLocks noChangeArrowheads="1"/>
          </p:cNvSpPr>
          <p:nvPr/>
        </p:nvSpPr>
        <p:spPr bwMode="auto">
          <a:xfrm>
            <a:off x="6516688" y="2781300"/>
            <a:ext cx="2014537" cy="431800"/>
          </a:xfrm>
          <a:prstGeom prst="flowChartProcess">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algn="ctr" defTabSz="914400">
              <a:buClrTx/>
              <a:buSzTx/>
              <a:buFontTx/>
              <a:buNone/>
              <a:defRPr/>
            </a:pPr>
            <a:r>
              <a:rPr lang="en-US" dirty="0">
                <a:solidFill>
                  <a:srgbClr val="FF0000"/>
                </a:solidFill>
                <a:latin typeface="Arial" charset="0"/>
                <a:cs typeface="Arial" charset="0"/>
              </a:rPr>
              <a:t>Loop optimizations</a:t>
            </a:r>
          </a:p>
        </p:txBody>
      </p:sp>
      <p:sp>
        <p:nvSpPr>
          <p:cNvPr id="11276" name="AutoShape 17"/>
          <p:cNvSpPr>
            <a:spLocks noChangeArrowheads="1"/>
          </p:cNvSpPr>
          <p:nvPr/>
        </p:nvSpPr>
        <p:spPr bwMode="auto">
          <a:xfrm>
            <a:off x="7092950" y="3213100"/>
            <a:ext cx="917575" cy="360363"/>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77" name="AutoShape 18"/>
          <p:cNvSpPr>
            <a:spLocks noChangeArrowheads="1"/>
          </p:cNvSpPr>
          <p:nvPr/>
        </p:nvSpPr>
        <p:spPr bwMode="auto">
          <a:xfrm>
            <a:off x="6516688" y="3644900"/>
            <a:ext cx="2016125" cy="360363"/>
          </a:xfrm>
          <a:prstGeom prst="flowChartProcess">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algn="ctr" defTabSz="914400">
              <a:buClrTx/>
              <a:buSzTx/>
              <a:buFontTx/>
              <a:buNone/>
              <a:defRPr/>
            </a:pPr>
            <a:r>
              <a:rPr lang="en-US" sz="1400" dirty="0" smtClean="0">
                <a:latin typeface="Arial" charset="0"/>
                <a:cs typeface="Arial" charset="0"/>
              </a:rPr>
              <a:t>Code generation</a:t>
            </a:r>
            <a:endParaRPr lang="en-US" sz="1400" dirty="0">
              <a:latin typeface="Arial" charset="0"/>
              <a:cs typeface="Arial" charset="0"/>
            </a:endParaRPr>
          </a:p>
        </p:txBody>
      </p:sp>
      <p:sp>
        <p:nvSpPr>
          <p:cNvPr id="11278" name="AutoShape 19"/>
          <p:cNvSpPr>
            <a:spLocks noChangeArrowheads="1"/>
          </p:cNvSpPr>
          <p:nvPr/>
        </p:nvSpPr>
        <p:spPr bwMode="auto">
          <a:xfrm>
            <a:off x="7092950" y="4005263"/>
            <a:ext cx="917575" cy="503237"/>
          </a:xfrm>
          <a:prstGeom prst="downArrow">
            <a:avLst>
              <a:gd name="adj1" fmla="val 50000"/>
              <a:gd name="adj2" fmla="val 27465"/>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79" name="AutoShape 23"/>
          <p:cNvSpPr>
            <a:spLocks noChangeArrowheads="1"/>
          </p:cNvSpPr>
          <p:nvPr/>
        </p:nvSpPr>
        <p:spPr bwMode="auto">
          <a:xfrm>
            <a:off x="323850" y="333375"/>
            <a:ext cx="2303463" cy="574675"/>
          </a:xfrm>
          <a:prstGeom prst="flowChartMultidocument">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a:scene3d>
            <a:camera prst="orthographicFront"/>
            <a:lightRig rig="threePt" dir="t"/>
          </a:scene3d>
          <a:sp3d>
            <a:bevelT/>
          </a:sp3d>
        </p:spPr>
        <p:txBody>
          <a:bodyPr wrap="none" anchor="ctr"/>
          <a:lstStyle/>
          <a:p>
            <a:pPr algn="ctr" defTabSz="914400">
              <a:buClrTx/>
              <a:buSzTx/>
              <a:buFontTx/>
              <a:buNone/>
              <a:defRPr/>
            </a:pPr>
            <a:r>
              <a:rPr lang="en-US" sz="1400" b="0" dirty="0">
                <a:solidFill>
                  <a:schemeClr val="tx1"/>
                </a:solidFill>
                <a:latin typeface="Arial" charset="0"/>
                <a:cs typeface="Arial" charset="0"/>
              </a:rPr>
              <a:t>Source files</a:t>
            </a:r>
          </a:p>
        </p:txBody>
      </p:sp>
      <p:sp>
        <p:nvSpPr>
          <p:cNvPr id="11280" name="AutoShape 24"/>
          <p:cNvSpPr>
            <a:spLocks noChangeArrowheads="1"/>
          </p:cNvSpPr>
          <p:nvPr/>
        </p:nvSpPr>
        <p:spPr bwMode="auto">
          <a:xfrm>
            <a:off x="6444208" y="4581128"/>
            <a:ext cx="2447925" cy="576262"/>
          </a:xfrm>
          <a:prstGeom prst="flowChartMultidocument">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a:scene3d>
            <a:camera prst="orthographicFront"/>
            <a:lightRig rig="threePt" dir="t"/>
          </a:scene3d>
          <a:sp3d>
            <a:bevelT/>
          </a:sp3d>
        </p:spPr>
        <p:txBody>
          <a:bodyPr wrap="none" anchor="ctr"/>
          <a:lstStyle/>
          <a:p>
            <a:pPr algn="ctr" defTabSz="914400">
              <a:buClrTx/>
              <a:buSzTx/>
              <a:buFontTx/>
              <a:buNone/>
              <a:defRPr/>
            </a:pPr>
            <a:r>
              <a:rPr lang="en-US" sz="1400" b="0" dirty="0">
                <a:solidFill>
                  <a:schemeClr val="tx1"/>
                </a:solidFill>
                <a:latin typeface="Arial" charset="0"/>
                <a:cs typeface="Arial" charset="0"/>
              </a:rPr>
              <a:t>Object files</a:t>
            </a:r>
          </a:p>
        </p:txBody>
      </p:sp>
      <p:sp>
        <p:nvSpPr>
          <p:cNvPr id="11281" name="AutoShape 26"/>
          <p:cNvSpPr>
            <a:spLocks noChangeArrowheads="1"/>
          </p:cNvSpPr>
          <p:nvPr/>
        </p:nvSpPr>
        <p:spPr bwMode="auto">
          <a:xfrm rot="16200000">
            <a:off x="5795962" y="2781301"/>
            <a:ext cx="792163" cy="360362"/>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82" name="AutoShape 28"/>
          <p:cNvSpPr>
            <a:spLocks noChangeArrowheads="1"/>
          </p:cNvSpPr>
          <p:nvPr/>
        </p:nvSpPr>
        <p:spPr bwMode="auto">
          <a:xfrm rot="7199921">
            <a:off x="2132806" y="2628107"/>
            <a:ext cx="917575" cy="360362"/>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83" name="AutoShape 31"/>
          <p:cNvSpPr>
            <a:spLocks noChangeArrowheads="1"/>
          </p:cNvSpPr>
          <p:nvPr/>
        </p:nvSpPr>
        <p:spPr bwMode="auto">
          <a:xfrm>
            <a:off x="250825" y="2060575"/>
            <a:ext cx="2016125" cy="1081088"/>
          </a:xfrm>
          <a:prstGeom prst="flowChartMultidocument">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a:scene3d>
            <a:camera prst="orthographicFront"/>
            <a:lightRig rig="threePt" dir="t"/>
          </a:scene3d>
          <a:sp3d>
            <a:bevelT/>
          </a:sp3d>
        </p:spPr>
        <p:txBody>
          <a:bodyPr wrap="none" anchor="ctr"/>
          <a:lstStyle/>
          <a:p>
            <a:pPr algn="ctr" defTabSz="914400">
              <a:buClrTx/>
              <a:buSzTx/>
              <a:buFontTx/>
              <a:buNone/>
              <a:defRPr/>
            </a:pPr>
            <a:r>
              <a:rPr lang="en-US" sz="1400" b="0" dirty="0">
                <a:solidFill>
                  <a:schemeClr val="tx1"/>
                </a:solidFill>
                <a:latin typeface="Arial" charset="0"/>
                <a:cs typeface="Arial" charset="0"/>
              </a:rPr>
              <a:t>Temporary files or </a:t>
            </a:r>
          </a:p>
          <a:p>
            <a:pPr algn="ctr" defTabSz="914400">
              <a:buClrTx/>
              <a:buSzTx/>
              <a:buFontTx/>
              <a:buNone/>
              <a:defRPr/>
            </a:pPr>
            <a:r>
              <a:rPr lang="en-US" sz="1400" b="0" dirty="0">
                <a:solidFill>
                  <a:schemeClr val="tx1"/>
                </a:solidFill>
                <a:latin typeface="Arial" charset="0"/>
                <a:cs typeface="Arial" charset="0"/>
              </a:rPr>
              <a:t>object files with </a:t>
            </a:r>
          </a:p>
          <a:p>
            <a:pPr algn="ctr" defTabSz="914400">
              <a:buClrTx/>
              <a:buSzTx/>
              <a:buFontTx/>
              <a:buNone/>
              <a:defRPr/>
            </a:pPr>
            <a:r>
              <a:rPr lang="en-US" sz="1400" b="0" dirty="0">
                <a:solidFill>
                  <a:schemeClr val="tx1"/>
                </a:solidFill>
                <a:latin typeface="Arial" charset="0"/>
                <a:cs typeface="Arial" charset="0"/>
              </a:rPr>
              <a:t>IR</a:t>
            </a:r>
          </a:p>
        </p:txBody>
      </p:sp>
      <p:sp>
        <p:nvSpPr>
          <p:cNvPr id="11284" name="AutoShape 17"/>
          <p:cNvSpPr>
            <a:spLocks noChangeArrowheads="1"/>
          </p:cNvSpPr>
          <p:nvPr/>
        </p:nvSpPr>
        <p:spPr bwMode="auto">
          <a:xfrm>
            <a:off x="971550" y="3141663"/>
            <a:ext cx="917575" cy="360362"/>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85" name="AutoShape 14"/>
          <p:cNvSpPr>
            <a:spLocks noChangeArrowheads="1"/>
          </p:cNvSpPr>
          <p:nvPr/>
        </p:nvSpPr>
        <p:spPr bwMode="auto">
          <a:xfrm>
            <a:off x="179388" y="3573463"/>
            <a:ext cx="2663825" cy="360362"/>
          </a:xfrm>
          <a:prstGeom prst="flowChartProcess">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algn="ctr" defTabSz="914400">
              <a:buClrTx/>
              <a:buSzTx/>
              <a:buFontTx/>
              <a:buNone/>
              <a:defRPr/>
            </a:pPr>
            <a:r>
              <a:rPr lang="en-US" sz="1400" dirty="0" err="1">
                <a:latin typeface="Arial" charset="0"/>
                <a:cs typeface="Arial" charset="0"/>
              </a:rPr>
              <a:t>Interprocedural</a:t>
            </a:r>
            <a:r>
              <a:rPr lang="en-US" sz="1400" dirty="0">
                <a:latin typeface="Arial" charset="0"/>
                <a:cs typeface="Arial" charset="0"/>
              </a:rPr>
              <a:t> optimizations</a:t>
            </a:r>
          </a:p>
        </p:txBody>
      </p:sp>
      <p:sp>
        <p:nvSpPr>
          <p:cNvPr id="11286" name="AutoShape 17"/>
          <p:cNvSpPr>
            <a:spLocks noChangeArrowheads="1"/>
          </p:cNvSpPr>
          <p:nvPr/>
        </p:nvSpPr>
        <p:spPr bwMode="auto">
          <a:xfrm>
            <a:off x="971550" y="3933825"/>
            <a:ext cx="917575" cy="360363"/>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87" name="AutoShape 14"/>
          <p:cNvSpPr>
            <a:spLocks noChangeArrowheads="1"/>
          </p:cNvSpPr>
          <p:nvPr/>
        </p:nvSpPr>
        <p:spPr bwMode="auto">
          <a:xfrm>
            <a:off x="395288" y="4365625"/>
            <a:ext cx="2160587" cy="360363"/>
          </a:xfrm>
          <a:prstGeom prst="flowChartProcess">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algn="ctr" defTabSz="914400">
              <a:buClrTx/>
              <a:buSzTx/>
              <a:buFontTx/>
              <a:buNone/>
              <a:defRPr/>
            </a:pPr>
            <a:r>
              <a:rPr lang="en-US" sz="1400" dirty="0">
                <a:latin typeface="Arial" charset="0"/>
                <a:cs typeface="Arial" charset="0"/>
              </a:rPr>
              <a:t>Scalar optimizations</a:t>
            </a:r>
          </a:p>
        </p:txBody>
      </p:sp>
      <p:sp>
        <p:nvSpPr>
          <p:cNvPr id="11288" name="AutoShape 17"/>
          <p:cNvSpPr>
            <a:spLocks noChangeArrowheads="1"/>
          </p:cNvSpPr>
          <p:nvPr/>
        </p:nvSpPr>
        <p:spPr bwMode="auto">
          <a:xfrm>
            <a:off x="971550" y="4724400"/>
            <a:ext cx="917575" cy="360363"/>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91" name="AutoShape 18"/>
          <p:cNvSpPr>
            <a:spLocks noChangeArrowheads="1"/>
          </p:cNvSpPr>
          <p:nvPr/>
        </p:nvSpPr>
        <p:spPr bwMode="auto">
          <a:xfrm>
            <a:off x="3419475" y="4581525"/>
            <a:ext cx="2447925" cy="431800"/>
          </a:xfrm>
          <a:prstGeom prst="flowChartProcess">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algn="ctr" defTabSz="914400">
              <a:buClrTx/>
              <a:buSzTx/>
              <a:buFontTx/>
              <a:buNone/>
              <a:defRPr/>
            </a:pPr>
            <a:r>
              <a:rPr lang="en-US" sz="1400" dirty="0" smtClean="0">
                <a:latin typeface="Arial" charset="0"/>
                <a:cs typeface="Arial" charset="0"/>
              </a:rPr>
              <a:t>Code generation</a:t>
            </a:r>
            <a:endParaRPr lang="en-US" sz="1400" dirty="0">
              <a:latin typeface="Arial" charset="0"/>
              <a:cs typeface="Arial" charset="0"/>
            </a:endParaRPr>
          </a:p>
        </p:txBody>
      </p:sp>
      <p:sp>
        <p:nvSpPr>
          <p:cNvPr id="11292" name="AutoShape 19"/>
          <p:cNvSpPr>
            <a:spLocks noChangeArrowheads="1"/>
          </p:cNvSpPr>
          <p:nvPr/>
        </p:nvSpPr>
        <p:spPr bwMode="auto">
          <a:xfrm rot="16200000">
            <a:off x="5733256" y="4571207"/>
            <a:ext cx="917575" cy="360362"/>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rot="10800000"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93" name="AutoShape 11"/>
          <p:cNvSpPr>
            <a:spLocks noChangeArrowheads="1"/>
          </p:cNvSpPr>
          <p:nvPr/>
        </p:nvSpPr>
        <p:spPr bwMode="auto">
          <a:xfrm>
            <a:off x="7092950" y="5084763"/>
            <a:ext cx="917575" cy="360362"/>
          </a:xfrm>
          <a:prstGeom prst="downArrow">
            <a:avLst>
              <a:gd name="adj1" fmla="val 50000"/>
              <a:gd name="adj2" fmla="val 25000"/>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vert="eaVert" wrap="none" anchor="ctr"/>
          <a:lstStyle/>
          <a:p>
            <a:pPr defTabSz="914400">
              <a:buClrTx/>
              <a:buSzTx/>
              <a:buFontTx/>
              <a:buNone/>
              <a:defRPr/>
            </a:pPr>
            <a:endParaRPr lang="en-US" sz="1800" b="0">
              <a:solidFill>
                <a:schemeClr val="accent1"/>
              </a:solidFill>
              <a:latin typeface="Arial" charset="0"/>
              <a:cs typeface="Arial" charset="0"/>
            </a:endParaRPr>
          </a:p>
        </p:txBody>
      </p:sp>
      <p:sp>
        <p:nvSpPr>
          <p:cNvPr id="11294" name="AutoShape 31"/>
          <p:cNvSpPr>
            <a:spLocks noChangeArrowheads="1"/>
          </p:cNvSpPr>
          <p:nvPr/>
        </p:nvSpPr>
        <p:spPr bwMode="auto">
          <a:xfrm>
            <a:off x="6444208" y="5517233"/>
            <a:ext cx="2232025" cy="432047"/>
          </a:xfrm>
          <a:prstGeom prst="flowChartAlternateProcess">
            <a:avLst/>
          </a:prstGeom>
          <a:gradFill>
            <a:gsLst>
              <a:gs pos="0">
                <a:srgbClr val="FFF200"/>
              </a:gs>
              <a:gs pos="45000">
                <a:srgbClr val="FF7A00"/>
              </a:gs>
              <a:gs pos="70000">
                <a:srgbClr val="FF0300"/>
              </a:gs>
              <a:gs pos="100000">
                <a:srgbClr val="4D0808"/>
              </a:gs>
            </a:gsLst>
            <a:lin ang="5400000" scaled="0"/>
          </a:gradFill>
          <a:ln w="9525">
            <a:solidFill>
              <a:schemeClr val="tx1"/>
            </a:solidFill>
            <a:miter lim="800000"/>
            <a:headEnd/>
            <a:tailEnd/>
          </a:ln>
          <a:effectLst>
            <a:outerShdw blurRad="50800" dist="38100" algn="l" rotWithShape="0">
              <a:prstClr val="black">
                <a:alpha val="40000"/>
              </a:prstClr>
            </a:outerShdw>
          </a:effectLst>
          <a:scene3d>
            <a:camera prst="orthographicFront"/>
            <a:lightRig rig="threePt" dir="t"/>
          </a:scene3d>
          <a:sp3d>
            <a:bevelT/>
          </a:sp3d>
        </p:spPr>
        <p:txBody>
          <a:bodyPr wrap="none" anchor="ctr"/>
          <a:lstStyle/>
          <a:p>
            <a:pPr algn="ctr" defTabSz="914400">
              <a:buClrTx/>
              <a:buSzTx/>
              <a:buFontTx/>
              <a:buNone/>
              <a:defRPr/>
            </a:pPr>
            <a:r>
              <a:rPr lang="en-US" sz="1400" dirty="0">
                <a:solidFill>
                  <a:schemeClr val="tx1"/>
                </a:solidFill>
                <a:latin typeface="Arial" charset="0"/>
                <a:cs typeface="Arial" charset="0"/>
              </a:rPr>
              <a:t>Executable file of</a:t>
            </a:r>
          </a:p>
          <a:p>
            <a:pPr algn="ctr" defTabSz="914400">
              <a:buClrTx/>
              <a:buSzTx/>
              <a:buFontTx/>
              <a:buNone/>
              <a:defRPr/>
            </a:pPr>
            <a:r>
              <a:rPr lang="en-US" sz="1400" dirty="0">
                <a:solidFill>
                  <a:schemeClr val="tx1"/>
                </a:solidFill>
                <a:latin typeface="Arial" charset="0"/>
                <a:cs typeface="Arial" charset="0"/>
              </a:rPr>
              <a:t>library</a:t>
            </a:r>
          </a:p>
        </p:txBody>
      </p:sp>
      <p:sp>
        <p:nvSpPr>
          <p:cNvPr id="11295" name="Text Box 32"/>
          <p:cNvSpPr txBox="1">
            <a:spLocks noChangeArrowheads="1"/>
          </p:cNvSpPr>
          <p:nvPr/>
        </p:nvSpPr>
        <p:spPr bwMode="auto">
          <a:xfrm>
            <a:off x="6372200" y="1196752"/>
            <a:ext cx="2303462" cy="1200329"/>
          </a:xfrm>
          <a:prstGeom prst="rect">
            <a:avLst/>
          </a:prstGeom>
          <a:gradFill>
            <a:gsLst>
              <a:gs pos="0">
                <a:srgbClr val="5E9EFF"/>
              </a:gs>
              <a:gs pos="39999">
                <a:srgbClr val="85C2FF"/>
              </a:gs>
              <a:gs pos="70000">
                <a:srgbClr val="C4D6EB"/>
              </a:gs>
              <a:gs pos="100000">
                <a:srgbClr val="FFEBFA"/>
              </a:gs>
            </a:gsLst>
            <a:lin ang="5400000" scaled="0"/>
          </a:gradFill>
          <a:ln w="9525">
            <a:noFill/>
            <a:miter lim="800000"/>
            <a:headEnd/>
            <a:tailEnd/>
          </a:ln>
          <a:scene3d>
            <a:camera prst="orthographicFront"/>
            <a:lightRig rig="threePt" dir="t"/>
          </a:scene3d>
          <a:sp3d>
            <a:bevelT/>
          </a:sp3d>
        </p:spPr>
        <p:txBody>
          <a:bodyPr>
            <a:spAutoFit/>
          </a:bodyPr>
          <a:lstStyle/>
          <a:p>
            <a:pPr algn="ctr" defTabSz="914400">
              <a:spcBef>
                <a:spcPct val="50000"/>
              </a:spcBef>
              <a:buClrTx/>
              <a:buSzTx/>
              <a:buFontTx/>
              <a:buNone/>
              <a:defRPr/>
            </a:pPr>
            <a:r>
              <a:rPr lang="en-US" sz="1800" dirty="0" smtClean="0">
                <a:solidFill>
                  <a:schemeClr val="tx1"/>
                </a:solidFill>
                <a:latin typeface="Arial" charset="0"/>
                <a:cs typeface="Arial" charset="0"/>
              </a:rPr>
              <a:t>Two </a:t>
            </a:r>
            <a:r>
              <a:rPr lang="en-US" sz="1800" dirty="0">
                <a:solidFill>
                  <a:schemeClr val="tx1"/>
                </a:solidFill>
                <a:latin typeface="Arial" charset="0"/>
                <a:cs typeface="Arial" charset="0"/>
              </a:rPr>
              <a:t>pass and single pass compilation scheme</a:t>
            </a:r>
          </a:p>
        </p:txBody>
      </p:sp>
      <p:sp>
        <p:nvSpPr>
          <p:cNvPr id="32" name="AutoShape 16"/>
          <p:cNvSpPr>
            <a:spLocks noChangeArrowheads="1"/>
          </p:cNvSpPr>
          <p:nvPr/>
        </p:nvSpPr>
        <p:spPr bwMode="auto">
          <a:xfrm>
            <a:off x="468313" y="5157788"/>
            <a:ext cx="2014537" cy="431800"/>
          </a:xfrm>
          <a:prstGeom prst="flowChartProcess">
            <a:avLst/>
          </a:prstGeom>
          <a:gradFill>
            <a:gsLst>
              <a:gs pos="0">
                <a:srgbClr val="DDEBCF"/>
              </a:gs>
              <a:gs pos="50000">
                <a:srgbClr val="9CB86E"/>
              </a:gs>
              <a:gs pos="100000">
                <a:srgbClr val="156B13"/>
              </a:gs>
            </a:gsLst>
            <a:lin ang="5400000" scaled="0"/>
          </a:gradFill>
          <a:ln w="9525">
            <a:solidFill>
              <a:schemeClr val="tx1"/>
            </a:solidFill>
            <a:miter lim="800000"/>
            <a:headEnd/>
            <a:tailEnd/>
          </a:ln>
          <a:effectLst>
            <a:outerShdw blurRad="50800" dist="38100" algn="l" rotWithShape="0">
              <a:prstClr val="black">
                <a:alpha val="40000"/>
              </a:prstClr>
            </a:outerShdw>
          </a:effectLst>
        </p:spPr>
        <p:txBody>
          <a:bodyPr wrap="none" anchor="ctr"/>
          <a:lstStyle/>
          <a:p>
            <a:pPr algn="ctr" defTabSz="914400">
              <a:buClrTx/>
              <a:buSzTx/>
              <a:buFontTx/>
              <a:buNone/>
              <a:defRPr/>
            </a:pPr>
            <a:r>
              <a:rPr lang="en-US" sz="1400" dirty="0">
                <a:latin typeface="Arial" charset="0"/>
                <a:cs typeface="Arial" charset="0"/>
              </a:rPr>
              <a:t>Loop optimizations</a:t>
            </a:r>
          </a:p>
        </p:txBody>
      </p:sp>
      <p:sp>
        <p:nvSpPr>
          <p:cNvPr id="33" name="Right Arrow 32"/>
          <p:cNvSpPr/>
          <p:nvPr/>
        </p:nvSpPr>
        <p:spPr bwMode="auto">
          <a:xfrm rot="20066692">
            <a:off x="2759075" y="4813300"/>
            <a:ext cx="576263" cy="738188"/>
          </a:xfrm>
          <a:prstGeom prst="rightArrow">
            <a:avLst/>
          </a:prstGeom>
          <a:gradFill>
            <a:gsLst>
              <a:gs pos="0">
                <a:srgbClr val="DDEBCF"/>
              </a:gs>
              <a:gs pos="50000">
                <a:srgbClr val="9CB86E"/>
              </a:gs>
              <a:gs pos="100000">
                <a:srgbClr val="156B13"/>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p:spPr>
        <p:txBody>
          <a:bodyPr/>
          <a:lstStyle/>
          <a:p>
            <a:pPr>
              <a:defRPr/>
            </a:pPr>
            <a:endParaRPr lang="ru-RU"/>
          </a:p>
        </p:txBody>
      </p:sp>
      <p:sp>
        <p:nvSpPr>
          <p:cNvPr id="6186" name="TextBox 34"/>
          <p:cNvSpPr txBox="1">
            <a:spLocks noChangeArrowheads="1"/>
          </p:cNvSpPr>
          <p:nvPr/>
        </p:nvSpPr>
        <p:spPr bwMode="auto">
          <a:xfrm>
            <a:off x="3851275" y="3573463"/>
            <a:ext cx="1584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solidFill>
                  <a:srgbClr val="FF0000"/>
                </a:solidFill>
              </a:rPr>
              <a:t>-</a:t>
            </a:r>
            <a:r>
              <a:rPr lang="en-US">
                <a:solidFill>
                  <a:srgbClr val="FF0000"/>
                </a:solidFill>
              </a:rPr>
              <a:t>Qipo/-Qip</a:t>
            </a:r>
            <a:endParaRPr lang="ru-RU">
              <a:solidFill>
                <a:srgbClr val="FF0000"/>
              </a:solidFill>
            </a:endParaRPr>
          </a:p>
        </p:txBody>
      </p:sp>
      <p:sp>
        <p:nvSpPr>
          <p:cNvPr id="6187" name="Left Arrow 35"/>
          <p:cNvSpPr>
            <a:spLocks noChangeArrowheads="1"/>
          </p:cNvSpPr>
          <p:nvPr/>
        </p:nvSpPr>
        <p:spPr bwMode="auto">
          <a:xfrm>
            <a:off x="3419475" y="3644900"/>
            <a:ext cx="288925" cy="215900"/>
          </a:xfrm>
          <a:prstGeom prst="leftArrow">
            <a:avLst>
              <a:gd name="adj1" fmla="val 50000"/>
              <a:gd name="adj2" fmla="val 50184"/>
            </a:avLst>
          </a:prstGeom>
          <a:solidFill>
            <a:srgbClr val="00B8FF"/>
          </a:solidFill>
          <a:ln w="9525" algn="ctr">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body" idx="4294967295"/>
          </p:nvPr>
        </p:nvSpPr>
        <p:spPr>
          <a:xfrm>
            <a:off x="4859338" y="476250"/>
            <a:ext cx="3744912" cy="865188"/>
          </a:xfrm>
        </p:spPr>
        <p:txBody>
          <a:bodyPr/>
          <a:lstStyle/>
          <a:p>
            <a:pPr algn="just">
              <a:lnSpc>
                <a:spcPct val="9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smtClean="0">
                <a:solidFill>
                  <a:srgbClr val="0070C0"/>
                </a:solidFill>
                <a:latin typeface="Calibri" pitchFamily="34" charset="0"/>
                <a:cs typeface="Calibri" pitchFamily="34" charset="0"/>
              </a:rPr>
              <a:t>Loop </a:t>
            </a:r>
            <a:r>
              <a:rPr lang="en-US" sz="2800" b="1" dirty="0" smtClean="0">
                <a:solidFill>
                  <a:srgbClr val="0070C0"/>
                </a:solidFill>
                <a:latin typeface="Calibri" pitchFamily="34" charset="0"/>
                <a:cs typeface="Calibri" pitchFamily="34" charset="0"/>
              </a:rPr>
              <a:t>blocking</a:t>
            </a:r>
            <a:endParaRPr lang="en-US" sz="2800" b="1" dirty="0" smtClean="0">
              <a:latin typeface="Calibri" pitchFamily="34" charset="0"/>
              <a:cs typeface="Calibri" pitchFamily="34" charset="0"/>
            </a:endParaRPr>
          </a:p>
          <a:p>
            <a:pPr>
              <a:lnSpc>
                <a:spcPct val="9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dirty="0" smtClean="0"/>
          </a:p>
          <a:p>
            <a:pPr>
              <a:lnSpc>
                <a:spcPct val="9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smtClean="0"/>
              <a:t>                                     </a:t>
            </a:r>
            <a:endParaRPr lang="ru-RU" sz="2800" dirty="0" smtClean="0"/>
          </a:p>
        </p:txBody>
      </p:sp>
      <p:sp>
        <p:nvSpPr>
          <p:cNvPr id="24579" name="TextBox 2"/>
          <p:cNvSpPr txBox="1">
            <a:spLocks noChangeArrowheads="1"/>
          </p:cNvSpPr>
          <p:nvPr/>
        </p:nvSpPr>
        <p:spPr bwMode="auto">
          <a:xfrm>
            <a:off x="179512" y="188640"/>
            <a:ext cx="4392166" cy="5940088"/>
          </a:xfrm>
          <a:prstGeom prst="rect">
            <a:avLst/>
          </a:prstGeom>
          <a:gradFill>
            <a:gsLst>
              <a:gs pos="0">
                <a:srgbClr val="FFEFD1"/>
              </a:gs>
              <a:gs pos="64999">
                <a:srgbClr val="F0EBD5"/>
              </a:gs>
              <a:gs pos="100000">
                <a:srgbClr val="D1C39F"/>
              </a:gs>
            </a:gsLst>
            <a:lin ang="5400000" scaled="0"/>
          </a:gradFill>
          <a:ln w="9525">
            <a:noFill/>
            <a:miter lim="800000"/>
            <a:headEnd/>
            <a:tailEnd/>
          </a:ln>
          <a:effectLst>
            <a:outerShdw blurRad="50800" dist="38100" algn="l" rotWithShape="0">
              <a:prstClr val="black">
                <a:alpha val="40000"/>
              </a:prstClr>
            </a:outerShdw>
          </a:effectLst>
          <a:scene3d>
            <a:camera prst="orthographicFront"/>
            <a:lightRig rig="threePt" dir="t"/>
          </a:scene3d>
          <a:sp3d>
            <a:bevelT/>
          </a:sp3d>
        </p:spPr>
        <p:txBody>
          <a:bodyPr>
            <a:spAutoFit/>
          </a:bodyPr>
          <a:lstStyle/>
          <a:p>
            <a:pPr>
              <a:defRPr/>
            </a:pPr>
            <a:r>
              <a:rPr lang="en-US" sz="800" dirty="0">
                <a:solidFill>
                  <a:srgbClr val="00B050"/>
                </a:solidFill>
              </a:rPr>
              <a:t> </a:t>
            </a:r>
            <a:r>
              <a:rPr lang="en-US" sz="1000" dirty="0">
                <a:solidFill>
                  <a:schemeClr val="accent2"/>
                </a:solidFill>
              </a:rPr>
              <a:t>INTEGER, PARAMETER :: N=</a:t>
            </a:r>
            <a:r>
              <a:rPr lang="ru-RU" sz="1000" dirty="0">
                <a:solidFill>
                  <a:schemeClr val="accent2"/>
                </a:solidFill>
              </a:rPr>
              <a:t>2</a:t>
            </a:r>
            <a:r>
              <a:rPr lang="en-US" sz="1000" dirty="0">
                <a:solidFill>
                  <a:schemeClr val="accent2"/>
                </a:solidFill>
              </a:rPr>
              <a:t>000</a:t>
            </a:r>
          </a:p>
          <a:p>
            <a:pPr>
              <a:defRPr/>
            </a:pPr>
            <a:r>
              <a:rPr lang="en-US" sz="1000" dirty="0">
                <a:solidFill>
                  <a:schemeClr val="accent2"/>
                </a:solidFill>
              </a:rPr>
              <a:t> INTEGER :: BF,BN,I,J,K,I1,J1,K1</a:t>
            </a:r>
          </a:p>
          <a:p>
            <a:pPr>
              <a:defRPr/>
            </a:pPr>
            <a:r>
              <a:rPr lang="en-US" sz="1000" dirty="0">
                <a:solidFill>
                  <a:schemeClr val="accent2"/>
                </a:solidFill>
              </a:rPr>
              <a:t> DOUBLE PRECISION, ALLOCATABLE :: A(:,:),B(:,:),C(:,:)</a:t>
            </a:r>
          </a:p>
          <a:p>
            <a:pPr>
              <a:defRPr/>
            </a:pPr>
            <a:endParaRPr lang="en-US" sz="1000" dirty="0">
              <a:solidFill>
                <a:schemeClr val="accent2"/>
              </a:solidFill>
            </a:endParaRPr>
          </a:p>
          <a:p>
            <a:pPr>
              <a:defRPr/>
            </a:pPr>
            <a:r>
              <a:rPr lang="en-US" sz="1000" dirty="0">
                <a:solidFill>
                  <a:schemeClr val="accent2"/>
                </a:solidFill>
              </a:rPr>
              <a:t> ALLOCATE(A(N,N),B(N,N),C(N,N)) </a:t>
            </a:r>
          </a:p>
          <a:p>
            <a:pPr>
              <a:defRPr/>
            </a:pPr>
            <a:r>
              <a:rPr lang="en-US" sz="1000" dirty="0">
                <a:solidFill>
                  <a:schemeClr val="accent2"/>
                </a:solidFill>
              </a:rPr>
              <a:t> A=1</a:t>
            </a:r>
          </a:p>
          <a:p>
            <a:pPr>
              <a:defRPr/>
            </a:pPr>
            <a:r>
              <a:rPr lang="en-US" sz="1000" dirty="0">
                <a:solidFill>
                  <a:schemeClr val="accent2"/>
                </a:solidFill>
              </a:rPr>
              <a:t> B=-1 </a:t>
            </a:r>
          </a:p>
          <a:p>
            <a:pPr>
              <a:defRPr/>
            </a:pPr>
            <a:endParaRPr lang="en-US" sz="1000" dirty="0">
              <a:solidFill>
                <a:schemeClr val="accent2"/>
              </a:solidFill>
            </a:endParaRPr>
          </a:p>
          <a:p>
            <a:pPr>
              <a:defRPr/>
            </a:pPr>
            <a:r>
              <a:rPr lang="en-US" sz="1000" dirty="0">
                <a:solidFill>
                  <a:schemeClr val="accent2"/>
                </a:solidFill>
              </a:rPr>
              <a:t>#</a:t>
            </a:r>
            <a:r>
              <a:rPr lang="en-US" sz="1000" dirty="0" err="1">
                <a:solidFill>
                  <a:schemeClr val="accent2"/>
                </a:solidFill>
              </a:rPr>
              <a:t>ifdef</a:t>
            </a:r>
            <a:r>
              <a:rPr lang="en-US" sz="1000" dirty="0">
                <a:solidFill>
                  <a:schemeClr val="accent2"/>
                </a:solidFill>
              </a:rPr>
              <a:t> PERF</a:t>
            </a:r>
          </a:p>
          <a:p>
            <a:pPr>
              <a:defRPr/>
            </a:pPr>
            <a:r>
              <a:rPr lang="en-US" sz="1000" dirty="0">
                <a:solidFill>
                  <a:schemeClr val="accent2"/>
                </a:solidFill>
              </a:rPr>
              <a:t> BF=8</a:t>
            </a:r>
          </a:p>
          <a:p>
            <a:pPr>
              <a:defRPr/>
            </a:pPr>
            <a:r>
              <a:rPr lang="en-US" sz="1000" dirty="0">
                <a:solidFill>
                  <a:schemeClr val="accent2"/>
                </a:solidFill>
              </a:rPr>
              <a:t> BN=N/BF</a:t>
            </a:r>
          </a:p>
          <a:p>
            <a:pPr>
              <a:defRPr/>
            </a:pPr>
            <a:r>
              <a:rPr lang="en-US" sz="1000" dirty="0">
                <a:solidFill>
                  <a:schemeClr val="accent2"/>
                </a:solidFill>
              </a:rPr>
              <a:t> DO I1=1,BF</a:t>
            </a:r>
          </a:p>
          <a:p>
            <a:pPr>
              <a:defRPr/>
            </a:pPr>
            <a:r>
              <a:rPr lang="en-US" sz="1000" dirty="0">
                <a:solidFill>
                  <a:schemeClr val="accent2"/>
                </a:solidFill>
              </a:rPr>
              <a:t>  DO J1=1,BF</a:t>
            </a:r>
          </a:p>
          <a:p>
            <a:pPr>
              <a:defRPr/>
            </a:pPr>
            <a:r>
              <a:rPr lang="en-US" sz="1000" dirty="0">
                <a:solidFill>
                  <a:schemeClr val="accent2"/>
                </a:solidFill>
              </a:rPr>
              <a:t>   DO K1=1,BF</a:t>
            </a:r>
          </a:p>
          <a:p>
            <a:pPr>
              <a:defRPr/>
            </a:pPr>
            <a:r>
              <a:rPr lang="en-US" sz="1000" dirty="0">
                <a:solidFill>
                  <a:schemeClr val="accent2"/>
                </a:solidFill>
              </a:rPr>
              <a:t>    DO I=1+BN*(I1-1),MIN(BN*I1,N)</a:t>
            </a:r>
          </a:p>
          <a:p>
            <a:pPr>
              <a:defRPr/>
            </a:pPr>
            <a:r>
              <a:rPr lang="en-US" sz="1000" dirty="0">
                <a:solidFill>
                  <a:schemeClr val="accent2"/>
                </a:solidFill>
              </a:rPr>
              <a:t>     DO J=1+BN*(J1-1),MIN(BN*J1,N) </a:t>
            </a:r>
          </a:p>
          <a:p>
            <a:pPr>
              <a:defRPr/>
            </a:pPr>
            <a:r>
              <a:rPr lang="en-US" sz="1000" dirty="0">
                <a:solidFill>
                  <a:schemeClr val="accent2"/>
                </a:solidFill>
              </a:rPr>
              <a:t>      DO K=1+BN*(K1-1),MIN(BN*K1,N)</a:t>
            </a:r>
          </a:p>
          <a:p>
            <a:pPr>
              <a:defRPr/>
            </a:pPr>
            <a:r>
              <a:rPr lang="en-US" sz="1000" dirty="0">
                <a:solidFill>
                  <a:schemeClr val="accent2"/>
                </a:solidFill>
              </a:rPr>
              <a:t>        C(J,I) = C(J,I) + A(I,K)*B(K,J)</a:t>
            </a:r>
          </a:p>
          <a:p>
            <a:pPr>
              <a:defRPr/>
            </a:pPr>
            <a:r>
              <a:rPr lang="en-US" sz="1000" dirty="0">
                <a:solidFill>
                  <a:schemeClr val="accent2"/>
                </a:solidFill>
              </a:rPr>
              <a:t>      END DO</a:t>
            </a:r>
          </a:p>
          <a:p>
            <a:pPr>
              <a:defRPr/>
            </a:pPr>
            <a:r>
              <a:rPr lang="en-US" sz="1000" dirty="0">
                <a:solidFill>
                  <a:schemeClr val="accent2"/>
                </a:solidFill>
              </a:rPr>
              <a:t>     END DO</a:t>
            </a:r>
          </a:p>
          <a:p>
            <a:pPr>
              <a:defRPr/>
            </a:pPr>
            <a:r>
              <a:rPr lang="en-US" sz="1000" dirty="0">
                <a:solidFill>
                  <a:schemeClr val="accent2"/>
                </a:solidFill>
              </a:rPr>
              <a:t>    END DO</a:t>
            </a:r>
          </a:p>
          <a:p>
            <a:pPr>
              <a:defRPr/>
            </a:pPr>
            <a:r>
              <a:rPr lang="en-US" sz="1000" dirty="0">
                <a:solidFill>
                  <a:schemeClr val="accent2"/>
                </a:solidFill>
              </a:rPr>
              <a:t>   END DO</a:t>
            </a:r>
          </a:p>
          <a:p>
            <a:pPr>
              <a:defRPr/>
            </a:pPr>
            <a:r>
              <a:rPr lang="en-US" sz="1000" dirty="0">
                <a:solidFill>
                  <a:schemeClr val="accent2"/>
                </a:solidFill>
              </a:rPr>
              <a:t>  END DO</a:t>
            </a:r>
          </a:p>
          <a:p>
            <a:pPr>
              <a:defRPr/>
            </a:pPr>
            <a:r>
              <a:rPr lang="en-US" sz="1000" dirty="0">
                <a:solidFill>
                  <a:schemeClr val="accent2"/>
                </a:solidFill>
              </a:rPr>
              <a:t> END DO   </a:t>
            </a:r>
          </a:p>
          <a:p>
            <a:pPr>
              <a:defRPr/>
            </a:pPr>
            <a:endParaRPr lang="en-US" sz="1000" dirty="0">
              <a:solidFill>
                <a:schemeClr val="accent2"/>
              </a:solidFill>
            </a:endParaRPr>
          </a:p>
          <a:p>
            <a:pPr>
              <a:defRPr/>
            </a:pPr>
            <a:r>
              <a:rPr lang="en-US" sz="1000" dirty="0">
                <a:solidFill>
                  <a:schemeClr val="accent2"/>
                </a:solidFill>
              </a:rPr>
              <a:t>#else</a:t>
            </a:r>
          </a:p>
          <a:p>
            <a:pPr>
              <a:defRPr/>
            </a:pPr>
            <a:endParaRPr lang="en-US" sz="1000" dirty="0">
              <a:solidFill>
                <a:schemeClr val="accent2"/>
              </a:solidFill>
            </a:endParaRPr>
          </a:p>
          <a:p>
            <a:pPr>
              <a:defRPr/>
            </a:pPr>
            <a:r>
              <a:rPr lang="en-US" sz="1000" dirty="0">
                <a:solidFill>
                  <a:schemeClr val="accent2"/>
                </a:solidFill>
              </a:rPr>
              <a:t> DO I=1,N</a:t>
            </a:r>
          </a:p>
          <a:p>
            <a:pPr>
              <a:defRPr/>
            </a:pPr>
            <a:r>
              <a:rPr lang="en-US" sz="1000" dirty="0">
                <a:solidFill>
                  <a:schemeClr val="accent2"/>
                </a:solidFill>
              </a:rPr>
              <a:t>  DO J=1,N</a:t>
            </a:r>
          </a:p>
          <a:p>
            <a:pPr>
              <a:defRPr/>
            </a:pPr>
            <a:r>
              <a:rPr lang="en-US" sz="1000" dirty="0">
                <a:solidFill>
                  <a:schemeClr val="accent2"/>
                </a:solidFill>
              </a:rPr>
              <a:t>   DO K=1,N</a:t>
            </a:r>
          </a:p>
          <a:p>
            <a:pPr>
              <a:defRPr/>
            </a:pPr>
            <a:r>
              <a:rPr lang="en-US" sz="1000" dirty="0">
                <a:solidFill>
                  <a:schemeClr val="accent2"/>
                </a:solidFill>
              </a:rPr>
              <a:t>    C(J,I) = C(J,I) + A(I,K)*B(K,J)</a:t>
            </a:r>
          </a:p>
          <a:p>
            <a:pPr>
              <a:defRPr/>
            </a:pPr>
            <a:r>
              <a:rPr lang="en-US" sz="1000" dirty="0">
                <a:solidFill>
                  <a:schemeClr val="accent2"/>
                </a:solidFill>
              </a:rPr>
              <a:t>   END DO</a:t>
            </a:r>
          </a:p>
          <a:p>
            <a:pPr>
              <a:defRPr/>
            </a:pPr>
            <a:r>
              <a:rPr lang="en-US" sz="1000" dirty="0">
                <a:solidFill>
                  <a:schemeClr val="accent2"/>
                </a:solidFill>
              </a:rPr>
              <a:t>  END DO</a:t>
            </a:r>
          </a:p>
          <a:p>
            <a:pPr>
              <a:defRPr/>
            </a:pPr>
            <a:r>
              <a:rPr lang="en-US" sz="1000" dirty="0">
                <a:solidFill>
                  <a:schemeClr val="accent2"/>
                </a:solidFill>
              </a:rPr>
              <a:t> END DO </a:t>
            </a:r>
          </a:p>
          <a:p>
            <a:pPr>
              <a:defRPr/>
            </a:pPr>
            <a:r>
              <a:rPr lang="en-US" sz="1000" dirty="0">
                <a:solidFill>
                  <a:schemeClr val="accent2"/>
                </a:solidFill>
              </a:rPr>
              <a:t>#</a:t>
            </a:r>
            <a:r>
              <a:rPr lang="en-US" sz="1000" dirty="0" err="1">
                <a:solidFill>
                  <a:schemeClr val="accent2"/>
                </a:solidFill>
              </a:rPr>
              <a:t>endif</a:t>
            </a:r>
            <a:endParaRPr lang="en-US" sz="1000" dirty="0">
              <a:solidFill>
                <a:schemeClr val="accent2"/>
              </a:solidFill>
            </a:endParaRPr>
          </a:p>
          <a:p>
            <a:pPr>
              <a:defRPr/>
            </a:pPr>
            <a:endParaRPr lang="en-US" sz="1000" dirty="0">
              <a:solidFill>
                <a:schemeClr val="accent2"/>
              </a:solidFill>
            </a:endParaRPr>
          </a:p>
          <a:p>
            <a:pPr>
              <a:defRPr/>
            </a:pPr>
            <a:r>
              <a:rPr lang="en-US" sz="1000" dirty="0">
                <a:solidFill>
                  <a:schemeClr val="accent2"/>
                </a:solidFill>
              </a:rPr>
              <a:t> PRINT *,C(1:100,700:800)</a:t>
            </a:r>
          </a:p>
          <a:p>
            <a:pPr>
              <a:defRPr/>
            </a:pPr>
            <a:r>
              <a:rPr lang="en-US" sz="1000" dirty="0">
                <a:solidFill>
                  <a:schemeClr val="accent2"/>
                </a:solidFill>
              </a:rPr>
              <a:t>END</a:t>
            </a:r>
            <a:endParaRPr lang="ru-RU" sz="1000" dirty="0">
              <a:solidFill>
                <a:schemeClr val="accent2"/>
              </a:solidFill>
            </a:endParaRPr>
          </a:p>
        </p:txBody>
      </p:sp>
      <p:sp>
        <p:nvSpPr>
          <p:cNvPr id="24580" name="TextBox 3"/>
          <p:cNvSpPr txBox="1">
            <a:spLocks noChangeArrowheads="1"/>
          </p:cNvSpPr>
          <p:nvPr/>
        </p:nvSpPr>
        <p:spPr bwMode="auto">
          <a:xfrm>
            <a:off x="4787900" y="1628801"/>
            <a:ext cx="3744913" cy="2062103"/>
          </a:xfrm>
          <a:prstGeom prst="rect">
            <a:avLst/>
          </a:prstGeom>
          <a:gradFill>
            <a:gsLst>
              <a:gs pos="0">
                <a:srgbClr val="5E9EFF"/>
              </a:gs>
              <a:gs pos="39999">
                <a:srgbClr val="85C2FF"/>
              </a:gs>
              <a:gs pos="70000">
                <a:srgbClr val="C4D6EB"/>
              </a:gs>
              <a:gs pos="100000">
                <a:srgbClr val="FFEBFA"/>
              </a:gs>
            </a:gsLst>
            <a:lin ang="5400000" scaled="0"/>
          </a:gra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err="1">
                <a:solidFill>
                  <a:schemeClr val="tx1"/>
                </a:solidFill>
              </a:rPr>
              <a:t>ifort</a:t>
            </a:r>
            <a:r>
              <a:rPr lang="en-US" dirty="0">
                <a:solidFill>
                  <a:schemeClr val="tx1"/>
                </a:solidFill>
              </a:rPr>
              <a:t> loop_blocking.F90 /</a:t>
            </a:r>
            <a:r>
              <a:rPr lang="en-US" dirty="0" err="1">
                <a:solidFill>
                  <a:schemeClr val="tx1"/>
                </a:solidFill>
              </a:rPr>
              <a:t>fpp</a:t>
            </a:r>
            <a:r>
              <a:rPr lang="en-US" dirty="0">
                <a:solidFill>
                  <a:schemeClr val="tx1"/>
                </a:solidFill>
              </a:rPr>
              <a:t> –</a:t>
            </a:r>
            <a:r>
              <a:rPr lang="en-US" dirty="0" err="1">
                <a:solidFill>
                  <a:schemeClr val="tx1"/>
                </a:solidFill>
              </a:rPr>
              <a:t>Od</a:t>
            </a:r>
            <a:r>
              <a:rPr lang="en-US" dirty="0">
                <a:solidFill>
                  <a:schemeClr val="tx1"/>
                </a:solidFill>
              </a:rPr>
              <a:t> -</a:t>
            </a:r>
            <a:r>
              <a:rPr lang="en-US" dirty="0" err="1">
                <a:solidFill>
                  <a:schemeClr val="tx1"/>
                </a:solidFill>
              </a:rPr>
              <a:t>Feoriginal</a:t>
            </a:r>
            <a:endParaRPr lang="en-US" dirty="0">
              <a:solidFill>
                <a:schemeClr val="tx1"/>
              </a:solidFill>
            </a:endParaRPr>
          </a:p>
          <a:p>
            <a:pPr>
              <a:defRPr/>
            </a:pPr>
            <a:r>
              <a:rPr lang="en-US" dirty="0" err="1">
                <a:solidFill>
                  <a:schemeClr val="tx1"/>
                </a:solidFill>
              </a:rPr>
              <a:t>ifort</a:t>
            </a:r>
            <a:r>
              <a:rPr lang="en-US" dirty="0">
                <a:solidFill>
                  <a:schemeClr val="tx1"/>
                </a:solidFill>
              </a:rPr>
              <a:t> loop_blocking.F90 /</a:t>
            </a:r>
            <a:r>
              <a:rPr lang="en-US" dirty="0" err="1">
                <a:solidFill>
                  <a:schemeClr val="tx1"/>
                </a:solidFill>
              </a:rPr>
              <a:t>fpp</a:t>
            </a:r>
            <a:r>
              <a:rPr lang="en-US" dirty="0">
                <a:solidFill>
                  <a:schemeClr val="tx1"/>
                </a:solidFill>
              </a:rPr>
              <a:t> –DPERF –</a:t>
            </a:r>
            <a:r>
              <a:rPr lang="en-US" dirty="0" err="1">
                <a:solidFill>
                  <a:schemeClr val="tx1"/>
                </a:solidFill>
              </a:rPr>
              <a:t>Od</a:t>
            </a:r>
            <a:r>
              <a:rPr lang="en-US" dirty="0">
                <a:solidFill>
                  <a:schemeClr val="tx1"/>
                </a:solidFill>
              </a:rPr>
              <a:t> –</a:t>
            </a:r>
            <a:r>
              <a:rPr lang="en-US" dirty="0" err="1">
                <a:solidFill>
                  <a:schemeClr val="tx1"/>
                </a:solidFill>
              </a:rPr>
              <a:t>Feblocking</a:t>
            </a:r>
            <a:endParaRPr lang="en-US" dirty="0">
              <a:solidFill>
                <a:schemeClr val="tx1"/>
              </a:solidFill>
            </a:endParaRPr>
          </a:p>
          <a:p>
            <a:pPr>
              <a:defRPr/>
            </a:pPr>
            <a:endParaRPr lang="en-US" dirty="0">
              <a:solidFill>
                <a:schemeClr val="tx1"/>
              </a:solidFill>
            </a:endParaRPr>
          </a:p>
          <a:p>
            <a:pPr>
              <a:defRPr/>
            </a:pPr>
            <a:r>
              <a:rPr lang="en-US" dirty="0">
                <a:solidFill>
                  <a:schemeClr val="tx1"/>
                </a:solidFill>
              </a:rPr>
              <a:t>Nehalem: </a:t>
            </a:r>
          </a:p>
          <a:p>
            <a:pPr>
              <a:defRPr/>
            </a:pPr>
            <a:r>
              <a:rPr lang="en-US" dirty="0">
                <a:solidFill>
                  <a:schemeClr val="tx1"/>
                </a:solidFill>
              </a:rPr>
              <a:t>Time original.exe ~150s</a:t>
            </a:r>
          </a:p>
          <a:p>
            <a:pPr>
              <a:defRPr/>
            </a:pPr>
            <a:r>
              <a:rPr lang="en-US" dirty="0">
                <a:solidFill>
                  <a:schemeClr val="tx1"/>
                </a:solidFill>
              </a:rPr>
              <a:t>Time blocking.exe ~105s</a:t>
            </a:r>
            <a:endParaRPr lang="ru-RU"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pic>
        <p:nvPicPr>
          <p:cNvPr id="25603" name="Picture 4" descr="original_blocking.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03250"/>
            <a:ext cx="9144000" cy="565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pic>
        <p:nvPicPr>
          <p:cNvPr id="26627" name="Picture 4" descr="Blocking_hits.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882650"/>
            <a:ext cx="91440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5613" y="404813"/>
            <a:ext cx="8234362" cy="1223962"/>
          </a:xfrm>
        </p:spPr>
        <p:txBody>
          <a:bodyPr/>
          <a:lstStyle/>
          <a:p>
            <a:r>
              <a:rPr lang="en-US" sz="2800" b="1" dirty="0" smtClean="0">
                <a:solidFill>
                  <a:srgbClr val="0070C0"/>
                </a:solidFill>
                <a:latin typeface="Calibri" pitchFamily="34" charset="0"/>
              </a:rPr>
              <a:t>Strength reduction</a:t>
            </a:r>
            <a:endParaRPr lang="en-US" sz="2000" dirty="0">
              <a:latin typeface="Calibri" pitchFamily="34" charset="0"/>
            </a:endParaRPr>
          </a:p>
          <a:p>
            <a:r>
              <a:rPr lang="en-US" sz="2000" dirty="0" smtClean="0">
                <a:latin typeface="Calibri" pitchFamily="34" charset="0"/>
              </a:rPr>
              <a:t>Expressions</a:t>
            </a:r>
            <a:r>
              <a:rPr lang="en-US" sz="2000" dirty="0" smtClean="0">
                <a:latin typeface="Calibri" pitchFamily="34" charset="0"/>
              </a:rPr>
              <a:t>, which are a linear function of the iteration counts can be calculated by adding </a:t>
            </a:r>
            <a:r>
              <a:rPr lang="en-US" sz="2000" dirty="0" smtClean="0">
                <a:latin typeface="Calibri" pitchFamily="34" charset="0"/>
              </a:rPr>
              <a:t>the </a:t>
            </a:r>
            <a:r>
              <a:rPr lang="en-US" sz="2000" dirty="0" smtClean="0">
                <a:latin typeface="Calibri" pitchFamily="34" charset="0"/>
              </a:rPr>
              <a:t>constant to </a:t>
            </a:r>
            <a:r>
              <a:rPr lang="en-US" sz="2000" dirty="0" smtClean="0">
                <a:latin typeface="Calibri" pitchFamily="34" charset="0"/>
              </a:rPr>
              <a:t>the </a:t>
            </a:r>
            <a:r>
              <a:rPr lang="en-US" sz="2000" dirty="0" smtClean="0">
                <a:latin typeface="Calibri" pitchFamily="34" charset="0"/>
              </a:rPr>
              <a:t>value at the previous iteration.</a:t>
            </a:r>
            <a:r>
              <a:rPr lang="en-US" dirty="0" smtClean="0"/>
              <a:t/>
            </a:r>
            <a:br>
              <a:rPr lang="en-US" dirty="0" smtClean="0"/>
            </a:br>
            <a:r>
              <a:rPr lang="en-US" dirty="0" smtClean="0"/>
              <a:t> </a:t>
            </a:r>
            <a:br>
              <a:rPr lang="en-US" dirty="0" smtClean="0"/>
            </a:br>
            <a:r>
              <a:rPr lang="en-US" dirty="0" smtClean="0"/>
              <a:t>  </a:t>
            </a:r>
          </a:p>
        </p:txBody>
      </p:sp>
      <p:sp>
        <p:nvSpPr>
          <p:cNvPr id="276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4" name="TextBox 3"/>
          <p:cNvSpPr txBox="1"/>
          <p:nvPr/>
        </p:nvSpPr>
        <p:spPr>
          <a:xfrm>
            <a:off x="395536" y="1916832"/>
            <a:ext cx="4896544" cy="830997"/>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for(i=0;i&lt;100;i++) {</a:t>
            </a:r>
          </a:p>
          <a:p>
            <a:pPr>
              <a:defRPr/>
            </a:pPr>
            <a:r>
              <a:rPr lang="nn-NO" dirty="0">
                <a:solidFill>
                  <a:srgbClr val="00B050"/>
                </a:solidFill>
              </a:rPr>
              <a:t>    a[i]=i*8+4;</a:t>
            </a:r>
          </a:p>
          <a:p>
            <a:pPr>
              <a:defRPr/>
            </a:pPr>
            <a:r>
              <a:rPr lang="nn-NO" dirty="0">
                <a:solidFill>
                  <a:srgbClr val="00B050"/>
                </a:solidFill>
              </a:rPr>
              <a:t>  } </a:t>
            </a:r>
          </a:p>
        </p:txBody>
      </p:sp>
      <p:sp>
        <p:nvSpPr>
          <p:cNvPr id="5" name="TextBox 4"/>
          <p:cNvSpPr txBox="1"/>
          <p:nvPr/>
        </p:nvSpPr>
        <p:spPr>
          <a:xfrm>
            <a:off x="395536" y="3573016"/>
            <a:ext cx="4896544" cy="1323439"/>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nn-NO" dirty="0">
                <a:solidFill>
                  <a:srgbClr val="00B050"/>
                </a:solidFill>
              </a:rPr>
              <a:t>temp=4;</a:t>
            </a:r>
          </a:p>
          <a:p>
            <a:pPr>
              <a:defRPr/>
            </a:pPr>
            <a:r>
              <a:rPr lang="nn-NO" dirty="0">
                <a:solidFill>
                  <a:srgbClr val="00B050"/>
                </a:solidFill>
              </a:rPr>
              <a:t>  for(i=0;i&lt;100;i++) {</a:t>
            </a:r>
          </a:p>
          <a:p>
            <a:pPr>
              <a:defRPr/>
            </a:pPr>
            <a:r>
              <a:rPr lang="nn-NO" dirty="0">
                <a:solidFill>
                  <a:srgbClr val="00B050"/>
                </a:solidFill>
              </a:rPr>
              <a:t>    a[i] = temp;</a:t>
            </a:r>
          </a:p>
          <a:p>
            <a:pPr>
              <a:defRPr/>
            </a:pPr>
            <a:r>
              <a:rPr lang="nn-NO" dirty="0">
                <a:solidFill>
                  <a:srgbClr val="00B050"/>
                </a:solidFill>
              </a:rPr>
              <a:t>    temp +=8;</a:t>
            </a:r>
          </a:p>
          <a:p>
            <a:pPr>
              <a:defRPr/>
            </a:pPr>
            <a:r>
              <a:rPr lang="nn-NO" dirty="0">
                <a:solidFill>
                  <a:srgbClr val="00B050"/>
                </a:solidFill>
              </a:rPr>
              <a:t>  }</a:t>
            </a:r>
          </a:p>
        </p:txBody>
      </p:sp>
      <p:sp>
        <p:nvSpPr>
          <p:cNvPr id="6" name="Down Arrow 5"/>
          <p:cNvSpPr/>
          <p:nvPr/>
        </p:nvSpPr>
        <p:spPr bwMode="auto">
          <a:xfrm>
            <a:off x="2411760" y="2996952"/>
            <a:ext cx="936104" cy="360040"/>
          </a:xfrm>
          <a:prstGeom prst="down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p:spPr>
        <p:txBody>
          <a:bodyPr/>
          <a:lstStyle/>
          <a:p>
            <a:pPr>
              <a:defRPr/>
            </a:pPr>
            <a:endParaRPr lang="ru-RU"/>
          </a:p>
        </p:txBody>
      </p:sp>
      <p:sp>
        <p:nvSpPr>
          <p:cNvPr id="7" name="TextBox 6"/>
          <p:cNvSpPr txBox="1"/>
          <p:nvPr/>
        </p:nvSpPr>
        <p:spPr>
          <a:xfrm>
            <a:off x="5364088" y="2924944"/>
            <a:ext cx="2952328" cy="338554"/>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Strength reduction</a:t>
            </a:r>
            <a:endParaRPr lang="ru-RU"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body" idx="4294967295"/>
          </p:nvPr>
        </p:nvSpPr>
        <p:spPr>
          <a:xfrm>
            <a:off x="395288" y="333375"/>
            <a:ext cx="8210550" cy="2374900"/>
          </a:xfrm>
        </p:spPr>
        <p:txBody>
          <a:bodyPr/>
          <a:lstStyle/>
          <a:p>
            <a:pPr>
              <a:lnSpc>
                <a:spcPct val="8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In </a:t>
            </a:r>
            <a:r>
              <a:rPr lang="en-US" sz="2000" dirty="0" smtClean="0">
                <a:latin typeface="Calibri" pitchFamily="34" charset="0"/>
              </a:rPr>
              <a:t>addition to these optimizations, there are other, sometimes very </a:t>
            </a:r>
            <a:r>
              <a:rPr lang="en-US" sz="2000" dirty="0" smtClean="0">
                <a:latin typeface="Calibri" pitchFamily="34" charset="0"/>
              </a:rPr>
              <a:t>complex</a:t>
            </a:r>
            <a:r>
              <a:rPr lang="en-US" sz="2000" dirty="0" smtClean="0">
                <a:latin typeface="Calibri" pitchFamily="34" charset="0"/>
              </a:rPr>
              <a:t>:</a:t>
            </a:r>
          </a:p>
          <a:p>
            <a:pPr>
              <a:lnSpc>
                <a:spcPct val="8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 </a:t>
            </a:r>
            <a:endParaRPr lang="en-US" sz="2000" dirty="0" smtClean="0">
              <a:latin typeface="Calibri" pitchFamily="34" charset="0"/>
            </a:endParaRPr>
          </a:p>
          <a:p>
            <a:pPr>
              <a:lnSpc>
                <a:spcPct val="80000"/>
              </a:lnSpc>
              <a:spcBef>
                <a:spcPts val="5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Scalar expansion</a:t>
            </a:r>
          </a:p>
          <a:p>
            <a:pPr>
              <a:lnSpc>
                <a:spcPct val="80000"/>
              </a:lnSpc>
              <a:spcBef>
                <a:spcPts val="5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Loop coalescing</a:t>
            </a:r>
          </a:p>
          <a:p>
            <a:pPr>
              <a:lnSpc>
                <a:spcPct val="80000"/>
              </a:lnSpc>
              <a:spcBef>
                <a:spcPts val="5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Loop </a:t>
            </a:r>
            <a:r>
              <a:rPr lang="en-US" sz="2000" dirty="0" smtClean="0">
                <a:latin typeface="Calibri" pitchFamily="34" charset="0"/>
              </a:rPr>
              <a:t>collapsing and many </a:t>
            </a:r>
            <a:r>
              <a:rPr lang="en-US" sz="2000" dirty="0" smtClean="0">
                <a:latin typeface="Calibri" pitchFamily="34" charset="0"/>
              </a:rPr>
              <a:t>others</a:t>
            </a:r>
          </a:p>
          <a:p>
            <a:pPr>
              <a:lnSpc>
                <a:spcPct val="8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a:latin typeface="Calibri" pitchFamily="34" charset="0"/>
            </a:endParaRPr>
          </a:p>
          <a:p>
            <a:pPr>
              <a:lnSpc>
                <a:spcPct val="8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The </a:t>
            </a:r>
            <a:r>
              <a:rPr lang="en-US" sz="2000" dirty="0" smtClean="0">
                <a:latin typeface="Calibri" pitchFamily="34" charset="0"/>
              </a:rPr>
              <a:t>compiler in each case should prove the correctness of the optimization and determine its profit.</a:t>
            </a:r>
          </a:p>
          <a:p>
            <a:pPr>
              <a:lnSpc>
                <a:spcPct val="8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ru-RU" sz="20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idx="4294967295"/>
          </p:nvPr>
        </p:nvSpPr>
        <p:spPr>
          <a:xfrm>
            <a:off x="457200" y="457200"/>
            <a:ext cx="8229600" cy="739775"/>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latin typeface="Calibri" pitchFamily="34" charset="0"/>
              </a:rPr>
              <a:t>Dependence</a:t>
            </a:r>
            <a:endParaRPr lang="en-US" sz="2800" dirty="0" smtClean="0">
              <a:latin typeface="Calibri" pitchFamily="34" charset="0"/>
            </a:endParaRPr>
          </a:p>
        </p:txBody>
      </p:sp>
      <p:sp>
        <p:nvSpPr>
          <p:cNvPr id="29699" name="Rectangle 2"/>
          <p:cNvSpPr>
            <a:spLocks noGrp="1" noChangeArrowheads="1"/>
          </p:cNvSpPr>
          <p:nvPr>
            <p:ph type="body" idx="4294967295"/>
          </p:nvPr>
        </p:nvSpPr>
        <p:spPr>
          <a:xfrm>
            <a:off x="457200" y="1125538"/>
            <a:ext cx="8229600" cy="4756150"/>
          </a:xfrm>
        </p:spPr>
        <p:txBody>
          <a:bodyPr/>
          <a:lstStyle/>
          <a:p>
            <a:pPr>
              <a:lnSpc>
                <a:spcPct val="80000"/>
              </a:lnSpc>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Calibri" pitchFamily="34" charset="0"/>
              </a:rPr>
              <a:t>The </a:t>
            </a:r>
            <a:r>
              <a:rPr lang="en-US" dirty="0" smtClean="0">
                <a:latin typeface="Calibri" pitchFamily="34" charset="0"/>
              </a:rPr>
              <a:t>calculations are equivalent if they calculate the same data and output the same values ​in the same order.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Calibri" pitchFamily="34" charset="0"/>
              </a:rPr>
              <a:t>​Each </a:t>
            </a:r>
            <a:r>
              <a:rPr lang="en-US" dirty="0" smtClean="0">
                <a:latin typeface="Calibri" pitchFamily="34" charset="0"/>
              </a:rPr>
              <a:t>task can be calculated with </a:t>
            </a:r>
            <a:r>
              <a:rPr lang="en-US" dirty="0" smtClean="0">
                <a:latin typeface="Calibri" pitchFamily="34" charset="0"/>
              </a:rPr>
              <a:t>different </a:t>
            </a:r>
            <a:r>
              <a:rPr lang="en-US" dirty="0" smtClean="0">
                <a:latin typeface="Calibri" pitchFamily="34" charset="0"/>
              </a:rPr>
              <a:t>sequences of instructions (some of which may be more effective than </a:t>
            </a:r>
            <a:r>
              <a:rPr lang="en-US" dirty="0" smtClean="0">
                <a:latin typeface="Calibri" pitchFamily="34" charset="0"/>
              </a:rPr>
              <a:t>the others</a:t>
            </a:r>
            <a:r>
              <a:rPr lang="en-US" dirty="0" smtClean="0">
                <a:latin typeface="Calibri" pitchFamily="34" charset="0"/>
              </a:rPr>
              <a:t>) if they are equivalent. Optimization which change </a:t>
            </a:r>
            <a:r>
              <a:rPr lang="en-US" dirty="0" smtClean="0">
                <a:latin typeface="Calibri" pitchFamily="34" charset="0"/>
              </a:rPr>
              <a:t>sequence </a:t>
            </a:r>
            <a:r>
              <a:rPr lang="en-US" dirty="0" smtClean="0">
                <a:latin typeface="Calibri" pitchFamily="34" charset="0"/>
              </a:rPr>
              <a:t>of </a:t>
            </a:r>
            <a:r>
              <a:rPr lang="en-US" dirty="0" smtClean="0">
                <a:latin typeface="Calibri" pitchFamily="34" charset="0"/>
              </a:rPr>
              <a:t>instructions </a:t>
            </a:r>
            <a:r>
              <a:rPr lang="en-US" dirty="0" smtClean="0">
                <a:latin typeface="Calibri" pitchFamily="34" charset="0"/>
              </a:rPr>
              <a:t>is </a:t>
            </a:r>
            <a:r>
              <a:rPr lang="en-US" dirty="0" smtClean="0">
                <a:latin typeface="Calibri" pitchFamily="34" charset="0"/>
              </a:rPr>
              <a:t>called</a:t>
            </a:r>
            <a:r>
              <a:rPr lang="en-US" dirty="0" smtClean="0">
                <a:latin typeface="Calibri" pitchFamily="34" charset="0"/>
              </a:rPr>
              <a:t> </a:t>
            </a:r>
            <a:r>
              <a:rPr lang="en-US" dirty="0" err="1" smtClean="0">
                <a:latin typeface="Calibri" pitchFamily="34" charset="0"/>
              </a:rPr>
              <a:t>permutational</a:t>
            </a:r>
            <a:r>
              <a:rPr lang="en-US" dirty="0" smtClean="0">
                <a:latin typeface="Calibri" pitchFamily="34" charset="0"/>
              </a:rPr>
              <a:t>.</a:t>
            </a:r>
            <a:endParaRPr lang="en-US" dirty="0" smtClean="0">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Calibri" pitchFamily="34" charset="0"/>
              </a:rPr>
              <a:t>What </a:t>
            </a:r>
            <a:r>
              <a:rPr lang="en-US" dirty="0" smtClean="0">
                <a:latin typeface="Calibri" pitchFamily="34" charset="0"/>
              </a:rPr>
              <a:t>features of the task instructions could cause wrong results because of instruction permutation?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body" idx="4294967295"/>
          </p:nvPr>
        </p:nvSpPr>
        <p:spPr>
          <a:xfrm>
            <a:off x="395288" y="476250"/>
            <a:ext cx="8210550" cy="6048375"/>
          </a:xfrm>
        </p:spPr>
        <p:txBody>
          <a:bodyPr/>
          <a:lstStyle/>
          <a:p>
            <a:r>
              <a:rPr lang="en-US" sz="1600" dirty="0" smtClean="0">
                <a:latin typeface="Calibri" pitchFamily="34" charset="0"/>
              </a:rPr>
              <a:t>    Dependence is a connection between the statement of the program. A couple of statements &lt;S1,S2&gt; </a:t>
            </a:r>
            <a:r>
              <a:rPr lang="en-US" sz="1600" dirty="0" smtClean="0">
                <a:latin typeface="Calibri" pitchFamily="34" charset="0"/>
              </a:rPr>
              <a:t>are</a:t>
            </a:r>
            <a:r>
              <a:rPr lang="en-US" sz="1600" dirty="0" smtClean="0">
                <a:latin typeface="Calibri" pitchFamily="34" charset="0"/>
              </a:rPr>
              <a:t> </a:t>
            </a:r>
            <a:r>
              <a:rPr lang="en-US" sz="1600" dirty="0" smtClean="0">
                <a:latin typeface="Calibri" pitchFamily="34" charset="0"/>
              </a:rPr>
              <a:t>dependent, if S2 should be performed after S1 in order to maintain the same </a:t>
            </a:r>
            <a:r>
              <a:rPr lang="en-US" sz="1600" dirty="0" smtClean="0">
                <a:latin typeface="Calibri" pitchFamily="34" charset="0"/>
              </a:rPr>
              <a:t>result.</a:t>
            </a:r>
            <a:r>
              <a:rPr lang="en-US" sz="1600" dirty="0" smtClean="0">
                <a:latin typeface="Calibri" pitchFamily="34" charset="0"/>
              </a:rPr>
              <a:t/>
            </a:r>
            <a:br>
              <a:rPr lang="en-US" sz="1600" dirty="0" smtClean="0">
                <a:latin typeface="Calibri" pitchFamily="34" charset="0"/>
              </a:rPr>
            </a:br>
            <a:r>
              <a:rPr lang="en-US" sz="1600" dirty="0" smtClean="0">
                <a:latin typeface="Calibri" pitchFamily="34" charset="0"/>
              </a:rPr>
              <a:t> </a:t>
            </a:r>
            <a:r>
              <a:rPr lang="en-US" sz="1600" dirty="0" smtClean="0">
                <a:solidFill>
                  <a:srgbClr val="0070C0"/>
                </a:solidFill>
                <a:latin typeface="Calibri" pitchFamily="34" charset="0"/>
              </a:rPr>
              <a:t>  S1 PI = 3.14</a:t>
            </a:r>
            <a:br>
              <a:rPr lang="en-US" sz="1600" dirty="0" smtClean="0">
                <a:solidFill>
                  <a:srgbClr val="0070C0"/>
                </a:solidFill>
                <a:latin typeface="Calibri" pitchFamily="34" charset="0"/>
              </a:rPr>
            </a:br>
            <a:r>
              <a:rPr lang="en-US" sz="1600" dirty="0" smtClean="0">
                <a:solidFill>
                  <a:srgbClr val="0070C0"/>
                </a:solidFill>
                <a:latin typeface="Calibri" pitchFamily="34" charset="0"/>
              </a:rPr>
              <a:t>   S2 R = 5</a:t>
            </a:r>
            <a:br>
              <a:rPr lang="en-US" sz="1600" dirty="0" smtClean="0">
                <a:solidFill>
                  <a:srgbClr val="0070C0"/>
                </a:solidFill>
                <a:latin typeface="Calibri" pitchFamily="34" charset="0"/>
              </a:rPr>
            </a:br>
            <a:r>
              <a:rPr lang="en-US" sz="1600" dirty="0" smtClean="0">
                <a:solidFill>
                  <a:srgbClr val="0070C0"/>
                </a:solidFill>
                <a:latin typeface="Calibri" pitchFamily="34" charset="0"/>
              </a:rPr>
              <a:t>   S3 AREA = PI * R ** 2</a:t>
            </a:r>
            <a:br>
              <a:rPr lang="en-US" sz="1600" dirty="0" smtClean="0">
                <a:solidFill>
                  <a:srgbClr val="0070C0"/>
                </a:solidFill>
                <a:latin typeface="Calibri" pitchFamily="34" charset="0"/>
              </a:rPr>
            </a:br>
            <a:r>
              <a:rPr lang="en-US" sz="1600" dirty="0" smtClean="0">
                <a:solidFill>
                  <a:srgbClr val="0070C0"/>
                </a:solidFill>
                <a:latin typeface="Calibri" pitchFamily="34" charset="0"/>
              </a:rPr>
              <a:t>  </a:t>
            </a:r>
            <a:r>
              <a:rPr lang="en-US" sz="1600" dirty="0" smtClean="0">
                <a:solidFill>
                  <a:schemeClr val="tx1"/>
                </a:solidFill>
                <a:latin typeface="Calibri" pitchFamily="34" charset="0"/>
              </a:rPr>
              <a:t>&lt;S1,S2,S3&gt; Equivalent &lt;</a:t>
            </a:r>
            <a:r>
              <a:rPr lang="en-US" sz="1600" dirty="0" smtClean="0">
                <a:solidFill>
                  <a:schemeClr val="tx1"/>
                </a:solidFill>
                <a:latin typeface="Calibri" pitchFamily="34" charset="0"/>
              </a:rPr>
              <a:t>S2,S1,S3&gt;</a:t>
            </a:r>
            <a:endParaRPr lang="en-US" sz="1600" dirty="0">
              <a:latin typeface="Calibri" pitchFamily="34" charset="0"/>
            </a:endParaRPr>
          </a:p>
          <a:p>
            <a:r>
              <a:rPr lang="en-US" sz="1600" dirty="0" smtClean="0">
                <a:latin typeface="Calibri" pitchFamily="34" charset="0"/>
              </a:rPr>
              <a:t>So </a:t>
            </a:r>
            <a:r>
              <a:rPr lang="en-US" sz="1600" dirty="0" smtClean="0">
                <a:latin typeface="Calibri" pitchFamily="34" charset="0"/>
              </a:rPr>
              <a:t>there are two dependencies. &lt;S1,S3&gt;, &lt;</a:t>
            </a:r>
            <a:r>
              <a:rPr lang="en-US" sz="1600" dirty="0" smtClean="0">
                <a:latin typeface="Calibri" pitchFamily="34" charset="0"/>
              </a:rPr>
              <a:t>S2,S3&gt;</a:t>
            </a:r>
          </a:p>
          <a:p>
            <a:r>
              <a:rPr lang="en-US" sz="1600" dirty="0" smtClean="0">
                <a:latin typeface="Calibri" pitchFamily="34" charset="0"/>
              </a:rPr>
              <a:t>The </a:t>
            </a:r>
            <a:r>
              <a:rPr lang="en-US" sz="1600" dirty="0" smtClean="0">
                <a:latin typeface="Calibri" pitchFamily="34" charset="0"/>
              </a:rPr>
              <a:t>concept of linear dependence in the code is simple, but to get real benefits from the changes we need to extend this concept for loops and arrays.</a:t>
            </a:r>
            <a:br>
              <a:rPr lang="en-US" sz="1600" dirty="0" smtClean="0">
                <a:latin typeface="Calibri" pitchFamily="34" charset="0"/>
              </a:rPr>
            </a:br>
            <a:r>
              <a:rPr lang="en-US" sz="1600" dirty="0" smtClean="0">
                <a:solidFill>
                  <a:srgbClr val="0070C0"/>
                </a:solidFill>
                <a:latin typeface="Calibri" pitchFamily="34" charset="0"/>
              </a:rPr>
              <a:t>    DO I = 1, N</a:t>
            </a:r>
            <a:br>
              <a:rPr lang="en-US" sz="1600" dirty="0" smtClean="0">
                <a:solidFill>
                  <a:srgbClr val="0070C0"/>
                </a:solidFill>
                <a:latin typeface="Calibri" pitchFamily="34" charset="0"/>
              </a:rPr>
            </a:br>
            <a:r>
              <a:rPr lang="en-US" sz="1600" dirty="0" smtClean="0">
                <a:solidFill>
                  <a:srgbClr val="0070C0"/>
                </a:solidFill>
                <a:latin typeface="Calibri" pitchFamily="34" charset="0"/>
              </a:rPr>
              <a:t>S1 A (I) = B (I) + 1</a:t>
            </a:r>
            <a:br>
              <a:rPr lang="en-US" sz="1600" dirty="0" smtClean="0">
                <a:solidFill>
                  <a:srgbClr val="0070C0"/>
                </a:solidFill>
                <a:latin typeface="Calibri" pitchFamily="34" charset="0"/>
              </a:rPr>
            </a:br>
            <a:r>
              <a:rPr lang="en-US" sz="1600" dirty="0" smtClean="0">
                <a:solidFill>
                  <a:srgbClr val="0070C0"/>
                </a:solidFill>
                <a:latin typeface="Calibri" pitchFamily="34" charset="0"/>
              </a:rPr>
              <a:t>S2 B (I +1) = A (I) - 5</a:t>
            </a:r>
            <a:br>
              <a:rPr lang="en-US" sz="1600" dirty="0" smtClean="0">
                <a:solidFill>
                  <a:srgbClr val="0070C0"/>
                </a:solidFill>
                <a:latin typeface="Calibri" pitchFamily="34" charset="0"/>
              </a:rPr>
            </a:br>
            <a:r>
              <a:rPr lang="en-US" sz="1600" dirty="0" smtClean="0">
                <a:solidFill>
                  <a:srgbClr val="0070C0"/>
                </a:solidFill>
                <a:latin typeface="Calibri" pitchFamily="34" charset="0"/>
              </a:rPr>
              <a:t>    END </a:t>
            </a:r>
            <a:r>
              <a:rPr lang="en-US" sz="1600" dirty="0" smtClean="0">
                <a:solidFill>
                  <a:srgbClr val="0070C0"/>
                </a:solidFill>
                <a:latin typeface="Calibri" pitchFamily="34" charset="0"/>
              </a:rPr>
              <a:t>DO</a:t>
            </a:r>
            <a:endParaRPr lang="en-US" sz="1600" dirty="0">
              <a:latin typeface="Calibri" pitchFamily="34" charset="0"/>
            </a:endParaRPr>
          </a:p>
          <a:p>
            <a:r>
              <a:rPr lang="en-US" sz="1600" dirty="0">
                <a:latin typeface="Calibri" pitchFamily="34" charset="0"/>
              </a:rPr>
              <a:t>T</a:t>
            </a:r>
            <a:r>
              <a:rPr lang="en-US" sz="1600" dirty="0" smtClean="0">
                <a:latin typeface="Calibri" pitchFamily="34" charset="0"/>
              </a:rPr>
              <a:t>here </a:t>
            </a:r>
            <a:r>
              <a:rPr lang="en-US" sz="1600" dirty="0" smtClean="0">
                <a:latin typeface="Calibri" pitchFamily="34" charset="0"/>
              </a:rPr>
              <a:t>is a dependence &lt;S2,S1&gt; &lt;S1,S2&gt; for all iterations except the </a:t>
            </a:r>
            <a:r>
              <a:rPr lang="en-US" sz="1600" dirty="0" smtClean="0">
                <a:latin typeface="Calibri" pitchFamily="34" charset="0"/>
              </a:rPr>
              <a:t>first.</a:t>
            </a:r>
          </a:p>
          <a:p>
            <a:r>
              <a:rPr lang="en-US" sz="1600" dirty="0" smtClean="0">
                <a:latin typeface="Calibri" pitchFamily="34" charset="0"/>
              </a:rPr>
              <a:t>These </a:t>
            </a:r>
            <a:r>
              <a:rPr lang="en-US" sz="1600" dirty="0" smtClean="0">
                <a:latin typeface="Calibri" pitchFamily="34" charset="0"/>
              </a:rPr>
              <a:t>dependencies are an example of data dependences. </a:t>
            </a:r>
            <a:br>
              <a:rPr lang="en-US" sz="1600" dirty="0" smtClean="0">
                <a:latin typeface="Calibri" pitchFamily="34" charset="0"/>
              </a:rPr>
            </a:br>
            <a:r>
              <a:rPr lang="en-US" sz="1600" dirty="0" smtClean="0">
                <a:latin typeface="Calibri" pitchFamily="34" charset="0"/>
              </a:rPr>
              <a:t/>
            </a:r>
            <a:br>
              <a:rPr lang="en-US" sz="1600" dirty="0" smtClean="0">
                <a:latin typeface="Calibri" pitchFamily="34" charset="0"/>
              </a:rPr>
            </a:br>
            <a:r>
              <a:rPr lang="en-US" sz="1600" dirty="0" smtClean="0">
                <a:solidFill>
                  <a:srgbClr val="0070C0"/>
                </a:solidFill>
                <a:latin typeface="Calibri" pitchFamily="34" charset="0"/>
              </a:rPr>
              <a:t>S1 IF (T.NE.0) THEN</a:t>
            </a:r>
            <a:br>
              <a:rPr lang="en-US" sz="1600" dirty="0" smtClean="0">
                <a:solidFill>
                  <a:srgbClr val="0070C0"/>
                </a:solidFill>
                <a:latin typeface="Calibri" pitchFamily="34" charset="0"/>
              </a:rPr>
            </a:br>
            <a:r>
              <a:rPr lang="en-US" sz="1600" dirty="0" smtClean="0">
                <a:solidFill>
                  <a:srgbClr val="0070C0"/>
                </a:solidFill>
                <a:latin typeface="Calibri" pitchFamily="34" charset="0"/>
              </a:rPr>
              <a:t>S2 A = A / T</a:t>
            </a:r>
            <a:br>
              <a:rPr lang="en-US" sz="1600" dirty="0" smtClean="0">
                <a:solidFill>
                  <a:srgbClr val="0070C0"/>
                </a:solidFill>
                <a:latin typeface="Calibri" pitchFamily="34" charset="0"/>
              </a:rPr>
            </a:br>
            <a:r>
              <a:rPr lang="en-US" sz="1600" dirty="0" smtClean="0">
                <a:solidFill>
                  <a:srgbClr val="0070C0"/>
                </a:solidFill>
                <a:latin typeface="Calibri" pitchFamily="34" charset="0"/>
              </a:rPr>
              <a:t>S3 ENDIF</a:t>
            </a:r>
            <a:r>
              <a:rPr lang="en-US" sz="1600" dirty="0" smtClean="0">
                <a:latin typeface="Calibri" pitchFamily="34" charset="0"/>
              </a:rPr>
              <a:t/>
            </a:r>
            <a:br>
              <a:rPr lang="en-US" sz="1600" dirty="0" smtClean="0">
                <a:latin typeface="Calibri" pitchFamily="34" charset="0"/>
              </a:rPr>
            </a:br>
            <a:r>
              <a:rPr lang="en-US" sz="1600" dirty="0" smtClean="0">
                <a:latin typeface="Calibri" pitchFamily="34" charset="0"/>
              </a:rPr>
              <a:t>This is an example </a:t>
            </a:r>
            <a:r>
              <a:rPr lang="en-US" sz="1600" dirty="0" smtClean="0">
                <a:latin typeface="Calibri" pitchFamily="34" charset="0"/>
              </a:rPr>
              <a:t>of </a:t>
            </a:r>
            <a:r>
              <a:rPr lang="en-US" sz="1600" dirty="0" smtClean="0">
                <a:latin typeface="Calibri" pitchFamily="34" charset="0"/>
              </a:rPr>
              <a:t>control dependence. S2 can not be evaluated before S1.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body" idx="4294967295"/>
          </p:nvPr>
        </p:nvSpPr>
        <p:spPr>
          <a:xfrm>
            <a:off x="395536" y="332656"/>
            <a:ext cx="8210550" cy="5686425"/>
          </a:xfrm>
        </p:spPr>
        <p:txBody>
          <a:bodyPr/>
          <a:lstStyle/>
          <a:p>
            <a:r>
              <a:rPr lang="en-US" sz="1800" dirty="0" smtClean="0">
                <a:latin typeface="Calibri" pitchFamily="34" charset="0"/>
              </a:rPr>
              <a:t>Definition:</a:t>
            </a:r>
          </a:p>
          <a:p>
            <a:r>
              <a:rPr lang="en-US" sz="1800" dirty="0" smtClean="0">
                <a:latin typeface="Calibri" pitchFamily="34" charset="0"/>
              </a:rPr>
              <a:t>There </a:t>
            </a:r>
            <a:r>
              <a:rPr lang="en-US" sz="1800" dirty="0" smtClean="0">
                <a:latin typeface="Calibri" pitchFamily="34" charset="0"/>
              </a:rPr>
              <a:t>is a data dependence between statement S1 and S2 if and only </a:t>
            </a:r>
            <a:r>
              <a:rPr lang="en-US" sz="1800" dirty="0" smtClean="0">
                <a:latin typeface="Calibri" pitchFamily="34" charset="0"/>
              </a:rPr>
              <a:t>if</a:t>
            </a:r>
          </a:p>
          <a:p>
            <a:pPr>
              <a:buAutoNum type="arabicParenR"/>
            </a:pPr>
            <a:r>
              <a:rPr lang="en-US" sz="1800" dirty="0" smtClean="0">
                <a:latin typeface="Calibri" pitchFamily="34" charset="0"/>
              </a:rPr>
              <a:t>both </a:t>
            </a:r>
            <a:r>
              <a:rPr lang="en-US" sz="1800" dirty="0" smtClean="0">
                <a:latin typeface="Calibri" pitchFamily="34" charset="0"/>
              </a:rPr>
              <a:t>statements refer to the same area of ​​memory and at least one of them writes to </a:t>
            </a:r>
            <a:r>
              <a:rPr lang="en-US" sz="1800" dirty="0" smtClean="0">
                <a:latin typeface="Calibri" pitchFamily="34" charset="0"/>
              </a:rPr>
              <a:t>memory</a:t>
            </a:r>
          </a:p>
          <a:p>
            <a:pPr>
              <a:buAutoNum type="arabicParenR"/>
            </a:pPr>
            <a:r>
              <a:rPr lang="en-US" sz="1800" dirty="0" smtClean="0">
                <a:latin typeface="Calibri" pitchFamily="34" charset="0"/>
              </a:rPr>
              <a:t>There </a:t>
            </a:r>
            <a:r>
              <a:rPr lang="en-US" sz="1800" dirty="0" smtClean="0">
                <a:latin typeface="Calibri" pitchFamily="34" charset="0"/>
              </a:rPr>
              <a:t>is a possible way in the execution of the program from </a:t>
            </a:r>
            <a:r>
              <a:rPr lang="en-US" sz="1800" dirty="0" smtClean="0">
                <a:latin typeface="Calibri" pitchFamily="34" charset="0"/>
              </a:rPr>
              <a:t>the statement </a:t>
            </a:r>
            <a:r>
              <a:rPr lang="en-US" sz="1800" dirty="0" smtClean="0">
                <a:latin typeface="Calibri" pitchFamily="34" charset="0"/>
              </a:rPr>
              <a:t>S1 to </a:t>
            </a:r>
            <a:r>
              <a:rPr lang="en-US" sz="1800" dirty="0" smtClean="0">
                <a:latin typeface="Calibri" pitchFamily="34" charset="0"/>
              </a:rPr>
              <a:t>S2.</a:t>
            </a:r>
            <a:endParaRPr lang="en-US" sz="1800" dirty="0">
              <a:latin typeface="Calibri" pitchFamily="34" charset="0"/>
            </a:endParaRPr>
          </a:p>
          <a:p>
            <a:pPr marL="0" indent="0"/>
            <a:r>
              <a:rPr lang="en-US" sz="1800" dirty="0" smtClean="0">
                <a:latin typeface="Calibri" pitchFamily="34" charset="0"/>
              </a:rPr>
              <a:t>D</a:t>
            </a:r>
            <a:r>
              <a:rPr lang="en-US" sz="1800" dirty="0" smtClean="0">
                <a:latin typeface="Calibri" pitchFamily="34" charset="0"/>
              </a:rPr>
              <a:t>ependencies </a:t>
            </a:r>
            <a:r>
              <a:rPr lang="en-US" sz="1800" dirty="0" smtClean="0">
                <a:latin typeface="Calibri" pitchFamily="34" charset="0"/>
              </a:rPr>
              <a:t>are classified as </a:t>
            </a:r>
            <a:r>
              <a:rPr lang="en-US" sz="1800" dirty="0" smtClean="0">
                <a:latin typeface="Calibri" pitchFamily="34" charset="0"/>
              </a:rPr>
              <a:t>follows:</a:t>
            </a:r>
            <a:endParaRPr lang="en-US" sz="1800" dirty="0">
              <a:latin typeface="Calibri" pitchFamily="34" charset="0"/>
            </a:endParaRPr>
          </a:p>
          <a:p>
            <a:pPr>
              <a:buFont typeface="+mj-lt"/>
              <a:buAutoNum type="arabicParenR"/>
            </a:pPr>
            <a:r>
              <a:rPr lang="en-US" sz="1800" dirty="0" smtClean="0">
                <a:latin typeface="Calibri" pitchFamily="34" charset="0"/>
              </a:rPr>
              <a:t>True </a:t>
            </a:r>
            <a:r>
              <a:rPr lang="en-US" sz="1800" dirty="0" smtClean="0">
                <a:latin typeface="Calibri" pitchFamily="34" charset="0"/>
              </a:rPr>
              <a:t>dependence </a:t>
            </a:r>
            <a:r>
              <a:rPr lang="en-US" sz="1800" dirty="0">
                <a:latin typeface="Calibri" pitchFamily="34" charset="0"/>
              </a:rPr>
              <a:t>(flow dependence)</a:t>
            </a:r>
            <a:r>
              <a:rPr lang="en-US" sz="1800" dirty="0" smtClean="0">
                <a:latin typeface="Calibri" pitchFamily="34" charset="0"/>
              </a:rPr>
              <a:t/>
            </a:r>
            <a:br>
              <a:rPr lang="en-US" sz="1800" dirty="0" smtClean="0">
                <a:latin typeface="Calibri" pitchFamily="34" charset="0"/>
              </a:rPr>
            </a:br>
            <a:r>
              <a:rPr lang="en-US" sz="1800" dirty="0" smtClean="0">
                <a:latin typeface="Calibri" pitchFamily="34" charset="0"/>
              </a:rPr>
              <a:t>  S1 X = ...</a:t>
            </a:r>
            <a:br>
              <a:rPr lang="en-US" sz="1800" dirty="0" smtClean="0">
                <a:latin typeface="Calibri" pitchFamily="34" charset="0"/>
              </a:rPr>
            </a:br>
            <a:r>
              <a:rPr lang="en-US" sz="1800" dirty="0" smtClean="0">
                <a:latin typeface="Calibri" pitchFamily="34" charset="0"/>
              </a:rPr>
              <a:t>  S2 ... = X</a:t>
            </a:r>
            <a:br>
              <a:rPr lang="en-US" sz="1800" dirty="0" smtClean="0">
                <a:latin typeface="Calibri" pitchFamily="34" charset="0"/>
              </a:rPr>
            </a:br>
            <a:r>
              <a:rPr lang="en-US" sz="1800" dirty="0" smtClean="0">
                <a:latin typeface="Calibri" pitchFamily="34" charset="0"/>
              </a:rPr>
              <a:t>Represented as S1δS2 (δ - delta</a:t>
            </a:r>
            <a:r>
              <a:rPr lang="en-US" sz="1800" dirty="0" smtClean="0">
                <a:latin typeface="Calibri" pitchFamily="34" charset="0"/>
              </a:rPr>
              <a:t>)</a:t>
            </a:r>
            <a:endParaRPr lang="en-US" sz="1800" dirty="0">
              <a:latin typeface="Calibri" pitchFamily="34" charset="0"/>
            </a:endParaRPr>
          </a:p>
          <a:p>
            <a:pPr>
              <a:buAutoNum type="arabicParenR"/>
            </a:pPr>
            <a:r>
              <a:rPr lang="en-US" sz="1800" dirty="0" err="1" smtClean="0">
                <a:latin typeface="Calibri" pitchFamily="34" charset="0"/>
              </a:rPr>
              <a:t>Antidependence</a:t>
            </a:r>
            <a:r>
              <a:rPr lang="en-US" sz="1800" dirty="0" smtClean="0">
                <a:latin typeface="Calibri" pitchFamily="34" charset="0"/>
              </a:rPr>
              <a:t/>
            </a:r>
            <a:br>
              <a:rPr lang="en-US" sz="1800" dirty="0" smtClean="0">
                <a:latin typeface="Calibri" pitchFamily="34" charset="0"/>
              </a:rPr>
            </a:br>
            <a:r>
              <a:rPr lang="en-US" sz="1800" dirty="0" smtClean="0">
                <a:latin typeface="Calibri" pitchFamily="34" charset="0"/>
              </a:rPr>
              <a:t>  S1 ... = X</a:t>
            </a:r>
            <a:br>
              <a:rPr lang="en-US" sz="1800" dirty="0" smtClean="0">
                <a:latin typeface="Calibri" pitchFamily="34" charset="0"/>
              </a:rPr>
            </a:br>
            <a:r>
              <a:rPr lang="en-US" sz="1800" dirty="0" smtClean="0">
                <a:latin typeface="Calibri" pitchFamily="34" charset="0"/>
              </a:rPr>
              <a:t>  S2 X = ...</a:t>
            </a:r>
            <a:br>
              <a:rPr lang="en-US" sz="1800" dirty="0" smtClean="0">
                <a:latin typeface="Calibri" pitchFamily="34" charset="0"/>
              </a:rPr>
            </a:br>
            <a:r>
              <a:rPr lang="en-US" sz="1800" dirty="0" smtClean="0">
                <a:latin typeface="Calibri" pitchFamily="34" charset="0"/>
              </a:rPr>
              <a:t>S1δ-S2</a:t>
            </a:r>
            <a:endParaRPr lang="en-US" sz="1800" dirty="0">
              <a:latin typeface="Calibri" pitchFamily="34" charset="0"/>
            </a:endParaRPr>
          </a:p>
          <a:p>
            <a:pPr>
              <a:buAutoNum type="arabicParenR"/>
            </a:pPr>
            <a:r>
              <a:rPr lang="en-US" sz="1800" dirty="0" smtClean="0">
                <a:latin typeface="Calibri" pitchFamily="34" charset="0"/>
              </a:rPr>
              <a:t>Output </a:t>
            </a:r>
            <a:r>
              <a:rPr lang="en-US" sz="1800" dirty="0" smtClean="0">
                <a:latin typeface="Calibri" pitchFamily="34" charset="0"/>
              </a:rPr>
              <a:t>dependence </a:t>
            </a:r>
            <a:br>
              <a:rPr lang="en-US" sz="1800" dirty="0" smtClean="0">
                <a:latin typeface="Calibri" pitchFamily="34" charset="0"/>
              </a:rPr>
            </a:br>
            <a:r>
              <a:rPr lang="en-US" sz="1800" dirty="0" smtClean="0">
                <a:latin typeface="Calibri" pitchFamily="34" charset="0"/>
              </a:rPr>
              <a:t>S1 X = ...</a:t>
            </a:r>
            <a:br>
              <a:rPr lang="en-US" sz="1800" dirty="0" smtClean="0">
                <a:latin typeface="Calibri" pitchFamily="34" charset="0"/>
              </a:rPr>
            </a:br>
            <a:r>
              <a:rPr lang="en-US" sz="1800" dirty="0" smtClean="0">
                <a:latin typeface="Calibri" pitchFamily="34" charset="0"/>
              </a:rPr>
              <a:t>S2 X = ...</a:t>
            </a:r>
            <a:br>
              <a:rPr lang="en-US" sz="1800" dirty="0" smtClean="0">
                <a:latin typeface="Calibri" pitchFamily="34" charset="0"/>
              </a:rPr>
            </a:br>
            <a:r>
              <a:rPr lang="en-US" sz="1800" dirty="0" smtClean="0">
                <a:latin typeface="Calibri" pitchFamily="34" charset="0"/>
              </a:rPr>
              <a:t>S1δ0S2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body" idx="4294967295"/>
          </p:nvPr>
        </p:nvSpPr>
        <p:spPr>
          <a:xfrm>
            <a:off x="395288" y="333375"/>
            <a:ext cx="8210550" cy="5686425"/>
          </a:xfrm>
        </p:spPr>
        <p:txBody>
          <a:bodyPr/>
          <a:lstStyle/>
          <a:p>
            <a:r>
              <a:rPr lang="en-US" sz="2800" b="1" dirty="0" smtClean="0">
                <a:solidFill>
                  <a:srgbClr val="0860A8"/>
                </a:solidFill>
                <a:latin typeface="Calibri" pitchFamily="34" charset="0"/>
                <a:cs typeface="Calibri" pitchFamily="34" charset="0"/>
              </a:rPr>
              <a:t>Loops</a:t>
            </a:r>
            <a:endParaRPr lang="en-US" sz="1800" dirty="0" smtClean="0">
              <a:latin typeface="Calibri" pitchFamily="34" charset="0"/>
            </a:endParaRPr>
          </a:p>
          <a:p>
            <a:r>
              <a:rPr lang="en-US" sz="1800" dirty="0" smtClean="0">
                <a:latin typeface="Calibri" pitchFamily="34" charset="0"/>
              </a:rPr>
              <a:t>Loop dependencies can be more complicated</a:t>
            </a:r>
            <a:r>
              <a:rPr lang="en-US" sz="1800" dirty="0" smtClean="0">
                <a:latin typeface="Calibri" pitchFamily="34" charset="0"/>
              </a:rPr>
              <a:t/>
            </a:r>
            <a:br>
              <a:rPr lang="en-US" sz="1800" dirty="0" smtClean="0">
                <a:latin typeface="Calibri" pitchFamily="34" charset="0"/>
              </a:rPr>
            </a:br>
            <a:r>
              <a:rPr lang="en-US" sz="1800" dirty="0" smtClean="0">
                <a:solidFill>
                  <a:srgbClr val="0070C0"/>
                </a:solidFill>
                <a:latin typeface="Calibri" pitchFamily="34" charset="0"/>
              </a:rPr>
              <a:t>   DO I = 1, N</a:t>
            </a:r>
            <a:br>
              <a:rPr lang="en-US" sz="1800" dirty="0" smtClean="0">
                <a:solidFill>
                  <a:srgbClr val="0070C0"/>
                </a:solidFill>
                <a:latin typeface="Calibri" pitchFamily="34" charset="0"/>
              </a:rPr>
            </a:br>
            <a:r>
              <a:rPr lang="en-US" sz="1800" dirty="0" smtClean="0">
                <a:solidFill>
                  <a:srgbClr val="0070C0"/>
                </a:solidFill>
                <a:latin typeface="Calibri" pitchFamily="34" charset="0"/>
              </a:rPr>
              <a:t>S1 A (I +1) = A (I) + B (I)</a:t>
            </a:r>
            <a:br>
              <a:rPr lang="en-US" sz="1800" dirty="0" smtClean="0">
                <a:solidFill>
                  <a:srgbClr val="0070C0"/>
                </a:solidFill>
                <a:latin typeface="Calibri" pitchFamily="34" charset="0"/>
              </a:rPr>
            </a:br>
            <a:r>
              <a:rPr lang="en-US" sz="1800" dirty="0" smtClean="0">
                <a:solidFill>
                  <a:srgbClr val="0070C0"/>
                </a:solidFill>
                <a:latin typeface="Calibri" pitchFamily="34" charset="0"/>
              </a:rPr>
              <a:t>   END </a:t>
            </a:r>
            <a:r>
              <a:rPr lang="en-US" sz="1800" dirty="0" smtClean="0">
                <a:solidFill>
                  <a:srgbClr val="0070C0"/>
                </a:solidFill>
                <a:latin typeface="Calibri" pitchFamily="34" charset="0"/>
              </a:rPr>
              <a:t>DO</a:t>
            </a:r>
            <a:endParaRPr lang="en-US" sz="1800" dirty="0">
              <a:latin typeface="Calibri" pitchFamily="34" charset="0"/>
            </a:endParaRPr>
          </a:p>
          <a:p>
            <a:r>
              <a:rPr lang="en-US" sz="1800" dirty="0" smtClean="0">
                <a:latin typeface="Calibri" pitchFamily="34" charset="0"/>
              </a:rPr>
              <a:t>S1 </a:t>
            </a:r>
            <a:r>
              <a:rPr lang="en-US" sz="1800" dirty="0" smtClean="0">
                <a:latin typeface="Calibri" pitchFamily="34" charset="0"/>
              </a:rPr>
              <a:t>depends on itself at the previous iteration</a:t>
            </a:r>
            <a:br>
              <a:rPr lang="en-US" sz="1800" dirty="0" smtClean="0">
                <a:latin typeface="Calibri" pitchFamily="34" charset="0"/>
              </a:rPr>
            </a:br>
            <a:r>
              <a:rPr lang="en-US" sz="1800" dirty="0" smtClean="0">
                <a:latin typeface="Calibri" pitchFamily="34" charset="0"/>
              </a:rPr>
              <a:t>  </a:t>
            </a:r>
            <a:r>
              <a:rPr lang="en-US" sz="1800" dirty="0" smtClean="0">
                <a:solidFill>
                  <a:srgbClr val="0070C0"/>
                </a:solidFill>
                <a:latin typeface="Calibri" pitchFamily="34" charset="0"/>
              </a:rPr>
              <a:t>DO I = 1, N</a:t>
            </a:r>
            <a:br>
              <a:rPr lang="en-US" sz="1800" dirty="0" smtClean="0">
                <a:solidFill>
                  <a:srgbClr val="0070C0"/>
                </a:solidFill>
                <a:latin typeface="Calibri" pitchFamily="34" charset="0"/>
              </a:rPr>
            </a:br>
            <a:r>
              <a:rPr lang="en-US" sz="1800" dirty="0" smtClean="0">
                <a:solidFill>
                  <a:srgbClr val="0070C0"/>
                </a:solidFill>
                <a:latin typeface="Calibri" pitchFamily="34" charset="0"/>
              </a:rPr>
              <a:t>S1 A (I +2) = A (I) + B (I)</a:t>
            </a:r>
            <a:br>
              <a:rPr lang="en-US" sz="1800" dirty="0" smtClean="0">
                <a:solidFill>
                  <a:srgbClr val="0070C0"/>
                </a:solidFill>
                <a:latin typeface="Calibri" pitchFamily="34" charset="0"/>
              </a:rPr>
            </a:br>
            <a:r>
              <a:rPr lang="en-US" sz="1800" dirty="0" smtClean="0">
                <a:solidFill>
                  <a:srgbClr val="0070C0"/>
                </a:solidFill>
                <a:latin typeface="Calibri" pitchFamily="34" charset="0"/>
              </a:rPr>
              <a:t>  END </a:t>
            </a:r>
            <a:r>
              <a:rPr lang="en-US" sz="1800" dirty="0" smtClean="0">
                <a:solidFill>
                  <a:srgbClr val="0070C0"/>
                </a:solidFill>
                <a:latin typeface="Calibri" pitchFamily="34" charset="0"/>
              </a:rPr>
              <a:t>DO</a:t>
            </a:r>
            <a:endParaRPr lang="en-US" sz="1800" dirty="0">
              <a:latin typeface="Calibri" pitchFamily="34" charset="0"/>
            </a:endParaRPr>
          </a:p>
          <a:p>
            <a:r>
              <a:rPr lang="en-US" sz="1800" dirty="0" smtClean="0">
                <a:latin typeface="Calibri" pitchFamily="34" charset="0"/>
              </a:rPr>
              <a:t>Normalized loop is usually used for analysis. Such </a:t>
            </a:r>
            <a:r>
              <a:rPr lang="en-US" sz="1800" dirty="0" smtClean="0">
                <a:latin typeface="Calibri" pitchFamily="34" charset="0"/>
              </a:rPr>
              <a:t>loop </a:t>
            </a:r>
            <a:r>
              <a:rPr lang="en-US" sz="1800" dirty="0" smtClean="0">
                <a:latin typeface="Calibri" pitchFamily="34" charset="0"/>
              </a:rPr>
              <a:t>starts from </a:t>
            </a:r>
            <a:r>
              <a:rPr lang="en-US" sz="1800" dirty="0" smtClean="0">
                <a:latin typeface="Calibri" pitchFamily="34" charset="0"/>
              </a:rPr>
              <a:t>1 to  N with step </a:t>
            </a:r>
            <a:r>
              <a:rPr lang="en-US" sz="1800" dirty="0" smtClean="0">
                <a:latin typeface="Calibri" pitchFamily="34" charset="0"/>
              </a:rPr>
              <a:t>1. Any loop can be normalized (converted to normalized form).</a:t>
            </a:r>
          </a:p>
          <a:p>
            <a:pPr>
              <a:lnSpc>
                <a:spcPct val="80000"/>
              </a:lnSpc>
              <a:spcBef>
                <a:spcPts val="450"/>
              </a:spcBef>
            </a:pPr>
            <a:endParaRPr lang="ru-RU" sz="18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7"/>
            <a:ext cx="8234362" cy="576064"/>
          </a:xfrm>
        </p:spPr>
        <p:txBody>
          <a:bodyPr/>
          <a:lstStyle/>
          <a:p>
            <a:r>
              <a:rPr lang="en-US" sz="2800" dirty="0" smtClean="0">
                <a:latin typeface="Calibri" pitchFamily="34" charset="0"/>
                <a:cs typeface="Calibri" pitchFamily="34" charset="0"/>
              </a:rPr>
              <a:t>Nested loops</a:t>
            </a:r>
            <a:endParaRPr lang="en-US" sz="2800" dirty="0">
              <a:latin typeface="Calibri" pitchFamily="34" charset="0"/>
              <a:cs typeface="Calibri" pitchFamily="34" charset="0"/>
            </a:endParaRPr>
          </a:p>
        </p:txBody>
      </p:sp>
      <p:sp>
        <p:nvSpPr>
          <p:cNvPr id="3" name="Content Placeholder 2"/>
          <p:cNvSpPr>
            <a:spLocks noGrp="1"/>
          </p:cNvSpPr>
          <p:nvPr>
            <p:ph idx="1"/>
          </p:nvPr>
        </p:nvSpPr>
        <p:spPr>
          <a:xfrm>
            <a:off x="467544" y="908720"/>
            <a:ext cx="8234362" cy="4764087"/>
          </a:xfrm>
        </p:spPr>
        <p:txBody>
          <a:bodyPr/>
          <a:lstStyle/>
          <a:p>
            <a:r>
              <a:rPr lang="en-US" dirty="0">
                <a:latin typeface="Calibri" pitchFamily="34" charset="0"/>
              </a:rPr>
              <a:t>If we have a nested loop. Then the iteration vector </a:t>
            </a:r>
            <a:r>
              <a:rPr lang="en-US" b="1" dirty="0">
                <a:latin typeface="Calibri" pitchFamily="34" charset="0"/>
              </a:rPr>
              <a:t>I</a:t>
            </a:r>
            <a:r>
              <a:rPr lang="en-US" dirty="0">
                <a:latin typeface="Calibri" pitchFamily="34" charset="0"/>
              </a:rPr>
              <a:t> of some iteration is a vector of integers, each of which represents the value of the iteration variable for each loop in </a:t>
            </a:r>
            <a:r>
              <a:rPr lang="en-US" dirty="0" smtClean="0">
                <a:latin typeface="Calibri" pitchFamily="34" charset="0"/>
              </a:rPr>
              <a:t>the nesting </a:t>
            </a:r>
            <a:r>
              <a:rPr lang="en-US" dirty="0">
                <a:latin typeface="Calibri" pitchFamily="34" charset="0"/>
              </a:rPr>
              <a:t>order.</a:t>
            </a:r>
            <a:br>
              <a:rPr lang="en-US" dirty="0">
                <a:latin typeface="Calibri" pitchFamily="34" charset="0"/>
              </a:rPr>
            </a:br>
            <a:r>
              <a:rPr lang="en-US" dirty="0">
                <a:latin typeface="Calibri" pitchFamily="34" charset="0"/>
              </a:rPr>
              <a:t>     I = {i1, i2, ..., in</a:t>
            </a:r>
            <a:r>
              <a:rPr lang="en-US" dirty="0" smtClean="0">
                <a:latin typeface="Calibri" pitchFamily="34" charset="0"/>
              </a:rPr>
              <a:t>}</a:t>
            </a:r>
          </a:p>
          <a:p>
            <a:r>
              <a:rPr lang="en-US" dirty="0" smtClean="0">
                <a:latin typeface="Calibri" pitchFamily="34" charset="0"/>
              </a:rPr>
              <a:t>There </a:t>
            </a:r>
            <a:r>
              <a:rPr lang="en-US" dirty="0">
                <a:latin typeface="Calibri" pitchFamily="34" charset="0"/>
              </a:rPr>
              <a:t>is a loop dependency between </a:t>
            </a:r>
            <a:r>
              <a:rPr lang="en-US" dirty="0" smtClean="0">
                <a:latin typeface="Calibri" pitchFamily="34" charset="0"/>
              </a:rPr>
              <a:t>the statements </a:t>
            </a:r>
            <a:r>
              <a:rPr lang="en-US" dirty="0">
                <a:latin typeface="Calibri" pitchFamily="34" charset="0"/>
              </a:rPr>
              <a:t>S1 and S2 in the set of nested loops, if and only </a:t>
            </a:r>
            <a:r>
              <a:rPr lang="en-US" dirty="0" smtClean="0">
                <a:latin typeface="Calibri" pitchFamily="34" charset="0"/>
              </a:rPr>
              <a:t>if:</a:t>
            </a:r>
            <a:endParaRPr lang="en-US" dirty="0">
              <a:latin typeface="Calibri" pitchFamily="34" charset="0"/>
            </a:endParaRPr>
          </a:p>
          <a:p>
            <a:pPr>
              <a:buAutoNum type="arabicParenR"/>
            </a:pPr>
            <a:r>
              <a:rPr lang="en-US" dirty="0">
                <a:latin typeface="Calibri" pitchFamily="34" charset="0"/>
              </a:rPr>
              <a:t>there are two iteration vectors i and j for the set, such that i &lt;j or i = j and </a:t>
            </a:r>
            <a:r>
              <a:rPr lang="en-US" dirty="0" smtClean="0">
                <a:latin typeface="Calibri" pitchFamily="34" charset="0"/>
              </a:rPr>
              <a:t>a </a:t>
            </a:r>
            <a:r>
              <a:rPr lang="en-US" dirty="0">
                <a:latin typeface="Calibri" pitchFamily="34" charset="0"/>
              </a:rPr>
              <a:t>path from S1 to S2 </a:t>
            </a:r>
            <a:r>
              <a:rPr lang="en-US" dirty="0" smtClean="0">
                <a:latin typeface="Calibri" pitchFamily="34" charset="0"/>
              </a:rPr>
              <a:t>in </a:t>
            </a:r>
            <a:r>
              <a:rPr lang="en-US" dirty="0">
                <a:latin typeface="Calibri" pitchFamily="34" charset="0"/>
              </a:rPr>
              <a:t>the loop </a:t>
            </a:r>
            <a:r>
              <a:rPr lang="en-US" dirty="0" smtClean="0">
                <a:latin typeface="Calibri" pitchFamily="34" charset="0"/>
              </a:rPr>
              <a:t>exists;</a:t>
            </a:r>
            <a:endParaRPr lang="en-US" dirty="0">
              <a:latin typeface="Calibri" pitchFamily="34" charset="0"/>
            </a:endParaRPr>
          </a:p>
          <a:p>
            <a:pPr>
              <a:buAutoNum type="arabicParenR"/>
            </a:pPr>
            <a:r>
              <a:rPr lang="en-US" dirty="0">
                <a:latin typeface="Calibri" pitchFamily="34" charset="0"/>
              </a:rPr>
              <a:t>approval for iteration i S1 and S2 to the approval of iteration j refer to the same memory </a:t>
            </a:r>
            <a:r>
              <a:rPr lang="en-US" dirty="0" smtClean="0">
                <a:latin typeface="Calibri" pitchFamily="34" charset="0"/>
              </a:rPr>
              <a:t>area; </a:t>
            </a:r>
            <a:endParaRPr lang="en-US" dirty="0">
              <a:latin typeface="Calibri" pitchFamily="34" charset="0"/>
            </a:endParaRPr>
          </a:p>
          <a:p>
            <a:pPr>
              <a:buAutoNum type="arabicParenR"/>
            </a:pPr>
            <a:r>
              <a:rPr lang="en-US" dirty="0">
                <a:latin typeface="Calibri" pitchFamily="34" charset="0"/>
              </a:rPr>
              <a:t>One of these statements writes to this memory.</a:t>
            </a:r>
          </a:p>
          <a:p>
            <a:endParaRPr lang="en-US" dirty="0"/>
          </a:p>
        </p:txBody>
      </p:sp>
      <p:sp>
        <p:nvSpPr>
          <p:cNvPr id="4" name="Date Placeholder 3"/>
          <p:cNvSpPr>
            <a:spLocks noGrp="1"/>
          </p:cNvSpPr>
          <p:nvPr>
            <p:ph type="dt" idx="10"/>
          </p:nvPr>
        </p:nvSpPr>
        <p:spPr/>
        <p:txBody>
          <a:bodyPr/>
          <a:lstStyle/>
          <a:p>
            <a:pPr>
              <a:defRPr/>
            </a:pPr>
            <a:r>
              <a:rPr lang="en-US" smtClean="0"/>
              <a:t>10/17/10</a:t>
            </a:r>
            <a:endParaRPr lang="en-US"/>
          </a:p>
        </p:txBody>
      </p:sp>
    </p:spTree>
    <p:extLst>
      <p:ext uri="{BB962C8B-B14F-4D97-AF65-F5344CB8AC3E}">
        <p14:creationId xmlns:p14="http://schemas.microsoft.com/office/powerpoint/2010/main" val="3172512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idx="4294967295"/>
          </p:nvPr>
        </p:nvSpPr>
        <p:spPr>
          <a:xfrm>
            <a:off x="457200" y="457201"/>
            <a:ext cx="8229600" cy="667544"/>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latin typeface="Calibri" pitchFamily="34" charset="0"/>
                <a:cs typeface="Calibri" pitchFamily="34" charset="0"/>
              </a:rPr>
              <a:t>Loops</a:t>
            </a:r>
            <a:endParaRPr lang="ru-RU" sz="2800" dirty="0" smtClean="0">
              <a:latin typeface="Calibri" pitchFamily="34" charset="0"/>
              <a:cs typeface="Calibri" pitchFamily="34" charset="0"/>
            </a:endParaRPr>
          </a:p>
        </p:txBody>
      </p:sp>
      <p:sp>
        <p:nvSpPr>
          <p:cNvPr id="7171" name="Rectangle 2"/>
          <p:cNvSpPr>
            <a:spLocks noGrp="1" noChangeArrowheads="1"/>
          </p:cNvSpPr>
          <p:nvPr>
            <p:ph type="body" idx="4294967295"/>
          </p:nvPr>
        </p:nvSpPr>
        <p:spPr>
          <a:xfrm>
            <a:off x="457200" y="1125538"/>
            <a:ext cx="8229600" cy="4741862"/>
          </a:xfrm>
        </p:spPr>
        <p:txBody>
          <a:bodyPr/>
          <a:lstStyle/>
          <a:p>
            <a:r>
              <a:rPr lang="en-US" sz="2000" dirty="0" smtClean="0">
                <a:latin typeface="Calibri" pitchFamily="34" charset="0"/>
              </a:rPr>
              <a:t>In </a:t>
            </a:r>
            <a:r>
              <a:rPr lang="en-US" sz="2000" dirty="0" smtClean="0">
                <a:latin typeface="Calibri" pitchFamily="34" charset="0"/>
              </a:rPr>
              <a:t>most </a:t>
            </a:r>
            <a:r>
              <a:rPr lang="en-US" sz="2000" dirty="0" smtClean="0">
                <a:latin typeface="Calibri" pitchFamily="34" charset="0"/>
              </a:rPr>
              <a:t>of the cases</a:t>
            </a:r>
            <a:r>
              <a:rPr lang="en-US" sz="2000" dirty="0" smtClean="0">
                <a:latin typeface="Calibri" pitchFamily="34" charset="0"/>
              </a:rPr>
              <a:t>, the </a:t>
            </a:r>
            <a:r>
              <a:rPr lang="en-US" sz="2000" dirty="0" smtClean="0">
                <a:latin typeface="Calibri" pitchFamily="34" charset="0"/>
              </a:rPr>
              <a:t>loops are </a:t>
            </a:r>
            <a:r>
              <a:rPr lang="en-US" sz="2000" dirty="0" smtClean="0">
                <a:latin typeface="Calibri" pitchFamily="34" charset="0"/>
              </a:rPr>
              <a:t>'hot spots' of the program.</a:t>
            </a:r>
          </a:p>
          <a:p>
            <a:r>
              <a:rPr lang="en-US" sz="2000" dirty="0" smtClean="0">
                <a:latin typeface="Calibri" pitchFamily="34" charset="0"/>
              </a:rPr>
              <a:t>That's </a:t>
            </a:r>
            <a:r>
              <a:rPr lang="en-US" sz="2000" dirty="0" smtClean="0">
                <a:latin typeface="Calibri" pitchFamily="34" charset="0"/>
              </a:rPr>
              <a:t>why microprocessor architects and compiler developers pay high attention </a:t>
            </a:r>
            <a:r>
              <a:rPr lang="en-US" sz="2000" dirty="0" smtClean="0">
                <a:latin typeface="Calibri" pitchFamily="34" charset="0"/>
              </a:rPr>
              <a:t>to the loops.</a:t>
            </a:r>
          </a:p>
          <a:p>
            <a:r>
              <a:rPr lang="en-US" sz="2000" dirty="0" smtClean="0">
                <a:latin typeface="Calibri" pitchFamily="34" charset="0"/>
              </a:rPr>
              <a:t>For </a:t>
            </a:r>
            <a:r>
              <a:rPr lang="en-US" sz="2000" dirty="0" smtClean="0">
                <a:latin typeface="Calibri" pitchFamily="34" charset="0"/>
              </a:rPr>
              <a:t>example, Loop Stream Detector eliminates the sampling and decoding of instructions for the small </a:t>
            </a:r>
            <a:r>
              <a:rPr lang="en-US" sz="2000" dirty="0" smtClean="0">
                <a:latin typeface="Calibri" pitchFamily="34" charset="0"/>
              </a:rPr>
              <a:t>loops. </a:t>
            </a:r>
            <a:r>
              <a:rPr lang="en-US" sz="2000" dirty="0" smtClean="0">
                <a:latin typeface="Calibri" pitchFamily="34" charset="0"/>
              </a:rPr>
              <a:t>This is </a:t>
            </a:r>
            <a:r>
              <a:rPr lang="en-US" sz="2000" dirty="0" smtClean="0">
                <a:latin typeface="Calibri" pitchFamily="34" charset="0"/>
              </a:rPr>
              <a:t>the hardware </a:t>
            </a:r>
            <a:r>
              <a:rPr lang="en-US" sz="2000" dirty="0" smtClean="0">
                <a:latin typeface="Calibri" pitchFamily="34" charset="0"/>
              </a:rPr>
              <a:t>solution for improving loop </a:t>
            </a:r>
            <a:r>
              <a:rPr lang="en-US" sz="2000" dirty="0" smtClean="0">
                <a:latin typeface="Calibri" pitchFamily="34" charset="0"/>
              </a:rPr>
              <a:t>performance.</a:t>
            </a:r>
          </a:p>
          <a:p>
            <a:r>
              <a:rPr lang="en-US" sz="2000" dirty="0" smtClean="0">
                <a:latin typeface="Calibri" pitchFamily="34" charset="0"/>
              </a:rPr>
              <a:t>In </a:t>
            </a:r>
            <a:r>
              <a:rPr lang="en-US" sz="2000" dirty="0" smtClean="0">
                <a:latin typeface="Calibri" pitchFamily="34" charset="0"/>
              </a:rPr>
              <a:t>a compiler, there are many optimizations provided specially for the loop processing.</a:t>
            </a:r>
          </a:p>
          <a:p>
            <a:r>
              <a:rPr lang="en-US" sz="2000" dirty="0" smtClean="0">
                <a:latin typeface="Calibri"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body" idx="4294967295"/>
          </p:nvPr>
        </p:nvSpPr>
        <p:spPr>
          <a:xfrm>
            <a:off x="395288" y="476250"/>
            <a:ext cx="8210550" cy="5759450"/>
          </a:xfrm>
        </p:spPr>
        <p:txBody>
          <a:bodyPr/>
          <a:lstStyle/>
          <a:p>
            <a:r>
              <a:rPr lang="en-US" dirty="0" smtClean="0">
                <a:latin typeface="Calibri" pitchFamily="34" charset="0"/>
              </a:rPr>
              <a:t>Now </a:t>
            </a:r>
            <a:r>
              <a:rPr lang="en-US" dirty="0" smtClean="0">
                <a:latin typeface="Calibri" pitchFamily="34" charset="0"/>
              </a:rPr>
              <a:t>our task is to link the equivalence of two computational processes (in our case, before and after compiler optimization) with the definition of dependence. All loop optimizations discussed earlier are </a:t>
            </a:r>
            <a:r>
              <a:rPr lang="en-US" dirty="0" err="1" smtClean="0">
                <a:latin typeface="Calibri" pitchFamily="34" charset="0"/>
              </a:rPr>
              <a:t>permutational</a:t>
            </a:r>
            <a:r>
              <a:rPr lang="en-US" dirty="0" smtClean="0">
                <a:latin typeface="Calibri" pitchFamily="34" charset="0"/>
              </a:rPr>
              <a:t> </a:t>
            </a:r>
            <a:r>
              <a:rPr lang="en-US" dirty="0" smtClean="0">
                <a:latin typeface="Calibri" pitchFamily="34" charset="0"/>
              </a:rPr>
              <a:t>(reordering) transformations. These transformations change the order of the </a:t>
            </a:r>
            <a:r>
              <a:rPr lang="en-US" dirty="0" smtClean="0">
                <a:latin typeface="Calibri" pitchFamily="34" charset="0"/>
              </a:rPr>
              <a:t>instructions. </a:t>
            </a:r>
          </a:p>
          <a:p>
            <a:r>
              <a:rPr lang="en-US" dirty="0" smtClean="0">
                <a:solidFill>
                  <a:srgbClr val="0070C0"/>
                </a:solidFill>
                <a:latin typeface="Calibri" pitchFamily="34" charset="0"/>
              </a:rPr>
              <a:t>The </a:t>
            </a:r>
            <a:r>
              <a:rPr lang="en-US" dirty="0">
                <a:solidFill>
                  <a:srgbClr val="0070C0"/>
                </a:solidFill>
                <a:latin typeface="Calibri" pitchFamily="34" charset="0"/>
              </a:rPr>
              <a:t>f</a:t>
            </a:r>
            <a:r>
              <a:rPr lang="en-US" dirty="0" smtClean="0">
                <a:solidFill>
                  <a:srgbClr val="0070C0"/>
                </a:solidFill>
                <a:latin typeface="Calibri" pitchFamily="34" charset="0"/>
              </a:rPr>
              <a:t>undamental dependency theorem:</a:t>
            </a:r>
            <a:endParaRPr lang="en-US" dirty="0">
              <a:latin typeface="Calibri" pitchFamily="34" charset="0"/>
            </a:endParaRPr>
          </a:p>
          <a:p>
            <a:r>
              <a:rPr lang="en-US" dirty="0" smtClean="0">
                <a:latin typeface="Calibri" pitchFamily="34" charset="0"/>
              </a:rPr>
              <a:t>Each </a:t>
            </a:r>
            <a:r>
              <a:rPr lang="en-US" dirty="0" smtClean="0">
                <a:latin typeface="Calibri" pitchFamily="34" charset="0"/>
              </a:rPr>
              <a:t>optimization which preserves the dependencies in the program </a:t>
            </a:r>
            <a:r>
              <a:rPr lang="en-US" dirty="0" smtClean="0">
                <a:latin typeface="Calibri" pitchFamily="34" charset="0"/>
              </a:rPr>
              <a:t>(i.e. </a:t>
            </a:r>
            <a:r>
              <a:rPr lang="en-US" dirty="0" smtClean="0">
                <a:latin typeface="Calibri" pitchFamily="34" charset="0"/>
              </a:rPr>
              <a:t>does not change the order of the dependent claims) produces equivalent </a:t>
            </a:r>
            <a:r>
              <a:rPr lang="en-US" dirty="0" smtClean="0">
                <a:latin typeface="Calibri" pitchFamily="34" charset="0"/>
              </a:rPr>
              <a:t>calculation.</a:t>
            </a:r>
          </a:p>
          <a:p>
            <a:r>
              <a:rPr lang="en-US" dirty="0" smtClean="0">
                <a:latin typeface="Calibri" pitchFamily="34" charset="0"/>
              </a:rPr>
              <a:t>Accordingly</a:t>
            </a:r>
            <a:r>
              <a:rPr lang="en-US" dirty="0" smtClean="0">
                <a:latin typeface="Calibri" pitchFamily="34" charset="0"/>
              </a:rPr>
              <a:t>, some transformation is valid in this program if it preserves all the dependencies in the program.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body" idx="4294967295"/>
          </p:nvPr>
        </p:nvSpPr>
        <p:spPr>
          <a:xfrm>
            <a:off x="395288" y="476250"/>
            <a:ext cx="8210550" cy="5614988"/>
          </a:xfrm>
        </p:spPr>
        <p:txBody>
          <a:bodyPr/>
          <a:lstStyle/>
          <a:p>
            <a:r>
              <a:rPr lang="en-US" sz="1400" dirty="0" smtClean="0"/>
              <a:t>How </a:t>
            </a:r>
            <a:r>
              <a:rPr lang="en-US" sz="1400" dirty="0" smtClean="0"/>
              <a:t>to determine the dependences in the case of a single array?</a:t>
            </a:r>
          </a:p>
          <a:p>
            <a:r>
              <a:rPr lang="en-US" sz="1400" dirty="0" smtClean="0"/>
              <a:t>Assume </a:t>
            </a:r>
            <a:r>
              <a:rPr lang="en-US" sz="1400" dirty="0" smtClean="0"/>
              <a:t>that we have a set of nested loops</a:t>
            </a:r>
            <a:br>
              <a:rPr lang="en-US" sz="1400" dirty="0" smtClean="0"/>
            </a:br>
            <a:r>
              <a:rPr lang="en-US" sz="1400" b="1" dirty="0" smtClean="0">
                <a:solidFill>
                  <a:srgbClr val="0070C0"/>
                </a:solidFill>
              </a:rPr>
              <a:t>DO i1 = 1, N1</a:t>
            </a:r>
            <a:br>
              <a:rPr lang="en-US" sz="1400" b="1" dirty="0" smtClean="0">
                <a:solidFill>
                  <a:srgbClr val="0070C0"/>
                </a:solidFill>
              </a:rPr>
            </a:br>
            <a:r>
              <a:rPr lang="en-US" sz="1400" b="1" dirty="0" smtClean="0">
                <a:solidFill>
                  <a:srgbClr val="0070C0"/>
                </a:solidFill>
              </a:rPr>
              <a:t>    DO i2 = 1, N2</a:t>
            </a:r>
            <a:br>
              <a:rPr lang="en-US" sz="1400" b="1" dirty="0" smtClean="0">
                <a:solidFill>
                  <a:srgbClr val="0070C0"/>
                </a:solidFill>
              </a:rPr>
            </a:br>
            <a:r>
              <a:rPr lang="en-US" sz="1400" b="1" dirty="0" smtClean="0">
                <a:solidFill>
                  <a:srgbClr val="0070C0"/>
                </a:solidFill>
              </a:rPr>
              <a:t>      ...</a:t>
            </a:r>
            <a:br>
              <a:rPr lang="en-US" sz="1400" b="1" dirty="0" smtClean="0">
                <a:solidFill>
                  <a:srgbClr val="0070C0"/>
                </a:solidFill>
              </a:rPr>
            </a:br>
            <a:r>
              <a:rPr lang="en-US" sz="1400" b="1" dirty="0" smtClean="0">
                <a:solidFill>
                  <a:srgbClr val="0070C0"/>
                </a:solidFill>
              </a:rPr>
              <a:t>        DO in = 1, </a:t>
            </a:r>
            <a:r>
              <a:rPr lang="en-US" sz="1400" b="1" dirty="0" err="1" smtClean="0">
                <a:solidFill>
                  <a:srgbClr val="0070C0"/>
                </a:solidFill>
              </a:rPr>
              <a:t>Nn</a:t>
            </a:r>
            <a:r>
              <a:rPr lang="en-US" sz="1400" b="1" dirty="0" smtClean="0">
                <a:solidFill>
                  <a:srgbClr val="0070C0"/>
                </a:solidFill>
              </a:rPr>
              <a:t/>
            </a:r>
            <a:br>
              <a:rPr lang="en-US" sz="1400" b="1" dirty="0" smtClean="0">
                <a:solidFill>
                  <a:srgbClr val="0070C0"/>
                </a:solidFill>
              </a:rPr>
            </a:br>
            <a:r>
              <a:rPr lang="en-US" sz="1400" b="1" dirty="0" smtClean="0">
                <a:solidFill>
                  <a:srgbClr val="0070C0"/>
                </a:solidFill>
              </a:rPr>
              <a:t>S1 A (f1 (i1, ..., in), ..., </a:t>
            </a:r>
            <a:r>
              <a:rPr lang="en-US" sz="1400" b="1" dirty="0" err="1" smtClean="0">
                <a:solidFill>
                  <a:srgbClr val="0070C0"/>
                </a:solidFill>
              </a:rPr>
              <a:t>fm</a:t>
            </a:r>
            <a:r>
              <a:rPr lang="en-US" sz="1400" b="1" dirty="0" smtClean="0">
                <a:solidFill>
                  <a:srgbClr val="0070C0"/>
                </a:solidFill>
              </a:rPr>
              <a:t> (i1, ..., in)) =</a:t>
            </a:r>
            <a:br>
              <a:rPr lang="en-US" sz="1400" b="1" dirty="0" smtClean="0">
                <a:solidFill>
                  <a:srgbClr val="0070C0"/>
                </a:solidFill>
              </a:rPr>
            </a:br>
            <a:r>
              <a:rPr lang="en-US" sz="1400" b="1" dirty="0" smtClean="0">
                <a:solidFill>
                  <a:srgbClr val="0070C0"/>
                </a:solidFill>
              </a:rPr>
              <a:t>             A (g1 (i1, ..., in), ..., </a:t>
            </a:r>
            <a:r>
              <a:rPr lang="en-US" sz="1400" b="1" dirty="0" err="1" smtClean="0">
                <a:solidFill>
                  <a:srgbClr val="0070C0"/>
                </a:solidFill>
              </a:rPr>
              <a:t>gm</a:t>
            </a:r>
            <a:r>
              <a:rPr lang="en-US" sz="1400" b="1" dirty="0" smtClean="0">
                <a:solidFill>
                  <a:srgbClr val="0070C0"/>
                </a:solidFill>
              </a:rPr>
              <a:t> (i1, ..., in))</a:t>
            </a:r>
            <a:br>
              <a:rPr lang="en-US" sz="1400" b="1" dirty="0" smtClean="0">
                <a:solidFill>
                  <a:srgbClr val="0070C0"/>
                </a:solidFill>
              </a:rPr>
            </a:br>
            <a:r>
              <a:rPr lang="en-US" sz="1400" b="1" dirty="0" smtClean="0">
                <a:solidFill>
                  <a:srgbClr val="0070C0"/>
                </a:solidFill>
              </a:rPr>
              <a:t>         END DO</a:t>
            </a:r>
            <a:br>
              <a:rPr lang="en-US" sz="1400" b="1" dirty="0" smtClean="0">
                <a:solidFill>
                  <a:srgbClr val="0070C0"/>
                </a:solidFill>
              </a:rPr>
            </a:br>
            <a:r>
              <a:rPr lang="en-US" sz="1400" b="1" dirty="0" smtClean="0">
                <a:solidFill>
                  <a:srgbClr val="0070C0"/>
                </a:solidFill>
              </a:rPr>
              <a:t>      ...</a:t>
            </a:r>
            <a:br>
              <a:rPr lang="en-US" sz="1400" b="1" dirty="0" smtClean="0">
                <a:solidFill>
                  <a:srgbClr val="0070C0"/>
                </a:solidFill>
              </a:rPr>
            </a:br>
            <a:r>
              <a:rPr lang="en-US" sz="1400" b="1" dirty="0" smtClean="0">
                <a:solidFill>
                  <a:srgbClr val="0070C0"/>
                </a:solidFill>
              </a:rPr>
              <a:t>     END DO</a:t>
            </a:r>
            <a:br>
              <a:rPr lang="en-US" sz="1400" b="1" dirty="0" smtClean="0">
                <a:solidFill>
                  <a:srgbClr val="0070C0"/>
                </a:solidFill>
              </a:rPr>
            </a:br>
            <a:r>
              <a:rPr lang="en-US" sz="1400" b="1" dirty="0" smtClean="0">
                <a:solidFill>
                  <a:srgbClr val="0070C0"/>
                </a:solidFill>
              </a:rPr>
              <a:t>  END </a:t>
            </a:r>
            <a:r>
              <a:rPr lang="en-US" sz="1400" b="1" dirty="0" smtClean="0">
                <a:solidFill>
                  <a:srgbClr val="0070C0"/>
                </a:solidFill>
              </a:rPr>
              <a:t>DO</a:t>
            </a:r>
            <a:endParaRPr lang="en-US" sz="1400" dirty="0"/>
          </a:p>
          <a:p>
            <a:r>
              <a:rPr lang="en-US" sz="1400" dirty="0" smtClean="0"/>
              <a:t>Dependence </a:t>
            </a:r>
            <a:r>
              <a:rPr lang="en-US" sz="1400" dirty="0" smtClean="0"/>
              <a:t>exists if and only if there </a:t>
            </a:r>
            <a:r>
              <a:rPr lang="en-US" sz="1400" dirty="0" smtClean="0"/>
              <a:t>are</a:t>
            </a:r>
            <a:r>
              <a:rPr lang="en-US" sz="1400" dirty="0" smtClean="0"/>
              <a:t> </a:t>
            </a:r>
            <a:r>
              <a:rPr lang="en-US" sz="1400" dirty="0" smtClean="0"/>
              <a:t>iteration vectors I and J, such that</a:t>
            </a:r>
            <a:br>
              <a:rPr lang="en-US" sz="1400" dirty="0" smtClean="0"/>
            </a:br>
            <a:r>
              <a:rPr lang="en-US" sz="1400" dirty="0" smtClean="0"/>
              <a:t>I &lt;J and the following system of equations:</a:t>
            </a:r>
            <a:br>
              <a:rPr lang="en-US" sz="1400" dirty="0" smtClean="0"/>
            </a:br>
            <a:r>
              <a:rPr lang="en-US" sz="1400" dirty="0" smtClean="0"/>
              <a:t>      </a:t>
            </a:r>
            <a:r>
              <a:rPr lang="en-US" sz="1400" b="1" dirty="0" smtClean="0">
                <a:solidFill>
                  <a:srgbClr val="0070C0"/>
                </a:solidFill>
              </a:rPr>
              <a:t>fi (I) = </a:t>
            </a:r>
            <a:r>
              <a:rPr lang="en-US" sz="1400" b="1" dirty="0" err="1" smtClean="0">
                <a:solidFill>
                  <a:srgbClr val="0070C0"/>
                </a:solidFill>
              </a:rPr>
              <a:t>gi</a:t>
            </a:r>
            <a:r>
              <a:rPr lang="en-US" sz="1400" b="1" dirty="0" smtClean="0">
                <a:solidFill>
                  <a:srgbClr val="0070C0"/>
                </a:solidFill>
              </a:rPr>
              <a:t> (J)</a:t>
            </a:r>
            <a:r>
              <a:rPr lang="en-US" sz="1400" dirty="0" smtClean="0"/>
              <a:t> </a:t>
            </a:r>
            <a:endParaRPr lang="en-US" sz="1400" dirty="0" smtClean="0"/>
          </a:p>
          <a:p>
            <a:r>
              <a:rPr lang="en-US" sz="1400" dirty="0" smtClean="0"/>
              <a:t>can be solved</a:t>
            </a:r>
            <a:r>
              <a:rPr lang="en-US" sz="1400" dirty="0" smtClean="0"/>
              <a:t/>
            </a:r>
            <a:br>
              <a:rPr lang="en-US" sz="1400" dirty="0" smtClean="0"/>
            </a:br>
            <a:endParaRPr lang="en-US" sz="1400" dirty="0" smtClean="0"/>
          </a:p>
          <a:p>
            <a:r>
              <a:rPr lang="en-US" sz="1400" dirty="0" smtClean="0"/>
              <a:t>Example</a:t>
            </a:r>
            <a:r>
              <a:rPr lang="en-US" sz="1400" dirty="0" smtClean="0"/>
              <a:t>:</a:t>
            </a:r>
          </a:p>
          <a:p>
            <a:r>
              <a:rPr lang="en-US" sz="1400" dirty="0" smtClean="0"/>
              <a:t>       DO I = 1, N</a:t>
            </a:r>
            <a:br>
              <a:rPr lang="en-US" sz="1400" dirty="0" smtClean="0"/>
            </a:br>
            <a:r>
              <a:rPr lang="en-US" sz="1400" dirty="0" smtClean="0"/>
              <a:t>   A (I +1) = A (I) + B</a:t>
            </a:r>
            <a:br>
              <a:rPr lang="en-US" sz="1400" dirty="0" smtClean="0"/>
            </a:br>
            <a:r>
              <a:rPr lang="en-US" sz="1400" dirty="0" smtClean="0"/>
              <a:t>END DO</a:t>
            </a:r>
            <a:br>
              <a:rPr lang="en-US" sz="1400" dirty="0" smtClean="0"/>
            </a:br>
            <a:r>
              <a:rPr lang="en-US" sz="1400" dirty="0" smtClean="0"/>
              <a:t/>
            </a:r>
            <a:br>
              <a:rPr lang="en-US" sz="1400" dirty="0" smtClean="0"/>
            </a:br>
            <a:r>
              <a:rPr lang="en-US" sz="1400" dirty="0" smtClean="0"/>
              <a:t>I +1 = I + </a:t>
            </a:r>
            <a:r>
              <a:rPr lang="en-US" sz="1400" dirty="0" smtClean="0"/>
              <a:t>x</a:t>
            </a:r>
            <a:endParaRPr lang="en-US" sz="14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5613" y="333375"/>
            <a:ext cx="8234362" cy="5632450"/>
          </a:xfrm>
        </p:spPr>
        <p:txBody>
          <a:bodyPr/>
          <a:lstStyle/>
          <a:p>
            <a:r>
              <a:rPr lang="en-US" dirty="0" smtClean="0">
                <a:latin typeface="Calibri" pitchFamily="34" charset="0"/>
              </a:rPr>
              <a:t>D</a:t>
            </a:r>
            <a:r>
              <a:rPr lang="en-US" dirty="0" smtClean="0">
                <a:latin typeface="Calibri" pitchFamily="34" charset="0"/>
              </a:rPr>
              <a:t>ependency evaluation </a:t>
            </a:r>
            <a:r>
              <a:rPr lang="en-US" dirty="0" smtClean="0">
                <a:latin typeface="Calibri" pitchFamily="34" charset="0"/>
              </a:rPr>
              <a:t>is complicated computational task even for single array usage.</a:t>
            </a:r>
          </a:p>
          <a:p>
            <a:r>
              <a:rPr lang="en-US" dirty="0" smtClean="0">
                <a:latin typeface="Calibri" pitchFamily="34" charset="0"/>
              </a:rPr>
              <a:t>Optimizing </a:t>
            </a:r>
            <a:r>
              <a:rPr lang="en-US" dirty="0" smtClean="0">
                <a:latin typeface="Calibri" pitchFamily="34" charset="0"/>
              </a:rPr>
              <a:t>compiler uses different methods for proving permissibility of different </a:t>
            </a:r>
            <a:r>
              <a:rPr lang="en-US" dirty="0" err="1" smtClean="0">
                <a:latin typeface="Calibri" pitchFamily="34" charset="0"/>
              </a:rPr>
              <a:t>permutational</a:t>
            </a:r>
            <a:r>
              <a:rPr lang="en-US" dirty="0" smtClean="0">
                <a:latin typeface="Calibri" pitchFamily="34" charset="0"/>
              </a:rPr>
              <a:t> </a:t>
            </a:r>
            <a:r>
              <a:rPr lang="en-US" dirty="0" smtClean="0">
                <a:latin typeface="Calibri" pitchFamily="34" charset="0"/>
              </a:rPr>
              <a:t>optimizations. In case when loop contains a lot of different </a:t>
            </a:r>
            <a:r>
              <a:rPr lang="en-US" dirty="0" smtClean="0">
                <a:latin typeface="Calibri" pitchFamily="34" charset="0"/>
              </a:rPr>
              <a:t>arrays and </a:t>
            </a:r>
            <a:r>
              <a:rPr lang="en-US" dirty="0" smtClean="0">
                <a:latin typeface="Calibri" pitchFamily="34" charset="0"/>
              </a:rPr>
              <a:t>pointers</a:t>
            </a:r>
            <a:r>
              <a:rPr lang="en-US" dirty="0" smtClean="0">
                <a:latin typeface="Calibri" pitchFamily="34" charset="0"/>
              </a:rPr>
              <a:t>, </a:t>
            </a:r>
            <a:r>
              <a:rPr lang="en-US" dirty="0" smtClean="0">
                <a:latin typeface="Calibri" pitchFamily="34" charset="0"/>
              </a:rPr>
              <a:t>this task can be very hard. </a:t>
            </a:r>
            <a:r>
              <a:rPr lang="en-US" dirty="0">
                <a:latin typeface="Calibri" pitchFamily="34" charset="0"/>
              </a:rPr>
              <a:t>E</a:t>
            </a:r>
            <a:r>
              <a:rPr lang="en-US" dirty="0" smtClean="0">
                <a:latin typeface="Calibri" pitchFamily="34" charset="0"/>
              </a:rPr>
              <a:t>stimation </a:t>
            </a:r>
            <a:r>
              <a:rPr lang="en-US" dirty="0" smtClean="0">
                <a:latin typeface="Calibri" pitchFamily="34" charset="0"/>
              </a:rPr>
              <a:t>can be used instead of precise calculation.</a:t>
            </a:r>
            <a:endParaRPr lang="ru-RU" dirty="0" smtClean="0">
              <a:latin typeface="Calibri" pitchFamily="34" charset="0"/>
            </a:endParaRPr>
          </a:p>
        </p:txBody>
      </p:sp>
      <p:sp>
        <p:nvSpPr>
          <p:cNvPr id="358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457200" y="404813"/>
            <a:ext cx="8229600" cy="546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2800" dirty="0">
                <a:solidFill>
                  <a:srgbClr val="0070C0"/>
                </a:solidFill>
                <a:latin typeface="Calibri" pitchFamily="34" charset="0"/>
              </a:rPr>
              <a:t>Alias </a:t>
            </a:r>
            <a:r>
              <a:rPr lang="en-US" sz="2800" dirty="0" smtClean="0">
                <a:solidFill>
                  <a:srgbClr val="0070C0"/>
                </a:solidFill>
                <a:latin typeface="Calibri" pitchFamily="34" charset="0"/>
              </a:rPr>
              <a:t>analysis</a:t>
            </a:r>
          </a:p>
          <a:p>
            <a:pPr marL="342900" indent="-342900" eaLnBrk="0" hangingPunct="0">
              <a:spcBef>
                <a:spcPts val="600"/>
              </a:spcBef>
            </a:pPr>
            <a:r>
              <a:rPr lang="en-US" sz="2000" b="0" dirty="0" smtClean="0">
                <a:solidFill>
                  <a:srgbClr val="000000"/>
                </a:solidFill>
                <a:latin typeface="Calibri" pitchFamily="34" charset="0"/>
                <a:ea typeface="+mn-ea"/>
              </a:rPr>
              <a:t>Alias analysis is a technique used to determine if a storage location may be accessed in more than one way. Two pointers are said to be aliased if they point to the same location.</a:t>
            </a:r>
          </a:p>
          <a:p>
            <a:pPr marL="342900" indent="-342900" eaLnBrk="0" hangingPunct="0">
              <a:spcBef>
                <a:spcPts val="600"/>
              </a:spcBef>
            </a:pPr>
            <a:r>
              <a:rPr lang="en-US" sz="2000" b="0" dirty="0" smtClean="0">
                <a:solidFill>
                  <a:srgbClr val="000000"/>
                </a:solidFill>
                <a:latin typeface="Calibri" pitchFamily="34" charset="0"/>
                <a:ea typeface="+mn-ea"/>
              </a:rPr>
              <a:t>In </a:t>
            </a:r>
            <a:r>
              <a:rPr lang="en-US" sz="2000" b="0" dirty="0">
                <a:solidFill>
                  <a:srgbClr val="000000"/>
                </a:solidFill>
                <a:latin typeface="Calibri" pitchFamily="34" charset="0"/>
                <a:ea typeface="+mn-ea"/>
              </a:rPr>
              <a:t>order to properly find the dependence </a:t>
            </a:r>
            <a:r>
              <a:rPr lang="en-US" sz="2000" b="0" dirty="0" smtClean="0">
                <a:solidFill>
                  <a:srgbClr val="000000"/>
                </a:solidFill>
                <a:latin typeface="Calibri" pitchFamily="34" charset="0"/>
                <a:ea typeface="+mn-ea"/>
              </a:rPr>
              <a:t>in </a:t>
            </a:r>
            <a:r>
              <a:rPr lang="en-US" sz="2000" b="0" dirty="0">
                <a:solidFill>
                  <a:srgbClr val="000000"/>
                </a:solidFill>
                <a:latin typeface="Calibri" pitchFamily="34" charset="0"/>
                <a:ea typeface="+mn-ea"/>
              </a:rPr>
              <a:t>the program is important </a:t>
            </a:r>
            <a:r>
              <a:rPr lang="en-US" sz="2000" b="0" dirty="0" smtClean="0">
                <a:solidFill>
                  <a:srgbClr val="000000"/>
                </a:solidFill>
                <a:latin typeface="Calibri" pitchFamily="34" charset="0"/>
                <a:ea typeface="+mn-ea"/>
              </a:rPr>
              <a:t>to remove any </a:t>
            </a:r>
            <a:r>
              <a:rPr lang="en-US" sz="2000" b="0" dirty="0">
                <a:solidFill>
                  <a:srgbClr val="000000"/>
                </a:solidFill>
                <a:latin typeface="Calibri" pitchFamily="34" charset="0"/>
              </a:rPr>
              <a:t>memory </a:t>
            </a:r>
            <a:r>
              <a:rPr lang="en-US" sz="2000" b="0" dirty="0" smtClean="0">
                <a:solidFill>
                  <a:srgbClr val="000000"/>
                </a:solidFill>
                <a:latin typeface="Calibri" pitchFamily="34" charset="0"/>
                <a:ea typeface="+mn-ea"/>
              </a:rPr>
              <a:t>ambiguity. </a:t>
            </a:r>
            <a:r>
              <a:rPr lang="en-US" sz="2000" b="0" dirty="0">
                <a:solidFill>
                  <a:srgbClr val="000000"/>
                </a:solidFill>
                <a:latin typeface="Calibri" pitchFamily="34" charset="0"/>
                <a:ea typeface="+mn-ea"/>
              </a:rPr>
              <a:t>That is, </a:t>
            </a:r>
            <a:r>
              <a:rPr lang="en-US" sz="2000" b="0" dirty="0" smtClean="0">
                <a:solidFill>
                  <a:srgbClr val="000000"/>
                </a:solidFill>
                <a:latin typeface="Calibri" pitchFamily="34" charset="0"/>
                <a:ea typeface="+mn-ea"/>
              </a:rPr>
              <a:t>to identify </a:t>
            </a:r>
            <a:r>
              <a:rPr lang="en-US" sz="2000" b="0" dirty="0">
                <a:solidFill>
                  <a:srgbClr val="000000"/>
                </a:solidFill>
                <a:latin typeface="Calibri" pitchFamily="34" charset="0"/>
                <a:ea typeface="+mn-ea"/>
              </a:rPr>
              <a:t>all objects that may overlap in </a:t>
            </a:r>
            <a:r>
              <a:rPr lang="en-US" sz="2000" b="0" dirty="0" smtClean="0">
                <a:solidFill>
                  <a:srgbClr val="000000"/>
                </a:solidFill>
                <a:latin typeface="Calibri" pitchFamily="34" charset="0"/>
                <a:ea typeface="+mn-ea"/>
              </a:rPr>
              <a:t>memory.</a:t>
            </a:r>
            <a:endParaRPr lang="en-US" sz="2000" b="0" dirty="0">
              <a:solidFill>
                <a:srgbClr val="000000"/>
              </a:solidFill>
              <a:latin typeface="Calibri" pitchFamily="34" charset="0"/>
              <a:ea typeface="+mn-ea"/>
            </a:endParaRPr>
          </a:p>
          <a:p>
            <a:pPr marL="342900" indent="-342900" eaLnBrk="0" hangingPunct="0">
              <a:spcBef>
                <a:spcPts val="600"/>
              </a:spcBef>
            </a:pPr>
            <a:r>
              <a:rPr lang="en-US" sz="2000" b="0" dirty="0" smtClean="0">
                <a:solidFill>
                  <a:srgbClr val="000000"/>
                </a:solidFill>
                <a:latin typeface="Calibri" pitchFamily="34" charset="0"/>
                <a:ea typeface="+mn-ea"/>
              </a:rPr>
              <a:t>Optimizing </a:t>
            </a:r>
            <a:r>
              <a:rPr lang="en-US" sz="2000" b="0" dirty="0">
                <a:solidFill>
                  <a:srgbClr val="000000"/>
                </a:solidFill>
                <a:latin typeface="Calibri" pitchFamily="34" charset="0"/>
                <a:ea typeface="+mn-ea"/>
              </a:rPr>
              <a:t>compiler uses all possible information for decision </a:t>
            </a:r>
            <a:r>
              <a:rPr lang="en-US" sz="2000" b="0" dirty="0" smtClean="0">
                <a:solidFill>
                  <a:srgbClr val="000000"/>
                </a:solidFill>
                <a:latin typeface="Calibri" pitchFamily="34" charset="0"/>
                <a:ea typeface="+mn-ea"/>
              </a:rPr>
              <a:t>making:</a:t>
            </a:r>
          </a:p>
          <a:p>
            <a:pPr marL="342900" indent="-342900" eaLnBrk="0" hangingPunct="0">
              <a:spcBef>
                <a:spcPts val="600"/>
              </a:spcBef>
              <a:buFont typeface="Arial" pitchFamily="34" charset="0"/>
              <a:buChar char="•"/>
            </a:pPr>
            <a:r>
              <a:rPr lang="en-US" sz="2000" b="0" dirty="0" smtClean="0">
                <a:solidFill>
                  <a:srgbClr val="000000"/>
                </a:solidFill>
                <a:latin typeface="Calibri" pitchFamily="34" charset="0"/>
                <a:ea typeface="+mn-ea"/>
              </a:rPr>
              <a:t>features </a:t>
            </a:r>
            <a:r>
              <a:rPr lang="en-US" sz="2000" b="0" dirty="0">
                <a:solidFill>
                  <a:srgbClr val="000000"/>
                </a:solidFill>
                <a:latin typeface="Calibri" pitchFamily="34" charset="0"/>
                <a:ea typeface="+mn-ea"/>
              </a:rPr>
              <a:t>of the </a:t>
            </a:r>
            <a:r>
              <a:rPr lang="en-US" sz="2000" b="0" dirty="0" smtClean="0">
                <a:solidFill>
                  <a:srgbClr val="000000"/>
                </a:solidFill>
                <a:latin typeface="Calibri" pitchFamily="34" charset="0"/>
                <a:ea typeface="+mn-ea"/>
              </a:rPr>
              <a:t>language</a:t>
            </a:r>
          </a:p>
          <a:p>
            <a:pPr marL="342900" indent="-342900" eaLnBrk="0" hangingPunct="0">
              <a:spcBef>
                <a:spcPts val="600"/>
              </a:spcBef>
              <a:buFont typeface="Arial" pitchFamily="34" charset="0"/>
              <a:buChar char="•"/>
            </a:pPr>
            <a:r>
              <a:rPr lang="en-US" sz="2000" b="0" dirty="0" smtClean="0">
                <a:solidFill>
                  <a:srgbClr val="000000"/>
                </a:solidFill>
                <a:latin typeface="Calibri" pitchFamily="34" charset="0"/>
                <a:ea typeface="+mn-ea"/>
              </a:rPr>
              <a:t>results </a:t>
            </a:r>
            <a:r>
              <a:rPr lang="en-US" sz="2000" b="0" dirty="0">
                <a:solidFill>
                  <a:srgbClr val="000000"/>
                </a:solidFill>
                <a:latin typeface="Calibri" pitchFamily="34" charset="0"/>
                <a:ea typeface="+mn-ea"/>
              </a:rPr>
              <a:t>of </a:t>
            </a:r>
            <a:r>
              <a:rPr lang="en-US" sz="2000" b="0" dirty="0" err="1">
                <a:solidFill>
                  <a:srgbClr val="000000"/>
                </a:solidFill>
                <a:latin typeface="Calibri" pitchFamily="34" charset="0"/>
                <a:ea typeface="+mn-ea"/>
              </a:rPr>
              <a:t>interprocedural</a:t>
            </a:r>
            <a:r>
              <a:rPr lang="en-US" sz="2000" b="0" dirty="0">
                <a:solidFill>
                  <a:srgbClr val="000000"/>
                </a:solidFill>
                <a:latin typeface="Calibri" pitchFamily="34" charset="0"/>
                <a:ea typeface="+mn-ea"/>
              </a:rPr>
              <a:t> </a:t>
            </a:r>
            <a:r>
              <a:rPr lang="en-US" sz="2000" b="0" dirty="0" smtClean="0">
                <a:solidFill>
                  <a:srgbClr val="000000"/>
                </a:solidFill>
                <a:latin typeface="Calibri" pitchFamily="34" charset="0"/>
                <a:ea typeface="+mn-ea"/>
              </a:rPr>
              <a:t>analysis</a:t>
            </a:r>
          </a:p>
          <a:p>
            <a:pPr marL="342900" indent="-342900" eaLnBrk="0" hangingPunct="0">
              <a:spcBef>
                <a:spcPts val="600"/>
              </a:spcBef>
              <a:buFont typeface="Arial" pitchFamily="34" charset="0"/>
              <a:buChar char="•"/>
            </a:pPr>
            <a:r>
              <a:rPr lang="en-US" sz="2000" b="0" dirty="0" smtClean="0">
                <a:solidFill>
                  <a:srgbClr val="000000"/>
                </a:solidFill>
                <a:latin typeface="Calibri" pitchFamily="34" charset="0"/>
                <a:ea typeface="+mn-ea"/>
              </a:rPr>
              <a:t>Local </a:t>
            </a:r>
            <a:r>
              <a:rPr lang="en-US" sz="2000" b="0" dirty="0">
                <a:solidFill>
                  <a:srgbClr val="000000"/>
                </a:solidFill>
                <a:latin typeface="Calibri" pitchFamily="34" charset="0"/>
                <a:ea typeface="+mn-ea"/>
              </a:rPr>
              <a:t>Point To analysis, </a:t>
            </a:r>
            <a:r>
              <a:rPr lang="en-US" sz="2000" b="0" dirty="0" smtClean="0">
                <a:solidFill>
                  <a:srgbClr val="000000"/>
                </a:solidFill>
                <a:latin typeface="Calibri" pitchFamily="34" charset="0"/>
                <a:ea typeface="+mn-ea"/>
              </a:rPr>
              <a:t>etc.</a:t>
            </a:r>
            <a:endParaRPr lang="en-US" sz="2000" b="0" dirty="0">
              <a:solidFill>
                <a:srgbClr val="000000"/>
              </a:solidFill>
              <a:latin typeface="Calibri" pitchFamily="34" charset="0"/>
              <a:ea typeface="+mn-ea"/>
            </a:endParaRPr>
          </a:p>
          <a:p>
            <a:pPr eaLnBrk="0" hangingPunct="0">
              <a:spcBef>
                <a:spcPts val="600"/>
              </a:spcBef>
            </a:pPr>
            <a:endParaRPr lang="en-US" sz="2000" b="0" dirty="0">
              <a:solidFill>
                <a:srgbClr val="000000"/>
              </a:solidFill>
              <a:latin typeface="Calibri" pitchFamily="34" charset="0"/>
              <a:ea typeface="+mn-ea"/>
            </a:endParaRPr>
          </a:p>
          <a:p>
            <a:pPr marL="342900" indent="-342900" eaLnBrk="0" hangingPunct="0">
              <a:spcBef>
                <a:spcPts val="600"/>
              </a:spcBef>
            </a:pPr>
            <a:r>
              <a:rPr lang="en-US" sz="2000" b="0" dirty="0">
                <a:solidFill>
                  <a:srgbClr val="000000"/>
                </a:solidFill>
                <a:latin typeface="Calibri" pitchFamily="34" charset="0"/>
                <a:ea typeface="+mn-ea"/>
              </a:rPr>
              <a:t>If </a:t>
            </a:r>
            <a:r>
              <a:rPr lang="en-US" sz="2000" b="0" dirty="0">
                <a:solidFill>
                  <a:srgbClr val="000000"/>
                </a:solidFill>
                <a:latin typeface="Calibri" pitchFamily="34" charset="0"/>
                <a:ea typeface="+mn-ea"/>
              </a:rPr>
              <a:t>there are objects </a:t>
            </a:r>
            <a:r>
              <a:rPr lang="en-US" sz="2000" b="0" dirty="0" smtClean="0">
                <a:solidFill>
                  <a:srgbClr val="000000"/>
                </a:solidFill>
                <a:latin typeface="Calibri" pitchFamily="34" charset="0"/>
                <a:ea typeface="+mn-ea"/>
              </a:rPr>
              <a:t>which </a:t>
            </a:r>
            <a:r>
              <a:rPr lang="en-US" sz="2000" b="0" dirty="0">
                <a:solidFill>
                  <a:srgbClr val="000000"/>
                </a:solidFill>
                <a:latin typeface="Calibri" pitchFamily="34" charset="0"/>
                <a:ea typeface="+mn-ea"/>
              </a:rPr>
              <a:t>compiler can not </a:t>
            </a:r>
            <a:r>
              <a:rPr lang="en-US" sz="2000" b="0" dirty="0" smtClean="0">
                <a:solidFill>
                  <a:srgbClr val="000000"/>
                </a:solidFill>
                <a:latin typeface="Calibri" pitchFamily="34" charset="0"/>
                <a:ea typeface="+mn-ea"/>
              </a:rPr>
              <a:t>prove to have different locations, </a:t>
            </a:r>
            <a:r>
              <a:rPr lang="en-US" sz="2000" b="0" dirty="0">
                <a:solidFill>
                  <a:srgbClr val="000000"/>
                </a:solidFill>
                <a:latin typeface="Calibri" pitchFamily="34" charset="0"/>
                <a:ea typeface="+mn-ea"/>
              </a:rPr>
              <a:t>then compiler </a:t>
            </a:r>
            <a:r>
              <a:rPr lang="en-US" sz="2000" b="0" dirty="0" smtClean="0">
                <a:solidFill>
                  <a:srgbClr val="000000"/>
                </a:solidFill>
                <a:latin typeface="Calibri" pitchFamily="34" charset="0"/>
                <a:ea typeface="+mn-ea"/>
              </a:rPr>
              <a:t>needs </a:t>
            </a:r>
            <a:r>
              <a:rPr lang="en-US" sz="2000" b="0" dirty="0">
                <a:solidFill>
                  <a:srgbClr val="000000"/>
                </a:solidFill>
                <a:latin typeface="Calibri" pitchFamily="34" charset="0"/>
                <a:ea typeface="+mn-ea"/>
              </a:rPr>
              <a:t>to act conservatively and forbid permutation optimization.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40963" name="TextBox 2"/>
          <p:cNvSpPr txBox="1">
            <a:spLocks noChangeArrowheads="1"/>
          </p:cNvSpPr>
          <p:nvPr/>
        </p:nvSpPr>
        <p:spPr bwMode="auto">
          <a:xfrm>
            <a:off x="250825" y="188913"/>
            <a:ext cx="4465638" cy="5632450"/>
          </a:xfrm>
          <a:prstGeom prst="rect">
            <a:avLst/>
          </a:prstGeom>
          <a:gradFill>
            <a:gsLst>
              <a:gs pos="0">
                <a:srgbClr val="FFEFD1"/>
              </a:gs>
              <a:gs pos="64999">
                <a:srgbClr val="F0EBD5"/>
              </a:gs>
              <a:gs pos="100000">
                <a:srgbClr val="D1C39F"/>
              </a:gs>
            </a:gsLst>
            <a:lin ang="5400000" scaled="0"/>
          </a:gra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tx2"/>
                </a:solidFill>
              </a:rPr>
              <a:t>File </a:t>
            </a:r>
            <a:r>
              <a:rPr lang="en-US" sz="1400" dirty="0" err="1">
                <a:solidFill>
                  <a:schemeClr val="tx2"/>
                </a:solidFill>
              </a:rPr>
              <a:t>sub.c</a:t>
            </a:r>
            <a:endParaRPr lang="ru-RU" sz="1400" dirty="0">
              <a:solidFill>
                <a:schemeClr val="tx2"/>
              </a:solidFill>
            </a:endParaRP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err="1">
                <a:solidFill>
                  <a:schemeClr val="accent2"/>
                </a:solidFill>
              </a:rPr>
              <a:t>int</a:t>
            </a:r>
            <a:r>
              <a:rPr lang="en-US" sz="1400" dirty="0">
                <a:solidFill>
                  <a:schemeClr val="accent2"/>
                </a:solidFill>
              </a:rPr>
              <a:t> sub(</a:t>
            </a:r>
            <a:r>
              <a:rPr lang="en-US" sz="1400" dirty="0" err="1">
                <a:solidFill>
                  <a:schemeClr val="accent2"/>
                </a:solidFill>
              </a:rPr>
              <a:t>int</a:t>
            </a:r>
            <a:r>
              <a:rPr lang="en-US" sz="1400" dirty="0">
                <a:solidFill>
                  <a:schemeClr val="accent2"/>
                </a:solidFill>
              </a:rPr>
              <a:t> *a, float *b, </a:t>
            </a:r>
            <a:r>
              <a:rPr lang="en-US" sz="1400" dirty="0" err="1">
                <a:solidFill>
                  <a:schemeClr val="accent2"/>
                </a:solidFill>
              </a:rPr>
              <a:t>int</a:t>
            </a:r>
            <a:r>
              <a:rPr lang="en-US" sz="1400" dirty="0">
                <a:solidFill>
                  <a:schemeClr val="accent2"/>
                </a:solidFill>
              </a:rPr>
              <a:t> n) {</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err="1">
                <a:solidFill>
                  <a:schemeClr val="accent2"/>
                </a:solidFill>
              </a:rPr>
              <a:t>int</a:t>
            </a:r>
            <a:r>
              <a:rPr lang="en-US" sz="1400" dirty="0">
                <a:solidFill>
                  <a:schemeClr val="accent2"/>
                </a:solidFill>
              </a:rPr>
              <a:t> </a:t>
            </a:r>
            <a:r>
              <a:rPr lang="en-US" sz="1400" dirty="0" err="1">
                <a:solidFill>
                  <a:schemeClr val="accent2"/>
                </a:solidFill>
              </a:rPr>
              <a:t>i</a:t>
            </a:r>
            <a:r>
              <a:rPr lang="en-US" sz="1400" dirty="0">
                <a:solidFill>
                  <a:schemeClr val="accent2"/>
                </a:solidFill>
              </a:rPr>
              <a:t>;</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for(</a:t>
            </a:r>
            <a:r>
              <a:rPr lang="en-US" sz="1400" dirty="0" err="1">
                <a:solidFill>
                  <a:schemeClr val="accent2"/>
                </a:solidFill>
              </a:rPr>
              <a:t>i</a:t>
            </a:r>
            <a:r>
              <a:rPr lang="en-US" sz="1400" dirty="0">
                <a:solidFill>
                  <a:schemeClr val="accent2"/>
                </a:solidFill>
              </a:rPr>
              <a:t>=0;i&lt;</a:t>
            </a:r>
            <a:r>
              <a:rPr lang="en-US" sz="1400" dirty="0" err="1">
                <a:solidFill>
                  <a:schemeClr val="accent2"/>
                </a:solidFill>
              </a:rPr>
              <a:t>n;i</a:t>
            </a:r>
            <a:r>
              <a:rPr lang="en-US" sz="1400" dirty="0">
                <a:solidFill>
                  <a:schemeClr val="accent2"/>
                </a:solidFill>
              </a:rPr>
              <a:t>++) {</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   a[</a:t>
            </a:r>
            <a:r>
              <a:rPr lang="en-US" sz="1400" dirty="0" err="1">
                <a:solidFill>
                  <a:schemeClr val="accent2"/>
                </a:solidFill>
              </a:rPr>
              <a:t>i</a:t>
            </a:r>
            <a:r>
              <a:rPr lang="en-US" sz="1400" dirty="0">
                <a:solidFill>
                  <a:schemeClr val="accent2"/>
                </a:solidFill>
              </a:rPr>
              <a:t>]=0;</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for(</a:t>
            </a:r>
            <a:r>
              <a:rPr lang="en-US" sz="1400" dirty="0" err="1">
                <a:solidFill>
                  <a:schemeClr val="accent2"/>
                </a:solidFill>
              </a:rPr>
              <a:t>i</a:t>
            </a:r>
            <a:r>
              <a:rPr lang="en-US" sz="1400" dirty="0">
                <a:solidFill>
                  <a:schemeClr val="accent2"/>
                </a:solidFill>
              </a:rPr>
              <a:t>=0;i&lt;</a:t>
            </a:r>
            <a:r>
              <a:rPr lang="en-US" sz="1400" dirty="0" err="1">
                <a:solidFill>
                  <a:schemeClr val="accent2"/>
                </a:solidFill>
              </a:rPr>
              <a:t>n;i</a:t>
            </a:r>
            <a:r>
              <a:rPr lang="en-US" sz="1400" dirty="0">
                <a:solidFill>
                  <a:schemeClr val="accent2"/>
                </a:solidFill>
              </a:rPr>
              <a:t>++){</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   b[</a:t>
            </a:r>
            <a:r>
              <a:rPr lang="en-US" sz="1400" dirty="0" err="1">
                <a:solidFill>
                  <a:schemeClr val="accent2"/>
                </a:solidFill>
              </a:rPr>
              <a:t>i</a:t>
            </a:r>
            <a:r>
              <a:rPr lang="en-US" sz="1400" dirty="0">
                <a:solidFill>
                  <a:schemeClr val="accent2"/>
                </a:solidFill>
              </a:rPr>
              <a:t>]=0.0;</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 </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1400" dirty="0">
              <a:solidFill>
                <a:srgbClr val="00B050"/>
              </a:solidFill>
            </a:endParaRP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tx2"/>
                </a:solidFill>
              </a:rPr>
              <a:t>File </a:t>
            </a:r>
            <a:r>
              <a:rPr lang="en-US" sz="1400" dirty="0" err="1">
                <a:solidFill>
                  <a:schemeClr val="tx2"/>
                </a:solidFill>
              </a:rPr>
              <a:t>main.c</a:t>
            </a:r>
            <a:endParaRPr lang="ru-RU" sz="1400" dirty="0">
              <a:solidFill>
                <a:schemeClr val="tx2"/>
              </a:solidFill>
            </a:endParaRP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#include &lt;</a:t>
            </a:r>
            <a:r>
              <a:rPr lang="en-US" sz="1400" dirty="0" err="1">
                <a:solidFill>
                  <a:schemeClr val="accent2"/>
                </a:solidFill>
              </a:rPr>
              <a:t>stdio.h</a:t>
            </a:r>
            <a:r>
              <a:rPr lang="en-US" sz="1400" dirty="0">
                <a:solidFill>
                  <a:schemeClr val="accent2"/>
                </a:solidFill>
              </a:rPr>
              <a:t>&gt;</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#include &lt;</a:t>
            </a:r>
            <a:r>
              <a:rPr lang="en-US" sz="1400" dirty="0" err="1">
                <a:solidFill>
                  <a:schemeClr val="accent2"/>
                </a:solidFill>
              </a:rPr>
              <a:t>stdlib.h</a:t>
            </a:r>
            <a:r>
              <a:rPr lang="en-US" sz="1400" dirty="0">
                <a:solidFill>
                  <a:schemeClr val="accent2"/>
                </a:solidFill>
              </a:rPr>
              <a:t>&gt;</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                                           </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extern void sub(</a:t>
            </a:r>
            <a:r>
              <a:rPr lang="en-US" sz="1400" dirty="0" err="1">
                <a:solidFill>
                  <a:schemeClr val="accent2"/>
                </a:solidFill>
              </a:rPr>
              <a:t>int</a:t>
            </a:r>
            <a:r>
              <a:rPr lang="en-US" sz="1400" dirty="0">
                <a:solidFill>
                  <a:schemeClr val="accent2"/>
                </a:solidFill>
              </a:rPr>
              <a:t> *</a:t>
            </a:r>
            <a:r>
              <a:rPr lang="en-US" sz="1400" dirty="0" err="1">
                <a:solidFill>
                  <a:schemeClr val="accent2"/>
                </a:solidFill>
              </a:rPr>
              <a:t>a,float</a:t>
            </a:r>
            <a:r>
              <a:rPr lang="en-US" sz="1400" dirty="0">
                <a:solidFill>
                  <a:schemeClr val="accent2"/>
                </a:solidFill>
              </a:rPr>
              <a:t> *b, </a:t>
            </a:r>
            <a:r>
              <a:rPr lang="en-US" sz="1400" dirty="0" err="1">
                <a:solidFill>
                  <a:schemeClr val="accent2"/>
                </a:solidFill>
              </a:rPr>
              <a:t>int</a:t>
            </a:r>
            <a:r>
              <a:rPr lang="en-US" sz="1400" dirty="0">
                <a:solidFill>
                  <a:schemeClr val="accent2"/>
                </a:solidFill>
              </a:rPr>
              <a:t> n);</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err="1">
                <a:solidFill>
                  <a:schemeClr val="accent2"/>
                </a:solidFill>
              </a:rPr>
              <a:t>int</a:t>
            </a:r>
            <a:r>
              <a:rPr lang="en-US" sz="1400" dirty="0">
                <a:solidFill>
                  <a:schemeClr val="accent2"/>
                </a:solidFill>
              </a:rPr>
              <a:t> main(){</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err="1">
                <a:solidFill>
                  <a:schemeClr val="accent2"/>
                </a:solidFill>
              </a:rPr>
              <a:t>int</a:t>
            </a:r>
            <a:r>
              <a:rPr lang="en-US" sz="1400" dirty="0">
                <a:solidFill>
                  <a:schemeClr val="accent2"/>
                </a:solidFill>
              </a:rPr>
              <a:t> *a;</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float *b;</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a=(</a:t>
            </a:r>
            <a:r>
              <a:rPr lang="en-US" sz="1400" dirty="0" err="1">
                <a:solidFill>
                  <a:schemeClr val="accent2"/>
                </a:solidFill>
              </a:rPr>
              <a:t>int</a:t>
            </a:r>
            <a:r>
              <a:rPr lang="en-US" sz="1400" dirty="0">
                <a:solidFill>
                  <a:schemeClr val="accent2"/>
                </a:solidFill>
              </a:rPr>
              <a:t>*)</a:t>
            </a:r>
            <a:r>
              <a:rPr lang="en-US" sz="1400" dirty="0" err="1">
                <a:solidFill>
                  <a:schemeClr val="accent2"/>
                </a:solidFill>
              </a:rPr>
              <a:t>malloc</a:t>
            </a:r>
            <a:r>
              <a:rPr lang="en-US" sz="1400" dirty="0">
                <a:solidFill>
                  <a:schemeClr val="accent2"/>
                </a:solidFill>
              </a:rPr>
              <a:t>(100*</a:t>
            </a:r>
            <a:r>
              <a:rPr lang="en-US" sz="1400" dirty="0" err="1">
                <a:solidFill>
                  <a:schemeClr val="accent2"/>
                </a:solidFill>
              </a:rPr>
              <a:t>sizeof</a:t>
            </a:r>
            <a:r>
              <a:rPr lang="en-US" sz="1400" dirty="0">
                <a:solidFill>
                  <a:schemeClr val="accent2"/>
                </a:solidFill>
              </a:rPr>
              <a:t>(</a:t>
            </a:r>
            <a:r>
              <a:rPr lang="en-US" sz="1400" dirty="0" err="1">
                <a:solidFill>
                  <a:schemeClr val="accent2"/>
                </a:solidFill>
              </a:rPr>
              <a:t>int</a:t>
            </a:r>
            <a:r>
              <a:rPr lang="en-US" sz="1400" dirty="0">
                <a:solidFill>
                  <a:schemeClr val="accent2"/>
                </a:solidFill>
              </a:rPr>
              <a:t>));</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b=(float*)</a:t>
            </a:r>
            <a:r>
              <a:rPr lang="en-US" sz="1400" dirty="0" err="1">
                <a:solidFill>
                  <a:schemeClr val="accent2"/>
                </a:solidFill>
              </a:rPr>
              <a:t>malloc</a:t>
            </a:r>
            <a:r>
              <a:rPr lang="en-US" sz="1400" dirty="0">
                <a:solidFill>
                  <a:schemeClr val="accent2"/>
                </a:solidFill>
              </a:rPr>
              <a:t>(100*</a:t>
            </a:r>
            <a:r>
              <a:rPr lang="en-US" sz="1400" dirty="0" err="1">
                <a:solidFill>
                  <a:schemeClr val="accent2"/>
                </a:solidFill>
              </a:rPr>
              <a:t>sizeof</a:t>
            </a:r>
            <a:r>
              <a:rPr lang="en-US" sz="1400" dirty="0">
                <a:solidFill>
                  <a:schemeClr val="accent2"/>
                </a:solidFill>
              </a:rPr>
              <a:t>(</a:t>
            </a:r>
            <a:r>
              <a:rPr lang="en-US" sz="1400" dirty="0" err="1">
                <a:solidFill>
                  <a:schemeClr val="accent2"/>
                </a:solidFill>
              </a:rPr>
              <a:t>int</a:t>
            </a:r>
            <a:r>
              <a:rPr lang="en-US" sz="1400" dirty="0">
                <a:solidFill>
                  <a:schemeClr val="accent2"/>
                </a:solidFill>
              </a:rPr>
              <a:t>));</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                                                                </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sub(a,b,100);</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err="1">
                <a:solidFill>
                  <a:schemeClr val="accent2"/>
                </a:solidFill>
              </a:rPr>
              <a:t>printf</a:t>
            </a:r>
            <a:r>
              <a:rPr lang="en-US" sz="1400" dirty="0">
                <a:solidFill>
                  <a:schemeClr val="accent2"/>
                </a:solidFill>
              </a:rPr>
              <a:t>("%d;%f\</a:t>
            </a:r>
            <a:r>
              <a:rPr lang="en-US" sz="1400" dirty="0" err="1">
                <a:solidFill>
                  <a:schemeClr val="accent2"/>
                </a:solidFill>
              </a:rPr>
              <a:t>n",a</a:t>
            </a:r>
            <a:r>
              <a:rPr lang="en-US" sz="1400" dirty="0">
                <a:solidFill>
                  <a:schemeClr val="accent2"/>
                </a:solidFill>
              </a:rPr>
              <a:t>[0],b[0]);</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dirty="0">
                <a:solidFill>
                  <a:schemeClr val="accent2"/>
                </a:solidFill>
              </a:rPr>
              <a:t>}</a:t>
            </a:r>
            <a:endParaRPr lang="ru-RU" sz="1400" dirty="0">
              <a:solidFill>
                <a:schemeClr val="accent2"/>
              </a:solidFill>
            </a:endParaRPr>
          </a:p>
        </p:txBody>
      </p:sp>
      <p:sp>
        <p:nvSpPr>
          <p:cNvPr id="40964" name="TextBox 3"/>
          <p:cNvSpPr txBox="1">
            <a:spLocks noChangeArrowheads="1"/>
          </p:cNvSpPr>
          <p:nvPr/>
        </p:nvSpPr>
        <p:spPr bwMode="auto">
          <a:xfrm>
            <a:off x="4822825" y="188641"/>
            <a:ext cx="4141663" cy="1824089"/>
          </a:xfrm>
          <a:prstGeom prst="rect">
            <a:avLst/>
          </a:prstGeom>
          <a:gradFill>
            <a:gsLst>
              <a:gs pos="0">
                <a:srgbClr val="5E9EFF"/>
              </a:gs>
              <a:gs pos="39999">
                <a:srgbClr val="85C2FF"/>
              </a:gs>
              <a:gs pos="70000">
                <a:srgbClr val="C4D6EB"/>
              </a:gs>
              <a:gs pos="100000">
                <a:srgbClr val="FFEBFA"/>
              </a:gs>
            </a:gsLst>
            <a:lin ang="5400000" scaled="0"/>
          </a:gradFill>
          <a:ln w="9525">
            <a:noFill/>
            <a:miter lim="800000"/>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Question: Is it possible make loop fusion for </a:t>
            </a:r>
            <a:r>
              <a:rPr lang="en-US" dirty="0" smtClean="0">
                <a:solidFill>
                  <a:schemeClr val="tx1"/>
                </a:solidFill>
              </a:rPr>
              <a:t>the loops in </a:t>
            </a:r>
            <a:r>
              <a:rPr lang="en-US" dirty="0">
                <a:solidFill>
                  <a:schemeClr val="tx1"/>
                </a:solidFill>
              </a:rPr>
              <a:t>this case?</a:t>
            </a: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dirty="0">
              <a:solidFill>
                <a:srgbClr val="0070C0"/>
              </a:solidFill>
            </a:endParaRP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dirty="0" err="1">
                <a:solidFill>
                  <a:srgbClr val="0070C0"/>
                </a:solidFill>
              </a:rPr>
              <a:t>icc</a:t>
            </a:r>
            <a:r>
              <a:rPr lang="en-US" dirty="0">
                <a:solidFill>
                  <a:srgbClr val="0070C0"/>
                </a:solidFill>
              </a:rPr>
              <a:t> –O3 –c </a:t>
            </a:r>
            <a:r>
              <a:rPr lang="en-US" dirty="0" err="1">
                <a:solidFill>
                  <a:srgbClr val="0070C0"/>
                </a:solidFill>
              </a:rPr>
              <a:t>main.c</a:t>
            </a:r>
            <a:endParaRPr lang="en-US" dirty="0">
              <a:solidFill>
                <a:srgbClr val="0070C0"/>
              </a:solidFill>
            </a:endParaRP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dirty="0" err="1">
                <a:solidFill>
                  <a:srgbClr val="0070C0"/>
                </a:solidFill>
              </a:rPr>
              <a:t>icc</a:t>
            </a:r>
            <a:r>
              <a:rPr lang="en-US" dirty="0">
                <a:solidFill>
                  <a:srgbClr val="0070C0"/>
                </a:solidFill>
              </a:rPr>
              <a:t> –O3 –c </a:t>
            </a:r>
            <a:r>
              <a:rPr lang="en-US" dirty="0" err="1">
                <a:solidFill>
                  <a:srgbClr val="0070C0"/>
                </a:solidFill>
              </a:rPr>
              <a:t>sub.c</a:t>
            </a:r>
            <a:endParaRPr lang="en-US" dirty="0">
              <a:solidFill>
                <a:srgbClr val="0070C0"/>
              </a:solidFill>
            </a:endParaRPr>
          </a:p>
          <a:p>
            <a:pPr>
              <a:lnSpc>
                <a:spcPct val="80000"/>
              </a:lnSpc>
              <a:spcBef>
                <a:spcPts val="35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dirty="0" err="1">
                <a:solidFill>
                  <a:srgbClr val="0070C0"/>
                </a:solidFill>
              </a:rPr>
              <a:t>icc</a:t>
            </a:r>
            <a:r>
              <a:rPr lang="en-US" dirty="0">
                <a:solidFill>
                  <a:srgbClr val="0070C0"/>
                </a:solidFill>
              </a:rPr>
              <a:t> main.obj sub.obj</a:t>
            </a:r>
            <a:endParaRPr lang="ru-RU" dirty="0">
              <a:solidFill>
                <a:srgbClr val="0070C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body" idx="4294967295"/>
          </p:nvPr>
        </p:nvSpPr>
        <p:spPr>
          <a:xfrm>
            <a:off x="395288" y="476250"/>
            <a:ext cx="8210550" cy="5686425"/>
          </a:xfrm>
        </p:spPr>
        <p:txBody>
          <a:bodyPr/>
          <a:lstStyle/>
          <a:p>
            <a:pPr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err="1" smtClean="0">
                <a:latin typeface="Calibri" pitchFamily="34" charset="0"/>
              </a:rPr>
              <a:t>icc</a:t>
            </a:r>
            <a:r>
              <a:rPr lang="en-US" sz="2000" dirty="0" smtClean="0">
                <a:latin typeface="Calibri" pitchFamily="34" charset="0"/>
              </a:rPr>
              <a:t> </a:t>
            </a:r>
            <a:r>
              <a:rPr lang="en-US" sz="2000" dirty="0" err="1" smtClean="0">
                <a:latin typeface="Calibri" pitchFamily="34" charset="0"/>
              </a:rPr>
              <a:t>main.c</a:t>
            </a:r>
            <a:r>
              <a:rPr lang="en-US" sz="2000" dirty="0" smtClean="0">
                <a:latin typeface="Calibri" pitchFamily="34" charset="0"/>
              </a:rPr>
              <a:t> 2.c –O3 </a:t>
            </a:r>
          </a:p>
          <a:p>
            <a:pPr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2.c(3): (col. 1) remark: LOOP WAS VECTORIZED.</a:t>
            </a:r>
          </a:p>
          <a:p>
            <a:pPr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2.c(6): (col. 1) remark: LOOP WAS VECTORIZED.</a:t>
            </a:r>
          </a:p>
          <a:p>
            <a:pPr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latin typeface="Calibri" pitchFamily="34" charset="0"/>
            </a:endParaRPr>
          </a:p>
          <a:p>
            <a:pPr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err="1" smtClean="0">
                <a:latin typeface="Calibri" pitchFamily="34" charset="0"/>
              </a:rPr>
              <a:t>icc</a:t>
            </a:r>
            <a:r>
              <a:rPr lang="en-US" sz="2000" dirty="0" smtClean="0">
                <a:latin typeface="Calibri" pitchFamily="34" charset="0"/>
              </a:rPr>
              <a:t> </a:t>
            </a:r>
            <a:r>
              <a:rPr lang="en-US" sz="2000" dirty="0" err="1" smtClean="0">
                <a:latin typeface="Calibri" pitchFamily="34" charset="0"/>
              </a:rPr>
              <a:t>main.c</a:t>
            </a:r>
            <a:r>
              <a:rPr lang="en-US" sz="2000" dirty="0" smtClean="0">
                <a:latin typeface="Calibri" pitchFamily="34" charset="0"/>
              </a:rPr>
              <a:t> 2.c –O3 –</a:t>
            </a:r>
            <a:r>
              <a:rPr lang="en-US" sz="2000" dirty="0" err="1" smtClean="0">
                <a:latin typeface="Calibri" pitchFamily="34" charset="0"/>
              </a:rPr>
              <a:t>ansi</a:t>
            </a:r>
            <a:r>
              <a:rPr lang="en-US" sz="2000" dirty="0" smtClean="0">
                <a:latin typeface="Calibri" pitchFamily="34" charset="0"/>
              </a:rPr>
              <a:t>-alias</a:t>
            </a:r>
          </a:p>
          <a:p>
            <a:pPr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2.c(3): (col. 1) remark: FUSED LOOP WAS VECTORIZED.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What's the difference?</a:t>
            </a:r>
          </a:p>
          <a:p>
            <a:pPr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latin typeface="Calibri" pitchFamily="34" charset="0"/>
            </a:endParaRPr>
          </a:p>
          <a:p>
            <a:pPr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-[no-]</a:t>
            </a:r>
            <a:r>
              <a:rPr lang="en-US" sz="2000" dirty="0" err="1" smtClean="0">
                <a:latin typeface="Calibri" pitchFamily="34" charset="0"/>
              </a:rPr>
              <a:t>ansi</a:t>
            </a:r>
            <a:r>
              <a:rPr lang="en-US" sz="2000" dirty="0" smtClean="0">
                <a:latin typeface="Calibri" pitchFamily="34" charset="0"/>
              </a:rPr>
              <a:t>-alias       enable/disable(DEFAULT) use of ANSI aliasing rules in optimizations; user asserts that the program adheres to these rules.</a:t>
            </a:r>
          </a:p>
          <a:p>
            <a:pPr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ANSI </a:t>
            </a:r>
            <a:r>
              <a:rPr lang="en-US" sz="2000" dirty="0" smtClean="0">
                <a:latin typeface="Calibri" pitchFamily="34" charset="0"/>
              </a:rPr>
              <a:t>aliasing rules require that the pointers can refer only to the objects of the same or compatible type. This means in practice that the pointers of incompatible type can not address the same </a:t>
            </a:r>
            <a:r>
              <a:rPr lang="en-US" sz="2000" dirty="0" smtClean="0">
                <a:latin typeface="Calibri" pitchFamily="34" charset="0"/>
              </a:rPr>
              <a:t>memory.</a:t>
            </a:r>
            <a:endParaRPr lang="en-US" sz="2000" dirty="0">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latin typeface="Calibri" pitchFamily="34" charset="0"/>
              </a:rPr>
              <a:t>Using </a:t>
            </a:r>
            <a:r>
              <a:rPr lang="en-US" sz="2000" dirty="0" smtClean="0">
                <a:latin typeface="Calibri" pitchFamily="34" charset="0"/>
              </a:rPr>
              <a:t>–anti-alias option at compile time allows compiler to perform more aggressive optimizations.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body" idx="4294967295"/>
          </p:nvPr>
        </p:nvSpPr>
        <p:spPr>
          <a:xfrm>
            <a:off x="395288" y="476250"/>
            <a:ext cx="8210550" cy="5686425"/>
          </a:xfrm>
        </p:spPr>
        <p:txBody>
          <a:bodyPr/>
          <a:lstStyle/>
          <a:p>
            <a:r>
              <a:rPr lang="en-US" sz="2000" dirty="0" smtClean="0">
                <a:latin typeface="Calibri" pitchFamily="34" charset="0"/>
              </a:rPr>
              <a:t>There </a:t>
            </a:r>
            <a:r>
              <a:rPr lang="en-US" sz="2000" dirty="0" smtClean="0">
                <a:latin typeface="Calibri" pitchFamily="34" charset="0"/>
              </a:rPr>
              <a:t>are special attributes in C/C++ language </a:t>
            </a:r>
            <a:r>
              <a:rPr lang="en-US" sz="2000" dirty="0" smtClean="0">
                <a:latin typeface="Calibri" pitchFamily="34" charset="0"/>
              </a:rPr>
              <a:t>to facilitate </a:t>
            </a:r>
            <a:r>
              <a:rPr lang="en-US" sz="2000" dirty="0" smtClean="0">
                <a:latin typeface="Calibri" pitchFamily="34" charset="0"/>
              </a:rPr>
              <a:t>the work of the compiler with the alias analysis. Pointers can be declared as restrict. This attribute </a:t>
            </a:r>
            <a:r>
              <a:rPr lang="en-US" sz="2000" dirty="0" smtClean="0">
                <a:latin typeface="Calibri" pitchFamily="34" charset="0"/>
              </a:rPr>
              <a:t>means that </a:t>
            </a:r>
            <a:r>
              <a:rPr lang="en-US" sz="2000" dirty="0" smtClean="0">
                <a:latin typeface="Calibri" pitchFamily="34" charset="0"/>
              </a:rPr>
              <a:t>only a pointer or an expression based on this pointer can refer to memory which is related with this pointer.</a:t>
            </a:r>
            <a:br>
              <a:rPr lang="en-US" sz="2000" dirty="0" smtClean="0">
                <a:latin typeface="Calibri" pitchFamily="34" charset="0"/>
              </a:rPr>
            </a:br>
            <a:r>
              <a:rPr lang="en-US" sz="2000" dirty="0" smtClean="0">
                <a:latin typeface="Calibri" pitchFamily="34" charset="0"/>
              </a:rPr>
              <a:t>    </a:t>
            </a:r>
            <a:r>
              <a:rPr lang="en-US" sz="2000" dirty="0" err="1" smtClean="0">
                <a:latin typeface="Calibri" pitchFamily="34" charset="0"/>
              </a:rPr>
              <a:t>int</a:t>
            </a:r>
            <a:r>
              <a:rPr lang="en-US" sz="2000" dirty="0" smtClean="0">
                <a:latin typeface="Calibri" pitchFamily="34" charset="0"/>
              </a:rPr>
              <a:t> sub (</a:t>
            </a:r>
            <a:r>
              <a:rPr lang="en-US" sz="2000" dirty="0" err="1" smtClean="0">
                <a:latin typeface="Calibri" pitchFamily="34" charset="0"/>
              </a:rPr>
              <a:t>int</a:t>
            </a:r>
            <a:r>
              <a:rPr lang="en-US" sz="2000" dirty="0" smtClean="0">
                <a:latin typeface="Calibri" pitchFamily="34" charset="0"/>
              </a:rPr>
              <a:t> * a, float * b, </a:t>
            </a:r>
            <a:r>
              <a:rPr lang="en-US" sz="2000" dirty="0" err="1" smtClean="0">
                <a:latin typeface="Calibri" pitchFamily="34" charset="0"/>
              </a:rPr>
              <a:t>int</a:t>
            </a:r>
            <a:r>
              <a:rPr lang="en-US" sz="2000" dirty="0" smtClean="0">
                <a:latin typeface="Calibri" pitchFamily="34" charset="0"/>
              </a:rPr>
              <a:t> n)</a:t>
            </a:r>
            <a:br>
              <a:rPr lang="en-US" sz="2000" dirty="0" smtClean="0">
                <a:latin typeface="Calibri" pitchFamily="34" charset="0"/>
              </a:rPr>
            </a:br>
            <a:r>
              <a:rPr lang="en-US" sz="2000" dirty="0" smtClean="0">
                <a:latin typeface="Calibri" pitchFamily="34" charset="0"/>
              </a:rPr>
              <a:t>    =&gt;</a:t>
            </a:r>
            <a:br>
              <a:rPr lang="en-US" sz="2000" dirty="0" smtClean="0">
                <a:latin typeface="Calibri" pitchFamily="34" charset="0"/>
              </a:rPr>
            </a:br>
            <a:r>
              <a:rPr lang="en-US" sz="2000" dirty="0" smtClean="0">
                <a:latin typeface="Calibri" pitchFamily="34" charset="0"/>
              </a:rPr>
              <a:t>    </a:t>
            </a:r>
            <a:r>
              <a:rPr lang="en-US" sz="2000" dirty="0" err="1" smtClean="0">
                <a:latin typeface="Calibri" pitchFamily="34" charset="0"/>
              </a:rPr>
              <a:t>int</a:t>
            </a:r>
            <a:r>
              <a:rPr lang="en-US" sz="2000" dirty="0" smtClean="0">
                <a:latin typeface="Calibri" pitchFamily="34" charset="0"/>
              </a:rPr>
              <a:t> sub (</a:t>
            </a:r>
            <a:r>
              <a:rPr lang="en-US" sz="2000" dirty="0" err="1" smtClean="0">
                <a:latin typeface="Calibri" pitchFamily="34" charset="0"/>
              </a:rPr>
              <a:t>int</a:t>
            </a:r>
            <a:r>
              <a:rPr lang="en-US" sz="2000" dirty="0" smtClean="0">
                <a:latin typeface="Calibri" pitchFamily="34" charset="0"/>
              </a:rPr>
              <a:t> * restrict a, float * restrict b, </a:t>
            </a:r>
            <a:r>
              <a:rPr lang="en-US" sz="2000" dirty="0" err="1" smtClean="0">
                <a:latin typeface="Calibri" pitchFamily="34" charset="0"/>
              </a:rPr>
              <a:t>int</a:t>
            </a:r>
            <a:r>
              <a:rPr lang="en-US" sz="2000" dirty="0" smtClean="0">
                <a:latin typeface="Calibri" pitchFamily="34" charset="0"/>
              </a:rPr>
              <a:t> n)</a:t>
            </a:r>
            <a:br>
              <a:rPr lang="en-US" sz="2000" dirty="0" smtClean="0">
                <a:latin typeface="Calibri" pitchFamily="34" charset="0"/>
              </a:rPr>
            </a:br>
            <a:endParaRPr lang="en-US" sz="2000" dirty="0">
              <a:latin typeface="Calibri" pitchFamily="34" charset="0"/>
            </a:endParaRPr>
          </a:p>
          <a:p>
            <a:r>
              <a:rPr lang="en-US" sz="2000" dirty="0" smtClean="0">
                <a:latin typeface="Calibri" pitchFamily="34" charset="0"/>
              </a:rPr>
              <a:t>Fortran </a:t>
            </a:r>
            <a:r>
              <a:rPr lang="en-US" sz="2000" dirty="0" smtClean="0">
                <a:latin typeface="Calibri" pitchFamily="34" charset="0"/>
              </a:rPr>
              <a:t>language has stronger rules for pointers. Although the language has pointers to arrays, but each array, which can be referenced through </a:t>
            </a:r>
            <a:r>
              <a:rPr lang="en-US" sz="2000" dirty="0" smtClean="0">
                <a:latin typeface="Calibri" pitchFamily="34" charset="0"/>
              </a:rPr>
              <a:t>the pointer </a:t>
            </a:r>
            <a:r>
              <a:rPr lang="en-US" sz="2000" dirty="0" smtClean="0">
                <a:latin typeface="Calibri" pitchFamily="34" charset="0"/>
              </a:rPr>
              <a:t>must be explicitly declared as TARGET. By default, function arguments can’t refer to the </a:t>
            </a:r>
            <a:r>
              <a:rPr lang="en-US" sz="2000" dirty="0" smtClean="0">
                <a:latin typeface="Calibri" pitchFamily="34" charset="0"/>
              </a:rPr>
              <a:t>same location. </a:t>
            </a:r>
            <a:r>
              <a:rPr lang="en-US" sz="2000" dirty="0" smtClean="0">
                <a:latin typeface="Calibri" pitchFamily="34" charset="0"/>
              </a:rPr>
              <a:t>These rules simplify alias analysis.</a:t>
            </a:r>
          </a:p>
          <a:p>
            <a:pPr eaLnBrk="1" hangingPunct="1">
              <a:lnSpc>
                <a:spcPct val="90000"/>
              </a:lnSpc>
              <a:spcBef>
                <a:spcPts val="500"/>
              </a:spcBef>
            </a:pPr>
            <a:endParaRPr lang="ru-RU" sz="2000" dirty="0" smtClean="0"/>
          </a:p>
          <a:p>
            <a:pPr eaLnBrk="1" hangingPunct="1">
              <a:lnSpc>
                <a:spcPct val="90000"/>
              </a:lnSpc>
              <a:spcBef>
                <a:spcPts val="500"/>
              </a:spcBef>
            </a:pPr>
            <a:endParaRPr lang="en-US" sz="20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455613" y="260350"/>
            <a:ext cx="8234362" cy="5705475"/>
          </a:xfrm>
        </p:spPr>
        <p:txBody>
          <a:bodyPr/>
          <a:lstStyle/>
          <a:p>
            <a:r>
              <a:rPr lang="en-US" sz="1800" dirty="0" smtClean="0"/>
              <a:t> </a:t>
            </a:r>
            <a:r>
              <a:rPr lang="en-US" sz="1800" dirty="0" smtClean="0">
                <a:latin typeface="Calibri" pitchFamily="34" charset="0"/>
              </a:rPr>
              <a:t>Compiler contains special option </a:t>
            </a:r>
            <a:r>
              <a:rPr lang="en-US" sz="1800" dirty="0" smtClean="0">
                <a:latin typeface="Calibri" pitchFamily="34" charset="0"/>
              </a:rPr>
              <a:t>to show the results of </a:t>
            </a:r>
            <a:r>
              <a:rPr lang="en-US" sz="1800" dirty="0" smtClean="0">
                <a:latin typeface="Calibri" pitchFamily="34" charset="0"/>
              </a:rPr>
              <a:t>different optimizations </a:t>
            </a:r>
          </a:p>
          <a:p>
            <a:r>
              <a:rPr lang="en-US" sz="1800" dirty="0" smtClean="0">
                <a:latin typeface="Calibri" pitchFamily="34" charset="0"/>
              </a:rPr>
              <a:t>/</a:t>
            </a:r>
            <a:r>
              <a:rPr lang="en-US" sz="1800" dirty="0" err="1" smtClean="0">
                <a:latin typeface="Calibri" pitchFamily="34" charset="0"/>
              </a:rPr>
              <a:t>Qopt</a:t>
            </a:r>
            <a:r>
              <a:rPr lang="en-US" sz="1800" dirty="0" smtClean="0">
                <a:latin typeface="Calibri" pitchFamily="34" charset="0"/>
              </a:rPr>
              <a:t>-report[:n]</a:t>
            </a:r>
          </a:p>
          <a:p>
            <a:r>
              <a:rPr lang="en-US" sz="1800" dirty="0" smtClean="0">
                <a:latin typeface="Calibri" pitchFamily="34" charset="0"/>
              </a:rPr>
              <a:t>          generate an optimization report to </a:t>
            </a:r>
            <a:r>
              <a:rPr lang="en-US" sz="1800" dirty="0" err="1" smtClean="0">
                <a:latin typeface="Calibri" pitchFamily="34" charset="0"/>
              </a:rPr>
              <a:t>stderr</a:t>
            </a:r>
            <a:endParaRPr lang="en-US" sz="1800" dirty="0" smtClean="0">
              <a:latin typeface="Calibri" pitchFamily="34" charset="0"/>
            </a:endParaRPr>
          </a:p>
          <a:p>
            <a:r>
              <a:rPr lang="en-US" sz="1800" dirty="0" smtClean="0">
                <a:latin typeface="Calibri" pitchFamily="34" charset="0"/>
              </a:rPr>
              <a:t>            0   disable optimization report output</a:t>
            </a:r>
          </a:p>
          <a:p>
            <a:r>
              <a:rPr lang="en-US" sz="1800" dirty="0" smtClean="0">
                <a:latin typeface="Calibri" pitchFamily="34" charset="0"/>
              </a:rPr>
              <a:t>            1   minimum report output</a:t>
            </a:r>
          </a:p>
          <a:p>
            <a:r>
              <a:rPr lang="en-US" sz="1800" dirty="0" smtClean="0">
                <a:latin typeface="Calibri" pitchFamily="34" charset="0"/>
              </a:rPr>
              <a:t>            2   medium output (DEFAULT when enabled)</a:t>
            </a:r>
          </a:p>
          <a:p>
            <a:r>
              <a:rPr lang="en-US" sz="1800" dirty="0" smtClean="0">
                <a:latin typeface="Calibri" pitchFamily="34" charset="0"/>
              </a:rPr>
              <a:t>            3   maximum report output</a:t>
            </a:r>
          </a:p>
          <a:p>
            <a:endParaRPr lang="ru-RU" sz="1800" dirty="0" smtClean="0">
              <a:latin typeface="Calibri" pitchFamily="34" charset="0"/>
            </a:endParaRPr>
          </a:p>
          <a:p>
            <a:r>
              <a:rPr lang="en-US" sz="1800" dirty="0" smtClean="0">
                <a:latin typeface="Calibri" pitchFamily="34" charset="0"/>
              </a:rPr>
              <a:t>Example</a:t>
            </a:r>
            <a:r>
              <a:rPr lang="ru-RU" sz="1800" dirty="0" smtClean="0">
                <a:latin typeface="Calibri" pitchFamily="34" charset="0"/>
              </a:rPr>
              <a:t>:</a:t>
            </a:r>
          </a:p>
          <a:p>
            <a:r>
              <a:rPr lang="en-US" sz="1800" dirty="0" smtClean="0">
                <a:latin typeface="Calibri" pitchFamily="34" charset="0"/>
              </a:rPr>
              <a:t>LOOP INTERCHANGE in loops at line: 8 9 </a:t>
            </a:r>
          </a:p>
          <a:p>
            <a:r>
              <a:rPr lang="en-US" sz="1800" dirty="0" err="1" smtClean="0">
                <a:latin typeface="Calibri" pitchFamily="34" charset="0"/>
              </a:rPr>
              <a:t>Loopnest</a:t>
            </a:r>
            <a:r>
              <a:rPr lang="en-US" sz="1800" dirty="0" smtClean="0">
                <a:latin typeface="Calibri" pitchFamily="34" charset="0"/>
              </a:rPr>
              <a:t> permutation ( 1 2 ) --&gt; ( 2 1 )</a:t>
            </a:r>
          </a:p>
          <a:p>
            <a:r>
              <a:rPr lang="en-US" sz="1800" dirty="0" smtClean="0">
                <a:latin typeface="Calibri" pitchFamily="34" charset="0"/>
              </a:rPr>
              <a:t>Fusion loop partitions: (loop line numbers)</a:t>
            </a:r>
          </a:p>
          <a:p>
            <a:r>
              <a:rPr lang="en-US" sz="1800" dirty="0" smtClean="0">
                <a:latin typeface="Calibri" pitchFamily="34" charset="0"/>
              </a:rPr>
              <a:t>Fused Loops: ( 9 14 )</a:t>
            </a:r>
          </a:p>
          <a:p>
            <a:endParaRPr lang="ru-RU" dirty="0" smtClean="0"/>
          </a:p>
        </p:txBody>
      </p:sp>
      <p:sp>
        <p:nvSpPr>
          <p:cNvPr id="4096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
        <p:nvSpPr>
          <p:cNvPr id="41987" name="Rectangle 1"/>
          <p:cNvSpPr>
            <a:spLocks noGrp="1" noChangeArrowheads="1"/>
          </p:cNvSpPr>
          <p:nvPr>
            <p:ph type="title" idx="4294967295"/>
          </p:nvPr>
        </p:nvSpPr>
        <p:spPr>
          <a:xfrm>
            <a:off x="250825" y="2492375"/>
            <a:ext cx="8229600" cy="1371600"/>
          </a:xfrm>
          <a:gradFill rotWithShape="0">
            <a:gsLst>
              <a:gs pos="0">
                <a:srgbClr val="FBEAC7"/>
              </a:gs>
              <a:gs pos="17999">
                <a:srgbClr val="FEE7F2"/>
              </a:gs>
              <a:gs pos="36000">
                <a:srgbClr val="FAC77D"/>
              </a:gs>
              <a:gs pos="61000">
                <a:srgbClr val="FBA97D"/>
              </a:gs>
              <a:gs pos="82001">
                <a:srgbClr val="FBD49C"/>
              </a:gs>
              <a:gs pos="100000">
                <a:srgbClr val="FEE7F2"/>
              </a:gs>
            </a:gsLst>
            <a:lin ang="5400000"/>
          </a:gradFill>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latin typeface="Calibri" pitchFamily="34" charset="0"/>
                <a:cs typeface="Calibri" pitchFamily="34" charset="0"/>
              </a:rPr>
              <a:t>Thank you.</a:t>
            </a:r>
            <a:endParaRPr lang="ru-RU" sz="2800" dirty="0" smtClean="0">
              <a:latin typeface="Calibri" pitchFamily="34" charset="0"/>
              <a:cs typeface="Calibri"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333375"/>
            <a:ext cx="8226425" cy="5530850"/>
          </a:xfrm>
        </p:spPr>
        <p:txBody>
          <a:bodyPr/>
          <a:lstStyle/>
          <a:p>
            <a:r>
              <a:rPr lang="en-US" sz="2800" b="1" dirty="0" smtClean="0">
                <a:solidFill>
                  <a:srgbClr val="0070C0"/>
                </a:solidFill>
                <a:latin typeface="Calibri" pitchFamily="34" charset="0"/>
              </a:rPr>
              <a:t>Loop </a:t>
            </a:r>
            <a:r>
              <a:rPr lang="en-US" sz="2800" b="1" dirty="0" smtClean="0">
                <a:solidFill>
                  <a:srgbClr val="0070C0"/>
                </a:solidFill>
                <a:latin typeface="Calibri" pitchFamily="34" charset="0"/>
              </a:rPr>
              <a:t>recognition and classification</a:t>
            </a:r>
            <a:r>
              <a:rPr lang="ru-RU" sz="2800" b="1" dirty="0" smtClean="0">
                <a:solidFill>
                  <a:srgbClr val="0070C0"/>
                </a:solidFill>
                <a:latin typeface="Calibri" pitchFamily="34" charset="0"/>
              </a:rPr>
              <a:t>.</a:t>
            </a:r>
          </a:p>
          <a:p>
            <a:r>
              <a:rPr lang="en-US" sz="2000" dirty="0" smtClean="0">
                <a:latin typeface="Calibri" pitchFamily="34" charset="0"/>
              </a:rPr>
              <a:t>Loop </a:t>
            </a:r>
            <a:r>
              <a:rPr lang="en-US" sz="2000" dirty="0" smtClean="0">
                <a:latin typeface="Calibri" pitchFamily="34" charset="0"/>
              </a:rPr>
              <a:t>optimizations usually can be performed only for </a:t>
            </a:r>
            <a:r>
              <a:rPr lang="en-US" sz="2000" dirty="0" smtClean="0">
                <a:latin typeface="Calibri" pitchFamily="34" charset="0"/>
              </a:rPr>
              <a:t>loops with </a:t>
            </a:r>
            <a:r>
              <a:rPr lang="en-US" sz="2000" dirty="0" smtClean="0">
                <a:latin typeface="Calibri" pitchFamily="34" charset="0"/>
              </a:rPr>
              <a:t>a certain number of iterations </a:t>
            </a:r>
            <a:r>
              <a:rPr lang="en-US" sz="2000" dirty="0" smtClean="0">
                <a:latin typeface="Calibri" pitchFamily="34" charset="0"/>
              </a:rPr>
              <a:t>and sequentially </a:t>
            </a:r>
            <a:r>
              <a:rPr lang="en-US" sz="2000" dirty="0" smtClean="0">
                <a:latin typeface="Calibri" pitchFamily="34" charset="0"/>
              </a:rPr>
              <a:t>changing iteration variables. There should no be transitions outside of the loop and calls to unknown functions.</a:t>
            </a:r>
          </a:p>
          <a:p>
            <a:endParaRPr lang="ru-RU" sz="2000" dirty="0" smtClean="0">
              <a:latin typeface="Calibri" pitchFamily="34" charset="0"/>
            </a:endParaRPr>
          </a:p>
          <a:p>
            <a:r>
              <a:rPr lang="en-US" sz="2000" dirty="0" smtClean="0">
                <a:latin typeface="Calibri" pitchFamily="34" charset="0"/>
              </a:rPr>
              <a:t>  “Good” loops:  </a:t>
            </a:r>
          </a:p>
          <a:p>
            <a:r>
              <a:rPr lang="ru-RU" sz="2000" b="1" dirty="0" smtClean="0">
                <a:solidFill>
                  <a:schemeClr val="accent2"/>
                </a:solidFill>
                <a:latin typeface="Calibri" pitchFamily="34" charset="0"/>
              </a:rPr>
              <a:t>1.)   </a:t>
            </a:r>
            <a:r>
              <a:rPr lang="en-US" sz="2000" b="1" dirty="0" smtClean="0">
                <a:solidFill>
                  <a:schemeClr val="accent2"/>
                </a:solidFill>
                <a:latin typeface="Calibri" pitchFamily="34" charset="0"/>
              </a:rPr>
              <a:t>for(i=0;i&lt;</a:t>
            </a:r>
            <a:r>
              <a:rPr lang="en-US" sz="2000" b="1" dirty="0" err="1" smtClean="0">
                <a:solidFill>
                  <a:schemeClr val="accent2"/>
                </a:solidFill>
                <a:latin typeface="Calibri" pitchFamily="34" charset="0"/>
              </a:rPr>
              <a:t>U;i</a:t>
            </a:r>
            <a:r>
              <a:rPr lang="en-US" sz="2000" b="1" dirty="0" smtClean="0">
                <a:solidFill>
                  <a:schemeClr val="accent2"/>
                </a:solidFill>
                <a:latin typeface="Calibri" pitchFamily="34" charset="0"/>
              </a:rPr>
              <a:t>++)                          3.)  for(i=0;i&lt;</a:t>
            </a:r>
            <a:r>
              <a:rPr lang="en-US" sz="2000" b="1" dirty="0" err="1" smtClean="0">
                <a:solidFill>
                  <a:schemeClr val="accent2"/>
                </a:solidFill>
                <a:latin typeface="Calibri" pitchFamily="34" charset="0"/>
              </a:rPr>
              <a:t>U;i</a:t>
            </a:r>
            <a:r>
              <a:rPr lang="en-US" sz="2000" b="1" dirty="0" smtClean="0">
                <a:solidFill>
                  <a:schemeClr val="accent2"/>
                </a:solidFill>
                <a:latin typeface="Calibri" pitchFamily="34" charset="0"/>
              </a:rPr>
              <a:t>++) {</a:t>
            </a:r>
          </a:p>
          <a:p>
            <a:r>
              <a:rPr lang="en-US" sz="2000" b="1" dirty="0" smtClean="0">
                <a:solidFill>
                  <a:schemeClr val="accent2"/>
                </a:solidFill>
                <a:latin typeface="Calibri" pitchFamily="34" charset="0"/>
              </a:rPr>
              <a:t>       a[i]=b[i];                                              a[j]=b[i];  </a:t>
            </a:r>
            <a:endParaRPr lang="ru-RU" sz="2000" b="1" dirty="0" smtClean="0">
              <a:solidFill>
                <a:schemeClr val="accent2"/>
              </a:solidFill>
              <a:latin typeface="Calibri" pitchFamily="34" charset="0"/>
            </a:endParaRPr>
          </a:p>
          <a:p>
            <a:r>
              <a:rPr lang="en-US" sz="2000" b="1" dirty="0" smtClean="0">
                <a:solidFill>
                  <a:schemeClr val="accent2"/>
                </a:solidFill>
                <a:latin typeface="Calibri" pitchFamily="34" charset="0"/>
              </a:rPr>
              <a:t>                                                                   j+=c*i; } </a:t>
            </a:r>
          </a:p>
          <a:p>
            <a:r>
              <a:rPr lang="ru-RU" sz="2000" b="1" dirty="0" smtClean="0">
                <a:solidFill>
                  <a:schemeClr val="accent2"/>
                </a:solidFill>
                <a:latin typeface="Calibri" pitchFamily="34" charset="0"/>
              </a:rPr>
              <a:t>2.)</a:t>
            </a:r>
            <a:r>
              <a:rPr lang="en-US" sz="2000" b="1" dirty="0" smtClean="0">
                <a:solidFill>
                  <a:schemeClr val="accent2"/>
                </a:solidFill>
                <a:latin typeface="Calibri" pitchFamily="34" charset="0"/>
              </a:rPr>
              <a:t>  i=0;                                              4.)  i=0;</a:t>
            </a:r>
            <a:endParaRPr lang="ru-RU" sz="2000" b="1" dirty="0" smtClean="0">
              <a:solidFill>
                <a:schemeClr val="accent2"/>
              </a:solidFill>
              <a:latin typeface="Calibri" pitchFamily="34" charset="0"/>
            </a:endParaRPr>
          </a:p>
          <a:p>
            <a:r>
              <a:rPr lang="ru-RU" sz="2000" b="1" dirty="0" smtClean="0">
                <a:solidFill>
                  <a:schemeClr val="accent2"/>
                </a:solidFill>
                <a:latin typeface="Calibri" pitchFamily="34" charset="0"/>
              </a:rPr>
              <a:t>       </a:t>
            </a:r>
            <a:r>
              <a:rPr lang="en-US" sz="2000" b="1" dirty="0" smtClean="0">
                <a:solidFill>
                  <a:schemeClr val="accent2"/>
                </a:solidFill>
                <a:latin typeface="Calibri" pitchFamily="34" charset="0"/>
              </a:rPr>
              <a:t>do {                                                   do { </a:t>
            </a:r>
            <a:endParaRPr lang="ru-RU" sz="2000" b="1" dirty="0" smtClean="0">
              <a:solidFill>
                <a:schemeClr val="accent2"/>
              </a:solidFill>
              <a:latin typeface="Calibri" pitchFamily="34" charset="0"/>
            </a:endParaRPr>
          </a:p>
          <a:p>
            <a:r>
              <a:rPr lang="ru-RU" sz="2000" b="1" dirty="0" smtClean="0">
                <a:solidFill>
                  <a:schemeClr val="accent2"/>
                </a:solidFill>
                <a:latin typeface="Calibri" pitchFamily="34" charset="0"/>
              </a:rPr>
              <a:t>       </a:t>
            </a:r>
            <a:r>
              <a:rPr lang="en-US" sz="2000" b="1" dirty="0" smtClean="0">
                <a:solidFill>
                  <a:schemeClr val="accent2"/>
                </a:solidFill>
                <a:latin typeface="Calibri" pitchFamily="34" charset="0"/>
              </a:rPr>
              <a:t>a[i]=b[i];                                                 a[i]=b[i];</a:t>
            </a:r>
          </a:p>
          <a:p>
            <a:r>
              <a:rPr lang="en-US" sz="2000" b="1" dirty="0" smtClean="0">
                <a:solidFill>
                  <a:schemeClr val="accent2"/>
                </a:solidFill>
                <a:latin typeface="Calibri" pitchFamily="34" charset="0"/>
              </a:rPr>
              <a:t>       i++; } while(i&lt;U);                                    if(i++&gt;=n) break;</a:t>
            </a:r>
          </a:p>
          <a:p>
            <a:r>
              <a:rPr lang="en-US" sz="2000" b="1" dirty="0" smtClean="0">
                <a:solidFill>
                  <a:schemeClr val="accent2"/>
                </a:solidFill>
                <a:latin typeface="Calibri" pitchFamily="34" charset="0"/>
              </a:rPr>
              <a:t>                                                                 while(1);       </a:t>
            </a:r>
          </a:p>
          <a:p>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5613" y="333375"/>
            <a:ext cx="8234362" cy="5632450"/>
          </a:xfrm>
        </p:spPr>
        <p:txBody>
          <a:bodyPr/>
          <a:lstStyle/>
          <a:p>
            <a:r>
              <a:rPr lang="en-US" sz="2000" dirty="0" smtClean="0">
                <a:latin typeface="Calibri" pitchFamily="34" charset="0"/>
              </a:rPr>
              <a:t>“Bad” loops</a:t>
            </a:r>
            <a:endParaRPr lang="ru-RU" sz="2000" dirty="0" smtClean="0">
              <a:latin typeface="Calibri" pitchFamily="34" charset="0"/>
            </a:endParaRPr>
          </a:p>
          <a:p>
            <a:r>
              <a:rPr lang="ru-RU" sz="2000" b="1" dirty="0" smtClean="0">
                <a:solidFill>
                  <a:schemeClr val="accent2"/>
                </a:solidFill>
                <a:latin typeface="Calibri" pitchFamily="34" charset="0"/>
              </a:rPr>
              <a:t>1</a:t>
            </a:r>
            <a:r>
              <a:rPr lang="en-US" sz="2000" b="1" dirty="0" smtClean="0">
                <a:solidFill>
                  <a:schemeClr val="accent2"/>
                </a:solidFill>
                <a:latin typeface="Calibri" pitchFamily="34" charset="0"/>
              </a:rPr>
              <a:t>.) </a:t>
            </a:r>
            <a:r>
              <a:rPr lang="ru-RU" sz="2000" b="1" dirty="0" smtClean="0">
                <a:solidFill>
                  <a:schemeClr val="accent2"/>
                </a:solidFill>
                <a:latin typeface="Calibri" pitchFamily="34" charset="0"/>
              </a:rPr>
              <a:t> </a:t>
            </a:r>
            <a:r>
              <a:rPr lang="en-US" sz="2000" b="1" dirty="0" smtClean="0">
                <a:solidFill>
                  <a:schemeClr val="accent2"/>
                </a:solidFill>
                <a:latin typeface="Calibri" pitchFamily="34" charset="0"/>
              </a:rPr>
              <a:t>for(i=0;i&lt;3*</a:t>
            </a:r>
            <a:r>
              <a:rPr lang="en-US" sz="2000" b="1" dirty="0" err="1" smtClean="0">
                <a:solidFill>
                  <a:schemeClr val="accent2"/>
                </a:solidFill>
                <a:latin typeface="Calibri" pitchFamily="34" charset="0"/>
              </a:rPr>
              <a:t>i-n;i</a:t>
            </a:r>
            <a:r>
              <a:rPr lang="en-US" sz="2000" b="1" dirty="0" smtClean="0">
                <a:solidFill>
                  <a:schemeClr val="accent2"/>
                </a:solidFill>
                <a:latin typeface="Calibri" pitchFamily="34" charset="0"/>
              </a:rPr>
              <a:t>++) </a:t>
            </a:r>
          </a:p>
          <a:p>
            <a:r>
              <a:rPr lang="en-US" sz="2000" b="1" dirty="0" smtClean="0">
                <a:solidFill>
                  <a:schemeClr val="accent2"/>
                </a:solidFill>
                <a:latin typeface="Calibri" pitchFamily="34" charset="0"/>
              </a:rPr>
              <a:t>        a[i]=i;</a:t>
            </a:r>
          </a:p>
          <a:p>
            <a:r>
              <a:rPr lang="en-US" sz="2000" b="1" dirty="0" smtClean="0">
                <a:solidFill>
                  <a:schemeClr val="accent2"/>
                </a:solidFill>
                <a:latin typeface="Calibri" pitchFamily="34" charset="0"/>
              </a:rPr>
              <a:t> 2.) for(i=0;i&lt;</a:t>
            </a:r>
            <a:r>
              <a:rPr lang="en-US" sz="2000" b="1" dirty="0" err="1" smtClean="0">
                <a:solidFill>
                  <a:schemeClr val="accent2"/>
                </a:solidFill>
                <a:latin typeface="Calibri" pitchFamily="34" charset="0"/>
              </a:rPr>
              <a:t>n;i</a:t>
            </a:r>
            <a:r>
              <a:rPr lang="en-US" sz="2000" b="1" dirty="0" smtClean="0">
                <a:solidFill>
                  <a:schemeClr val="accent2"/>
                </a:solidFill>
                <a:latin typeface="Calibri" pitchFamily="34" charset="0"/>
              </a:rPr>
              <a:t>++) {</a:t>
            </a:r>
          </a:p>
          <a:p>
            <a:r>
              <a:rPr lang="en-US" sz="2000" b="1" dirty="0" smtClean="0">
                <a:solidFill>
                  <a:schemeClr val="accent2"/>
                </a:solidFill>
                <a:latin typeface="Calibri" pitchFamily="34" charset="0"/>
              </a:rPr>
              <a:t>        a[i]=i;</a:t>
            </a:r>
          </a:p>
          <a:p>
            <a:r>
              <a:rPr lang="en-US" sz="2000" b="1" dirty="0" smtClean="0">
                <a:solidFill>
                  <a:schemeClr val="accent2"/>
                </a:solidFill>
                <a:latin typeface="Calibri" pitchFamily="34" charset="0"/>
              </a:rPr>
              <a:t>        if(i&lt;t)   break;</a:t>
            </a:r>
            <a:r>
              <a:rPr lang="ru-RU" sz="2000" b="1" dirty="0" smtClean="0">
                <a:solidFill>
                  <a:schemeClr val="accent2"/>
                </a:solidFill>
                <a:latin typeface="Calibri" pitchFamily="34" charset="0"/>
              </a:rPr>
              <a:t> </a:t>
            </a:r>
            <a:r>
              <a:rPr lang="en-US" sz="2000" b="1" dirty="0" smtClean="0">
                <a:solidFill>
                  <a:schemeClr val="accent2"/>
                </a:solidFill>
                <a:latin typeface="Calibri" pitchFamily="34" charset="0"/>
              </a:rPr>
              <a:t>      }</a:t>
            </a:r>
          </a:p>
          <a:p>
            <a:r>
              <a:rPr lang="en-US" sz="2000" b="1" dirty="0" smtClean="0">
                <a:solidFill>
                  <a:schemeClr val="accent2"/>
                </a:solidFill>
                <a:latin typeface="Calibri" pitchFamily="34" charset="0"/>
              </a:rPr>
              <a:t> 3.) for(i=0;i&lt;</a:t>
            </a:r>
            <a:r>
              <a:rPr lang="en-US" sz="2000" b="1" dirty="0" err="1" smtClean="0">
                <a:solidFill>
                  <a:schemeClr val="accent2"/>
                </a:solidFill>
                <a:latin typeface="Calibri" pitchFamily="34" charset="0"/>
              </a:rPr>
              <a:t>n;i</a:t>
            </a:r>
            <a:r>
              <a:rPr lang="en-US" sz="2000" b="1" dirty="0" smtClean="0">
                <a:solidFill>
                  <a:schemeClr val="accent2"/>
                </a:solidFill>
                <a:latin typeface="Calibri" pitchFamily="34" charset="0"/>
              </a:rPr>
              <a:t>++) {</a:t>
            </a:r>
          </a:p>
          <a:p>
            <a:r>
              <a:rPr lang="en-US" sz="2000" b="1" dirty="0" smtClean="0">
                <a:solidFill>
                  <a:schemeClr val="accent2"/>
                </a:solidFill>
                <a:latin typeface="Calibri" pitchFamily="34" charset="0"/>
              </a:rPr>
              <a:t>        a[i]=i;</a:t>
            </a:r>
          </a:p>
          <a:p>
            <a:r>
              <a:rPr lang="en-US" sz="2000" b="1" dirty="0" smtClean="0">
                <a:solidFill>
                  <a:schemeClr val="accent2"/>
                </a:solidFill>
                <a:latin typeface="Calibri" pitchFamily="34" charset="0"/>
              </a:rPr>
              <a:t>        if(i==t)   </a:t>
            </a:r>
            <a:r>
              <a:rPr lang="en-US" sz="2000" b="1" dirty="0" err="1" smtClean="0">
                <a:solidFill>
                  <a:schemeClr val="accent2"/>
                </a:solidFill>
                <a:latin typeface="Calibri" pitchFamily="34" charset="0"/>
              </a:rPr>
              <a:t>goto</a:t>
            </a:r>
            <a:r>
              <a:rPr lang="en-US" sz="2000" b="1" dirty="0" smtClean="0">
                <a:solidFill>
                  <a:schemeClr val="accent2"/>
                </a:solidFill>
                <a:latin typeface="Calibri" pitchFamily="34" charset="0"/>
              </a:rPr>
              <a:t> </a:t>
            </a:r>
            <a:r>
              <a:rPr lang="en-US" sz="2000" b="1" dirty="0" err="1" smtClean="0">
                <a:solidFill>
                  <a:schemeClr val="accent2"/>
                </a:solidFill>
                <a:latin typeface="Calibri" pitchFamily="34" charset="0"/>
              </a:rPr>
              <a:t>loop_skip</a:t>
            </a:r>
            <a:r>
              <a:rPr lang="en-US" sz="2000" b="1" dirty="0" smtClean="0">
                <a:solidFill>
                  <a:schemeClr val="accent2"/>
                </a:solidFill>
                <a:latin typeface="Calibri" pitchFamily="34" charset="0"/>
              </a:rPr>
              <a:t>;</a:t>
            </a:r>
            <a:r>
              <a:rPr lang="ru-RU" sz="2000" b="1" dirty="0" smtClean="0">
                <a:solidFill>
                  <a:schemeClr val="accent2"/>
                </a:solidFill>
                <a:latin typeface="Calibri" pitchFamily="34" charset="0"/>
              </a:rPr>
              <a:t> </a:t>
            </a:r>
            <a:r>
              <a:rPr lang="en-US" sz="2000" b="1" dirty="0" smtClean="0">
                <a:solidFill>
                  <a:schemeClr val="accent2"/>
                </a:solidFill>
                <a:latin typeface="Calibri" pitchFamily="34" charset="0"/>
              </a:rPr>
              <a:t>      }</a:t>
            </a:r>
          </a:p>
          <a:p>
            <a:r>
              <a:rPr lang="en-US" sz="2000" b="1" dirty="0" smtClean="0">
                <a:solidFill>
                  <a:schemeClr val="accent2"/>
                </a:solidFill>
                <a:latin typeface="Calibri" pitchFamily="34" charset="0"/>
              </a:rPr>
              <a:t> 4.) for(i=0;i&lt;</a:t>
            </a:r>
            <a:r>
              <a:rPr lang="en-US" sz="2000" b="1" dirty="0" err="1" smtClean="0">
                <a:solidFill>
                  <a:schemeClr val="accent2"/>
                </a:solidFill>
                <a:latin typeface="Calibri" pitchFamily="34" charset="0"/>
              </a:rPr>
              <a:t>n;i</a:t>
            </a:r>
            <a:r>
              <a:rPr lang="en-US" sz="2000" b="1" dirty="0" smtClean="0">
                <a:solidFill>
                  <a:schemeClr val="accent2"/>
                </a:solidFill>
                <a:latin typeface="Calibri" pitchFamily="34" charset="0"/>
              </a:rPr>
              <a:t>++) {</a:t>
            </a:r>
          </a:p>
          <a:p>
            <a:r>
              <a:rPr lang="en-US" sz="2000" b="1" dirty="0" smtClean="0">
                <a:solidFill>
                  <a:schemeClr val="accent2"/>
                </a:solidFill>
                <a:latin typeface="Calibri" pitchFamily="34" charset="0"/>
              </a:rPr>
              <a:t>         a[i]=i;</a:t>
            </a:r>
          </a:p>
          <a:p>
            <a:r>
              <a:rPr lang="en-US" sz="2000" b="1" dirty="0" smtClean="0">
                <a:solidFill>
                  <a:schemeClr val="accent2"/>
                </a:solidFill>
                <a:latin typeface="Calibri" pitchFamily="34" charset="0"/>
              </a:rPr>
              <a:t>         t=g(i);</a:t>
            </a:r>
            <a:r>
              <a:rPr lang="ru-RU" sz="2000" b="1" dirty="0" smtClean="0">
                <a:solidFill>
                  <a:schemeClr val="accent2"/>
                </a:solidFill>
                <a:latin typeface="Calibri" pitchFamily="34" charset="0"/>
              </a:rPr>
              <a:t> </a:t>
            </a:r>
            <a:r>
              <a:rPr lang="en-US" sz="2000" b="1" dirty="0" smtClean="0">
                <a:solidFill>
                  <a:schemeClr val="accent2"/>
                </a:solidFill>
                <a:latin typeface="Calibri" pitchFamily="34" charset="0"/>
              </a:rPr>
              <a:t>       }</a:t>
            </a:r>
          </a:p>
          <a:p>
            <a:r>
              <a:rPr lang="ru-RU" sz="2000" dirty="0" smtClean="0">
                <a:latin typeface="Calibri" pitchFamily="34" charset="0"/>
              </a:rPr>
              <a:t> </a:t>
            </a:r>
            <a:r>
              <a:rPr lang="en-US" sz="2000" dirty="0" smtClean="0">
                <a:latin typeface="Calibri" pitchFamily="34" charset="0"/>
              </a:rPr>
              <a:t>Consider the complexity of the used structures.</a:t>
            </a:r>
          </a:p>
          <a:p>
            <a:r>
              <a:rPr lang="en-US" sz="2000" dirty="0" smtClean="0">
                <a:latin typeface="Calibri" pitchFamily="34" charset="0"/>
              </a:rPr>
              <a:t> Avoid </a:t>
            </a:r>
            <a:r>
              <a:rPr lang="en-US" sz="2000" dirty="0" smtClean="0">
                <a:latin typeface="Calibri" pitchFamily="34" charset="0"/>
              </a:rPr>
              <a:t>loops with </a:t>
            </a:r>
            <a:r>
              <a:rPr lang="en-US" sz="2000" dirty="0" smtClean="0">
                <a:latin typeface="Calibri" pitchFamily="34" charset="0"/>
              </a:rPr>
              <a:t>an uncertain number of iterations. </a:t>
            </a:r>
          </a:p>
          <a:p>
            <a:endParaRPr lang="en-US" dirty="0" smtClean="0"/>
          </a:p>
          <a:p>
            <a:endParaRPr lang="ru-RU" dirty="0" smtClean="0"/>
          </a:p>
        </p:txBody>
      </p:sp>
      <p:sp>
        <p:nvSpPr>
          <p:cNvPr id="921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Lst>
              <a:defRPr sz="1600" b="1">
                <a:solidFill>
                  <a:schemeClr val="bg1"/>
                </a:solidFill>
                <a:latin typeface="Courier New" pitchFamily="49" charset="0"/>
                <a:ea typeface="SimSun" pitchFamily="2" charset="-122"/>
              </a:defRPr>
            </a:lvl1pPr>
            <a:lvl2pPr eaLnBrk="0" hangingPunct="0">
              <a:tabLst>
                <a:tab pos="723900" algn="l"/>
              </a:tabLst>
              <a:defRPr sz="1600" b="1">
                <a:solidFill>
                  <a:schemeClr val="bg1"/>
                </a:solidFill>
                <a:latin typeface="Courier New" pitchFamily="49" charset="0"/>
                <a:ea typeface="SimSun" pitchFamily="2" charset="-122"/>
              </a:defRPr>
            </a:lvl2pPr>
            <a:lvl3pPr eaLnBrk="0" hangingPunct="0">
              <a:tabLst>
                <a:tab pos="723900" algn="l"/>
              </a:tabLst>
              <a:defRPr sz="1600" b="1">
                <a:solidFill>
                  <a:schemeClr val="bg1"/>
                </a:solidFill>
                <a:latin typeface="Courier New" pitchFamily="49" charset="0"/>
                <a:ea typeface="SimSun" pitchFamily="2" charset="-122"/>
              </a:defRPr>
            </a:lvl3pPr>
            <a:lvl4pPr eaLnBrk="0" hangingPunct="0">
              <a:tabLst>
                <a:tab pos="723900" algn="l"/>
              </a:tabLst>
              <a:defRPr sz="1600" b="1">
                <a:solidFill>
                  <a:schemeClr val="bg1"/>
                </a:solidFill>
                <a:latin typeface="Courier New" pitchFamily="49" charset="0"/>
                <a:ea typeface="SimSun" pitchFamily="2" charset="-122"/>
              </a:defRPr>
            </a:lvl4pPr>
            <a:lvl5pPr eaLnBrk="0" hangingPunct="0">
              <a:tabLst>
                <a:tab pos="7239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600" b="1">
                <a:solidFill>
                  <a:schemeClr val="bg1"/>
                </a:solidFill>
                <a:latin typeface="Courier New" pitchFamily="49" charset="0"/>
                <a:ea typeface="SimSun" pitchFamily="2" charset="-122"/>
              </a:defRPr>
            </a:lvl9pPr>
          </a:lstStyle>
          <a:p>
            <a:pPr eaLnBrk="1" hangingPunct="1"/>
            <a:r>
              <a:rPr lang="en-US" sz="1000" smtClean="0">
                <a:solidFill>
                  <a:srgbClr val="FFFFFF"/>
                </a:solidFill>
                <a:latin typeface="Times New Roman" pitchFamily="18" charset="0"/>
              </a:rPr>
              <a:t>10/17/10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179388" y="260350"/>
            <a:ext cx="8229600" cy="1800225"/>
          </a:xfrm>
        </p:spPr>
        <p:txBody>
          <a:bodyPr/>
          <a:lstStyle/>
          <a:p>
            <a:r>
              <a:rPr lang="en-US" sz="2000" dirty="0" smtClean="0"/>
              <a:t>   </a:t>
            </a:r>
            <a:r>
              <a:rPr lang="en-US" sz="2000" dirty="0" smtClean="0">
                <a:latin typeface="Calibri" pitchFamily="34" charset="0"/>
              </a:rPr>
              <a:t>  </a:t>
            </a:r>
            <a:r>
              <a:rPr lang="en-US" b="1" dirty="0" smtClean="0">
                <a:solidFill>
                  <a:srgbClr val="0070C0"/>
                </a:solidFill>
                <a:latin typeface="Calibri" pitchFamily="34" charset="0"/>
              </a:rPr>
              <a:t>Loop</a:t>
            </a:r>
            <a:r>
              <a:rPr lang="en-US" b="1" dirty="0" smtClean="0">
                <a:solidFill>
                  <a:srgbClr val="0070C0"/>
                </a:solidFill>
                <a:latin typeface="Calibri" pitchFamily="34" charset="0"/>
              </a:rPr>
              <a:t> Optimizations</a:t>
            </a:r>
            <a:endParaRPr lang="en-US" b="1" dirty="0" smtClean="0">
              <a:solidFill>
                <a:srgbClr val="0070C0"/>
              </a:solidFill>
              <a:latin typeface="Calibri" pitchFamily="34" charset="0"/>
            </a:endParaRPr>
          </a:p>
          <a:p>
            <a:r>
              <a:rPr lang="en-US" sz="2000" dirty="0" smtClean="0">
                <a:latin typeface="Calibri" pitchFamily="34" charset="0"/>
              </a:rPr>
              <a:t>     </a:t>
            </a:r>
            <a:r>
              <a:rPr lang="en-US" sz="2000" b="1" dirty="0" smtClean="0">
                <a:solidFill>
                  <a:srgbClr val="0070C0"/>
                </a:solidFill>
                <a:latin typeface="Calibri" pitchFamily="34" charset="0"/>
              </a:rPr>
              <a:t>Loop invariant code motion</a:t>
            </a:r>
            <a:r>
              <a:rPr lang="en-US" sz="2000" dirty="0" smtClean="0">
                <a:latin typeface="Calibri" pitchFamily="34" charset="0"/>
              </a:rPr>
              <a:t> is </a:t>
            </a:r>
            <a:r>
              <a:rPr lang="en-US" sz="2000" dirty="0" smtClean="0">
                <a:latin typeface="Calibri" pitchFamily="34" charset="0"/>
              </a:rPr>
              <a:t>an </a:t>
            </a:r>
            <a:r>
              <a:rPr lang="en-US" sz="2000" dirty="0" smtClean="0">
                <a:latin typeface="Calibri" pitchFamily="34" charset="0"/>
              </a:rPr>
              <a:t>optimization, which finds and brings outside </a:t>
            </a:r>
            <a:r>
              <a:rPr lang="en-US" sz="2000" dirty="0" smtClean="0">
                <a:latin typeface="Calibri" pitchFamily="34" charset="0"/>
              </a:rPr>
              <a:t>of the </a:t>
            </a:r>
            <a:r>
              <a:rPr lang="en-US" sz="2000" dirty="0" smtClean="0">
                <a:latin typeface="Calibri" pitchFamily="34" charset="0"/>
              </a:rPr>
              <a:t>loop expressions, independent of the loop index variables. Such expressions are constant on each iteration.</a:t>
            </a:r>
            <a:r>
              <a:rPr lang="en-US" sz="2000" dirty="0" smtClean="0"/>
              <a:t/>
            </a:r>
            <a:br>
              <a:rPr lang="en-US" sz="2000" dirty="0" smtClean="0"/>
            </a:br>
            <a:r>
              <a:rPr lang="en-US" sz="2000" dirty="0" smtClean="0"/>
              <a:t/>
            </a:r>
            <a:br>
              <a:rPr lang="en-US" sz="2000" dirty="0" smtClean="0"/>
            </a:br>
            <a:endParaRPr lang="en-US" sz="2000" dirty="0" smtClean="0"/>
          </a:p>
          <a:p>
            <a:pPr>
              <a:lnSpc>
                <a:spcPct val="80000"/>
              </a:lnSpc>
              <a:spcBef>
                <a:spcPts val="500"/>
              </a:spcBef>
            </a:pPr>
            <a:r>
              <a:rPr lang="ru-RU" sz="2000" dirty="0" smtClean="0"/>
              <a:t>  </a:t>
            </a:r>
          </a:p>
        </p:txBody>
      </p:sp>
      <p:sp>
        <p:nvSpPr>
          <p:cNvPr id="4" name="TextBox 3"/>
          <p:cNvSpPr txBox="1"/>
          <p:nvPr/>
        </p:nvSpPr>
        <p:spPr>
          <a:xfrm>
            <a:off x="251520" y="2348880"/>
            <a:ext cx="4968552" cy="830997"/>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rgbClr val="00B050"/>
                </a:solidFill>
              </a:rPr>
              <a:t>while (j &lt;maximum - 1) {</a:t>
            </a:r>
            <a:br>
              <a:rPr lang="en-US" dirty="0">
                <a:solidFill>
                  <a:srgbClr val="00B050"/>
                </a:solidFill>
              </a:rPr>
            </a:br>
            <a:r>
              <a:rPr lang="en-US" dirty="0">
                <a:solidFill>
                  <a:srgbClr val="00B050"/>
                </a:solidFill>
              </a:rPr>
              <a:t>     j = j + (4 + array [k]) * pi +5;</a:t>
            </a:r>
            <a:br>
              <a:rPr lang="en-US" dirty="0">
                <a:solidFill>
                  <a:srgbClr val="00B050"/>
                </a:solidFill>
              </a:rPr>
            </a:br>
            <a:r>
              <a:rPr lang="en-US" dirty="0">
                <a:solidFill>
                  <a:srgbClr val="00B050"/>
                </a:solidFill>
              </a:rPr>
              <a:t>  }</a:t>
            </a:r>
            <a:endParaRPr lang="ru-RU" dirty="0">
              <a:solidFill>
                <a:srgbClr val="00B050"/>
              </a:solidFill>
            </a:endParaRPr>
          </a:p>
        </p:txBody>
      </p:sp>
      <p:sp>
        <p:nvSpPr>
          <p:cNvPr id="5" name="Rectangle 4"/>
          <p:cNvSpPr/>
          <p:nvPr/>
        </p:nvSpPr>
        <p:spPr>
          <a:xfrm>
            <a:off x="251520" y="4221088"/>
            <a:ext cx="4968552" cy="1323439"/>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err="1">
                <a:solidFill>
                  <a:srgbClr val="00B050"/>
                </a:solidFill>
              </a:rPr>
              <a:t>int</a:t>
            </a:r>
            <a:r>
              <a:rPr lang="en-US" dirty="0">
                <a:solidFill>
                  <a:srgbClr val="00B050"/>
                </a:solidFill>
              </a:rPr>
              <a:t> t0 = maximum - 1;</a:t>
            </a:r>
            <a:br>
              <a:rPr lang="en-US" dirty="0">
                <a:solidFill>
                  <a:srgbClr val="00B050"/>
                </a:solidFill>
              </a:rPr>
            </a:br>
            <a:r>
              <a:rPr lang="en-US" dirty="0" err="1">
                <a:solidFill>
                  <a:srgbClr val="00B050"/>
                </a:solidFill>
              </a:rPr>
              <a:t>int</a:t>
            </a:r>
            <a:r>
              <a:rPr lang="en-US" dirty="0">
                <a:solidFill>
                  <a:srgbClr val="00B050"/>
                </a:solidFill>
              </a:rPr>
              <a:t> t1 = (4 + array [k]) * pi +5;</a:t>
            </a:r>
            <a:br>
              <a:rPr lang="en-US" dirty="0">
                <a:solidFill>
                  <a:srgbClr val="00B050"/>
                </a:solidFill>
              </a:rPr>
            </a:br>
            <a:r>
              <a:rPr lang="en-US" dirty="0">
                <a:solidFill>
                  <a:srgbClr val="00B050"/>
                </a:solidFill>
              </a:rPr>
              <a:t>while (j &lt;</a:t>
            </a:r>
            <a:r>
              <a:rPr lang="en-US" dirty="0" err="1">
                <a:solidFill>
                  <a:srgbClr val="00B050"/>
                </a:solidFill>
              </a:rPr>
              <a:t>maxval</a:t>
            </a:r>
            <a:r>
              <a:rPr lang="en-US" dirty="0">
                <a:solidFill>
                  <a:srgbClr val="00B050"/>
                </a:solidFill>
              </a:rPr>
              <a:t>) {</a:t>
            </a:r>
            <a:br>
              <a:rPr lang="en-US" dirty="0">
                <a:solidFill>
                  <a:srgbClr val="00B050"/>
                </a:solidFill>
              </a:rPr>
            </a:br>
            <a:r>
              <a:rPr lang="en-US" dirty="0">
                <a:solidFill>
                  <a:srgbClr val="00B050"/>
                </a:solidFill>
              </a:rPr>
              <a:t>    j = j + </a:t>
            </a:r>
            <a:r>
              <a:rPr lang="en-US" dirty="0" err="1">
                <a:solidFill>
                  <a:srgbClr val="00B050"/>
                </a:solidFill>
              </a:rPr>
              <a:t>calcval</a:t>
            </a:r>
            <a:r>
              <a:rPr lang="en-US" dirty="0">
                <a:solidFill>
                  <a:srgbClr val="00B050"/>
                </a:solidFill>
              </a:rPr>
              <a:t>;</a:t>
            </a:r>
            <a:br>
              <a:rPr lang="en-US" dirty="0">
                <a:solidFill>
                  <a:srgbClr val="00B050"/>
                </a:solidFill>
              </a:rPr>
            </a:br>
            <a:r>
              <a:rPr lang="en-US" dirty="0">
                <a:solidFill>
                  <a:srgbClr val="00B050"/>
                </a:solidFill>
              </a:rPr>
              <a:t>}</a:t>
            </a:r>
            <a:endParaRPr lang="ru-RU" dirty="0">
              <a:solidFill>
                <a:srgbClr val="00B050"/>
              </a:solidFill>
            </a:endParaRPr>
          </a:p>
        </p:txBody>
      </p:sp>
      <p:sp>
        <p:nvSpPr>
          <p:cNvPr id="6" name="Down Arrow 5"/>
          <p:cNvSpPr/>
          <p:nvPr/>
        </p:nvSpPr>
        <p:spPr bwMode="auto">
          <a:xfrm>
            <a:off x="2267744" y="3429000"/>
            <a:ext cx="936104" cy="360040"/>
          </a:xfrm>
          <a:prstGeom prst="down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txBody>
          <a:bodyPr/>
          <a:lstStyle/>
          <a:p>
            <a:pPr>
              <a:defRPr/>
            </a:pPr>
            <a:endParaRPr lang="ru-RU"/>
          </a:p>
        </p:txBody>
      </p:sp>
      <p:sp>
        <p:nvSpPr>
          <p:cNvPr id="7" name="TextBox 6"/>
          <p:cNvSpPr txBox="1"/>
          <p:nvPr/>
        </p:nvSpPr>
        <p:spPr>
          <a:xfrm>
            <a:off x="5508104" y="3356992"/>
            <a:ext cx="2952328" cy="584775"/>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Loop invariant code motion </a:t>
            </a:r>
            <a:endParaRPr lang="ru-RU"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body" idx="4294967295"/>
          </p:nvPr>
        </p:nvSpPr>
        <p:spPr>
          <a:xfrm>
            <a:off x="395288" y="404813"/>
            <a:ext cx="8210550" cy="792162"/>
          </a:xfrm>
        </p:spPr>
        <p:txBody>
          <a:bodyPr/>
          <a:lstStyle/>
          <a:p>
            <a:pPr>
              <a:lnSpc>
                <a:spcPct val="8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smtClean="0"/>
              <a:t> </a:t>
            </a:r>
            <a:r>
              <a:rPr lang="en-US" b="1" dirty="0" smtClean="0">
                <a:solidFill>
                  <a:srgbClr val="0070C0"/>
                </a:solidFill>
                <a:latin typeface="Calibri" pitchFamily="34" charset="0"/>
              </a:rPr>
              <a:t>Loop </a:t>
            </a:r>
            <a:r>
              <a:rPr lang="en-US" b="1" dirty="0" err="1" smtClean="0">
                <a:solidFill>
                  <a:srgbClr val="0070C0"/>
                </a:solidFill>
                <a:latin typeface="Calibri" pitchFamily="34" charset="0"/>
              </a:rPr>
              <a:t>unswitching</a:t>
            </a:r>
            <a:r>
              <a:rPr lang="en-US" sz="2000" dirty="0" smtClean="0">
                <a:latin typeface="Calibri" pitchFamily="34" charset="0"/>
              </a:rPr>
              <a:t> is  </a:t>
            </a:r>
            <a:r>
              <a:rPr lang="en-US" sz="2000" dirty="0" smtClean="0">
                <a:latin typeface="Calibri" pitchFamily="34" charset="0"/>
              </a:rPr>
              <a:t>an </a:t>
            </a:r>
            <a:r>
              <a:rPr lang="en-US" sz="2000" dirty="0" smtClean="0">
                <a:latin typeface="Calibri" pitchFamily="34" charset="0"/>
              </a:rPr>
              <a:t>optimization which takes invariant conditional jump out of the loop body by duplicating its code. </a:t>
            </a:r>
          </a:p>
          <a:p>
            <a:pPr>
              <a:lnSpc>
                <a:spcPct val="8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ru-RU" sz="2000" dirty="0" smtClean="0"/>
          </a:p>
          <a:p>
            <a:pPr>
              <a:lnSpc>
                <a:spcPct val="8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dirty="0" smtClean="0"/>
          </a:p>
        </p:txBody>
      </p:sp>
      <p:sp>
        <p:nvSpPr>
          <p:cNvPr id="3" name="TextBox 2"/>
          <p:cNvSpPr txBox="1"/>
          <p:nvPr/>
        </p:nvSpPr>
        <p:spPr>
          <a:xfrm>
            <a:off x="251520" y="1484784"/>
            <a:ext cx="4608512" cy="107721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pl-PL" dirty="0">
                <a:solidFill>
                  <a:srgbClr val="00B050"/>
                </a:solidFill>
              </a:rPr>
              <a:t>do i=1,1000  </a:t>
            </a:r>
          </a:p>
          <a:p>
            <a:pPr>
              <a:defRPr/>
            </a:pPr>
            <a:r>
              <a:rPr lang="pl-PL" dirty="0">
                <a:solidFill>
                  <a:srgbClr val="00B050"/>
                </a:solidFill>
              </a:rPr>
              <a:t>  x[i] = x[i] + y[i];</a:t>
            </a:r>
          </a:p>
          <a:p>
            <a:pPr>
              <a:defRPr/>
            </a:pPr>
            <a:r>
              <a:rPr lang="pl-PL" dirty="0">
                <a:solidFill>
                  <a:srgbClr val="00B050"/>
                </a:solidFill>
              </a:rPr>
              <a:t>  if (w) then y[i] = 0;</a:t>
            </a:r>
          </a:p>
          <a:p>
            <a:pPr>
              <a:defRPr/>
            </a:pPr>
            <a:r>
              <a:rPr lang="pl-PL" dirty="0">
                <a:solidFill>
                  <a:srgbClr val="00B050"/>
                </a:solidFill>
              </a:rPr>
              <a:t>end do;</a:t>
            </a:r>
            <a:endParaRPr lang="ru-RU" dirty="0">
              <a:solidFill>
                <a:srgbClr val="00B050"/>
              </a:solidFill>
            </a:endParaRPr>
          </a:p>
        </p:txBody>
      </p:sp>
      <p:sp>
        <p:nvSpPr>
          <p:cNvPr id="4" name="Rectangle 3"/>
          <p:cNvSpPr/>
          <p:nvPr/>
        </p:nvSpPr>
        <p:spPr>
          <a:xfrm>
            <a:off x="251520" y="3212976"/>
            <a:ext cx="4608512" cy="2554545"/>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pl-PL" dirty="0">
                <a:solidFill>
                  <a:srgbClr val="00B050"/>
                </a:solidFill>
              </a:rPr>
              <a:t>if (w) then </a:t>
            </a:r>
          </a:p>
          <a:p>
            <a:pPr>
              <a:defRPr/>
            </a:pPr>
            <a:r>
              <a:rPr lang="pl-PL" dirty="0">
                <a:solidFill>
                  <a:srgbClr val="00B050"/>
                </a:solidFill>
              </a:rPr>
              <a:t>  do i=1,1000  </a:t>
            </a:r>
          </a:p>
          <a:p>
            <a:pPr>
              <a:defRPr/>
            </a:pPr>
            <a:r>
              <a:rPr lang="pl-PL" dirty="0">
                <a:solidFill>
                  <a:srgbClr val="00B050"/>
                </a:solidFill>
              </a:rPr>
              <a:t>     x[i] = x[i] + y[i];</a:t>
            </a:r>
          </a:p>
          <a:p>
            <a:pPr>
              <a:defRPr/>
            </a:pPr>
            <a:r>
              <a:rPr lang="pl-PL" dirty="0">
                <a:solidFill>
                  <a:srgbClr val="00B050"/>
                </a:solidFill>
              </a:rPr>
              <a:t>     y[i] = 0; </a:t>
            </a:r>
          </a:p>
          <a:p>
            <a:pPr>
              <a:defRPr/>
            </a:pPr>
            <a:r>
              <a:rPr lang="pl-PL" dirty="0">
                <a:solidFill>
                  <a:srgbClr val="00B050"/>
                </a:solidFill>
              </a:rPr>
              <a:t>  end do; </a:t>
            </a:r>
          </a:p>
          <a:p>
            <a:pPr>
              <a:defRPr/>
            </a:pPr>
            <a:r>
              <a:rPr lang="pl-PL" dirty="0">
                <a:solidFill>
                  <a:srgbClr val="00B050"/>
                </a:solidFill>
              </a:rPr>
              <a:t>else </a:t>
            </a:r>
          </a:p>
          <a:p>
            <a:pPr>
              <a:defRPr/>
            </a:pPr>
            <a:r>
              <a:rPr lang="pl-PL" dirty="0">
                <a:solidFill>
                  <a:srgbClr val="00B050"/>
                </a:solidFill>
              </a:rPr>
              <a:t>  do i=1,1000 do </a:t>
            </a:r>
          </a:p>
          <a:p>
            <a:pPr>
              <a:defRPr/>
            </a:pPr>
            <a:r>
              <a:rPr lang="pl-PL" dirty="0">
                <a:solidFill>
                  <a:srgbClr val="00B050"/>
                </a:solidFill>
              </a:rPr>
              <a:t>     x[i] = x[i] + y[i];</a:t>
            </a:r>
          </a:p>
          <a:p>
            <a:pPr>
              <a:defRPr/>
            </a:pPr>
            <a:r>
              <a:rPr lang="pl-PL" dirty="0">
                <a:solidFill>
                  <a:srgbClr val="00B050"/>
                </a:solidFill>
              </a:rPr>
              <a:t>  end do </a:t>
            </a:r>
          </a:p>
          <a:p>
            <a:pPr>
              <a:defRPr/>
            </a:pPr>
            <a:r>
              <a:rPr lang="pl-PL" dirty="0">
                <a:solidFill>
                  <a:srgbClr val="00B050"/>
                </a:solidFill>
              </a:rPr>
              <a:t>end if;</a:t>
            </a:r>
          </a:p>
        </p:txBody>
      </p:sp>
      <p:sp>
        <p:nvSpPr>
          <p:cNvPr id="5" name="Down Arrow 4"/>
          <p:cNvSpPr/>
          <p:nvPr/>
        </p:nvSpPr>
        <p:spPr bwMode="auto">
          <a:xfrm>
            <a:off x="1979712" y="2708920"/>
            <a:ext cx="936104" cy="360040"/>
          </a:xfrm>
          <a:prstGeom prst="downArrow">
            <a:avLst/>
          </a:prstGeom>
          <a:gradFill>
            <a:gsLst>
              <a:gs pos="0">
                <a:srgbClr val="FFF200"/>
              </a:gs>
              <a:gs pos="45000">
                <a:srgbClr val="FF7A00"/>
              </a:gs>
              <a:gs pos="70000">
                <a:srgbClr val="FF0300"/>
              </a:gs>
              <a:gs pos="100000">
                <a:srgbClr val="4D0808"/>
              </a:gs>
            </a:gsLst>
            <a:lin ang="5400000" scaled="0"/>
          </a:gradFill>
          <a:ln w="9525" cap="flat" cmpd="sng" algn="ctr">
            <a:solidFill>
              <a:schemeClr val="tx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a:sp3d>
        </p:spPr>
        <p:txBody>
          <a:bodyPr/>
          <a:lstStyle/>
          <a:p>
            <a:pPr>
              <a:defRPr/>
            </a:pPr>
            <a:endParaRPr lang="ru-RU"/>
          </a:p>
        </p:txBody>
      </p:sp>
      <p:sp>
        <p:nvSpPr>
          <p:cNvPr id="6" name="TextBox 5"/>
          <p:cNvSpPr txBox="1"/>
          <p:nvPr/>
        </p:nvSpPr>
        <p:spPr>
          <a:xfrm>
            <a:off x="5292080" y="2636912"/>
            <a:ext cx="2952328" cy="338554"/>
          </a:xfrm>
          <a:prstGeom prst="rect">
            <a:avLst/>
          </a:prstGeom>
          <a:gradFill>
            <a:gsLst>
              <a:gs pos="0">
                <a:srgbClr val="5E9EFF"/>
              </a:gs>
              <a:gs pos="39999">
                <a:srgbClr val="85C2FF"/>
              </a:gs>
              <a:gs pos="70000">
                <a:srgbClr val="C4D6EB"/>
              </a:gs>
              <a:gs pos="100000">
                <a:srgbClr val="FFEBFA"/>
              </a:gs>
            </a:gsLst>
            <a:lin ang="5400000" scaled="0"/>
          </a:gradFill>
          <a:effectLst>
            <a:outerShdw blurRad="50800" dist="38100" dir="2700000" algn="tl" rotWithShape="0">
              <a:prstClr val="black">
                <a:alpha val="40000"/>
              </a:prstClr>
            </a:outerShdw>
          </a:effectLst>
          <a:scene3d>
            <a:camera prst="orthographicFront"/>
            <a:lightRig rig="threePt" dir="t"/>
          </a:scene3d>
          <a:sp3d>
            <a:bevelT/>
          </a:sp3d>
        </p:spPr>
        <p:txBody>
          <a:bodyPr>
            <a:spAutoFit/>
          </a:bodyPr>
          <a:lstStyle/>
          <a:p>
            <a:pPr>
              <a:defRPr/>
            </a:pPr>
            <a:r>
              <a:rPr lang="en-US" dirty="0">
                <a:solidFill>
                  <a:schemeClr val="tx1"/>
                </a:solidFill>
              </a:rPr>
              <a:t>Loop </a:t>
            </a:r>
            <a:r>
              <a:rPr lang="en-US" dirty="0" err="1">
                <a:solidFill>
                  <a:schemeClr val="tx1"/>
                </a:solidFill>
              </a:rPr>
              <a:t>unswitching</a:t>
            </a:r>
            <a:endParaRPr lang="ru-RU"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2"/>
          <p:cNvSpPr txBox="1">
            <a:spLocks noChangeArrowheads="1"/>
          </p:cNvSpPr>
          <p:nvPr/>
        </p:nvSpPr>
        <p:spPr bwMode="auto">
          <a:xfrm>
            <a:off x="5364089" y="404813"/>
            <a:ext cx="3779912" cy="4729116"/>
          </a:xfrm>
          <a:prstGeom prst="rect">
            <a:avLst/>
          </a:prstGeom>
          <a:gradFill>
            <a:gsLst>
              <a:gs pos="0">
                <a:srgbClr val="5E9EFF"/>
              </a:gs>
              <a:gs pos="39999">
                <a:srgbClr val="85C2FF"/>
              </a:gs>
              <a:gs pos="70000">
                <a:srgbClr val="C4D6EB"/>
              </a:gs>
              <a:gs pos="100000">
                <a:srgbClr val="FFEBFA"/>
              </a:gs>
            </a:gsLst>
            <a:lin ang="5400000" scaled="0"/>
          </a:gradFill>
          <a:ln w="9525">
            <a:no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lIns="90000" tIns="46800" rIns="90000" bIns="46800">
            <a:spAutoFit/>
          </a:bodyPr>
          <a:lstStyle/>
          <a:p>
            <a:pPr>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err="1">
                <a:solidFill>
                  <a:srgbClr val="000000"/>
                </a:solidFill>
              </a:rPr>
              <a:t>icl</a:t>
            </a:r>
            <a:r>
              <a:rPr lang="en-US" sz="1200" dirty="0">
                <a:solidFill>
                  <a:srgbClr val="000000"/>
                </a:solidFill>
              </a:rPr>
              <a:t> –</a:t>
            </a:r>
            <a:r>
              <a:rPr lang="en-US" sz="1200" dirty="0" err="1">
                <a:solidFill>
                  <a:srgbClr val="000000"/>
                </a:solidFill>
              </a:rPr>
              <a:t>Od</a:t>
            </a:r>
            <a:r>
              <a:rPr lang="en-US" sz="1200" dirty="0">
                <a:solidFill>
                  <a:srgbClr val="000000"/>
                </a:solidFill>
              </a:rPr>
              <a:t> </a:t>
            </a:r>
            <a:r>
              <a:rPr lang="en-US" sz="1200" dirty="0" err="1">
                <a:solidFill>
                  <a:srgbClr val="000000"/>
                </a:solidFill>
              </a:rPr>
              <a:t>test.c</a:t>
            </a:r>
            <a:r>
              <a:rPr lang="en-US" sz="1200" dirty="0">
                <a:solidFill>
                  <a:srgbClr val="000000"/>
                </a:solidFill>
              </a:rPr>
              <a:t> –Fetest.exe</a:t>
            </a:r>
          </a:p>
          <a:p>
            <a:pPr>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err="1">
                <a:solidFill>
                  <a:srgbClr val="000000"/>
                </a:solidFill>
              </a:rPr>
              <a:t>icl</a:t>
            </a:r>
            <a:r>
              <a:rPr lang="en-US" sz="1200" dirty="0">
                <a:solidFill>
                  <a:srgbClr val="000000"/>
                </a:solidFill>
              </a:rPr>
              <a:t> –</a:t>
            </a:r>
            <a:r>
              <a:rPr lang="en-US" sz="1200" dirty="0" err="1">
                <a:solidFill>
                  <a:srgbClr val="000000"/>
                </a:solidFill>
              </a:rPr>
              <a:t>Od</a:t>
            </a:r>
            <a:r>
              <a:rPr lang="en-US" sz="1200" dirty="0">
                <a:solidFill>
                  <a:srgbClr val="000000"/>
                </a:solidFill>
              </a:rPr>
              <a:t> </a:t>
            </a:r>
            <a:r>
              <a:rPr lang="en-US" sz="1200" dirty="0" err="1">
                <a:solidFill>
                  <a:srgbClr val="000000"/>
                </a:solidFill>
              </a:rPr>
              <a:t>test.c</a:t>
            </a:r>
            <a:r>
              <a:rPr lang="en-US" sz="1200" dirty="0">
                <a:solidFill>
                  <a:srgbClr val="000000"/>
                </a:solidFill>
              </a:rPr>
              <a:t> –DPERF –Fetest_opt.exe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12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x[123]= 1799937064960.000000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CPU time for command: 'test1.exe'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dirty="0">
                <a:solidFill>
                  <a:srgbClr val="C00000"/>
                </a:solidFill>
              </a:rPr>
              <a:t>real    11.703 sec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user    11.672 sec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system  0.000 sec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12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x[123]= 1799937064960.000000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CPU time for command: 'test_opt.exe'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400" dirty="0">
                <a:solidFill>
                  <a:srgbClr val="C00000"/>
                </a:solidFill>
              </a:rPr>
              <a:t>real    10.563 sec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user    10.328 sec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system  0.000 sec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1200" dirty="0">
              <a:solidFill>
                <a:srgbClr val="0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Intel compiler makes loop </a:t>
            </a:r>
            <a:r>
              <a:rPr lang="en-US" sz="1200" dirty="0" err="1">
                <a:solidFill>
                  <a:srgbClr val="000000"/>
                </a:solidFill>
              </a:rPr>
              <a:t>unswitching</a:t>
            </a:r>
            <a:r>
              <a:rPr lang="en-US" sz="1200" dirty="0">
                <a:solidFill>
                  <a:srgbClr val="000000"/>
                </a:solidFill>
              </a:rPr>
              <a:t> with –O3</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err="1">
                <a:solidFill>
                  <a:srgbClr val="000000"/>
                </a:solidFill>
              </a:rPr>
              <a:t>icl</a:t>
            </a:r>
            <a:r>
              <a:rPr lang="en-US" sz="1200" dirty="0">
                <a:solidFill>
                  <a:srgbClr val="000000"/>
                </a:solidFill>
              </a:rPr>
              <a:t> -O3 test1.c -</a:t>
            </a:r>
            <a:r>
              <a:rPr lang="en-US" sz="1200" dirty="0" err="1">
                <a:solidFill>
                  <a:srgbClr val="000000"/>
                </a:solidFill>
              </a:rPr>
              <a:t>debug:minimal</a:t>
            </a:r>
            <a:r>
              <a:rPr lang="en-US" sz="1200" dirty="0">
                <a:solidFill>
                  <a:srgbClr val="000000"/>
                </a:solidFill>
              </a:rPr>
              <a:t> -Fetest_opt1.exe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x[123]= 1799937064960.000000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CPU time for command: 'test_opt1.exe'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chemeClr val="tx1"/>
                </a:solidFill>
              </a:rPr>
              <a:t>real    0.688 sec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user    0.656 sec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rPr>
              <a:t>system  0.016 sec</a:t>
            </a:r>
          </a:p>
        </p:txBody>
      </p:sp>
      <p:sp>
        <p:nvSpPr>
          <p:cNvPr id="5" name="Rectangle 1"/>
          <p:cNvSpPr txBox="1">
            <a:spLocks noChangeArrowheads="1"/>
          </p:cNvSpPr>
          <p:nvPr/>
        </p:nvSpPr>
        <p:spPr bwMode="auto">
          <a:xfrm>
            <a:off x="395288" y="188913"/>
            <a:ext cx="4681537" cy="5830887"/>
          </a:xfrm>
          <a:prstGeom prst="rect">
            <a:avLst/>
          </a:prstGeom>
          <a:gradFill>
            <a:gsLst>
              <a:gs pos="0">
                <a:srgbClr val="FFEFD1"/>
              </a:gs>
              <a:gs pos="64999">
                <a:srgbClr val="F0EBD5"/>
              </a:gs>
              <a:gs pos="100000">
                <a:srgbClr val="D1C39F"/>
              </a:gs>
            </a:gsLst>
            <a:lin ang="5400000" scaled="0"/>
          </a:gradFill>
          <a:ln w="9525">
            <a:no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lIns="0" tIns="0" rIns="0" bIns="0"/>
          <a:lstStyle/>
          <a:p>
            <a:pPr marL="342900" indent="-342900" eaLnBrk="0" hangingPunct="0">
              <a:lnSpc>
                <a:spcPct val="80000"/>
              </a:lnSpc>
              <a:spcBef>
                <a:spcPts val="4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b="0" kern="0" dirty="0">
                <a:solidFill>
                  <a:srgbClr val="000000"/>
                </a:solidFill>
                <a:latin typeface="Calibri" pitchFamily="34" charset="0"/>
                <a:ea typeface="+mn-ea"/>
              </a:rPr>
              <a:t>Some example </a:t>
            </a:r>
            <a:r>
              <a:rPr lang="en-US" b="0" kern="0" dirty="0" smtClean="0">
                <a:solidFill>
                  <a:srgbClr val="000000"/>
                </a:solidFill>
                <a:latin typeface="Calibri" pitchFamily="34" charset="0"/>
                <a:ea typeface="+mn-ea"/>
              </a:rPr>
              <a:t>estimation for loop </a:t>
            </a:r>
            <a:r>
              <a:rPr lang="en-US" b="0" kern="0" dirty="0" err="1">
                <a:solidFill>
                  <a:srgbClr val="000000"/>
                </a:solidFill>
                <a:latin typeface="Calibri" pitchFamily="34" charset="0"/>
                <a:ea typeface="+mn-ea"/>
              </a:rPr>
              <a:t>unswitching</a:t>
            </a:r>
            <a:r>
              <a:rPr lang="en-US" b="0" kern="0" dirty="0">
                <a:solidFill>
                  <a:srgbClr val="000000"/>
                </a:solidFill>
                <a:latin typeface="Calibri" pitchFamily="34" charset="0"/>
                <a:ea typeface="+mn-ea"/>
              </a:rPr>
              <a:t> effectiveness</a:t>
            </a:r>
            <a:r>
              <a:rPr lang="ru-RU" b="0" kern="0" dirty="0">
                <a:solidFill>
                  <a:srgbClr val="000000"/>
                </a:solidFill>
                <a:latin typeface="Calibri" pitchFamily="34" charset="0"/>
                <a:ea typeface="+mn-ea"/>
              </a:rPr>
              <a:t>:</a:t>
            </a:r>
          </a:p>
          <a:p>
            <a:pPr marL="342900" indent="-342900" eaLnBrk="0" hangingPunct="0">
              <a:lnSpc>
                <a:spcPct val="80000"/>
              </a:lnSpc>
              <a:spcBef>
                <a:spcPts val="225"/>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900" b="0" kern="0" dirty="0">
                <a:solidFill>
                  <a:srgbClr val="000000"/>
                </a:solidFill>
                <a:latin typeface="Calibri" pitchFamily="34" charset="0"/>
                <a:ea typeface="+mn-ea"/>
              </a:rPr>
              <a:t> </a:t>
            </a:r>
            <a:endParaRPr lang="ru-RU" sz="1400" kern="0" dirty="0">
              <a:solidFill>
                <a:schemeClr val="accent2"/>
              </a:solidFill>
              <a:latin typeface="Calibri" pitchFamily="34" charset="0"/>
              <a:ea typeface="+mn-ea"/>
            </a:endParaRP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err="1">
                <a:solidFill>
                  <a:schemeClr val="accent2"/>
                </a:solidFill>
                <a:latin typeface="Calibri" pitchFamily="34" charset="0"/>
                <a:ea typeface="+mn-ea"/>
              </a:rPr>
              <a:t>int</a:t>
            </a:r>
            <a:r>
              <a:rPr lang="ru-RU" sz="1400" kern="0" dirty="0">
                <a:solidFill>
                  <a:schemeClr val="accent2"/>
                </a:solidFill>
                <a:latin typeface="Calibri" pitchFamily="34" charset="0"/>
                <a:ea typeface="+mn-ea"/>
              </a:rPr>
              <a:t> </a:t>
            </a:r>
            <a:r>
              <a:rPr lang="ru-RU" sz="1400" kern="0" dirty="0" err="1">
                <a:solidFill>
                  <a:schemeClr val="accent2"/>
                </a:solidFill>
                <a:latin typeface="Calibri" pitchFamily="34" charset="0"/>
                <a:ea typeface="+mn-ea"/>
              </a:rPr>
              <a:t>main</a:t>
            </a:r>
            <a:r>
              <a:rPr lang="ru-RU" sz="1400" kern="0" dirty="0">
                <a:solidFill>
                  <a:schemeClr val="accent2"/>
                </a:solidFill>
                <a:latin typeface="Calibri" pitchFamily="34" charset="0"/>
                <a:ea typeface="+mn-ea"/>
              </a:rPr>
              <a:t>()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err="1">
                <a:solidFill>
                  <a:schemeClr val="accent2"/>
                </a:solidFill>
                <a:latin typeface="Calibri" pitchFamily="34" charset="0"/>
                <a:ea typeface="+mn-ea"/>
              </a:rPr>
              <a:t>float</a:t>
            </a:r>
            <a:r>
              <a:rPr lang="ru-RU" sz="1400" kern="0" dirty="0">
                <a:solidFill>
                  <a:schemeClr val="accent2"/>
                </a:solidFill>
                <a:latin typeface="Calibri" pitchFamily="34" charset="0"/>
                <a:ea typeface="+mn-ea"/>
              </a:rPr>
              <a:t> x[1000],y[1000];</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err="1">
                <a:solidFill>
                  <a:schemeClr val="accent2"/>
                </a:solidFill>
                <a:latin typeface="Calibri" pitchFamily="34" charset="0"/>
                <a:ea typeface="+mn-ea"/>
              </a:rPr>
              <a:t>int</a:t>
            </a:r>
            <a:r>
              <a:rPr lang="ru-RU" sz="1400" kern="0" dirty="0">
                <a:solidFill>
                  <a:schemeClr val="accent2"/>
                </a:solidFill>
                <a:latin typeface="Calibri" pitchFamily="34" charset="0"/>
                <a:ea typeface="+mn-ea"/>
              </a:rPr>
              <a:t> </a:t>
            </a:r>
            <a:r>
              <a:rPr lang="en-US" sz="1400" kern="0" dirty="0">
                <a:solidFill>
                  <a:schemeClr val="accent2"/>
                </a:solidFill>
                <a:latin typeface="Calibri" pitchFamily="34" charset="0"/>
                <a:ea typeface="+mn-ea"/>
              </a:rPr>
              <a:t>i,</a:t>
            </a:r>
            <a:r>
              <a:rPr lang="ru-RU" sz="1400" kern="0" dirty="0" err="1">
                <a:solidFill>
                  <a:schemeClr val="accent2"/>
                </a:solidFill>
                <a:latin typeface="Calibri" pitchFamily="34" charset="0"/>
                <a:ea typeface="+mn-ea"/>
              </a:rPr>
              <a:t>repeat</a:t>
            </a:r>
            <a:r>
              <a:rPr lang="en-US" sz="1400" kern="0" dirty="0">
                <a:solidFill>
                  <a:schemeClr val="accent2"/>
                </a:solidFill>
                <a:latin typeface="Calibri" pitchFamily="34" charset="0"/>
                <a:ea typeface="+mn-ea"/>
              </a:rPr>
              <a:t>,p</a:t>
            </a:r>
            <a:r>
              <a:rPr lang="ru-RU" sz="1400" kern="0" dirty="0">
                <a:solidFill>
                  <a:schemeClr val="accent2"/>
                </a:solidFill>
                <a:latin typeface="Calibri" pitchFamily="34" charset="0"/>
                <a:ea typeface="+mn-ea"/>
              </a:rPr>
              <a:t>;</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u-RU" sz="1400" kern="0" dirty="0">
              <a:solidFill>
                <a:schemeClr val="accent2"/>
              </a:solidFill>
              <a:latin typeface="Calibri" pitchFamily="34" charset="0"/>
              <a:ea typeface="+mn-ea"/>
            </a:endParaRP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err="1">
                <a:solidFill>
                  <a:schemeClr val="accent2"/>
                </a:solidFill>
                <a:latin typeface="Calibri" pitchFamily="34" charset="0"/>
                <a:ea typeface="+mn-ea"/>
              </a:rPr>
              <a:t>for</a:t>
            </a:r>
            <a:r>
              <a:rPr lang="ru-RU" sz="1400" kern="0" dirty="0">
                <a:solidFill>
                  <a:schemeClr val="accent2"/>
                </a:solidFill>
                <a:latin typeface="Calibri" pitchFamily="34" charset="0"/>
                <a:ea typeface="+mn-ea"/>
              </a:rPr>
              <a:t>(i=0;i&lt;1000;i++) { y[i] = i; x[i] = 1;</a:t>
            </a:r>
            <a:r>
              <a:rPr lang="en-US" sz="1400" kern="0" dirty="0">
                <a:solidFill>
                  <a:schemeClr val="accent2"/>
                </a:solidFill>
                <a:latin typeface="Calibri" pitchFamily="34" charset="0"/>
                <a:ea typeface="+mn-ea"/>
              </a:rPr>
              <a:t> </a:t>
            </a:r>
            <a:r>
              <a:rPr lang="ru-RU" sz="1400" kern="0" dirty="0">
                <a:solidFill>
                  <a:schemeClr val="accent2"/>
                </a:solidFill>
                <a:latin typeface="Calibri" pitchFamily="34" charset="0"/>
                <a:ea typeface="+mn-ea"/>
              </a:rPr>
              <a:t>}</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u-RU" sz="1400" kern="0" dirty="0">
              <a:solidFill>
                <a:schemeClr val="accent2"/>
              </a:solidFill>
              <a:latin typeface="Calibri" pitchFamily="34" charset="0"/>
              <a:ea typeface="+mn-ea"/>
            </a:endParaRP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err="1">
                <a:solidFill>
                  <a:schemeClr val="accent2"/>
                </a:solidFill>
                <a:latin typeface="Calibri" pitchFamily="34" charset="0"/>
                <a:ea typeface="+mn-ea"/>
              </a:rPr>
              <a:t>for</a:t>
            </a:r>
            <a:r>
              <a:rPr lang="ru-RU" sz="1400" kern="0" dirty="0">
                <a:solidFill>
                  <a:schemeClr val="accent2"/>
                </a:solidFill>
                <a:latin typeface="Calibri" pitchFamily="34" charset="0"/>
                <a:ea typeface="+mn-ea"/>
              </a:rPr>
              <a:t>(</a:t>
            </a:r>
            <a:r>
              <a:rPr lang="ru-RU" sz="1400" kern="0" dirty="0" err="1">
                <a:solidFill>
                  <a:schemeClr val="accent2"/>
                </a:solidFill>
                <a:latin typeface="Calibri" pitchFamily="34" charset="0"/>
                <a:ea typeface="+mn-ea"/>
              </a:rPr>
              <a:t>repeat</a:t>
            </a:r>
            <a:r>
              <a:rPr lang="ru-RU" sz="1400" kern="0" dirty="0">
                <a:solidFill>
                  <a:schemeClr val="accent2"/>
                </a:solidFill>
                <a:latin typeface="Calibri" pitchFamily="34" charset="0"/>
                <a:ea typeface="+mn-ea"/>
              </a:rPr>
              <a:t>=0;repeat&lt;3000000;repeat++)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kern="0" dirty="0">
                <a:solidFill>
                  <a:schemeClr val="accent2"/>
                </a:solidFill>
                <a:latin typeface="Calibri" pitchFamily="34" charset="0"/>
                <a:ea typeface="+mn-ea"/>
              </a:rPr>
              <a:t>p=repeat%10&gt;5;</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a:t>
            </a:r>
            <a:r>
              <a:rPr lang="ru-RU" sz="1400" kern="0" dirty="0" err="1">
                <a:solidFill>
                  <a:schemeClr val="accent2"/>
                </a:solidFill>
                <a:latin typeface="Calibri" pitchFamily="34" charset="0"/>
                <a:ea typeface="+mn-ea"/>
              </a:rPr>
              <a:t>ifdef</a:t>
            </a:r>
            <a:r>
              <a:rPr lang="ru-RU" sz="1400" kern="0" dirty="0">
                <a:solidFill>
                  <a:schemeClr val="accent2"/>
                </a:solidFill>
                <a:latin typeface="Calibri" pitchFamily="34" charset="0"/>
                <a:ea typeface="+mn-ea"/>
              </a:rPr>
              <a:t> PERF</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a:t>
            </a:r>
            <a:r>
              <a:rPr lang="ru-RU" sz="1400" kern="0" dirty="0" err="1">
                <a:solidFill>
                  <a:schemeClr val="accent2"/>
                </a:solidFill>
                <a:latin typeface="Calibri" pitchFamily="34" charset="0"/>
                <a:ea typeface="+mn-ea"/>
              </a:rPr>
              <a:t>if</a:t>
            </a:r>
            <a:r>
              <a:rPr lang="ru-RU" sz="1400" kern="0" dirty="0">
                <a:solidFill>
                  <a:schemeClr val="accent2"/>
                </a:solidFill>
                <a:latin typeface="Calibri" pitchFamily="34" charset="0"/>
                <a:ea typeface="+mn-ea"/>
              </a:rPr>
              <a:t>(</a:t>
            </a:r>
            <a:r>
              <a:rPr lang="en-US" sz="1400" kern="0" dirty="0">
                <a:solidFill>
                  <a:schemeClr val="accent2"/>
                </a:solidFill>
                <a:latin typeface="Calibri" pitchFamily="34" charset="0"/>
                <a:ea typeface="+mn-ea"/>
              </a:rPr>
              <a:t>p</a:t>
            </a:r>
            <a:r>
              <a:rPr lang="ru-RU" sz="1400" kern="0" dirty="0">
                <a:solidFill>
                  <a:schemeClr val="accent2"/>
                </a:solidFill>
                <a:latin typeface="Calibri" pitchFamily="34" charset="0"/>
                <a:ea typeface="+mn-ea"/>
              </a:rPr>
              <a:t>)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a:t>
            </a:r>
            <a:r>
              <a:rPr lang="ru-RU" sz="1400" kern="0" dirty="0" err="1">
                <a:solidFill>
                  <a:schemeClr val="accent2"/>
                </a:solidFill>
                <a:latin typeface="Calibri" pitchFamily="34" charset="0"/>
                <a:ea typeface="+mn-ea"/>
              </a:rPr>
              <a:t>for</a:t>
            </a:r>
            <a:r>
              <a:rPr lang="ru-RU" sz="1400" kern="0" dirty="0">
                <a:solidFill>
                  <a:schemeClr val="accent2"/>
                </a:solidFill>
                <a:latin typeface="Calibri" pitchFamily="34" charset="0"/>
                <a:ea typeface="+mn-ea"/>
              </a:rPr>
              <a:t>(i=0;i&lt;1000;i++)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x[i]=x[i]+y[i];</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y[i]++;     }   </a:t>
            </a:r>
            <a:endParaRPr lang="en-US" sz="1400" kern="0" dirty="0">
              <a:solidFill>
                <a:schemeClr val="accent2"/>
              </a:solidFill>
              <a:latin typeface="Calibri" pitchFamily="34" charset="0"/>
              <a:ea typeface="+mn-ea"/>
            </a:endParaRP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kern="0" dirty="0">
                <a:solidFill>
                  <a:schemeClr val="accent2"/>
                </a:solidFill>
                <a:latin typeface="Calibri" pitchFamily="34" charset="0"/>
                <a:ea typeface="+mn-ea"/>
              </a:rPr>
              <a:t>   </a:t>
            </a:r>
            <a:r>
              <a:rPr lang="ru-RU" sz="1400" kern="0" dirty="0">
                <a:solidFill>
                  <a:schemeClr val="accent2"/>
                </a:solidFill>
                <a:latin typeface="Calibri" pitchFamily="34" charset="0"/>
                <a:ea typeface="+mn-ea"/>
              </a:rPr>
              <a:t>}</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a:t>
            </a:r>
            <a:r>
              <a:rPr lang="ru-RU" sz="1400" kern="0" dirty="0" err="1">
                <a:solidFill>
                  <a:schemeClr val="accent2"/>
                </a:solidFill>
                <a:latin typeface="Calibri" pitchFamily="34" charset="0"/>
                <a:ea typeface="+mn-ea"/>
              </a:rPr>
              <a:t>else</a:t>
            </a:r>
            <a:r>
              <a:rPr lang="ru-RU" sz="1400" kern="0" dirty="0">
                <a:solidFill>
                  <a:schemeClr val="accent2"/>
                </a:solidFill>
                <a:latin typeface="Calibri" pitchFamily="34" charset="0"/>
                <a:ea typeface="+mn-ea"/>
              </a:rPr>
              <a:t>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a:t>
            </a:r>
            <a:r>
              <a:rPr lang="ru-RU" sz="1400" kern="0" dirty="0" err="1">
                <a:solidFill>
                  <a:schemeClr val="accent2"/>
                </a:solidFill>
                <a:latin typeface="Calibri" pitchFamily="34" charset="0"/>
                <a:ea typeface="+mn-ea"/>
              </a:rPr>
              <a:t>for</a:t>
            </a:r>
            <a:r>
              <a:rPr lang="ru-RU" sz="1400" kern="0" dirty="0">
                <a:solidFill>
                  <a:schemeClr val="accent2"/>
                </a:solidFill>
                <a:latin typeface="Calibri" pitchFamily="34" charset="0"/>
                <a:ea typeface="+mn-ea"/>
              </a:rPr>
              <a:t>(i=0;i&lt;1000;i++)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x[i]=x[i]+y[i];     }    </a:t>
            </a:r>
            <a:endParaRPr lang="en-US" sz="1400" kern="0" dirty="0">
              <a:solidFill>
                <a:schemeClr val="accent2"/>
              </a:solidFill>
              <a:latin typeface="Calibri" pitchFamily="34" charset="0"/>
              <a:ea typeface="+mn-ea"/>
            </a:endParaRP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400" kern="0" dirty="0">
                <a:solidFill>
                  <a:schemeClr val="accent2"/>
                </a:solidFill>
                <a:latin typeface="Calibri" pitchFamily="34" charset="0"/>
                <a:ea typeface="+mn-ea"/>
              </a:rPr>
              <a:t>   </a:t>
            </a:r>
            <a:r>
              <a:rPr lang="ru-RU" sz="1400" kern="0" dirty="0">
                <a:solidFill>
                  <a:schemeClr val="accent2"/>
                </a:solidFill>
                <a:latin typeface="Calibri" pitchFamily="34" charset="0"/>
                <a:ea typeface="+mn-ea"/>
              </a:rPr>
              <a:t>}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a:t>
            </a:r>
            <a:r>
              <a:rPr lang="ru-RU" sz="1400" kern="0" dirty="0" err="1">
                <a:solidFill>
                  <a:schemeClr val="accent2"/>
                </a:solidFill>
                <a:latin typeface="Calibri" pitchFamily="34" charset="0"/>
                <a:ea typeface="+mn-ea"/>
              </a:rPr>
              <a:t>else</a:t>
            </a:r>
            <a:endParaRPr lang="ru-RU" sz="1400" kern="0" dirty="0">
              <a:solidFill>
                <a:schemeClr val="accent2"/>
              </a:solidFill>
              <a:latin typeface="Calibri" pitchFamily="34" charset="0"/>
              <a:ea typeface="+mn-ea"/>
            </a:endParaRP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a:t>
            </a:r>
            <a:r>
              <a:rPr lang="ru-RU" sz="1400" kern="0" dirty="0" err="1">
                <a:solidFill>
                  <a:schemeClr val="accent2"/>
                </a:solidFill>
                <a:latin typeface="Calibri" pitchFamily="34" charset="0"/>
                <a:ea typeface="+mn-ea"/>
              </a:rPr>
              <a:t>for</a:t>
            </a:r>
            <a:r>
              <a:rPr lang="ru-RU" sz="1400" kern="0" dirty="0">
                <a:solidFill>
                  <a:schemeClr val="accent2"/>
                </a:solidFill>
                <a:latin typeface="Calibri" pitchFamily="34" charset="0"/>
                <a:ea typeface="+mn-ea"/>
              </a:rPr>
              <a:t>(i=0;i&lt;1000;i++)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x[i]=x[i]+y[i];</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a:t>
            </a:r>
            <a:r>
              <a:rPr lang="ru-RU" sz="1400" kern="0" dirty="0" err="1">
                <a:solidFill>
                  <a:schemeClr val="accent2"/>
                </a:solidFill>
                <a:latin typeface="Calibri" pitchFamily="34" charset="0"/>
                <a:ea typeface="+mn-ea"/>
              </a:rPr>
              <a:t>if</a:t>
            </a:r>
            <a:r>
              <a:rPr lang="ru-RU" sz="1400" kern="0" dirty="0">
                <a:solidFill>
                  <a:schemeClr val="accent2"/>
                </a:solidFill>
                <a:latin typeface="Calibri" pitchFamily="34" charset="0"/>
                <a:ea typeface="+mn-ea"/>
              </a:rPr>
              <a:t>(</a:t>
            </a:r>
            <a:r>
              <a:rPr lang="en-US" sz="1400" kern="0" dirty="0">
                <a:solidFill>
                  <a:schemeClr val="accent2"/>
                </a:solidFill>
                <a:latin typeface="Calibri" pitchFamily="34" charset="0"/>
                <a:ea typeface="+mn-ea"/>
              </a:rPr>
              <a:t>p</a:t>
            </a:r>
            <a:r>
              <a:rPr lang="ru-RU" sz="1400" kern="0" dirty="0">
                <a:solidFill>
                  <a:schemeClr val="accent2"/>
                </a:solidFill>
                <a:latin typeface="Calibri" pitchFamily="34" charset="0"/>
                <a:ea typeface="+mn-ea"/>
              </a:rPr>
              <a:t>)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        y[i]++;      }   }</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a:t>
            </a:r>
            <a:r>
              <a:rPr lang="ru-RU" sz="1400" kern="0" dirty="0" err="1">
                <a:solidFill>
                  <a:schemeClr val="accent2"/>
                </a:solidFill>
                <a:latin typeface="Calibri" pitchFamily="34" charset="0"/>
                <a:ea typeface="+mn-ea"/>
              </a:rPr>
              <a:t>endif</a:t>
            </a:r>
            <a:endParaRPr lang="ru-RU" sz="1400" kern="0" dirty="0">
              <a:solidFill>
                <a:schemeClr val="accent2"/>
              </a:solidFill>
              <a:latin typeface="Calibri" pitchFamily="34" charset="0"/>
              <a:ea typeface="+mn-ea"/>
            </a:endParaRP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err="1">
                <a:solidFill>
                  <a:schemeClr val="accent2"/>
                </a:solidFill>
                <a:latin typeface="Calibri" pitchFamily="34" charset="0"/>
                <a:ea typeface="+mn-ea"/>
              </a:rPr>
              <a:t>printf</a:t>
            </a:r>
            <a:r>
              <a:rPr lang="ru-RU" sz="1400" kern="0" dirty="0">
                <a:solidFill>
                  <a:schemeClr val="accent2"/>
                </a:solidFill>
                <a:latin typeface="Calibri" pitchFamily="34" charset="0"/>
                <a:ea typeface="+mn-ea"/>
              </a:rPr>
              <a:t>("x[123]= %f\</a:t>
            </a:r>
            <a:r>
              <a:rPr lang="ru-RU" sz="1400" kern="0" dirty="0" err="1">
                <a:solidFill>
                  <a:schemeClr val="accent2"/>
                </a:solidFill>
                <a:latin typeface="Calibri" pitchFamily="34" charset="0"/>
                <a:ea typeface="+mn-ea"/>
              </a:rPr>
              <a:t>n",x</a:t>
            </a:r>
            <a:r>
              <a:rPr lang="ru-RU" sz="1400" kern="0" dirty="0">
                <a:solidFill>
                  <a:schemeClr val="accent2"/>
                </a:solidFill>
                <a:latin typeface="Calibri" pitchFamily="34" charset="0"/>
                <a:ea typeface="+mn-ea"/>
              </a:rPr>
              <a:t>[123]);</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ru-RU" sz="1400" kern="0" dirty="0">
                <a:solidFill>
                  <a:schemeClr val="accent2"/>
                </a:solidFill>
                <a:latin typeface="Calibri" pitchFamily="34" charset="0"/>
                <a:ea typeface="+mn-ea"/>
              </a:rPr>
              <a:t>}</a:t>
            </a:r>
          </a:p>
          <a:p>
            <a:pPr marL="342900" indent="-342900" eaLnBrk="0" hangingPunct="0">
              <a:lnSpc>
                <a:spcPct val="80000"/>
              </a:lnSpc>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ru-RU" sz="1200" kern="0" dirty="0">
              <a:solidFill>
                <a:srgbClr val="33CC33"/>
              </a:solidFill>
              <a:latin typeface="+mn-lt"/>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33600"/>
            <a:ext cx="9144000"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315" name="Text Box 2"/>
          <p:cNvSpPr txBox="1">
            <a:spLocks noChangeArrowheads="1"/>
          </p:cNvSpPr>
          <p:nvPr/>
        </p:nvSpPr>
        <p:spPr bwMode="auto">
          <a:xfrm>
            <a:off x="395288" y="765175"/>
            <a:ext cx="7777162" cy="9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chemeClr val="bg1"/>
                </a:solidFill>
                <a:latin typeface="Courier New" pitchFamily="49" charset="0"/>
                <a:ea typeface="SimSun" pitchFamily="2" charset="-122"/>
              </a:defRPr>
            </a:lvl9pPr>
          </a:lstStyle>
          <a:p>
            <a:pPr eaLnBrk="1" hangingPunct="1">
              <a:spcBef>
                <a:spcPts val="1125"/>
              </a:spcBef>
            </a:pPr>
            <a:r>
              <a:rPr lang="en-US" sz="2800" dirty="0">
                <a:solidFill>
                  <a:srgbClr val="0070C0"/>
                </a:solidFill>
                <a:latin typeface="Calibri" pitchFamily="34" charset="0"/>
              </a:rPr>
              <a:t>Comparison of branch </a:t>
            </a:r>
            <a:r>
              <a:rPr lang="en-US" sz="2800" dirty="0" err="1" smtClean="0">
                <a:solidFill>
                  <a:srgbClr val="0070C0"/>
                </a:solidFill>
                <a:latin typeface="Calibri" pitchFamily="34" charset="0"/>
              </a:rPr>
              <a:t>missprediction</a:t>
            </a:r>
            <a:r>
              <a:rPr lang="en-US" sz="2800" dirty="0" smtClean="0">
                <a:solidFill>
                  <a:srgbClr val="0070C0"/>
                </a:solidFill>
                <a:latin typeface="Calibri" pitchFamily="34" charset="0"/>
              </a:rPr>
              <a:t> </a:t>
            </a:r>
            <a:r>
              <a:rPr lang="en-US" sz="2800" dirty="0">
                <a:solidFill>
                  <a:srgbClr val="0070C0"/>
                </a:solidFill>
                <a:latin typeface="Calibri" pitchFamily="34" charset="0"/>
              </a:rPr>
              <a:t>events for original and modified tests </a:t>
            </a:r>
            <a:endParaRPr lang="ru-RU" sz="2800" dirty="0">
              <a:solidFill>
                <a:srgbClr val="0070C0"/>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600" b="1" i="0" u="none" strike="noStrike" cap="none" normalizeH="0" baseline="0" smtClean="0">
            <a:ln>
              <a:noFill/>
            </a:ln>
            <a:solidFill>
              <a:schemeClr val="bg1"/>
            </a:solidFill>
            <a:effectLst/>
            <a:latin typeface="Courier New" pitchFamily="49" charset="0"/>
            <a:ea typeface="SimSun" pitchFamily="2" charset="-12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26319</TotalTime>
  <Words>2813</Words>
  <Application>Microsoft Office PowerPoint</Application>
  <PresentationFormat>On-screen Show (4:3)</PresentationFormat>
  <Paragraphs>449</Paragraphs>
  <Slides>38</Slides>
  <Notes>31</Notes>
  <HiddenSlides>0</HiddenSlides>
  <MMClips>0</MMClips>
  <ScaleCrop>false</ScaleCrop>
  <HeadingPairs>
    <vt:vector size="4" baseType="variant">
      <vt:variant>
        <vt:lpstr>Theme</vt:lpstr>
      </vt:variant>
      <vt:variant>
        <vt:i4>4</vt:i4>
      </vt:variant>
      <vt:variant>
        <vt:lpstr>Slide Titles</vt:lpstr>
      </vt:variant>
      <vt:variant>
        <vt:i4>38</vt:i4>
      </vt:variant>
    </vt:vector>
  </HeadingPairs>
  <TitlesOfParts>
    <vt:vector size="42" baseType="lpstr">
      <vt:lpstr>Default Design</vt:lpstr>
      <vt:lpstr>1_Default Design</vt:lpstr>
      <vt:lpstr>2_Default Design</vt:lpstr>
      <vt:lpstr>3_Default Design</vt:lpstr>
      <vt:lpstr> Optimizing compiler. Loop optimizations.</vt:lpstr>
      <vt:lpstr>PowerPoint Presentation</vt:lpstr>
      <vt:lpstr>Loops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Loop blocking is a loop optimization which divides a loop iteration space into smaller chunks or blocks, so the loop data stays in the cache until it is reused. The partitioning of loop iteration space leads to partitioning the array used, so array elements fit the cache better, it enhancing cache reuse and decreasing required cache size.</vt:lpstr>
      <vt:lpstr>PowerPoint Presentation</vt:lpstr>
      <vt:lpstr>PowerPoint Presentation</vt:lpstr>
      <vt:lpstr>PowerPoint Presentation</vt:lpstr>
      <vt:lpstr>PowerPoint Presentation</vt:lpstr>
      <vt:lpstr>PowerPoint Presentation</vt:lpstr>
      <vt:lpstr>Dependence</vt:lpstr>
      <vt:lpstr>PowerPoint Presentation</vt:lpstr>
      <vt:lpstr>PowerPoint Presentation</vt:lpstr>
      <vt:lpstr>PowerPoint Presentation</vt:lpstr>
      <vt:lpstr>Nested loops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Intel’s East Mill C++ Suite Beta Program_WIP</dc:title>
  <dc:subject>8.0 End of beta review</dc:subject>
  <dc:creator>Intel Corporation</dc:creator>
  <cp:lastModifiedBy>Vasiliy</cp:lastModifiedBy>
  <cp:revision>372</cp:revision>
  <cp:lastPrinted>1601-01-01T00:00:00Z</cp:lastPrinted>
  <dcterms:created xsi:type="dcterms:W3CDTF">2008-08-21T19:54:00Z</dcterms:created>
  <dcterms:modified xsi:type="dcterms:W3CDTF">2012-05-08T14:57:34Z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0x0101004DCC3BA8F0AEFB4184619D6F74357FF0</vt:lpwstr>
  </property>
  <property fmtid="{D5CDD505-2E9C-101B-9397-08002B2CF9AE}" pid="4" name="DocumentCategory">
    <vt:lpwstr>Presentations</vt:lpwstr>
  </property>
  <property fmtid="{D5CDD505-2E9C-101B-9397-08002B2CF9AE}" pid="5" name="display_urn:schemas-microsoft-com:office:office#Author">
    <vt:lpwstr>Ganesh, Kittur</vt:lpwstr>
  </property>
  <property fmtid="{D5CDD505-2E9C-101B-9397-08002B2CF9AE}" pid="6" name="display_urn:schemas-microsoft-com:office:office#Editor">
    <vt:lpwstr>Hewitt, Brandon L</vt:lpwstr>
  </property>
</Properties>
</file>