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831" r:id="rId1"/>
  </p:sldMasterIdLst>
  <p:notesMasterIdLst>
    <p:notesMasterId r:id="rId31"/>
  </p:notesMasterIdLst>
  <p:handoutMasterIdLst>
    <p:handoutMasterId r:id="rId32"/>
  </p:handoutMasterIdLst>
  <p:sldIdLst>
    <p:sldId id="288" r:id="rId2"/>
    <p:sldId id="289" r:id="rId3"/>
    <p:sldId id="322" r:id="rId4"/>
    <p:sldId id="321" r:id="rId5"/>
    <p:sldId id="290" r:id="rId6"/>
    <p:sldId id="291" r:id="rId7"/>
    <p:sldId id="292" r:id="rId8"/>
    <p:sldId id="293" r:id="rId9"/>
    <p:sldId id="294" r:id="rId10"/>
    <p:sldId id="295" r:id="rId11"/>
    <p:sldId id="296" r:id="rId12"/>
    <p:sldId id="297" r:id="rId13"/>
    <p:sldId id="299" r:id="rId14"/>
    <p:sldId id="301" r:id="rId15"/>
    <p:sldId id="302" r:id="rId16"/>
    <p:sldId id="303" r:id="rId17"/>
    <p:sldId id="304" r:id="rId18"/>
    <p:sldId id="306" r:id="rId19"/>
    <p:sldId id="308" r:id="rId20"/>
    <p:sldId id="320" r:id="rId21"/>
    <p:sldId id="312" r:id="rId22"/>
    <p:sldId id="314" r:id="rId23"/>
    <p:sldId id="323" r:id="rId24"/>
    <p:sldId id="324" r:id="rId25"/>
    <p:sldId id="315" r:id="rId26"/>
    <p:sldId id="316" r:id="rId27"/>
    <p:sldId id="317" r:id="rId28"/>
    <p:sldId id="318" r:id="rId29"/>
    <p:sldId id="319" r:id="rId30"/>
  </p:sldIdLst>
  <p:sldSz cx="9144000" cy="6858000" type="screen4x3"/>
  <p:notesSz cx="6858000" cy="9144000"/>
  <p:embeddedFontLst>
    <p:embeddedFont>
      <p:font typeface="Tahoma" panose="020B0604030504040204" pitchFamily="34" charset="0"/>
      <p:regular r:id="rId33"/>
      <p:bold r:id="rId34"/>
    </p:embeddedFont>
  </p:embeddedFontLst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4400" b="1" kern="1200">
        <a:solidFill>
          <a:srgbClr val="800000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E8200"/>
    <a:srgbClr val="800000"/>
    <a:srgbClr val="FFE5C5"/>
    <a:srgbClr val="FF0000"/>
    <a:srgbClr val="008000"/>
    <a:srgbClr val="0000FF"/>
    <a:srgbClr val="BBE0E3"/>
    <a:srgbClr val="99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364" autoAdjust="0"/>
    <p:restoredTop sz="94660"/>
  </p:normalViewPr>
  <p:slideViewPr>
    <p:cSldViewPr snapToGrid="0">
      <p:cViewPr>
        <p:scale>
          <a:sx n="70" d="100"/>
          <a:sy n="70" d="100"/>
        </p:scale>
        <p:origin x="-91" y="58"/>
      </p:cViewPr>
      <p:guideLst>
        <p:guide orient="horz" pos="2160"/>
        <p:guide pos="2899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2" d="100"/>
          <a:sy n="52" d="100"/>
        </p:scale>
        <p:origin x="-1854" y="-10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font" Target="fonts/font2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font" Target="fonts/font1.fntdata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3221E1-788A-4ACA-A52C-7737E821263D}" type="datetimeFigureOut">
              <a:rPr lang="ru-RU" smtClean="0"/>
              <a:pPr/>
              <a:t>08.03.2015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33E514-3179-4507-B11B-7EB090EC04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572942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379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Click to edit Master text styles</a:t>
            </a:r>
          </a:p>
          <a:p>
            <a:pPr lvl="1"/>
            <a:r>
              <a:rPr lang="ru-RU" noProof="0" smtClean="0"/>
              <a:t>Second level</a:t>
            </a:r>
          </a:p>
          <a:p>
            <a:pPr lvl="2"/>
            <a:r>
              <a:rPr lang="ru-RU" noProof="0" smtClean="0"/>
              <a:t>Third level</a:t>
            </a:r>
          </a:p>
          <a:p>
            <a:pPr lvl="3"/>
            <a:r>
              <a:rPr lang="ru-RU" noProof="0" smtClean="0"/>
              <a:t>Fourth level</a:t>
            </a:r>
          </a:p>
          <a:p>
            <a:pPr lvl="4"/>
            <a:r>
              <a:rPr lang="ru-RU" noProof="0" smtClean="0"/>
              <a:t>Fifth level</a:t>
            </a:r>
          </a:p>
        </p:txBody>
      </p:sp>
      <p:sp>
        <p:nvSpPr>
          <p:cNvPr id="2048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48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78215ED1-BBEB-4DC5-B266-1BF6FF3B643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51693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90471C0-F77D-49BD-A0FE-CFFA2958B3A8}" type="slidenum">
              <a:rPr lang="ru-RU"/>
              <a:pPr/>
              <a:t>1</a:t>
            </a:fld>
            <a:endParaRPr lang="ru-RU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C89B01-D615-4F9B-A827-AFDC134EF0EE}" type="slidenum">
              <a:rPr lang="ru-RU"/>
              <a:pPr/>
              <a:t>10</a:t>
            </a:fld>
            <a:endParaRPr lang="ru-RU"/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DE0EA6E-D455-4D88-BE8A-F2A834C1B3C5}" type="slidenum">
              <a:rPr lang="ru-RU"/>
              <a:pPr/>
              <a:t>11</a:t>
            </a:fld>
            <a:endParaRPr lang="ru-RU"/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356249-50C8-46BF-BAAB-D694C5C0C5D9}" type="slidenum">
              <a:rPr lang="ru-RU"/>
              <a:pPr/>
              <a:t>12</a:t>
            </a:fld>
            <a:endParaRPr lang="ru-RU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B246D80-C13A-47E1-8406-D9532DB25228}" type="slidenum">
              <a:rPr lang="ru-RU"/>
              <a:pPr/>
              <a:t>13</a:t>
            </a:fld>
            <a:endParaRPr lang="ru-RU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D2ED24-C556-4FAB-BCBE-A2AC987C54C1}" type="slidenum">
              <a:rPr lang="ru-RU"/>
              <a:pPr/>
              <a:t>14</a:t>
            </a:fld>
            <a:endParaRPr lang="ru-RU"/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C6E0F43-5E89-415A-8675-D8ECE76146B6}" type="slidenum">
              <a:rPr lang="ru-RU"/>
              <a:pPr/>
              <a:t>15</a:t>
            </a:fld>
            <a:endParaRPr lang="ru-RU"/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CAAD4D-CB84-4A40-85EE-75CCD92C32B3}" type="slidenum">
              <a:rPr lang="ru-RU"/>
              <a:pPr/>
              <a:t>16</a:t>
            </a:fld>
            <a:endParaRPr lang="ru-RU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C8C2E5-4ECB-4F9C-A76F-183B202C2158}" type="slidenum">
              <a:rPr lang="ru-RU"/>
              <a:pPr/>
              <a:t>17</a:t>
            </a:fld>
            <a:endParaRPr lang="ru-RU"/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C12257-6C48-4FEE-8DC6-4187625B1B3F}" type="slidenum">
              <a:rPr lang="ru-RU"/>
              <a:pPr/>
              <a:t>18</a:t>
            </a:fld>
            <a:endParaRPr lang="ru-RU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8D6562-741B-42FB-A3AF-AE26DA9891F1}" type="slidenum">
              <a:rPr lang="ru-RU"/>
              <a:pPr/>
              <a:t>19</a:t>
            </a:fld>
            <a:endParaRPr lang="ru-RU"/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4CCD72-D883-4EBD-BD9C-C17E81733FBB}" type="slidenum">
              <a:rPr lang="ru-RU"/>
              <a:pPr/>
              <a:t>2</a:t>
            </a:fld>
            <a:endParaRPr lang="ru-RU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B25DBF6-42C7-4F35-ACC1-DD65AE4D7171}" type="slidenum">
              <a:rPr lang="ru-RU"/>
              <a:pPr/>
              <a:t>20</a:t>
            </a:fld>
            <a:endParaRPr lang="ru-RU"/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A78EC37-075D-4A1F-BBD8-31316A42C18B}" type="slidenum">
              <a:rPr lang="ru-RU"/>
              <a:pPr/>
              <a:t>21</a:t>
            </a:fld>
            <a:endParaRPr lang="ru-RU"/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4D2A07-BCEF-495A-BD1C-23A5A51FCFC4}" type="slidenum">
              <a:rPr lang="ru-RU"/>
              <a:pPr/>
              <a:t>22</a:t>
            </a:fld>
            <a:endParaRPr lang="ru-RU"/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81022CB-23E7-4163-AC3D-9FF55F319F18}" type="slidenum">
              <a:rPr lang="ru-RU"/>
              <a:pPr/>
              <a:t>23</a:t>
            </a:fld>
            <a:endParaRPr lang="ru-RU"/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5248B42-B7CB-46D9-83EB-B4616746E866}" type="slidenum">
              <a:rPr lang="ru-RU"/>
              <a:pPr/>
              <a:t>24</a:t>
            </a:fld>
            <a:endParaRPr lang="ru-RU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CD33428-E55F-4064-90C9-FFE3A03CE498}" type="slidenum">
              <a:rPr lang="ru-RU"/>
              <a:pPr/>
              <a:t>25</a:t>
            </a:fld>
            <a:endParaRPr lang="ru-RU"/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7DF51C8-E4CA-4D48-BEED-1E5EB971DF9E}" type="slidenum">
              <a:rPr lang="ru-RU"/>
              <a:pPr/>
              <a:t>26</a:t>
            </a:fld>
            <a:endParaRPr lang="ru-RU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DF64EE-BF31-4D17-9015-2548A5D3D0D9}" type="slidenum">
              <a:rPr lang="ru-RU"/>
              <a:pPr/>
              <a:t>27</a:t>
            </a:fld>
            <a:endParaRPr lang="ru-RU"/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9C3BAB3-5A68-4E69-BDE6-EA666A0644B5}" type="slidenum">
              <a:rPr lang="ru-RU"/>
              <a:pPr/>
              <a:t>28</a:t>
            </a:fld>
            <a:endParaRPr lang="ru-RU"/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520521F-FB1F-4007-AFA2-FB3CF24E316A}" type="slidenum">
              <a:rPr lang="ru-RU"/>
              <a:pPr/>
              <a:t>29</a:t>
            </a:fld>
            <a:endParaRPr lang="ru-RU"/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46A81AA-10C6-464F-9B1C-76A0677B0526}" type="slidenum">
              <a:rPr lang="ru-RU"/>
              <a:pPr/>
              <a:t>3</a:t>
            </a:fld>
            <a:endParaRPr lang="ru-RU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E37C6C8-D54E-4B56-8EEC-CF56DCC09865}" type="slidenum">
              <a:rPr lang="ru-RU"/>
              <a:pPr/>
              <a:t>4</a:t>
            </a:fld>
            <a:endParaRPr lang="ru-RU"/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CC2B6A0-402C-4D40-A24D-D53630B1A91F}" type="slidenum">
              <a:rPr lang="ru-RU"/>
              <a:pPr/>
              <a:t>5</a:t>
            </a:fld>
            <a:endParaRPr lang="ru-RU"/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536E5D6-BF06-4EA2-811C-E7CCEB8D5A18}" type="slidenum">
              <a:rPr lang="ru-RU"/>
              <a:pPr/>
              <a:t>6</a:t>
            </a:fld>
            <a:endParaRPr lang="ru-RU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411B6AF-21BB-4A11-BE1E-726017F22AE5}" type="slidenum">
              <a:rPr lang="ru-RU"/>
              <a:pPr/>
              <a:t>7</a:t>
            </a:fld>
            <a:endParaRPr lang="ru-RU"/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8D4A83-7C9F-4AF0-898F-2C3B1790A5F4}" type="slidenum">
              <a:rPr lang="ru-RU"/>
              <a:pPr/>
              <a:t>8</a:t>
            </a:fld>
            <a:endParaRPr lang="ru-RU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5C30FFCB-9155-42D1-A3B9-33B69222DE79}" type="slidenum">
              <a:rPr lang="ru-RU"/>
              <a:pPr/>
              <a:t>9</a:t>
            </a:fld>
            <a:endParaRPr lang="ru-RU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slideMaster" Target="../slideMasters/slideMaster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8" descr="метасистемная лестница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0825" y="225425"/>
            <a:ext cx="3214688" cy="6481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5" name="Object 7"/>
          <p:cNvGraphicFramePr>
            <a:graphicFrameLocks noChangeAspect="1"/>
          </p:cNvGraphicFramePr>
          <p:nvPr/>
        </p:nvGraphicFramePr>
        <p:xfrm>
          <a:off x="1706563" y="4835525"/>
          <a:ext cx="4064000" cy="406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4756" name="CorelDRAW" r:id="rId4" imgW="822987360" imgH="822987360" progId="CorelDRAW.Graphic.12">
                  <p:embed/>
                </p:oleObj>
              </mc:Choice>
              <mc:Fallback>
                <p:oleObj name="CorelDRAW" r:id="rId4" imgW="822987360" imgH="822987360" progId="CorelDRAW.Graphic.12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06563" y="4835525"/>
                        <a:ext cx="4064000" cy="406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3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79813" y="1279525"/>
            <a:ext cx="5265737" cy="2859088"/>
          </a:xfrm>
          <a:effectLst>
            <a:outerShdw dist="63500" dir="3187806" algn="ctr" rotWithShape="0">
              <a:srgbClr val="CC6600"/>
            </a:outerShdw>
          </a:effectLst>
        </p:spPr>
        <p:txBody>
          <a:bodyPr/>
          <a:lstStyle>
            <a:lvl1pPr>
              <a:defRPr/>
            </a:lvl1pPr>
          </a:lstStyle>
          <a:p>
            <a:r>
              <a:rPr lang="ru-RU"/>
              <a:t>Click to edit Master title style</a:t>
            </a:r>
          </a:p>
        </p:txBody>
      </p:sp>
      <p:sp>
        <p:nvSpPr>
          <p:cNvPr id="26317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614738" y="4300538"/>
            <a:ext cx="5233987" cy="1752600"/>
          </a:xfrm>
        </p:spPr>
        <p:txBody>
          <a:bodyPr/>
          <a:lstStyle>
            <a:lvl1pPr marL="0" indent="0">
              <a:buFont typeface="Stars1" pitchFamily="34" charset="2"/>
              <a:buNone/>
              <a:defRPr b="1">
                <a:solidFill>
                  <a:srgbClr val="800000"/>
                </a:solidFill>
              </a:defRPr>
            </a:lvl1pPr>
          </a:lstStyle>
          <a:p>
            <a:r>
              <a:rPr lang="ru-RU"/>
              <a:t>Click to edit Master subtitle style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6D1386B8-B765-4D04-83E9-FC96395064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9B8453-64BC-43CF-842F-66EBBECAB69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904038" y="258763"/>
            <a:ext cx="2147887" cy="6599237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58763"/>
            <a:ext cx="6294438" cy="659923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25945AD-964A-40F9-BAF8-6556A53DD1C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SzPct val="100000"/>
              <a:buFont typeface="Wingdings" pitchFamily="2" charset="2"/>
              <a:buChar char="¶"/>
              <a:defRPr/>
            </a:lvl1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BBC728-9F70-4F5F-84A1-C344173C696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A5E954-A5AF-4127-AFC7-08992BF93D9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170363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779963" y="1600200"/>
            <a:ext cx="4170362" cy="5257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65D66A0-425A-4DE7-9503-BE46060F5B2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8CAC2E-79C8-402A-B7BD-B3A9FCD3BE9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99E4DD3-2D62-44DB-A217-9DD21ECE875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D109DB1-B66E-4CE4-AD7F-E03F875316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32C4A8-F4A0-4F80-9119-17EF564AF26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0BA8DE2-A5BD-490A-89D1-2F6C8D19FF5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B964"/>
            </a:gs>
            <a:gs pos="100000">
              <a:srgbClr val="FFE5C5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7" descr="метасистемная лестница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33338" y="34925"/>
            <a:ext cx="704850" cy="1420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173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08025" y="258763"/>
            <a:ext cx="83439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53882" dir="2700000" algn="ctr" rotWithShape="0">
              <a:schemeClr val="bg2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Click to edit Master title style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493125" cy="5257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err="1" smtClean="0"/>
              <a:t>Click</a:t>
            </a:r>
            <a:r>
              <a:rPr lang="ru-RU" dirty="0" smtClean="0"/>
              <a:t> </a:t>
            </a:r>
            <a:r>
              <a:rPr lang="ru-RU" dirty="0" err="1" smtClean="0"/>
              <a:t>to</a:t>
            </a:r>
            <a:r>
              <a:rPr lang="ru-RU" dirty="0" smtClean="0"/>
              <a:t> </a:t>
            </a:r>
            <a:r>
              <a:rPr lang="ru-RU" dirty="0" err="1" smtClean="0"/>
              <a:t>edit</a:t>
            </a:r>
            <a:r>
              <a:rPr lang="ru-RU" dirty="0" smtClean="0"/>
              <a:t> </a:t>
            </a:r>
            <a:r>
              <a:rPr lang="ru-RU" dirty="0" err="1" smtClean="0"/>
              <a:t>Master</a:t>
            </a:r>
            <a:r>
              <a:rPr lang="ru-RU" dirty="0" smtClean="0"/>
              <a:t> </a:t>
            </a:r>
            <a:r>
              <a:rPr lang="ru-RU" dirty="0" err="1" smtClean="0"/>
              <a:t>text</a:t>
            </a:r>
            <a:r>
              <a:rPr lang="ru-RU" dirty="0" smtClean="0"/>
              <a:t> </a:t>
            </a:r>
            <a:r>
              <a:rPr lang="ru-RU" dirty="0" err="1" smtClean="0"/>
              <a:t>styles</a:t>
            </a:r>
            <a:endParaRPr lang="ru-RU" dirty="0" smtClean="0"/>
          </a:p>
          <a:p>
            <a:pPr lvl="1"/>
            <a:r>
              <a:rPr lang="ru-RU" dirty="0" err="1" smtClean="0"/>
              <a:t>Second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2"/>
            <a:r>
              <a:rPr lang="ru-RU" dirty="0" err="1" smtClean="0"/>
              <a:t>Third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3"/>
            <a:r>
              <a:rPr lang="ru-RU" dirty="0" err="1" smtClean="0"/>
              <a:t>Fourth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  <a:p>
            <a:pPr lvl="4"/>
            <a:r>
              <a:rPr lang="ru-RU" dirty="0" err="1" smtClean="0"/>
              <a:t>Fifth</a:t>
            </a:r>
            <a:r>
              <a:rPr lang="ru-RU" dirty="0" smtClean="0"/>
              <a:t> </a:t>
            </a:r>
            <a:r>
              <a:rPr lang="ru-RU" dirty="0" err="1" smtClean="0"/>
              <a:t>level</a:t>
            </a:r>
            <a:endParaRPr lang="ru-RU" dirty="0" smtClean="0"/>
          </a:p>
        </p:txBody>
      </p:sp>
      <p:sp>
        <p:nvSpPr>
          <p:cNvPr id="2017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7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017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 smtClean="0">
                <a:solidFill>
                  <a:schemeClr val="tx1"/>
                </a:solidFill>
                <a:effectLst/>
              </a:defRPr>
            </a:lvl1pPr>
          </a:lstStyle>
          <a:p>
            <a:pPr>
              <a:defRPr/>
            </a:pPr>
            <a:fld id="{6F224FA5-6BEE-4EAA-8A95-1F088967DF4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54" r:id="rId1"/>
    <p:sldLayoutId id="2147483844" r:id="rId2"/>
    <p:sldLayoutId id="2147483845" r:id="rId3"/>
    <p:sldLayoutId id="2147483846" r:id="rId4"/>
    <p:sldLayoutId id="2147483847" r:id="rId5"/>
    <p:sldLayoutId id="2147483848" r:id="rId6"/>
    <p:sldLayoutId id="2147483849" r:id="rId7"/>
    <p:sldLayoutId id="2147483850" r:id="rId8"/>
    <p:sldLayoutId id="2147483851" r:id="rId9"/>
    <p:sldLayoutId id="2147483852" r:id="rId10"/>
    <p:sldLayoutId id="2147483853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rgbClr val="800000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100000"/>
        <a:buFont typeface="Wingdings" pitchFamily="2" charset="2"/>
        <a:buChar char="¶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SzPct val="75000"/>
        <a:buFont typeface="Wingdings" pitchFamily="2" charset="2"/>
        <a:buChar char="q"/>
        <a:defRPr sz="28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Wingdings" pitchFamily="2" charset="2"/>
        <a:buChar char="§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Char char="•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00"/>
        </a:buClr>
        <a:buFont typeface="Arial" charset="0"/>
        <a:buChar char="–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349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395663" y="611188"/>
            <a:ext cx="5697537" cy="5632450"/>
          </a:xfrm>
        </p:spPr>
        <p:txBody>
          <a:bodyPr/>
          <a:lstStyle/>
          <a:p>
            <a:pPr eaLnBrk="1" hangingPunct="1">
              <a:defRPr/>
            </a:pPr>
            <a:r>
              <a:rPr lang="ru-RU" dirty="0" smtClean="0"/>
              <a:t>Глава 11. Суперкомпилятор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ru-RU" dirty="0" smtClean="0"/>
              <a:t>для языка TSG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7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11.2 Вспомогательные функции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isPassive :: Term -&gt; Bool</a:t>
            </a:r>
            <a:br>
              <a:rPr lang="ru-RU" b="1" smtClean="0"/>
            </a:br>
            <a:r>
              <a:rPr lang="ru-RU" b="1" smtClean="0"/>
              <a:t>isPassive (CALL’ f args _)		= False</a:t>
            </a:r>
            <a:br>
              <a:rPr lang="ru-RU" b="1" smtClean="0"/>
            </a:br>
            <a:r>
              <a:rPr lang="ru-RU" b="1" smtClean="0"/>
              <a:t>isPassive (ALT’ cnd t1 t2 _)	= False</a:t>
            </a:r>
            <a:br>
              <a:rPr lang="ru-RU" b="1" smtClean="0"/>
            </a:br>
            <a:r>
              <a:rPr lang="ru-RU" b="1" smtClean="0"/>
              <a:t>isPassive exp 				= True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11.2 Вспомогательные функции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isWh::Conf -&gt; History -&gt; [(Int, Conf)]</a:t>
            </a:r>
            <a:br>
              <a:rPr lang="ru-RU" b="1" smtClean="0"/>
            </a:br>
            <a:r>
              <a:rPr lang="ru-RU" b="1" smtClean="0"/>
              <a:t>			-- </a:t>
            </a:r>
            <a:r>
              <a:rPr lang="ru-RU" smtClean="0"/>
              <a:t>либо [ ], либо [(kUp, cUp)]</a:t>
            </a:r>
            <a:br>
              <a:rPr lang="ru-RU" smtClean="0"/>
            </a:br>
            <a:r>
              <a:rPr lang="ru-RU" b="1" smtClean="0"/>
              <a:t>isWh _ [ ]		= [ ]</a:t>
            </a:r>
            <a:br>
              <a:rPr lang="ru-RU" b="1" smtClean="0"/>
            </a:br>
            <a:r>
              <a:rPr lang="ru-RU" b="1" smtClean="0"/>
              <a:t>isWh c ((i, h):t)	= if (whConf c h) then</a:t>
            </a:r>
            <a:br>
              <a:rPr lang="ru-RU" b="1" smtClean="0"/>
            </a:br>
            <a:r>
              <a:rPr lang="ru-RU" b="1" smtClean="0"/>
              <a:t>				    [(i,h)] else isWh c 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22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58738"/>
            <a:ext cx="83439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11.3 Входные данные </a:t>
            </a:r>
            <a:r>
              <a:rPr lang="en-US" smtClean="0"/>
              <a:t>scp, </a:t>
            </a:r>
            <a:r>
              <a:rPr lang="ru-RU" smtClean="0"/>
              <a:t>начальная вершина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4775"/>
            <a:ext cx="8493125" cy="5483225"/>
          </a:xfrm>
        </p:spPr>
        <p:txBody>
          <a:bodyPr/>
          <a:lstStyle/>
          <a:p>
            <a:pPr eaLnBrk="1" hangingPunct="1"/>
            <a:r>
              <a:rPr lang="ru-RU" b="1" smtClean="0"/>
              <a:t>scp :: ProgR -&gt; Class -&gt; SGraph</a:t>
            </a:r>
            <a:r>
              <a:rPr lang="en-US" b="1" smtClean="0"/>
              <a:t/>
            </a:r>
            <a:br>
              <a:rPr lang="en-US" b="1" smtClean="0"/>
            </a:br>
            <a:r>
              <a:rPr lang="ru-RU" b="1" smtClean="0"/>
              <a:t>scp p cl@(ces, r) = gr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</a:t>
            </a:r>
            <a:r>
              <a:rPr lang="ru-RU" b="1" smtClean="0"/>
              <a:t>where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	</a:t>
            </a:r>
            <a:r>
              <a:rPr lang="ru-RU" b="1" smtClean="0"/>
              <a:t>pn = numprog p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	</a:t>
            </a:r>
            <a:r>
              <a:rPr lang="ru-RU" b="1" smtClean="0"/>
              <a:t>(DEFINE f prms _) : p’ = pn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	</a:t>
            </a:r>
            <a:r>
              <a:rPr lang="ru-RU" b="1" smtClean="0"/>
              <a:t>ce = mkEnv prms ces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	</a:t>
            </a:r>
            <a:r>
              <a:rPr lang="ru-RU" b="1" smtClean="0"/>
              <a:t>c = ((CALL’ f prms 0, ce), r)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	</a:t>
            </a:r>
            <a:r>
              <a:rPr lang="ru-RU" b="1" smtClean="0"/>
              <a:t>i = freeindx 1 cl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	</a:t>
            </a:r>
            <a:r>
              <a:rPr lang="ru-RU" b="1" smtClean="0"/>
              <a:t>(gr, i’) = evalG (i,c,[]) pn (i+1)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6018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87313"/>
            <a:ext cx="83439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11.4 Развитие вершины</a:t>
            </a:r>
            <a:r>
              <a:rPr lang="en-US" smtClean="0"/>
              <a:t/>
            </a:r>
            <a:br>
              <a:rPr lang="en-US" smtClean="0"/>
            </a:br>
            <a:r>
              <a:rPr lang="ru-RU" smtClean="0"/>
              <a:t>11.4.1 Функция evalG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smtClean="0"/>
              <a:t>evalG ::Nodeinfo-&gt;ProgR-&gt;FreeIndx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			</a:t>
            </a:r>
            <a:r>
              <a:rPr lang="ru-RU" b="1" smtClean="0"/>
              <a:t>-&gt; (SGraph, FreeIndx)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/>
            </a:r>
            <a:br>
              <a:rPr lang="en-US" b="1" smtClean="0"/>
            </a:br>
            <a:r>
              <a:rPr lang="ru-RU" b="1" smtClean="0"/>
              <a:t>evalG ni@(k, c@((t, ce),r), h) p i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| </a:t>
            </a:r>
            <a:r>
              <a:rPr lang="ru-RU" b="1" smtClean="0"/>
              <a:t>isPassive t</a:t>
            </a:r>
            <a:r>
              <a:rPr lang="en-US" b="1" smtClean="0"/>
              <a:t> = </a:t>
            </a:r>
            <a:br>
              <a:rPr lang="en-US" b="1" smtClean="0"/>
            </a:br>
            <a:r>
              <a:rPr lang="en-US" b="1" smtClean="0"/>
              <a:t>			    </a:t>
            </a:r>
            <a:r>
              <a:rPr lang="ru-RU" b="1" smtClean="0"/>
              <a:t>((PASSIVE k c (t/.ce)),i)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/>
            </a:r>
            <a:br>
              <a:rPr lang="en-US" b="1" smtClean="0"/>
            </a:br>
            <a:r>
              <a:rPr lang="ru-RU" b="1" smtClean="0"/>
              <a:t>evalG ni@(k, c@((t, ce),r), h) p i =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		</a:t>
            </a:r>
            <a:r>
              <a:rPr lang="ru-RU" b="1" smtClean="0"/>
              <a:t>procDR ni dbrs p i’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		</a:t>
            </a:r>
            <a:r>
              <a:rPr lang="ru-RU" b="1" smtClean="0"/>
              <a:t>where 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				</a:t>
            </a:r>
            <a:r>
              <a:rPr lang="ru-RU" b="1" smtClean="0"/>
              <a:t>(dbrs, i’) = drive ni p 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0114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87313"/>
            <a:ext cx="83439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11.4.2 drive</a:t>
            </a:r>
            <a:r>
              <a:rPr lang="en-US" sz="4000" smtClean="0"/>
              <a:t>: </a:t>
            </a:r>
            <a:r>
              <a:rPr lang="ru-RU" sz="4000" smtClean="0"/>
              <a:t>прогонка непассивной вершины на шаг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4313" y="1600200"/>
            <a:ext cx="8845550" cy="5026025"/>
          </a:xfrm>
        </p:spPr>
        <p:txBody>
          <a:bodyPr/>
          <a:lstStyle/>
          <a:p>
            <a:pPr marL="0" indent="0" eaLnBrk="1" hangingPunct="1">
              <a:buFont typeface="Stars1" pitchFamily="34" charset="2"/>
              <a:buNone/>
            </a:pPr>
            <a:r>
              <a:rPr lang="ru-RU" sz="2800" b="1" smtClean="0"/>
              <a:t>drive ::Nodeinfo-&gt;ProgR-&gt;FreeIndx -&gt;</a:t>
            </a:r>
            <a:br>
              <a:rPr lang="ru-RU" sz="2800" b="1" smtClean="0"/>
            </a:br>
            <a:r>
              <a:rPr lang="ru-RU" sz="2800" b="1" smtClean="0"/>
              <a:t>					([DBranch], FreeIndx)</a:t>
            </a:r>
            <a:br>
              <a:rPr lang="ru-RU" sz="2800" b="1" smtClean="0"/>
            </a:b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/>
              <a:t>drive ni@(k, c@(( CALL’ f args _, ce), r), h) p i =</a:t>
            </a:r>
            <a:br>
              <a:rPr lang="ru-RU" sz="2800" b="1" smtClean="0"/>
            </a:br>
            <a:r>
              <a:rPr lang="ru-RU" sz="2800" b="1" smtClean="0"/>
              <a:t>	([(idC, c’)] , i)</a:t>
            </a:r>
            <a:br>
              <a:rPr lang="ru-RU" sz="2800" b="1" smtClean="0"/>
            </a:br>
            <a:r>
              <a:rPr lang="ru-RU" sz="2800" b="1" smtClean="0"/>
              <a:t>	where</a:t>
            </a:r>
            <a:br>
              <a:rPr lang="ru-RU" sz="2800" b="1" smtClean="0"/>
            </a:br>
            <a:r>
              <a:rPr lang="ru-RU" sz="2800" b="1" smtClean="0"/>
              <a:t>		DEFINE _ prms t’ = getDef f p</a:t>
            </a:r>
            <a:br>
              <a:rPr lang="ru-RU" sz="2800" b="1" smtClean="0"/>
            </a:br>
            <a:r>
              <a:rPr lang="ru-RU" sz="2800" b="1" smtClean="0"/>
              <a:t>		ce’	= mkEnv prms (args/.ce)</a:t>
            </a:r>
            <a:br>
              <a:rPr lang="ru-RU" sz="2800" b="1" smtClean="0"/>
            </a:br>
            <a:r>
              <a:rPr lang="ru-RU" sz="2800" b="1" smtClean="0"/>
              <a:t>		c’	= ((t’,ce’),r)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0025" y="1628775"/>
            <a:ext cx="8950325" cy="4979988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Stars1" pitchFamily="34" charset="2"/>
              <a:buNone/>
            </a:pPr>
            <a:r>
              <a:rPr lang="ru-RU" sz="2800" b="1" smtClean="0"/>
              <a:t>drive ni@(k, c@((ALT’ cnd t1 t2 _, ce), r), h) p i =</a:t>
            </a:r>
            <a:br>
              <a:rPr lang="ru-RU" sz="2800" b="1" smtClean="0"/>
            </a:br>
            <a:r>
              <a:rPr lang="ru-RU" sz="2800" b="1" smtClean="0"/>
              <a:t>	((delEmptyDBr [(cnt1, c1), (cnt2, c2)]), i’)</a:t>
            </a:r>
            <a:br>
              <a:rPr lang="ru-RU" sz="2800" b="1" smtClean="0"/>
            </a:br>
            <a:r>
              <a:rPr lang="ru-RU" sz="2800" b="1" smtClean="0"/>
              <a:t>	where</a:t>
            </a:r>
            <a:br>
              <a:rPr lang="ru-RU" sz="2800" b="1" smtClean="0"/>
            </a:br>
            <a:r>
              <a:rPr lang="ru-RU" sz="2800" b="1" smtClean="0"/>
              <a:t>		((cnt1,cnt2), uce1, uce2, i’) = </a:t>
            </a:r>
            <a:br>
              <a:rPr lang="ru-RU" sz="2800" b="1" smtClean="0"/>
            </a:br>
            <a:r>
              <a:rPr lang="ru-RU" sz="2800" b="1" smtClean="0"/>
              <a:t>						       ccond cnd ce i</a:t>
            </a:r>
            <a:br>
              <a:rPr lang="ru-RU" sz="2800" b="1" smtClean="0"/>
            </a:br>
            <a:r>
              <a:rPr lang="ru-RU" sz="2800" b="1" smtClean="0"/>
              <a:t>		((_,ce1),r1) = c/.cnt1</a:t>
            </a:r>
            <a:br>
              <a:rPr lang="ru-RU" sz="2800" b="1" smtClean="0"/>
            </a:br>
            <a:r>
              <a:rPr lang="ru-RU" sz="2800" b="1" smtClean="0"/>
              <a:t>		c1 = ((t1, ce1+.uce1), r1)</a:t>
            </a:r>
            <a:br>
              <a:rPr lang="ru-RU" sz="2800" b="1" smtClean="0"/>
            </a:br>
            <a:r>
              <a:rPr lang="ru-RU" sz="2800" b="1" smtClean="0"/>
              <a:t>		((_,ce2),r2) = c/.cnt2</a:t>
            </a:r>
            <a:br>
              <a:rPr lang="ru-RU" sz="2800" b="1" smtClean="0"/>
            </a:br>
            <a:r>
              <a:rPr lang="ru-RU" sz="2800" b="1" smtClean="0"/>
              <a:t>		c2 = ((t2, ce2+.uce2), r2)</a:t>
            </a:r>
          </a:p>
        </p:txBody>
      </p:sp>
      <p:sp>
        <p:nvSpPr>
          <p:cNvPr id="1372165" name="Rectangle 5"/>
          <p:cNvSpPr>
            <a:spLocks noGrp="1" noChangeArrowheads="1"/>
          </p:cNvSpPr>
          <p:nvPr>
            <p:ph type="title"/>
          </p:nvPr>
        </p:nvSpPr>
        <p:spPr>
          <a:xfrm>
            <a:off x="708025" y="87313"/>
            <a:ext cx="83439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11.4.2 drive</a:t>
            </a:r>
            <a:r>
              <a:rPr lang="en-US" sz="4000" smtClean="0"/>
              <a:t>: </a:t>
            </a:r>
            <a:r>
              <a:rPr lang="ru-RU" sz="4000" smtClean="0"/>
              <a:t>прогонка непассивной вершины на шаг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52563"/>
            <a:ext cx="8493125" cy="5405437"/>
          </a:xfrm>
        </p:spPr>
        <p:txBody>
          <a:bodyPr/>
          <a:lstStyle/>
          <a:p>
            <a:pPr eaLnBrk="1" hangingPunct="1"/>
            <a:r>
              <a:rPr lang="ru-RU" b="1" smtClean="0"/>
              <a:t>delEmptyDBr :: [DBranch] -&gt;</a:t>
            </a:r>
            <a:br>
              <a:rPr lang="ru-RU" b="1" smtClean="0"/>
            </a:br>
            <a:r>
              <a:rPr lang="ru-RU" b="1" smtClean="0"/>
              <a:t>						     [DBranch]</a:t>
            </a:r>
            <a:br>
              <a:rPr lang="ru-RU" b="1" smtClean="0"/>
            </a:br>
            <a:r>
              <a:rPr lang="ru-RU" b="1" smtClean="0"/>
              <a:t>delEmptyDBr [ ] = [ ]</a:t>
            </a:r>
            <a:br>
              <a:rPr lang="ru-RU" b="1" smtClean="0"/>
            </a:br>
            <a:r>
              <a:rPr lang="ru-RU" b="1" smtClean="0"/>
              <a:t/>
            </a:r>
            <a:br>
              <a:rPr lang="ru-RU" b="1" smtClean="0"/>
            </a:br>
            <a:r>
              <a:rPr lang="ru-RU" b="1" smtClean="0"/>
              <a:t>delEmptyDBr (dbr:dbrs) =</a:t>
            </a:r>
            <a:br>
              <a:rPr lang="ru-RU" b="1" smtClean="0"/>
            </a:br>
            <a:r>
              <a:rPr lang="ru-RU" b="1" smtClean="0"/>
              <a:t>	case dbr of</a:t>
            </a:r>
            <a:br>
              <a:rPr lang="ru-RU" b="1" smtClean="0"/>
            </a:br>
            <a:r>
              <a:rPr lang="ru-RU" b="1" smtClean="0"/>
              <a:t>		(_,(_,INCONSISTENT))	-&gt;</a:t>
            </a:r>
            <a:br>
              <a:rPr lang="ru-RU" b="1" smtClean="0"/>
            </a:br>
            <a:r>
              <a:rPr lang="ru-RU" b="1" smtClean="0"/>
              <a:t>			delEmptyDBr dbrs</a:t>
            </a:r>
            <a:br>
              <a:rPr lang="ru-RU" b="1" smtClean="0"/>
            </a:br>
            <a:r>
              <a:rPr lang="ru-RU" b="1" smtClean="0"/>
              <a:t>		_ 						-&gt;</a:t>
            </a:r>
            <a:br>
              <a:rPr lang="ru-RU" b="1" smtClean="0"/>
            </a:br>
            <a:r>
              <a:rPr lang="ru-RU" b="1" smtClean="0"/>
              <a:t>			dbr:(delEmptyDBr dbrs)</a:t>
            </a:r>
          </a:p>
        </p:txBody>
      </p:sp>
      <p:sp>
        <p:nvSpPr>
          <p:cNvPr id="1374213" name="Rectangle 5"/>
          <p:cNvSpPr>
            <a:spLocks noGrp="1" noChangeArrowheads="1"/>
          </p:cNvSpPr>
          <p:nvPr>
            <p:ph type="title"/>
          </p:nvPr>
        </p:nvSpPr>
        <p:spPr>
          <a:xfrm>
            <a:off x="708025" y="87313"/>
            <a:ext cx="83439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smtClean="0"/>
              <a:t>11.4.2 drive</a:t>
            </a:r>
            <a:r>
              <a:rPr lang="en-US" sz="4000" smtClean="0"/>
              <a:t>: </a:t>
            </a:r>
            <a:r>
              <a:rPr lang="ru-RU" sz="4000" smtClean="0"/>
              <a:t>прогонка непассивной вершины на шаг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6258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58738"/>
            <a:ext cx="83439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/>
              <a:t>11.4.3 </a:t>
            </a:r>
            <a:r>
              <a:rPr lang="ru-RU" dirty="0" err="1" smtClean="0"/>
              <a:t>procDR</a:t>
            </a:r>
            <a:r>
              <a:rPr lang="ru-RU" dirty="0" smtClean="0"/>
              <a:t>: анализ результатов прогонки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31788" y="1514475"/>
            <a:ext cx="8747125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800" b="1" smtClean="0"/>
              <a:t>procDR ::Nodeinfo-&gt;[DBranch]-&gt;ProgR-&gt;</a:t>
            </a:r>
            <a:br>
              <a:rPr lang="ru-RU" sz="2800" b="1" smtClean="0"/>
            </a:br>
            <a:r>
              <a:rPr lang="ru-RU" sz="2800" b="1" smtClean="0"/>
              <a:t>			FreeIndx -&gt; (SGraph, FreeIndx)</a:t>
            </a:r>
            <a:br>
              <a:rPr lang="ru-RU" sz="2800" b="1" smtClean="0"/>
            </a:br>
            <a:r>
              <a:rPr lang="ru-RU" sz="1800" b="1" smtClean="0"/>
              <a:t/>
            </a:r>
            <a:br>
              <a:rPr lang="ru-RU" sz="1800" b="1" smtClean="0"/>
            </a:br>
            <a:r>
              <a:rPr lang="ru-RU" sz="2800" b="1" smtClean="0"/>
              <a:t>procDR ni@(k,c,h) dbrs@[ ] p i = </a:t>
            </a:r>
            <a:br>
              <a:rPr lang="ru-RU" sz="2800" b="1" smtClean="0"/>
            </a:br>
            <a:r>
              <a:rPr lang="ru-RU" sz="2800" b="1" smtClean="0"/>
              <a:t>	((CALLC "Z" k c 0 [] []),i)</a:t>
            </a:r>
            <a:br>
              <a:rPr lang="ru-RU" sz="2800" b="1" smtClean="0"/>
            </a:br>
            <a:r>
              <a:rPr lang="ru-RU" sz="1800" b="1" smtClean="0"/>
              <a:t/>
            </a:r>
            <a:br>
              <a:rPr lang="ru-RU" sz="1800" b="1" smtClean="0"/>
            </a:br>
            <a:r>
              <a:rPr lang="ru-RU" sz="2800" b="1" smtClean="0"/>
              <a:t>procDR ni@(k,c,h) dbrs@[(cn,c’)] p i =</a:t>
            </a:r>
            <a:br>
              <a:rPr lang="ru-RU" sz="2800" b="1" smtClean="0"/>
            </a:br>
            <a:r>
              <a:rPr lang="ru-RU" sz="2800" b="1" smtClean="0"/>
              <a:t>	evalG (k,c’,h) p i</a:t>
            </a:r>
            <a:br>
              <a:rPr lang="ru-RU" sz="2800" b="1" smtClean="0"/>
            </a:br>
            <a:r>
              <a:rPr lang="ru-RU" sz="1800" b="1" smtClean="0"/>
              <a:t/>
            </a:r>
            <a:br>
              <a:rPr lang="ru-RU" sz="1800" b="1" smtClean="0"/>
            </a:br>
            <a:r>
              <a:rPr lang="ru-RU" sz="2800" b="1" smtClean="0"/>
              <a:t>procDR ni@(k,c,h) dbrs p i =</a:t>
            </a:r>
            <a:br>
              <a:rPr lang="ru-RU" sz="2800" b="1" smtClean="0"/>
            </a:br>
            <a:r>
              <a:rPr lang="ru-RU" sz="2800" b="1" smtClean="0"/>
              <a:t>	case (isWh c h) of</a:t>
            </a:r>
            <a:br>
              <a:rPr lang="ru-RU" sz="2800" b="1" smtClean="0"/>
            </a:br>
            <a:r>
              <a:rPr lang="ru-RU" sz="2800" b="1" smtClean="0"/>
              <a:t>	   [ ]			-&gt; mkDbr ni dbrs p i</a:t>
            </a:r>
            <a:br>
              <a:rPr lang="ru-RU" sz="2800" b="1" smtClean="0"/>
            </a:br>
            <a:r>
              <a:rPr lang="ru-RU" sz="2800" b="1" smtClean="0"/>
              <a:t>	   [(kUp,cUp)]	-&gt; ((WHISTLE k kUp gr), i’)</a:t>
            </a:r>
            <a:br>
              <a:rPr lang="ru-RU" sz="2800" b="1" smtClean="0"/>
            </a:br>
            <a:r>
              <a:rPr lang="ru-RU" sz="2800" b="1" smtClean="0"/>
              <a:t>	where (gr, i’) = procWh ni kUp cUp p i</a:t>
            </a:r>
          </a:p>
        </p:txBody>
      </p:sp>
      <p:sp>
        <p:nvSpPr>
          <p:cNvPr id="20484" name="AutoShape 4"/>
          <p:cNvSpPr>
            <a:spLocks noChangeArrowheads="1"/>
          </p:cNvSpPr>
          <p:nvPr/>
        </p:nvSpPr>
        <p:spPr bwMode="auto">
          <a:xfrm>
            <a:off x="6070600" y="4271963"/>
            <a:ext cx="2728913" cy="884237"/>
          </a:xfrm>
          <a:prstGeom prst="wedgeRectCallout">
            <a:avLst>
              <a:gd name="adj1" fmla="val -74491"/>
              <a:gd name="adj2" fmla="val -81958"/>
            </a:avLst>
          </a:prstGeom>
          <a:solidFill>
            <a:srgbClr val="BBE0E3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>
                <a:solidFill>
                  <a:schemeClr val="tx1"/>
                </a:solidFill>
              </a:rPr>
              <a:t>транзитный переход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0354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58738"/>
            <a:ext cx="83439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dirty="0" smtClean="0"/>
              <a:t>11.4.4 </a:t>
            </a:r>
            <a:r>
              <a:rPr lang="ru-RU" dirty="0" err="1" smtClean="0"/>
              <a:t>mkDbr</a:t>
            </a:r>
            <a:r>
              <a:rPr lang="ru-RU" dirty="0" smtClean="0"/>
              <a:t>: построение ветвей продолжений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42938" y="1373188"/>
            <a:ext cx="8493125" cy="555625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800" b="1" smtClean="0"/>
              <a:t>mkDbr :: Nodeinfo-&gt;[DBranch]-&gt;ProgR-&gt;</a:t>
            </a:r>
            <a:br>
              <a:rPr lang="ru-RU" sz="2800" b="1" smtClean="0"/>
            </a:br>
            <a:r>
              <a:rPr lang="ru-RU" sz="2800" b="1" smtClean="0"/>
              <a:t>		      FreeIndx -&gt; (SGraph, FreeIndx)</a:t>
            </a:r>
            <a:br>
              <a:rPr lang="ru-RU" sz="2800" b="1" smtClean="0"/>
            </a:br>
            <a:r>
              <a:rPr lang="ru-RU" sz="1200" b="1" smtClean="0"/>
              <a:t/>
            </a:r>
            <a:br>
              <a:rPr lang="ru-RU" sz="1200" b="1" smtClean="0"/>
            </a:br>
            <a:r>
              <a:rPr lang="ru-RU" sz="2800" b="1" smtClean="0"/>
              <a:t>mkDbr ni@(k,c,h) dbrs p i =</a:t>
            </a:r>
            <a:br>
              <a:rPr lang="ru-RU" sz="2800" b="1" smtClean="0"/>
            </a:br>
            <a:r>
              <a:rPr lang="ru-RU" sz="2800" b="1" smtClean="0"/>
              <a:t>   ((DRIVE k c brs), i’)</a:t>
            </a:r>
            <a:br>
              <a:rPr lang="ru-RU" sz="2800" b="1" smtClean="0"/>
            </a:br>
            <a:r>
              <a:rPr lang="ru-RU" sz="2800" b="1" smtClean="0"/>
              <a:t>   where</a:t>
            </a:r>
            <a:br>
              <a:rPr lang="ru-RU" sz="2800" b="1" smtClean="0"/>
            </a:br>
            <a:r>
              <a:rPr lang="ru-RU" sz="2800" b="1" smtClean="0"/>
              <a:t>	h’= (k,c):h</a:t>
            </a:r>
            <a:br>
              <a:rPr lang="ru-RU" sz="2800" b="1" smtClean="0"/>
            </a:br>
            <a:r>
              <a:rPr lang="ru-RU" sz="2800" b="1" smtClean="0"/>
              <a:t>	(brs,i’) = mkBrs dbrs i</a:t>
            </a:r>
            <a:br>
              <a:rPr lang="ru-RU" sz="2800" b="1" smtClean="0"/>
            </a:br>
            <a:r>
              <a:rPr lang="ru-RU" sz="1200" b="1" smtClean="0"/>
              <a:t/>
            </a:r>
            <a:br>
              <a:rPr lang="ru-RU" sz="1200" b="1" smtClean="0"/>
            </a:br>
            <a:r>
              <a:rPr lang="ru-RU" sz="2800" b="1" smtClean="0"/>
              <a:t>	mkBrs :: [DBranch]-&gt;FreeIndx -&gt; 				(SBranches,FreeIndx)</a:t>
            </a:r>
            <a:br>
              <a:rPr lang="ru-RU" sz="2800" b="1" smtClean="0"/>
            </a:br>
            <a:r>
              <a:rPr lang="ru-RU" sz="1200" b="1" smtClean="0"/>
              <a:t/>
            </a:r>
            <a:br>
              <a:rPr lang="ru-RU" sz="1200" b="1" smtClean="0"/>
            </a:br>
            <a:r>
              <a:rPr lang="ru-RU" sz="2800" b="1" smtClean="0"/>
              <a:t>	mkBrs [ ] i = ([ ],i)</a:t>
            </a:r>
            <a:br>
              <a:rPr lang="ru-RU" sz="2800" b="1" smtClean="0"/>
            </a:br>
            <a:r>
              <a:rPr lang="ru-RU" sz="1200" b="1" smtClean="0"/>
              <a:t/>
            </a:r>
            <a:br>
              <a:rPr lang="ru-RU" sz="1200" b="1" smtClean="0"/>
            </a:br>
            <a:r>
              <a:rPr lang="ru-RU" sz="2800" b="1" smtClean="0"/>
              <a:t>	mkBrs ((cn,c’):dbrs) i = ((cn,gr):brs, i2)</a:t>
            </a:r>
            <a:br>
              <a:rPr lang="ru-RU" sz="2800" b="1" smtClean="0"/>
            </a:br>
            <a:r>
              <a:rPr lang="ru-RU" sz="2800" b="1" smtClean="0"/>
              <a:t>		where </a:t>
            </a:r>
            <a:br>
              <a:rPr lang="ru-RU" sz="2800" b="1" smtClean="0"/>
            </a:br>
            <a:r>
              <a:rPr lang="ru-RU" sz="2800" b="1" smtClean="0"/>
              <a:t>			(gr, i1) = evalG (i,c’,h’) p (i+1)</a:t>
            </a:r>
            <a:br>
              <a:rPr lang="ru-RU" sz="2800" b="1" smtClean="0"/>
            </a:br>
            <a:r>
              <a:rPr lang="ru-RU" sz="2800" b="1" smtClean="0"/>
              <a:t>		   	(brs,i2) = mkBrs dbrs i1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4450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87313"/>
            <a:ext cx="83439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/>
              <a:t>11.4.4 Различные стратегии обработки транзитных вершин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1613" y="1416050"/>
            <a:ext cx="8748712" cy="5441950"/>
          </a:xfrm>
        </p:spPr>
        <p:txBody>
          <a:bodyPr/>
          <a:lstStyle/>
          <a:p>
            <a:pPr marL="0" indent="0" eaLnBrk="1" hangingPunct="1">
              <a:buFont typeface="Stars1" pitchFamily="34" charset="2"/>
              <a:buNone/>
            </a:pPr>
            <a:r>
              <a:rPr lang="ru-RU" sz="2800" b="1" smtClean="0"/>
              <a:t>-- </a:t>
            </a:r>
            <a:r>
              <a:rPr lang="ru-RU" sz="2800" smtClean="0"/>
              <a:t>Выбор стратегии обработки транзитных вершин:</a:t>
            </a:r>
            <a:br>
              <a:rPr lang="ru-RU" sz="2800" smtClean="0"/>
            </a:br>
            <a:r>
              <a:rPr lang="ru-RU" sz="2800" smtClean="0"/>
              <a:t/>
            </a:r>
            <a:br>
              <a:rPr lang="ru-RU" sz="2800" smtClean="0"/>
            </a:br>
            <a:r>
              <a:rPr lang="ru-RU" sz="2800" b="1" smtClean="0"/>
              <a:t>trIsSpecCase	= True -- или False</a:t>
            </a:r>
            <a:br>
              <a:rPr lang="ru-RU" sz="2800" b="1" smtClean="0"/>
            </a:br>
            <a:r>
              <a:rPr lang="ru-RU" sz="2800" b="1" smtClean="0"/>
              <a:t>trInPlace 		= True -- или False</a:t>
            </a:r>
            <a:br>
              <a:rPr lang="ru-RU" sz="2800" b="1" smtClean="0"/>
            </a:b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/>
              <a:t>procDR ::Nodeinfo-&gt;[DBranch]-&gt;ProgR-&gt;</a:t>
            </a:r>
            <a:br>
              <a:rPr lang="ru-RU" sz="2800" b="1" smtClean="0"/>
            </a:br>
            <a:r>
              <a:rPr lang="ru-RU" sz="2800" b="1" smtClean="0"/>
              <a:t>			FreeIndx -&gt; (SGraph, FreeIndx)</a:t>
            </a:r>
            <a:r>
              <a:rPr lang="ru-RU" b="1" smtClean="0"/>
              <a:t/>
            </a:r>
            <a:br>
              <a:rPr lang="ru-RU" b="1" smtClean="0"/>
            </a:br>
            <a:endParaRPr 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22" name="Group 2"/>
          <p:cNvGrpSpPr>
            <a:grpSpLocks/>
          </p:cNvGrpSpPr>
          <p:nvPr/>
        </p:nvGrpSpPr>
        <p:grpSpPr bwMode="auto">
          <a:xfrm>
            <a:off x="-3175" y="557213"/>
            <a:ext cx="9190038" cy="6286500"/>
            <a:chOff x="-2" y="144"/>
            <a:chExt cx="5789" cy="3960"/>
          </a:xfrm>
        </p:grpSpPr>
        <p:pic>
          <p:nvPicPr>
            <p:cNvPr id="5125" name="Picture 3" descr="slides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-2" y="144"/>
              <a:ext cx="5762" cy="392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5126" name="Text Box 4"/>
            <p:cNvSpPr txBox="1">
              <a:spLocks noChangeArrowheads="1"/>
            </p:cNvSpPr>
            <p:nvPr/>
          </p:nvSpPr>
          <p:spPr bwMode="auto">
            <a:xfrm>
              <a:off x="3150" y="860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Супер-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компиляция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scp</a:t>
              </a:r>
            </a:p>
          </p:txBody>
        </p:sp>
        <p:sp>
          <p:nvSpPr>
            <p:cNvPr id="5127" name="Text Box 5"/>
            <p:cNvSpPr txBox="1">
              <a:spLocks noChangeArrowheads="1"/>
            </p:cNvSpPr>
            <p:nvPr/>
          </p:nvSpPr>
          <p:spPr bwMode="auto">
            <a:xfrm>
              <a:off x="4343" y="1541"/>
              <a:ext cx="1273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Специализация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программ</a:t>
              </a:r>
            </a:p>
          </p:txBody>
        </p:sp>
        <p:sp>
          <p:nvSpPr>
            <p:cNvPr id="5128" name="Text Box 6"/>
            <p:cNvSpPr txBox="1">
              <a:spLocks noChangeArrowheads="1"/>
            </p:cNvSpPr>
            <p:nvPr/>
          </p:nvSpPr>
          <p:spPr bwMode="auto">
            <a:xfrm>
              <a:off x="4460" y="949"/>
              <a:ext cx="131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Приложения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суперкомпиляции,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в том числе</a:t>
              </a:r>
            </a:p>
          </p:txBody>
        </p:sp>
        <p:sp>
          <p:nvSpPr>
            <p:cNvPr id="5129" name="Text Box 7"/>
            <p:cNvSpPr txBox="1">
              <a:spLocks noChangeArrowheads="1"/>
            </p:cNvSpPr>
            <p:nvPr/>
          </p:nvSpPr>
          <p:spPr bwMode="auto">
            <a:xfrm>
              <a:off x="2022" y="515"/>
              <a:ext cx="1746" cy="63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Базовые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понятия и методы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метавычислений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int, SR, ptr</a:t>
              </a:r>
            </a:p>
          </p:txBody>
        </p:sp>
        <p:sp>
          <p:nvSpPr>
            <p:cNvPr id="5130" name="Text Box 8"/>
            <p:cNvSpPr txBox="1">
              <a:spLocks noChangeArrowheads="1"/>
            </p:cNvSpPr>
            <p:nvPr/>
          </p:nvSpPr>
          <p:spPr bwMode="auto">
            <a:xfrm>
              <a:off x="2639" y="1715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Инверсное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вычисление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ura</a:t>
              </a:r>
            </a:p>
          </p:txBody>
        </p:sp>
        <p:sp>
          <p:nvSpPr>
            <p:cNvPr id="5131" name="Text Box 9"/>
            <p:cNvSpPr txBox="1">
              <a:spLocks noChangeArrowheads="1"/>
            </p:cNvSpPr>
            <p:nvPr/>
          </p:nvSpPr>
          <p:spPr bwMode="auto">
            <a:xfrm>
              <a:off x="1403" y="1724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Окрестностный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анализ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nan</a:t>
              </a:r>
            </a:p>
          </p:txBody>
        </p:sp>
        <p:sp>
          <p:nvSpPr>
            <p:cNvPr id="5132" name="Text Box 10"/>
            <p:cNvSpPr txBox="1">
              <a:spLocks noChangeArrowheads="1"/>
            </p:cNvSpPr>
            <p:nvPr/>
          </p:nvSpPr>
          <p:spPr bwMode="auto">
            <a:xfrm>
              <a:off x="4575" y="472"/>
              <a:ext cx="1212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006600"/>
                  </a:solidFill>
                </a:rPr>
                <a:t>Приложения</a:t>
              </a:r>
            </a:p>
            <a:p>
              <a:pPr algn="ctr"/>
              <a:r>
                <a:rPr lang="ru-RU" sz="1500">
                  <a:solidFill>
                    <a:srgbClr val="006600"/>
                  </a:solidFill>
                </a:rPr>
                <a:t>метавычислений</a:t>
              </a:r>
            </a:p>
          </p:txBody>
        </p:sp>
        <p:sp>
          <p:nvSpPr>
            <p:cNvPr id="5133" name="Text Box 11"/>
            <p:cNvSpPr txBox="1">
              <a:spLocks noChangeArrowheads="1"/>
            </p:cNvSpPr>
            <p:nvPr/>
          </p:nvSpPr>
          <p:spPr bwMode="auto">
            <a:xfrm>
              <a:off x="1369" y="869"/>
              <a:ext cx="80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Иные методы</a:t>
              </a:r>
            </a:p>
          </p:txBody>
        </p:sp>
        <p:sp>
          <p:nvSpPr>
            <p:cNvPr id="5134" name="Text Box 12"/>
            <p:cNvSpPr txBox="1">
              <a:spLocks noChangeArrowheads="1"/>
            </p:cNvSpPr>
            <p:nvPr/>
          </p:nvSpPr>
          <p:spPr bwMode="auto">
            <a:xfrm>
              <a:off x="222" y="1212"/>
              <a:ext cx="938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Иные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приложения</a:t>
              </a:r>
            </a:p>
          </p:txBody>
        </p:sp>
        <p:sp>
          <p:nvSpPr>
            <p:cNvPr id="5135" name="Text Box 13"/>
            <p:cNvSpPr txBox="1">
              <a:spLocks noChangeArrowheads="1"/>
            </p:cNvSpPr>
            <p:nvPr/>
          </p:nvSpPr>
          <p:spPr bwMode="auto">
            <a:xfrm>
              <a:off x="279" y="3902"/>
              <a:ext cx="5064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</a:rPr>
                <a:t>[2] Л.В.Парменова  «Метавычисления и их применения. Суперкомпиляция»</a:t>
              </a:r>
            </a:p>
          </p:txBody>
        </p:sp>
        <p:sp>
          <p:nvSpPr>
            <p:cNvPr id="5136" name="Text Box 14"/>
            <p:cNvSpPr txBox="1">
              <a:spLocks noChangeArrowheads="1"/>
            </p:cNvSpPr>
            <p:nvPr/>
          </p:nvSpPr>
          <p:spPr bwMode="auto">
            <a:xfrm>
              <a:off x="1221" y="3720"/>
              <a:ext cx="3500" cy="20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</a:rPr>
                <a:t>[1] С.М.Абрамов «Метавычисления и их применения»</a:t>
              </a:r>
            </a:p>
          </p:txBody>
        </p:sp>
        <p:sp>
          <p:nvSpPr>
            <p:cNvPr id="5137" name="Text Box 15"/>
            <p:cNvSpPr txBox="1">
              <a:spLocks noChangeArrowheads="1"/>
            </p:cNvSpPr>
            <p:nvPr/>
          </p:nvSpPr>
          <p:spPr bwMode="auto">
            <a:xfrm>
              <a:off x="296" y="241"/>
              <a:ext cx="174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CC3300"/>
                  </a:solidFill>
                </a:rPr>
                <a:t>Область возможных</a:t>
              </a:r>
            </a:p>
            <a:p>
              <a:pPr algn="ctr"/>
              <a:r>
                <a:rPr lang="ru-RU" sz="1500">
                  <a:solidFill>
                    <a:srgbClr val="CC3300"/>
                  </a:solidFill>
                </a:rPr>
                <a:t>новых исследований</a:t>
              </a:r>
            </a:p>
          </p:txBody>
        </p:sp>
        <p:sp>
          <p:nvSpPr>
            <p:cNvPr id="5138" name="Text Box 16"/>
            <p:cNvSpPr txBox="1">
              <a:spLocks noChangeArrowheads="1"/>
            </p:cNvSpPr>
            <p:nvPr/>
          </p:nvSpPr>
          <p:spPr bwMode="auto">
            <a:xfrm>
              <a:off x="1054" y="2616"/>
              <a:ext cx="1746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Окрестностное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тестирование</a:t>
              </a:r>
            </a:p>
          </p:txBody>
        </p:sp>
        <p:sp>
          <p:nvSpPr>
            <p:cNvPr id="5139" name="Text Box 17"/>
            <p:cNvSpPr txBox="1">
              <a:spLocks noChangeArrowheads="1"/>
            </p:cNvSpPr>
            <p:nvPr/>
          </p:nvSpPr>
          <p:spPr bwMode="auto">
            <a:xfrm>
              <a:off x="2057" y="3027"/>
              <a:ext cx="1746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Реализация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нестандартных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семантик</a:t>
              </a:r>
            </a:p>
          </p:txBody>
        </p:sp>
        <p:sp>
          <p:nvSpPr>
            <p:cNvPr id="5140" name="Text Box 18"/>
            <p:cNvSpPr txBox="1">
              <a:spLocks noChangeArrowheads="1"/>
            </p:cNvSpPr>
            <p:nvPr/>
          </p:nvSpPr>
          <p:spPr bwMode="auto">
            <a:xfrm>
              <a:off x="3326" y="2516"/>
              <a:ext cx="1162" cy="4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chemeClr val="tx1"/>
                  </a:solidFill>
                </a:rPr>
                <a:t>Инверсное</a:t>
              </a:r>
            </a:p>
            <a:p>
              <a:pPr algn="ctr"/>
              <a:r>
                <a:rPr lang="ru-RU" sz="1500">
                  <a:solidFill>
                    <a:schemeClr val="tx1"/>
                  </a:solidFill>
                </a:rPr>
                <a:t>программиро-вание</a:t>
              </a:r>
            </a:p>
          </p:txBody>
        </p:sp>
        <p:sp>
          <p:nvSpPr>
            <p:cNvPr id="5141" name="Text Box 19"/>
            <p:cNvSpPr txBox="1">
              <a:spLocks noChangeArrowheads="1"/>
            </p:cNvSpPr>
            <p:nvPr/>
          </p:nvSpPr>
          <p:spPr bwMode="auto">
            <a:xfrm>
              <a:off x="3463" y="472"/>
              <a:ext cx="1169" cy="3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/>
              <a:r>
                <a:rPr lang="ru-RU" sz="1500">
                  <a:solidFill>
                    <a:srgbClr val="006600"/>
                  </a:solidFill>
                </a:rPr>
                <a:t>Методы</a:t>
              </a:r>
            </a:p>
            <a:p>
              <a:pPr algn="ctr"/>
              <a:r>
                <a:rPr lang="ru-RU" sz="1500">
                  <a:solidFill>
                    <a:srgbClr val="006600"/>
                  </a:solidFill>
                </a:rPr>
                <a:t>метавычислений</a:t>
              </a:r>
            </a:p>
          </p:txBody>
        </p:sp>
      </p:grpSp>
      <p:sp>
        <p:nvSpPr>
          <p:cNvPr id="1345556" name="Text Box 20"/>
          <p:cNvSpPr txBox="1">
            <a:spLocks noChangeArrowheads="1"/>
          </p:cNvSpPr>
          <p:nvPr/>
        </p:nvSpPr>
        <p:spPr bwMode="auto">
          <a:xfrm>
            <a:off x="671513" y="-82550"/>
            <a:ext cx="7766050" cy="6413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ru-RU" sz="3600">
                <a:effectLst>
                  <a:outerShdw blurRad="38100" dist="38100" dir="2700000" algn="tl">
                    <a:srgbClr val="000000"/>
                  </a:outerShdw>
                </a:effectLst>
              </a:rPr>
              <a:t>Структура курса</a:t>
            </a:r>
          </a:p>
        </p:txBody>
      </p:sp>
      <p:sp>
        <p:nvSpPr>
          <p:cNvPr id="1345557" name="AutoShape 21"/>
          <p:cNvSpPr>
            <a:spLocks noChangeArrowheads="1"/>
          </p:cNvSpPr>
          <p:nvPr/>
        </p:nvSpPr>
        <p:spPr bwMode="auto">
          <a:xfrm>
            <a:off x="5943600" y="2506663"/>
            <a:ext cx="887413" cy="3089275"/>
          </a:xfrm>
          <a:prstGeom prst="upArrow">
            <a:avLst>
              <a:gd name="adj1" fmla="val 50000"/>
              <a:gd name="adj2" fmla="val 87030"/>
            </a:avLst>
          </a:prstGeom>
          <a:solidFill>
            <a:srgbClr val="FF0000">
              <a:alpha val="75000"/>
            </a:srgbClr>
          </a:solidFill>
          <a:ln w="9525" algn="ctr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ru-RU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55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13455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13455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5557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9028" name="AutoShape 4"/>
          <p:cNvSpPr>
            <a:spLocks noChangeArrowheads="1"/>
          </p:cNvSpPr>
          <p:nvPr/>
        </p:nvSpPr>
        <p:spPr bwMode="auto">
          <a:xfrm>
            <a:off x="6235700" y="1258888"/>
            <a:ext cx="2728913" cy="884237"/>
          </a:xfrm>
          <a:prstGeom prst="wedgeRectCallout">
            <a:avLst>
              <a:gd name="adj1" fmla="val -90491"/>
              <a:gd name="adj2" fmla="val 136894"/>
            </a:avLst>
          </a:prstGeom>
          <a:solidFill>
            <a:srgbClr val="BBE0E3"/>
          </a:solidFill>
          <a:ln w="9525" algn="ctr">
            <a:solidFill>
              <a:srgbClr val="0000FF"/>
            </a:solidFill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sz="2800">
                <a:solidFill>
                  <a:schemeClr val="tx1"/>
                </a:solidFill>
              </a:rPr>
              <a:t>транзитный переход</a:t>
            </a:r>
          </a:p>
        </p:txBody>
      </p:sp>
      <p:sp>
        <p:nvSpPr>
          <p:cNvPr id="1409026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87313"/>
            <a:ext cx="8343900" cy="1143000"/>
          </a:xfrm>
        </p:spPr>
        <p:txBody>
          <a:bodyPr>
            <a:normAutofit fontScale="90000"/>
          </a:bodyPr>
          <a:lstStyle/>
          <a:p>
            <a:pPr eaLnBrk="1" hangingPunct="1">
              <a:defRPr/>
            </a:pPr>
            <a:r>
              <a:rPr lang="ru-RU" sz="4000" dirty="0" smtClean="0"/>
              <a:t>11.4.4 Различные стратегии обработки транзитных вершин</a:t>
            </a:r>
          </a:p>
        </p:txBody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01613" y="1836738"/>
            <a:ext cx="8748712" cy="5021262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 typeface="Stars1" pitchFamily="34" charset="2"/>
              <a:buNone/>
            </a:pPr>
            <a:r>
              <a:rPr lang="ru-RU" sz="2800" b="1" smtClean="0"/>
              <a:t>procDR ni@(k,c,h) dbrs@[ ] p i =</a:t>
            </a:r>
            <a:br>
              <a:rPr lang="ru-RU" sz="2800" b="1" smtClean="0"/>
            </a:br>
            <a:r>
              <a:rPr lang="ru-RU" sz="2800" b="1" smtClean="0"/>
              <a:t>				((CALLC "Z" k c 0 [] []),i)</a:t>
            </a:r>
            <a:br>
              <a:rPr lang="ru-RU" sz="2800" b="1" smtClean="0"/>
            </a:b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/>
              <a:t>procDR ni@(k,c,h) dbrs@[(cn,c’)] p i</a:t>
            </a:r>
            <a:br>
              <a:rPr lang="ru-RU" sz="2800" b="1" smtClean="0"/>
            </a:br>
            <a:r>
              <a:rPr lang="ru-RU" sz="2800" b="1" smtClean="0"/>
              <a:t>    | trIsSpecCase =	if trInPlace</a:t>
            </a:r>
            <a:br>
              <a:rPr lang="ru-RU" sz="2800" b="1" smtClean="0"/>
            </a:br>
            <a:r>
              <a:rPr lang="ru-RU" sz="2800" b="1" smtClean="0"/>
              <a:t>				then	evalG  (k,c’,h) p i</a:t>
            </a:r>
            <a:br>
              <a:rPr lang="ru-RU" sz="2800" b="1" smtClean="0"/>
            </a:br>
            <a:r>
              <a:rPr lang="ru-RU" sz="2800" b="1" smtClean="0"/>
              <a:t>				else	mkDbr ni dbrs p i</a:t>
            </a:r>
            <a:br>
              <a:rPr lang="ru-RU" sz="2800" b="1" smtClean="0"/>
            </a:br>
            <a:r>
              <a:rPr lang="en-US" sz="2800" b="1" smtClean="0"/>
              <a:t/>
            </a:r>
            <a:br>
              <a:rPr lang="en-US" sz="2800" b="1" smtClean="0"/>
            </a:br>
            <a:r>
              <a:rPr lang="ru-RU" sz="2800" b="1" smtClean="0"/>
              <a:t>procDR ni@(k,c,h) dbrs p i =</a:t>
            </a:r>
            <a:br>
              <a:rPr lang="ru-RU" sz="2800" b="1" smtClean="0"/>
            </a:br>
            <a:r>
              <a:rPr lang="ru-RU" sz="2800" b="1" smtClean="0"/>
              <a:t>	case (isWh c h) of</a:t>
            </a:r>
            <a:br>
              <a:rPr lang="ru-RU" sz="2800" b="1" smtClean="0"/>
            </a:br>
            <a:r>
              <a:rPr lang="ru-RU" sz="2800" b="1" smtClean="0"/>
              <a:t>	   [ ]			-&gt; mkDbr ni dbrs p i</a:t>
            </a:r>
            <a:br>
              <a:rPr lang="ru-RU" sz="2800" b="1" smtClean="0"/>
            </a:br>
            <a:r>
              <a:rPr lang="ru-RU" sz="2800" b="1" smtClean="0"/>
              <a:t>	   [(kUp,cUp)]	-&gt; ((WHISTLE k kUp gr), i’)</a:t>
            </a:r>
            <a:br>
              <a:rPr lang="ru-RU" sz="2800" b="1" smtClean="0"/>
            </a:br>
            <a:r>
              <a:rPr lang="ru-RU" sz="2800" b="1" smtClean="0"/>
              <a:t>	where (gr, i’) = procWh ni kUp cUp p i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9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14090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09028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2642" name="Rectangle 2"/>
          <p:cNvSpPr>
            <a:spLocks noGrp="1" noChangeArrowheads="1"/>
          </p:cNvSpPr>
          <p:nvPr>
            <p:ph type="title"/>
          </p:nvPr>
        </p:nvSpPr>
        <p:spPr>
          <a:xfrm>
            <a:off x="708025" y="58738"/>
            <a:ext cx="83439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mtClean="0"/>
              <a:t>11.4.5 procWh: обработка возможного зацикливания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71500" y="1430338"/>
            <a:ext cx="8493125" cy="5413375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z="2400" b="1" smtClean="0"/>
              <a:t>procWh::Nodeinfo</a:t>
            </a:r>
            <a:r>
              <a:rPr lang="ru-RU" sz="2400" b="1" dirty="0" smtClean="0"/>
              <a:t>-&gt;</a:t>
            </a:r>
            <a:r>
              <a:rPr lang="ru-RU" sz="2400" b="1" dirty="0" err="1" smtClean="0"/>
              <a:t>Int</a:t>
            </a:r>
            <a:r>
              <a:rPr lang="ru-RU" sz="2400" b="1" dirty="0" smtClean="0"/>
              <a:t>-&gt;</a:t>
            </a:r>
            <a:r>
              <a:rPr lang="ru-RU" sz="2400" b="1" dirty="0" err="1" smtClean="0"/>
              <a:t>Conf</a:t>
            </a:r>
            <a:r>
              <a:rPr lang="ru-RU" sz="2400" b="1" dirty="0" smtClean="0"/>
              <a:t>-&gt;</a:t>
            </a:r>
            <a:r>
              <a:rPr lang="ru-RU" sz="2400" b="1" dirty="0" err="1" smtClean="0"/>
              <a:t>ProgR</a:t>
            </a:r>
            <a:r>
              <a:rPr lang="ru-RU" sz="2400" b="1" dirty="0" smtClean="0"/>
              <a:t>-&gt;</a:t>
            </a:r>
            <a:br>
              <a:rPr lang="ru-RU" sz="2400" b="1" dirty="0" smtClean="0"/>
            </a:br>
            <a:r>
              <a:rPr lang="ru-RU" sz="2400" b="1" dirty="0" smtClean="0"/>
              <a:t>			       </a:t>
            </a:r>
            <a:r>
              <a:rPr lang="ru-RU" sz="2400" b="1" dirty="0" err="1" smtClean="0"/>
              <a:t>FreeIndx</a:t>
            </a:r>
            <a:r>
              <a:rPr lang="ru-RU" sz="2400" b="1" dirty="0" smtClean="0"/>
              <a:t> -&gt;(</a:t>
            </a:r>
            <a:r>
              <a:rPr lang="ru-RU" sz="2400" b="1" dirty="0" err="1" smtClean="0"/>
              <a:t>SGraph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FreeIndx</a:t>
            </a:r>
            <a:r>
              <a:rPr lang="ru-RU" sz="2400" b="1" dirty="0" smtClean="0"/>
              <a:t>)</a:t>
            </a:r>
            <a:br>
              <a:rPr lang="ru-RU" sz="2400" b="1" dirty="0" smtClean="0"/>
            </a:b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err="1" smtClean="0"/>
              <a:t>procWh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ni@</a:t>
            </a:r>
            <a:r>
              <a:rPr lang="ru-RU" sz="2400" b="1" dirty="0" smtClean="0"/>
              <a:t>(</a:t>
            </a:r>
            <a:r>
              <a:rPr lang="ru-RU" sz="2400" b="1" dirty="0" err="1" smtClean="0"/>
              <a:t>kDn,cDn,hDn</a:t>
            </a:r>
            <a:r>
              <a:rPr lang="ru-RU" sz="2400" b="1" dirty="0" smtClean="0"/>
              <a:t>) </a:t>
            </a:r>
            <a:r>
              <a:rPr lang="ru-RU" sz="2400" b="1" dirty="0" err="1" smtClean="0"/>
              <a:t>kUp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cUp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p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i</a:t>
            </a:r>
            <a:r>
              <a:rPr lang="ru-RU" sz="2400" b="1" dirty="0" smtClean="0"/>
              <a:t> =</a:t>
            </a:r>
            <a:br>
              <a:rPr lang="ru-RU" sz="2400" b="1" dirty="0" smtClean="0"/>
            </a:br>
            <a:r>
              <a:rPr lang="ru-RU" sz="2400" b="1" dirty="0" smtClean="0"/>
              <a:t>  </a:t>
            </a:r>
            <a:r>
              <a:rPr lang="ru-RU" sz="2400" b="1" dirty="0" err="1" smtClean="0"/>
              <a:t>if</a:t>
            </a:r>
            <a:r>
              <a:rPr lang="ru-RU" sz="2400" b="1" dirty="0" smtClean="0"/>
              <a:t>  </a:t>
            </a:r>
            <a:r>
              <a:rPr lang="ru-RU" sz="2400" b="1" dirty="0" err="1" smtClean="0"/>
              <a:t>isEqCUpCGen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cUp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cGen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sGenUp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  -- вкладывается </a:t>
            </a:r>
            <a:r>
              <a:rPr lang="ru-RU" sz="2400" b="1" dirty="0" err="1" smtClean="0"/>
              <a:t>cDn</a:t>
            </a:r>
            <a:r>
              <a:rPr lang="ru-RU" sz="2400" b="1" dirty="0" smtClean="0"/>
              <a:t> в </a:t>
            </a:r>
            <a:r>
              <a:rPr lang="ru-RU" sz="2400" b="1" dirty="0" err="1" smtClean="0"/>
              <a:t>cUp</a:t>
            </a:r>
            <a:r>
              <a:rPr lang="ru-RU" sz="2400" b="1" dirty="0" smtClean="0"/>
              <a:t> ?</a:t>
            </a:r>
            <a:br>
              <a:rPr lang="ru-RU" sz="2400" b="1" dirty="0" smtClean="0"/>
            </a:br>
            <a:r>
              <a:rPr lang="ru-RU" sz="2400" b="1" dirty="0" smtClean="0"/>
              <a:t>  </a:t>
            </a:r>
            <a:r>
              <a:rPr lang="ru-RU" sz="2400" b="1" dirty="0" err="1" smtClean="0"/>
              <a:t>then</a:t>
            </a:r>
            <a:r>
              <a:rPr lang="ru-RU" sz="2400" b="1" dirty="0" smtClean="0"/>
              <a:t> ( (CALLC "</a:t>
            </a:r>
            <a:r>
              <a:rPr lang="ru-RU" sz="2400" b="1" dirty="0" err="1" smtClean="0"/>
              <a:t>Up</a:t>
            </a:r>
            <a:r>
              <a:rPr lang="ru-RU" sz="2400" b="1" dirty="0" smtClean="0"/>
              <a:t>" </a:t>
            </a:r>
            <a:r>
              <a:rPr lang="ru-RU" sz="2400" b="1" dirty="0" err="1" smtClean="0"/>
              <a:t>kDn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cDn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kUp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		(</a:t>
            </a:r>
            <a:r>
              <a:rPr lang="ru-RU" sz="2400" b="1" dirty="0" err="1" smtClean="0"/>
              <a:t>mkParms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cUp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sUpDn</a:t>
            </a:r>
            <a:r>
              <a:rPr lang="ru-RU" sz="2400" b="1" dirty="0" smtClean="0"/>
              <a:t>) [ ]), i1)</a:t>
            </a:r>
            <a:br>
              <a:rPr lang="ru-RU" sz="2400" b="1" dirty="0" smtClean="0"/>
            </a:br>
            <a:r>
              <a:rPr lang="ru-RU" sz="2400" b="1" dirty="0" smtClean="0"/>
              <a:t>  </a:t>
            </a:r>
            <a:r>
              <a:rPr lang="ru-RU" sz="2400" b="1" dirty="0" err="1" smtClean="0"/>
              <a:t>else</a:t>
            </a:r>
            <a:r>
              <a:rPr lang="ru-RU" sz="2400" b="1" dirty="0" smtClean="0"/>
              <a:t>  ( (CALLC "</a:t>
            </a:r>
            <a:r>
              <a:rPr lang="ru-RU" sz="2400" b="1" dirty="0" err="1" smtClean="0"/>
              <a:t>Dn</a:t>
            </a:r>
            <a:r>
              <a:rPr lang="ru-RU" sz="2400" b="1" dirty="0" smtClean="0"/>
              <a:t>" </a:t>
            </a:r>
            <a:r>
              <a:rPr lang="ru-RU" sz="2400" b="1" dirty="0" err="1" smtClean="0"/>
              <a:t>kDn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cDn</a:t>
            </a:r>
            <a:r>
              <a:rPr lang="ru-RU" sz="2400" b="1" dirty="0" smtClean="0"/>
              <a:t> i1</a:t>
            </a:r>
            <a:br>
              <a:rPr lang="ru-RU" sz="2400" b="1" dirty="0" smtClean="0"/>
            </a:br>
            <a:r>
              <a:rPr lang="ru-RU" sz="2400" b="1" dirty="0" smtClean="0"/>
              <a:t>		(</a:t>
            </a:r>
            <a:r>
              <a:rPr lang="ru-RU" sz="2400" b="1" dirty="0" err="1" smtClean="0"/>
              <a:t>mkParms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cGen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sGenDn</a:t>
            </a:r>
            <a:r>
              <a:rPr lang="ru-RU" sz="2400" b="1" dirty="0" smtClean="0"/>
              <a:t>) [</a:t>
            </a:r>
            <a:r>
              <a:rPr lang="ru-RU" sz="2400" b="1" dirty="0" err="1" smtClean="0"/>
              <a:t>grGen</a:t>
            </a:r>
            <a:r>
              <a:rPr lang="ru-RU" sz="2400" b="1" dirty="0" smtClean="0"/>
              <a:t>]), </a:t>
            </a:r>
            <a:r>
              <a:rPr lang="ru-RU" sz="2400" b="1" dirty="0" err="1" smtClean="0"/>
              <a:t>i</a:t>
            </a:r>
            <a:r>
              <a:rPr lang="ru-RU" sz="2400" b="1" dirty="0" smtClean="0"/>
              <a:t>’)</a:t>
            </a:r>
            <a:br>
              <a:rPr lang="ru-RU" sz="2400" b="1" dirty="0" smtClean="0"/>
            </a:br>
            <a:r>
              <a:rPr lang="ru-RU" sz="2400" b="1" dirty="0" smtClean="0"/>
              <a:t>  </a:t>
            </a:r>
            <a:r>
              <a:rPr lang="ru-RU" sz="2400" b="1" dirty="0" err="1" smtClean="0"/>
              <a:t>where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	(</a:t>
            </a:r>
            <a:r>
              <a:rPr lang="ru-RU" sz="2400" b="1" dirty="0" err="1" smtClean="0"/>
              <a:t>gTab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cGen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i1</a:t>
            </a:r>
            <a:r>
              <a:rPr lang="ru-RU" sz="2400" b="1" dirty="0" smtClean="0"/>
              <a:t>)	  = </a:t>
            </a:r>
            <a:r>
              <a:rPr lang="ru-RU" sz="2400" b="1" dirty="0" err="1" smtClean="0"/>
              <a:t>genConf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cDn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cUp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i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	(</a:t>
            </a:r>
            <a:r>
              <a:rPr lang="ru-RU" sz="2400" b="1" dirty="0" err="1" smtClean="0"/>
              <a:t>sGenDn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sGenUp</a:t>
            </a:r>
            <a:r>
              <a:rPr lang="ru-RU" sz="2400" b="1" dirty="0" smtClean="0"/>
              <a:t>) = </a:t>
            </a:r>
            <a:r>
              <a:rPr lang="ru-RU" sz="2400" b="1" dirty="0" err="1" smtClean="0"/>
              <a:t>genTabToSubsts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gTab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	</a:t>
            </a:r>
            <a:r>
              <a:rPr lang="ru-RU" sz="2400" b="1" dirty="0" err="1" smtClean="0"/>
              <a:t>sUpDn</a:t>
            </a:r>
            <a:r>
              <a:rPr lang="ru-RU" sz="2400" b="1" dirty="0" smtClean="0"/>
              <a:t>	= </a:t>
            </a:r>
            <a:r>
              <a:rPr lang="ru-RU" sz="2400" b="1" dirty="0" err="1" smtClean="0"/>
              <a:t>mkSubstUpDn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sGenUp</a:t>
            </a:r>
            <a:r>
              <a:rPr lang="ru-RU" sz="2400" b="1" dirty="0" smtClean="0"/>
              <a:t> </a:t>
            </a:r>
            <a:r>
              <a:rPr lang="ru-RU" sz="2400" b="1" dirty="0" err="1" smtClean="0"/>
              <a:t>sGenDn</a:t>
            </a:r>
            <a:r>
              <a:rPr lang="ru-RU" sz="2400" b="1" dirty="0" smtClean="0"/>
              <a:t/>
            </a:r>
            <a:br>
              <a:rPr lang="ru-RU" sz="2400" b="1" dirty="0" smtClean="0"/>
            </a:br>
            <a:r>
              <a:rPr lang="ru-RU" sz="2400" b="1" dirty="0" smtClean="0"/>
              <a:t>	</a:t>
            </a:r>
            <a:r>
              <a:rPr lang="ru-RU" sz="2400" b="1" dirty="0" err="1" smtClean="0"/>
              <a:t>hGen</a:t>
            </a:r>
            <a:r>
              <a:rPr lang="ru-RU" sz="2400" b="1" dirty="0" smtClean="0"/>
              <a:t>		= ((</a:t>
            </a:r>
            <a:r>
              <a:rPr lang="ru-RU" sz="2400" b="1" dirty="0" err="1" smtClean="0"/>
              <a:t>kDn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cDn</a:t>
            </a:r>
            <a:r>
              <a:rPr lang="ru-RU" sz="2400" b="1" dirty="0" smtClean="0"/>
              <a:t>):</a:t>
            </a:r>
            <a:r>
              <a:rPr lang="ru-RU" sz="2400" b="1" dirty="0" err="1" smtClean="0"/>
              <a:t>hDn</a:t>
            </a:r>
            <a:r>
              <a:rPr lang="ru-RU" sz="2400" b="1" dirty="0" smtClean="0"/>
              <a:t>)</a:t>
            </a:r>
            <a:br>
              <a:rPr lang="ru-RU" sz="2400" b="1" dirty="0" smtClean="0"/>
            </a:br>
            <a:r>
              <a:rPr lang="ru-RU" sz="2400" b="1" dirty="0" smtClean="0"/>
              <a:t>	(</a:t>
            </a:r>
            <a:r>
              <a:rPr lang="ru-RU" sz="2400" b="1" dirty="0" err="1" smtClean="0"/>
              <a:t>grGen,i</a:t>
            </a:r>
            <a:r>
              <a:rPr lang="ru-RU" sz="2400" b="1" dirty="0" smtClean="0"/>
              <a:t>’) 	= </a:t>
            </a:r>
            <a:r>
              <a:rPr lang="ru-RU" sz="2400" b="1" dirty="0" err="1" smtClean="0"/>
              <a:t>evalG</a:t>
            </a:r>
            <a:r>
              <a:rPr lang="ru-RU" sz="2400" b="1" dirty="0" smtClean="0"/>
              <a:t> (i1, </a:t>
            </a:r>
            <a:r>
              <a:rPr lang="ru-RU" sz="2400" b="1" dirty="0" err="1" smtClean="0"/>
              <a:t>cGen</a:t>
            </a:r>
            <a:r>
              <a:rPr lang="ru-RU" sz="2400" b="1" dirty="0" smtClean="0"/>
              <a:t>, </a:t>
            </a:r>
            <a:r>
              <a:rPr lang="ru-RU" sz="2400" b="1" dirty="0" err="1" smtClean="0"/>
              <a:t>hGen</a:t>
            </a:r>
            <a:r>
              <a:rPr lang="ru-RU" sz="2400" b="1" dirty="0" smtClean="0"/>
              <a:t>) </a:t>
            </a:r>
            <a:r>
              <a:rPr lang="ru-RU" sz="2400" b="1" dirty="0" err="1" smtClean="0"/>
              <a:t>p</a:t>
            </a:r>
            <a:r>
              <a:rPr lang="ru-RU" sz="2400" b="1" dirty="0" smtClean="0"/>
              <a:t> (i1+1)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67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11.5 Функции вывода результата суперкомпиляции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Функция </a:t>
            </a:r>
            <a:r>
              <a:rPr lang="ru-RU" b="1" smtClean="0"/>
              <a:t>extrProg :: SGraph -&gt; ProgR</a:t>
            </a:r>
            <a:r>
              <a:rPr lang="ru-RU" smtClean="0"/>
              <a:t>  преобразует граф конфигураций в программу на языке TSG.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Преобразование написано по принципу: каждая вершина определяет функцию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Поэтому, в получаемой (при помощи </a:t>
            </a:r>
            <a:r>
              <a:rPr lang="ru-RU" b="1" smtClean="0"/>
              <a:t>extrProg</a:t>
            </a:r>
            <a:r>
              <a:rPr lang="ru-RU" smtClean="0"/>
              <a:t>) программе очень много функций, причем большинство из них вызываются по одному разу в тексте программы (функции, соответствующие </a:t>
            </a:r>
            <a:r>
              <a:rPr lang="ru-RU" i="1" smtClean="0"/>
              <a:t>небазисным конфигурациям</a:t>
            </a:r>
            <a:r>
              <a:rPr lang="ru-RU" smtClean="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5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extrProg :: SGraph -&gt; ProgR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smtClean="0"/>
              <a:t>PASSIVE k c cexp</a:t>
            </a:r>
            <a:r>
              <a:rPr lang="en-US" b="1" smtClean="0"/>
              <a:t> ==&gt;</a:t>
            </a:r>
            <a:r>
              <a:rPr lang="ru-RU" b="1" smtClean="0"/>
              <a:t/>
            </a:r>
            <a:br>
              <a:rPr lang="ru-RU" b="1" smtClean="0"/>
            </a:br>
            <a:r>
              <a:rPr lang="en-US" b="1" smtClean="0"/>
              <a:t>	</a:t>
            </a:r>
            <a:r>
              <a:rPr lang="ru-RU" b="1" smtClean="0"/>
              <a:t>(</a:t>
            </a:r>
            <a:r>
              <a:rPr lang="en-US" b="1" smtClean="0"/>
              <a:t>DEFINE Fk (vars c)	cexp)</a:t>
            </a:r>
          </a:p>
          <a:p>
            <a:pPr eaLnBrk="1" hangingPunct="1"/>
            <a:r>
              <a:rPr lang="ru-RU" b="1" smtClean="0"/>
              <a:t>WHISTLE kDn kUp sg</a:t>
            </a:r>
            <a:r>
              <a:rPr lang="en-US" b="1" smtClean="0"/>
              <a:t>raph ==&gt;</a:t>
            </a:r>
            <a:br>
              <a:rPr lang="en-US" b="1" smtClean="0"/>
            </a:br>
            <a:r>
              <a:rPr lang="en-US" b="1" smtClean="0"/>
              <a:t>	 </a:t>
            </a:r>
            <a:r>
              <a:rPr lang="ru-RU" b="1" smtClean="0"/>
              <a:t>extrProg</a:t>
            </a:r>
            <a:r>
              <a:rPr lang="en-US" b="1" smtClean="0"/>
              <a:t> </a:t>
            </a:r>
            <a:r>
              <a:rPr lang="ru-RU" b="1" smtClean="0"/>
              <a:t>sg</a:t>
            </a:r>
            <a:r>
              <a:rPr lang="en-US" b="1" smtClean="0"/>
              <a:t>raph</a:t>
            </a:r>
          </a:p>
          <a:p>
            <a:pPr eaLnBrk="1" hangingPunct="1"/>
            <a:r>
              <a:rPr lang="ru-RU" b="1" smtClean="0"/>
              <a:t>CALLC </a:t>
            </a:r>
            <a:r>
              <a:rPr lang="en-US" b="1" smtClean="0"/>
              <a:t>_</a:t>
            </a:r>
            <a:r>
              <a:rPr lang="ru-RU" b="1" smtClean="0"/>
              <a:t> k c kY cexps</a:t>
            </a:r>
            <a:r>
              <a:rPr lang="en-US" b="1" smtClean="0"/>
              <a:t> _ ==&gt;</a:t>
            </a:r>
            <a:r>
              <a:rPr lang="ru-RU" b="1" smtClean="0"/>
              <a:t/>
            </a:r>
            <a:br>
              <a:rPr lang="ru-RU" b="1" smtClean="0"/>
            </a:br>
            <a:r>
              <a:rPr lang="en-US" b="1" smtClean="0"/>
              <a:t>	</a:t>
            </a:r>
            <a:r>
              <a:rPr lang="ru-RU" b="1" smtClean="0"/>
              <a:t>(</a:t>
            </a:r>
            <a:r>
              <a:rPr lang="en-US" b="1" smtClean="0"/>
              <a:t>DEFINE Fk (vars c)</a:t>
            </a:r>
            <a:br>
              <a:rPr lang="en-US" b="1" smtClean="0"/>
            </a:br>
            <a:r>
              <a:rPr lang="en-US" b="1" smtClean="0"/>
              <a:t>		CALL FkY cexps))</a:t>
            </a:r>
            <a:endParaRPr 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6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extrProg :: SGraph -&gt; ProgR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smtClean="0"/>
              <a:t>DRIVE k c </a:t>
            </a:r>
            <a:r>
              <a:rPr lang="en-US" b="1" smtClean="0"/>
              <a:t>[ (cnt1, gr(k1 c1)) ] ==&gt;</a:t>
            </a:r>
            <a:br>
              <a:rPr lang="en-US" b="1" smtClean="0"/>
            </a:br>
            <a:r>
              <a:rPr lang="en-US" b="1" smtClean="0"/>
              <a:t>	</a:t>
            </a:r>
            <a:r>
              <a:rPr lang="ru-RU" b="1" smtClean="0"/>
              <a:t>(</a:t>
            </a:r>
            <a:r>
              <a:rPr lang="en-US" b="1" smtClean="0"/>
              <a:t>DEFINE Fk (vars c)</a:t>
            </a:r>
            <a:br>
              <a:rPr lang="en-US" b="1" smtClean="0"/>
            </a:br>
            <a:r>
              <a:rPr lang="en-US" b="1" smtClean="0"/>
              <a:t>		CALL Fk1 (vars c1))</a:t>
            </a:r>
          </a:p>
          <a:p>
            <a:pPr eaLnBrk="1" hangingPunct="1">
              <a:lnSpc>
                <a:spcPct val="90000"/>
              </a:lnSpc>
            </a:pPr>
            <a:r>
              <a:rPr lang="ru-RU" b="1" smtClean="0"/>
              <a:t>DRIVE k c </a:t>
            </a:r>
            <a:r>
              <a:rPr lang="en-US" b="1" smtClean="0"/>
              <a:t/>
            </a:r>
            <a:br>
              <a:rPr lang="en-US" b="1" smtClean="0"/>
            </a:br>
            <a:r>
              <a:rPr lang="en-US" b="1" smtClean="0"/>
              <a:t>[ (cnt1, gr(k1 c1)), (cnt2, gr(k2 c2)),] ==&gt;</a:t>
            </a:r>
            <a:br>
              <a:rPr lang="en-US" b="1" smtClean="0"/>
            </a:br>
            <a:r>
              <a:rPr lang="en-US" b="1" smtClean="0"/>
              <a:t>	</a:t>
            </a:r>
            <a:r>
              <a:rPr lang="ru-RU" b="1" smtClean="0"/>
              <a:t>(</a:t>
            </a:r>
            <a:r>
              <a:rPr lang="en-US" b="1" smtClean="0"/>
              <a:t>DEFINE Fk (vars c)</a:t>
            </a:r>
            <a:br>
              <a:rPr lang="en-US" b="1" smtClean="0"/>
            </a:br>
            <a:r>
              <a:rPr lang="en-US" b="1" smtClean="0"/>
              <a:t>		(ALT …..cnt1…cnt2…</a:t>
            </a:r>
            <a:br>
              <a:rPr lang="en-US" b="1" smtClean="0"/>
            </a:br>
            <a:r>
              <a:rPr lang="en-US" b="1" smtClean="0"/>
              <a:t>			CALL Fk1 (vars c1))</a:t>
            </a:r>
            <a:br>
              <a:rPr lang="en-US" b="1" smtClean="0"/>
            </a:br>
            <a:r>
              <a:rPr lang="en-US" b="1" smtClean="0"/>
              <a:t>			CALL Fk2 (vars c2))</a:t>
            </a:r>
            <a:br>
              <a:rPr lang="en-US" b="1" smtClean="0"/>
            </a:br>
            <a:r>
              <a:rPr lang="en-US" b="1" smtClean="0"/>
              <a:t>	)	)</a:t>
            </a:r>
            <a:endParaRPr lang="ru-RU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8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11.5 Функции вывода результата суперкомпиляции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smtClean="0"/>
              <a:t>Функция </a:t>
            </a:r>
            <a:r>
              <a:rPr lang="ru-RU" sz="2800" b="1" smtClean="0"/>
              <a:t>optimize :: ProgR -&gt; ProgR</a:t>
            </a:r>
            <a:r>
              <a:rPr lang="ru-RU" sz="2800" smtClean="0"/>
              <a:t> — простое преобразование программы: если функция вызывается в программе один раз, то ее можно удалить из программы, подставив вместо вызова этой функции ее тело (с заменой аргументов на параметры вызова)</a:t>
            </a:r>
          </a:p>
          <a:p>
            <a:pPr eaLnBrk="1" hangingPunct="1"/>
            <a:r>
              <a:rPr lang="ru-RU" sz="2800" smtClean="0"/>
              <a:t>Результатом применения функции </a:t>
            </a:r>
            <a:r>
              <a:rPr lang="ru-RU" sz="2800" b="1" smtClean="0"/>
              <a:t>optimize</a:t>
            </a:r>
            <a:r>
              <a:rPr lang="ru-RU" sz="2800" smtClean="0"/>
              <a:t> к TSG-программе, получаемой при помощи функции </a:t>
            </a:r>
            <a:r>
              <a:rPr lang="ru-RU" sz="2800" b="1" smtClean="0"/>
              <a:t>extrProg</a:t>
            </a:r>
            <a:r>
              <a:rPr lang="ru-RU" sz="2800" smtClean="0"/>
              <a:t>, является программа, в которой каждая функция соответствует базисной конфигурации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08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11.5 Функции вывода результата суперкомпиляции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Все примеры суперкомпиляции, рассматриваемые в главе 12, посчитаны по следующей схеме: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	</a:t>
            </a:r>
            <a:r>
              <a:rPr lang="ru-RU" b="1" smtClean="0"/>
              <a:t>p’ = optimize (extrProg (scp p cl)))</a:t>
            </a: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где </a:t>
            </a:r>
            <a:r>
              <a:rPr lang="ru-RU" b="1" smtClean="0"/>
              <a:t>p’</a:t>
            </a:r>
            <a:r>
              <a:rPr lang="ru-RU" smtClean="0"/>
              <a:t> — остаточная программа, результат суперкомпиляции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11.6 Выводы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В главе 11 введен синтаксис представления графа конфигураций (S-графа) для TSG, рассмотрена операция сведения двух конфигураций в S-графе, определены вспомогательные синтаксические конструкции и функции для суперкомпилятора.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4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11.6 Выводы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Затем определен и обсужден собственно суперкомпилятор для языка TSG, основанный на идее выполнения обобщения конфигураций в нижней конфигурации (в ситуации возможное зацикливание).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69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11.6 Выводы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Данный суперкомпилятор использует алгоритмы </a:t>
            </a:r>
            <a:r>
              <a:rPr lang="ru-RU" b="1" smtClean="0"/>
              <a:t>Wh</a:t>
            </a:r>
            <a:r>
              <a:rPr lang="ru-RU" smtClean="0"/>
              <a:t> и </a:t>
            </a:r>
            <a:r>
              <a:rPr lang="ru-RU" b="1" smtClean="0"/>
              <a:t>Gener </a:t>
            </a:r>
            <a:r>
              <a:rPr lang="ru-RU" smtClean="0"/>
              <a:t>(определенные в главах 9 и 10) и алгоритмы, функции и операции из основного учебника курса.</a:t>
            </a:r>
          </a:p>
          <a:p>
            <a:pPr eaLnBrk="1" hangingPunct="1"/>
            <a:r>
              <a:rPr lang="ru-RU" smtClean="0"/>
              <a:t>В завершении главы 11 упомянуты  вспомогательные функции, предназначенные для вывода результата суперкомпиляции (графа конфигураций) в «читабельном виде» (в виде TSG-программы).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2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11.1.1 S-граф: граф конфигураций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dirty="0" smtClean="0"/>
              <a:t>Граф конфигураций (S-граф) — расширение понятия дерево конфигураций: введена возможность сводить одну конфигурацию (</a:t>
            </a:r>
            <a:r>
              <a:rPr lang="ru-RU" b="1" dirty="0" err="1" smtClean="0"/>
              <a:t>cX</a:t>
            </a:r>
            <a:r>
              <a:rPr lang="ru-RU" dirty="0" smtClean="0"/>
              <a:t>) к другой (</a:t>
            </a:r>
            <a:r>
              <a:rPr lang="ru-RU" b="1" dirty="0" err="1" smtClean="0"/>
              <a:t>cY</a:t>
            </a:r>
            <a:r>
              <a:rPr lang="ru-RU" dirty="0" smtClean="0"/>
              <a:t>).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1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Три роли у конфигурации в </a:t>
            </a:r>
            <a:r>
              <a:rPr lang="en-US" sz="4000" smtClean="0"/>
              <a:t>S-</a:t>
            </a:r>
            <a:r>
              <a:rPr lang="ru-RU" sz="4000" smtClean="0"/>
              <a:t>графе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Конфигурация, как данные (</a:t>
            </a:r>
            <a:r>
              <a:rPr lang="en-US" smtClean="0">
                <a:latin typeface="Arial" charset="0"/>
              </a:rPr>
              <a:t>The same term, </a:t>
            </a:r>
            <a:r>
              <a:rPr lang="ru-RU" smtClean="0">
                <a:latin typeface="Arial" charset="0"/>
              </a:rPr>
              <a:t>опасная похожесть и т.п.)</a:t>
            </a:r>
          </a:p>
          <a:p>
            <a:pPr eaLnBrk="1" hangingPunct="1"/>
            <a:r>
              <a:rPr lang="ru-RU" smtClean="0">
                <a:latin typeface="Arial" charset="0"/>
              </a:rPr>
              <a:t>Конфигурация, как </a:t>
            </a:r>
            <a:r>
              <a:rPr lang="en-US" smtClean="0">
                <a:latin typeface="Arial" charset="0"/>
              </a:rPr>
              <a:t>SR-</a:t>
            </a:r>
            <a:r>
              <a:rPr lang="ru-RU" smtClean="0">
                <a:latin typeface="Arial" charset="0"/>
              </a:rPr>
              <a:t>средство</a:t>
            </a:r>
          </a:p>
          <a:p>
            <a:pPr eaLnBrk="1" hangingPunct="1"/>
            <a:r>
              <a:rPr lang="ru-RU" smtClean="0">
                <a:latin typeface="Arial" charset="0"/>
              </a:rPr>
              <a:t>Конфигурация определяет функцию (в математическом смысле и в программистском смысле)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mtClean="0"/>
              <a:t>11.1.1 Сведение конфигураций в S-графе</a:t>
            </a:r>
          </a:p>
        </p:txBody>
      </p:sp>
      <p:sp>
        <p:nvSpPr>
          <p:cNvPr id="1347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7163" y="1600200"/>
            <a:ext cx="8950325" cy="52578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smtClean="0"/>
              <a:t>Если </a:t>
            </a:r>
            <a:r>
              <a:rPr lang="ru-RU" b="1" smtClean="0"/>
              <a:t>cX </a:t>
            </a:r>
            <a:r>
              <a:rPr lang="ru-RU" b="1" smtClean="0">
                <a:solidFill>
                  <a:srgbClr val="800000"/>
                </a:solidFill>
                <a:sym typeface="SymbolProp BT" pitchFamily="2" charset="2"/>
              </a:rPr>
              <a:t>≤</a:t>
            </a:r>
            <a:r>
              <a:rPr lang="ru-RU" b="1" smtClean="0"/>
              <a:t> cY</a:t>
            </a:r>
            <a:r>
              <a:rPr lang="ru-RU" smtClean="0"/>
              <a:t>, то для функций выполнено:</a:t>
            </a:r>
            <a:br>
              <a:rPr lang="ru-RU" smtClean="0"/>
            </a:br>
            <a:r>
              <a:rPr lang="ru-RU" sz="1400" smtClean="0"/>
              <a:t/>
            </a:r>
            <a:br>
              <a:rPr lang="ru-RU" sz="1400" smtClean="0"/>
            </a:br>
            <a:r>
              <a:rPr lang="ru-RU" smtClean="0"/>
              <a:t>	</a:t>
            </a:r>
            <a:r>
              <a:rPr lang="ru-RU" b="1" smtClean="0"/>
              <a:t>F</a:t>
            </a:r>
            <a:r>
              <a:rPr lang="ru-RU" b="1" baseline="-25000" smtClean="0"/>
              <a:t>cX</a:t>
            </a:r>
            <a:r>
              <a:rPr lang="ru-RU" b="1" smtClean="0"/>
              <a:t>(vars cX) = F</a:t>
            </a:r>
            <a:r>
              <a:rPr lang="ru-RU" b="1" baseline="-25000" smtClean="0"/>
              <a:t>cY</a:t>
            </a:r>
            <a:r>
              <a:rPr lang="ru-RU" b="1" smtClean="0"/>
              <a:t>((vars cY)/.s</a:t>
            </a:r>
            <a:r>
              <a:rPr lang="ru-RU" b="1" baseline="-25000" smtClean="0"/>
              <a:t>cY</a:t>
            </a:r>
            <a:r>
              <a:rPr lang="en-US" b="1" baseline="-25000" smtClean="0"/>
              <a:t>→</a:t>
            </a:r>
            <a:r>
              <a:rPr lang="ru-RU" b="1" baseline="-25000" smtClean="0"/>
              <a:t>cX</a:t>
            </a:r>
            <a:r>
              <a:rPr lang="ru-RU" b="1" smtClean="0"/>
              <a:t>)</a:t>
            </a:r>
            <a:br>
              <a:rPr lang="ru-RU" b="1" smtClean="0"/>
            </a:br>
            <a:r>
              <a:rPr lang="ru-RU" sz="1200" b="1" smtClean="0"/>
              <a:t/>
            </a:r>
            <a:br>
              <a:rPr lang="ru-RU" sz="1200" b="1" smtClean="0"/>
            </a:br>
            <a:r>
              <a:rPr lang="ru-RU" smtClean="0"/>
              <a:t>где </a:t>
            </a:r>
            <a:r>
              <a:rPr lang="ru-RU" b="1" smtClean="0"/>
              <a:t>s</a:t>
            </a:r>
            <a:r>
              <a:rPr lang="ru-RU" b="1" baseline="-25000" smtClean="0"/>
              <a:t>cY </a:t>
            </a:r>
            <a:r>
              <a:rPr lang="en-US" b="1" baseline="-25000" smtClean="0"/>
              <a:t>→</a:t>
            </a:r>
            <a:r>
              <a:rPr lang="ru-RU" b="1" baseline="-25000" smtClean="0"/>
              <a:t>cX</a:t>
            </a:r>
            <a:r>
              <a:rPr lang="ru-RU" smtClean="0"/>
              <a:t> — подстановка, сводящая </a:t>
            </a:r>
            <a:r>
              <a:rPr lang="ru-RU" b="1" smtClean="0"/>
              <a:t>cY</a:t>
            </a:r>
            <a:r>
              <a:rPr lang="ru-RU" smtClean="0"/>
              <a:t> к </a:t>
            </a:r>
            <a:r>
              <a:rPr lang="ru-RU" b="1" smtClean="0"/>
              <a:t>cX</a:t>
            </a:r>
            <a:endParaRPr lang="ru-RU" b="1" smtClean="0">
              <a:latin typeface="Arial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Тогда можно вершину </a:t>
            </a:r>
            <a:r>
              <a:rPr lang="ru-RU" b="1" smtClean="0"/>
              <a:t>cX</a:t>
            </a:r>
            <a:r>
              <a:rPr lang="ru-RU" smtClean="0"/>
              <a:t> свести к вершине </a:t>
            </a:r>
            <a:r>
              <a:rPr lang="ru-RU" b="1" smtClean="0"/>
              <a:t>cY</a:t>
            </a:r>
            <a:r>
              <a:rPr lang="ru-RU" smtClean="0"/>
              <a:t>, а функцию </a:t>
            </a:r>
            <a:r>
              <a:rPr lang="ru-RU" b="1" smtClean="0"/>
              <a:t>F</a:t>
            </a:r>
            <a:r>
              <a:rPr lang="ru-RU" b="1" baseline="-25000" smtClean="0"/>
              <a:t>cX</a:t>
            </a:r>
            <a:r>
              <a:rPr lang="ru-RU" b="1" smtClean="0"/>
              <a:t>(vars cX)</a:t>
            </a:r>
            <a:r>
              <a:rPr lang="ru-RU" smtClean="0"/>
              <a:t> определить так: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	</a:t>
            </a:r>
            <a:r>
              <a:rPr lang="ru-RU" b="1" smtClean="0"/>
              <a:t>(DEFINE F</a:t>
            </a:r>
            <a:r>
              <a:rPr lang="ru-RU" b="1" baseline="-25000" smtClean="0"/>
              <a:t>cX</a:t>
            </a:r>
            <a:r>
              <a:rPr lang="ru-RU" b="1" smtClean="0"/>
              <a:t> (vars cX)</a:t>
            </a:r>
            <a:br>
              <a:rPr lang="ru-RU" b="1" smtClean="0"/>
            </a:br>
            <a:r>
              <a:rPr lang="ru-RU" b="1" smtClean="0"/>
              <a:t>		(CALL F</a:t>
            </a:r>
            <a:r>
              <a:rPr lang="ru-RU" b="1" baseline="-25000" smtClean="0"/>
              <a:t>cY</a:t>
            </a:r>
            <a:r>
              <a:rPr lang="ru-RU" b="1" smtClean="0"/>
              <a:t> ((vars cY)/.s</a:t>
            </a:r>
            <a:r>
              <a:rPr lang="ru-RU" b="1" baseline="-25000" smtClean="0"/>
              <a:t>cY </a:t>
            </a:r>
            <a:r>
              <a:rPr lang="en-US" b="1" baseline="-25000" smtClean="0"/>
              <a:t>→</a:t>
            </a:r>
            <a:r>
              <a:rPr lang="ru-RU" b="1" baseline="-25000" smtClean="0"/>
              <a:t> cX</a:t>
            </a:r>
            <a:r>
              <a:rPr lang="ru-RU" b="1" smtClean="0"/>
              <a:t>)))</a:t>
            </a:r>
            <a:endParaRPr lang="ru-RU" b="1" smtClean="0"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75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96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11.1.1 Сведение конфигураций в S-графе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mtClean="0"/>
              <a:t>Тогда можно вершину </a:t>
            </a:r>
            <a:r>
              <a:rPr lang="ru-RU" b="1" smtClean="0"/>
              <a:t>cX</a:t>
            </a:r>
            <a:r>
              <a:rPr lang="ru-RU" smtClean="0"/>
              <a:t> свести к вершине </a:t>
            </a:r>
            <a:r>
              <a:rPr lang="ru-RU" b="1" smtClean="0"/>
              <a:t>cY</a:t>
            </a:r>
            <a:r>
              <a:rPr lang="ru-RU" smtClean="0"/>
              <a:t>, а функцию </a:t>
            </a:r>
            <a:r>
              <a:rPr lang="ru-RU" b="1" smtClean="0"/>
              <a:t>F</a:t>
            </a:r>
            <a:r>
              <a:rPr lang="ru-RU" b="1" baseline="-25000" smtClean="0"/>
              <a:t>cX</a:t>
            </a:r>
            <a:r>
              <a:rPr lang="ru-RU" b="1" smtClean="0"/>
              <a:t>(vars cX)</a:t>
            </a:r>
            <a:r>
              <a:rPr lang="ru-RU" smtClean="0"/>
              <a:t> определить так:</a:t>
            </a:r>
            <a:br>
              <a:rPr lang="ru-RU" smtClean="0"/>
            </a:br>
            <a:r>
              <a:rPr lang="ru-RU" smtClean="0"/>
              <a:t/>
            </a:r>
            <a:br>
              <a:rPr lang="ru-RU" smtClean="0"/>
            </a:br>
            <a:r>
              <a:rPr lang="ru-RU" smtClean="0"/>
              <a:t>	</a:t>
            </a:r>
            <a:r>
              <a:rPr lang="ru-RU" b="1" smtClean="0"/>
              <a:t>(DEFINE F</a:t>
            </a:r>
            <a:r>
              <a:rPr lang="ru-RU" b="1" baseline="-25000" smtClean="0"/>
              <a:t>cX</a:t>
            </a:r>
            <a:r>
              <a:rPr lang="ru-RU" b="1" smtClean="0"/>
              <a:t> (vars cX)</a:t>
            </a:r>
            <a:br>
              <a:rPr lang="ru-RU" b="1" smtClean="0"/>
            </a:br>
            <a:r>
              <a:rPr lang="ru-RU" b="1" smtClean="0"/>
              <a:t>		(CALL F</a:t>
            </a:r>
            <a:r>
              <a:rPr lang="ru-RU" b="1" baseline="-25000" smtClean="0"/>
              <a:t>cY</a:t>
            </a:r>
            <a:r>
              <a:rPr lang="ru-RU" b="1" smtClean="0"/>
              <a:t> ((vars cY)/.s</a:t>
            </a:r>
            <a:r>
              <a:rPr lang="ru-RU" b="1" baseline="-25000" smtClean="0"/>
              <a:t>cY </a:t>
            </a:r>
            <a:r>
              <a:rPr lang="en-US" b="1" baseline="-25000" smtClean="0"/>
              <a:t>→</a:t>
            </a:r>
            <a:r>
              <a:rPr lang="ru-RU" b="1" baseline="-25000" smtClean="0"/>
              <a:t> cX</a:t>
            </a:r>
            <a:r>
              <a:rPr lang="ru-RU" b="1" smtClean="0"/>
              <a:t>)))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16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11.1.1 Сведение конфигураций в S-графе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b="1" dirty="0" err="1" smtClean="0"/>
              <a:t>mkArgs</a:t>
            </a:r>
            <a:r>
              <a:rPr lang="ru-RU" b="1" dirty="0" smtClean="0"/>
              <a:t> :: </a:t>
            </a:r>
            <a:r>
              <a:rPr lang="ru-RU" b="1" dirty="0" err="1" smtClean="0"/>
              <a:t>Conf</a:t>
            </a:r>
            <a:r>
              <a:rPr lang="ru-RU" b="1" dirty="0" smtClean="0"/>
              <a:t> -&gt; [</a:t>
            </a:r>
            <a:r>
              <a:rPr lang="ru-RU" b="1" dirty="0" err="1" smtClean="0"/>
              <a:t>CVar</a:t>
            </a:r>
            <a:r>
              <a:rPr lang="ru-RU" b="1" dirty="0" smtClean="0"/>
              <a:t>]</a:t>
            </a:r>
            <a:br>
              <a:rPr lang="ru-RU" b="1" dirty="0" smtClean="0"/>
            </a:br>
            <a:r>
              <a:rPr lang="ru-RU" b="1" dirty="0" err="1" smtClean="0"/>
              <a:t>mkArgs</a:t>
            </a:r>
            <a:r>
              <a:rPr lang="ru-RU" b="1" dirty="0" smtClean="0"/>
              <a:t> </a:t>
            </a:r>
            <a:r>
              <a:rPr lang="ru-RU" b="1" dirty="0" err="1" smtClean="0"/>
              <a:t>c</a:t>
            </a:r>
            <a:r>
              <a:rPr lang="ru-RU" b="1" dirty="0" smtClean="0"/>
              <a:t> = (</a:t>
            </a:r>
            <a:r>
              <a:rPr lang="ru-RU" b="1" dirty="0" err="1" smtClean="0"/>
              <a:t>cvars</a:t>
            </a:r>
            <a:r>
              <a:rPr lang="ru-RU" b="1" dirty="0" smtClean="0"/>
              <a:t> </a:t>
            </a:r>
            <a:r>
              <a:rPr lang="ru-RU" b="1" dirty="0" err="1" smtClean="0"/>
              <a:t>c</a:t>
            </a:r>
            <a:r>
              <a:rPr lang="ru-RU" b="1" dirty="0" smtClean="0"/>
              <a:t>)</a:t>
            </a:r>
            <a:br>
              <a:rPr lang="ru-RU" b="1" dirty="0" smtClean="0"/>
            </a:br>
            <a:r>
              <a:rPr lang="ru-RU" b="1" dirty="0" smtClean="0"/>
              <a:t/>
            </a:r>
            <a:br>
              <a:rPr lang="ru-RU" b="1" dirty="0" smtClean="0"/>
            </a:br>
            <a:r>
              <a:rPr lang="ru-RU" b="1" dirty="0" err="1" smtClean="0"/>
              <a:t>mkParms</a:t>
            </a:r>
            <a:r>
              <a:rPr lang="ru-RU" b="1" dirty="0" smtClean="0"/>
              <a:t> :: </a:t>
            </a:r>
            <a:r>
              <a:rPr lang="ru-RU" b="1" dirty="0" err="1" smtClean="0"/>
              <a:t>Conf</a:t>
            </a:r>
            <a:r>
              <a:rPr lang="ru-RU" b="1" dirty="0" smtClean="0"/>
              <a:t> -&gt; </a:t>
            </a:r>
            <a:r>
              <a:rPr lang="ru-RU" b="1" dirty="0" err="1" smtClean="0"/>
              <a:t>Subst</a:t>
            </a:r>
            <a:r>
              <a:rPr lang="ru-RU" b="1" dirty="0" smtClean="0"/>
              <a:t> -&gt; [</a:t>
            </a:r>
            <a:r>
              <a:rPr lang="ru-RU" b="1" dirty="0" err="1" smtClean="0"/>
              <a:t>CExp</a:t>
            </a:r>
            <a:r>
              <a:rPr lang="ru-RU" b="1" dirty="0" smtClean="0"/>
              <a:t>]</a:t>
            </a:r>
            <a:br>
              <a:rPr lang="ru-RU" b="1" dirty="0" smtClean="0"/>
            </a:br>
            <a:r>
              <a:rPr lang="ru-RU" b="1" dirty="0" err="1" smtClean="0"/>
              <a:t>mkParms</a:t>
            </a:r>
            <a:r>
              <a:rPr lang="ru-RU" b="1" dirty="0" smtClean="0"/>
              <a:t> </a:t>
            </a:r>
            <a:r>
              <a:rPr lang="ru-RU" b="1" dirty="0" err="1" smtClean="0"/>
              <a:t>c</a:t>
            </a:r>
            <a:r>
              <a:rPr lang="ru-RU" b="1" dirty="0" smtClean="0"/>
              <a:t> </a:t>
            </a:r>
            <a:r>
              <a:rPr lang="ru-RU" b="1" dirty="0" err="1" smtClean="0"/>
              <a:t>s</a:t>
            </a:r>
            <a:r>
              <a:rPr lang="ru-RU" b="1" dirty="0" smtClean="0"/>
              <a:t> = (</a:t>
            </a:r>
            <a:r>
              <a:rPr lang="ru-RU" b="1" dirty="0" err="1" smtClean="0"/>
              <a:t>mkArgs</a:t>
            </a:r>
            <a:r>
              <a:rPr lang="ru-RU" b="1" dirty="0" smtClean="0"/>
              <a:t> </a:t>
            </a:r>
            <a:r>
              <a:rPr lang="ru-RU" b="1" dirty="0" err="1" smtClean="0"/>
              <a:t>c</a:t>
            </a:r>
            <a:r>
              <a:rPr lang="ru-RU" b="1" dirty="0" smtClean="0"/>
              <a:t>)/.</a:t>
            </a:r>
            <a:r>
              <a:rPr lang="ru-RU" b="1" dirty="0" err="1" smtClean="0"/>
              <a:t>s</a:t>
            </a:r>
            <a:endParaRPr lang="ru-RU" b="1" dirty="0" smtClean="0"/>
          </a:p>
          <a:p>
            <a:pPr eaLnBrk="1" hangingPunct="1">
              <a:buFont typeface="Stars1" pitchFamily="34" charset="2"/>
              <a:buNone/>
            </a:pP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37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11.1.2 Синтаксис графа конфигураций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ru-RU" sz="2800" b="1" smtClean="0"/>
              <a:t>sgraph ::=</a:t>
            </a:r>
            <a:br>
              <a:rPr lang="ru-RU" sz="2800" b="1" smtClean="0"/>
            </a:br>
            <a:r>
              <a:rPr lang="ru-RU" sz="2800" b="1" smtClean="0"/>
              <a:t>	   PASSIVE k c cexp</a:t>
            </a:r>
            <a:r>
              <a:rPr lang="ru-RU" sz="2800" b="1" baseline="30000" smtClean="0">
                <a:solidFill>
                  <a:srgbClr val="0000FF"/>
                </a:solidFill>
              </a:rPr>
              <a:t>1</a:t>
            </a: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/>
              <a:t>	| WHISTLE kDn kUp sgraph</a:t>
            </a:r>
            <a:br>
              <a:rPr lang="ru-RU" sz="2800" b="1" smtClean="0"/>
            </a:br>
            <a:r>
              <a:rPr lang="ru-RU" sz="2800" b="1" smtClean="0"/>
              <a:t>	| CALLC "UP" kX cX kY cexps [ ]</a:t>
            </a:r>
            <a:br>
              <a:rPr lang="ru-RU" sz="2800" b="1" smtClean="0"/>
            </a:br>
            <a:r>
              <a:rPr lang="ru-RU" sz="2800" b="1" smtClean="0"/>
              <a:t>	| CALLC "DN" kX cX kY cexps [sgraph]</a:t>
            </a:r>
            <a:br>
              <a:rPr lang="ru-RU" sz="2800" b="1" smtClean="0"/>
            </a:br>
            <a:r>
              <a:rPr lang="ru-RU" sz="2800" b="1" smtClean="0"/>
              <a:t>	| DRIVE k c sbranches</a:t>
            </a:r>
            <a:br>
              <a:rPr lang="ru-RU" sz="2800" b="1" smtClean="0"/>
            </a:b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smtClean="0"/>
              <a:t>sbranches ::=</a:t>
            </a:r>
            <a:br>
              <a:rPr lang="ru-RU" sz="2800" b="1" smtClean="0"/>
            </a:br>
            <a:r>
              <a:rPr lang="ru-RU" sz="2800" b="1" smtClean="0"/>
              <a:t>		[(cnt</a:t>
            </a:r>
            <a:r>
              <a:rPr lang="ru-RU" sz="2800" b="1" baseline="-25000" smtClean="0"/>
              <a:t>1</a:t>
            </a:r>
            <a:r>
              <a:rPr lang="ru-RU" sz="2800" b="1" smtClean="0"/>
              <a:t>,sgraph</a:t>
            </a:r>
            <a:r>
              <a:rPr lang="ru-RU" sz="2800" b="1" baseline="-25000" smtClean="0"/>
              <a:t>1</a:t>
            </a:r>
            <a:r>
              <a:rPr lang="ru-RU" sz="2800" b="1" smtClean="0"/>
              <a:t>),... (cnt</a:t>
            </a:r>
            <a:r>
              <a:rPr lang="ru-RU" sz="2800" b="1" baseline="-25000" smtClean="0"/>
              <a:t>n</a:t>
            </a:r>
            <a:r>
              <a:rPr lang="ru-RU" sz="2800" b="1" smtClean="0"/>
              <a:t>,sgraph</a:t>
            </a:r>
            <a:r>
              <a:rPr lang="ru-RU" sz="2800" b="1" baseline="-25000" smtClean="0"/>
              <a:t>n</a:t>
            </a:r>
            <a:r>
              <a:rPr lang="ru-RU" sz="2800" b="1" smtClean="0"/>
              <a:t>)]</a:t>
            </a:r>
            <a:br>
              <a:rPr lang="ru-RU" sz="2800" b="1" smtClean="0"/>
            </a:br>
            <a:r>
              <a:rPr lang="ru-RU" sz="2800" b="1" smtClean="0"/>
              <a:t/>
            </a:r>
            <a:br>
              <a:rPr lang="ru-RU" sz="2800" b="1" smtClean="0"/>
            </a:br>
            <a:r>
              <a:rPr lang="ru-RU" sz="2800" b="1" baseline="30000" smtClean="0">
                <a:solidFill>
                  <a:srgbClr val="0000FF"/>
                </a:solidFill>
              </a:rPr>
              <a:t>1</a:t>
            </a:r>
            <a:r>
              <a:rPr lang="ru-RU" sz="2800" b="1" baseline="30000" smtClean="0"/>
              <a:t>	</a:t>
            </a:r>
            <a:r>
              <a:rPr lang="ru-RU" sz="2800" b="1" smtClean="0"/>
              <a:t>c = ((exp,cenv),r)	cexp = exp/.cenv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5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4000" smtClean="0"/>
              <a:t>11.1.3 Nodeinfo — информация о вершине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ru-RU" b="1" smtClean="0"/>
              <a:t>ni = (k, c, h) :: Nodeinfo</a:t>
            </a:r>
          </a:p>
          <a:p>
            <a:pPr eaLnBrk="1" hangingPunct="1">
              <a:lnSpc>
                <a:spcPct val="90000"/>
              </a:lnSpc>
            </a:pPr>
            <a:r>
              <a:rPr lang="ru-RU" smtClean="0"/>
              <a:t>где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3200" b="1" smtClean="0"/>
              <a:t>k</a:t>
            </a:r>
            <a:r>
              <a:rPr lang="ru-RU" sz="3200" smtClean="0"/>
              <a:t> — номер вершины (номер конфигурации);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3200" b="1" smtClean="0"/>
              <a:t>c</a:t>
            </a:r>
            <a:r>
              <a:rPr lang="ru-RU" sz="3200" smtClean="0"/>
              <a:t> — конфигурация в данной вершине;</a:t>
            </a:r>
          </a:p>
          <a:p>
            <a:pPr lvl="1" eaLnBrk="1" hangingPunct="1">
              <a:lnSpc>
                <a:spcPct val="90000"/>
              </a:lnSpc>
            </a:pPr>
            <a:r>
              <a:rPr lang="ru-RU" sz="3200" b="1" smtClean="0"/>
              <a:t>h = [(k</a:t>
            </a:r>
            <a:r>
              <a:rPr lang="ru-RU" sz="3200" b="1" baseline="-25000" smtClean="0"/>
              <a:t>1</a:t>
            </a:r>
            <a:r>
              <a:rPr lang="ru-RU" sz="3200" b="1" smtClean="0"/>
              <a:t>, c</a:t>
            </a:r>
            <a:r>
              <a:rPr lang="ru-RU" sz="3200" b="1" baseline="-25000" smtClean="0"/>
              <a:t>1</a:t>
            </a:r>
            <a:r>
              <a:rPr lang="ru-RU" sz="3200" b="1" smtClean="0"/>
              <a:t>),... (k</a:t>
            </a:r>
            <a:r>
              <a:rPr lang="ru-RU" sz="3200" b="1" baseline="-25000" smtClean="0"/>
              <a:t>n</a:t>
            </a:r>
            <a:r>
              <a:rPr lang="ru-RU" sz="3200" b="1" smtClean="0"/>
              <a:t>, c</a:t>
            </a:r>
            <a:r>
              <a:rPr lang="ru-RU" sz="3200" b="1" baseline="-25000" smtClean="0"/>
              <a:t>n</a:t>
            </a:r>
            <a:r>
              <a:rPr lang="ru-RU" sz="3200" b="1" smtClean="0"/>
              <a:t>)]</a:t>
            </a:r>
            <a:r>
              <a:rPr lang="ru-RU" sz="3200" smtClean="0"/>
              <a:t> — история вершины — список всех номеров </a:t>
            </a:r>
            <a:r>
              <a:rPr lang="ru-RU" sz="3200" b="1" smtClean="0"/>
              <a:t>k</a:t>
            </a:r>
            <a:r>
              <a:rPr lang="ru-RU" sz="3200" b="1" baseline="-25000" smtClean="0"/>
              <a:t>i</a:t>
            </a:r>
            <a:r>
              <a:rPr lang="ru-RU" sz="3200" smtClean="0"/>
              <a:t> и конфигураций </a:t>
            </a:r>
            <a:r>
              <a:rPr lang="ru-RU" sz="3200" b="1" smtClean="0"/>
              <a:t>c</a:t>
            </a:r>
            <a:r>
              <a:rPr lang="ru-RU" sz="3200" b="1" baseline="-25000" smtClean="0"/>
              <a:t>i</a:t>
            </a:r>
            <a:r>
              <a:rPr lang="ru-RU" sz="3200" smtClean="0"/>
              <a:t>, предшествующих рассматриваемой вершине (номера и конфигурации из вершин-предков, начиная с ближайших предков)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Tahoma"/>
        <a:ea typeface=""/>
        <a:cs typeface="Arial"/>
      </a:majorFont>
      <a:minorFont>
        <a:latin typeface="Tahoma"/>
        <a:ea typeface=""/>
        <a:cs typeface="Taho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1" i="0" u="none" strike="noStrike" cap="none" normalizeH="0" baseline="0" smtClean="0">
            <a:ln>
              <a:noFill/>
            </a:ln>
            <a:solidFill>
              <a:srgbClr val="8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4400" b="1" i="0" u="none" strike="noStrike" cap="none" normalizeH="0" baseline="0" smtClean="0">
            <a:ln>
              <a:noFill/>
            </a:ln>
            <a:solidFill>
              <a:srgbClr val="800000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  <a:cs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11194</TotalTime>
  <Words>772</Words>
  <Application>Microsoft Office PowerPoint</Application>
  <PresentationFormat>Экран (4:3)</PresentationFormat>
  <Paragraphs>137</Paragraphs>
  <Slides>29</Slides>
  <Notes>29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6" baseType="lpstr">
      <vt:lpstr>Arial</vt:lpstr>
      <vt:lpstr>Tahoma</vt:lpstr>
      <vt:lpstr>Stars1</vt:lpstr>
      <vt:lpstr>Wingdings</vt:lpstr>
      <vt:lpstr>SymbolProp BT</vt:lpstr>
      <vt:lpstr>Default Design</vt:lpstr>
      <vt:lpstr>CorelDRAW</vt:lpstr>
      <vt:lpstr>Глава 11. Суперкомпилятор для языка TSG</vt:lpstr>
      <vt:lpstr>Презентация PowerPoint</vt:lpstr>
      <vt:lpstr>11.1.1 S-граф: граф конфигураций</vt:lpstr>
      <vt:lpstr>Три роли у конфигурации в S-графе</vt:lpstr>
      <vt:lpstr>11.1.1 Сведение конфигураций в S-графе</vt:lpstr>
      <vt:lpstr>11.1.1 Сведение конфигураций в S-графе</vt:lpstr>
      <vt:lpstr>11.1.1 Сведение конфигураций в S-графе</vt:lpstr>
      <vt:lpstr>11.1.2 Синтаксис графа конфигураций</vt:lpstr>
      <vt:lpstr>11.1.3 Nodeinfo — информация о вершине</vt:lpstr>
      <vt:lpstr>11.2 Вспомогательные функции</vt:lpstr>
      <vt:lpstr>11.2 Вспомогательные функции</vt:lpstr>
      <vt:lpstr>11.3 Входные данные scp, начальная вершина</vt:lpstr>
      <vt:lpstr>11.4 Развитие вершины 11.4.1 Функция evalG</vt:lpstr>
      <vt:lpstr>11.4.2 drive: прогонка непассивной вершины на шаг</vt:lpstr>
      <vt:lpstr>11.4.2 drive: прогонка непассивной вершины на шаг</vt:lpstr>
      <vt:lpstr>11.4.2 drive: прогонка непассивной вершины на шаг</vt:lpstr>
      <vt:lpstr>11.4.3 procDR: анализ результатов прогонки</vt:lpstr>
      <vt:lpstr>11.4.4 mkDbr: построение ветвей продолжений</vt:lpstr>
      <vt:lpstr>11.4.4 Различные стратегии обработки транзитных вершин</vt:lpstr>
      <vt:lpstr>11.4.4 Различные стратегии обработки транзитных вершин</vt:lpstr>
      <vt:lpstr>11.4.5 procWh: обработка возможного зацикливания</vt:lpstr>
      <vt:lpstr>11.5 Функции вывода результата суперкомпиляции</vt:lpstr>
      <vt:lpstr>extrProg :: SGraph -&gt; ProgR</vt:lpstr>
      <vt:lpstr>extrProg :: SGraph -&gt; ProgR</vt:lpstr>
      <vt:lpstr>11.5 Функции вывода результата суперкомпиляции</vt:lpstr>
      <vt:lpstr>11.5 Функции вывода результата суперкомпиляции</vt:lpstr>
      <vt:lpstr>11.6 Выводы</vt:lpstr>
      <vt:lpstr>11.6 Выводы</vt:lpstr>
      <vt:lpstr>11.6 Выводы</vt:lpstr>
    </vt:vector>
  </TitlesOfParts>
  <Company>PSI RAS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Sergei Abramov</dc:creator>
  <cp:lastModifiedBy>Windows User</cp:lastModifiedBy>
  <cp:revision>955</cp:revision>
  <dcterms:created xsi:type="dcterms:W3CDTF">2006-09-09T10:02:47Z</dcterms:created>
  <dcterms:modified xsi:type="dcterms:W3CDTF">2015-03-08T18:20:15Z</dcterms:modified>
</cp:coreProperties>
</file>