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60"/>
  </p:notesMasterIdLst>
  <p:sldIdLst>
    <p:sldId id="287" r:id="rId2"/>
    <p:sldId id="288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58" r:id="rId13"/>
    <p:sldId id="313" r:id="rId14"/>
    <p:sldId id="357" r:id="rId15"/>
    <p:sldId id="319" r:id="rId16"/>
    <p:sldId id="320" r:id="rId17"/>
    <p:sldId id="321" r:id="rId18"/>
    <p:sldId id="359" r:id="rId19"/>
    <p:sldId id="360" r:id="rId20"/>
    <p:sldId id="324" r:id="rId21"/>
    <p:sldId id="326" r:id="rId22"/>
    <p:sldId id="327" r:id="rId23"/>
    <p:sldId id="378" r:id="rId24"/>
    <p:sldId id="377" r:id="rId25"/>
    <p:sldId id="376" r:id="rId26"/>
    <p:sldId id="328" r:id="rId27"/>
    <p:sldId id="330" r:id="rId28"/>
    <p:sldId id="331" r:id="rId29"/>
    <p:sldId id="332" r:id="rId30"/>
    <p:sldId id="333" r:id="rId31"/>
    <p:sldId id="334" r:id="rId32"/>
    <p:sldId id="335" r:id="rId33"/>
    <p:sldId id="337" r:id="rId34"/>
    <p:sldId id="339" r:id="rId35"/>
    <p:sldId id="341" r:id="rId36"/>
    <p:sldId id="343" r:id="rId37"/>
    <p:sldId id="345" r:id="rId38"/>
    <p:sldId id="346" r:id="rId39"/>
    <p:sldId id="347" r:id="rId40"/>
    <p:sldId id="361" r:id="rId41"/>
    <p:sldId id="362" r:id="rId42"/>
    <p:sldId id="363" r:id="rId43"/>
    <p:sldId id="351" r:id="rId44"/>
    <p:sldId id="364" r:id="rId45"/>
    <p:sldId id="365" r:id="rId46"/>
    <p:sldId id="353" r:id="rId47"/>
    <p:sldId id="368" r:id="rId48"/>
    <p:sldId id="379" r:id="rId49"/>
    <p:sldId id="380" r:id="rId50"/>
    <p:sldId id="381" r:id="rId51"/>
    <p:sldId id="382" r:id="rId52"/>
    <p:sldId id="383" r:id="rId53"/>
    <p:sldId id="384" r:id="rId54"/>
    <p:sldId id="371" r:id="rId55"/>
    <p:sldId id="372" r:id="rId56"/>
    <p:sldId id="354" r:id="rId57"/>
    <p:sldId id="355" r:id="rId58"/>
    <p:sldId id="356" r:id="rId59"/>
  </p:sldIdLst>
  <p:sldSz cx="9144000" cy="6858000" type="screen4x3"/>
  <p:notesSz cx="6858000" cy="9144000"/>
  <p:embeddedFontLst>
    <p:embeddedFont>
      <p:font typeface="Tahoma" panose="020B0604030504040204" pitchFamily="34" charset="0"/>
      <p:regular r:id="rId61"/>
      <p:bold r:id="rId62"/>
    </p:embeddedFont>
    <p:embeddedFont>
      <p:font typeface="SymbolProp BT" panose="05000000000000000000"/>
      <p:regular r:id="rId63"/>
    </p:embeddedFont>
    <p:embeddedFont>
      <p:font typeface="Stars1" panose="05000000000000000000" charset="2"/>
      <p:regular r:id="rId64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200"/>
    <a:srgbClr val="800000"/>
    <a:srgbClr val="FFE5C5"/>
    <a:srgbClr val="FF0000"/>
    <a:srgbClr val="008000"/>
    <a:srgbClr val="0000FF"/>
    <a:srgbClr val="BBE0E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 snapToGrid="0">
      <p:cViewPr>
        <p:scale>
          <a:sx n="69" d="100"/>
          <a:sy n="69" d="100"/>
        </p:scale>
        <p:origin x="-96" y="38"/>
      </p:cViewPr>
      <p:guideLst>
        <p:guide orient="horz" pos="2160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font" Target="fonts/font3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font" Target="fonts/font4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2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717E4B4-3CC8-4423-952C-549530BD1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360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977724-96B8-4315-AEDF-A02D50AD163F}" type="slidenum">
              <a:rPr lang="ru-RU"/>
              <a:pPr/>
              <a:t>1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2BF01-8121-4F2C-8F9B-2893E682AB10}" type="slidenum">
              <a:rPr lang="ru-RU"/>
              <a:pPr/>
              <a:t>10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85A157-52D5-484A-A4B3-35A2F82F89CC}" type="slidenum">
              <a:rPr lang="ru-RU"/>
              <a:pPr/>
              <a:t>11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EF190-5B53-4BB7-A4C8-CC4C64FAB63B}" type="slidenum">
              <a:rPr lang="ru-RU"/>
              <a:pPr/>
              <a:t>12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1F799-8DDC-441F-A1B4-3D0966A556E3}" type="slidenum">
              <a:rPr lang="ru-RU"/>
              <a:pPr/>
              <a:t>13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335EBC-5439-487B-8D80-E3C066B42C54}" type="slidenum">
              <a:rPr lang="ru-RU"/>
              <a:pPr/>
              <a:t>14</a:t>
            </a:fld>
            <a:endParaRPr 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F5029-8E28-485B-AA8E-33DBC9CFB13B}" type="slidenum">
              <a:rPr lang="ru-RU"/>
              <a:pPr/>
              <a:t>15</a:t>
            </a:fld>
            <a:endParaRPr lang="ru-RU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801164-1CF0-4688-A7F2-0E400FA66B9C}" type="slidenum">
              <a:rPr lang="ru-RU"/>
              <a:pPr/>
              <a:t>16</a:t>
            </a:fld>
            <a:endParaRPr lang="ru-RU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28589-1266-4037-BC11-0396AB481C17}" type="slidenum">
              <a:rPr lang="ru-RU"/>
              <a:pPr/>
              <a:t>17</a:t>
            </a:fld>
            <a:endParaRPr lang="ru-RU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B2E33-02EC-43B5-93A4-A3A3140EC482}" type="slidenum">
              <a:rPr lang="ru-RU"/>
              <a:pPr/>
              <a:t>18</a:t>
            </a:fld>
            <a:endParaRPr lang="ru-RU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D3692-9FFB-4C9B-942C-50DD37547FD4}" type="slidenum">
              <a:rPr lang="ru-RU"/>
              <a:pPr/>
              <a:t>19</a:t>
            </a:fld>
            <a:endParaRPr lang="ru-RU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C0F3F1-B836-47BF-9212-4D7FB42FEEF9}" type="slidenum">
              <a:rPr lang="ru-RU"/>
              <a:pPr/>
              <a:t>2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383DA3-B571-465D-8C64-0931E09D0391}" type="slidenum">
              <a:rPr lang="ru-RU"/>
              <a:pPr/>
              <a:t>20</a:t>
            </a:fld>
            <a:endParaRPr lang="ru-RU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90E88-E692-4CF7-A0DF-E499EB07D69E}" type="slidenum">
              <a:rPr lang="ru-RU"/>
              <a:pPr/>
              <a:t>21</a:t>
            </a:fld>
            <a:endParaRPr lang="ru-RU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1F970-41F9-4C52-9FD4-9716A28AC152}" type="slidenum">
              <a:rPr lang="ru-RU"/>
              <a:pPr/>
              <a:t>22</a:t>
            </a:fld>
            <a:endParaRPr lang="ru-RU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5C3FE1-8F65-4508-9820-AC0C227C88BD}" type="slidenum">
              <a:rPr lang="ru-RU"/>
              <a:pPr/>
              <a:t>23</a:t>
            </a:fld>
            <a:endParaRPr 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A4816-C062-4F74-A7B2-2F34D430912E}" type="slidenum">
              <a:rPr lang="ru-RU"/>
              <a:pPr/>
              <a:t>24</a:t>
            </a:fld>
            <a:endParaRPr 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09467-DFE7-46E3-8441-4D56FC676722}" type="slidenum">
              <a:rPr lang="ru-RU"/>
              <a:pPr/>
              <a:t>25</a:t>
            </a:fld>
            <a:endParaRPr 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6C9CD-E994-4B61-A899-71E73E218FDF}" type="slidenum">
              <a:rPr lang="ru-RU"/>
              <a:pPr/>
              <a:t>26</a:t>
            </a:fld>
            <a:endParaRPr lang="ru-RU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CD496C-5988-42E9-A49A-E67DF0F87E5C}" type="slidenum">
              <a:rPr lang="ru-RU"/>
              <a:pPr/>
              <a:t>27</a:t>
            </a:fld>
            <a:endParaRPr lang="ru-RU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C81C3-9122-44BD-9DDC-D2300FC9D2E1}" type="slidenum">
              <a:rPr lang="ru-RU"/>
              <a:pPr/>
              <a:t>28</a:t>
            </a:fld>
            <a:endParaRPr lang="ru-RU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3BC05B-5E65-49EE-886D-3C36281DF43F}" type="slidenum">
              <a:rPr lang="ru-RU"/>
              <a:pPr/>
              <a:t>29</a:t>
            </a:fld>
            <a:endParaRPr lang="ru-RU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869756-CD3E-4805-9CB3-FB339CF62B2C}" type="slidenum">
              <a:rPr lang="ru-RU"/>
              <a:pPr/>
              <a:t>3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F9802-D196-473A-866A-B2E1E3799154}" type="slidenum">
              <a:rPr lang="ru-RU"/>
              <a:pPr/>
              <a:t>30</a:t>
            </a:fld>
            <a:endParaRPr lang="ru-RU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556A2-8961-49D0-A214-9966DC3F7C90}" type="slidenum">
              <a:rPr lang="ru-RU"/>
              <a:pPr/>
              <a:t>31</a:t>
            </a:fld>
            <a:endParaRPr lang="ru-RU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08CA30-A648-490A-BC61-15B609F98E24}" type="slidenum">
              <a:rPr lang="ru-RU"/>
              <a:pPr/>
              <a:t>32</a:t>
            </a:fld>
            <a:endParaRPr lang="ru-RU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88458-1809-4BE3-AAFE-1940D2C3B656}" type="slidenum">
              <a:rPr lang="ru-RU"/>
              <a:pPr/>
              <a:t>33</a:t>
            </a:fld>
            <a:endParaRPr lang="ru-RU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F07D4-B872-44F8-B382-FF4E861FF991}" type="slidenum">
              <a:rPr lang="ru-RU"/>
              <a:pPr/>
              <a:t>34</a:t>
            </a:fld>
            <a:endParaRPr lang="ru-RU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7C05A-69C5-422E-BF40-AFC4094DDDE6}" type="slidenum">
              <a:rPr lang="ru-RU"/>
              <a:pPr/>
              <a:t>35</a:t>
            </a:fld>
            <a:endParaRPr lang="ru-RU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0329E-481E-435B-8360-F683FDF289B0}" type="slidenum">
              <a:rPr lang="ru-RU"/>
              <a:pPr/>
              <a:t>36</a:t>
            </a:fld>
            <a:endParaRPr lang="ru-RU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967D0-214D-4042-AC5E-B8555DA7F62E}" type="slidenum">
              <a:rPr lang="ru-RU"/>
              <a:pPr/>
              <a:t>37</a:t>
            </a:fld>
            <a:endParaRPr lang="ru-RU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7BD8E-1D2B-49ED-BCBC-A1919644FC2E}" type="slidenum">
              <a:rPr lang="ru-RU"/>
              <a:pPr/>
              <a:t>38</a:t>
            </a:fld>
            <a:endParaRPr lang="ru-RU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846E4-835F-4F9C-B1D9-8B3E57C496D3}" type="slidenum">
              <a:rPr lang="ru-RU"/>
              <a:pPr/>
              <a:t>39</a:t>
            </a:fld>
            <a:endParaRPr lang="ru-RU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22653-C083-40BB-B2B2-0D067D1267F3}" type="slidenum">
              <a:rPr lang="ru-RU"/>
              <a:pPr/>
              <a:t>4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D0F67-98A1-4D34-A32A-9FB7FDABEC2F}" type="slidenum">
              <a:rPr lang="ru-RU"/>
              <a:pPr/>
              <a:t>40</a:t>
            </a:fld>
            <a:endParaRPr lang="ru-RU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58E52-4BBA-4F4D-BFEA-3235925567D7}" type="slidenum">
              <a:rPr lang="ru-RU"/>
              <a:pPr/>
              <a:t>41</a:t>
            </a:fld>
            <a:endParaRPr lang="ru-RU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8163C0-7BC0-4C82-92DA-12D88CA2EA67}" type="slidenum">
              <a:rPr lang="ru-RU"/>
              <a:pPr/>
              <a:t>42</a:t>
            </a:fld>
            <a:endParaRPr lang="ru-RU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F91DC0-8703-4C09-975B-DB9316DC67B2}" type="slidenum">
              <a:rPr lang="ru-RU"/>
              <a:pPr/>
              <a:t>43</a:t>
            </a:fld>
            <a:endParaRPr lang="ru-RU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AA127E-BDE0-4596-81E1-68A3B8481864}" type="slidenum">
              <a:rPr lang="ru-RU"/>
              <a:pPr/>
              <a:t>44</a:t>
            </a:fld>
            <a:endParaRPr lang="ru-RU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1BB80-FA45-4DF5-883F-0DBD34ADDFBA}" type="slidenum">
              <a:rPr lang="ru-RU"/>
              <a:pPr/>
              <a:t>45</a:t>
            </a:fld>
            <a:endParaRPr lang="ru-RU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26EE35-2708-433E-BA42-0A37770E2DB6}" type="slidenum">
              <a:rPr lang="ru-RU"/>
              <a:pPr/>
              <a:t>46</a:t>
            </a:fld>
            <a:endParaRPr lang="ru-RU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9104F3-A0BF-432D-98D2-90EFD3D1EC65}" type="slidenum">
              <a:rPr lang="ru-RU"/>
              <a:pPr/>
              <a:t>47</a:t>
            </a:fld>
            <a:endParaRPr lang="ru-RU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EBEA0A-148D-4DAE-A516-512CA12BF08B}" type="slidenum">
              <a:rPr lang="ru-RU"/>
              <a:pPr/>
              <a:t>48</a:t>
            </a:fld>
            <a:endParaRPr lang="ru-RU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4AF29-080D-4E2F-8C87-D94D87B0A79C}" type="slidenum">
              <a:rPr lang="ru-RU"/>
              <a:pPr/>
              <a:t>49</a:t>
            </a:fld>
            <a:endParaRPr lang="ru-RU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03FE4-759F-427A-B4B8-7F9735C82D4B}" type="slidenum">
              <a:rPr lang="ru-RU"/>
              <a:pPr/>
              <a:t>5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7A085-3B80-47EF-90DE-D79F5303E5A9}" type="slidenum">
              <a:rPr lang="ru-RU"/>
              <a:pPr/>
              <a:t>50</a:t>
            </a:fld>
            <a:endParaRPr lang="ru-RU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7BE89-06B5-461E-A8B4-FA6226507BCC}" type="slidenum">
              <a:rPr lang="ru-RU"/>
              <a:pPr/>
              <a:t>51</a:t>
            </a:fld>
            <a:endParaRPr lang="ru-RU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C9A71-C1C9-4019-93A3-921C546C726C}" type="slidenum">
              <a:rPr lang="ru-RU"/>
              <a:pPr/>
              <a:t>52</a:t>
            </a:fld>
            <a:endParaRPr lang="ru-RU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96EEE5-7255-4CDA-93CB-0D9F321499CE}" type="slidenum">
              <a:rPr lang="ru-RU"/>
              <a:pPr/>
              <a:t>53</a:t>
            </a:fld>
            <a:endParaRPr lang="ru-RU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0090C5-47F2-4C4C-AC2E-45DA7C1ED82B}" type="slidenum">
              <a:rPr lang="ru-RU"/>
              <a:pPr/>
              <a:t>54</a:t>
            </a:fld>
            <a:endParaRPr lang="ru-RU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BE0E6-BC0D-4106-B50F-FB3638079BBD}" type="slidenum">
              <a:rPr lang="ru-RU"/>
              <a:pPr/>
              <a:t>55</a:t>
            </a:fld>
            <a:endParaRPr lang="ru-RU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D0B59A-DE34-4991-8F66-8FDEDC94B5D1}" type="slidenum">
              <a:rPr lang="ru-RU"/>
              <a:pPr/>
              <a:t>56</a:t>
            </a:fld>
            <a:endParaRPr lang="ru-RU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0E088-5E95-4D0F-AB39-4E6B1EAC3C8E}" type="slidenum">
              <a:rPr lang="ru-RU"/>
              <a:pPr/>
              <a:t>57</a:t>
            </a:fld>
            <a:endParaRPr lang="ru-RU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0F1DD-D32C-4342-B20F-4B57E07C3AF9}" type="slidenum">
              <a:rPr lang="ru-RU"/>
              <a:pPr/>
              <a:t>58</a:t>
            </a:fld>
            <a:endParaRPr lang="ru-RU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8AF32F-B3BB-491C-B62F-4290BAC4685E}" type="slidenum">
              <a:rPr lang="ru-RU"/>
              <a:pPr/>
              <a:t>6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E50F73-0BE7-4E9D-817B-212EFF016A75}" type="slidenum">
              <a:rPr lang="ru-RU"/>
              <a:pPr/>
              <a:t>7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68C17-0236-4357-9C71-FE2958FA1E33}" type="slidenum">
              <a:rPr lang="ru-RU"/>
              <a:pPr/>
              <a:t>8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140CD7-EA84-439D-9AED-7EEB2186181B}" type="slidenum">
              <a:rPr lang="ru-RU"/>
              <a:pPr/>
              <a:t>9</a:t>
            </a:fld>
            <a:endParaRPr lang="ru-RU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3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F861AB-4E3E-4BB2-87AE-D05DE85F2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05EBC-32AE-4D5B-924E-7353D580D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95E62-2501-418F-8F68-F9A3F9B7C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258763"/>
            <a:ext cx="83439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493125" cy="5257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2397B-18C2-4792-B341-2D64C78AE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20000"/>
              <a:buFont typeface="Wingdings" pitchFamily="2" charset="2"/>
              <a:buChar char="¶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E3FB1-B5C7-428A-80E1-FF55447A3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57AAE-4FBA-4126-80DF-D8EC0E690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E629E-468B-41DE-8F44-0D98A937A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69993-7DC7-42AB-9C1C-02DB93942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38004-7B38-4AA0-8B06-CDC31134B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DBF32-8F10-41C8-AC46-75A856BF4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E82FF-0D41-4995-9A7F-5AFA01630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E4D33-BBD3-42D7-AF35-B74BAE004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88FE5AB-C797-4E53-BBB5-8930CB51F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Stars1" pitchFamily="34" charset="2"/>
        <a:buChar char=".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7088" y="844550"/>
            <a:ext cx="5776912" cy="45561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Глава </a:t>
            </a:r>
            <a:r>
              <a:rPr lang="en-US" dirty="0" smtClean="0"/>
              <a:t>10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err="1" smtClean="0"/>
              <a:t>Суперкомпиляция</a:t>
            </a:r>
            <a:r>
              <a:rPr lang="ru-RU" dirty="0" smtClean="0"/>
              <a:t>. </a:t>
            </a:r>
            <a:r>
              <a:rPr lang="ru-RU" dirty="0" err="1" smtClean="0"/>
              <a:t>Gener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построени</a:t>
            </a:r>
            <a:r>
              <a:rPr lang="en-US" dirty="0" smtClean="0"/>
              <a:t>e</a:t>
            </a:r>
            <a:r>
              <a:rPr lang="ru-RU" dirty="0" smtClean="0"/>
              <a:t> тесной общей</a:t>
            </a:r>
            <a:br>
              <a:rPr lang="ru-RU" dirty="0" smtClean="0"/>
            </a:br>
            <a:r>
              <a:rPr lang="ru-RU" dirty="0" err="1" smtClean="0"/>
              <a:t>надконфигурации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10.2.1 Вспомогательные конструкции и функции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ru-RU" b="1" smtClean="0"/>
              <a:t>gLookUp </a:t>
            </a:r>
            <a:r>
              <a:rPr lang="en-US" b="1" smtClean="0"/>
              <a:t>t ce ce</a:t>
            </a:r>
            <a:r>
              <a:rPr lang="ru-RU" b="1" smtClean="0"/>
              <a:t>’</a:t>
            </a:r>
            <a:r>
              <a:rPr lang="en-US" b="1" smtClean="0"/>
              <a:t> = [cv]</a:t>
            </a:r>
            <a:r>
              <a:rPr lang="en-US" smtClean="0"/>
              <a:t> </a:t>
            </a:r>
            <a:r>
              <a:rPr lang="ru-RU" smtClean="0"/>
              <a:t>— значит в таблице есть </a:t>
            </a:r>
            <a:r>
              <a:rPr lang="ru-RU" b="1" smtClean="0"/>
              <a:t>(</a:t>
            </a:r>
            <a:r>
              <a:rPr lang="en-US" b="1" smtClean="0"/>
              <a:t>cv, (ce,ce</a:t>
            </a:r>
            <a:r>
              <a:rPr lang="ru-RU" b="1" smtClean="0"/>
              <a:t>’</a:t>
            </a:r>
            <a:r>
              <a:rPr lang="en-US" b="1" smtClean="0"/>
              <a:t>))</a:t>
            </a:r>
          </a:p>
          <a:p>
            <a:pPr eaLnBrk="1" hangingPunct="1"/>
            <a:r>
              <a:rPr lang="ru-RU" b="1" smtClean="0"/>
              <a:t>gLookUp </a:t>
            </a:r>
            <a:r>
              <a:rPr lang="en-US" b="1" smtClean="0"/>
              <a:t>t ce ce</a:t>
            </a:r>
            <a:r>
              <a:rPr lang="ru-RU" b="1" smtClean="0"/>
              <a:t>’</a:t>
            </a:r>
            <a:r>
              <a:rPr lang="en-US" b="1" smtClean="0"/>
              <a:t> = [  ]</a:t>
            </a:r>
            <a:r>
              <a:rPr lang="en-US" smtClean="0"/>
              <a:t> </a:t>
            </a:r>
            <a:r>
              <a:rPr lang="ru-RU" smtClean="0"/>
              <a:t>— значит в</a:t>
            </a:r>
            <a:r>
              <a:rPr lang="en-US" smtClean="0"/>
              <a:t> </a:t>
            </a:r>
            <a:r>
              <a:rPr lang="ru-RU" smtClean="0"/>
              <a:t>таблице нет такого элемента</a:t>
            </a:r>
            <a:endParaRPr lang="ru-RU" b="1" smtClean="0"/>
          </a:p>
          <a:p>
            <a:pPr eaLnBrk="1" hangingPunct="1"/>
            <a:r>
              <a:rPr lang="ru-RU" b="1" smtClean="0"/>
              <a:t>gLookUp :: GTab-&gt;CExp-&gt;CExp -&gt; [CVar]</a:t>
            </a:r>
            <a:br>
              <a:rPr lang="ru-RU" b="1" smtClean="0"/>
            </a:br>
            <a:r>
              <a:rPr lang="ru-RU" b="1" smtClean="0"/>
              <a:t>			   	     -- либо [], либо [cvar]</a:t>
            </a:r>
            <a:br>
              <a:rPr lang="ru-RU" b="1" smtClean="0"/>
            </a:br>
            <a:r>
              <a:rPr lang="ru-RU" b="1" smtClean="0"/>
              <a:t>gLookUp t ce ce’ =</a:t>
            </a:r>
            <a:br>
              <a:rPr lang="ru-RU" b="1" smtClean="0"/>
            </a:br>
            <a:r>
              <a:rPr lang="ru-RU" b="1" smtClean="0"/>
              <a:t>         [ cv | (cv,(a,b))&lt;-t, a==ce, b==ce’]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10.2.1 Вспомогательные конструкции и функции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isCAExp, isAtom :: CExp -&gt; Bool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isAtom (ATOM _)	= True</a:t>
            </a:r>
            <a:br>
              <a:rPr lang="ru-RU" b="1" smtClean="0"/>
            </a:br>
            <a:r>
              <a:rPr lang="ru-RU" b="1" smtClean="0"/>
              <a:t>isAtom _			= False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isCAExp (ATOM _)	= True</a:t>
            </a:r>
            <a:br>
              <a:rPr lang="ru-RU" b="1" smtClean="0"/>
            </a:br>
            <a:r>
              <a:rPr lang="ru-RU" b="1" smtClean="0"/>
              <a:t>isCAExp (CVA _)	= True</a:t>
            </a:r>
            <a:br>
              <a:rPr lang="ru-RU" b="1" smtClean="0"/>
            </a:br>
            <a:r>
              <a:rPr lang="ru-RU" b="1" smtClean="0"/>
              <a:t>isCAExp _			=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10.2.2 Обобщение</a:t>
            </a:r>
            <a:br>
              <a:rPr lang="ru-RU" smtClean="0"/>
            </a:br>
            <a:r>
              <a:rPr lang="ru-RU" smtClean="0"/>
              <a:t>c-выражений</a:t>
            </a:r>
          </a:p>
        </p:txBody>
      </p:sp>
      <p:graphicFrame>
        <p:nvGraphicFramePr>
          <p:cNvPr id="1322041" name="Group 57"/>
          <p:cNvGraphicFramePr>
            <a:graphicFrameLocks noGrp="1"/>
          </p:cNvGraphicFramePr>
          <p:nvPr>
            <p:ph idx="1"/>
          </p:nvPr>
        </p:nvGraphicFramePr>
        <p:xfrm>
          <a:off x="79375" y="1631950"/>
          <a:ext cx="8950325" cy="5114926"/>
        </p:xfrm>
        <a:graphic>
          <a:graphicData uri="http://schemas.openxmlformats.org/drawingml/2006/table">
            <a:tbl>
              <a:tblPr/>
              <a:tblGrid>
                <a:gridCol w="2054225"/>
                <a:gridCol w="1660525"/>
                <a:gridCol w="1585913"/>
                <a:gridCol w="1584325"/>
                <a:gridCol w="2065337"/>
              </a:tblGrid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АТОМ 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CVA 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CV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j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CONS x y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ATOM a’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a==a’?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CVA i’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CVE j’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CONS x’ y’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lookUp/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Е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*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gen t x x’ -&gt;t’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gen t’ y y’-&gt;t’’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93125" cy="6858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Stars1" pitchFamily="34" charset="2"/>
              <a:buNone/>
            </a:pPr>
            <a:r>
              <a:rPr lang="ru-RU" sz="2800" b="1" smtClean="0"/>
              <a:t>genCExp::</a:t>
            </a:r>
            <a:r>
              <a:rPr lang="en-US" sz="2800" b="1" smtClean="0"/>
              <a:t> </a:t>
            </a:r>
            <a:r>
              <a:rPr lang="ru-RU" sz="2800" b="1" smtClean="0"/>
              <a:t>GTab -&gt; CExp -&gt; CExp -&gt; FreeIndx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                                 </a:t>
            </a:r>
            <a:r>
              <a:rPr lang="ru-RU" sz="2800" b="1" smtClean="0"/>
              <a:t>-&gt; (GTab,CExp,FreeIndx)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800" b="1" smtClean="0"/>
              <a:t/>
            </a:r>
            <a:br>
              <a:rPr lang="en-US" sz="1800" b="1" smtClean="0"/>
            </a:br>
            <a:r>
              <a:rPr lang="ru-RU" sz="2800" b="1" smtClean="0"/>
              <a:t>genCExp t a@(ATOM x) (ATOM y) i </a:t>
            </a:r>
            <a:r>
              <a:rPr lang="en-US" sz="2800" b="1" smtClean="0"/>
              <a:t>| </a:t>
            </a:r>
            <a:r>
              <a:rPr lang="ru-RU" sz="2800" b="1" smtClean="0"/>
              <a:t>x==y</a:t>
            </a:r>
            <a:r>
              <a:rPr lang="en-US" sz="2800" b="1" smtClean="0"/>
              <a:t> </a:t>
            </a:r>
            <a:r>
              <a:rPr lang="ru-RU" sz="2800" b="1" smtClean="0"/>
              <a:t>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(t, a, i)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genCExp t (CONS x1 x2)(CONS y1 y2) i=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(t’’, (CONS z1 z2), i’’)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where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(t’, </a:t>
            </a:r>
            <a:r>
              <a:rPr lang="en-US" sz="2800" b="1" smtClean="0"/>
              <a:t> </a:t>
            </a:r>
            <a:r>
              <a:rPr lang="ru-RU" sz="2800" b="1" smtClean="0"/>
              <a:t>z1, i’</a:t>
            </a:r>
            <a:r>
              <a:rPr lang="en-US" sz="2800" b="1" smtClean="0"/>
              <a:t> </a:t>
            </a:r>
            <a:r>
              <a:rPr lang="ru-RU" sz="2800" b="1" smtClean="0"/>
              <a:t>) = genCExp t </a:t>
            </a:r>
            <a:r>
              <a:rPr lang="en-US" sz="2800" b="1" smtClean="0"/>
              <a:t> </a:t>
            </a:r>
            <a:r>
              <a:rPr lang="ru-RU" sz="2800" b="1" smtClean="0"/>
              <a:t>x1 y1 i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(t’’, z2, i’’) = genCExp t’ x2 y2 i’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genCExp t x y i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case (gLookUp t x y) of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	</a:t>
            </a:r>
            <a:r>
              <a:rPr lang="ru-RU" sz="2800" b="1" smtClean="0"/>
              <a:t>[z] </a:t>
            </a:r>
            <a:r>
              <a:rPr lang="en-US" sz="2800" b="1" smtClean="0"/>
              <a:t>	</a:t>
            </a:r>
            <a:r>
              <a:rPr lang="ru-RU" sz="2800" b="1" smtClean="0"/>
              <a:t>-&gt; (t,</a:t>
            </a:r>
            <a:r>
              <a:rPr lang="en-US" sz="2800" b="1" smtClean="0"/>
              <a:t> </a:t>
            </a:r>
            <a:r>
              <a:rPr lang="ru-RU" sz="2800" b="1" smtClean="0"/>
              <a:t> z, i 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[ </a:t>
            </a:r>
            <a:r>
              <a:rPr lang="en-US" sz="2800" b="1" smtClean="0"/>
              <a:t> </a:t>
            </a:r>
            <a:r>
              <a:rPr lang="ru-RU" sz="2800" b="1" smtClean="0"/>
              <a:t>]</a:t>
            </a:r>
            <a:r>
              <a:rPr lang="en-US" sz="2800" b="1" smtClean="0"/>
              <a:t>	</a:t>
            </a:r>
            <a:r>
              <a:rPr lang="ru-RU" sz="2800" b="1" smtClean="0"/>
              <a:t>-&gt; (t’, v, i’)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 </a:t>
            </a:r>
            <a:r>
              <a:rPr lang="ru-RU" sz="2800" b="1" smtClean="0"/>
              <a:t>where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	</a:t>
            </a:r>
            <a:r>
              <a:rPr lang="ru-RU" sz="2800" b="1" smtClean="0"/>
              <a:t>(v, i’) = </a:t>
            </a:r>
            <a:r>
              <a:rPr lang="en-US" sz="2800" b="1" smtClean="0"/>
              <a:t>	</a:t>
            </a:r>
            <a:r>
              <a:rPr lang="ru-RU" sz="2800" b="1" smtClean="0"/>
              <a:t>if (isCAExp x)&amp;&amp;(isCAExp y)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then</a:t>
            </a:r>
            <a:r>
              <a:rPr lang="en-US" sz="2800" b="1" smtClean="0"/>
              <a:t>	</a:t>
            </a:r>
            <a:r>
              <a:rPr lang="ru-RU" sz="2800" b="1" smtClean="0"/>
              <a:t>(mkCAVar i)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else</a:t>
            </a:r>
            <a:r>
              <a:rPr lang="en-US" sz="2800" b="1" smtClean="0"/>
              <a:t>	</a:t>
            </a:r>
            <a:r>
              <a:rPr lang="ru-RU" sz="2800" b="1" smtClean="0"/>
              <a:t>(mkCEVar i)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t’</a:t>
            </a:r>
            <a:r>
              <a:rPr lang="en-US" sz="2800" b="1" smtClean="0"/>
              <a:t>	 </a:t>
            </a:r>
            <a:r>
              <a:rPr lang="ru-RU" sz="2800" b="1" smtClean="0"/>
              <a:t>=</a:t>
            </a:r>
            <a:r>
              <a:rPr lang="en-US" sz="2800" b="1" smtClean="0"/>
              <a:t>	</a:t>
            </a:r>
            <a:r>
              <a:rPr lang="ru-RU" sz="2800" b="1" smtClean="0"/>
              <a:t>(v, (x, y)):t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10.2.3 Обобщение c-сред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genCEnv :: GTab -&gt; CEnv -&gt; CEnv -&gt;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FreeIndx -&gt; (GTab,CEnv,FreeIndx)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genCEnv t [] [] i = (t, [], i)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genCEnv t ((a:=cx):ce)</a:t>
            </a:r>
            <a:r>
              <a:rPr lang="en-US" sz="2800" b="1" smtClean="0"/>
              <a:t> </a:t>
            </a:r>
            <a:r>
              <a:rPr lang="ru-RU" sz="2800" b="1" smtClean="0"/>
              <a:t>((</a:t>
            </a:r>
            <a:r>
              <a:rPr lang="en-US" sz="2800" b="1" smtClean="0"/>
              <a:t>_</a:t>
            </a:r>
            <a:r>
              <a:rPr lang="ru-RU" sz="2800" b="1" smtClean="0"/>
              <a:t>:=cx</a:t>
            </a:r>
            <a:r>
              <a:rPr lang="en-US" sz="2800" b="1" smtClean="0"/>
              <a:t>’</a:t>
            </a:r>
            <a:r>
              <a:rPr lang="ru-RU" sz="2800" b="1" smtClean="0"/>
              <a:t>):ce</a:t>
            </a:r>
            <a:r>
              <a:rPr lang="en-US" sz="2800" b="1" smtClean="0"/>
              <a:t>’</a:t>
            </a:r>
            <a:r>
              <a:rPr lang="ru-RU" sz="2800" b="1" smtClean="0"/>
              <a:t>) i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	 </a:t>
            </a:r>
            <a:r>
              <a:rPr lang="ru-RU" sz="2800" b="1" smtClean="0"/>
              <a:t>(t’’, ((a:=cx</a:t>
            </a:r>
            <a:r>
              <a:rPr lang="en-US" sz="2800" b="1" smtClean="0"/>
              <a:t>’’</a:t>
            </a:r>
            <a:r>
              <a:rPr lang="ru-RU" sz="2800" b="1" smtClean="0"/>
              <a:t>):ce</a:t>
            </a:r>
            <a:r>
              <a:rPr lang="en-US" sz="2800" b="1" smtClean="0"/>
              <a:t>’’</a:t>
            </a:r>
            <a:r>
              <a:rPr lang="ru-RU" sz="2800" b="1" smtClean="0"/>
              <a:t>), i’’)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where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(t’,</a:t>
            </a:r>
            <a:r>
              <a:rPr lang="en-US" sz="2800" b="1" smtClean="0"/>
              <a:t> </a:t>
            </a:r>
            <a:r>
              <a:rPr lang="ru-RU" sz="2800" b="1" smtClean="0"/>
              <a:t>cx</a:t>
            </a:r>
            <a:r>
              <a:rPr lang="en-US" sz="2800" b="1" smtClean="0"/>
              <a:t>’’</a:t>
            </a:r>
            <a:r>
              <a:rPr lang="ru-RU" sz="2800" b="1" smtClean="0"/>
              <a:t>,i’</a:t>
            </a:r>
            <a:r>
              <a:rPr lang="en-US" sz="2800" b="1" smtClean="0"/>
              <a:t> </a:t>
            </a:r>
            <a:r>
              <a:rPr lang="ru-RU" sz="2800" b="1" smtClean="0"/>
              <a:t>)</a:t>
            </a:r>
            <a:r>
              <a:rPr lang="en-US" sz="2800" b="1" smtClean="0"/>
              <a:t> </a:t>
            </a:r>
            <a:r>
              <a:rPr lang="ru-RU" sz="2800" b="1" smtClean="0"/>
              <a:t>= genCExp t </a:t>
            </a:r>
            <a:r>
              <a:rPr lang="en-US" sz="2800" b="1" smtClean="0"/>
              <a:t> </a:t>
            </a:r>
            <a:r>
              <a:rPr lang="ru-RU" sz="2800" b="1" smtClean="0"/>
              <a:t>cx cx</a:t>
            </a:r>
            <a:r>
              <a:rPr lang="en-US" sz="2800" b="1" smtClean="0"/>
              <a:t>’  </a:t>
            </a:r>
            <a:r>
              <a:rPr lang="ru-RU" sz="2800" b="1" smtClean="0"/>
              <a:t>i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(t’’,ce</a:t>
            </a:r>
            <a:r>
              <a:rPr lang="en-US" sz="2800" b="1" smtClean="0"/>
              <a:t>’’</a:t>
            </a:r>
            <a:r>
              <a:rPr lang="ru-RU" sz="2800" b="1" smtClean="0"/>
              <a:t>,i’’)</a:t>
            </a:r>
            <a:r>
              <a:rPr lang="en-US" sz="2800" b="1" smtClean="0"/>
              <a:t> </a:t>
            </a:r>
            <a:r>
              <a:rPr lang="ru-RU" sz="2800" b="1" smtClean="0"/>
              <a:t>= genCEnv t’ ce ce</a:t>
            </a:r>
            <a:r>
              <a:rPr lang="en-US" sz="2800" b="1" smtClean="0"/>
              <a:t>’’ </a:t>
            </a:r>
            <a:r>
              <a:rPr lang="ru-RU" sz="2800" b="1" smtClean="0"/>
              <a:t>i’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8343900" cy="14446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10.3 genTabToSubsts</a:t>
            </a:r>
            <a:r>
              <a:rPr lang="en-US" sz="4000" smtClean="0"/>
              <a:t>.</a:t>
            </a:r>
            <a:r>
              <a:rPr lang="ru-RU" sz="4000" smtClean="0"/>
              <a:t> Построение sGenUp и sGenDn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8588"/>
            <a:ext cx="8493125" cy="5459412"/>
          </a:xfrm>
        </p:spPr>
        <p:txBody>
          <a:bodyPr/>
          <a:lstStyle/>
          <a:p>
            <a:pPr eaLnBrk="1" hangingPunct="1">
              <a:buFont typeface="Stars1" pitchFamily="34" charset="2"/>
              <a:buNone/>
            </a:pPr>
            <a:r>
              <a:rPr lang="ru-RU" smtClean="0"/>
              <a:t>Из текстов алгоритмов видно, что:</a:t>
            </a:r>
          </a:p>
          <a:p>
            <a:pPr eaLnBrk="1" hangingPunct="1"/>
            <a:r>
              <a:rPr lang="ru-RU" smtClean="0"/>
              <a:t>все c-переменные в обобщающей в </a:t>
            </a:r>
            <a:r>
              <a:rPr lang="en-US" smtClean="0"/>
              <a:t>SR</a:t>
            </a:r>
            <a:r>
              <a:rPr lang="ru-RU" smtClean="0"/>
              <a:t>-базе </a:t>
            </a:r>
            <a:r>
              <a:rPr lang="ru-RU" b="1" smtClean="0"/>
              <a:t>cxGen</a:t>
            </a:r>
            <a:r>
              <a:rPr lang="ru-RU" smtClean="0"/>
              <a:t> — это те (и только те) c-переменные </a:t>
            </a:r>
            <a:r>
              <a:rPr lang="ru-RU" b="1" smtClean="0"/>
              <a:t>v</a:t>
            </a:r>
            <a:r>
              <a:rPr lang="ru-RU" b="1" baseline="-25000" smtClean="0"/>
              <a:t>i</a:t>
            </a:r>
            <a:r>
              <a:rPr lang="ru-RU" smtClean="0"/>
              <a:t>, которые представлены в первой позиции элементов таблицы обобщений: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>	</a:t>
            </a:r>
            <a:r>
              <a:rPr lang="ru-RU" b="1" smtClean="0"/>
              <a:t>t = [(v</a:t>
            </a:r>
            <a:r>
              <a:rPr lang="ru-RU" b="1" baseline="-25000" smtClean="0"/>
              <a:t>1</a:t>
            </a:r>
            <a:r>
              <a:rPr lang="ru-RU" b="1" smtClean="0"/>
              <a:t>, (x</a:t>
            </a:r>
            <a:r>
              <a:rPr lang="ru-RU" b="1" baseline="-25000" smtClean="0"/>
              <a:t>1</a:t>
            </a:r>
            <a:r>
              <a:rPr lang="ru-RU" b="1" smtClean="0"/>
              <a:t>,y</a:t>
            </a:r>
            <a:r>
              <a:rPr lang="ru-RU" b="1" baseline="-25000" smtClean="0"/>
              <a:t>1</a:t>
            </a:r>
            <a:r>
              <a:rPr lang="ru-RU" b="1" smtClean="0"/>
              <a:t>)),...(v</a:t>
            </a:r>
            <a:r>
              <a:rPr lang="ru-RU" b="1" baseline="-25000" smtClean="0"/>
              <a:t>n</a:t>
            </a:r>
            <a:r>
              <a:rPr lang="ru-RU" b="1" smtClean="0"/>
              <a:t>, (x</a:t>
            </a:r>
            <a:r>
              <a:rPr lang="ru-RU" b="1" baseline="-25000" smtClean="0"/>
              <a:t>n</a:t>
            </a:r>
            <a:r>
              <a:rPr lang="ru-RU" b="1" smtClean="0"/>
              <a:t>,y</a:t>
            </a:r>
            <a:r>
              <a:rPr lang="ru-RU" b="1" baseline="-25000" smtClean="0"/>
              <a:t>n</a:t>
            </a:r>
            <a:r>
              <a:rPr lang="ru-RU" b="1" smtClean="0"/>
              <a:t>))]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tars1" pitchFamily="34" charset="2"/>
              <a:buNone/>
            </a:pPr>
            <a:r>
              <a:rPr lang="en-US" sz="2800" b="1" smtClean="0"/>
              <a:t>			</a:t>
            </a:r>
            <a:r>
              <a:rPr lang="ru-RU" sz="2800" b="1" smtClean="0"/>
              <a:t>t = [(v</a:t>
            </a:r>
            <a:r>
              <a:rPr lang="ru-RU" sz="2800" b="1" baseline="-25000" smtClean="0"/>
              <a:t>1</a:t>
            </a:r>
            <a:r>
              <a:rPr lang="ru-RU" sz="2800" b="1" smtClean="0"/>
              <a:t>, (x</a:t>
            </a:r>
            <a:r>
              <a:rPr lang="ru-RU" sz="2800" b="1" baseline="-25000" smtClean="0"/>
              <a:t>1</a:t>
            </a:r>
            <a:r>
              <a:rPr lang="ru-RU" sz="2800" b="1" smtClean="0"/>
              <a:t>,y</a:t>
            </a:r>
            <a:r>
              <a:rPr lang="ru-RU" sz="2800" b="1" baseline="-25000" smtClean="0"/>
              <a:t>1</a:t>
            </a:r>
            <a:r>
              <a:rPr lang="ru-RU" sz="2800" b="1" smtClean="0"/>
              <a:t>)),...(v</a:t>
            </a:r>
            <a:r>
              <a:rPr lang="ru-RU" sz="2800" b="1" baseline="-25000" smtClean="0"/>
              <a:t>n</a:t>
            </a:r>
            <a:r>
              <a:rPr lang="ru-RU" sz="2800" b="1" smtClean="0"/>
              <a:t>, (x</a:t>
            </a:r>
            <a:r>
              <a:rPr lang="ru-RU" sz="2800" b="1" baseline="-25000" smtClean="0"/>
              <a:t>n</a:t>
            </a:r>
            <a:r>
              <a:rPr lang="ru-RU" sz="2800" b="1" smtClean="0"/>
              <a:t>,y</a:t>
            </a:r>
            <a:r>
              <a:rPr lang="ru-RU" sz="2800" b="1" baseline="-25000" smtClean="0"/>
              <a:t>n</a:t>
            </a:r>
            <a:r>
              <a:rPr lang="ru-RU" sz="2800" b="1" smtClean="0"/>
              <a:t>))]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c-переменные </a:t>
            </a:r>
            <a:r>
              <a:rPr lang="ru-RU" sz="2800" b="1" smtClean="0"/>
              <a:t>v</a:t>
            </a:r>
            <a:r>
              <a:rPr lang="ru-RU" sz="2800" b="1" baseline="-25000" smtClean="0"/>
              <a:t>i</a:t>
            </a:r>
            <a:r>
              <a:rPr lang="ru-RU" sz="2800" baseline="-25000" smtClean="0"/>
              <a:t> </a:t>
            </a:r>
            <a:r>
              <a:rPr lang="ru-RU" sz="2800" smtClean="0"/>
              <a:t>связаны в таблице как раз с теми фрагментами из исходных </a:t>
            </a:r>
            <a:r>
              <a:rPr lang="en-US" sz="2800" smtClean="0"/>
              <a:t>SR</a:t>
            </a:r>
            <a:r>
              <a:rPr lang="ru-RU" sz="2800" smtClean="0"/>
              <a:t>-баз, которые и были обобщены этой c-переменной </a:t>
            </a:r>
            <a:r>
              <a:rPr lang="ru-RU" sz="2800" b="1" smtClean="0"/>
              <a:t>v</a:t>
            </a:r>
            <a:r>
              <a:rPr lang="ru-RU" sz="2800" b="1" baseline="-25000" smtClean="0"/>
              <a:t>i</a:t>
            </a:r>
            <a:r>
              <a:rPr lang="ru-RU" sz="2800" smtClean="0"/>
              <a:t>: с фрагментом </a:t>
            </a:r>
            <a:r>
              <a:rPr lang="ru-RU" sz="2800" b="1" smtClean="0"/>
              <a:t>x</a:t>
            </a:r>
            <a:r>
              <a:rPr lang="ru-RU" sz="2800" b="1" baseline="-25000" smtClean="0"/>
              <a:t>i</a:t>
            </a:r>
            <a:r>
              <a:rPr lang="ru-RU" sz="2800" smtClean="0"/>
              <a:t> из первой c-базы </a:t>
            </a:r>
            <a:r>
              <a:rPr lang="ru-RU" sz="2800" b="1" smtClean="0"/>
              <a:t>cxDn</a:t>
            </a:r>
            <a:r>
              <a:rPr lang="ru-RU" sz="2800" smtClean="0"/>
              <a:t> и с фрагментом </a:t>
            </a:r>
            <a:r>
              <a:rPr lang="ru-RU" sz="2800" b="1" smtClean="0"/>
              <a:t>y</a:t>
            </a:r>
            <a:r>
              <a:rPr lang="ru-RU" sz="2800" b="1" baseline="-25000" smtClean="0"/>
              <a:t>i</a:t>
            </a:r>
            <a:r>
              <a:rPr lang="ru-RU" sz="2800" smtClean="0"/>
              <a:t> из второй c-базы </a:t>
            </a:r>
            <a:r>
              <a:rPr lang="ru-RU" sz="2800" b="1" smtClean="0"/>
              <a:t>cxUp</a:t>
            </a: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t</a:t>
            </a:r>
            <a:r>
              <a:rPr lang="ru-RU" sz="2800" smtClean="0"/>
              <a:t> по сути представляет две подстановки </a:t>
            </a:r>
            <a:r>
              <a:rPr lang="ru-RU" sz="2800" b="1" smtClean="0"/>
              <a:t>sGenDn</a:t>
            </a:r>
            <a:r>
              <a:rPr lang="ru-RU" sz="2800" smtClean="0"/>
              <a:t> и </a:t>
            </a:r>
            <a:r>
              <a:rPr lang="ru-RU" sz="2800" b="1" smtClean="0"/>
              <a:t>sGenUp</a:t>
            </a:r>
            <a:r>
              <a:rPr lang="ru-RU" sz="2800" smtClean="0"/>
              <a:t>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1400" smtClean="0"/>
              <a:t/>
            </a:r>
            <a:br>
              <a:rPr lang="en-US" sz="1400" smtClean="0"/>
            </a:br>
            <a:r>
              <a:rPr lang="en-US" sz="2800" smtClean="0"/>
              <a:t>	</a:t>
            </a:r>
            <a:r>
              <a:rPr lang="ru-RU" sz="2800" b="1" smtClean="0"/>
              <a:t>sGenDn = [ (v</a:t>
            </a:r>
            <a:r>
              <a:rPr lang="ru-RU" sz="2800" b="1" baseline="-25000" smtClean="0"/>
              <a:t>1</a:t>
            </a:r>
            <a:r>
              <a:rPr lang="ru-RU" sz="2800" b="1" smtClean="0"/>
              <a:t> :-&gt; x</a:t>
            </a:r>
            <a:r>
              <a:rPr lang="ru-RU" sz="2800" b="1" baseline="-25000" smtClean="0"/>
              <a:t>1</a:t>
            </a:r>
            <a:r>
              <a:rPr lang="ru-RU" sz="2800" b="1" smtClean="0"/>
              <a:t>), ..., (v</a:t>
            </a:r>
            <a:r>
              <a:rPr lang="ru-RU" sz="2800" b="1" baseline="-25000" smtClean="0"/>
              <a:t>n</a:t>
            </a:r>
            <a:r>
              <a:rPr lang="ru-RU" sz="2800" b="1" smtClean="0"/>
              <a:t> :-&gt; x</a:t>
            </a:r>
            <a:r>
              <a:rPr lang="ru-RU" sz="2800" b="1" baseline="-25000" smtClean="0"/>
              <a:t>n</a:t>
            </a:r>
            <a:r>
              <a:rPr lang="ru-RU" sz="2800" b="1" smtClean="0"/>
              <a:t>) 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sGenUp = [ (v</a:t>
            </a:r>
            <a:r>
              <a:rPr lang="ru-RU" sz="2800" b="1" baseline="-25000" smtClean="0"/>
              <a:t>1</a:t>
            </a:r>
            <a:r>
              <a:rPr lang="ru-RU" sz="2800" b="1" smtClean="0"/>
              <a:t> :-&gt; y</a:t>
            </a:r>
            <a:r>
              <a:rPr lang="ru-RU" sz="2800" b="1" baseline="-25000" smtClean="0"/>
              <a:t>1</a:t>
            </a:r>
            <a:r>
              <a:rPr lang="ru-RU" sz="2800" b="1" smtClean="0"/>
              <a:t>), ..., (v</a:t>
            </a:r>
            <a:r>
              <a:rPr lang="ru-RU" sz="2800" b="1" baseline="-25000" smtClean="0"/>
              <a:t>n</a:t>
            </a:r>
            <a:r>
              <a:rPr lang="ru-RU" sz="2800" b="1" smtClean="0"/>
              <a:t> :-&gt; y</a:t>
            </a:r>
            <a:r>
              <a:rPr lang="ru-RU" sz="2800" b="1" baseline="-25000" smtClean="0"/>
              <a:t>n</a:t>
            </a:r>
            <a:r>
              <a:rPr lang="ru-RU" sz="2800" b="1" smtClean="0"/>
              <a:t>) 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400" smtClean="0"/>
              <a:t/>
            </a:r>
            <a:br>
              <a:rPr lang="en-US" sz="1400" smtClean="0"/>
            </a:br>
            <a:r>
              <a:rPr lang="ru-RU" sz="2800" smtClean="0"/>
              <a:t>такие, что: </a:t>
            </a:r>
            <a:r>
              <a:rPr lang="ru-RU" sz="2800" b="1" smtClean="0"/>
              <a:t>cxGen/.sGenDn = cxDn</a:t>
            </a:r>
            <a:r>
              <a:rPr lang="ru-RU" sz="2800" smtClean="0"/>
              <a:t> и </a:t>
            </a:r>
            <a:r>
              <a:rPr lang="ru-RU" sz="2800" b="1" smtClean="0"/>
              <a:t>cxGen/.sGenUp = cxUp</a:t>
            </a:r>
            <a:endParaRPr lang="ru-RU" sz="2800" smtClean="0"/>
          </a:p>
        </p:txBody>
      </p:sp>
      <p:sp>
        <p:nvSpPr>
          <p:cNvPr id="1238021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8343900" cy="14446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10.3 genTabToSubsts</a:t>
            </a:r>
            <a:r>
              <a:rPr lang="en-US" sz="4000" smtClean="0"/>
              <a:t>.</a:t>
            </a:r>
            <a:r>
              <a:rPr lang="ru-RU" sz="4000" smtClean="0"/>
              <a:t> Построение sGenUp и sGenDn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600200"/>
            <a:ext cx="8739188" cy="5257800"/>
          </a:xfrm>
        </p:spPr>
        <p:txBody>
          <a:bodyPr/>
          <a:lstStyle/>
          <a:p>
            <a:pPr eaLnBrk="1" hangingPunct="1"/>
            <a:r>
              <a:rPr lang="ru-RU" b="1" smtClean="0"/>
              <a:t>genTabToSubsts::GTab-&gt;(Subst,Subst)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genTabToSubsts t =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(</a:t>
            </a:r>
            <a:r>
              <a:rPr lang="en-US" b="1" smtClean="0"/>
              <a:t>	</a:t>
            </a:r>
            <a:r>
              <a:rPr lang="ru-RU" b="1" smtClean="0"/>
              <a:t>[v:-&gt;x | (v,(x,y))&lt;-t ],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[v:-&gt;y</a:t>
            </a:r>
            <a:r>
              <a:rPr lang="en-US" b="1" smtClean="0"/>
              <a:t> </a:t>
            </a:r>
            <a:r>
              <a:rPr lang="ru-RU" b="1" smtClean="0"/>
              <a:t>| (v,(x,y))&lt;-t ]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)</a:t>
            </a:r>
          </a:p>
        </p:txBody>
      </p:sp>
      <p:sp>
        <p:nvSpPr>
          <p:cNvPr id="1240069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8343900" cy="14446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10.3 genTabToSubsts</a:t>
            </a:r>
            <a:r>
              <a:rPr lang="en-US" sz="4000" smtClean="0"/>
              <a:t>.</a:t>
            </a:r>
            <a:r>
              <a:rPr lang="ru-RU" sz="4000" smtClean="0"/>
              <a:t> Построение sGenUp и sGenDn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Даны </a:t>
            </a:r>
            <a:r>
              <a:rPr lang="ru-RU" sz="2800" b="1" smtClean="0"/>
              <a:t>cUp</a:t>
            </a:r>
            <a:r>
              <a:rPr lang="ru-RU" sz="2800" smtClean="0"/>
              <a:t>, </a:t>
            </a:r>
            <a:r>
              <a:rPr lang="ru-RU" sz="2800" b="1" smtClean="0"/>
              <a:t>cDn</a:t>
            </a:r>
            <a:r>
              <a:rPr lang="ru-RU" sz="2800" smtClean="0"/>
              <a:t> такие, что: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b="1" smtClean="0"/>
              <a:t>cUp = ((tUp, cenvUp), rUp)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cDn = ((tDn, cenvDn), rDn)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en-US" sz="1600" b="1" smtClean="0"/>
              <a:t>	</a:t>
            </a:r>
            <a:r>
              <a:rPr lang="en-US" sz="2400" b="1" smtClean="0"/>
              <a:t>				   </a:t>
            </a:r>
            <a:r>
              <a:rPr lang="ru-RU" sz="2400" b="1" smtClean="0"/>
              <a:t>theSameTerm tUp tDn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			        </a:t>
            </a:r>
            <a:r>
              <a:rPr lang="ru-RU" sz="2400" b="1" smtClean="0"/>
              <a:t>tUp = tDn = t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     </a:t>
            </a:r>
            <a:r>
              <a:rPr lang="ru-RU" sz="2400" b="1" smtClean="0"/>
              <a:t>length cenvUp</a:t>
            </a:r>
            <a:r>
              <a:rPr lang="en-US" sz="2400" b="1" smtClean="0"/>
              <a:t> =</a:t>
            </a:r>
            <a:r>
              <a:rPr lang="ru-RU" sz="2400" b="1" smtClean="0"/>
              <a:t>=</a:t>
            </a:r>
            <a:r>
              <a:rPr lang="en-US" sz="2400" b="1" smtClean="0"/>
              <a:t> </a:t>
            </a:r>
            <a:r>
              <a:rPr lang="ru-RU" sz="2400" b="1" smtClean="0"/>
              <a:t>length cenvDn</a:t>
            </a:r>
            <a:r>
              <a:rPr lang="en-US" sz="2400" b="1" smtClean="0"/>
              <a:t> =</a:t>
            </a:r>
            <a:r>
              <a:rPr lang="ru-RU" sz="2400" b="1" smtClean="0"/>
              <a:t>=</a:t>
            </a:r>
            <a:r>
              <a:rPr lang="en-US" sz="2400" b="1" smtClean="0"/>
              <a:t> </a:t>
            </a:r>
            <a:r>
              <a:rPr lang="ru-RU" sz="2400" b="1" smtClean="0"/>
              <a:t>n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cenvUp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</a:t>
            </a:r>
            <a:r>
              <a:rPr lang="ru-RU" sz="2800" b="1" smtClean="0"/>
              <a:t>[(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1</a:t>
            </a:r>
            <a:r>
              <a:rPr lang="ru-RU" sz="2800" b="1" smtClean="0"/>
              <a:t>:=cexpUp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 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n</a:t>
            </a:r>
            <a:r>
              <a:rPr lang="ru-RU" sz="2800" b="1" smtClean="0"/>
              <a:t>:=cexpUp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cenvDn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</a:t>
            </a:r>
            <a:r>
              <a:rPr lang="ru-RU" sz="2800" b="1" smtClean="0"/>
              <a:t>[(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1</a:t>
            </a:r>
            <a:r>
              <a:rPr lang="ru-RU" sz="2800" b="1" smtClean="0"/>
              <a:t>:=cexpDn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</a:t>
            </a:r>
            <a:r>
              <a:rPr lang="en-US" sz="2800" b="1" smtClean="0"/>
              <a:t> </a:t>
            </a:r>
            <a:r>
              <a:rPr lang="ru-RU" sz="2800" b="1" smtClean="0"/>
              <a:t>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n</a:t>
            </a:r>
            <a:r>
              <a:rPr lang="ru-RU" sz="2800" b="1" smtClean="0"/>
              <a:t>:=cexpDn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Строим тесную общую надконфигурацию:</a:t>
            </a:r>
            <a:br>
              <a:rPr lang="ru-RU" sz="2800" smtClean="0"/>
            </a:br>
            <a:r>
              <a:rPr lang="ru-RU" sz="2800" b="1" smtClean="0"/>
              <a:t>cGen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cUp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ru-RU" sz="2800" b="1" smtClean="0"/>
              <a:t>cGen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cDn</a:t>
            </a:r>
            <a:br>
              <a:rPr lang="ru-RU" sz="2800" b="1" smtClean="0"/>
            </a:br>
            <a:r>
              <a:rPr lang="ru-RU" sz="2800" b="1" smtClean="0"/>
              <a:t>cGen = ((t, cenvGen), rGen)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/>
              <a:t>cenvGen = 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>
                <a:latin typeface="Arial" charset="0"/>
              </a:rPr>
              <a:t>        </a:t>
            </a:r>
            <a:r>
              <a:rPr lang="ru-RU" sz="2800" b="1" smtClean="0"/>
              <a:t>[(var</a:t>
            </a:r>
            <a:r>
              <a:rPr lang="ru-RU" sz="2800" b="1" baseline="-25000" smtClean="0"/>
              <a:t>1</a:t>
            </a:r>
            <a:r>
              <a:rPr lang="ru-RU" sz="2800" b="1" smtClean="0"/>
              <a:t>:=cexpGen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),...(var</a:t>
            </a:r>
            <a:r>
              <a:rPr lang="ru-RU" sz="2800" b="1" baseline="-25000" smtClean="0"/>
              <a:t>n</a:t>
            </a:r>
            <a:r>
              <a:rPr lang="ru-RU" sz="2800" b="1" smtClean="0"/>
              <a:t>:=cexpGen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  <a:br>
              <a:rPr lang="ru-RU" sz="2800" b="1" smtClean="0"/>
            </a:br>
            <a:r>
              <a:rPr lang="ru-RU" sz="2800" smtClean="0"/>
              <a:t>Сделано:</a:t>
            </a:r>
            <a:r>
              <a:rPr lang="ru-RU" sz="2800" b="1" smtClean="0">
                <a:latin typeface="Arial" charset="0"/>
              </a:rPr>
              <a:t> </a:t>
            </a:r>
            <a:r>
              <a:rPr lang="ru-RU" sz="2800" b="1" smtClean="0"/>
              <a:t>cexpGen</a:t>
            </a:r>
            <a:r>
              <a:rPr lang="ru-RU" sz="2800" b="1" baseline="-25000" smtClean="0"/>
              <a:t>i</a:t>
            </a:r>
            <a:r>
              <a:rPr lang="ru-RU" sz="2800" smtClean="0"/>
              <a:t> </a:t>
            </a:r>
            <a:r>
              <a:rPr lang="en-US" sz="2800" smtClean="0"/>
              <a:t> </a:t>
            </a:r>
            <a:r>
              <a:rPr lang="ru-RU" sz="2800" b="1" smtClean="0"/>
              <a:t>sGenUp</a:t>
            </a:r>
            <a:r>
              <a:rPr lang="en-US" sz="2800" b="1" smtClean="0"/>
              <a:t>  </a:t>
            </a:r>
            <a:r>
              <a:rPr lang="ru-RU" sz="2800" smtClean="0"/>
              <a:t> </a:t>
            </a:r>
            <a:r>
              <a:rPr lang="ru-RU" sz="2800" b="1" smtClean="0"/>
              <a:t>sGenDn</a:t>
            </a:r>
            <a:r>
              <a:rPr lang="en-US" sz="2800" smtClean="0"/>
              <a:t>:</a:t>
            </a:r>
            <a:r>
              <a:rPr lang="ru-RU" sz="2800" smtClean="0"/>
              <a:t> </a:t>
            </a:r>
            <a:br>
              <a:rPr lang="ru-RU" sz="2800" smtClean="0"/>
            </a:br>
            <a:r>
              <a:rPr lang="ru-RU" sz="2800" b="1" smtClean="0"/>
              <a:t>cexpGen</a:t>
            </a:r>
            <a:r>
              <a:rPr lang="ru-RU" sz="2800" b="1" baseline="-25000" smtClean="0"/>
              <a:t>i</a:t>
            </a:r>
            <a:r>
              <a:rPr lang="ru-RU" sz="2800" b="1" smtClean="0"/>
              <a:t>/.sGenUp==cexpUp</a:t>
            </a:r>
            <a:r>
              <a:rPr lang="ru-RU" sz="2800" b="1" baseline="-25000" smtClean="0"/>
              <a:t>i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>
                <a:latin typeface="Arial" charset="0"/>
              </a:rPr>
              <a:t>				</a:t>
            </a:r>
            <a:r>
              <a:rPr lang="ru-RU" sz="2800" b="1" smtClean="0"/>
              <a:t>cexpGen</a:t>
            </a:r>
            <a:r>
              <a:rPr lang="ru-RU" sz="2800" b="1" baseline="-25000" smtClean="0"/>
              <a:t>i</a:t>
            </a:r>
            <a:r>
              <a:rPr lang="ru-RU" sz="2800" b="1" smtClean="0"/>
              <a:t>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cexpUp</a:t>
            </a:r>
            <a:r>
              <a:rPr lang="ru-RU" sz="2800" b="1" baseline="-25000" smtClean="0"/>
              <a:t>i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/>
              <a:t>cexpGen</a:t>
            </a:r>
            <a:r>
              <a:rPr lang="ru-RU" sz="2800" b="1" baseline="-25000" smtClean="0"/>
              <a:t>i</a:t>
            </a:r>
            <a:r>
              <a:rPr lang="ru-RU" sz="2800" b="1" smtClean="0"/>
              <a:t>/.sGenDn == cexpDn</a:t>
            </a:r>
            <a:r>
              <a:rPr lang="ru-RU" sz="2800" b="1" baseline="-25000" smtClean="0"/>
              <a:t>i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>
                <a:latin typeface="Arial" charset="0"/>
              </a:rPr>
              <a:t>				</a:t>
            </a:r>
            <a:r>
              <a:rPr lang="ru-RU" sz="2800" b="1" smtClean="0"/>
              <a:t>cexpGen</a:t>
            </a:r>
            <a:r>
              <a:rPr lang="ru-RU" sz="2800" b="1" baseline="-25000" smtClean="0"/>
              <a:t>i</a:t>
            </a:r>
            <a:r>
              <a:rPr lang="ru-RU" sz="2800" b="1" smtClean="0"/>
              <a:t>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cexpDn</a:t>
            </a:r>
            <a:r>
              <a:rPr lang="ru-RU" sz="2800" b="1" baseline="-25000" smtClean="0"/>
              <a:t>i</a:t>
            </a:r>
            <a:br>
              <a:rPr lang="ru-RU" sz="2800" b="1" baseline="-25000" smtClean="0"/>
            </a:br>
            <a:r>
              <a:rPr lang="en-US" sz="2800" b="1" baseline="-25000" smtClean="0"/>
              <a:t/>
            </a:r>
            <a:br>
              <a:rPr lang="en-US" sz="2800" b="1" baseline="-25000" smtClean="0"/>
            </a:br>
            <a:r>
              <a:rPr lang="ru-RU" sz="2800" u="sng" smtClean="0"/>
              <a:t>Осталось</a:t>
            </a:r>
            <a:r>
              <a:rPr lang="en-US" sz="2800" u="sng" smtClean="0"/>
              <a:t> </a:t>
            </a:r>
            <a:r>
              <a:rPr lang="ru-RU" sz="2800" u="sng" smtClean="0"/>
              <a:t>построить</a:t>
            </a:r>
            <a:r>
              <a:rPr lang="ru-RU" sz="2800" smtClean="0"/>
              <a:t> </a:t>
            </a:r>
            <a:r>
              <a:rPr lang="ru-RU" sz="2800" b="1" smtClean="0"/>
              <a:t>rGen r’Up r’</a:t>
            </a:r>
            <a:r>
              <a:rPr lang="en-US" sz="2800" b="1" smtClean="0"/>
              <a:t>Dn</a:t>
            </a:r>
            <a:r>
              <a:rPr lang="ru-RU" sz="2800" smtClean="0"/>
              <a:t>:</a:t>
            </a:r>
            <a:br>
              <a:rPr lang="ru-RU" sz="2800" smtClean="0"/>
            </a:br>
            <a:r>
              <a:rPr lang="ru-RU" sz="2800" smtClean="0"/>
              <a:t> 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/>
              <a:t>rGen/.sGenUp/.r’Up==rUp</a:t>
            </a:r>
            <a:r>
              <a:rPr lang="ru-RU" sz="2800" b="1" smtClean="0">
                <a:latin typeface="Arial" charset="0"/>
              </a:rPr>
              <a:t/>
            </a:r>
            <a:br>
              <a:rPr lang="ru-RU" sz="2800" b="1" smtClean="0">
                <a:latin typeface="Arial" charset="0"/>
              </a:rPr>
            </a:br>
            <a:r>
              <a:rPr lang="ru-RU" sz="2800" b="1" smtClean="0"/>
              <a:t>rGen/.sGenDn/.r’Dn==rDn</a:t>
            </a:r>
            <a:endParaRPr lang="ru-RU" sz="2800" smtClean="0"/>
          </a:p>
        </p:txBody>
      </p:sp>
      <p:sp>
        <p:nvSpPr>
          <p:cNvPr id="1327108" name="AutoShape 4"/>
          <p:cNvSpPr>
            <a:spLocks noChangeArrowheads="1"/>
          </p:cNvSpPr>
          <p:nvPr/>
        </p:nvSpPr>
        <p:spPr bwMode="auto">
          <a:xfrm>
            <a:off x="595313" y="5149850"/>
            <a:ext cx="8229600" cy="1641475"/>
          </a:xfrm>
          <a:prstGeom prst="roundRect">
            <a:avLst>
              <a:gd name="adj" fmla="val 25435"/>
            </a:avLst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1172500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1172501" name="AutoShape 21"/>
          <p:cNvSpPr>
            <a:spLocks noChangeArrowheads="1"/>
          </p:cNvSpPr>
          <p:nvPr/>
        </p:nvSpPr>
        <p:spPr bwMode="auto">
          <a:xfrm>
            <a:off x="5943600" y="2389188"/>
            <a:ext cx="887413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72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7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25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Уже построено:</a:t>
            </a:r>
            <a:br>
              <a:rPr lang="ru-RU" sz="2800" smtClean="0"/>
            </a:br>
            <a:r>
              <a:rPr lang="ru-RU" sz="2800" b="1" smtClean="0"/>
              <a:t>(tab, </a:t>
            </a:r>
            <a:r>
              <a:rPr lang="ru-RU" sz="2800" b="1" smtClean="0">
                <a:solidFill>
                  <a:srgbClr val="008000"/>
                </a:solidFill>
              </a:rPr>
              <a:t>cenvGen</a:t>
            </a:r>
            <a:r>
              <a:rPr lang="ru-RU" sz="2800" b="1" smtClean="0"/>
              <a:t>, i’) =         	</a:t>
            </a:r>
            <a:r>
              <a:rPr lang="ru-RU" sz="2800" smtClean="0"/>
              <a:t>— раздел 10.2</a:t>
            </a:r>
            <a:r>
              <a:rPr lang="ru-RU" sz="2800" b="1" smtClean="0"/>
              <a:t> </a:t>
            </a:r>
            <a:br>
              <a:rPr lang="ru-RU" sz="2800" b="1" smtClean="0"/>
            </a:br>
            <a:r>
              <a:rPr lang="ru-RU" sz="2800" b="1" smtClean="0"/>
              <a:t>		genCEnv [ ] </a:t>
            </a:r>
            <a:r>
              <a:rPr lang="ru-RU" sz="2800" b="1" smtClean="0">
                <a:solidFill>
                  <a:srgbClr val="0000FF"/>
                </a:solidFill>
              </a:rPr>
              <a:t>cenvDn</a:t>
            </a:r>
            <a:r>
              <a:rPr lang="ru-RU" sz="2800" b="1" smtClean="0"/>
              <a:t> </a:t>
            </a:r>
            <a:r>
              <a:rPr lang="ru-RU" sz="2800" b="1" smtClean="0">
                <a:solidFill>
                  <a:srgbClr val="0000FF"/>
                </a:solidFill>
              </a:rPr>
              <a:t>cenvUp</a:t>
            </a:r>
            <a:r>
              <a:rPr lang="ru-RU" sz="2800" b="1" smtClean="0"/>
              <a:t> i</a:t>
            </a:r>
            <a:br>
              <a:rPr lang="ru-RU" sz="2800" b="1" smtClean="0"/>
            </a:br>
            <a:r>
              <a:rPr lang="ru-RU" sz="2800" b="1" smtClean="0"/>
              <a:t>(</a:t>
            </a:r>
            <a:r>
              <a:rPr lang="ru-RU" sz="2800" b="1" smtClean="0">
                <a:solidFill>
                  <a:srgbClr val="008000"/>
                </a:solidFill>
              </a:rPr>
              <a:t>sGenDn</a:t>
            </a:r>
            <a:r>
              <a:rPr lang="ru-RU" sz="2800" b="1" smtClean="0"/>
              <a:t>, </a:t>
            </a:r>
            <a:r>
              <a:rPr lang="ru-RU" sz="2800" b="1" smtClean="0">
                <a:solidFill>
                  <a:srgbClr val="008000"/>
                </a:solidFill>
              </a:rPr>
              <a:t>sGenUp</a:t>
            </a:r>
            <a:r>
              <a:rPr lang="ru-RU" sz="2800" b="1" smtClean="0"/>
              <a:t>) =		</a:t>
            </a:r>
            <a:r>
              <a:rPr lang="ru-RU" sz="2800" smtClean="0"/>
              <a:t>— раздел 10.3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genTabToSubsts tab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Для завершения построения </a:t>
            </a:r>
            <a:r>
              <a:rPr lang="ru-RU" sz="2800" b="1" smtClean="0"/>
              <a:t>cGen</a:t>
            </a:r>
            <a:r>
              <a:rPr lang="ru-RU" sz="2800" smtClean="0"/>
              <a:t> </a:t>
            </a:r>
            <a:r>
              <a:rPr lang="ru-RU" sz="2800" i="1" smtClean="0"/>
              <a:t>необходимо построить наиболее сильные ограничения </a:t>
            </a:r>
            <a:r>
              <a:rPr lang="ru-RU" sz="2800" b="1" smtClean="0"/>
              <a:t>rGen</a:t>
            </a:r>
            <a:r>
              <a:rPr lang="ru-RU" sz="2800" smtClean="0"/>
              <a:t> (условие на </a:t>
            </a:r>
            <a:r>
              <a:rPr lang="ru-RU" sz="2800" b="1" smtClean="0"/>
              <a:t>rGen</a:t>
            </a:r>
            <a:r>
              <a:rPr lang="ru-RU" sz="2800" smtClean="0"/>
              <a:t> разложим на два независимых условия):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>
                <a:sym typeface="SymbolProp BT" pitchFamily="2" charset="2"/>
              </a:rPr>
              <a:t></a:t>
            </a:r>
            <a:r>
              <a:rPr lang="ru-RU" sz="2800" b="1" smtClean="0"/>
              <a:t> r’Up: (rGen/.</a:t>
            </a:r>
            <a:r>
              <a:rPr lang="ru-RU" sz="2800" b="1" smtClean="0">
                <a:solidFill>
                  <a:srgbClr val="0000FF"/>
                </a:solidFill>
              </a:rPr>
              <a:t>sGenUp</a:t>
            </a:r>
            <a:r>
              <a:rPr lang="ru-RU" sz="2800" b="1" smtClean="0"/>
              <a:t>) +. r’Up == </a:t>
            </a:r>
            <a:r>
              <a:rPr lang="ru-RU" sz="2800" b="1" smtClean="0">
                <a:solidFill>
                  <a:srgbClr val="0000FF"/>
                </a:solidFill>
              </a:rPr>
              <a:t>rUp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>
                <a:sym typeface="SymbolProp BT" pitchFamily="2" charset="2"/>
              </a:rPr>
              <a:t></a:t>
            </a:r>
            <a:r>
              <a:rPr lang="ru-RU" sz="2800" b="1" smtClean="0"/>
              <a:t> r’Dn: (rGen/.</a:t>
            </a:r>
            <a:r>
              <a:rPr lang="ru-RU" sz="2800" b="1" smtClean="0">
                <a:solidFill>
                  <a:srgbClr val="0000FF"/>
                </a:solidFill>
              </a:rPr>
              <a:t>sGenDn</a:t>
            </a:r>
            <a:r>
              <a:rPr lang="ru-RU" sz="2800" b="1" smtClean="0"/>
              <a:t>) +. r’Dn == </a:t>
            </a:r>
            <a:r>
              <a:rPr lang="ru-RU" sz="2800" b="1" smtClean="0">
                <a:solidFill>
                  <a:srgbClr val="0000FF"/>
                </a:solidFill>
              </a:rPr>
              <a:t>rDn</a:t>
            </a:r>
          </a:p>
        </p:txBody>
      </p:sp>
      <p:sp>
        <p:nvSpPr>
          <p:cNvPr id="1246212" name="AutoShape 4"/>
          <p:cNvSpPr>
            <a:spLocks noChangeArrowheads="1"/>
          </p:cNvSpPr>
          <p:nvPr/>
        </p:nvSpPr>
        <p:spPr bwMode="auto">
          <a:xfrm>
            <a:off x="595313" y="5373688"/>
            <a:ext cx="8229600" cy="1117600"/>
          </a:xfrm>
          <a:prstGeom prst="roundRect">
            <a:avLst>
              <a:gd name="adj" fmla="val 25435"/>
            </a:avLst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Упрощаем условие на </a:t>
            </a:r>
            <a:r>
              <a:rPr lang="ru-RU" sz="2800" b="1" smtClean="0"/>
              <a:t>rGen</a:t>
            </a:r>
            <a:r>
              <a:rPr lang="ru-RU" sz="2800" smtClean="0"/>
              <a:t>:</a:t>
            </a:r>
          </a:p>
          <a:p>
            <a:pPr lvl="1" eaLnBrk="1" hangingPunct="1"/>
            <a:r>
              <a:rPr lang="ru-RU" smtClean="0"/>
              <a:t>Все неравенства из (</a:t>
            </a:r>
            <a:r>
              <a:rPr lang="ru-RU" b="1" smtClean="0"/>
              <a:t>rGen/.sGenDn</a:t>
            </a:r>
            <a:r>
              <a:rPr lang="ru-RU" smtClean="0"/>
              <a:t>) входят в </a:t>
            </a:r>
            <a:r>
              <a:rPr lang="ru-RU" b="1" smtClean="0"/>
              <a:t>rDn</a:t>
            </a:r>
            <a:r>
              <a:rPr lang="ru-RU" smtClean="0"/>
              <a:t>.</a:t>
            </a:r>
          </a:p>
          <a:p>
            <a:pPr lvl="1" eaLnBrk="1" hangingPunct="1"/>
            <a:r>
              <a:rPr lang="ru-RU" smtClean="0"/>
              <a:t>Все неравенства из (</a:t>
            </a:r>
            <a:r>
              <a:rPr lang="ru-RU" b="1" smtClean="0"/>
              <a:t>rGen/.sGenUp</a:t>
            </a:r>
            <a:r>
              <a:rPr lang="ru-RU" smtClean="0"/>
              <a:t>) входят в </a:t>
            </a:r>
            <a:r>
              <a:rPr lang="ru-RU" b="1" smtClean="0"/>
              <a:t>rUp</a:t>
            </a:r>
            <a:r>
              <a:rPr lang="ru-RU" smtClean="0"/>
              <a:t>.</a:t>
            </a:r>
          </a:p>
          <a:p>
            <a:pPr eaLnBrk="1" hangingPunct="1"/>
            <a:r>
              <a:rPr lang="ru-RU" sz="2800" smtClean="0"/>
              <a:t>То есть, в </a:t>
            </a:r>
            <a:r>
              <a:rPr lang="ru-RU" sz="2800" b="1" smtClean="0"/>
              <a:t>rGen</a:t>
            </a:r>
            <a:r>
              <a:rPr lang="ru-RU" sz="2800" smtClean="0"/>
              <a:t> входят </a:t>
            </a:r>
            <a:r>
              <a:rPr lang="ru-RU" sz="2800" i="1" smtClean="0"/>
              <a:t>только такие неравенства</a:t>
            </a:r>
            <a:r>
              <a:rPr lang="ru-RU" sz="2800" smtClean="0"/>
              <a:t> (</a:t>
            </a:r>
            <a:r>
              <a:rPr lang="ru-RU" sz="2800" b="1" smtClean="0"/>
              <a:t>x:=/=:y</a:t>
            </a:r>
            <a:r>
              <a:rPr lang="ru-RU" sz="2800" smtClean="0"/>
              <a:t>), </a:t>
            </a:r>
            <a:r>
              <a:rPr lang="ru-RU" sz="2800" b="1" smtClean="0">
                <a:solidFill>
                  <a:srgbClr val="800000"/>
                </a:solidFill>
              </a:rPr>
              <a:t>что ...</a:t>
            </a:r>
            <a:r>
              <a:rPr lang="ru-RU" sz="2800" smtClean="0"/>
              <a:t>:</a:t>
            </a:r>
          </a:p>
          <a:p>
            <a:pPr lvl="1" eaLnBrk="1" hangingPunct="1"/>
            <a:r>
              <a:rPr lang="ru-RU" smtClean="0"/>
              <a:t>неравенство </a:t>
            </a:r>
            <a:r>
              <a:rPr lang="ru-RU" b="1" smtClean="0"/>
              <a:t>(x:=/=:y)/.sGenDn</a:t>
            </a:r>
            <a:r>
              <a:rPr lang="ru-RU" smtClean="0"/>
              <a:t> либо тавтология, либо неравенство из </a:t>
            </a:r>
            <a:r>
              <a:rPr lang="ru-RU" b="1" smtClean="0"/>
              <a:t>rDn</a:t>
            </a:r>
            <a:endParaRPr lang="ru-RU" smtClean="0"/>
          </a:p>
          <a:p>
            <a:pPr lvl="1" eaLnBrk="1" hangingPunct="1"/>
            <a:r>
              <a:rPr lang="ru-RU" smtClean="0"/>
              <a:t>неравенство </a:t>
            </a:r>
            <a:r>
              <a:rPr lang="ru-RU" b="1" smtClean="0"/>
              <a:t>(x:=/=:y)/.sGenUp</a:t>
            </a:r>
            <a:r>
              <a:rPr lang="ru-RU" smtClean="0"/>
              <a:t> либо тавтология, либо неравенство из </a:t>
            </a:r>
            <a:r>
              <a:rPr lang="ru-RU" b="1" smtClean="0"/>
              <a:t>rUp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В </a:t>
            </a:r>
            <a:r>
              <a:rPr lang="ru-RU" sz="2800" b="1" smtClean="0"/>
              <a:t>rGen</a:t>
            </a:r>
            <a:r>
              <a:rPr lang="ru-RU" sz="2800" smtClean="0"/>
              <a:t> входят </a:t>
            </a:r>
            <a:r>
              <a:rPr lang="ru-RU" sz="2800" i="1" smtClean="0"/>
              <a:t>такие неравенства</a:t>
            </a:r>
            <a:r>
              <a:rPr lang="ru-RU" sz="2800" smtClean="0"/>
              <a:t> (</a:t>
            </a:r>
            <a:r>
              <a:rPr lang="ru-RU" sz="2800" b="1" smtClean="0"/>
              <a:t>x:=/=:y</a:t>
            </a:r>
            <a:r>
              <a:rPr lang="ru-RU" sz="2800" smtClean="0"/>
              <a:t>), что:</a:t>
            </a:r>
          </a:p>
          <a:p>
            <a:pPr lvl="1" eaLnBrk="1" hangingPunct="1"/>
            <a:r>
              <a:rPr lang="ru-RU" smtClean="0"/>
              <a:t>неравенство </a:t>
            </a:r>
            <a:r>
              <a:rPr lang="ru-RU" b="1" smtClean="0"/>
              <a:t>(x:=/=:y)/.sGenDn</a:t>
            </a:r>
            <a:r>
              <a:rPr lang="ru-RU" smtClean="0"/>
              <a:t> либо тавтология, либо неравенство из </a:t>
            </a:r>
            <a:r>
              <a:rPr lang="ru-RU" b="1" smtClean="0"/>
              <a:t>rDn</a:t>
            </a:r>
            <a:endParaRPr lang="ru-RU" smtClean="0"/>
          </a:p>
          <a:p>
            <a:pPr lvl="1" eaLnBrk="1" hangingPunct="1"/>
            <a:r>
              <a:rPr lang="ru-RU" smtClean="0"/>
              <a:t>неравенство </a:t>
            </a:r>
            <a:r>
              <a:rPr lang="ru-RU" b="1" smtClean="0"/>
              <a:t>(x:=/=:y)/.sGenUp</a:t>
            </a:r>
            <a:r>
              <a:rPr lang="ru-RU" smtClean="0"/>
              <a:t> либо тавтология, либо неравенство из </a:t>
            </a:r>
            <a:r>
              <a:rPr lang="ru-RU" b="1" smtClean="0"/>
              <a:t>rUp</a:t>
            </a:r>
            <a:endParaRPr lang="ru-RU" smtClean="0"/>
          </a:p>
          <a:p>
            <a:pPr eaLnBrk="1" hangingPunct="1"/>
            <a:r>
              <a:rPr lang="ru-RU" sz="2800" b="1" smtClean="0"/>
              <a:t>rGen</a:t>
            </a:r>
            <a:r>
              <a:rPr lang="ru-RU" sz="2800" smtClean="0"/>
              <a:t> должно быть как можно более сильным ограничением — содержать как можно больше таких неравенств. То есть, </a:t>
            </a:r>
            <a:r>
              <a:rPr lang="ru-RU" sz="2800" b="1" smtClean="0"/>
              <a:t>rGen </a:t>
            </a:r>
            <a:r>
              <a:rPr lang="ru-RU" sz="2800" smtClean="0"/>
              <a:t>должно содержать </a:t>
            </a:r>
            <a:r>
              <a:rPr lang="ru-RU" sz="2800" i="1" smtClean="0"/>
              <a:t>только такие и все такие</a:t>
            </a:r>
            <a:r>
              <a:rPr lang="ru-RU" sz="2800" smtClean="0"/>
              <a:t> неравенства (как описано выше)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6" name="AutoShape 26"/>
          <p:cNvSpPr>
            <a:spLocks noChangeArrowheads="1"/>
          </p:cNvSpPr>
          <p:nvPr/>
        </p:nvSpPr>
        <p:spPr bwMode="auto">
          <a:xfrm>
            <a:off x="2520950" y="2027238"/>
            <a:ext cx="4119563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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</a:rPr>
              <a:t>(x:=/=:y) </a:t>
            </a:r>
            <a:r>
              <a:rPr lang="ru-RU" sz="3200">
                <a:solidFill>
                  <a:schemeClr val="tx1"/>
                </a:solidFill>
                <a:sym typeface="SymbolProp BT" pitchFamily="2" charset="2"/>
              </a:rPr>
              <a:t>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sp>
        <p:nvSpPr>
          <p:cNvPr id="137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26628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26629" name="AutoShape 4"/>
          <p:cNvCxnSpPr>
            <a:cxnSpLocks noChangeShapeType="1"/>
            <a:stCxn id="26638" idx="2"/>
            <a:endCxn id="26640" idx="3"/>
          </p:cNvCxnSpPr>
          <p:nvPr/>
        </p:nvCxnSpPr>
        <p:spPr bwMode="auto">
          <a:xfrm flipH="1">
            <a:off x="3208338" y="3729038"/>
            <a:ext cx="1030287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6630" name="Oval 5"/>
          <p:cNvSpPr>
            <a:spLocks noChangeArrowheads="1"/>
          </p:cNvSpPr>
          <p:nvPr/>
        </p:nvSpPr>
        <p:spPr bwMode="auto">
          <a:xfrm>
            <a:off x="1828800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32" name="AutoShape 7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6630988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cxnSp>
        <p:nvCxnSpPr>
          <p:cNvPr id="26634" name="AutoShape 9"/>
          <p:cNvCxnSpPr>
            <a:cxnSpLocks noChangeShapeType="1"/>
            <a:stCxn id="26638" idx="6"/>
            <a:endCxn id="26642" idx="1"/>
          </p:cNvCxnSpPr>
          <p:nvPr/>
        </p:nvCxnSpPr>
        <p:spPr bwMode="auto">
          <a:xfrm>
            <a:off x="4924425" y="3729038"/>
            <a:ext cx="955675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6635" name="AutoShape 10"/>
          <p:cNvCxnSpPr>
            <a:cxnSpLocks noChangeShapeType="1"/>
            <a:stCxn id="26630" idx="2"/>
            <a:endCxn id="26631" idx="0"/>
          </p:cNvCxnSpPr>
          <p:nvPr/>
        </p:nvCxnSpPr>
        <p:spPr bwMode="auto">
          <a:xfrm flipH="1">
            <a:off x="1090613" y="4791075"/>
            <a:ext cx="709612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0" idx="6"/>
            <a:endCxn id="26632" idx="0"/>
          </p:cNvCxnSpPr>
          <p:nvPr/>
        </p:nvCxnSpPr>
        <p:spPr bwMode="auto">
          <a:xfrm>
            <a:off x="2486025" y="4791075"/>
            <a:ext cx="774700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stCxn id="26633" idx="6"/>
            <a:endCxn id="26646" idx="0"/>
          </p:cNvCxnSpPr>
          <p:nvPr/>
        </p:nvCxnSpPr>
        <p:spPr bwMode="auto">
          <a:xfrm>
            <a:off x="7288213" y="4791075"/>
            <a:ext cx="625475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4267200" y="3414713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и</a:t>
            </a:r>
          </a:p>
        </p:txBody>
      </p:sp>
      <p:cxnSp>
        <p:nvCxnSpPr>
          <p:cNvPr id="26639" name="AutoShape 15"/>
          <p:cNvCxnSpPr>
            <a:cxnSpLocks noChangeShapeType="1"/>
            <a:stCxn id="1372186" idx="2"/>
            <a:endCxn id="26638" idx="0"/>
          </p:cNvCxnSpPr>
          <p:nvPr/>
        </p:nvCxnSpPr>
        <p:spPr bwMode="auto">
          <a:xfrm>
            <a:off x="4581525" y="2905125"/>
            <a:ext cx="0" cy="4810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11080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6641" name="AutoShape 17"/>
          <p:cNvCxnSpPr>
            <a:cxnSpLocks noChangeShapeType="1"/>
            <a:stCxn id="26640" idx="2"/>
            <a:endCxn id="26630" idx="0"/>
          </p:cNvCxnSpPr>
          <p:nvPr/>
        </p:nvCxnSpPr>
        <p:spPr bwMode="auto">
          <a:xfrm flipH="1">
            <a:off x="2143125" y="4038600"/>
            <a:ext cx="1588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6642" name="AutoShape 21"/>
          <p:cNvSpPr>
            <a:spLocks noChangeArrowheads="1"/>
          </p:cNvSpPr>
          <p:nvPr/>
        </p:nvSpPr>
        <p:spPr bwMode="auto">
          <a:xfrm>
            <a:off x="59086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6643" name="AutoShape 22"/>
          <p:cNvCxnSpPr>
            <a:cxnSpLocks noChangeShapeType="1"/>
            <a:stCxn id="26633" idx="2"/>
            <a:endCxn id="26645" idx="0"/>
          </p:cNvCxnSpPr>
          <p:nvPr/>
        </p:nvCxnSpPr>
        <p:spPr bwMode="auto">
          <a:xfrm flipH="1">
            <a:off x="5740400" y="4791075"/>
            <a:ext cx="862013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6644" name="AutoShape 23"/>
          <p:cNvCxnSpPr>
            <a:cxnSpLocks noChangeShapeType="1"/>
            <a:stCxn id="26642" idx="2"/>
            <a:endCxn id="26633" idx="0"/>
          </p:cNvCxnSpPr>
          <p:nvPr/>
        </p:nvCxnSpPr>
        <p:spPr bwMode="auto">
          <a:xfrm>
            <a:off x="6945313" y="4038600"/>
            <a:ext cx="0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6645" name="AutoShape 24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46" name="AutoShape 25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27652" name="AutoShape 4"/>
          <p:cNvCxnSpPr>
            <a:cxnSpLocks noChangeShapeType="1"/>
            <a:stCxn id="27653" idx="6"/>
            <a:endCxn id="27662" idx="2"/>
          </p:cNvCxnSpPr>
          <p:nvPr/>
        </p:nvCxnSpPr>
        <p:spPr bwMode="auto">
          <a:xfrm flipV="1">
            <a:off x="2486025" y="3217863"/>
            <a:ext cx="1752600" cy="1587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1828800" y="2905125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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663575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</a:t>
            </a:r>
          </a:p>
        </p:txBody>
      </p:sp>
      <p:cxnSp>
        <p:nvCxnSpPr>
          <p:cNvPr id="27657" name="AutoShape 9"/>
          <p:cNvCxnSpPr>
            <a:cxnSpLocks noChangeShapeType="1"/>
            <a:stCxn id="27656" idx="2"/>
            <a:endCxn id="27662" idx="6"/>
          </p:cNvCxnSpPr>
          <p:nvPr/>
        </p:nvCxnSpPr>
        <p:spPr bwMode="auto">
          <a:xfrm flipH="1">
            <a:off x="4924425" y="3217863"/>
            <a:ext cx="1682750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58" name="AutoShape 10"/>
          <p:cNvCxnSpPr>
            <a:cxnSpLocks noChangeShapeType="1"/>
            <a:stCxn id="27654" idx="0"/>
            <a:endCxn id="27664" idx="2"/>
          </p:cNvCxnSpPr>
          <p:nvPr/>
        </p:nvCxnSpPr>
        <p:spPr bwMode="auto">
          <a:xfrm flipV="1">
            <a:off x="1090613" y="5027613"/>
            <a:ext cx="1587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59" name="AutoShape 11"/>
          <p:cNvCxnSpPr>
            <a:cxnSpLocks noChangeShapeType="1"/>
            <a:stCxn id="27655" idx="0"/>
            <a:endCxn id="27667" idx="2"/>
          </p:cNvCxnSpPr>
          <p:nvPr/>
        </p:nvCxnSpPr>
        <p:spPr bwMode="auto">
          <a:xfrm flipV="1">
            <a:off x="3260725" y="5027613"/>
            <a:ext cx="1588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60" name="AutoShape 12"/>
          <p:cNvCxnSpPr>
            <a:cxnSpLocks noChangeShapeType="1"/>
            <a:stCxn id="27673" idx="0"/>
            <a:endCxn id="27669" idx="2"/>
          </p:cNvCxnSpPr>
          <p:nvPr/>
        </p:nvCxnSpPr>
        <p:spPr bwMode="auto">
          <a:xfrm flipV="1">
            <a:off x="7913688" y="5027613"/>
            <a:ext cx="0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61" name="AutoShape 13"/>
          <p:cNvCxnSpPr>
            <a:cxnSpLocks noChangeShapeType="1"/>
            <a:stCxn id="27672" idx="0"/>
            <a:endCxn id="27668" idx="2"/>
          </p:cNvCxnSpPr>
          <p:nvPr/>
        </p:nvCxnSpPr>
        <p:spPr bwMode="auto">
          <a:xfrm flipV="1">
            <a:off x="5740400" y="5027613"/>
            <a:ext cx="1588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426720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</a:t>
            </a:r>
          </a:p>
        </p:txBody>
      </p:sp>
      <p:cxnSp>
        <p:nvCxnSpPr>
          <p:cNvPr id="27663" name="AutoShape 15"/>
          <p:cNvCxnSpPr>
            <a:cxnSpLocks noChangeShapeType="1"/>
            <a:stCxn id="27662" idx="0"/>
            <a:endCxn id="27651" idx="2"/>
          </p:cNvCxnSpPr>
          <p:nvPr/>
        </p:nvCxnSpPr>
        <p:spPr bwMode="auto">
          <a:xfrm flipV="1">
            <a:off x="4581525" y="2211388"/>
            <a:ext cx="0" cy="663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55563" y="4435475"/>
            <a:ext cx="2071687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7665" name="AutoShape 17"/>
          <p:cNvCxnSpPr>
            <a:cxnSpLocks noChangeShapeType="1"/>
            <a:stCxn id="27664" idx="0"/>
            <a:endCxn id="27653" idx="3"/>
          </p:cNvCxnSpPr>
          <p:nvPr/>
        </p:nvCxnSpPr>
        <p:spPr bwMode="auto">
          <a:xfrm flipV="1">
            <a:off x="1092200" y="3470275"/>
            <a:ext cx="828675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66" name="AutoShape 18"/>
          <p:cNvCxnSpPr>
            <a:cxnSpLocks noChangeShapeType="1"/>
            <a:stCxn id="27667" idx="0"/>
            <a:endCxn id="27653" idx="5"/>
          </p:cNvCxnSpPr>
          <p:nvPr/>
        </p:nvCxnSpPr>
        <p:spPr bwMode="auto">
          <a:xfrm flipH="1" flipV="1">
            <a:off x="2365375" y="3470275"/>
            <a:ext cx="896938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2225675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27668" name="AutoShape 20"/>
          <p:cNvSpPr>
            <a:spLocks noChangeArrowheads="1"/>
          </p:cNvSpPr>
          <p:nvPr/>
        </p:nvSpPr>
        <p:spPr bwMode="auto">
          <a:xfrm>
            <a:off x="47053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68770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7670" name="AutoShape 22"/>
          <p:cNvCxnSpPr>
            <a:cxnSpLocks noChangeShapeType="1"/>
            <a:stCxn id="27668" idx="0"/>
            <a:endCxn id="27656" idx="3"/>
          </p:cNvCxnSpPr>
          <p:nvPr/>
        </p:nvCxnSpPr>
        <p:spPr bwMode="auto">
          <a:xfrm flipV="1">
            <a:off x="5741988" y="3468688"/>
            <a:ext cx="985837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7671" name="AutoShape 23"/>
          <p:cNvCxnSpPr>
            <a:cxnSpLocks noChangeShapeType="1"/>
            <a:stCxn id="27669" idx="0"/>
            <a:endCxn id="27656" idx="5"/>
          </p:cNvCxnSpPr>
          <p:nvPr/>
        </p:nvCxnSpPr>
        <p:spPr bwMode="auto">
          <a:xfrm flipH="1" flipV="1">
            <a:off x="7172325" y="3468688"/>
            <a:ext cx="741363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73" name="AutoShape 25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28676" name="AutoShape 4"/>
          <p:cNvCxnSpPr>
            <a:cxnSpLocks noChangeShapeType="1"/>
            <a:stCxn id="28677" idx="6"/>
            <a:endCxn id="28686" idx="2"/>
          </p:cNvCxnSpPr>
          <p:nvPr/>
        </p:nvCxnSpPr>
        <p:spPr bwMode="auto">
          <a:xfrm flipV="1">
            <a:off x="2486025" y="3217863"/>
            <a:ext cx="1752600" cy="1587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828800" y="2905125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tx1"/>
                </a:solidFill>
                <a:sym typeface="SymbolProp BT" pitchFamily="2" charset="2"/>
              </a:rPr>
              <a:t>+.</a:t>
            </a:r>
            <a:endParaRPr lang="ru-RU" sz="4000">
              <a:solidFill>
                <a:schemeClr val="tx1"/>
              </a:solidFill>
              <a:sym typeface="SymbolProp BT" pitchFamily="2" charset="2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80" name="Oval 9"/>
          <p:cNvSpPr>
            <a:spLocks noChangeArrowheads="1"/>
          </p:cNvSpPr>
          <p:nvPr/>
        </p:nvSpPr>
        <p:spPr bwMode="auto">
          <a:xfrm>
            <a:off x="663575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  <a:sym typeface="SymbolProp BT" pitchFamily="2" charset="2"/>
              </a:rPr>
              <a:t>+.</a:t>
            </a:r>
            <a:endParaRPr lang="ru-RU">
              <a:solidFill>
                <a:schemeClr val="tx1"/>
              </a:solidFill>
              <a:sym typeface="SymbolProp BT" pitchFamily="2" charset="2"/>
            </a:endParaRPr>
          </a:p>
        </p:txBody>
      </p:sp>
      <p:cxnSp>
        <p:nvCxnSpPr>
          <p:cNvPr id="28681" name="AutoShape 10"/>
          <p:cNvCxnSpPr>
            <a:cxnSpLocks noChangeShapeType="1"/>
            <a:stCxn id="28680" idx="2"/>
            <a:endCxn id="28686" idx="6"/>
          </p:cNvCxnSpPr>
          <p:nvPr/>
        </p:nvCxnSpPr>
        <p:spPr bwMode="auto">
          <a:xfrm flipH="1">
            <a:off x="4924425" y="3217863"/>
            <a:ext cx="1682750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82" name="AutoShape 11"/>
          <p:cNvCxnSpPr>
            <a:cxnSpLocks noChangeShapeType="1"/>
            <a:stCxn id="28678" idx="0"/>
            <a:endCxn id="28688" idx="2"/>
          </p:cNvCxnSpPr>
          <p:nvPr/>
        </p:nvCxnSpPr>
        <p:spPr bwMode="auto">
          <a:xfrm flipV="1">
            <a:off x="1090613" y="5027613"/>
            <a:ext cx="1587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83" name="AutoShape 12"/>
          <p:cNvCxnSpPr>
            <a:cxnSpLocks noChangeShapeType="1"/>
            <a:stCxn id="28679" idx="0"/>
            <a:endCxn id="28691" idx="2"/>
          </p:cNvCxnSpPr>
          <p:nvPr/>
        </p:nvCxnSpPr>
        <p:spPr bwMode="auto">
          <a:xfrm flipV="1">
            <a:off x="3260725" y="5027613"/>
            <a:ext cx="1588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84" name="AutoShape 13"/>
          <p:cNvCxnSpPr>
            <a:cxnSpLocks noChangeShapeType="1"/>
            <a:stCxn id="28697" idx="0"/>
            <a:endCxn id="28693" idx="2"/>
          </p:cNvCxnSpPr>
          <p:nvPr/>
        </p:nvCxnSpPr>
        <p:spPr bwMode="auto">
          <a:xfrm flipV="1">
            <a:off x="7913688" y="5027613"/>
            <a:ext cx="0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85" name="AutoShape 14"/>
          <p:cNvCxnSpPr>
            <a:cxnSpLocks noChangeShapeType="1"/>
            <a:stCxn id="28696" idx="0"/>
            <a:endCxn id="28692" idx="2"/>
          </p:cNvCxnSpPr>
          <p:nvPr/>
        </p:nvCxnSpPr>
        <p:spPr bwMode="auto">
          <a:xfrm flipV="1">
            <a:off x="5740400" y="5027613"/>
            <a:ext cx="1588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8686" name="Oval 15"/>
          <p:cNvSpPr>
            <a:spLocks noChangeArrowheads="1"/>
          </p:cNvSpPr>
          <p:nvPr/>
        </p:nvSpPr>
        <p:spPr bwMode="auto">
          <a:xfrm>
            <a:off x="426720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</a:t>
            </a:r>
          </a:p>
        </p:txBody>
      </p:sp>
      <p:cxnSp>
        <p:nvCxnSpPr>
          <p:cNvPr id="28687" name="AutoShape 16"/>
          <p:cNvCxnSpPr>
            <a:cxnSpLocks noChangeShapeType="1"/>
            <a:stCxn id="28686" idx="0"/>
            <a:endCxn id="28675" idx="2"/>
          </p:cNvCxnSpPr>
          <p:nvPr/>
        </p:nvCxnSpPr>
        <p:spPr bwMode="auto">
          <a:xfrm flipV="1">
            <a:off x="4581525" y="2211388"/>
            <a:ext cx="0" cy="663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8688" name="AutoShape 17"/>
          <p:cNvSpPr>
            <a:spLocks noChangeArrowheads="1"/>
          </p:cNvSpPr>
          <p:nvPr/>
        </p:nvSpPr>
        <p:spPr bwMode="auto">
          <a:xfrm>
            <a:off x="55563" y="4435475"/>
            <a:ext cx="2071687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8689" name="AutoShape 18"/>
          <p:cNvCxnSpPr>
            <a:cxnSpLocks noChangeShapeType="1"/>
            <a:stCxn id="28688" idx="0"/>
            <a:endCxn id="28677" idx="3"/>
          </p:cNvCxnSpPr>
          <p:nvPr/>
        </p:nvCxnSpPr>
        <p:spPr bwMode="auto">
          <a:xfrm flipV="1">
            <a:off x="1092200" y="3470275"/>
            <a:ext cx="828675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90" name="AutoShape 19"/>
          <p:cNvCxnSpPr>
            <a:cxnSpLocks noChangeShapeType="1"/>
            <a:stCxn id="28691" idx="0"/>
            <a:endCxn id="28677" idx="5"/>
          </p:cNvCxnSpPr>
          <p:nvPr/>
        </p:nvCxnSpPr>
        <p:spPr bwMode="auto">
          <a:xfrm flipH="1" flipV="1">
            <a:off x="2365375" y="3470275"/>
            <a:ext cx="896938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8691" name="AutoShape 20"/>
          <p:cNvSpPr>
            <a:spLocks noChangeArrowheads="1"/>
          </p:cNvSpPr>
          <p:nvPr/>
        </p:nvSpPr>
        <p:spPr bwMode="auto">
          <a:xfrm>
            <a:off x="2225675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28692" name="AutoShape 21"/>
          <p:cNvSpPr>
            <a:spLocks noChangeArrowheads="1"/>
          </p:cNvSpPr>
          <p:nvPr/>
        </p:nvSpPr>
        <p:spPr bwMode="auto">
          <a:xfrm>
            <a:off x="47053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28693" name="AutoShape 22"/>
          <p:cNvSpPr>
            <a:spLocks noChangeArrowheads="1"/>
          </p:cNvSpPr>
          <p:nvPr/>
        </p:nvSpPr>
        <p:spPr bwMode="auto">
          <a:xfrm>
            <a:off x="68770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28694" name="AutoShape 23"/>
          <p:cNvCxnSpPr>
            <a:cxnSpLocks noChangeShapeType="1"/>
            <a:stCxn id="28692" idx="0"/>
            <a:endCxn id="28680" idx="3"/>
          </p:cNvCxnSpPr>
          <p:nvPr/>
        </p:nvCxnSpPr>
        <p:spPr bwMode="auto">
          <a:xfrm flipV="1">
            <a:off x="5741988" y="3468688"/>
            <a:ext cx="985837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28695" name="AutoShape 24"/>
          <p:cNvCxnSpPr>
            <a:cxnSpLocks noChangeShapeType="1"/>
            <a:stCxn id="28693" idx="0"/>
            <a:endCxn id="28680" idx="5"/>
          </p:cNvCxnSpPr>
          <p:nvPr/>
        </p:nvCxnSpPr>
        <p:spPr bwMode="auto">
          <a:xfrm flipH="1" flipV="1">
            <a:off x="7172325" y="3468688"/>
            <a:ext cx="741363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28696" name="AutoShape 25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97" name="AutoShape 26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 Обобщение рестрикций</a:t>
            </a:r>
          </a:p>
        </p:txBody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0363" indent="-360363" eaLnBrk="1" hangingPunct="1"/>
            <a:r>
              <a:rPr lang="ru-RU" sz="2800" smtClean="0"/>
              <a:t>Обозначим через (</a:t>
            </a:r>
            <a:r>
              <a:rPr lang="ru-RU" sz="2800" b="1" smtClean="0"/>
              <a:t>mkRestr r s</a:t>
            </a:r>
            <a:r>
              <a:rPr lang="ru-RU" sz="2800" smtClean="0"/>
              <a:t>) рестрикцию, содержащую </a:t>
            </a:r>
            <a:r>
              <a:rPr lang="ru-RU" sz="2800" i="1" smtClean="0"/>
              <a:t>такие, и все такие</a:t>
            </a:r>
            <a:r>
              <a:rPr lang="ru-RU" sz="2800" smtClean="0"/>
              <a:t> неравенства (</a:t>
            </a:r>
            <a:r>
              <a:rPr lang="ru-RU" sz="2800" b="1" smtClean="0"/>
              <a:t>x:=/=:y</a:t>
            </a:r>
            <a:r>
              <a:rPr lang="ru-RU" sz="2800" smtClean="0"/>
              <a:t>), что </a:t>
            </a:r>
            <a:r>
              <a:rPr lang="ru-RU" sz="2800" b="1" smtClean="0"/>
              <a:t>(x:=/=:y)/.s</a:t>
            </a:r>
            <a:r>
              <a:rPr lang="ru-RU" sz="2800" smtClean="0"/>
              <a:t> либо тавтология, либо неравенство из </a:t>
            </a:r>
            <a:r>
              <a:rPr lang="ru-RU" sz="2800" b="1" smtClean="0"/>
              <a:t>r</a:t>
            </a:r>
            <a:r>
              <a:rPr lang="ru-RU" sz="2800" smtClean="0"/>
              <a:t>.</a:t>
            </a:r>
          </a:p>
          <a:p>
            <a:pPr marL="360363" indent="-360363" eaLnBrk="1" hangingPunct="1"/>
            <a:r>
              <a:rPr lang="ru-RU" sz="2800" smtClean="0"/>
              <a:t>Тогда, построение </a:t>
            </a:r>
            <a:r>
              <a:rPr lang="ru-RU" sz="2800" b="1" smtClean="0"/>
              <a:t>rGen</a:t>
            </a:r>
            <a:r>
              <a:rPr lang="ru-RU" sz="2800" smtClean="0"/>
              <a:t> сводится к следующему: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/>
              <a:t>(RESTR rGDn) = mkRestr rDn sGenDn;</a:t>
            </a:r>
            <a:br>
              <a:rPr lang="ru-RU" sz="2800" b="1" smtClean="0"/>
            </a:br>
            <a:r>
              <a:rPr lang="ru-RU" sz="2800" b="1" smtClean="0"/>
              <a:t>(RESTR rGUp) = mkRestr rUp sGenUp;</a:t>
            </a:r>
            <a:br>
              <a:rPr lang="ru-RU" sz="2800" b="1" smtClean="0"/>
            </a:br>
            <a:r>
              <a:rPr lang="ru-RU" sz="2800" b="1" smtClean="0"/>
              <a:t>rGen=RESTR [ n | n&lt;-rGDn, n ‘elem‘ rGUp ]</a:t>
            </a:r>
            <a:br>
              <a:rPr lang="ru-RU" sz="2800" b="1" smtClean="0"/>
            </a:br>
            <a:r>
              <a:rPr lang="ru-RU" sz="2800" b="1" smtClean="0"/>
              <a:t>                   </a:t>
            </a:r>
            <a:r>
              <a:rPr lang="ru-RU" sz="2800" smtClean="0"/>
              <a:t>— пересечение списков неравенств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Пусть </a:t>
            </a:r>
            <a:r>
              <a:rPr lang="ru-RU" b="1" smtClean="0"/>
              <a:t>r</a:t>
            </a:r>
            <a:r>
              <a:rPr lang="ru-RU" smtClean="0"/>
              <a:t> — рестрикция (</a:t>
            </a:r>
            <a:r>
              <a:rPr lang="ru-RU" b="1" smtClean="0"/>
              <a:t>rDn</a:t>
            </a:r>
            <a:r>
              <a:rPr lang="ru-RU" smtClean="0"/>
              <a:t> или </a:t>
            </a:r>
            <a:r>
              <a:rPr lang="ru-RU" b="1" smtClean="0"/>
              <a:t>rUp</a:t>
            </a:r>
            <a:r>
              <a:rPr lang="ru-RU" smtClean="0"/>
              <a:t>), </a:t>
            </a:r>
            <a:r>
              <a:rPr lang="ru-RU" b="1" smtClean="0"/>
              <a:t>s</a:t>
            </a:r>
            <a:r>
              <a:rPr lang="ru-RU" smtClean="0"/>
              <a:t>— подстановка (</a:t>
            </a:r>
            <a:r>
              <a:rPr lang="ru-RU" b="1" smtClean="0"/>
              <a:t>sGenDn</a:t>
            </a:r>
            <a:r>
              <a:rPr lang="ru-RU" smtClean="0"/>
              <a:t> или </a:t>
            </a:r>
            <a:r>
              <a:rPr lang="ru-RU" b="1" smtClean="0"/>
              <a:t>sGenUp</a:t>
            </a:r>
            <a:r>
              <a:rPr lang="ru-RU" smtClean="0"/>
              <a:t>), тогда рестрикция (</a:t>
            </a:r>
            <a:r>
              <a:rPr lang="ru-RU" b="1" smtClean="0"/>
              <a:t>rG = mkRestr r s</a:t>
            </a:r>
            <a:r>
              <a:rPr lang="ru-RU" smtClean="0"/>
              <a:t>) — объединение </a:t>
            </a:r>
            <a:br>
              <a:rPr lang="ru-RU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	</a:t>
            </a:r>
            <a:r>
              <a:rPr lang="ru-RU" b="1" smtClean="0"/>
              <a:t>rG = (RESTR r1) +. (RESTR r2)</a:t>
            </a:r>
            <a:br>
              <a:rPr lang="ru-RU" b="1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mtClean="0"/>
              <a:t>где: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b="1" smtClean="0"/>
              <a:t>r1</a:t>
            </a:r>
            <a:r>
              <a:rPr lang="ru-RU" sz="3200" smtClean="0"/>
              <a:t> — список всех </a:t>
            </a:r>
            <a:r>
              <a:rPr lang="ru-RU" sz="3200" b="1" smtClean="0"/>
              <a:t>(x:=/=:y)</a:t>
            </a:r>
            <a:r>
              <a:rPr lang="ru-RU" sz="3200" smtClean="0"/>
              <a:t> таких, что </a:t>
            </a:r>
            <a:r>
              <a:rPr lang="ru-RU" sz="3200" b="1" smtClean="0"/>
              <a:t>(x:=/=:y)/.s</a:t>
            </a:r>
            <a:r>
              <a:rPr lang="ru-RU" sz="3200" smtClean="0"/>
              <a:t> неравенство из </a:t>
            </a:r>
            <a:r>
              <a:rPr lang="ru-RU" sz="3200" b="1" smtClean="0"/>
              <a:t>r</a:t>
            </a:r>
            <a:r>
              <a:rPr lang="ru-RU" sz="32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b="1" smtClean="0"/>
              <a:t>r2</a:t>
            </a:r>
            <a:r>
              <a:rPr lang="ru-RU" sz="3200" smtClean="0"/>
              <a:t> — список всех </a:t>
            </a:r>
            <a:r>
              <a:rPr lang="ru-RU" sz="3200" b="1" smtClean="0"/>
              <a:t>(x:=/=:y)</a:t>
            </a:r>
            <a:r>
              <a:rPr lang="ru-RU" sz="3200" smtClean="0"/>
              <a:t> таких, что </a:t>
            </a:r>
            <a:r>
              <a:rPr lang="ru-RU" sz="3200" b="1" smtClean="0"/>
              <a:t>(x:=/=:y)/.s</a:t>
            </a:r>
            <a:r>
              <a:rPr lang="ru-RU" sz="3200" smtClean="0"/>
              <a:t> — тавтология.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Построение r1</a:t>
            </a:r>
            <a:r>
              <a:rPr lang="ru-RU" smtClean="0"/>
              <a:t>. Пусть (</a:t>
            </a:r>
            <a:r>
              <a:rPr lang="ru-RU" b="1" smtClean="0"/>
              <a:t>a:=/=:b</a:t>
            </a:r>
            <a:r>
              <a:rPr lang="ru-RU" smtClean="0"/>
              <a:t>) из </a:t>
            </a:r>
            <a:r>
              <a:rPr lang="ru-RU" b="1" smtClean="0"/>
              <a:t>r</a:t>
            </a:r>
            <a:r>
              <a:rPr lang="ru-RU" smtClean="0"/>
              <a:t> и пусть </a:t>
            </a:r>
            <a:r>
              <a:rPr lang="ru-RU" b="1" smtClean="0"/>
              <a:t>(x:=/=:y)</a:t>
            </a:r>
            <a:r>
              <a:rPr lang="ru-RU" smtClean="0"/>
              <a:t> такое, что: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(x:=/=:y)/.s</a:t>
            </a:r>
            <a:r>
              <a:rPr lang="ru-RU" smtClean="0"/>
              <a:t> == </a:t>
            </a:r>
            <a:r>
              <a:rPr lang="ru-RU" b="1" smtClean="0"/>
              <a:t>(a:=/=:b)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x /.s = a</a:t>
            </a:r>
            <a:r>
              <a:rPr lang="ru-RU" smtClean="0"/>
              <a:t>   </a:t>
            </a:r>
            <a:r>
              <a:rPr lang="ru-RU" b="1" smtClean="0"/>
              <a:t>y /.s = b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То есть, для </a:t>
            </a:r>
            <a:r>
              <a:rPr lang="ru-RU" b="1" smtClean="0"/>
              <a:t>(/.s)</a:t>
            </a:r>
            <a:r>
              <a:rPr lang="ru-RU" smtClean="0"/>
              <a:t> ca-выражение </a:t>
            </a:r>
            <a:r>
              <a:rPr lang="ru-RU" b="1" smtClean="0"/>
              <a:t>x</a:t>
            </a:r>
            <a:r>
              <a:rPr lang="ru-RU" smtClean="0"/>
              <a:t> является прообразом </a:t>
            </a:r>
            <a:r>
              <a:rPr lang="ru-RU" b="1" smtClean="0"/>
              <a:t>a</a:t>
            </a:r>
            <a:r>
              <a:rPr lang="ru-RU" smtClean="0"/>
              <a:t>, ca-выражение </a:t>
            </a:r>
            <a:r>
              <a:rPr lang="ru-RU" b="1" smtClean="0"/>
              <a:t>y</a:t>
            </a:r>
            <a:r>
              <a:rPr lang="ru-RU" smtClean="0"/>
              <a:t> является прообразом </a:t>
            </a:r>
            <a:r>
              <a:rPr lang="ru-RU" b="1" smtClean="0"/>
              <a:t>b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То есть, в список </a:t>
            </a:r>
            <a:r>
              <a:rPr lang="ru-RU" sz="2800" b="1" smtClean="0"/>
              <a:t>r1</a:t>
            </a:r>
            <a:r>
              <a:rPr lang="ru-RU" sz="2800" smtClean="0"/>
              <a:t> входят те и только те неравенства </a:t>
            </a:r>
            <a:r>
              <a:rPr lang="ru-RU" sz="2800" b="1" smtClean="0"/>
              <a:t>(x:=/=:y)</a:t>
            </a:r>
            <a:r>
              <a:rPr lang="en-US" sz="2800" b="1" smtClean="0"/>
              <a:t>,</a:t>
            </a:r>
            <a:r>
              <a:rPr lang="en-US" sz="2800" smtClean="0"/>
              <a:t> </a:t>
            </a:r>
            <a:r>
              <a:rPr lang="ru-RU" sz="2800" smtClean="0"/>
              <a:t>для которых: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/>
              <a:t>r1 = [ x:=/=:y |	(a:=/=:b) &lt;- r,</a:t>
            </a:r>
            <a:br>
              <a:rPr lang="ru-RU" sz="2800" b="1" smtClean="0"/>
            </a:br>
            <a:r>
              <a:rPr lang="ru-RU" sz="2800" b="1" smtClean="0"/>
              <a:t>				x&lt;-(invAImg a),</a:t>
            </a:r>
            <a:br>
              <a:rPr lang="ru-RU" sz="2800" b="1" smtClean="0"/>
            </a:br>
            <a:r>
              <a:rPr lang="ru-RU" sz="2800" b="1" smtClean="0"/>
              <a:t>				y&lt;-(invAImg b) ]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smtClean="0"/>
              <a:t>где </a:t>
            </a:r>
            <a:r>
              <a:rPr lang="ru-RU" sz="2800" b="1" smtClean="0"/>
              <a:t>(invAImg c)</a:t>
            </a:r>
            <a:r>
              <a:rPr lang="ru-RU" sz="2800" smtClean="0"/>
              <a:t>список всех ca-выражений прообразов ca-выражения </a:t>
            </a:r>
            <a:r>
              <a:rPr lang="ru-RU" sz="2800" b="1" smtClean="0"/>
              <a:t>c</a:t>
            </a:r>
            <a:r>
              <a:rPr lang="ru-RU" sz="2800" smtClean="0"/>
              <a:t> для операции (</a:t>
            </a:r>
            <a:r>
              <a:rPr lang="ru-RU" sz="2800" b="1" smtClean="0"/>
              <a:t>/.s</a:t>
            </a:r>
            <a:r>
              <a:rPr lang="ru-RU" sz="2800" smtClean="0"/>
              <a:t>):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/>
              <a:t>invAImg c =</a:t>
            </a:r>
            <a:br>
              <a:rPr lang="ru-RU" sz="2800" b="1" smtClean="0"/>
            </a:br>
            <a:r>
              <a:rPr lang="ru-RU" sz="2800" b="1" smtClean="0"/>
              <a:t>	(if (isAtom c) then [c] else [ ]) ++</a:t>
            </a:r>
            <a:br>
              <a:rPr lang="ru-RU" sz="2800" b="1" smtClean="0"/>
            </a:br>
            <a:r>
              <a:rPr lang="ru-RU" sz="2800" b="1" smtClean="0"/>
              <a:t>	[ x | (x@(CVA _):-&gt;z)&lt;-s, z==c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10.1 </a:t>
            </a:r>
            <a:r>
              <a:rPr lang="en-US" sz="4000" smtClean="0"/>
              <a:t>Gener: </a:t>
            </a:r>
            <a:r>
              <a:rPr lang="ru-RU" sz="4000" smtClean="0"/>
              <a:t>Постановка задачи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Даны </a:t>
            </a:r>
            <a:r>
              <a:rPr lang="ru-RU" sz="2800" b="1" smtClean="0"/>
              <a:t>cUp</a:t>
            </a:r>
            <a:r>
              <a:rPr lang="ru-RU" sz="2800" smtClean="0"/>
              <a:t>, </a:t>
            </a:r>
            <a:r>
              <a:rPr lang="ru-RU" sz="2800" b="1" smtClean="0"/>
              <a:t>cDn</a:t>
            </a:r>
            <a:r>
              <a:rPr lang="ru-RU" sz="2800" smtClean="0"/>
              <a:t> такие, что: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b="1" smtClean="0"/>
              <a:t>cUp = ((tUp, cenvUp), rUp)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cDn = ((tDn, cenvDn), rDn)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en-US" sz="2400" b="1" smtClean="0"/>
              <a:t>					   </a:t>
            </a:r>
            <a:r>
              <a:rPr lang="ru-RU" sz="2400" b="1" smtClean="0"/>
              <a:t>theSameTerm tUp tDn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			        </a:t>
            </a:r>
            <a:r>
              <a:rPr lang="ru-RU" sz="2400" b="1" smtClean="0"/>
              <a:t>tUp = tDn = t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     </a:t>
            </a:r>
            <a:r>
              <a:rPr lang="ru-RU" sz="2400" b="1" smtClean="0"/>
              <a:t>length cenvUp</a:t>
            </a:r>
            <a:r>
              <a:rPr lang="en-US" sz="2400" b="1" smtClean="0"/>
              <a:t> =</a:t>
            </a:r>
            <a:r>
              <a:rPr lang="ru-RU" sz="2400" b="1" smtClean="0"/>
              <a:t>=</a:t>
            </a:r>
            <a:r>
              <a:rPr lang="en-US" sz="2400" b="1" smtClean="0"/>
              <a:t> </a:t>
            </a:r>
            <a:r>
              <a:rPr lang="ru-RU" sz="2400" b="1" smtClean="0"/>
              <a:t>length cenvDn</a:t>
            </a:r>
            <a:r>
              <a:rPr lang="en-US" sz="2400" b="1" smtClean="0"/>
              <a:t> =</a:t>
            </a:r>
            <a:r>
              <a:rPr lang="ru-RU" sz="2400" b="1" smtClean="0"/>
              <a:t>=</a:t>
            </a:r>
            <a:r>
              <a:rPr lang="en-US" sz="2400" b="1" smtClean="0"/>
              <a:t> </a:t>
            </a:r>
            <a:r>
              <a:rPr lang="ru-RU" sz="2400" b="1" smtClean="0"/>
              <a:t>n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cenvUp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</a:t>
            </a:r>
            <a:r>
              <a:rPr lang="ru-RU" sz="2800" b="1" smtClean="0"/>
              <a:t>[(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1</a:t>
            </a:r>
            <a:r>
              <a:rPr lang="ru-RU" sz="2800" b="1" smtClean="0"/>
              <a:t>:=cexpUp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 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n</a:t>
            </a:r>
            <a:r>
              <a:rPr lang="ru-RU" sz="2800" b="1" smtClean="0"/>
              <a:t>:=cexpUp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1600" b="1" smtClean="0"/>
              <a:t/>
            </a:r>
            <a:br>
              <a:rPr lang="en-US" sz="1600" b="1" smtClean="0"/>
            </a:br>
            <a:r>
              <a:rPr lang="ru-RU" sz="2800" b="1" smtClean="0"/>
              <a:t>cenvDn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  </a:t>
            </a:r>
            <a:r>
              <a:rPr lang="ru-RU" sz="2800" b="1" smtClean="0"/>
              <a:t>[(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1</a:t>
            </a:r>
            <a:r>
              <a:rPr lang="ru-RU" sz="2800" b="1" smtClean="0"/>
              <a:t>:=cexpDn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</a:t>
            </a:r>
            <a:r>
              <a:rPr lang="en-US" sz="2800" b="1" smtClean="0"/>
              <a:t> </a:t>
            </a:r>
            <a:r>
              <a:rPr lang="ru-RU" sz="2800" b="1" smtClean="0"/>
              <a:t>(</a:t>
            </a:r>
            <a:r>
              <a:rPr lang="ru-RU" sz="2800" b="1" smtClean="0">
                <a:solidFill>
                  <a:srgbClr val="800000"/>
                </a:solidFill>
              </a:rPr>
              <a:t>var</a:t>
            </a:r>
            <a:r>
              <a:rPr lang="ru-RU" sz="2800" b="1" baseline="-25000" smtClean="0">
                <a:solidFill>
                  <a:srgbClr val="800000"/>
                </a:solidFill>
              </a:rPr>
              <a:t>n</a:t>
            </a:r>
            <a:r>
              <a:rPr lang="ru-RU" sz="2800" b="1" smtClean="0"/>
              <a:t>:=cexpDn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Построение r2.</a:t>
            </a:r>
            <a:r>
              <a:rPr lang="ru-RU" smtClean="0"/>
              <a:t> Пусть (</a:t>
            </a:r>
            <a:r>
              <a:rPr lang="ru-RU" b="1" smtClean="0"/>
              <a:t>x:=/=:y</a:t>
            </a:r>
            <a:r>
              <a:rPr lang="ru-RU" smtClean="0"/>
              <a:t>) не тавтология, а </a:t>
            </a:r>
            <a:r>
              <a:rPr lang="ru-RU" b="1" smtClean="0"/>
              <a:t>(x:=/=:y)/.s</a:t>
            </a:r>
            <a:r>
              <a:rPr lang="ru-RU" smtClean="0"/>
              <a:t> — тавтология: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a = x/.s	b = y/.s </a:t>
            </a:r>
            <a:br>
              <a:rPr lang="ru-RU" b="1" smtClean="0"/>
            </a:br>
            <a:r>
              <a:rPr lang="ru-RU" b="1" smtClean="0"/>
              <a:t>isCAExp x	isCAExp y	x/=y</a:t>
            </a:r>
            <a:br>
              <a:rPr lang="ru-RU" b="1" smtClean="0"/>
            </a:br>
            <a:r>
              <a:rPr lang="ru-RU" b="1" smtClean="0"/>
              <a:t>isAtom a 	isAtom b		a/=b</a:t>
            </a:r>
            <a:br>
              <a:rPr lang="ru-RU" b="1" smtClean="0"/>
            </a:b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Так как </a:t>
            </a:r>
            <a:r>
              <a:rPr lang="ru-RU" b="1" smtClean="0"/>
              <a:t>r2</a:t>
            </a:r>
            <a:r>
              <a:rPr lang="ru-RU" smtClean="0"/>
              <a:t> является рестрикцией над обобщающими ca-переменными (ca-переменными</a:t>
            </a:r>
            <a:r>
              <a:rPr lang="en-US" smtClean="0"/>
              <a:t> </a:t>
            </a:r>
            <a:r>
              <a:rPr lang="ru-RU" smtClean="0"/>
              <a:t>из левых частей подстановки </a:t>
            </a:r>
            <a:r>
              <a:rPr lang="ru-RU" b="1" smtClean="0"/>
              <a:t>s</a:t>
            </a:r>
            <a:r>
              <a:rPr lang="ru-RU" smtClean="0"/>
              <a:t>), то можно определить, что в список </a:t>
            </a:r>
            <a:r>
              <a:rPr lang="ru-RU" b="1" smtClean="0"/>
              <a:t>r2</a:t>
            </a:r>
            <a:r>
              <a:rPr lang="ru-RU" smtClean="0"/>
              <a:t> входят все такие (</a:t>
            </a:r>
            <a:r>
              <a:rPr lang="ru-RU" b="1" smtClean="0"/>
              <a:t>x:=/=:y</a:t>
            </a:r>
            <a:r>
              <a:rPr lang="ru-RU" smtClean="0"/>
              <a:t>):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	(CVA _) = x	(CVA _) = y	x/=y</a:t>
            </a:r>
            <a:br>
              <a:rPr lang="ru-RU" b="1" smtClean="0"/>
            </a:br>
            <a:r>
              <a:rPr lang="ru-RU" b="1" smtClean="0"/>
              <a:t>	(x :-&gt; a) ‘elem‘ s</a:t>
            </a:r>
            <a:br>
              <a:rPr lang="ru-RU" b="1" smtClean="0"/>
            </a:br>
            <a:r>
              <a:rPr lang="ru-RU" b="1" smtClean="0"/>
              <a:t>	(y :-&gt; b) ‘elem‘ s</a:t>
            </a:r>
            <a:br>
              <a:rPr lang="ru-RU" b="1" smtClean="0"/>
            </a:br>
            <a:r>
              <a:rPr lang="ru-RU" b="1" smtClean="0"/>
              <a:t>	isAtom a		isAtom b		a/=b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mkRestr :: Restr -&gt; Subst -&gt; Restr</a:t>
            </a:r>
            <a:br>
              <a:rPr lang="ru-RU" sz="2800" b="1" smtClean="0"/>
            </a:br>
            <a:r>
              <a:rPr lang="ru-RU" sz="2800" b="1" smtClean="0"/>
              <a:t>mkRestr (RESTR r) s = </a:t>
            </a:r>
            <a:br>
              <a:rPr lang="ru-RU" sz="2800" b="1" smtClean="0"/>
            </a:br>
            <a:r>
              <a:rPr lang="ru-RU" sz="2800" b="1" smtClean="0"/>
              <a:t>   (RESTR r1) +. (RESTR r2)</a:t>
            </a:r>
            <a:br>
              <a:rPr lang="ru-RU" sz="2800" b="1" smtClean="0"/>
            </a:br>
            <a:r>
              <a:rPr lang="ru-RU" sz="2800" b="1" smtClean="0"/>
              <a:t>   where</a:t>
            </a:r>
            <a:br>
              <a:rPr lang="ru-RU" sz="2800" b="1" smtClean="0"/>
            </a:br>
            <a:r>
              <a:rPr lang="ru-RU" sz="2800" b="1" smtClean="0"/>
              <a:t>      r1=[ x:=/=:y | (a:=/=:b) &lt;- r,</a:t>
            </a:r>
            <a:br>
              <a:rPr lang="ru-RU" sz="2800" b="1" smtClean="0"/>
            </a:br>
            <a:r>
              <a:rPr lang="ru-RU" sz="2800" b="1" smtClean="0"/>
              <a:t>                 x&lt;- invAImg a, y&lt;- invAImg b ]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      invAImg c =</a:t>
            </a:r>
            <a:br>
              <a:rPr lang="ru-RU" sz="2800" b="1" smtClean="0"/>
            </a:br>
            <a:r>
              <a:rPr lang="ru-RU" sz="2800" b="1" smtClean="0"/>
              <a:t>                  (if isAtom c then [c] else [ ]) ++</a:t>
            </a:r>
            <a:br>
              <a:rPr lang="ru-RU" sz="2800" b="1" smtClean="0"/>
            </a:br>
            <a:r>
              <a:rPr lang="ru-RU" sz="2800" b="1" smtClean="0"/>
              <a:t>                  [ x | (x@(CVA _):-&gt;z)&lt;-s, z==c ]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      r2=[ x:=/=:y | </a:t>
            </a:r>
            <a:br>
              <a:rPr lang="ru-RU" sz="2800" b="1" smtClean="0"/>
            </a:br>
            <a:r>
              <a:rPr lang="ru-RU" sz="2800" b="1" smtClean="0"/>
              <a:t>                     (x@(CVA _):-&gt; (ATOM a)) &lt;- s,</a:t>
            </a:r>
            <a:br>
              <a:rPr lang="ru-RU" sz="2800" b="1" smtClean="0"/>
            </a:br>
            <a:r>
              <a:rPr lang="ru-RU" sz="2800" b="1" smtClean="0"/>
              <a:t>                     (y@(CVA _):-&gt; (ATOM b)) &lt;- s,</a:t>
            </a:r>
            <a:br>
              <a:rPr lang="ru-RU" sz="2800" b="1" smtClean="0"/>
            </a:br>
            <a:r>
              <a:rPr lang="ru-RU" sz="2800" b="1" smtClean="0"/>
              <a:t>                                                              a /= b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10.4.3 Функция genRestr. Обобщение рестрикций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По данным рестрикциям </a:t>
            </a:r>
            <a:r>
              <a:rPr lang="ru-RU" sz="2800" b="1" smtClean="0"/>
              <a:t>rUp</a:t>
            </a:r>
            <a:r>
              <a:rPr lang="ru-RU" sz="2800" smtClean="0"/>
              <a:t>, </a:t>
            </a:r>
            <a:r>
              <a:rPr lang="ru-RU" sz="2800" b="1" smtClean="0"/>
              <a:t>rDn</a:t>
            </a:r>
            <a:r>
              <a:rPr lang="ru-RU" sz="2800" smtClean="0"/>
              <a:t> и подстановкам </a:t>
            </a:r>
            <a:r>
              <a:rPr lang="ru-RU" sz="2800" b="1" smtClean="0"/>
              <a:t>sGenUp</a:t>
            </a:r>
            <a:r>
              <a:rPr lang="ru-RU" sz="2800" smtClean="0"/>
              <a:t>, </a:t>
            </a:r>
            <a:r>
              <a:rPr lang="ru-RU" sz="2800" b="1" smtClean="0"/>
              <a:t>sGenDn</a:t>
            </a:r>
            <a:r>
              <a:rPr lang="ru-RU" sz="2800" smtClean="0"/>
              <a:t> функция </a:t>
            </a:r>
            <a:r>
              <a:rPr lang="ru-RU" sz="2800" b="1" smtClean="0"/>
              <a:t>genRestr</a:t>
            </a:r>
            <a:r>
              <a:rPr lang="en-US" sz="2800" smtClean="0"/>
              <a:t> </a:t>
            </a:r>
            <a:r>
              <a:rPr lang="ru-RU" sz="2800" smtClean="0"/>
              <a:t>строит </a:t>
            </a:r>
            <a:r>
              <a:rPr lang="ru-RU" sz="2800" b="1" smtClean="0"/>
              <a:t>rGen</a:t>
            </a:r>
            <a:r>
              <a:rPr lang="ru-RU" sz="28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genRestr::Restr-&gt;Restr-&gt;Subst-&gt;Subst -&gt;</a:t>
            </a:r>
            <a:br>
              <a:rPr lang="ru-RU" sz="2800" b="1" smtClean="0"/>
            </a:br>
            <a:r>
              <a:rPr lang="ru-RU" sz="2800" b="1" smtClean="0"/>
              <a:t>							         Restr</a:t>
            </a:r>
            <a:br>
              <a:rPr lang="ru-RU" sz="2800" b="1" smtClean="0"/>
            </a:br>
            <a:r>
              <a:rPr lang="ru-RU" sz="2800" b="1" smtClean="0"/>
              <a:t>genRestr rDn rUp sGenDn sGenUp = rGen</a:t>
            </a:r>
            <a:br>
              <a:rPr lang="ru-RU" sz="2800" b="1" smtClean="0"/>
            </a:br>
            <a:r>
              <a:rPr lang="ru-RU" sz="2800" b="1" smtClean="0"/>
              <a:t>   where</a:t>
            </a:r>
            <a:br>
              <a:rPr lang="ru-RU" sz="2800" b="1" smtClean="0"/>
            </a:br>
            <a:r>
              <a:rPr lang="ru-RU" sz="2800" b="1" smtClean="0"/>
              <a:t>	(RESTR rGDn) = mkRestr rDn sGenDn</a:t>
            </a:r>
            <a:br>
              <a:rPr lang="ru-RU" sz="2800" b="1" smtClean="0"/>
            </a:br>
            <a:r>
              <a:rPr lang="ru-RU" sz="2800" b="1" smtClean="0"/>
              <a:t>	(RESTR rGUp) = mkRestr rUp sGenUp</a:t>
            </a:r>
            <a:br>
              <a:rPr lang="ru-RU" sz="2800" b="1" smtClean="0"/>
            </a:br>
            <a:r>
              <a:rPr lang="ru-RU" sz="2800" b="1" smtClean="0"/>
              <a:t>	rGen =</a:t>
            </a:r>
            <a:br>
              <a:rPr lang="ru-RU" sz="2800" b="1" smtClean="0"/>
            </a:br>
            <a:r>
              <a:rPr lang="ru-RU" sz="2800" b="1" smtClean="0"/>
              <a:t>            RESTR [ n | n&lt;-rGDn, n ‘elem‘ rGUp ]</a:t>
            </a:r>
            <a:br>
              <a:rPr lang="ru-RU" sz="2800" b="1" smtClean="0"/>
            </a:br>
            <a:r>
              <a:rPr lang="ru-RU" sz="2800" b="1" smtClean="0"/>
              <a:t>		     --</a:t>
            </a:r>
            <a:r>
              <a:rPr lang="ru-RU" sz="2800" smtClean="0"/>
              <a:t> пересечение списков неравенств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890" name="AutoShape 7"/>
          <p:cNvCxnSpPr>
            <a:cxnSpLocks noChangeShapeType="1"/>
            <a:stCxn id="1276934" idx="0"/>
            <a:endCxn id="1276933" idx="2"/>
          </p:cNvCxnSpPr>
          <p:nvPr/>
        </p:nvCxnSpPr>
        <p:spPr bwMode="auto">
          <a:xfrm flipV="1">
            <a:off x="4183063" y="5864225"/>
            <a:ext cx="439737" cy="4365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10.5 Функция genConf. Обобщение конфигураций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Даны </a:t>
            </a:r>
            <a:r>
              <a:rPr lang="ru-RU" b="1" smtClean="0"/>
              <a:t>cUp</a:t>
            </a:r>
            <a:r>
              <a:rPr lang="ru-RU" smtClean="0"/>
              <a:t>, </a:t>
            </a:r>
            <a:r>
              <a:rPr lang="ru-RU" b="1" smtClean="0"/>
              <a:t>cDn</a:t>
            </a:r>
            <a:r>
              <a:rPr lang="ru-RU" smtClean="0"/>
              <a:t> такие, что:</a:t>
            </a:r>
            <a:br>
              <a:rPr lang="ru-RU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mtClean="0"/>
              <a:t>	</a:t>
            </a:r>
            <a:r>
              <a:rPr lang="ru-RU" b="1" smtClean="0"/>
              <a:t>cUp = ((tUp, cenvUp), rUp)</a:t>
            </a:r>
            <a:br>
              <a:rPr lang="ru-RU" b="1" smtClean="0"/>
            </a:br>
            <a:r>
              <a:rPr lang="ru-RU" b="1" smtClean="0"/>
              <a:t>	cDn = ((tDn, cenvDn), rDn)</a:t>
            </a:r>
            <a:br>
              <a:rPr lang="ru-RU" b="1" smtClean="0"/>
            </a:br>
            <a:r>
              <a:rPr lang="ru-RU" b="1" smtClean="0"/>
              <a:t>	theSameTerm tUp tDn</a:t>
            </a:r>
            <a:br>
              <a:rPr lang="ru-RU" b="1" smtClean="0"/>
            </a:br>
            <a:r>
              <a:rPr lang="ru-RU" b="1" smtClean="0"/>
              <a:t>	tUp = tDn = t</a:t>
            </a:r>
            <a:br>
              <a:rPr lang="ru-RU" b="1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mtClean="0"/>
              <a:t>Результат функции </a:t>
            </a:r>
            <a:r>
              <a:rPr lang="ru-RU" b="1" smtClean="0"/>
              <a:t>genConf</a:t>
            </a:r>
            <a:r>
              <a:rPr lang="ru-RU" smtClean="0"/>
              <a:t>: упорядоченная тройка</a:t>
            </a:r>
            <a:br>
              <a:rPr lang="ru-RU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mtClean="0"/>
              <a:t>	</a:t>
            </a:r>
            <a:r>
              <a:rPr lang="ru-RU" b="1" smtClean="0"/>
              <a:t>(tab, ((t, cenvGen), rGen), i’)</a:t>
            </a:r>
            <a:br>
              <a:rPr lang="ru-RU" b="1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mtClean="0"/>
              <a:t>таблица обобщений </a:t>
            </a:r>
            <a:r>
              <a:rPr lang="ru-RU" b="1" smtClean="0"/>
              <a:t>tab</a:t>
            </a:r>
            <a:r>
              <a:rPr lang="ru-RU" smtClean="0"/>
              <a:t>, обобщающая конфигурация </a:t>
            </a:r>
            <a:r>
              <a:rPr lang="ru-RU" b="1" smtClean="0"/>
              <a:t>cGen</a:t>
            </a:r>
            <a:r>
              <a:rPr lang="ru-RU" smtClean="0"/>
              <a:t>, свободный индекс </a:t>
            </a:r>
            <a:r>
              <a:rPr lang="ru-RU" b="1" smtClean="0"/>
              <a:t>i’</a:t>
            </a:r>
          </a:p>
        </p:txBody>
      </p:sp>
      <p:sp>
        <p:nvSpPr>
          <p:cNvPr id="1276933" name="AutoShape 5"/>
          <p:cNvSpPr>
            <a:spLocks noChangeArrowheads="1"/>
          </p:cNvSpPr>
          <p:nvPr/>
        </p:nvSpPr>
        <p:spPr bwMode="auto">
          <a:xfrm>
            <a:off x="2501900" y="5200650"/>
            <a:ext cx="4241800" cy="64452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76934" name="AutoShape 6"/>
          <p:cNvSpPr>
            <a:spLocks noChangeArrowheads="1"/>
          </p:cNvSpPr>
          <p:nvPr/>
        </p:nvSpPr>
        <p:spPr bwMode="auto">
          <a:xfrm>
            <a:off x="3621088" y="6319838"/>
            <a:ext cx="1123950" cy="50958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10.5 Функция genConf. Обобщение конфигураций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genConf::Conf -&gt; Conf -&gt; FreeIndx -&gt;</a:t>
            </a:r>
            <a:br>
              <a:rPr lang="ru-RU" sz="2800" b="1" smtClean="0"/>
            </a:br>
            <a:r>
              <a:rPr lang="ru-RU" sz="2800" b="1" smtClean="0"/>
              <a:t>				    (GTab, Conf, FreeIndx)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genConf	   ((tDn, cenvDn), rDn)</a:t>
            </a:r>
            <a:br>
              <a:rPr lang="ru-RU" sz="2800" b="1" smtClean="0"/>
            </a:br>
            <a:r>
              <a:rPr lang="ru-RU" sz="2800" b="1" smtClean="0"/>
              <a:t>		   ((tUp, cenvUp), rUp) i =</a:t>
            </a:r>
            <a:br>
              <a:rPr lang="ru-RU" sz="2800" b="1" smtClean="0"/>
            </a:br>
            <a:r>
              <a:rPr lang="ru-RU" sz="2800" b="1" smtClean="0"/>
              <a:t>   (tab, ((tDn, cenvGen), rGen), i’)</a:t>
            </a:r>
            <a:br>
              <a:rPr lang="ru-RU" sz="2800" b="1" smtClean="0"/>
            </a:br>
            <a:r>
              <a:rPr lang="ru-RU" sz="2800" b="1" smtClean="0"/>
              <a:t>   where</a:t>
            </a:r>
            <a:br>
              <a:rPr lang="ru-RU" sz="2800" b="1" smtClean="0"/>
            </a:br>
            <a:r>
              <a:rPr lang="ru-RU" sz="2800" b="1" smtClean="0"/>
              <a:t> 	(tab, cenvGen, i’) =</a:t>
            </a:r>
            <a:br>
              <a:rPr lang="ru-RU" sz="2800" b="1" smtClean="0"/>
            </a:br>
            <a:r>
              <a:rPr lang="ru-RU" sz="2800" b="1" smtClean="0"/>
              <a:t>		   genCEnv [] cenvDn cenvUp i</a:t>
            </a:r>
            <a:br>
              <a:rPr lang="ru-RU" sz="2800" b="1" smtClean="0"/>
            </a:br>
            <a:r>
              <a:rPr lang="ru-RU" sz="2800" b="1" smtClean="0"/>
              <a:t>	(sGenDn, sGenUp) =</a:t>
            </a:r>
            <a:br>
              <a:rPr lang="ru-RU" sz="2800" b="1" smtClean="0"/>
            </a:br>
            <a:r>
              <a:rPr lang="ru-RU" sz="2800" b="1" smtClean="0"/>
              <a:t>		   genTabToSubsts tab</a:t>
            </a:r>
            <a:br>
              <a:rPr lang="ru-RU" sz="2800" b="1" smtClean="0"/>
            </a:br>
            <a:r>
              <a:rPr lang="ru-RU" sz="2800" b="1" smtClean="0"/>
              <a:t>	rGen =</a:t>
            </a:r>
            <a:br>
              <a:rPr lang="ru-RU" sz="2800" b="1" smtClean="0"/>
            </a:br>
            <a:r>
              <a:rPr lang="ru-RU" sz="2800" b="1" smtClean="0"/>
              <a:t>		   genRestr rDn rUp sGenDn sGenUp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7963"/>
            <a:ext cx="8493125" cy="5380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Даны </a:t>
            </a:r>
            <a:r>
              <a:rPr lang="ru-RU" sz="2800" b="1" smtClean="0"/>
              <a:t>cUp</a:t>
            </a:r>
            <a:r>
              <a:rPr lang="ru-RU" sz="2800" smtClean="0"/>
              <a:t>, </a:t>
            </a:r>
            <a:r>
              <a:rPr lang="ru-RU" sz="2800" b="1" smtClean="0"/>
              <a:t>cDn</a:t>
            </a:r>
            <a:r>
              <a:rPr lang="ru-RU" sz="2800" smtClean="0"/>
              <a:t> такие, что:</a:t>
            </a:r>
            <a:br>
              <a:rPr lang="ru-RU" sz="28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2800" smtClean="0"/>
              <a:t>	</a:t>
            </a:r>
            <a:r>
              <a:rPr lang="ru-RU" sz="2800" b="1" smtClean="0"/>
              <a:t>cUp = ((tUp, cenvUp), rUp)</a:t>
            </a:r>
            <a:br>
              <a:rPr lang="ru-RU" sz="2800" b="1" smtClean="0"/>
            </a:br>
            <a:r>
              <a:rPr lang="ru-RU" sz="2800" b="1" smtClean="0"/>
              <a:t>	cDn = ((tDn, cenvDn), rDn)</a:t>
            </a:r>
            <a:br>
              <a:rPr lang="ru-RU" sz="2800" b="1" smtClean="0"/>
            </a:br>
            <a:r>
              <a:rPr lang="ru-RU" sz="2800" b="1" smtClean="0"/>
              <a:t>	theSameTerm tUp tDn</a:t>
            </a:r>
            <a:br>
              <a:rPr lang="ru-RU" sz="2800" b="1" smtClean="0"/>
            </a:br>
            <a:r>
              <a:rPr lang="ru-RU" sz="2800" b="1" smtClean="0"/>
              <a:t>	tUp = tDn = t</a:t>
            </a:r>
            <a:br>
              <a:rPr lang="ru-RU" sz="2800" b="1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2800" smtClean="0"/>
              <a:t>Алгоритм </a:t>
            </a:r>
            <a:r>
              <a:rPr lang="en-US" sz="2800" b="1" smtClean="0"/>
              <a:t>Gener</a:t>
            </a:r>
            <a:r>
              <a:rPr lang="en-US" sz="2800" smtClean="0"/>
              <a:t> </a:t>
            </a:r>
            <a:r>
              <a:rPr lang="ru-RU" sz="2800" smtClean="0"/>
              <a:t>позволяет вычислить </a:t>
            </a:r>
            <a:r>
              <a:rPr lang="ru-RU" sz="2800" b="1" smtClean="0"/>
              <a:t>cGen=((t, cenvGen), rGen)</a:t>
            </a:r>
            <a:r>
              <a:rPr lang="ru-RU" sz="2800" smtClean="0"/>
              <a:t>, </a:t>
            </a:r>
            <a:r>
              <a:rPr lang="ru-RU" sz="2800" b="1" smtClean="0"/>
              <a:t>sGenUp</a:t>
            </a:r>
            <a:r>
              <a:rPr lang="ru-RU" sz="2800" smtClean="0"/>
              <a:t> и </a:t>
            </a:r>
            <a:r>
              <a:rPr lang="ru-RU" sz="2800" b="1" smtClean="0"/>
              <a:t>sGenDn</a:t>
            </a:r>
            <a:r>
              <a:rPr lang="ru-RU" sz="2800" smtClean="0"/>
              <a:t>:</a:t>
            </a:r>
            <a:br>
              <a:rPr lang="ru-RU" sz="2800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2800" b="1" smtClean="0"/>
              <a:t>(tab, cGen, i’) = genConf cDn cUp i</a:t>
            </a:r>
            <a:br>
              <a:rPr lang="ru-RU" sz="2800" b="1" smtClean="0"/>
            </a:br>
            <a:r>
              <a:rPr lang="ru-RU" sz="2800" b="1" smtClean="0"/>
              <a:t>(sGenDn, sGenUp) = genTabToSubsts tab</a:t>
            </a:r>
            <a:br>
              <a:rPr lang="ru-RU" sz="2800" b="1" smtClean="0"/>
            </a:br>
            <a:r>
              <a:rPr lang="ru-RU" sz="1200" smtClean="0"/>
              <a:t/>
            </a:r>
            <a:br>
              <a:rPr lang="ru-RU" sz="1200" smtClean="0"/>
            </a:br>
            <a:r>
              <a:rPr lang="ru-RU" sz="2800" smtClean="0"/>
              <a:t>такие, что </a:t>
            </a:r>
            <a:r>
              <a:rPr lang="ru-RU" sz="2800" b="1" smtClean="0"/>
              <a:t>cGen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cUp</a:t>
            </a:r>
            <a:r>
              <a:rPr lang="ru-RU" sz="2800" smtClean="0"/>
              <a:t> и </a:t>
            </a:r>
            <a:r>
              <a:rPr lang="ru-RU" sz="2800" b="1" smtClean="0"/>
              <a:t>cGen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cDn</a:t>
            </a:r>
            <a:r>
              <a:rPr lang="ru-RU" sz="2800" smtClean="0"/>
              <a:t> и нам надо проверить условие </a:t>
            </a:r>
            <a:r>
              <a:rPr lang="ru-RU" sz="2800" b="1" smtClean="0"/>
              <a:t>cUp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cDn</a:t>
            </a:r>
            <a:r>
              <a:rPr lang="ru-RU" sz="2800" smtClean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ru-RU" b="1" smtClean="0">
                <a:solidFill>
                  <a:srgbClr val="800000"/>
                </a:solidFill>
              </a:rPr>
              <a:t> 			Какие идеи?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4775"/>
            <a:ext cx="8493125" cy="5483225"/>
          </a:xfrm>
        </p:spPr>
        <p:txBody>
          <a:bodyPr/>
          <a:lstStyle/>
          <a:p>
            <a:pPr eaLnBrk="1" hangingPunct="1"/>
            <a:r>
              <a:rPr lang="ru-RU" smtClean="0"/>
              <a:t>В силу построения тесного обобщения: условие </a:t>
            </a:r>
            <a:r>
              <a:rPr lang="ru-RU" b="1" smtClean="0"/>
              <a:t>cUp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cDn</a:t>
            </a:r>
            <a:r>
              <a:rPr lang="ru-RU" smtClean="0"/>
              <a:t> равносильно условию «конфигурация </a:t>
            </a:r>
            <a:r>
              <a:rPr lang="ru-RU" b="1" smtClean="0"/>
              <a:t>cGen</a:t>
            </a:r>
            <a:r>
              <a:rPr lang="en-US" b="1" smtClean="0"/>
              <a:t>,</a:t>
            </a:r>
            <a:r>
              <a:rPr lang="ru-RU" smtClean="0"/>
              <a:t> совпадающая с </a:t>
            </a:r>
            <a:r>
              <a:rPr lang="ru-RU" b="1" smtClean="0"/>
              <a:t>cUp</a:t>
            </a:r>
            <a:r>
              <a:rPr lang="ru-RU" smtClean="0"/>
              <a:t>, с точностью</a:t>
            </a:r>
            <a:r>
              <a:rPr lang="en-US" smtClean="0"/>
              <a:t> </a:t>
            </a:r>
            <a:r>
              <a:rPr lang="ru-RU" smtClean="0"/>
              <a:t>до переименовки переменных», что равносильно следующему условию: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ym typeface="SymbolProp BT" pitchFamily="2" charset="2"/>
              </a:rPr>
              <a:t></a:t>
            </a:r>
            <a:r>
              <a:rPr lang="ru-RU" smtClean="0"/>
              <a:t> s </a:t>
            </a:r>
            <a:r>
              <a:rPr lang="ru-RU" i="1" smtClean="0"/>
              <a:t>подстановка-переименовка:</a:t>
            </a:r>
            <a:br>
              <a:rPr lang="ru-RU" i="1" smtClean="0"/>
            </a:br>
            <a:r>
              <a:rPr lang="en-US" b="1" i="1" smtClean="0"/>
              <a:t>		</a:t>
            </a:r>
            <a:r>
              <a:rPr lang="ru-RU" b="1" smtClean="0"/>
              <a:t>(cenvGen/.s == cenvUp) </a:t>
            </a:r>
            <a:r>
              <a:rPr lang="en-US" b="1" smtClean="0"/>
              <a:t>&amp;</a:t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(rGen/.s == rUp)</a:t>
            </a:r>
          </a:p>
        </p:txBody>
      </p:sp>
      <p:sp>
        <p:nvSpPr>
          <p:cNvPr id="128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9700"/>
            <a:ext cx="8493125" cy="5448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Stars1" pitchFamily="34" charset="2"/>
              <a:buNone/>
            </a:pPr>
            <a:r>
              <a:rPr lang="ru-RU" sz="2800" smtClean="0">
                <a:sym typeface="SymbolProp BT" pitchFamily="2" charset="2"/>
              </a:rPr>
              <a:t>		</a:t>
            </a:r>
            <a:r>
              <a:rPr lang="ru-RU" sz="2800" smtClean="0"/>
              <a:t> s </a:t>
            </a:r>
            <a:r>
              <a:rPr lang="ru-RU" sz="2800" i="1" smtClean="0"/>
              <a:t>подстановка-переименовка:</a:t>
            </a:r>
            <a:br>
              <a:rPr lang="ru-RU" sz="2800" i="1" smtClean="0"/>
            </a:br>
            <a:r>
              <a:rPr lang="en-US" sz="2800" b="1" i="1" smtClean="0"/>
              <a:t>		</a:t>
            </a:r>
            <a:r>
              <a:rPr lang="ru-RU" sz="2800" b="1" smtClean="0"/>
              <a:t>(cenvGen/.s == cenvUp) </a:t>
            </a:r>
            <a:r>
              <a:rPr lang="en-US" sz="2800" b="1" smtClean="0"/>
              <a:t>&amp;</a:t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(rGen/.s == rUp)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По построению для </a:t>
            </a:r>
            <a:r>
              <a:rPr lang="ru-RU" sz="2800" b="1" smtClean="0"/>
              <a:t>sGenUp</a:t>
            </a:r>
            <a:r>
              <a:rPr lang="ru-RU" sz="2800" smtClean="0"/>
              <a:t> выполнено:</a:t>
            </a:r>
          </a:p>
          <a:p>
            <a:pPr lvl="1" eaLnBrk="1" hangingPunct="1">
              <a:lnSpc>
                <a:spcPct val="80000"/>
              </a:lnSpc>
            </a:pPr>
            <a:r>
              <a:rPr lang="ru-RU" b="1" smtClean="0"/>
              <a:t>cenvGen/.sGenUp == cenvUp</a:t>
            </a:r>
            <a:r>
              <a:rPr lang="ru-RU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mtClean="0"/>
              <a:t>В </a:t>
            </a:r>
            <a:r>
              <a:rPr lang="ru-RU" b="1" smtClean="0"/>
              <a:t>rUp</a:t>
            </a:r>
            <a:r>
              <a:rPr lang="ru-RU" smtClean="0"/>
              <a:t> входит каждое неравенство из </a:t>
            </a:r>
            <a:r>
              <a:rPr lang="ru-RU" b="1" smtClean="0"/>
              <a:t>(rGen/. sGenUp)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Проверка условия </a:t>
            </a:r>
            <a:r>
              <a:rPr lang="ru-RU" sz="2800" b="1" smtClean="0"/>
              <a:t>cUp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cDn</a:t>
            </a:r>
            <a:r>
              <a:rPr lang="ru-RU" sz="2800" smtClean="0"/>
              <a:t> сведена к проверке двух условий:</a:t>
            </a:r>
          </a:p>
          <a:p>
            <a:pPr lvl="1" eaLnBrk="1" hangingPunct="1">
              <a:lnSpc>
                <a:spcPct val="80000"/>
              </a:lnSpc>
            </a:pPr>
            <a:r>
              <a:rPr lang="ru-RU" b="1" smtClean="0"/>
              <a:t>sGenUp</a:t>
            </a:r>
            <a:r>
              <a:rPr lang="ru-RU" smtClean="0"/>
              <a:t> является подстановкой-переименовкой</a:t>
            </a:r>
          </a:p>
          <a:p>
            <a:pPr lvl="1" eaLnBrk="1" hangingPunct="1">
              <a:lnSpc>
                <a:spcPct val="80000"/>
              </a:lnSpc>
            </a:pPr>
            <a:r>
              <a:rPr lang="ru-RU" smtClean="0"/>
              <a:t>Каждое неравенство из </a:t>
            </a:r>
            <a:r>
              <a:rPr lang="ru-RU" b="1" smtClean="0"/>
              <a:t>rUp</a:t>
            </a:r>
            <a:r>
              <a:rPr lang="ru-RU" smtClean="0"/>
              <a:t> входит в </a:t>
            </a:r>
            <a:r>
              <a:rPr lang="ru-RU" b="1" smtClean="0"/>
              <a:t>(rGen/.sGenUp)</a:t>
            </a:r>
          </a:p>
        </p:txBody>
      </p:sp>
      <p:sp>
        <p:nvSpPr>
          <p:cNvPr id="129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  <p:sp>
        <p:nvSpPr>
          <p:cNvPr id="1291270" name="AutoShape 6"/>
          <p:cNvSpPr>
            <a:spLocks noChangeArrowheads="1"/>
          </p:cNvSpPr>
          <p:nvPr/>
        </p:nvSpPr>
        <p:spPr bwMode="auto">
          <a:xfrm>
            <a:off x="1131888" y="1349375"/>
            <a:ext cx="6235700" cy="118427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0363" indent="-360363" eaLnBrk="1" hangingPunct="1"/>
            <a:r>
              <a:rPr lang="ru-RU" smtClean="0"/>
              <a:t>Подстановка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sGenUp = [(v1:-&gt;x1),...,(vn:-&gt;xn)]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является  подстановкой-переименовкой:</a:t>
            </a:r>
          </a:p>
          <a:p>
            <a:pPr marL="1252538" lvl="1" indent="-533400" eaLnBrk="1" hangingPunct="1"/>
            <a:r>
              <a:rPr lang="ru-RU" sz="3200" b="1" smtClean="0"/>
              <a:t>vi</a:t>
            </a:r>
            <a:r>
              <a:rPr lang="ru-RU" sz="3200" smtClean="0"/>
              <a:t> и </a:t>
            </a:r>
            <a:r>
              <a:rPr lang="ru-RU" sz="3200" b="1" smtClean="0"/>
              <a:t>xi</a:t>
            </a:r>
            <a:r>
              <a:rPr lang="ru-RU" sz="3200" smtClean="0"/>
              <a:t> — c-переменные с одинаковыми типами</a:t>
            </a:r>
          </a:p>
          <a:p>
            <a:pPr marL="1252538" lvl="1" indent="-533400" eaLnBrk="1" hangingPunct="1"/>
            <a:r>
              <a:rPr lang="ru-RU" sz="3200" smtClean="0"/>
              <a:t>все c-переменные в </a:t>
            </a:r>
            <a:r>
              <a:rPr lang="ru-RU" sz="3200" b="1" smtClean="0"/>
              <a:t>xs = [x1,...,xn]</a:t>
            </a:r>
            <a:r>
              <a:rPr lang="ru-RU" sz="3200" smtClean="0"/>
              <a:t> различны: </a:t>
            </a:r>
            <a:r>
              <a:rPr lang="ru-RU" sz="3200" b="1" smtClean="0"/>
              <a:t>xs == nub xs</a:t>
            </a:r>
            <a:endParaRPr lang="ru-RU" sz="3200" smtClean="0"/>
          </a:p>
        </p:txBody>
      </p:sp>
      <p:sp>
        <p:nvSpPr>
          <p:cNvPr id="129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10.1 Постановка задачи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Arial" charset="0"/>
              </a:rPr>
              <a:t>Задача: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Построить </a:t>
            </a:r>
            <a:r>
              <a:rPr lang="ru-RU" i="1" smtClean="0"/>
              <a:t>тесную общую надконфигурацию</a:t>
            </a:r>
            <a:r>
              <a:rPr lang="ru-RU" smtClean="0"/>
              <a:t>: </a:t>
            </a:r>
            <a:r>
              <a:rPr lang="ru-RU" smtClean="0">
                <a:latin typeface="Arial" charset="0"/>
              </a:rPr>
              <a:t/>
            </a:r>
            <a:br>
              <a:rPr lang="ru-RU" smtClean="0">
                <a:latin typeface="Arial" charset="0"/>
              </a:rPr>
            </a:br>
            <a:r>
              <a:rPr lang="ru-RU" smtClean="0">
                <a:latin typeface="Arial" charset="0"/>
              </a:rPr>
              <a:t>		</a:t>
            </a:r>
            <a:r>
              <a:rPr lang="ru-RU" b="1" smtClean="0"/>
              <a:t>cGen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cUp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		</a:t>
            </a:r>
            <a:r>
              <a:rPr lang="ru-RU" b="1" smtClean="0"/>
              <a:t>cGen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cDn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В силу Утв.22, стр.40 существуют </a:t>
            </a:r>
            <a:r>
              <a:rPr lang="ru-RU" b="1" smtClean="0"/>
              <a:t>sGenUp</a:t>
            </a:r>
            <a:r>
              <a:rPr lang="ru-RU" smtClean="0"/>
              <a:t>, </a:t>
            </a:r>
            <a:r>
              <a:rPr lang="ru-RU" b="1" smtClean="0"/>
              <a:t>sGenDn</a:t>
            </a:r>
            <a:r>
              <a:rPr lang="ru-RU" smtClean="0"/>
              <a:t>, </a:t>
            </a:r>
            <a:r>
              <a:rPr lang="ru-RU" b="1" smtClean="0"/>
              <a:t>r’Up</a:t>
            </a:r>
            <a:r>
              <a:rPr lang="ru-RU" smtClean="0"/>
              <a:t>, </a:t>
            </a:r>
            <a:r>
              <a:rPr lang="ru-RU" b="1" smtClean="0"/>
              <a:t>r’Dn</a:t>
            </a:r>
            <a:r>
              <a:rPr lang="ru-RU" smtClean="0"/>
              <a:t> такие, что:</a:t>
            </a:r>
            <a:r>
              <a:rPr lang="ru-RU" smtClean="0">
                <a:latin typeface="Arial" charset="0"/>
              </a:rPr>
              <a:t/>
            </a:r>
            <a:br>
              <a:rPr lang="ru-RU" smtClean="0">
                <a:latin typeface="Arial" charset="0"/>
              </a:rPr>
            </a:br>
            <a:r>
              <a:rPr lang="ru-RU" smtClean="0">
                <a:latin typeface="Arial" charset="0"/>
              </a:rPr>
              <a:t/>
            </a:r>
            <a:br>
              <a:rPr lang="ru-RU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	</a:t>
            </a:r>
            <a:r>
              <a:rPr lang="ru-RU" b="1" smtClean="0"/>
              <a:t>cUp = cGen /. sGenUp /. r’Up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	</a:t>
            </a:r>
            <a:r>
              <a:rPr lang="ru-RU" b="1" smtClean="0"/>
              <a:t>cDn = cGen /. sGenDn /. r’Dn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0363" indent="-360363" eaLnBrk="1" hangingPunct="1"/>
            <a:r>
              <a:rPr lang="ru-RU" smtClean="0"/>
              <a:t>Каждое неравенство из </a:t>
            </a:r>
            <a:r>
              <a:rPr lang="ru-RU" b="1" smtClean="0"/>
              <a:t>rUp</a:t>
            </a:r>
            <a:r>
              <a:rPr lang="ru-RU" smtClean="0"/>
              <a:t> входит в </a:t>
            </a:r>
            <a:r>
              <a:rPr lang="ru-RU" b="1" smtClean="0"/>
              <a:t>(rGen/.sGenUp)</a:t>
            </a:r>
            <a:endParaRPr lang="en-US" b="1" smtClean="0"/>
          </a:p>
          <a:p>
            <a:pPr marL="1252538" lvl="1" indent="-533400" eaLnBrk="1" hangingPunct="1"/>
            <a:r>
              <a:rPr lang="ru-RU" sz="3200" smtClean="0"/>
              <a:t>список </a:t>
            </a:r>
            <a:r>
              <a:rPr lang="ru-RU" sz="3200" b="1" smtClean="0"/>
              <a:t>missed</a:t>
            </a:r>
            <a:r>
              <a:rPr lang="ru-RU" sz="3200" smtClean="0"/>
              <a:t> всех неравенств из </a:t>
            </a:r>
            <a:r>
              <a:rPr lang="ru-RU" sz="3200" b="1" smtClean="0"/>
              <a:t>rUp</a:t>
            </a:r>
            <a:r>
              <a:rPr lang="ru-RU" sz="3200" smtClean="0"/>
              <a:t>, которые не вошли в </a:t>
            </a:r>
            <a:r>
              <a:rPr lang="ru-RU" sz="3200" b="1" smtClean="0"/>
              <a:t>rGen/.sGenUp</a:t>
            </a:r>
            <a:r>
              <a:rPr lang="ru-RU" sz="3200" smtClean="0"/>
              <a:t>, является пустым: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		</a:t>
            </a:r>
            <a:r>
              <a:rPr lang="en-US" sz="3200" b="1" smtClean="0"/>
              <a:t>null missed</a:t>
            </a:r>
            <a:endParaRPr lang="ru-RU" sz="3200" b="1" smtClean="0"/>
          </a:p>
        </p:txBody>
      </p:sp>
      <p:sp>
        <p:nvSpPr>
          <p:cNvPr id="133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3200" y="1600200"/>
            <a:ext cx="8747125" cy="5257800"/>
          </a:xfrm>
        </p:spPr>
        <p:txBody>
          <a:bodyPr/>
          <a:lstStyle/>
          <a:p>
            <a:pPr marL="360363" indent="-360363" eaLnBrk="1" hangingPunct="1">
              <a:lnSpc>
                <a:spcPct val="90000"/>
              </a:lnSpc>
              <a:tabLst>
                <a:tab pos="809625" algn="l"/>
                <a:tab pos="1349375" algn="l"/>
                <a:tab pos="3043238" algn="l"/>
                <a:tab pos="4392613" algn="l"/>
              </a:tabLst>
            </a:pPr>
            <a:r>
              <a:rPr lang="ru-RU" sz="2800" b="1" smtClean="0"/>
              <a:t>isEqCUpCGen::Conf -&gt; Conf -&gt; Subst -&gt; Bool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isEqCUpCGen cUp cGen sGenUp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isRenaming &amp;&amp; (null missed)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</a:t>
            </a:r>
            <a:r>
              <a:rPr lang="ru-RU" sz="2800" b="1" smtClean="0"/>
              <a:t>where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isRenaming = 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(all (sametypes) sGenUp) &amp;&amp;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(xs == nub xs)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xs = [ x | (v:-&gt;x) &lt;- sGenUp ]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(_, RESTR rGen)</a:t>
            </a:r>
            <a:r>
              <a:rPr lang="en-US" sz="2800" b="1" smtClean="0"/>
              <a:t>	</a:t>
            </a:r>
            <a:r>
              <a:rPr lang="ru-RU" sz="2800" b="1" smtClean="0"/>
              <a:t>= cGen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(_, RESTR rUp)</a:t>
            </a:r>
            <a:r>
              <a:rPr lang="en-US" sz="2800" b="1" smtClean="0"/>
              <a:t>	</a:t>
            </a:r>
            <a:r>
              <a:rPr lang="ru-RU" sz="2800" b="1" smtClean="0"/>
              <a:t>= cUp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r’ = rGen /. sGenUp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ru-RU" sz="2800" b="1" smtClean="0"/>
              <a:t>missed = 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ru-RU" sz="2800" b="1" smtClean="0"/>
              <a:t>[ x | x&lt;-rUp, not (x ‘elem‘ r’) ]</a:t>
            </a:r>
          </a:p>
        </p:txBody>
      </p:sp>
      <p:sp>
        <p:nvSpPr>
          <p:cNvPr id="133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0363" indent="-360363" eaLnBrk="1" hangingPunct="1">
              <a:tabLst>
                <a:tab pos="6731000" algn="l"/>
                <a:tab pos="6819900" algn="l"/>
              </a:tabLst>
            </a:pPr>
            <a:r>
              <a:rPr lang="ru-RU" b="1" smtClean="0"/>
              <a:t>sametypes</a:t>
            </a:r>
            <a:r>
              <a:rPr lang="en-US" b="1" smtClean="0"/>
              <a:t> :: SBind -&gt; Bool </a:t>
            </a:r>
            <a:br>
              <a:rPr lang="en-US" b="1" smtClean="0"/>
            </a:br>
            <a:r>
              <a:rPr lang="ru-RU" b="1" smtClean="0"/>
              <a:t>sametypes ((CVA i):-&gt;(CVA j))</a:t>
            </a:r>
            <a:r>
              <a:rPr lang="en-US" b="1" smtClean="0"/>
              <a:t>	</a:t>
            </a:r>
            <a:r>
              <a:rPr lang="ru-RU" b="1" smtClean="0"/>
              <a:t>=</a:t>
            </a:r>
            <a:r>
              <a:rPr lang="en-US" b="1" smtClean="0"/>
              <a:t> </a:t>
            </a:r>
            <a:r>
              <a:rPr lang="ru-RU" b="1" smtClean="0"/>
              <a:t>True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sametypes ((CVE i):-&gt;(CVE j))</a:t>
            </a:r>
            <a:r>
              <a:rPr lang="en-US" b="1" smtClean="0"/>
              <a:t>	</a:t>
            </a:r>
            <a:r>
              <a:rPr lang="ru-RU" b="1" smtClean="0"/>
              <a:t>= True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sametypes </a:t>
            </a:r>
            <a:r>
              <a:rPr lang="en-US" b="1" smtClean="0"/>
              <a:t>_	</a:t>
            </a:r>
            <a:r>
              <a:rPr lang="ru-RU" b="1" smtClean="0"/>
              <a:t>= False</a:t>
            </a:r>
          </a:p>
        </p:txBody>
      </p:sp>
      <p:sp>
        <p:nvSpPr>
          <p:cNvPr id="1337347" name="Rectangle 3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 isEqCUpCGen: Проверка вложения cUp </a:t>
            </a:r>
            <a:r>
              <a:rPr lang="en-US" sz="4000" smtClean="0"/>
              <a:t>≥</a:t>
            </a:r>
            <a:r>
              <a:rPr lang="ru-RU" sz="4000" smtClean="0"/>
              <a:t> 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8343900" cy="15144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10.6.1 mkSubstUpDn: построение cUp</a:t>
            </a:r>
            <a:r>
              <a:rPr lang="en-US" sz="4000" smtClean="0"/>
              <a:t>/.</a:t>
            </a:r>
            <a:r>
              <a:rPr lang="ru-RU" sz="4000" smtClean="0"/>
              <a:t>sUpDn</a:t>
            </a:r>
            <a:r>
              <a:rPr lang="en-US" sz="4000" smtClean="0"/>
              <a:t>==</a:t>
            </a:r>
            <a:r>
              <a:rPr lang="ru-RU" sz="4000" smtClean="0"/>
              <a:t>cDn</a:t>
            </a:r>
          </a:p>
        </p:txBody>
      </p:sp>
      <p:sp>
        <p:nvSpPr>
          <p:cNvPr id="130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4950"/>
            <a:ext cx="8493125" cy="5353050"/>
          </a:xfrm>
        </p:spPr>
        <p:txBody>
          <a:bodyPr/>
          <a:lstStyle/>
          <a:p>
            <a:pPr eaLnBrk="1" hangingPunct="1"/>
            <a:r>
              <a:rPr lang="ru-RU" smtClean="0"/>
              <a:t>В случае, когда </a:t>
            </a:r>
            <a:r>
              <a:rPr lang="ru-RU" b="1" smtClean="0"/>
              <a:t>cUp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cDn</a:t>
            </a:r>
            <a:r>
              <a:rPr lang="ru-RU" smtClean="0"/>
              <a:t>, то есть </a:t>
            </a:r>
            <a:r>
              <a:rPr lang="ru-RU" b="1" smtClean="0"/>
              <a:t>(isEqCUpCGen cUp cGen sGenUp)</a:t>
            </a:r>
            <a:r>
              <a:rPr lang="ru-RU" smtClean="0"/>
              <a:t>, будет необходимо знать подстановку </a:t>
            </a:r>
            <a:r>
              <a:rPr lang="ru-RU" b="1" smtClean="0"/>
              <a:t>sUpDn</a:t>
            </a:r>
            <a:r>
              <a:rPr lang="ru-RU" smtClean="0"/>
              <a:t>, приводящую </a:t>
            </a:r>
            <a:r>
              <a:rPr lang="ru-RU" b="1" smtClean="0"/>
              <a:t>cUp</a:t>
            </a:r>
            <a:r>
              <a:rPr lang="ru-RU" smtClean="0"/>
              <a:t> к </a:t>
            </a:r>
            <a:r>
              <a:rPr lang="ru-RU" b="1" smtClean="0"/>
              <a:t>cDn</a:t>
            </a:r>
            <a:r>
              <a:rPr lang="ru-RU" smtClean="0"/>
              <a:t>.</a:t>
            </a:r>
            <a:endParaRPr lang="en-US" smtClean="0"/>
          </a:p>
          <a:p>
            <a:pPr eaLnBrk="1" hangingPunct="1"/>
            <a:r>
              <a:rPr lang="ru-RU" smtClean="0"/>
              <a:t>Подстановка </a:t>
            </a:r>
            <a:r>
              <a:rPr lang="ru-RU" b="1" smtClean="0"/>
              <a:t>sUpDn</a:t>
            </a:r>
            <a:r>
              <a:rPr lang="ru-RU" smtClean="0"/>
              <a:t> может быть построена из подстановок </a:t>
            </a:r>
            <a:r>
              <a:rPr lang="ru-RU" b="1" smtClean="0"/>
              <a:t>sGenUp</a:t>
            </a:r>
            <a:r>
              <a:rPr lang="ru-RU" smtClean="0"/>
              <a:t> и </a:t>
            </a:r>
            <a:r>
              <a:rPr lang="ru-RU" b="1" smtClean="0"/>
              <a:t>sGenDn</a:t>
            </a:r>
            <a:r>
              <a:rPr lang="en-US" smtClean="0"/>
              <a:t>!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8343900" cy="15144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10.6.1 mkSubstUpDn: построение cUp</a:t>
            </a:r>
            <a:r>
              <a:rPr lang="en-US" sz="4000" smtClean="0"/>
              <a:t>/.</a:t>
            </a:r>
            <a:r>
              <a:rPr lang="ru-RU" sz="4000" smtClean="0"/>
              <a:t>sUpDn</a:t>
            </a:r>
            <a:r>
              <a:rPr lang="en-US" sz="4000" smtClean="0"/>
              <a:t>==</a:t>
            </a:r>
            <a:r>
              <a:rPr lang="ru-RU" sz="4000" smtClean="0"/>
              <a:t>cDn</a:t>
            </a:r>
          </a:p>
        </p:txBody>
      </p:sp>
      <p:sp>
        <p:nvSpPr>
          <p:cNvPr id="48131" name="Oval 5"/>
          <p:cNvSpPr>
            <a:spLocks noChangeArrowheads="1"/>
          </p:cNvSpPr>
          <p:nvPr/>
        </p:nvSpPr>
        <p:spPr bwMode="auto">
          <a:xfrm>
            <a:off x="3763963" y="1749425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cGen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8132" name="Oval 6"/>
          <p:cNvSpPr>
            <a:spLocks noChangeArrowheads="1"/>
          </p:cNvSpPr>
          <p:nvPr/>
        </p:nvSpPr>
        <p:spPr bwMode="auto">
          <a:xfrm>
            <a:off x="811213" y="3429000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cUp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8133" name="Oval 7"/>
          <p:cNvSpPr>
            <a:spLocks noChangeArrowheads="1"/>
          </p:cNvSpPr>
          <p:nvPr/>
        </p:nvSpPr>
        <p:spPr bwMode="auto">
          <a:xfrm>
            <a:off x="6388100" y="3429000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cDn</a:t>
            </a:r>
            <a:endParaRPr lang="ru-RU" sz="3200">
              <a:solidFill>
                <a:schemeClr val="tx1"/>
              </a:solidFill>
            </a:endParaRPr>
          </a:p>
        </p:txBody>
      </p:sp>
      <p:cxnSp>
        <p:nvCxnSpPr>
          <p:cNvPr id="48134" name="AutoShape 8"/>
          <p:cNvCxnSpPr>
            <a:cxnSpLocks noChangeShapeType="1"/>
            <a:stCxn id="48131" idx="3"/>
            <a:endCxn id="48132" idx="7"/>
          </p:cNvCxnSpPr>
          <p:nvPr/>
        </p:nvCxnSpPr>
        <p:spPr bwMode="auto">
          <a:xfrm flipH="1">
            <a:off x="2217738" y="2486025"/>
            <a:ext cx="1787525" cy="1046163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48135" name="AutoShape 9"/>
          <p:cNvCxnSpPr>
            <a:cxnSpLocks noChangeShapeType="1"/>
            <a:stCxn id="48131" idx="5"/>
            <a:endCxn id="48133" idx="1"/>
          </p:cNvCxnSpPr>
          <p:nvPr/>
        </p:nvCxnSpPr>
        <p:spPr bwMode="auto">
          <a:xfrm>
            <a:off x="5170488" y="2486025"/>
            <a:ext cx="1458912" cy="1046163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48136" name="Text Box 10"/>
          <p:cNvSpPr txBox="1">
            <a:spLocks noChangeArrowheads="1"/>
          </p:cNvSpPr>
          <p:nvPr/>
        </p:nvSpPr>
        <p:spPr bwMode="auto">
          <a:xfrm>
            <a:off x="1527175" y="2378075"/>
            <a:ext cx="17399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sGenUp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8137" name="Text Box 11"/>
          <p:cNvSpPr txBox="1">
            <a:spLocks noChangeArrowheads="1"/>
          </p:cNvSpPr>
          <p:nvPr/>
        </p:nvSpPr>
        <p:spPr bwMode="auto">
          <a:xfrm>
            <a:off x="5745163" y="2378075"/>
            <a:ext cx="17399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sGenDn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1339404" name="Text Box 12"/>
          <p:cNvSpPr txBox="1">
            <a:spLocks noChangeArrowheads="1"/>
          </p:cNvSpPr>
          <p:nvPr/>
        </p:nvSpPr>
        <p:spPr bwMode="auto">
          <a:xfrm>
            <a:off x="3038475" y="5691188"/>
            <a:ext cx="3125788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Общий случай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Gener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8343900" cy="15144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10.6.1 mkSubstUpDn: построение cUp</a:t>
            </a:r>
            <a:r>
              <a:rPr lang="en-US" sz="4000" smtClean="0"/>
              <a:t>/.</a:t>
            </a:r>
            <a:r>
              <a:rPr lang="ru-RU" sz="4000" smtClean="0"/>
              <a:t>sUpDn</a:t>
            </a:r>
            <a:r>
              <a:rPr lang="en-US" sz="4000" smtClean="0"/>
              <a:t>==</a:t>
            </a:r>
            <a:r>
              <a:rPr lang="ru-RU" sz="4000" smtClean="0"/>
              <a:t>cDn</a:t>
            </a:r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3763963" y="1749425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cGen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811213" y="1749425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cUp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6388100" y="3429000"/>
            <a:ext cx="1647825" cy="839788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cDn</a:t>
            </a:r>
            <a:endParaRPr lang="ru-RU" sz="3200">
              <a:solidFill>
                <a:schemeClr val="tx1"/>
              </a:solidFill>
            </a:endParaRPr>
          </a:p>
        </p:txBody>
      </p:sp>
      <p:cxnSp>
        <p:nvCxnSpPr>
          <p:cNvPr id="1341446" name="AutoShape 6"/>
          <p:cNvCxnSpPr>
            <a:cxnSpLocks noChangeShapeType="1"/>
            <a:stCxn id="49155" idx="2"/>
            <a:endCxn id="49156" idx="6"/>
          </p:cNvCxnSpPr>
          <p:nvPr/>
        </p:nvCxnSpPr>
        <p:spPr bwMode="auto">
          <a:xfrm flipH="1">
            <a:off x="2478088" y="2170113"/>
            <a:ext cx="1266825" cy="0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49159" name="AutoShape 7"/>
          <p:cNvCxnSpPr>
            <a:cxnSpLocks noChangeShapeType="1"/>
            <a:stCxn id="49155" idx="5"/>
            <a:endCxn id="49157" idx="1"/>
          </p:cNvCxnSpPr>
          <p:nvPr/>
        </p:nvCxnSpPr>
        <p:spPr bwMode="auto">
          <a:xfrm>
            <a:off x="5170488" y="2486025"/>
            <a:ext cx="1458912" cy="1046163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341448" name="Text Box 8"/>
          <p:cNvSpPr txBox="1">
            <a:spLocks noChangeArrowheads="1"/>
          </p:cNvSpPr>
          <p:nvPr/>
        </p:nvSpPr>
        <p:spPr bwMode="auto">
          <a:xfrm>
            <a:off x="2290763" y="1463675"/>
            <a:ext cx="17399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sGenUp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5745163" y="2378075"/>
            <a:ext cx="17399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sGenDn</a:t>
            </a: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1341450" name="Text Box 10"/>
          <p:cNvSpPr txBox="1">
            <a:spLocks noChangeArrowheads="1"/>
          </p:cNvSpPr>
          <p:nvPr/>
        </p:nvSpPr>
        <p:spPr bwMode="auto">
          <a:xfrm>
            <a:off x="1228725" y="5691188"/>
            <a:ext cx="6746875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Случай, когда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isEqCUpCGen cUp cGen sGenUp</a:t>
            </a:r>
          </a:p>
        </p:txBody>
      </p:sp>
      <p:sp>
        <p:nvSpPr>
          <p:cNvPr id="1341451" name="AutoShape 11"/>
          <p:cNvSpPr>
            <a:spLocks noChangeArrowheads="1"/>
          </p:cNvSpPr>
          <p:nvPr/>
        </p:nvSpPr>
        <p:spPr bwMode="auto">
          <a:xfrm>
            <a:off x="179388" y="3001963"/>
            <a:ext cx="3522662" cy="2533650"/>
          </a:xfrm>
          <a:prstGeom prst="wedgeRectCallout">
            <a:avLst>
              <a:gd name="adj1" fmla="val 31750"/>
              <a:gd name="adj2" fmla="val -92481"/>
            </a:avLst>
          </a:prstGeom>
          <a:solidFill>
            <a:srgbClr val="BBE0E3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0">
                <a:solidFill>
                  <a:schemeClr val="tx1"/>
                </a:solidFill>
              </a:rPr>
              <a:t>подстановка-переименовка! Можно сделать текстуальную инверсию!</a:t>
            </a:r>
          </a:p>
        </p:txBody>
      </p:sp>
      <p:sp>
        <p:nvSpPr>
          <p:cNvPr id="1341452" name="Text Box 12"/>
          <p:cNvSpPr txBox="1">
            <a:spLocks noChangeArrowheads="1"/>
          </p:cNvSpPr>
          <p:nvPr/>
        </p:nvSpPr>
        <p:spPr bwMode="auto">
          <a:xfrm>
            <a:off x="2292350" y="1466850"/>
            <a:ext cx="17399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sUpGen</a:t>
            </a:r>
            <a:endParaRPr lang="ru-RU" sz="3200">
              <a:solidFill>
                <a:srgbClr val="FF0000"/>
              </a:solidFill>
            </a:endParaRPr>
          </a:p>
        </p:txBody>
      </p:sp>
      <p:cxnSp>
        <p:nvCxnSpPr>
          <p:cNvPr id="1341453" name="AutoShape 13"/>
          <p:cNvCxnSpPr>
            <a:cxnSpLocks noChangeShapeType="1"/>
            <a:stCxn id="49156" idx="6"/>
            <a:endCxn id="49155" idx="2"/>
          </p:cNvCxnSpPr>
          <p:nvPr/>
        </p:nvCxnSpPr>
        <p:spPr bwMode="auto">
          <a:xfrm>
            <a:off x="2478088" y="2170113"/>
            <a:ext cx="1266825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341455" name="AutoShape 15"/>
          <p:cNvCxnSpPr>
            <a:cxnSpLocks noChangeShapeType="1"/>
            <a:stCxn id="49156" idx="5"/>
            <a:endCxn id="49157" idx="2"/>
          </p:cNvCxnSpPr>
          <p:nvPr/>
        </p:nvCxnSpPr>
        <p:spPr bwMode="auto">
          <a:xfrm>
            <a:off x="2217738" y="2486025"/>
            <a:ext cx="4151312" cy="1363663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341458" name="AutoShape 18"/>
          <p:cNvSpPr>
            <a:spLocks noChangeArrowheads="1"/>
          </p:cNvSpPr>
          <p:nvPr/>
        </p:nvSpPr>
        <p:spPr bwMode="auto">
          <a:xfrm>
            <a:off x="171450" y="4416425"/>
            <a:ext cx="6715125" cy="1169988"/>
          </a:xfrm>
          <a:prstGeom prst="wedgeRectCallout">
            <a:avLst>
              <a:gd name="adj1" fmla="val 6477"/>
              <a:gd name="adj2" fmla="val -164245"/>
            </a:avLst>
          </a:prstGeom>
          <a:solidFill>
            <a:srgbClr val="BBE0E3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3200" dirty="0" err="1">
                <a:solidFill>
                  <a:schemeClr val="tx1"/>
                </a:solidFill>
              </a:rPr>
              <a:t>sUpDn</a:t>
            </a:r>
            <a:r>
              <a:rPr lang="en-US" sz="3200" dirty="0">
                <a:solidFill>
                  <a:schemeClr val="tx1"/>
                </a:solidFill>
              </a:rPr>
              <a:t>	= </a:t>
            </a:r>
            <a:r>
              <a:rPr lang="en-US" sz="3200" dirty="0" err="1">
                <a:solidFill>
                  <a:schemeClr val="tx1"/>
                </a:solidFill>
              </a:rPr>
              <a:t>sUpGen</a:t>
            </a:r>
            <a:r>
              <a:rPr lang="en-US" sz="3200" dirty="0">
                <a:solidFill>
                  <a:schemeClr val="tx1"/>
                </a:solidFill>
              </a:rPr>
              <a:t>.*.</a:t>
            </a:r>
            <a:r>
              <a:rPr lang="en-US" sz="3200" dirty="0" err="1">
                <a:solidFill>
                  <a:schemeClr val="tx1"/>
                </a:solidFill>
              </a:rPr>
              <a:t>GenDn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		= (</a:t>
            </a:r>
            <a:r>
              <a:rPr lang="en-US" sz="3200" dirty="0" err="1" smtClean="0">
                <a:solidFill>
                  <a:schemeClr val="tx1"/>
                </a:solidFill>
              </a:rPr>
              <a:t>sGenUp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r>
              <a:rPr lang="en-US" sz="3200" baseline="30000" dirty="0" smtClean="0">
                <a:solidFill>
                  <a:schemeClr val="tx1"/>
                </a:solidFill>
              </a:rPr>
              <a:t>(-</a:t>
            </a:r>
            <a:r>
              <a:rPr lang="en-US" sz="3200" baseline="30000" dirty="0">
                <a:solidFill>
                  <a:schemeClr val="tx1"/>
                </a:solidFill>
              </a:rPr>
              <a:t>1)</a:t>
            </a:r>
            <a:r>
              <a:rPr lang="en-US" sz="3200" dirty="0">
                <a:solidFill>
                  <a:schemeClr val="tx1"/>
                </a:solidFill>
              </a:rPr>
              <a:t>.*.</a:t>
            </a:r>
            <a:r>
              <a:rPr lang="en-US" sz="3200" dirty="0" err="1">
                <a:solidFill>
                  <a:schemeClr val="tx1"/>
                </a:solidFill>
              </a:rPr>
              <a:t>GenDn</a:t>
            </a:r>
            <a:endParaRPr lang="ru-RU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4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4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41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41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4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4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48" grpId="0"/>
      <p:bldP spid="1341451" grpId="0" animBg="1"/>
      <p:bldP spid="1341451" grpId="1" animBg="1"/>
      <p:bldP spid="1341452" grpId="0"/>
      <p:bldP spid="134145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091613" cy="5257800"/>
          </a:xfrm>
        </p:spPr>
        <p:txBody>
          <a:bodyPr/>
          <a:lstStyle/>
          <a:p>
            <a:pPr eaLnBrk="1" hangingPunct="1"/>
            <a:r>
              <a:rPr lang="ru-RU" b="1" dirty="0" err="1" smtClean="0"/>
              <a:t>mkSubstUpDn</a:t>
            </a:r>
            <a:r>
              <a:rPr lang="ru-RU" b="1" dirty="0" smtClean="0"/>
              <a:t> :: </a:t>
            </a:r>
            <a:r>
              <a:rPr lang="ru-RU" b="1" dirty="0" err="1" smtClean="0"/>
              <a:t>Subst</a:t>
            </a:r>
            <a:r>
              <a:rPr lang="ru-RU" b="1" dirty="0" smtClean="0"/>
              <a:t> -&gt; </a:t>
            </a:r>
            <a:r>
              <a:rPr lang="ru-RU" b="1" dirty="0" err="1" smtClean="0"/>
              <a:t>Subst</a:t>
            </a:r>
            <a:r>
              <a:rPr lang="ru-RU" b="1" dirty="0" smtClean="0"/>
              <a:t> -&gt; </a:t>
            </a:r>
            <a:r>
              <a:rPr lang="ru-RU" b="1" dirty="0" err="1" smtClean="0"/>
              <a:t>Subst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err="1" smtClean="0"/>
              <a:t>mkSubstUpDn</a:t>
            </a:r>
            <a:r>
              <a:rPr lang="ru-RU" b="1" dirty="0" smtClean="0"/>
              <a:t> </a:t>
            </a:r>
            <a:r>
              <a:rPr lang="ru-RU" b="1" dirty="0" err="1" smtClean="0"/>
              <a:t>sGenUp</a:t>
            </a:r>
            <a:r>
              <a:rPr lang="ru-RU" b="1" dirty="0" smtClean="0"/>
              <a:t> </a:t>
            </a:r>
            <a:r>
              <a:rPr lang="ru-RU" b="1" dirty="0" err="1" smtClean="0"/>
              <a:t>sGenDn</a:t>
            </a:r>
            <a:r>
              <a:rPr lang="ru-RU" b="1" dirty="0" smtClean="0"/>
              <a:t> =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		</a:t>
            </a:r>
            <a:r>
              <a:rPr lang="ru-RU" b="1" dirty="0" smtClean="0"/>
              <a:t>(</a:t>
            </a:r>
            <a:r>
              <a:rPr lang="ru-RU" b="1" dirty="0" err="1" smtClean="0"/>
              <a:t>invSubst</a:t>
            </a:r>
            <a:r>
              <a:rPr lang="ru-RU" b="1" dirty="0" smtClean="0"/>
              <a:t> </a:t>
            </a:r>
            <a:r>
              <a:rPr lang="ru-RU" b="1" dirty="0" err="1" smtClean="0"/>
              <a:t>sGenUp</a:t>
            </a:r>
            <a:r>
              <a:rPr lang="ru-RU" b="1" dirty="0" smtClean="0"/>
              <a:t>).*.</a:t>
            </a:r>
            <a:r>
              <a:rPr lang="ru-RU" b="1" dirty="0" err="1" smtClean="0"/>
              <a:t>sGenDn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err="1" smtClean="0"/>
              <a:t>invSubst</a:t>
            </a:r>
            <a:r>
              <a:rPr lang="ru-RU" b="1" dirty="0" smtClean="0"/>
              <a:t> :: </a:t>
            </a:r>
            <a:r>
              <a:rPr lang="ru-RU" b="1" dirty="0" err="1" smtClean="0"/>
              <a:t>Subst</a:t>
            </a:r>
            <a:r>
              <a:rPr lang="ru-RU" b="1" dirty="0" smtClean="0"/>
              <a:t> -&gt; </a:t>
            </a:r>
            <a:r>
              <a:rPr lang="ru-RU" b="1" dirty="0" err="1" smtClean="0"/>
              <a:t>Subst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err="1" smtClean="0"/>
              <a:t>invSubst</a:t>
            </a:r>
            <a:r>
              <a:rPr lang="ru-RU" b="1" dirty="0" smtClean="0"/>
              <a:t> </a:t>
            </a:r>
            <a:r>
              <a:rPr lang="ru-RU" b="1" dirty="0" err="1" smtClean="0"/>
              <a:t>s</a:t>
            </a:r>
            <a:r>
              <a:rPr lang="en-US" b="1" dirty="0" smtClean="0"/>
              <a:t> </a:t>
            </a:r>
            <a:r>
              <a:rPr lang="ru-RU" b="1" dirty="0" smtClean="0"/>
              <a:t>=</a:t>
            </a:r>
            <a:r>
              <a:rPr lang="en-US" b="1" dirty="0" smtClean="0"/>
              <a:t> </a:t>
            </a:r>
            <a:r>
              <a:rPr lang="ru-RU" b="1" dirty="0" smtClean="0"/>
              <a:t>[ x:-&gt;v | (</a:t>
            </a:r>
            <a:r>
              <a:rPr lang="ru-RU" b="1" dirty="0" err="1" smtClean="0"/>
              <a:t>v</a:t>
            </a:r>
            <a:r>
              <a:rPr lang="ru-RU" b="1" dirty="0" smtClean="0"/>
              <a:t>:-&gt;</a:t>
            </a:r>
            <a:r>
              <a:rPr lang="ru-RU" b="1" dirty="0" err="1" smtClean="0"/>
              <a:t>x</a:t>
            </a:r>
            <a:r>
              <a:rPr lang="ru-RU" b="1" dirty="0" smtClean="0"/>
              <a:t>)&lt;-</a:t>
            </a:r>
            <a:r>
              <a:rPr lang="ru-RU" b="1" dirty="0" err="1" smtClean="0"/>
              <a:t>s</a:t>
            </a:r>
            <a:r>
              <a:rPr lang="ru-RU" b="1" dirty="0" smtClean="0"/>
              <a:t> ]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		</a:t>
            </a:r>
            <a:r>
              <a:rPr lang="en-US" b="1" dirty="0" smtClean="0"/>
              <a:t>-- </a:t>
            </a:r>
            <a:r>
              <a:rPr lang="ru-RU" dirty="0" smtClean="0"/>
              <a:t>использовать осторожно! только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ru-RU" b="1" dirty="0" smtClean="0"/>
              <a:t>-- </a:t>
            </a:r>
            <a:r>
              <a:rPr lang="ru-RU" dirty="0" smtClean="0"/>
              <a:t>для </a:t>
            </a:r>
            <a:r>
              <a:rPr lang="ru-RU" dirty="0" err="1" smtClean="0"/>
              <a:t>подстановок-переименовок</a:t>
            </a:r>
            <a:endParaRPr lang="ru-RU" dirty="0" smtClean="0"/>
          </a:p>
        </p:txBody>
      </p:sp>
      <p:sp>
        <p:nvSpPr>
          <p:cNvPr id="1305605" name="Rectangle 5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8343900" cy="15144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10.6.1 mkSubstUpDn: построение cUp</a:t>
            </a:r>
            <a:r>
              <a:rPr lang="en-US" sz="4000" smtClean="0"/>
              <a:t>/.</a:t>
            </a:r>
            <a:r>
              <a:rPr lang="ru-RU" sz="4000" smtClean="0"/>
              <a:t>sUpDn</a:t>
            </a:r>
            <a:r>
              <a:rPr lang="en-US" sz="4000" smtClean="0"/>
              <a:t>==</a:t>
            </a:r>
            <a:r>
              <a:rPr lang="ru-RU" sz="4000" smtClean="0"/>
              <a:t>cDn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Поправка Юрия Климова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Обнаружил некорректность алгоритма Л.В.Парменовой</a:t>
            </a:r>
          </a:p>
          <a:p>
            <a:pPr eaLnBrk="1" hangingPunct="1"/>
            <a:r>
              <a:rPr lang="ru-RU" smtClean="0"/>
              <a:t>Предложил алгоритм</a:t>
            </a:r>
            <a:r>
              <a:rPr lang="en-US" smtClean="0"/>
              <a:t>,</a:t>
            </a:r>
            <a:r>
              <a:rPr lang="ru-RU" smtClean="0"/>
              <a:t> исправляющий ситуацию</a:t>
            </a:r>
          </a:p>
          <a:p>
            <a:pPr eaLnBrk="1" hangingPunct="1"/>
            <a:r>
              <a:rPr lang="ru-RU" smtClean="0"/>
              <a:t>Проблема: нам не известно множество </a:t>
            </a:r>
            <a:r>
              <a:rPr lang="en-US" b="1" smtClean="0"/>
              <a:t>Tautologies</a:t>
            </a:r>
            <a:endParaRPr lang="ru-RU" b="1" smtClean="0"/>
          </a:p>
          <a:p>
            <a:pPr eaLnBrk="1" hangingPunct="1"/>
            <a:r>
              <a:rPr lang="ru-RU" smtClean="0"/>
              <a:t>Зато есть предикат </a:t>
            </a:r>
            <a:r>
              <a:rPr lang="en-US" b="1" smtClean="0"/>
              <a:t>isTauto</a:t>
            </a:r>
            <a:r>
              <a:rPr lang="en-US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210" name="AutoShape 2"/>
          <p:cNvSpPr>
            <a:spLocks noChangeArrowheads="1"/>
          </p:cNvSpPr>
          <p:nvPr/>
        </p:nvSpPr>
        <p:spPr bwMode="auto">
          <a:xfrm>
            <a:off x="2520950" y="2027238"/>
            <a:ext cx="4119563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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</a:rPr>
              <a:t>(x:=/=:y) </a:t>
            </a:r>
            <a:r>
              <a:rPr lang="ru-RU" sz="3200">
                <a:solidFill>
                  <a:schemeClr val="tx1"/>
                </a:solidFill>
                <a:sym typeface="SymbolProp BT" pitchFamily="2" charset="2"/>
              </a:rPr>
              <a:t>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sp>
        <p:nvSpPr>
          <p:cNvPr id="1374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52229" name="AutoShape 5"/>
          <p:cNvCxnSpPr>
            <a:cxnSpLocks noChangeShapeType="1"/>
            <a:stCxn id="52238" idx="2"/>
            <a:endCxn id="52240" idx="3"/>
          </p:cNvCxnSpPr>
          <p:nvPr/>
        </p:nvCxnSpPr>
        <p:spPr bwMode="auto">
          <a:xfrm flipH="1">
            <a:off x="3208338" y="3729038"/>
            <a:ext cx="1030287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1828800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6630988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cxnSp>
        <p:nvCxnSpPr>
          <p:cNvPr id="52234" name="AutoShape 10"/>
          <p:cNvCxnSpPr>
            <a:cxnSpLocks noChangeShapeType="1"/>
            <a:stCxn id="52238" idx="6"/>
            <a:endCxn id="52242" idx="1"/>
          </p:cNvCxnSpPr>
          <p:nvPr/>
        </p:nvCxnSpPr>
        <p:spPr bwMode="auto">
          <a:xfrm>
            <a:off x="4924425" y="3729038"/>
            <a:ext cx="955675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2235" name="AutoShape 11"/>
          <p:cNvCxnSpPr>
            <a:cxnSpLocks noChangeShapeType="1"/>
            <a:stCxn id="52230" idx="2"/>
            <a:endCxn id="52231" idx="0"/>
          </p:cNvCxnSpPr>
          <p:nvPr/>
        </p:nvCxnSpPr>
        <p:spPr bwMode="auto">
          <a:xfrm flipH="1">
            <a:off x="1090613" y="4791075"/>
            <a:ext cx="709612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2236" name="AutoShape 12"/>
          <p:cNvCxnSpPr>
            <a:cxnSpLocks noChangeShapeType="1"/>
            <a:stCxn id="52230" idx="6"/>
            <a:endCxn id="52232" idx="0"/>
          </p:cNvCxnSpPr>
          <p:nvPr/>
        </p:nvCxnSpPr>
        <p:spPr bwMode="auto">
          <a:xfrm>
            <a:off x="2486025" y="4791075"/>
            <a:ext cx="774700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2237" name="AutoShape 13"/>
          <p:cNvCxnSpPr>
            <a:cxnSpLocks noChangeShapeType="1"/>
            <a:stCxn id="52233" idx="6"/>
            <a:endCxn id="52246" idx="0"/>
          </p:cNvCxnSpPr>
          <p:nvPr/>
        </p:nvCxnSpPr>
        <p:spPr bwMode="auto">
          <a:xfrm>
            <a:off x="7288213" y="4791075"/>
            <a:ext cx="625475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4267200" y="3414713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и</a:t>
            </a:r>
          </a:p>
        </p:txBody>
      </p:sp>
      <p:cxnSp>
        <p:nvCxnSpPr>
          <p:cNvPr id="52239" name="AutoShape 15"/>
          <p:cNvCxnSpPr>
            <a:cxnSpLocks noChangeShapeType="1"/>
            <a:stCxn id="1374210" idx="2"/>
            <a:endCxn id="52238" idx="0"/>
          </p:cNvCxnSpPr>
          <p:nvPr/>
        </p:nvCxnSpPr>
        <p:spPr bwMode="auto">
          <a:xfrm>
            <a:off x="4581525" y="2905125"/>
            <a:ext cx="0" cy="4810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11080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2241" name="AutoShape 17"/>
          <p:cNvCxnSpPr>
            <a:cxnSpLocks noChangeShapeType="1"/>
            <a:stCxn id="52240" idx="2"/>
            <a:endCxn id="52230" idx="0"/>
          </p:cNvCxnSpPr>
          <p:nvPr/>
        </p:nvCxnSpPr>
        <p:spPr bwMode="auto">
          <a:xfrm flipH="1">
            <a:off x="2143125" y="4038600"/>
            <a:ext cx="1588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2242" name="AutoShape 18"/>
          <p:cNvSpPr>
            <a:spLocks noChangeArrowheads="1"/>
          </p:cNvSpPr>
          <p:nvPr/>
        </p:nvSpPr>
        <p:spPr bwMode="auto">
          <a:xfrm>
            <a:off x="59086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2243" name="AutoShape 19"/>
          <p:cNvCxnSpPr>
            <a:cxnSpLocks noChangeShapeType="1"/>
            <a:stCxn id="52233" idx="2"/>
            <a:endCxn id="52245" idx="0"/>
          </p:cNvCxnSpPr>
          <p:nvPr/>
        </p:nvCxnSpPr>
        <p:spPr bwMode="auto">
          <a:xfrm flipH="1">
            <a:off x="5740400" y="4791075"/>
            <a:ext cx="862013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2244" name="AutoShape 20"/>
          <p:cNvCxnSpPr>
            <a:cxnSpLocks noChangeShapeType="1"/>
            <a:stCxn id="52242" idx="2"/>
            <a:endCxn id="52233" idx="0"/>
          </p:cNvCxnSpPr>
          <p:nvPr/>
        </p:nvCxnSpPr>
        <p:spPr bwMode="auto">
          <a:xfrm>
            <a:off x="6945313" y="4038600"/>
            <a:ext cx="0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2245" name="AutoShape 21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53252" name="AutoShape 4"/>
          <p:cNvCxnSpPr>
            <a:cxnSpLocks noChangeShapeType="1"/>
            <a:stCxn id="53253" idx="6"/>
            <a:endCxn id="53262" idx="2"/>
          </p:cNvCxnSpPr>
          <p:nvPr/>
        </p:nvCxnSpPr>
        <p:spPr bwMode="auto">
          <a:xfrm flipV="1">
            <a:off x="2486025" y="3217863"/>
            <a:ext cx="1752600" cy="1587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1828800" y="2905125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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663575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</a:t>
            </a:r>
          </a:p>
        </p:txBody>
      </p:sp>
      <p:cxnSp>
        <p:nvCxnSpPr>
          <p:cNvPr id="53257" name="AutoShape 9"/>
          <p:cNvCxnSpPr>
            <a:cxnSpLocks noChangeShapeType="1"/>
            <a:stCxn id="53256" idx="2"/>
            <a:endCxn id="53262" idx="6"/>
          </p:cNvCxnSpPr>
          <p:nvPr/>
        </p:nvCxnSpPr>
        <p:spPr bwMode="auto">
          <a:xfrm flipH="1">
            <a:off x="4924425" y="3217863"/>
            <a:ext cx="1682750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58" name="AutoShape 10"/>
          <p:cNvCxnSpPr>
            <a:cxnSpLocks noChangeShapeType="1"/>
            <a:stCxn id="53254" idx="0"/>
            <a:endCxn id="53264" idx="2"/>
          </p:cNvCxnSpPr>
          <p:nvPr/>
        </p:nvCxnSpPr>
        <p:spPr bwMode="auto">
          <a:xfrm flipV="1">
            <a:off x="1090613" y="5027613"/>
            <a:ext cx="1587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59" name="AutoShape 11"/>
          <p:cNvCxnSpPr>
            <a:cxnSpLocks noChangeShapeType="1"/>
            <a:stCxn id="53255" idx="0"/>
            <a:endCxn id="53267" idx="2"/>
          </p:cNvCxnSpPr>
          <p:nvPr/>
        </p:nvCxnSpPr>
        <p:spPr bwMode="auto">
          <a:xfrm flipV="1">
            <a:off x="3260725" y="5027613"/>
            <a:ext cx="1588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60" name="AutoShape 12"/>
          <p:cNvCxnSpPr>
            <a:cxnSpLocks noChangeShapeType="1"/>
            <a:stCxn id="53273" idx="0"/>
            <a:endCxn id="53269" idx="2"/>
          </p:cNvCxnSpPr>
          <p:nvPr/>
        </p:nvCxnSpPr>
        <p:spPr bwMode="auto">
          <a:xfrm flipV="1">
            <a:off x="7913688" y="5027613"/>
            <a:ext cx="0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61" name="AutoShape 13"/>
          <p:cNvCxnSpPr>
            <a:cxnSpLocks noChangeShapeType="1"/>
            <a:stCxn id="53272" idx="0"/>
            <a:endCxn id="53268" idx="2"/>
          </p:cNvCxnSpPr>
          <p:nvPr/>
        </p:nvCxnSpPr>
        <p:spPr bwMode="auto">
          <a:xfrm flipV="1">
            <a:off x="5740400" y="5027613"/>
            <a:ext cx="1588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426720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</a:t>
            </a:r>
          </a:p>
        </p:txBody>
      </p:sp>
      <p:cxnSp>
        <p:nvCxnSpPr>
          <p:cNvPr id="53263" name="AutoShape 15"/>
          <p:cNvCxnSpPr>
            <a:cxnSpLocks noChangeShapeType="1"/>
            <a:stCxn id="53262" idx="0"/>
            <a:endCxn id="53251" idx="2"/>
          </p:cNvCxnSpPr>
          <p:nvPr/>
        </p:nvCxnSpPr>
        <p:spPr bwMode="auto">
          <a:xfrm flipV="1">
            <a:off x="4581525" y="2211388"/>
            <a:ext cx="0" cy="663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3264" name="AutoShape 16"/>
          <p:cNvSpPr>
            <a:spLocks noChangeArrowheads="1"/>
          </p:cNvSpPr>
          <p:nvPr/>
        </p:nvSpPr>
        <p:spPr bwMode="auto">
          <a:xfrm>
            <a:off x="55563" y="4435475"/>
            <a:ext cx="2071687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3265" name="AutoShape 17"/>
          <p:cNvCxnSpPr>
            <a:cxnSpLocks noChangeShapeType="1"/>
            <a:stCxn id="53264" idx="0"/>
            <a:endCxn id="53253" idx="3"/>
          </p:cNvCxnSpPr>
          <p:nvPr/>
        </p:nvCxnSpPr>
        <p:spPr bwMode="auto">
          <a:xfrm flipV="1">
            <a:off x="1092200" y="3470275"/>
            <a:ext cx="828675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66" name="AutoShape 18"/>
          <p:cNvCxnSpPr>
            <a:cxnSpLocks noChangeShapeType="1"/>
            <a:stCxn id="53267" idx="0"/>
            <a:endCxn id="53253" idx="5"/>
          </p:cNvCxnSpPr>
          <p:nvPr/>
        </p:nvCxnSpPr>
        <p:spPr bwMode="auto">
          <a:xfrm flipH="1" flipV="1">
            <a:off x="2365375" y="3470275"/>
            <a:ext cx="896938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3267" name="AutoShape 19"/>
          <p:cNvSpPr>
            <a:spLocks noChangeArrowheads="1"/>
          </p:cNvSpPr>
          <p:nvPr/>
        </p:nvSpPr>
        <p:spPr bwMode="auto">
          <a:xfrm>
            <a:off x="2225675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>
            <a:off x="47053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53269" name="AutoShape 21"/>
          <p:cNvSpPr>
            <a:spLocks noChangeArrowheads="1"/>
          </p:cNvSpPr>
          <p:nvPr/>
        </p:nvSpPr>
        <p:spPr bwMode="auto">
          <a:xfrm>
            <a:off x="68770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3270" name="AutoShape 22"/>
          <p:cNvCxnSpPr>
            <a:cxnSpLocks noChangeShapeType="1"/>
            <a:stCxn id="53268" idx="0"/>
            <a:endCxn id="53256" idx="3"/>
          </p:cNvCxnSpPr>
          <p:nvPr/>
        </p:nvCxnSpPr>
        <p:spPr bwMode="auto">
          <a:xfrm flipV="1">
            <a:off x="5741988" y="3468688"/>
            <a:ext cx="985837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3271" name="AutoShape 23"/>
          <p:cNvCxnSpPr>
            <a:cxnSpLocks noChangeShapeType="1"/>
            <a:stCxn id="53269" idx="0"/>
            <a:endCxn id="53256" idx="5"/>
          </p:cNvCxnSpPr>
          <p:nvPr/>
        </p:nvCxnSpPr>
        <p:spPr bwMode="auto">
          <a:xfrm flipH="1" flipV="1">
            <a:off x="7172325" y="3468688"/>
            <a:ext cx="741363" cy="93821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3272" name="AutoShape 24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10.1 Постановка задачи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600200"/>
            <a:ext cx="8743950" cy="5257800"/>
          </a:xfrm>
        </p:spPr>
        <p:txBody>
          <a:bodyPr/>
          <a:lstStyle/>
          <a:p>
            <a:pPr eaLnBrk="1" hangingPunct="1"/>
            <a:r>
              <a:rPr lang="ru-RU" smtClean="0"/>
              <a:t>То есть</a:t>
            </a:r>
            <a:r>
              <a:rPr lang="ru-RU" smtClean="0">
                <a:latin typeface="Arial" charset="0"/>
              </a:rPr>
              <a:t>, должно быть выполнено</a:t>
            </a:r>
            <a:r>
              <a:rPr lang="ru-RU" smtClean="0"/>
              <a:t>:</a:t>
            </a:r>
            <a:r>
              <a:rPr lang="ru-RU" smtClean="0">
                <a:latin typeface="Arial" charset="0"/>
              </a:rPr>
              <a:t/>
            </a:r>
            <a:br>
              <a:rPr lang="ru-RU" smtClean="0">
                <a:latin typeface="Arial" charset="0"/>
              </a:rPr>
            </a:br>
            <a:r>
              <a:rPr lang="ru-RU" b="1" smtClean="0"/>
              <a:t>cGen = ((t, cenvGen), rGen)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/>
              <a:t>cenvGen = 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 </a:t>
            </a:r>
            <a:r>
              <a:rPr lang="ru-RU" b="1" smtClean="0"/>
              <a:t>[(var</a:t>
            </a:r>
            <a:r>
              <a:rPr lang="ru-RU" b="1" baseline="-25000" smtClean="0"/>
              <a:t>1</a:t>
            </a:r>
            <a:r>
              <a:rPr lang="ru-RU" b="1" smtClean="0"/>
              <a:t>:=cexpGen</a:t>
            </a:r>
            <a:r>
              <a:rPr lang="ru-RU" b="1" baseline="-25000" smtClean="0"/>
              <a:t>1</a:t>
            </a:r>
            <a:r>
              <a:rPr lang="ru-RU" b="1" smtClean="0"/>
              <a:t>),...(var</a:t>
            </a:r>
            <a:r>
              <a:rPr lang="ru-RU" b="1" baseline="-25000" smtClean="0"/>
              <a:t>n</a:t>
            </a:r>
            <a:r>
              <a:rPr lang="ru-RU" b="1" smtClean="0"/>
              <a:t>:=cexpGen</a:t>
            </a:r>
            <a:r>
              <a:rPr lang="ru-RU" b="1" baseline="-25000" smtClean="0"/>
              <a:t>n</a:t>
            </a:r>
            <a:r>
              <a:rPr lang="ru-RU" b="1" smtClean="0"/>
              <a:t>)]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/>
              <a:t>cexpGen</a:t>
            </a:r>
            <a:r>
              <a:rPr lang="ru-RU" b="1" baseline="-25000" smtClean="0"/>
              <a:t>i</a:t>
            </a:r>
            <a:r>
              <a:rPr lang="ru-RU" b="1" smtClean="0"/>
              <a:t>/.sGenUp==cexpUp</a:t>
            </a:r>
            <a:r>
              <a:rPr lang="ru-RU" b="1" baseline="-25000" smtClean="0"/>
              <a:t>i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				</a:t>
            </a:r>
            <a:r>
              <a:rPr lang="ru-RU" b="1" smtClean="0"/>
              <a:t>cexpGen</a:t>
            </a:r>
            <a:r>
              <a:rPr lang="ru-RU" b="1" baseline="-25000" smtClean="0"/>
              <a:t>i</a:t>
            </a:r>
            <a:r>
              <a:rPr lang="ru-RU" b="1" smtClean="0"/>
              <a:t>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cexpUp</a:t>
            </a:r>
            <a:r>
              <a:rPr lang="ru-RU" b="1" baseline="-25000" smtClean="0"/>
              <a:t>i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/>
              <a:t>cexpGen</a:t>
            </a:r>
            <a:r>
              <a:rPr lang="ru-RU" b="1" baseline="-25000" smtClean="0"/>
              <a:t>i</a:t>
            </a:r>
            <a:r>
              <a:rPr lang="ru-RU" b="1" smtClean="0"/>
              <a:t>/.sGenDn == cexpDn</a:t>
            </a:r>
            <a:r>
              <a:rPr lang="ru-RU" b="1" baseline="-25000" smtClean="0"/>
              <a:t>i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				</a:t>
            </a:r>
            <a:r>
              <a:rPr lang="ru-RU" b="1" smtClean="0"/>
              <a:t>cexpGen</a:t>
            </a:r>
            <a:r>
              <a:rPr lang="ru-RU" b="1" baseline="-25000" smtClean="0"/>
              <a:t>i</a:t>
            </a:r>
            <a:r>
              <a:rPr lang="ru-RU" b="1" smtClean="0"/>
              <a:t>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cexpDn</a:t>
            </a:r>
            <a:r>
              <a:rPr lang="ru-RU" b="1" baseline="-25000" smtClean="0"/>
              <a:t>i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/>
              <a:t>rGen/.sGenUp/.r’Up==rUp</a:t>
            </a:r>
            <a:r>
              <a:rPr lang="ru-RU" b="1" smtClean="0">
                <a:latin typeface="Arial" charset="0"/>
              </a:rPr>
              <a:t/>
            </a:r>
            <a:br>
              <a:rPr lang="ru-RU" b="1" smtClean="0">
                <a:latin typeface="Arial" charset="0"/>
              </a:rPr>
            </a:br>
            <a:r>
              <a:rPr lang="ru-RU" b="1" smtClean="0"/>
              <a:t>rGen/.sGenDn/.r’Dn==rDn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306" name="AutoShape 2"/>
          <p:cNvSpPr>
            <a:spLocks noChangeArrowheads="1"/>
          </p:cNvSpPr>
          <p:nvPr/>
        </p:nvSpPr>
        <p:spPr bwMode="auto">
          <a:xfrm>
            <a:off x="2520950" y="2027238"/>
            <a:ext cx="4119563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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</a:rPr>
              <a:t>(x:=/=:y) </a:t>
            </a:r>
            <a:r>
              <a:rPr lang="ru-RU" sz="3200">
                <a:solidFill>
                  <a:schemeClr val="tx1"/>
                </a:solidFill>
                <a:sym typeface="SymbolProp BT" pitchFamily="2" charset="2"/>
              </a:rPr>
              <a:t>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sp>
        <p:nvSpPr>
          <p:cNvPr id="13783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54277" name="AutoShape 5"/>
          <p:cNvCxnSpPr>
            <a:cxnSpLocks noChangeShapeType="1"/>
            <a:stCxn id="54286" idx="2"/>
            <a:endCxn id="54288" idx="3"/>
          </p:cNvCxnSpPr>
          <p:nvPr/>
        </p:nvCxnSpPr>
        <p:spPr bwMode="auto">
          <a:xfrm flipH="1">
            <a:off x="3208338" y="3729038"/>
            <a:ext cx="1030287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1828800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6630988" y="4476750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sym typeface="SymbolProp BT" pitchFamily="2" charset="2"/>
              </a:rPr>
              <a:t>или</a:t>
            </a:r>
          </a:p>
        </p:txBody>
      </p:sp>
      <p:cxnSp>
        <p:nvCxnSpPr>
          <p:cNvPr id="54282" name="AutoShape 10"/>
          <p:cNvCxnSpPr>
            <a:cxnSpLocks noChangeShapeType="1"/>
            <a:stCxn id="54286" idx="6"/>
            <a:endCxn id="54290" idx="1"/>
          </p:cNvCxnSpPr>
          <p:nvPr/>
        </p:nvCxnSpPr>
        <p:spPr bwMode="auto">
          <a:xfrm>
            <a:off x="4924425" y="3729038"/>
            <a:ext cx="955675" cy="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4283" name="AutoShape 11"/>
          <p:cNvCxnSpPr>
            <a:cxnSpLocks noChangeShapeType="1"/>
            <a:stCxn id="54278" idx="2"/>
            <a:endCxn id="54279" idx="0"/>
          </p:cNvCxnSpPr>
          <p:nvPr/>
        </p:nvCxnSpPr>
        <p:spPr bwMode="auto">
          <a:xfrm flipH="1">
            <a:off x="1090613" y="4791075"/>
            <a:ext cx="709612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4284" name="AutoShape 12"/>
          <p:cNvCxnSpPr>
            <a:cxnSpLocks noChangeShapeType="1"/>
            <a:stCxn id="54278" idx="6"/>
            <a:endCxn id="54280" idx="0"/>
          </p:cNvCxnSpPr>
          <p:nvPr/>
        </p:nvCxnSpPr>
        <p:spPr bwMode="auto">
          <a:xfrm>
            <a:off x="2486025" y="4791075"/>
            <a:ext cx="774700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4285" name="AutoShape 13"/>
          <p:cNvCxnSpPr>
            <a:cxnSpLocks noChangeShapeType="1"/>
            <a:stCxn id="54281" idx="6"/>
            <a:endCxn id="54294" idx="0"/>
          </p:cNvCxnSpPr>
          <p:nvPr/>
        </p:nvCxnSpPr>
        <p:spPr bwMode="auto">
          <a:xfrm>
            <a:off x="7288213" y="4791075"/>
            <a:ext cx="625475" cy="585788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4267200" y="3414713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и</a:t>
            </a:r>
          </a:p>
        </p:txBody>
      </p:sp>
      <p:cxnSp>
        <p:nvCxnSpPr>
          <p:cNvPr id="54287" name="AutoShape 15"/>
          <p:cNvCxnSpPr>
            <a:cxnSpLocks noChangeShapeType="1"/>
            <a:stCxn id="54286" idx="0"/>
            <a:endCxn id="1378306" idx="2"/>
          </p:cNvCxnSpPr>
          <p:nvPr/>
        </p:nvCxnSpPr>
        <p:spPr bwMode="auto">
          <a:xfrm flipV="1">
            <a:off x="4581525" y="2905125"/>
            <a:ext cx="0" cy="4810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1080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4289" name="AutoShape 17"/>
          <p:cNvCxnSpPr>
            <a:cxnSpLocks noChangeShapeType="1"/>
            <a:stCxn id="54288" idx="2"/>
            <a:endCxn id="54278" idx="0"/>
          </p:cNvCxnSpPr>
          <p:nvPr/>
        </p:nvCxnSpPr>
        <p:spPr bwMode="auto">
          <a:xfrm flipH="1">
            <a:off x="2143125" y="4038600"/>
            <a:ext cx="1588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5908675" y="3446463"/>
            <a:ext cx="2071688" cy="563562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54291" name="AutoShape 19"/>
          <p:cNvCxnSpPr>
            <a:cxnSpLocks noChangeShapeType="1"/>
            <a:stCxn id="54281" idx="2"/>
            <a:endCxn id="54293" idx="0"/>
          </p:cNvCxnSpPr>
          <p:nvPr/>
        </p:nvCxnSpPr>
        <p:spPr bwMode="auto">
          <a:xfrm flipH="1">
            <a:off x="5740400" y="4791075"/>
            <a:ext cx="862013" cy="58420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4292" name="AutoShape 20"/>
          <p:cNvCxnSpPr>
            <a:cxnSpLocks noChangeShapeType="1"/>
            <a:stCxn id="54290" idx="2"/>
            <a:endCxn id="54281" idx="0"/>
          </p:cNvCxnSpPr>
          <p:nvPr/>
        </p:nvCxnSpPr>
        <p:spPr bwMode="auto">
          <a:xfrm>
            <a:off x="6945313" y="4038600"/>
            <a:ext cx="0" cy="409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78327" name="AutoShape 23"/>
          <p:cNvSpPr>
            <a:spLocks noChangeArrowheads="1"/>
          </p:cNvSpPr>
          <p:nvPr/>
        </p:nvSpPr>
        <p:spPr bwMode="auto">
          <a:xfrm>
            <a:off x="77788" y="120650"/>
            <a:ext cx="6311900" cy="1066800"/>
          </a:xfrm>
          <a:prstGeom prst="wedgeRectCallout">
            <a:avLst>
              <a:gd name="adj1" fmla="val -43134"/>
              <a:gd name="adj2" fmla="val 442856"/>
            </a:avLst>
          </a:prstGeom>
          <a:solidFill>
            <a:srgbClr val="FFFFCC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Пусть </a:t>
            </a:r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r 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r>
              <a:rPr lang="ru-RU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r’=(/.sGenDn)</a:t>
            </a:r>
            <a:r>
              <a:rPr lang="en-US"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(-1) </a:t>
            </a:r>
            <a:r>
              <a:rPr lang="en-US" sz="2800">
                <a:solidFill>
                  <a:schemeClr val="tx1"/>
                </a:solidFill>
                <a:sym typeface="SymbolProp BT" pitchFamily="2" charset="2"/>
              </a:rPr>
              <a:t>r</a:t>
            </a:r>
            <a:r>
              <a:rPr lang="en-US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br>
              <a:rPr lang="en-US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Когда возможно, что </a:t>
            </a:r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r’</a:t>
            </a:r>
            <a:r>
              <a:rPr lang="ru-RU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8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</a:t>
            </a:r>
            <a:r>
              <a:rPr lang="ru-RU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rGen</a:t>
            </a:r>
            <a:r>
              <a:rPr lang="ru-RU" sz="2800" b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832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cxnSp>
        <p:nvCxnSpPr>
          <p:cNvPr id="1380356" name="AutoShape 4"/>
          <p:cNvCxnSpPr>
            <a:cxnSpLocks noChangeShapeType="1"/>
            <a:stCxn id="1380357" idx="6"/>
            <a:endCxn id="1380366" idx="2"/>
          </p:cNvCxnSpPr>
          <p:nvPr/>
        </p:nvCxnSpPr>
        <p:spPr bwMode="auto">
          <a:xfrm flipV="1">
            <a:off x="2486025" y="3217863"/>
            <a:ext cx="1752600" cy="1587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1380357" name="Oval 5"/>
          <p:cNvSpPr>
            <a:spLocks noChangeArrowheads="1"/>
          </p:cNvSpPr>
          <p:nvPr/>
        </p:nvSpPr>
        <p:spPr bwMode="auto">
          <a:xfrm>
            <a:off x="1828800" y="2905125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</a:t>
            </a: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80359" name="AutoShape 7"/>
          <p:cNvSpPr>
            <a:spLocks noChangeArrowheads="1"/>
          </p:cNvSpPr>
          <p:nvPr/>
        </p:nvSpPr>
        <p:spPr bwMode="auto">
          <a:xfrm>
            <a:off x="2085975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5304" name="AutoShape 10"/>
          <p:cNvCxnSpPr>
            <a:cxnSpLocks noChangeShapeType="1"/>
            <a:stCxn id="55302" idx="0"/>
            <a:endCxn id="55308" idx="2"/>
          </p:cNvCxnSpPr>
          <p:nvPr/>
        </p:nvCxnSpPr>
        <p:spPr bwMode="auto">
          <a:xfrm flipV="1">
            <a:off x="1090613" y="5027613"/>
            <a:ext cx="1587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1380363" name="AutoShape 11"/>
          <p:cNvCxnSpPr>
            <a:cxnSpLocks noChangeShapeType="1"/>
            <a:stCxn id="1380359" idx="0"/>
            <a:endCxn id="1380371" idx="2"/>
          </p:cNvCxnSpPr>
          <p:nvPr/>
        </p:nvCxnSpPr>
        <p:spPr bwMode="auto">
          <a:xfrm flipV="1">
            <a:off x="3260725" y="5027613"/>
            <a:ext cx="1588" cy="3492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1380366" name="Oval 14"/>
          <p:cNvSpPr>
            <a:spLocks noChangeArrowheads="1"/>
          </p:cNvSpPr>
          <p:nvPr/>
        </p:nvSpPr>
        <p:spPr bwMode="auto">
          <a:xfrm>
            <a:off x="4267200" y="2903538"/>
            <a:ext cx="628650" cy="628650"/>
          </a:xfrm>
          <a:prstGeom prst="ellipse">
            <a:avLst/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chemeClr val="tx1"/>
                </a:solidFill>
                <a:sym typeface="SymbolProp BT" pitchFamily="2" charset="2"/>
              </a:rPr>
              <a:t></a:t>
            </a:r>
          </a:p>
        </p:txBody>
      </p:sp>
      <p:cxnSp>
        <p:nvCxnSpPr>
          <p:cNvPr id="55307" name="AutoShape 15"/>
          <p:cNvCxnSpPr>
            <a:cxnSpLocks noChangeShapeType="1"/>
            <a:stCxn id="1380366" idx="0"/>
            <a:endCxn id="55299" idx="2"/>
          </p:cNvCxnSpPr>
          <p:nvPr/>
        </p:nvCxnSpPr>
        <p:spPr bwMode="auto">
          <a:xfrm flipV="1">
            <a:off x="4581525" y="2211388"/>
            <a:ext cx="0" cy="66357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5308" name="AutoShape 16"/>
          <p:cNvSpPr>
            <a:spLocks noChangeArrowheads="1"/>
          </p:cNvSpPr>
          <p:nvPr/>
        </p:nvSpPr>
        <p:spPr bwMode="auto">
          <a:xfrm>
            <a:off x="55563" y="4435475"/>
            <a:ext cx="2071687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cxnSp>
        <p:nvCxnSpPr>
          <p:cNvPr id="1380369" name="AutoShape 17"/>
          <p:cNvCxnSpPr>
            <a:cxnSpLocks noChangeShapeType="1"/>
            <a:stCxn id="55308" idx="0"/>
            <a:endCxn id="1380357" idx="3"/>
          </p:cNvCxnSpPr>
          <p:nvPr/>
        </p:nvCxnSpPr>
        <p:spPr bwMode="auto">
          <a:xfrm flipV="1">
            <a:off x="1092200" y="3470275"/>
            <a:ext cx="828675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1380370" name="AutoShape 18"/>
          <p:cNvCxnSpPr>
            <a:cxnSpLocks noChangeShapeType="1"/>
            <a:stCxn id="1380371" idx="0"/>
            <a:endCxn id="1380357" idx="5"/>
          </p:cNvCxnSpPr>
          <p:nvPr/>
        </p:nvCxnSpPr>
        <p:spPr bwMode="auto">
          <a:xfrm flipH="1" flipV="1">
            <a:off x="2365375" y="3470275"/>
            <a:ext cx="896938" cy="9366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1380371" name="AutoShape 19"/>
          <p:cNvSpPr>
            <a:spLocks noChangeArrowheads="1"/>
          </p:cNvSpPr>
          <p:nvPr/>
        </p:nvSpPr>
        <p:spPr bwMode="auto">
          <a:xfrm>
            <a:off x="2225675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705350" y="2903538"/>
            <a:ext cx="4243388" cy="2473325"/>
            <a:chOff x="2964" y="1829"/>
            <a:chExt cx="2673" cy="1558"/>
          </a:xfrm>
        </p:grpSpPr>
        <p:sp>
          <p:nvSpPr>
            <p:cNvPr id="55329" name="Oval 8"/>
            <p:cNvSpPr>
              <a:spLocks noChangeArrowheads="1"/>
            </p:cNvSpPr>
            <p:nvPr/>
          </p:nvSpPr>
          <p:spPr bwMode="auto">
            <a:xfrm>
              <a:off x="4180" y="1829"/>
              <a:ext cx="396" cy="396"/>
            </a:xfrm>
            <a:prstGeom prst="ellipse">
              <a:avLst/>
            </a:prstGeom>
            <a:solidFill>
              <a:srgbClr val="FFE5C5"/>
            </a:solidFill>
            <a:ln w="5715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chemeClr val="tx1"/>
                  </a:solidFill>
                  <a:sym typeface="SymbolProp BT" pitchFamily="2" charset="2"/>
                </a:rPr>
                <a:t></a:t>
              </a:r>
            </a:p>
          </p:txBody>
        </p:sp>
        <p:cxnSp>
          <p:nvCxnSpPr>
            <p:cNvPr id="55330" name="AutoShape 9"/>
            <p:cNvCxnSpPr>
              <a:cxnSpLocks noChangeShapeType="1"/>
              <a:stCxn id="55329" idx="2"/>
              <a:endCxn id="1380366" idx="6"/>
            </p:cNvCxnSpPr>
            <p:nvPr/>
          </p:nvCxnSpPr>
          <p:spPr bwMode="auto">
            <a:xfrm flipH="1">
              <a:off x="3102" y="2027"/>
              <a:ext cx="1060" cy="0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5331" name="AutoShape 12"/>
            <p:cNvCxnSpPr>
              <a:cxnSpLocks noChangeShapeType="1"/>
              <a:stCxn id="55314" idx="0"/>
              <a:endCxn id="55334" idx="2"/>
            </p:cNvCxnSpPr>
            <p:nvPr/>
          </p:nvCxnSpPr>
          <p:spPr bwMode="auto">
            <a:xfrm flipV="1">
              <a:off x="4985" y="3167"/>
              <a:ext cx="0" cy="220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5332" name="AutoShape 13"/>
            <p:cNvCxnSpPr>
              <a:cxnSpLocks noChangeShapeType="1"/>
              <a:stCxn id="55313" idx="0"/>
              <a:endCxn id="55333" idx="2"/>
            </p:cNvCxnSpPr>
            <p:nvPr/>
          </p:nvCxnSpPr>
          <p:spPr bwMode="auto">
            <a:xfrm flipV="1">
              <a:off x="3616" y="3167"/>
              <a:ext cx="1" cy="219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5333" name="AutoShape 20"/>
            <p:cNvSpPr>
              <a:spLocks noChangeArrowheads="1"/>
            </p:cNvSpPr>
            <p:nvPr/>
          </p:nvSpPr>
          <p:spPr bwMode="auto">
            <a:xfrm>
              <a:off x="2964" y="2794"/>
              <a:ext cx="1305" cy="355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5715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(/.</a:t>
              </a:r>
              <a:r>
                <a:rPr lang="ru-RU" sz="2800">
                  <a:solidFill>
                    <a:schemeClr val="tx1"/>
                  </a:solidFill>
                </a:rPr>
                <a:t>sGen</a:t>
              </a:r>
              <a:r>
                <a:rPr lang="en-US" sz="2800">
                  <a:solidFill>
                    <a:schemeClr val="tx1"/>
                  </a:solidFill>
                </a:rPr>
                <a:t>Up)</a:t>
              </a:r>
              <a:r>
                <a:rPr lang="en-US" sz="2800" baseline="30000">
                  <a:solidFill>
                    <a:schemeClr val="tx1"/>
                  </a:solidFill>
                </a:rPr>
                <a:t>-1</a:t>
              </a:r>
              <a:endParaRPr lang="ru-RU" sz="2800" baseline="30000">
                <a:solidFill>
                  <a:schemeClr val="tx1"/>
                </a:solidFill>
              </a:endParaRPr>
            </a:p>
          </p:txBody>
        </p:sp>
        <p:sp>
          <p:nvSpPr>
            <p:cNvPr id="55334" name="AutoShape 21"/>
            <p:cNvSpPr>
              <a:spLocks noChangeArrowheads="1"/>
            </p:cNvSpPr>
            <p:nvPr/>
          </p:nvSpPr>
          <p:spPr bwMode="auto">
            <a:xfrm>
              <a:off x="4332" y="2794"/>
              <a:ext cx="1305" cy="355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5715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(/.</a:t>
              </a:r>
              <a:r>
                <a:rPr lang="ru-RU" sz="2800">
                  <a:solidFill>
                    <a:schemeClr val="tx1"/>
                  </a:solidFill>
                </a:rPr>
                <a:t>sGen</a:t>
              </a:r>
              <a:r>
                <a:rPr lang="en-US" sz="2800">
                  <a:solidFill>
                    <a:schemeClr val="tx1"/>
                  </a:solidFill>
                </a:rPr>
                <a:t>Up)</a:t>
              </a:r>
              <a:r>
                <a:rPr lang="en-US" sz="2800" baseline="30000">
                  <a:solidFill>
                    <a:schemeClr val="tx1"/>
                  </a:solidFill>
                </a:rPr>
                <a:t>-1</a:t>
              </a:r>
              <a:endParaRPr lang="ru-RU" sz="2800" baseline="30000">
                <a:solidFill>
                  <a:schemeClr val="tx1"/>
                </a:solidFill>
              </a:endParaRPr>
            </a:p>
          </p:txBody>
        </p:sp>
        <p:cxnSp>
          <p:nvCxnSpPr>
            <p:cNvPr id="55335" name="AutoShape 22"/>
            <p:cNvCxnSpPr>
              <a:cxnSpLocks noChangeShapeType="1"/>
              <a:stCxn id="55333" idx="0"/>
              <a:endCxn id="55329" idx="3"/>
            </p:cNvCxnSpPr>
            <p:nvPr/>
          </p:nvCxnSpPr>
          <p:spPr bwMode="auto">
            <a:xfrm flipV="1">
              <a:off x="3617" y="2185"/>
              <a:ext cx="621" cy="591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5336" name="AutoShape 23"/>
            <p:cNvCxnSpPr>
              <a:cxnSpLocks noChangeShapeType="1"/>
              <a:stCxn id="55334" idx="0"/>
              <a:endCxn id="55329" idx="5"/>
            </p:cNvCxnSpPr>
            <p:nvPr/>
          </p:nvCxnSpPr>
          <p:spPr bwMode="auto">
            <a:xfrm flipH="1" flipV="1">
              <a:off x="4518" y="2185"/>
              <a:ext cx="467" cy="591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5313" name="AutoShape 24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314" name="AutoShape 25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173288" y="5156200"/>
            <a:ext cx="2171700" cy="1333500"/>
            <a:chOff x="1397" y="3227"/>
            <a:chExt cx="1368" cy="840"/>
          </a:xfrm>
        </p:grpSpPr>
        <p:sp>
          <p:nvSpPr>
            <p:cNvPr id="1380378" name="Line 26"/>
            <p:cNvSpPr>
              <a:spLocks noChangeShapeType="1"/>
            </p:cNvSpPr>
            <p:nvPr/>
          </p:nvSpPr>
          <p:spPr bwMode="auto">
            <a:xfrm>
              <a:off x="1398" y="3227"/>
              <a:ext cx="1367" cy="840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0379" name="Line 27"/>
            <p:cNvSpPr>
              <a:spLocks noChangeShapeType="1"/>
            </p:cNvSpPr>
            <p:nvPr/>
          </p:nvSpPr>
          <p:spPr bwMode="auto">
            <a:xfrm flipH="1">
              <a:off x="1397" y="3227"/>
              <a:ext cx="1367" cy="840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380381" name="AutoShape 29"/>
          <p:cNvCxnSpPr>
            <a:cxnSpLocks noChangeShapeType="1"/>
            <a:stCxn id="55308" idx="0"/>
            <a:endCxn id="1380366" idx="2"/>
          </p:cNvCxnSpPr>
          <p:nvPr/>
        </p:nvCxnSpPr>
        <p:spPr bwMode="auto">
          <a:xfrm flipV="1">
            <a:off x="1092200" y="3217863"/>
            <a:ext cx="3146425" cy="1189037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740400" y="3446463"/>
            <a:ext cx="2239963" cy="1930400"/>
            <a:chOff x="3616" y="2171"/>
            <a:chExt cx="1411" cy="1216"/>
          </a:xfrm>
        </p:grpSpPr>
        <p:sp>
          <p:nvSpPr>
            <p:cNvPr id="55322" name="Oval 32"/>
            <p:cNvSpPr>
              <a:spLocks noChangeArrowheads="1"/>
            </p:cNvSpPr>
            <p:nvPr/>
          </p:nvSpPr>
          <p:spPr bwMode="auto">
            <a:xfrm>
              <a:off x="4177" y="2820"/>
              <a:ext cx="396" cy="396"/>
            </a:xfrm>
            <a:prstGeom prst="ellipse">
              <a:avLst/>
            </a:prstGeom>
            <a:solidFill>
              <a:srgbClr val="FFE5C5"/>
            </a:solidFill>
            <a:ln w="5715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solidFill>
                    <a:schemeClr val="tx1"/>
                  </a:solidFill>
                  <a:sym typeface="SymbolProp BT" pitchFamily="2" charset="2"/>
                </a:rPr>
                <a:t>или</a:t>
              </a:r>
            </a:p>
          </p:txBody>
        </p:sp>
        <p:cxnSp>
          <p:nvCxnSpPr>
            <p:cNvPr id="55323" name="AutoShape 33"/>
            <p:cNvCxnSpPr>
              <a:cxnSpLocks noChangeShapeType="1"/>
              <a:stCxn id="55322" idx="6"/>
            </p:cNvCxnSpPr>
            <p:nvPr/>
          </p:nvCxnSpPr>
          <p:spPr bwMode="auto">
            <a:xfrm>
              <a:off x="4591" y="3018"/>
              <a:ext cx="394" cy="369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5324" name="AutoShape 34"/>
            <p:cNvSpPr>
              <a:spLocks noChangeArrowheads="1"/>
            </p:cNvSpPr>
            <p:nvPr/>
          </p:nvSpPr>
          <p:spPr bwMode="auto">
            <a:xfrm>
              <a:off x="3722" y="2171"/>
              <a:ext cx="1305" cy="355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5715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/.</a:t>
              </a:r>
              <a:r>
                <a:rPr lang="ru-RU" sz="2800">
                  <a:solidFill>
                    <a:schemeClr val="tx1"/>
                  </a:solidFill>
                </a:rPr>
                <a:t>sGen</a:t>
              </a:r>
              <a:r>
                <a:rPr lang="en-US" sz="2800">
                  <a:solidFill>
                    <a:schemeClr val="tx1"/>
                  </a:solidFill>
                </a:rPr>
                <a:t>Up</a:t>
              </a:r>
              <a:endParaRPr lang="ru-RU" sz="2800" baseline="30000">
                <a:solidFill>
                  <a:schemeClr val="tx1"/>
                </a:solidFill>
              </a:endParaRPr>
            </a:p>
          </p:txBody>
        </p:sp>
        <p:cxnSp>
          <p:nvCxnSpPr>
            <p:cNvPr id="55325" name="AutoShape 35"/>
            <p:cNvCxnSpPr>
              <a:cxnSpLocks noChangeShapeType="1"/>
              <a:stCxn id="55322" idx="2"/>
            </p:cNvCxnSpPr>
            <p:nvPr/>
          </p:nvCxnSpPr>
          <p:spPr bwMode="auto">
            <a:xfrm flipH="1">
              <a:off x="3616" y="3018"/>
              <a:ext cx="543" cy="36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5326" name="AutoShape 36"/>
            <p:cNvCxnSpPr>
              <a:cxnSpLocks noChangeShapeType="1"/>
              <a:stCxn id="55324" idx="2"/>
              <a:endCxn id="55322" idx="0"/>
            </p:cNvCxnSpPr>
            <p:nvPr/>
          </p:nvCxnSpPr>
          <p:spPr bwMode="auto">
            <a:xfrm>
              <a:off x="4375" y="2544"/>
              <a:ext cx="0" cy="25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380396" name="AutoShape 44"/>
          <p:cNvSpPr>
            <a:spLocks noChangeArrowheads="1"/>
          </p:cNvSpPr>
          <p:nvPr/>
        </p:nvSpPr>
        <p:spPr bwMode="auto">
          <a:xfrm>
            <a:off x="3892550" y="2881313"/>
            <a:ext cx="1363663" cy="517525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Check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80397" name="Text Box 45"/>
          <p:cNvSpPr txBox="1">
            <a:spLocks noChangeArrowheads="1"/>
          </p:cNvSpPr>
          <p:nvPr/>
        </p:nvSpPr>
        <p:spPr bwMode="auto">
          <a:xfrm>
            <a:off x="3698875" y="2219325"/>
            <a:ext cx="8334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Да!</a:t>
            </a:r>
          </a:p>
        </p:txBody>
      </p:sp>
      <p:cxnSp>
        <p:nvCxnSpPr>
          <p:cNvPr id="1380398" name="AutoShape 46"/>
          <p:cNvCxnSpPr>
            <a:cxnSpLocks noChangeShapeType="1"/>
            <a:stCxn id="55308" idx="0"/>
            <a:endCxn id="1380396" idx="1"/>
          </p:cNvCxnSpPr>
          <p:nvPr/>
        </p:nvCxnSpPr>
        <p:spPr bwMode="auto">
          <a:xfrm flipV="1">
            <a:off x="1092200" y="3140075"/>
            <a:ext cx="2771775" cy="12668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1380399" name="AutoShape 47"/>
          <p:cNvCxnSpPr>
            <a:cxnSpLocks noChangeShapeType="1"/>
            <a:stCxn id="1380396" idx="3"/>
            <a:endCxn id="55324" idx="0"/>
          </p:cNvCxnSpPr>
          <p:nvPr/>
        </p:nvCxnSpPr>
        <p:spPr bwMode="auto">
          <a:xfrm>
            <a:off x="5284788" y="3140075"/>
            <a:ext cx="1660525" cy="2778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80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380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80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380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380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380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80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80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380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80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8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80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8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380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0357" grpId="0" animBg="1"/>
      <p:bldP spid="1380359" grpId="0" animBg="1"/>
      <p:bldP spid="1380366" grpId="0" animBg="1"/>
      <p:bldP spid="1380371" grpId="0" animBg="1"/>
      <p:bldP spid="1380396" grpId="0" animBg="1"/>
      <p:bldP spid="138039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2884488" y="1333500"/>
            <a:ext cx="3392487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sp>
        <p:nvSpPr>
          <p:cNvPr id="56324" name="AutoShape 6"/>
          <p:cNvSpPr>
            <a:spLocks noChangeArrowheads="1"/>
          </p:cNvSpPr>
          <p:nvPr/>
        </p:nvSpPr>
        <p:spPr bwMode="auto">
          <a:xfrm>
            <a:off x="2587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6325" name="AutoShape 8"/>
          <p:cNvCxnSpPr>
            <a:cxnSpLocks noChangeShapeType="1"/>
            <a:stCxn id="56324" idx="0"/>
            <a:endCxn id="56327" idx="2"/>
          </p:cNvCxnSpPr>
          <p:nvPr/>
        </p:nvCxnSpPr>
        <p:spPr bwMode="auto">
          <a:xfrm flipV="1">
            <a:off x="1090613" y="5027613"/>
            <a:ext cx="1587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6326" name="AutoShape 11"/>
          <p:cNvCxnSpPr>
            <a:cxnSpLocks noChangeShapeType="1"/>
            <a:stCxn id="56334" idx="0"/>
            <a:endCxn id="56323" idx="2"/>
          </p:cNvCxnSpPr>
          <p:nvPr/>
        </p:nvCxnSpPr>
        <p:spPr bwMode="auto">
          <a:xfrm flipV="1">
            <a:off x="4581525" y="2211388"/>
            <a:ext cx="0" cy="6413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6327" name="AutoShape 12"/>
          <p:cNvSpPr>
            <a:spLocks noChangeArrowheads="1"/>
          </p:cNvSpPr>
          <p:nvPr/>
        </p:nvSpPr>
        <p:spPr bwMode="auto">
          <a:xfrm>
            <a:off x="55563" y="4435475"/>
            <a:ext cx="2071687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sGenDn</a:t>
            </a:r>
            <a:r>
              <a:rPr lang="en-US" sz="2800">
                <a:solidFill>
                  <a:schemeClr val="tx1"/>
                </a:solidFill>
              </a:rPr>
              <a:t>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56328" name="AutoShape 25"/>
          <p:cNvSpPr>
            <a:spLocks noChangeArrowheads="1"/>
          </p:cNvSpPr>
          <p:nvPr/>
        </p:nvSpPr>
        <p:spPr bwMode="auto">
          <a:xfrm>
            <a:off x="4908550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6329" name="AutoShape 26"/>
          <p:cNvSpPr>
            <a:spLocks noChangeArrowheads="1"/>
          </p:cNvSpPr>
          <p:nvPr/>
        </p:nvSpPr>
        <p:spPr bwMode="auto">
          <a:xfrm>
            <a:off x="6738938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6330" name="Group 31"/>
          <p:cNvGrpSpPr>
            <a:grpSpLocks/>
          </p:cNvGrpSpPr>
          <p:nvPr/>
        </p:nvGrpSpPr>
        <p:grpSpPr bwMode="auto">
          <a:xfrm>
            <a:off x="5740400" y="3446463"/>
            <a:ext cx="2239963" cy="1930400"/>
            <a:chOff x="3616" y="2171"/>
            <a:chExt cx="1411" cy="1216"/>
          </a:xfrm>
        </p:grpSpPr>
        <p:sp>
          <p:nvSpPr>
            <p:cNvPr id="56335" name="Oval 32"/>
            <p:cNvSpPr>
              <a:spLocks noChangeArrowheads="1"/>
            </p:cNvSpPr>
            <p:nvPr/>
          </p:nvSpPr>
          <p:spPr bwMode="auto">
            <a:xfrm>
              <a:off x="4177" y="2820"/>
              <a:ext cx="396" cy="396"/>
            </a:xfrm>
            <a:prstGeom prst="ellipse">
              <a:avLst/>
            </a:prstGeom>
            <a:solidFill>
              <a:srgbClr val="FFE5C5"/>
            </a:solidFill>
            <a:ln w="5715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solidFill>
                    <a:schemeClr val="tx1"/>
                  </a:solidFill>
                  <a:sym typeface="SymbolProp BT" pitchFamily="2" charset="2"/>
                </a:rPr>
                <a:t>или</a:t>
              </a:r>
            </a:p>
          </p:txBody>
        </p:sp>
        <p:cxnSp>
          <p:nvCxnSpPr>
            <p:cNvPr id="56336" name="AutoShape 33"/>
            <p:cNvCxnSpPr>
              <a:cxnSpLocks noChangeShapeType="1"/>
              <a:stCxn id="56335" idx="6"/>
            </p:cNvCxnSpPr>
            <p:nvPr/>
          </p:nvCxnSpPr>
          <p:spPr bwMode="auto">
            <a:xfrm>
              <a:off x="4591" y="3018"/>
              <a:ext cx="394" cy="369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6337" name="AutoShape 34"/>
            <p:cNvSpPr>
              <a:spLocks noChangeArrowheads="1"/>
            </p:cNvSpPr>
            <p:nvPr/>
          </p:nvSpPr>
          <p:spPr bwMode="auto">
            <a:xfrm>
              <a:off x="3722" y="2171"/>
              <a:ext cx="1305" cy="355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5715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/.</a:t>
              </a:r>
              <a:r>
                <a:rPr lang="ru-RU" sz="2800">
                  <a:solidFill>
                    <a:schemeClr val="tx1"/>
                  </a:solidFill>
                </a:rPr>
                <a:t>sGen</a:t>
              </a:r>
              <a:r>
                <a:rPr lang="en-US" sz="2800">
                  <a:solidFill>
                    <a:schemeClr val="tx1"/>
                  </a:solidFill>
                </a:rPr>
                <a:t>Up</a:t>
              </a:r>
              <a:endParaRPr lang="ru-RU" sz="2800" baseline="30000">
                <a:solidFill>
                  <a:schemeClr val="tx1"/>
                </a:solidFill>
              </a:endParaRPr>
            </a:p>
          </p:txBody>
        </p:sp>
        <p:cxnSp>
          <p:nvCxnSpPr>
            <p:cNvPr id="56338" name="AutoShape 35"/>
            <p:cNvCxnSpPr>
              <a:cxnSpLocks noChangeShapeType="1"/>
              <a:stCxn id="56335" idx="2"/>
            </p:cNvCxnSpPr>
            <p:nvPr/>
          </p:nvCxnSpPr>
          <p:spPr bwMode="auto">
            <a:xfrm flipH="1">
              <a:off x="3616" y="3018"/>
              <a:ext cx="543" cy="36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6339" name="AutoShape 36"/>
            <p:cNvCxnSpPr>
              <a:cxnSpLocks noChangeShapeType="1"/>
              <a:stCxn id="56337" idx="2"/>
              <a:endCxn id="56335" idx="0"/>
            </p:cNvCxnSpPr>
            <p:nvPr/>
          </p:nvCxnSpPr>
          <p:spPr bwMode="auto">
            <a:xfrm>
              <a:off x="4375" y="2544"/>
              <a:ext cx="0" cy="25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6331" name="Text Box 38"/>
          <p:cNvSpPr txBox="1">
            <a:spLocks noChangeArrowheads="1"/>
          </p:cNvSpPr>
          <p:nvPr/>
        </p:nvSpPr>
        <p:spPr bwMode="auto">
          <a:xfrm>
            <a:off x="3698875" y="2219325"/>
            <a:ext cx="8334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Да!</a:t>
            </a:r>
          </a:p>
        </p:txBody>
      </p:sp>
      <p:cxnSp>
        <p:nvCxnSpPr>
          <p:cNvPr id="56332" name="AutoShape 39"/>
          <p:cNvCxnSpPr>
            <a:cxnSpLocks noChangeShapeType="1"/>
            <a:stCxn id="56327" idx="0"/>
            <a:endCxn id="56334" idx="1"/>
          </p:cNvCxnSpPr>
          <p:nvPr/>
        </p:nvCxnSpPr>
        <p:spPr bwMode="auto">
          <a:xfrm flipV="1">
            <a:off x="1092200" y="3140075"/>
            <a:ext cx="2778125" cy="12668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6333" name="AutoShape 40"/>
          <p:cNvCxnSpPr>
            <a:cxnSpLocks noChangeShapeType="1"/>
            <a:stCxn id="56334" idx="3"/>
            <a:endCxn id="56337" idx="0"/>
          </p:cNvCxnSpPr>
          <p:nvPr/>
        </p:nvCxnSpPr>
        <p:spPr bwMode="auto">
          <a:xfrm>
            <a:off x="5291138" y="3140075"/>
            <a:ext cx="1654175" cy="2778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6334" name="AutoShape 41"/>
          <p:cNvSpPr>
            <a:spLocks noChangeArrowheads="1"/>
          </p:cNvSpPr>
          <p:nvPr/>
        </p:nvSpPr>
        <p:spPr bwMode="auto">
          <a:xfrm>
            <a:off x="3898900" y="2881313"/>
            <a:ext cx="1363663" cy="517525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filter ?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Условие на rGen</a:t>
            </a:r>
          </a:p>
        </p:txBody>
      </p:sp>
      <p:sp>
        <p:nvSpPr>
          <p:cNvPr id="57347" name="Text Box 17"/>
          <p:cNvSpPr txBox="1">
            <a:spLocks noChangeArrowheads="1"/>
          </p:cNvSpPr>
          <p:nvPr/>
        </p:nvSpPr>
        <p:spPr bwMode="auto">
          <a:xfrm>
            <a:off x="3698875" y="2219325"/>
            <a:ext cx="8334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Да!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 flipH="1">
            <a:off x="2867025" y="1333500"/>
            <a:ext cx="3392488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rGen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 flipH="1">
            <a:off x="7221538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Up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7350" name="AutoShape 6"/>
          <p:cNvCxnSpPr>
            <a:cxnSpLocks noChangeShapeType="1"/>
            <a:stCxn id="57349" idx="0"/>
            <a:endCxn id="57352" idx="2"/>
          </p:cNvCxnSpPr>
          <p:nvPr/>
        </p:nvCxnSpPr>
        <p:spPr bwMode="auto">
          <a:xfrm flipV="1">
            <a:off x="8053388" y="5027613"/>
            <a:ext cx="0" cy="347662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7351" name="AutoShape 7"/>
          <p:cNvCxnSpPr>
            <a:cxnSpLocks noChangeShapeType="1"/>
            <a:stCxn id="57358" idx="0"/>
            <a:endCxn id="57348" idx="2"/>
          </p:cNvCxnSpPr>
          <p:nvPr/>
        </p:nvCxnSpPr>
        <p:spPr bwMode="auto">
          <a:xfrm flipV="1">
            <a:off x="4564063" y="2211388"/>
            <a:ext cx="0" cy="641350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7352" name="AutoShape 8"/>
          <p:cNvSpPr>
            <a:spLocks noChangeArrowheads="1"/>
          </p:cNvSpPr>
          <p:nvPr/>
        </p:nvSpPr>
        <p:spPr bwMode="auto">
          <a:xfrm flipH="1">
            <a:off x="7016750" y="4435475"/>
            <a:ext cx="2071688" cy="56356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(/.</a:t>
            </a:r>
            <a:r>
              <a:rPr lang="ru-RU" sz="2800">
                <a:solidFill>
                  <a:schemeClr val="tx1"/>
                </a:solidFill>
              </a:rPr>
              <a:t>sGen</a:t>
            </a:r>
            <a:r>
              <a:rPr lang="en-US" sz="2800">
                <a:solidFill>
                  <a:schemeClr val="tx1"/>
                </a:solidFill>
              </a:rPr>
              <a:t>Up)</a:t>
            </a:r>
            <a:r>
              <a:rPr lang="en-US" sz="2800" baseline="30000">
                <a:solidFill>
                  <a:schemeClr val="tx1"/>
                </a:solidFill>
              </a:rPr>
              <a:t>-1</a:t>
            </a:r>
            <a:endParaRPr lang="ru-RU" sz="2800" baseline="30000">
              <a:solidFill>
                <a:schemeClr val="tx1"/>
              </a:solidFill>
            </a:endParaRPr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55563" y="5403850"/>
            <a:ext cx="1663700" cy="849313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Dn</a:t>
            </a:r>
            <a:endParaRPr lang="ru-RU" sz="36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1885950" y="5405438"/>
            <a:ext cx="2349500" cy="849312"/>
          </a:xfrm>
          <a:prstGeom prst="roundRect">
            <a:avLst>
              <a:gd name="adj" fmla="val 16667"/>
            </a:avLst>
          </a:prstGeom>
          <a:solidFill>
            <a:srgbClr val="FFE5C5"/>
          </a:solidFill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Tautologies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7355" name="Group 11"/>
          <p:cNvGrpSpPr>
            <a:grpSpLocks/>
          </p:cNvGrpSpPr>
          <p:nvPr/>
        </p:nvGrpSpPr>
        <p:grpSpPr bwMode="auto">
          <a:xfrm>
            <a:off x="887413" y="3446463"/>
            <a:ext cx="2239962" cy="1930400"/>
            <a:chOff x="3616" y="2171"/>
            <a:chExt cx="1411" cy="1216"/>
          </a:xfrm>
        </p:grpSpPr>
        <p:sp>
          <p:nvSpPr>
            <p:cNvPr id="57359" name="Oval 12"/>
            <p:cNvSpPr>
              <a:spLocks noChangeArrowheads="1"/>
            </p:cNvSpPr>
            <p:nvPr/>
          </p:nvSpPr>
          <p:spPr bwMode="auto">
            <a:xfrm>
              <a:off x="4177" y="2820"/>
              <a:ext cx="396" cy="396"/>
            </a:xfrm>
            <a:prstGeom prst="ellipse">
              <a:avLst/>
            </a:prstGeom>
            <a:solidFill>
              <a:srgbClr val="FFE5C5"/>
            </a:solidFill>
            <a:ln w="57150" algn="ctr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solidFill>
                    <a:schemeClr val="tx1"/>
                  </a:solidFill>
                  <a:sym typeface="SymbolProp BT" pitchFamily="2" charset="2"/>
                </a:rPr>
                <a:t>или</a:t>
              </a:r>
            </a:p>
          </p:txBody>
        </p:sp>
        <p:cxnSp>
          <p:nvCxnSpPr>
            <p:cNvPr id="57360" name="AutoShape 13"/>
            <p:cNvCxnSpPr>
              <a:cxnSpLocks noChangeShapeType="1"/>
              <a:stCxn id="57359" idx="6"/>
            </p:cNvCxnSpPr>
            <p:nvPr/>
          </p:nvCxnSpPr>
          <p:spPr bwMode="auto">
            <a:xfrm>
              <a:off x="4591" y="3018"/>
              <a:ext cx="394" cy="369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7361" name="AutoShape 14"/>
            <p:cNvSpPr>
              <a:spLocks noChangeArrowheads="1"/>
            </p:cNvSpPr>
            <p:nvPr/>
          </p:nvSpPr>
          <p:spPr bwMode="auto">
            <a:xfrm>
              <a:off x="3722" y="2171"/>
              <a:ext cx="1305" cy="355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5715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</a:rPr>
                <a:t>/.</a:t>
              </a:r>
              <a:r>
                <a:rPr lang="ru-RU" sz="2800">
                  <a:solidFill>
                    <a:schemeClr val="tx1"/>
                  </a:solidFill>
                </a:rPr>
                <a:t>sGen</a:t>
              </a:r>
              <a:r>
                <a:rPr lang="en-US" sz="2800">
                  <a:solidFill>
                    <a:schemeClr val="tx1"/>
                  </a:solidFill>
                </a:rPr>
                <a:t>Dn</a:t>
              </a:r>
              <a:endParaRPr lang="ru-RU" sz="2800" baseline="30000">
                <a:solidFill>
                  <a:schemeClr val="tx1"/>
                </a:solidFill>
              </a:endParaRPr>
            </a:p>
          </p:txBody>
        </p:sp>
        <p:cxnSp>
          <p:nvCxnSpPr>
            <p:cNvPr id="57362" name="AutoShape 15"/>
            <p:cNvCxnSpPr>
              <a:cxnSpLocks noChangeShapeType="1"/>
              <a:stCxn id="57359" idx="2"/>
            </p:cNvCxnSpPr>
            <p:nvPr/>
          </p:nvCxnSpPr>
          <p:spPr bwMode="auto">
            <a:xfrm flipH="1">
              <a:off x="3616" y="3018"/>
              <a:ext cx="543" cy="36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57363" name="AutoShape 16"/>
            <p:cNvCxnSpPr>
              <a:cxnSpLocks noChangeShapeType="1"/>
              <a:stCxn id="57361" idx="2"/>
              <a:endCxn id="57359" idx="0"/>
            </p:cNvCxnSpPr>
            <p:nvPr/>
          </p:nvCxnSpPr>
          <p:spPr bwMode="auto">
            <a:xfrm>
              <a:off x="4375" y="2544"/>
              <a:ext cx="0" cy="258"/>
            </a:xfrm>
            <a:prstGeom prst="straightConnector1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57356" name="AutoShape 18"/>
          <p:cNvCxnSpPr>
            <a:cxnSpLocks noChangeShapeType="1"/>
            <a:stCxn id="57352" idx="0"/>
            <a:endCxn id="57358" idx="3"/>
          </p:cNvCxnSpPr>
          <p:nvPr/>
        </p:nvCxnSpPr>
        <p:spPr bwMode="auto">
          <a:xfrm flipH="1" flipV="1">
            <a:off x="5273675" y="3140075"/>
            <a:ext cx="2779713" cy="1266825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57357" name="AutoShape 19"/>
          <p:cNvCxnSpPr>
            <a:cxnSpLocks noChangeShapeType="1"/>
            <a:stCxn id="57358" idx="1"/>
            <a:endCxn id="57361" idx="0"/>
          </p:cNvCxnSpPr>
          <p:nvPr/>
        </p:nvCxnSpPr>
        <p:spPr bwMode="auto">
          <a:xfrm flipH="1">
            <a:off x="2092325" y="3140075"/>
            <a:ext cx="1760538" cy="277813"/>
          </a:xfrm>
          <a:prstGeom prst="straightConnector1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</p:spPr>
      </p:cxnSp>
      <p:sp>
        <p:nvSpPr>
          <p:cNvPr id="57358" name="AutoShape 23"/>
          <p:cNvSpPr>
            <a:spLocks noChangeArrowheads="1"/>
          </p:cNvSpPr>
          <p:nvPr/>
        </p:nvSpPr>
        <p:spPr bwMode="auto">
          <a:xfrm>
            <a:off x="3881438" y="2881313"/>
            <a:ext cx="1363662" cy="517525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571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SymbolProp BT" pitchFamily="2" charset="2"/>
              </a:rPr>
              <a:t>filter ?</a:t>
            </a:r>
            <a:endParaRPr lang="ru-RU" sz="28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10.4.2 Функция mkRestr</a:t>
            </a:r>
            <a:r>
              <a:rPr lang="en-US" smtClean="0"/>
              <a:t>’</a:t>
            </a:r>
            <a:endParaRPr lang="ru-RU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00200"/>
            <a:ext cx="8932862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mkRestr</a:t>
            </a:r>
            <a:r>
              <a:rPr lang="en-US" sz="2400" b="1" smtClean="0"/>
              <a:t>’</a:t>
            </a:r>
            <a:r>
              <a:rPr lang="ru-RU" sz="2400" b="1" smtClean="0"/>
              <a:t> :: Restr -&gt; Restr -&gt;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 </a:t>
            </a:r>
            <a:r>
              <a:rPr lang="ru-RU" sz="2400" b="1" smtClean="0"/>
              <a:t>Subst -&gt; Subst -&gt; Restr</a:t>
            </a:r>
            <a:br>
              <a:rPr lang="ru-RU" sz="2400" b="1" smtClean="0"/>
            </a:br>
            <a:r>
              <a:rPr lang="ru-RU" sz="2400" b="1" smtClean="0"/>
              <a:t>mkRestr</a:t>
            </a:r>
            <a:r>
              <a:rPr lang="en-US" sz="2400" b="1" smtClean="0"/>
              <a:t>’</a:t>
            </a:r>
            <a:r>
              <a:rPr lang="ru-RU" sz="2400" b="1" smtClean="0"/>
              <a:t> (RESTR r</a:t>
            </a:r>
            <a:r>
              <a:rPr lang="en-US" sz="2400" b="1" smtClean="0"/>
              <a:t>1</a:t>
            </a:r>
            <a:r>
              <a:rPr lang="ru-RU" sz="2400" b="1" smtClean="0"/>
              <a:t>) (RESTR r</a:t>
            </a:r>
            <a:r>
              <a:rPr lang="en-US" sz="2400" b="1" smtClean="0"/>
              <a:t>2</a:t>
            </a:r>
            <a:r>
              <a:rPr lang="ru-RU" sz="2400" b="1" smtClean="0"/>
              <a:t>) s</a:t>
            </a:r>
            <a:r>
              <a:rPr lang="en-US" sz="2400" b="1" smtClean="0"/>
              <a:t>1 s2</a:t>
            </a:r>
            <a:r>
              <a:rPr lang="ru-RU" sz="2400" b="1" smtClean="0"/>
              <a:t> = </a:t>
            </a:r>
            <a:br>
              <a:rPr lang="ru-RU" sz="2400" b="1" smtClean="0"/>
            </a:br>
            <a:r>
              <a:rPr lang="ru-RU" sz="2400" b="1" smtClean="0"/>
              <a:t>   (RESTR r)</a:t>
            </a:r>
            <a:br>
              <a:rPr lang="ru-RU" sz="2400" b="1" smtClean="0"/>
            </a:br>
            <a:r>
              <a:rPr lang="ru-RU" sz="2400" b="1" smtClean="0"/>
              <a:t>   where</a:t>
            </a:r>
            <a:br>
              <a:rPr lang="ru-RU" sz="2400" b="1" smtClean="0"/>
            </a:br>
            <a:r>
              <a:rPr lang="en-US" sz="2400" b="1" smtClean="0"/>
              <a:t>  </a:t>
            </a:r>
            <a:r>
              <a:rPr lang="ru-RU" sz="2400" b="1" smtClean="0"/>
              <a:t>      r</a:t>
            </a:r>
            <a:r>
              <a:rPr lang="en-US" sz="2400" b="1" smtClean="0"/>
              <a:t> </a:t>
            </a:r>
            <a:r>
              <a:rPr lang="ru-RU" sz="2400" b="1" smtClean="0"/>
              <a:t>=</a:t>
            </a:r>
            <a:r>
              <a:rPr lang="en-US" sz="2400" b="1" smtClean="0"/>
              <a:t>	</a:t>
            </a:r>
            <a:r>
              <a:rPr lang="ru-RU" sz="2400" b="1" smtClean="0"/>
              <a:t>[</a:t>
            </a:r>
            <a:r>
              <a:rPr lang="en-US" sz="2400" b="1" smtClean="0"/>
              <a:t> </a:t>
            </a:r>
            <a:r>
              <a:rPr lang="ru-RU" sz="2400" b="1" smtClean="0"/>
              <a:t>x:=/=:y</a:t>
            </a:r>
            <a:r>
              <a:rPr lang="en-US" sz="2400" b="1" smtClean="0"/>
              <a:t> </a:t>
            </a:r>
            <a:r>
              <a:rPr lang="ru-RU" sz="2400" b="1" smtClean="0"/>
              <a:t>|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</a:t>
            </a:r>
            <a:r>
              <a:rPr lang="ru-RU" sz="2400" b="1" smtClean="0"/>
              <a:t>(a:=/=:b) &lt;- r</a:t>
            </a:r>
            <a:r>
              <a:rPr lang="en-US" sz="2400" b="1" smtClean="0"/>
              <a:t>1</a:t>
            </a:r>
            <a:r>
              <a:rPr lang="ru-RU" sz="2400" b="1" smtClean="0"/>
              <a:t>,</a:t>
            </a:r>
            <a:br>
              <a:rPr lang="ru-RU" sz="2400" b="1" smtClean="0"/>
            </a:br>
            <a:r>
              <a:rPr lang="ru-RU" sz="2400" b="1" smtClean="0"/>
              <a:t>              </a:t>
            </a:r>
            <a:r>
              <a:rPr lang="en-US" sz="2400" b="1" smtClean="0"/>
              <a:t>		</a:t>
            </a:r>
            <a:r>
              <a:rPr lang="ru-RU" sz="2400" b="1" smtClean="0"/>
              <a:t>x&lt;- invAImg a,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	</a:t>
            </a:r>
            <a:r>
              <a:rPr lang="ru-RU" sz="2400" b="1" smtClean="0"/>
              <a:t>y&lt;- invAImg b</a:t>
            </a:r>
            <a:r>
              <a:rPr lang="en-US" sz="2400" b="1" smtClean="0"/>
              <a:t>,</a:t>
            </a:r>
            <a:br>
              <a:rPr lang="en-US" sz="2400" b="1" smtClean="0"/>
            </a:br>
            <a:r>
              <a:rPr lang="en-US" sz="2400" b="1" smtClean="0"/>
              <a:t>             		let ineq = (</a:t>
            </a:r>
            <a:r>
              <a:rPr lang="ru-RU" sz="2400" b="1" smtClean="0"/>
              <a:t>x:=/=:y</a:t>
            </a:r>
            <a:r>
              <a:rPr lang="en-US" sz="2400" b="1" smtClean="0"/>
              <a:t>)/.s2,</a:t>
            </a:r>
            <a:br>
              <a:rPr lang="en-US" sz="2400" b="1" smtClean="0"/>
            </a:br>
            <a:r>
              <a:rPr lang="en-US" sz="2400" b="1" smtClean="0"/>
              <a:t>			(isTauto ineq)||(ineq`elem`r2)</a:t>
            </a:r>
            <a:br>
              <a:rPr lang="en-US" sz="2400" b="1" smtClean="0"/>
            </a:br>
            <a:r>
              <a:rPr lang="en-US" sz="2400" b="1" smtClean="0"/>
              <a:t>		</a:t>
            </a:r>
            <a:r>
              <a:rPr lang="ru-RU" sz="2400" b="1" smtClean="0"/>
              <a:t>]</a:t>
            </a:r>
            <a:br>
              <a:rPr lang="ru-RU" sz="2400" b="1" smtClean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     invAImg c =</a:t>
            </a:r>
            <a:br>
              <a:rPr lang="ru-RU" sz="2400" b="1" smtClean="0"/>
            </a:br>
            <a:r>
              <a:rPr lang="ru-RU" sz="2400" b="1" smtClean="0"/>
              <a:t>                  (if isAtom c then [c] else [ ]) ++</a:t>
            </a:r>
            <a:br>
              <a:rPr lang="ru-RU" sz="2400" b="1" smtClean="0"/>
            </a:br>
            <a:r>
              <a:rPr lang="ru-RU" sz="2400" b="1" smtClean="0"/>
              <a:t>                  [ x | (x@(CVA _):-&gt;z)&lt;-s</a:t>
            </a:r>
            <a:r>
              <a:rPr lang="en-US" sz="2400" b="1" smtClean="0"/>
              <a:t>1</a:t>
            </a:r>
            <a:r>
              <a:rPr lang="ru-RU" sz="2400" b="1" smtClean="0"/>
              <a:t>, z==c ]</a:t>
            </a:r>
            <a:br>
              <a:rPr lang="ru-RU" sz="2400" b="1" smtClean="0"/>
            </a:b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10.4.3 Функция genRestr. Поправка Юрия Климова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 данным рестрикциям </a:t>
            </a:r>
            <a:r>
              <a:rPr lang="ru-RU" b="1" smtClean="0"/>
              <a:t>rUp</a:t>
            </a:r>
            <a:r>
              <a:rPr lang="ru-RU" smtClean="0"/>
              <a:t>, </a:t>
            </a:r>
            <a:r>
              <a:rPr lang="ru-RU" b="1" smtClean="0"/>
              <a:t>rDn</a:t>
            </a:r>
            <a:r>
              <a:rPr lang="ru-RU" smtClean="0"/>
              <a:t> и подстановкам </a:t>
            </a:r>
            <a:r>
              <a:rPr lang="ru-RU" b="1" smtClean="0"/>
              <a:t>sGenUp</a:t>
            </a:r>
            <a:r>
              <a:rPr lang="ru-RU" smtClean="0"/>
              <a:t>, </a:t>
            </a:r>
            <a:r>
              <a:rPr lang="ru-RU" b="1" smtClean="0"/>
              <a:t>sGenDn</a:t>
            </a:r>
            <a:r>
              <a:rPr lang="ru-RU" smtClean="0"/>
              <a:t> функция </a:t>
            </a:r>
            <a:r>
              <a:rPr lang="ru-RU" b="1" smtClean="0"/>
              <a:t>genRestr</a:t>
            </a:r>
            <a:r>
              <a:rPr lang="en-US" smtClean="0"/>
              <a:t> </a:t>
            </a:r>
            <a:r>
              <a:rPr lang="ru-RU" smtClean="0"/>
              <a:t>строит </a:t>
            </a:r>
            <a:r>
              <a:rPr lang="ru-RU" b="1" smtClean="0"/>
              <a:t>rGen</a:t>
            </a:r>
            <a:r>
              <a:rPr lang="ru-RU" smtClean="0"/>
              <a:t>:</a:t>
            </a:r>
          </a:p>
          <a:p>
            <a:pPr eaLnBrk="1" hangingPunct="1"/>
            <a:r>
              <a:rPr lang="ru-RU" sz="2800" b="1" smtClean="0"/>
              <a:t>genRestr::Restr-&gt;Restr-&gt;Subst-&gt;Subst -&gt;</a:t>
            </a:r>
            <a:br>
              <a:rPr lang="ru-RU" sz="2800" b="1" smtClean="0"/>
            </a:br>
            <a:r>
              <a:rPr lang="ru-RU" sz="2800" b="1" smtClean="0"/>
              <a:t>							         Restr</a:t>
            </a:r>
            <a:br>
              <a:rPr lang="ru-RU" sz="2800" b="1" smtClean="0"/>
            </a:br>
            <a:r>
              <a:rPr lang="ru-RU" sz="2800" b="1" smtClean="0"/>
              <a:t>genRestr rDn rUp sGenDn sGenUp =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(</a:t>
            </a:r>
            <a:r>
              <a:rPr lang="ru-RU" sz="2800" b="1" smtClean="0"/>
              <a:t>mkRestr</a:t>
            </a:r>
            <a:r>
              <a:rPr lang="en-US" sz="2800" b="1" smtClean="0"/>
              <a:t>’</a:t>
            </a:r>
            <a:r>
              <a:rPr lang="ru-RU" sz="2800" b="1" smtClean="0"/>
              <a:t> rDn </a:t>
            </a:r>
            <a:r>
              <a:rPr lang="en-US" sz="2800" b="1" smtClean="0"/>
              <a:t>rUp </a:t>
            </a:r>
            <a:r>
              <a:rPr lang="ru-RU" sz="2800" b="1" smtClean="0"/>
              <a:t>sGenDn sGenUp</a:t>
            </a:r>
            <a:r>
              <a:rPr lang="en-US" sz="2800" b="1" smtClean="0"/>
              <a:t>)</a:t>
            </a:r>
            <a:br>
              <a:rPr lang="en-US" sz="2800" b="1" smtClean="0"/>
            </a:br>
            <a:r>
              <a:rPr lang="en-US" sz="2800" b="1" smtClean="0"/>
              <a:t>	+.</a:t>
            </a:r>
            <a:br>
              <a:rPr lang="en-US" sz="2800" b="1" smtClean="0"/>
            </a:br>
            <a:r>
              <a:rPr lang="en-US" sz="2800" b="1" smtClean="0"/>
              <a:t>	(</a:t>
            </a:r>
            <a:r>
              <a:rPr lang="ru-RU" sz="2800" b="1" smtClean="0"/>
              <a:t>mkRestr</a:t>
            </a:r>
            <a:r>
              <a:rPr lang="en-US" sz="2800" b="1" smtClean="0"/>
              <a:t>’</a:t>
            </a:r>
            <a:r>
              <a:rPr lang="ru-RU" sz="2800" b="1" smtClean="0"/>
              <a:t> r</a:t>
            </a:r>
            <a:r>
              <a:rPr lang="en-US" sz="2800" b="1" smtClean="0"/>
              <a:t>Up rDn </a:t>
            </a:r>
            <a:r>
              <a:rPr lang="ru-RU" sz="2800" b="1" smtClean="0"/>
              <a:t>sGen</a:t>
            </a:r>
            <a:r>
              <a:rPr lang="en-US" sz="2800" b="1" smtClean="0"/>
              <a:t>Up</a:t>
            </a:r>
            <a:r>
              <a:rPr lang="ru-RU" sz="2800" b="1" smtClean="0"/>
              <a:t> sGenDn</a:t>
            </a:r>
            <a:r>
              <a:rPr lang="en-US" sz="2800" b="1" smtClean="0"/>
              <a:t>)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10.7 </a:t>
            </a:r>
            <a:r>
              <a:rPr lang="en-US" smtClean="0"/>
              <a:t>Gener:</a:t>
            </a:r>
            <a:r>
              <a:rPr lang="ru-RU" smtClean="0"/>
              <a:t> выводы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главе 10 рассмотрен алгоритм </a:t>
            </a:r>
            <a:r>
              <a:rPr lang="ru-RU" b="1" smtClean="0"/>
              <a:t>Gener</a:t>
            </a:r>
            <a:r>
              <a:rPr lang="ru-RU" smtClean="0"/>
              <a:t>. Обобщение двух конфигураций реализовано в две фазы: </a:t>
            </a:r>
            <a:r>
              <a:rPr lang="ru-RU" i="1" smtClean="0"/>
              <a:t>обобщение</a:t>
            </a:r>
            <a:r>
              <a:rPr lang="ru-RU" smtClean="0"/>
              <a:t> баз конфигураций и </a:t>
            </a:r>
            <a:r>
              <a:rPr lang="ru-RU" i="1" smtClean="0"/>
              <a:t>обобщение рестрикций</a:t>
            </a:r>
            <a:r>
              <a:rPr lang="ru-RU" smtClean="0"/>
              <a:t> конфигураций.</a:t>
            </a:r>
          </a:p>
          <a:p>
            <a:pPr eaLnBrk="1" hangingPunct="1"/>
            <a:r>
              <a:rPr lang="ru-RU" smtClean="0"/>
              <a:t>Первая фаза реализована при помощи известного алгоритма </a:t>
            </a:r>
            <a:r>
              <a:rPr lang="en-US" smtClean="0"/>
              <a:t>most specific  </a:t>
            </a:r>
            <a:r>
              <a:rPr lang="ru-RU" smtClean="0"/>
              <a:t>genera</a:t>
            </a:r>
            <a:r>
              <a:rPr lang="en-US" smtClean="0"/>
              <a:t>lization</a:t>
            </a:r>
            <a:r>
              <a:rPr lang="ru-RU" smtClean="0"/>
              <a:t>, запрограммированного с учетом конструкции конфигураций для языка TSG.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10.7 </a:t>
            </a:r>
            <a:r>
              <a:rPr lang="en-US" smtClean="0"/>
              <a:t>Gener:</a:t>
            </a:r>
            <a:r>
              <a:rPr lang="ru-RU" smtClean="0"/>
              <a:t> выводы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Для реализации второй фазы разработан и обоснован алгоритм обобщения рестрикций, используемых для TSG.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 результате получен алгоритм обобщения, обладающий следующим свойством: </a:t>
            </a:r>
            <a:r>
              <a:rPr lang="ru-RU" i="1" smtClean="0"/>
              <a:t>если выполнено</a:t>
            </a:r>
            <a:r>
              <a:rPr lang="ru-RU" smtClean="0"/>
              <a:t> </a:t>
            </a:r>
            <a:r>
              <a:rPr lang="ru-RU" b="1" smtClean="0"/>
              <a:t>cUp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cDn</a:t>
            </a:r>
            <a:r>
              <a:rPr lang="ru-RU" smtClean="0"/>
              <a:t>, </a:t>
            </a:r>
            <a:r>
              <a:rPr lang="ru-RU" i="1" smtClean="0"/>
              <a:t>то в результате обобщения будет построена конфигурация</a:t>
            </a:r>
            <a:r>
              <a:rPr lang="ru-RU" smtClean="0"/>
              <a:t> </a:t>
            </a:r>
            <a:r>
              <a:rPr lang="ru-RU" b="1" smtClean="0"/>
              <a:t>cGen</a:t>
            </a:r>
            <a:r>
              <a:rPr lang="ru-RU" smtClean="0"/>
              <a:t>, </a:t>
            </a:r>
            <a:r>
              <a:rPr lang="ru-RU" i="1" smtClean="0"/>
              <a:t>совпадающая с</a:t>
            </a:r>
            <a:r>
              <a:rPr lang="en-US" i="1" smtClean="0"/>
              <a:t> </a:t>
            </a:r>
            <a:r>
              <a:rPr lang="ru-RU" smtClean="0"/>
              <a:t> </a:t>
            </a:r>
            <a:r>
              <a:rPr lang="ru-RU" b="1" smtClean="0"/>
              <a:t>cUp</a:t>
            </a:r>
            <a:r>
              <a:rPr lang="ru-RU" smtClean="0"/>
              <a:t> </a:t>
            </a:r>
            <a:r>
              <a:rPr lang="ru-RU" i="1" smtClean="0"/>
              <a:t>с точностью до переименования c-переменных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10.7 </a:t>
            </a:r>
            <a:r>
              <a:rPr lang="en-US" smtClean="0"/>
              <a:t>Gener:</a:t>
            </a:r>
            <a:r>
              <a:rPr lang="ru-RU" smtClean="0"/>
              <a:t> выводы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Данное свойство реализованного алгоритма обобщения:</a:t>
            </a:r>
          </a:p>
          <a:p>
            <a:pPr lvl="1" eaLnBrk="1" hangingPunct="1"/>
            <a:r>
              <a:rPr lang="ru-RU" smtClean="0"/>
              <a:t>демонстрирует, что он строит тесные обобщения конфигураций.</a:t>
            </a:r>
          </a:p>
          <a:p>
            <a:pPr lvl="1" eaLnBrk="1" hangingPunct="1"/>
            <a:r>
              <a:rPr lang="ru-RU" smtClean="0"/>
              <a:t>позволяет легко реализовать проверку условия </a:t>
            </a:r>
            <a:r>
              <a:rPr lang="ru-RU" b="1" smtClean="0"/>
              <a:t>cUp </a:t>
            </a:r>
            <a:r>
              <a:rPr lang="en-US" b="1" smtClean="0">
                <a:solidFill>
                  <a:srgbClr val="800000"/>
                </a:solidFill>
              </a:rPr>
              <a:t>≥</a:t>
            </a:r>
            <a:r>
              <a:rPr lang="ru-RU" b="1" smtClean="0"/>
              <a:t> cDn</a:t>
            </a:r>
            <a:r>
              <a:rPr lang="ru-RU" smtClean="0"/>
              <a:t> за счет анализа результатов работы алгоритма обобщения</a:t>
            </a:r>
            <a:r>
              <a:rPr lang="ru-RU" sz="2400" smtClean="0"/>
              <a:t>.</a:t>
            </a:r>
          </a:p>
          <a:p>
            <a:pPr eaLnBrk="1" hangingPunct="1"/>
            <a:r>
              <a:rPr lang="ru-RU" sz="2800" smtClean="0"/>
              <a:t>Тем самым, проверка условия </a:t>
            </a:r>
            <a:r>
              <a:rPr lang="ru-RU" sz="2800" b="1" smtClean="0"/>
              <a:t>cUp </a:t>
            </a:r>
            <a:r>
              <a:rPr lang="en-US" sz="2800" b="1" smtClean="0">
                <a:solidFill>
                  <a:srgbClr val="800000"/>
                </a:solidFill>
              </a:rPr>
              <a:t>≥</a:t>
            </a:r>
            <a:r>
              <a:rPr lang="ru-RU" sz="2800" b="1" smtClean="0"/>
              <a:t> cDn</a:t>
            </a:r>
            <a:r>
              <a:rPr lang="ru-RU" sz="2800" smtClean="0"/>
              <a:t> отнесена к модулю обобщения, что позволяет упростить структуру суперкомпилятора.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10.1 Постановка задачи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То есть, д</a:t>
            </a:r>
            <a:r>
              <a:rPr lang="ru-RU" smtClean="0"/>
              <a:t>ля построения обобщения </a:t>
            </a:r>
            <a:r>
              <a:rPr lang="ru-RU" b="1" smtClean="0"/>
              <a:t>cGen</a:t>
            </a:r>
            <a:r>
              <a:rPr lang="ru-RU" smtClean="0"/>
              <a:t> пары </a:t>
            </a:r>
            <a:r>
              <a:rPr lang="ru-RU" b="1" smtClean="0"/>
              <a:t>cUp</a:t>
            </a:r>
            <a:r>
              <a:rPr lang="ru-RU" smtClean="0"/>
              <a:t> и </a:t>
            </a:r>
            <a:r>
              <a:rPr lang="ru-RU" b="1" smtClean="0"/>
              <a:t>cDn</a:t>
            </a:r>
            <a:r>
              <a:rPr lang="ru-RU" smtClean="0"/>
              <a:t> необходимо</a:t>
            </a:r>
            <a:r>
              <a:rPr lang="ru-RU" smtClean="0">
                <a:latin typeface="Arial" charset="0"/>
              </a:rPr>
              <a:t> выполнить:</a:t>
            </a:r>
          </a:p>
          <a:p>
            <a:pPr marL="609600" indent="-609600" eaLnBrk="1" hangingPunct="1">
              <a:lnSpc>
                <a:spcPct val="90000"/>
              </a:lnSpc>
              <a:buFont typeface="Stars1" pitchFamily="34" charset="2"/>
              <a:buAutoNum type="arabicPeriod"/>
            </a:pPr>
            <a:r>
              <a:rPr lang="ru-RU" b="1" smtClean="0"/>
              <a:t>Обобщение </a:t>
            </a:r>
            <a:r>
              <a:rPr lang="en-US" b="1" smtClean="0"/>
              <a:t>SR</a:t>
            </a:r>
            <a:r>
              <a:rPr lang="ru-RU" b="1" smtClean="0"/>
              <a:t>-баз</a:t>
            </a:r>
            <a:r>
              <a:rPr lang="ru-RU" smtClean="0"/>
              <a:t>: построить </a:t>
            </a:r>
            <a:r>
              <a:rPr lang="ru-RU" i="1" smtClean="0"/>
              <a:t>тесное</a:t>
            </a:r>
            <a:r>
              <a:rPr lang="ru-RU" smtClean="0"/>
              <a:t> общее надвыражение</a:t>
            </a:r>
            <a:r>
              <a:rPr lang="ru-RU" smtClean="0">
                <a:latin typeface="Arial" charset="0"/>
              </a:rPr>
              <a:t> </a:t>
            </a:r>
            <a:r>
              <a:rPr lang="ru-RU" b="1" smtClean="0"/>
              <a:t>[cexpGen</a:t>
            </a:r>
            <a:r>
              <a:rPr lang="ru-RU" b="1" baseline="-25000" smtClean="0"/>
              <a:t>1</a:t>
            </a:r>
            <a:r>
              <a:rPr lang="ru-RU" b="1" smtClean="0"/>
              <a:t>,...cexpGen</a:t>
            </a:r>
            <a:r>
              <a:rPr lang="ru-RU" b="1" baseline="-25000" smtClean="0"/>
              <a:t>n</a:t>
            </a:r>
            <a:r>
              <a:rPr lang="ru-RU" b="1" smtClean="0"/>
              <a:t>]</a:t>
            </a:r>
            <a:r>
              <a:rPr lang="ru-RU" smtClean="0"/>
              <a:t> для правых частей c-сред из </a:t>
            </a:r>
            <a:r>
              <a:rPr lang="ru-RU" b="1" smtClean="0"/>
              <a:t>cUp</a:t>
            </a:r>
            <a:r>
              <a:rPr lang="ru-RU" smtClean="0"/>
              <a:t> и </a:t>
            </a:r>
            <a:r>
              <a:rPr lang="ru-RU" b="1" smtClean="0"/>
              <a:t>cDn</a:t>
            </a:r>
            <a:r>
              <a:rPr lang="ru-RU" smtClean="0"/>
              <a:t>:</a:t>
            </a:r>
            <a:r>
              <a:rPr lang="ru-RU" smtClean="0">
                <a:latin typeface="Arial" charset="0"/>
              </a:rPr>
              <a:t> </a:t>
            </a:r>
            <a:r>
              <a:rPr lang="ru-RU" b="1" smtClean="0"/>
              <a:t>[cexpUp</a:t>
            </a:r>
            <a:r>
              <a:rPr lang="ru-RU" b="1" baseline="-25000" smtClean="0"/>
              <a:t>1</a:t>
            </a:r>
            <a:r>
              <a:rPr lang="ru-RU" b="1" smtClean="0"/>
              <a:t>,...cexpUp</a:t>
            </a:r>
            <a:r>
              <a:rPr lang="ru-RU" b="1" baseline="-25000" smtClean="0"/>
              <a:t>n</a:t>
            </a:r>
            <a:r>
              <a:rPr lang="ru-RU" b="1" smtClean="0"/>
              <a:t>]</a:t>
            </a:r>
            <a:r>
              <a:rPr lang="ru-RU" smtClean="0"/>
              <a:t> и</a:t>
            </a:r>
            <a:r>
              <a:rPr lang="ru-RU" smtClean="0">
                <a:latin typeface="Arial" charset="0"/>
              </a:rPr>
              <a:t> </a:t>
            </a:r>
            <a:r>
              <a:rPr lang="ru-RU" b="1" smtClean="0"/>
              <a:t>[cexpDn</a:t>
            </a:r>
            <a:r>
              <a:rPr lang="ru-RU" b="1" baseline="-25000" smtClean="0"/>
              <a:t>1</a:t>
            </a:r>
            <a:r>
              <a:rPr lang="ru-RU" b="1" smtClean="0"/>
              <a:t>,...cexpDn</a:t>
            </a:r>
            <a:r>
              <a:rPr lang="ru-RU" b="1" baseline="-25000" smtClean="0"/>
              <a:t>n</a:t>
            </a:r>
            <a:r>
              <a:rPr lang="ru-RU" b="1" smtClean="0"/>
              <a:t>]</a:t>
            </a:r>
            <a:r>
              <a:rPr lang="en-US" smtClean="0"/>
              <a:t>. </a:t>
            </a:r>
            <a:r>
              <a:rPr lang="ru-RU" smtClean="0">
                <a:latin typeface="Arial" charset="0"/>
              </a:rPr>
              <a:t>Построить </a:t>
            </a:r>
            <a:r>
              <a:rPr lang="ru-RU" smtClean="0"/>
              <a:t>соответствующие </a:t>
            </a:r>
            <a:r>
              <a:rPr lang="ru-RU" smtClean="0">
                <a:latin typeface="Arial" charset="0"/>
              </a:rPr>
              <a:t>отождествляющие </a:t>
            </a:r>
            <a:r>
              <a:rPr lang="ru-RU" smtClean="0"/>
              <a:t>подстановки</a:t>
            </a:r>
            <a:r>
              <a:rPr lang="ru-RU" smtClean="0">
                <a:latin typeface="Arial" charset="0"/>
              </a:rPr>
              <a:t> </a:t>
            </a:r>
            <a:r>
              <a:rPr lang="ru-RU" b="1" smtClean="0"/>
              <a:t>sGenUp</a:t>
            </a:r>
            <a:r>
              <a:rPr lang="ru-RU" smtClean="0"/>
              <a:t> и </a:t>
            </a:r>
            <a:r>
              <a:rPr lang="ru-RU" b="1" smtClean="0"/>
              <a:t>sGen</a:t>
            </a:r>
            <a:r>
              <a:rPr lang="en-US" b="1" smtClean="0"/>
              <a:t>Dn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10.1 Постановка задачи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Stars1" pitchFamily="34" charset="2"/>
              <a:buAutoNum type="arabicPeriod" startAt="2"/>
            </a:pPr>
            <a:r>
              <a:rPr lang="ru-RU" b="1" smtClean="0"/>
              <a:t>Обобщением рестрикций:</a:t>
            </a:r>
            <a:r>
              <a:rPr lang="ru-RU" smtClean="0"/>
              <a:t> построить наиболее сильные ограничения </a:t>
            </a:r>
            <a:r>
              <a:rPr lang="ru-RU" b="1" smtClean="0"/>
              <a:t>rGen</a:t>
            </a:r>
            <a:r>
              <a:rPr lang="ru-RU" smtClean="0"/>
              <a:t> такие, что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существуют </a:t>
            </a:r>
            <a:r>
              <a:rPr lang="ru-RU" b="1" smtClean="0"/>
              <a:t>r’Up</a:t>
            </a:r>
            <a:r>
              <a:rPr lang="ru-RU" smtClean="0"/>
              <a:t> и </a:t>
            </a:r>
            <a:r>
              <a:rPr lang="ru-RU" b="1" smtClean="0"/>
              <a:t>r’Dn</a:t>
            </a:r>
            <a:r>
              <a:rPr lang="ru-RU" smtClean="0"/>
              <a:t>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rGen /. sGenUp /. r’Up == rUp</a:t>
            </a:r>
            <a:br>
              <a:rPr lang="ru-RU" b="1" smtClean="0"/>
            </a:br>
            <a:r>
              <a:rPr lang="ru-RU" b="1" smtClean="0"/>
              <a:t>rGen /. sGenDn /. r’Dn == rDn</a:t>
            </a:r>
            <a:br>
              <a:rPr lang="ru-RU" b="1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где </a:t>
            </a:r>
            <a:r>
              <a:rPr lang="ru-RU" b="1" smtClean="0"/>
              <a:t>sGenUp</a:t>
            </a:r>
            <a:r>
              <a:rPr lang="ru-RU" smtClean="0"/>
              <a:t> и </a:t>
            </a:r>
            <a:r>
              <a:rPr lang="ru-RU" b="1" smtClean="0"/>
              <a:t>sGenDn</a:t>
            </a:r>
            <a:r>
              <a:rPr lang="ru-RU" smtClean="0"/>
              <a:t> — подстановки с пред. шага:</a:t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cexpGen</a:t>
            </a:r>
            <a:r>
              <a:rPr lang="ru-RU" b="1" baseline="-25000" smtClean="0"/>
              <a:t>i </a:t>
            </a:r>
            <a:r>
              <a:rPr lang="ru-RU" b="1" smtClean="0"/>
              <a:t>/. sGenUp == cexpUp</a:t>
            </a:r>
            <a:r>
              <a:rPr lang="ru-RU" b="1" baseline="-25000" smtClean="0"/>
              <a:t>i</a:t>
            </a:r>
            <a:r>
              <a:rPr lang="ru-RU" smtClean="0"/>
              <a:t> и 		</a:t>
            </a:r>
            <a:r>
              <a:rPr lang="ru-RU" b="1" smtClean="0"/>
              <a:t>cexpGen</a:t>
            </a:r>
            <a:r>
              <a:rPr lang="ru-RU" b="1" baseline="-25000" smtClean="0"/>
              <a:t>i </a:t>
            </a:r>
            <a:r>
              <a:rPr lang="ru-RU" b="1" smtClean="0"/>
              <a:t>/. sGenDn == cexpDn</a:t>
            </a:r>
            <a:r>
              <a:rPr lang="ru-RU" b="1" baseline="-25000" smtClean="0"/>
              <a:t>i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10.2 Обобщение </a:t>
            </a:r>
            <a:r>
              <a:rPr lang="en-US" smtClean="0"/>
              <a:t>SR</a:t>
            </a:r>
            <a:r>
              <a:rPr lang="ru-RU" smtClean="0"/>
              <a:t>-баз конфигураций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Пользуемся известным алгоритмом </a:t>
            </a:r>
            <a:r>
              <a:rPr lang="ru-RU" sz="2800" i="1" dirty="0" err="1" smtClean="0"/>
              <a:t>most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specific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generalization</a:t>
            </a:r>
            <a:r>
              <a:rPr lang="ru-RU" sz="2800" dirty="0" smtClean="0"/>
              <a:t> (MSG)</a:t>
            </a:r>
            <a:r>
              <a:rPr lang="en-US" sz="2800" dirty="0" smtClean="0"/>
              <a:t>, </a:t>
            </a:r>
            <a:r>
              <a:rPr lang="ru-RU" sz="2800" dirty="0" smtClean="0"/>
              <a:t>который строит </a:t>
            </a:r>
            <a:r>
              <a:rPr lang="ru-RU" sz="2800" b="1" dirty="0" err="1" smtClean="0"/>
              <a:t>xGen</a:t>
            </a:r>
            <a:r>
              <a:rPr lang="ru-RU" sz="2800" dirty="0" smtClean="0"/>
              <a:t>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(</a:t>
            </a:r>
            <a:r>
              <a:rPr lang="ru-RU" sz="2800" b="1" dirty="0" err="1" smtClean="0"/>
              <a:t>xGen</a:t>
            </a:r>
            <a:r>
              <a:rPr lang="ru-RU" sz="2800" b="1" dirty="0" smtClean="0"/>
              <a:t> </a:t>
            </a:r>
            <a:r>
              <a:rPr lang="en-US" sz="2800" b="1" dirty="0" smtClean="0"/>
              <a:t>≥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xUp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xGen</a:t>
            </a:r>
            <a:r>
              <a:rPr lang="ru-RU" sz="2800" b="1" dirty="0" smtClean="0"/>
              <a:t> </a:t>
            </a:r>
            <a:r>
              <a:rPr lang="en-US" sz="2800" b="1" dirty="0" smtClean="0"/>
              <a:t>≥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xDn</a:t>
            </a:r>
            <a:r>
              <a:rPr lang="ru-RU" sz="2800" b="1" dirty="0" smtClean="0"/>
              <a:t>) </a:t>
            </a:r>
            <a:r>
              <a:rPr lang="en-US" sz="2800" b="1" dirty="0" smtClean="0"/>
              <a:t>&amp;</a:t>
            </a:r>
            <a:r>
              <a:rPr lang="ru-RU" sz="2800" b="1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(</a:t>
            </a:r>
            <a:r>
              <a:rPr lang="ru-RU" sz="2800" b="1" dirty="0" smtClean="0">
                <a:sym typeface="SymbolProp BT" pitchFamily="2" charset="2"/>
              </a:rPr>
              <a:t></a:t>
            </a:r>
            <a:r>
              <a:rPr lang="ru-RU" sz="2800" b="1" dirty="0" smtClean="0"/>
              <a:t> x’: ( x’ </a:t>
            </a:r>
            <a:r>
              <a:rPr lang="en-US" sz="2800" b="1" dirty="0" smtClean="0"/>
              <a:t>≥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xUp</a:t>
            </a:r>
            <a:r>
              <a:rPr lang="ru-RU" sz="2800" b="1" dirty="0" smtClean="0"/>
              <a:t>, x’ </a:t>
            </a:r>
            <a:r>
              <a:rPr lang="en-US" sz="2800" b="1" dirty="0" smtClean="0"/>
              <a:t>≥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xDn</a:t>
            </a:r>
            <a:r>
              <a:rPr lang="ru-RU" sz="2800" b="1" dirty="0" smtClean="0"/>
              <a:t> ) 	</a:t>
            </a:r>
            <a:r>
              <a:rPr lang="ru-RU" sz="2800" b="1" dirty="0" smtClean="0">
                <a:sym typeface="SymbolProp BT" pitchFamily="2" charset="2"/>
              </a:rPr>
              <a:t></a:t>
            </a:r>
            <a:r>
              <a:rPr lang="ru-RU" sz="2800" b="1" dirty="0" smtClean="0"/>
              <a:t> x’ </a:t>
            </a:r>
            <a:r>
              <a:rPr lang="en-US" sz="2800" b="1" dirty="0" smtClean="0"/>
              <a:t>≥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xGen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где </a:t>
            </a:r>
            <a:r>
              <a:rPr lang="ru-RU" sz="2800" b="1" dirty="0" err="1" smtClean="0"/>
              <a:t>xUp</a:t>
            </a:r>
            <a:r>
              <a:rPr lang="ru-RU" sz="2800" dirty="0" smtClean="0"/>
              <a:t>, </a:t>
            </a:r>
            <a:r>
              <a:rPr lang="ru-RU" sz="2800" b="1" dirty="0" err="1" smtClean="0"/>
              <a:t>xDn</a:t>
            </a:r>
            <a:r>
              <a:rPr lang="ru-RU" sz="2800" dirty="0" smtClean="0"/>
              <a:t>, </a:t>
            </a:r>
            <a:r>
              <a:rPr lang="ru-RU" sz="2800" b="1" dirty="0" err="1" smtClean="0"/>
              <a:t>xGen</a:t>
            </a:r>
            <a:r>
              <a:rPr lang="ru-RU" sz="2800" dirty="0" smtClean="0"/>
              <a:t> — жесткие c-конструкции</a:t>
            </a:r>
            <a:r>
              <a:rPr lang="en-US" sz="2800" dirty="0" smtClean="0"/>
              <a:t>.</a:t>
            </a:r>
            <a:r>
              <a:rPr lang="ru-RU" sz="2800" dirty="0" smtClean="0"/>
              <a:t> В нашем случае — правые части c-сред: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	</a:t>
            </a:r>
            <a:r>
              <a:rPr lang="ru-RU" sz="2800" b="1" dirty="0" err="1" smtClean="0"/>
              <a:t>xGen</a:t>
            </a:r>
            <a:r>
              <a:rPr lang="ru-RU" sz="2800" b="1" dirty="0" smtClean="0"/>
              <a:t>= [cexpGen</a:t>
            </a:r>
            <a:r>
              <a:rPr lang="ru-RU" sz="2800" b="1" baseline="-25000" dirty="0" smtClean="0"/>
              <a:t>1</a:t>
            </a:r>
            <a:r>
              <a:rPr lang="ru-RU" sz="2800" b="1" dirty="0" smtClean="0"/>
              <a:t>,... </a:t>
            </a:r>
            <a:r>
              <a:rPr lang="ru-RU" sz="2800" b="1" dirty="0" err="1" smtClean="0"/>
              <a:t>cexpGen</a:t>
            </a:r>
            <a:r>
              <a:rPr lang="ru-RU" sz="2800" b="1" baseline="-25000" dirty="0" err="1" smtClean="0"/>
              <a:t>n</a:t>
            </a:r>
            <a:r>
              <a:rPr lang="ru-RU" sz="2800" b="1" dirty="0" smtClean="0"/>
              <a:t>]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	</a:t>
            </a:r>
            <a:r>
              <a:rPr lang="ru-RU" sz="2800" b="1" dirty="0" err="1" smtClean="0"/>
              <a:t>xUp</a:t>
            </a:r>
            <a:r>
              <a:rPr lang="ru-RU" sz="2800" b="1" dirty="0" smtClean="0"/>
              <a:t> </a:t>
            </a:r>
            <a:r>
              <a:rPr lang="en-US" sz="2800" b="1" dirty="0" smtClean="0"/>
              <a:t>	</a:t>
            </a:r>
            <a:r>
              <a:rPr lang="ru-RU" sz="2800" b="1" dirty="0" smtClean="0"/>
              <a:t>= [cexpUp</a:t>
            </a:r>
            <a:r>
              <a:rPr lang="ru-RU" sz="2800" b="1" baseline="-25000" dirty="0" smtClean="0"/>
              <a:t>1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ru-RU" sz="2800" b="1" dirty="0" smtClean="0"/>
              <a:t>,... </a:t>
            </a:r>
            <a:r>
              <a:rPr lang="ru-RU" sz="2800" b="1" dirty="0" err="1" smtClean="0"/>
              <a:t>cexpUp</a:t>
            </a:r>
            <a:r>
              <a:rPr lang="ru-RU" sz="2800" b="1" baseline="-25000" dirty="0" err="1" smtClean="0"/>
              <a:t>n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ru-RU" sz="2800" b="1" dirty="0" smtClean="0"/>
              <a:t>]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	</a:t>
            </a:r>
            <a:r>
              <a:rPr lang="ru-RU" sz="2800" b="1" dirty="0" err="1" smtClean="0"/>
              <a:t>xDn</a:t>
            </a:r>
            <a:r>
              <a:rPr lang="ru-RU" sz="2800" b="1" dirty="0" smtClean="0"/>
              <a:t> </a:t>
            </a:r>
            <a:r>
              <a:rPr lang="en-US" sz="2800" b="1" dirty="0" smtClean="0"/>
              <a:t>	</a:t>
            </a:r>
            <a:r>
              <a:rPr lang="ru-RU" sz="2800" b="1" dirty="0" smtClean="0"/>
              <a:t>= [cexpDn</a:t>
            </a:r>
            <a:r>
              <a:rPr lang="ru-RU" sz="2800" b="1" baseline="-25000" dirty="0" smtClean="0"/>
              <a:t>1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ru-RU" sz="2800" b="1" dirty="0" smtClean="0"/>
              <a:t>,... </a:t>
            </a:r>
            <a:r>
              <a:rPr lang="ru-RU" sz="2800" b="1" dirty="0" err="1" smtClean="0"/>
              <a:t>cexpDn</a:t>
            </a:r>
            <a:r>
              <a:rPr lang="ru-RU" sz="2800" b="1" baseline="-25000" dirty="0" err="1" smtClean="0"/>
              <a:t>n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ru-RU" sz="2800" b="1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10.2.1 Вспомогательные конструкции и функции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Таблица обобщений</a:t>
            </a:r>
            <a:r>
              <a:rPr lang="ru-RU" smtClean="0"/>
              <a:t>. Каждый элемент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	</a:t>
            </a:r>
            <a:r>
              <a:rPr lang="ru-RU" b="1" smtClean="0"/>
              <a:t>(cvar</a:t>
            </a:r>
            <a:r>
              <a:rPr lang="ru-RU" b="1" baseline="-25000" smtClean="0"/>
              <a:t>i</a:t>
            </a:r>
            <a:r>
              <a:rPr lang="ru-RU" b="1" smtClean="0"/>
              <a:t>, (cexp1</a:t>
            </a:r>
            <a:r>
              <a:rPr lang="ru-RU" b="1" baseline="-25000" smtClean="0"/>
              <a:t>i</a:t>
            </a:r>
            <a:r>
              <a:rPr lang="ru-RU" b="1" smtClean="0"/>
              <a:t>, cexp2</a:t>
            </a:r>
            <a:r>
              <a:rPr lang="ru-RU" b="1" baseline="-25000" smtClean="0"/>
              <a:t>i</a:t>
            </a:r>
            <a:r>
              <a:rPr lang="ru-RU" b="1" smtClean="0"/>
              <a:t>))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означает, что ранее было принято решение: фрагмент </a:t>
            </a:r>
            <a:r>
              <a:rPr lang="ru-RU" b="1" smtClean="0"/>
              <a:t>cexp1</a:t>
            </a:r>
            <a:r>
              <a:rPr lang="ru-RU" b="1" baseline="-25000" smtClean="0"/>
              <a:t>i</a:t>
            </a:r>
            <a:r>
              <a:rPr lang="ru-RU" smtClean="0"/>
              <a:t> из </a:t>
            </a:r>
            <a:r>
              <a:rPr lang="ru-RU" b="1" smtClean="0"/>
              <a:t>cDn</a:t>
            </a:r>
            <a:r>
              <a:rPr lang="ru-RU" smtClean="0"/>
              <a:t> и фрагмент </a:t>
            </a:r>
            <a:r>
              <a:rPr lang="ru-RU" b="1" smtClean="0"/>
              <a:t>cexp2</a:t>
            </a:r>
            <a:r>
              <a:rPr lang="ru-RU" b="1" baseline="-25000" smtClean="0"/>
              <a:t>i</a:t>
            </a:r>
            <a:r>
              <a:rPr lang="ru-RU" smtClean="0"/>
              <a:t> из </a:t>
            </a:r>
            <a:r>
              <a:rPr lang="ru-RU" b="1" smtClean="0"/>
              <a:t>cUp</a:t>
            </a:r>
            <a:r>
              <a:rPr lang="ru-RU" smtClean="0"/>
              <a:t> обобщить c-переменной </a:t>
            </a:r>
            <a:r>
              <a:rPr lang="ru-RU" b="1" smtClean="0"/>
              <a:t>cvar</a:t>
            </a:r>
            <a:r>
              <a:rPr lang="ru-RU" b="1" baseline="-25000" smtClean="0"/>
              <a:t>i</a:t>
            </a:r>
            <a:r>
              <a:rPr lang="ru-RU" smtClean="0"/>
              <a:t>. Все </a:t>
            </a:r>
            <a:r>
              <a:rPr lang="ru-RU" b="1" smtClean="0"/>
              <a:t>cvar</a:t>
            </a:r>
            <a:r>
              <a:rPr lang="ru-RU" b="1" baseline="-25000" smtClean="0"/>
              <a:t>i</a:t>
            </a:r>
            <a:r>
              <a:rPr lang="ru-RU" smtClean="0"/>
              <a:t> — попарно различные.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11545</TotalTime>
  <Words>1661</Words>
  <Application>Microsoft Office PowerPoint</Application>
  <PresentationFormat>Экран (4:3)</PresentationFormat>
  <Paragraphs>378</Paragraphs>
  <Slides>58</Slides>
  <Notes>58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5" baseType="lpstr">
      <vt:lpstr>Arial</vt:lpstr>
      <vt:lpstr>Tahoma</vt:lpstr>
      <vt:lpstr>Wingdings</vt:lpstr>
      <vt:lpstr>SymbolProp BT</vt:lpstr>
      <vt:lpstr>Stars1</vt:lpstr>
      <vt:lpstr>Default Design</vt:lpstr>
      <vt:lpstr>CorelDRAW</vt:lpstr>
      <vt:lpstr>Глава 10.  Суперкомпиляция. Gener: построениe тесной общей надконфигурации</vt:lpstr>
      <vt:lpstr>Презентация PowerPoint</vt:lpstr>
      <vt:lpstr>10.1 Gener: Постановка задачи</vt:lpstr>
      <vt:lpstr>10.1 Постановка задачи</vt:lpstr>
      <vt:lpstr>10.1 Постановка задачи</vt:lpstr>
      <vt:lpstr>10.1 Постановка задачи</vt:lpstr>
      <vt:lpstr>10.1 Постановка задачи</vt:lpstr>
      <vt:lpstr>10.2 Обобщение SR-баз конфигураций</vt:lpstr>
      <vt:lpstr>10.2.1 Вспомогательные конструкции и функции</vt:lpstr>
      <vt:lpstr>10.2.1 Вспомогательные конструкции и функции</vt:lpstr>
      <vt:lpstr>10.2.1 Вспомогательные конструкции и функции</vt:lpstr>
      <vt:lpstr>10.2.2 Обобщение c-выражений</vt:lpstr>
      <vt:lpstr>Презентация PowerPoint</vt:lpstr>
      <vt:lpstr>10.2.3 Обобщение c-сред</vt:lpstr>
      <vt:lpstr>10.3 genTabToSubsts. Построение sGenUp и sGenDn</vt:lpstr>
      <vt:lpstr>10.3 genTabToSubsts. Построение sGenUp и sGenDn</vt:lpstr>
      <vt:lpstr>10.3 genTabToSubsts. Построение sGenUp и sGenDn</vt:lpstr>
      <vt:lpstr>10.4 Обобщение рестрикций</vt:lpstr>
      <vt:lpstr>10.4 Обобщение рестрикций</vt:lpstr>
      <vt:lpstr>10.4 Обобщение рестрикций</vt:lpstr>
      <vt:lpstr>10.4 Обобщение рестрикций</vt:lpstr>
      <vt:lpstr>10.4 Обобщение рестрикций</vt:lpstr>
      <vt:lpstr>Условие на rGen</vt:lpstr>
      <vt:lpstr>Условие на rGen</vt:lpstr>
      <vt:lpstr>Условие на rGen</vt:lpstr>
      <vt:lpstr>10.4 Обобщение рестрикций</vt:lpstr>
      <vt:lpstr>10.4.2 Функция mkRestr</vt:lpstr>
      <vt:lpstr>10.4.2 Функция mkRestr</vt:lpstr>
      <vt:lpstr>10.4.2 Функция mkRestr</vt:lpstr>
      <vt:lpstr>10.4.2 Функция mkRestr</vt:lpstr>
      <vt:lpstr>10.4.2 Функция mkRestr</vt:lpstr>
      <vt:lpstr>10.4.2 Функция mkRestr</vt:lpstr>
      <vt:lpstr>10.4.3 Функция genRestr. Обобщение рестрикций</vt:lpstr>
      <vt:lpstr>10.5 Функция genConf. Обобщение конфигураций</vt:lpstr>
      <vt:lpstr>10.5 Функция genConf. Обобщение конфигураций</vt:lpstr>
      <vt:lpstr>10.6 isEqCUpCGen: Проверка вложения cUp ≥ cDn</vt:lpstr>
      <vt:lpstr>10.6 isEqCUpCGen: Проверка вложения cUp ≥ cDn</vt:lpstr>
      <vt:lpstr>10.6 isEqCUpCGen: Проверка вложения cUp ≥ cDn</vt:lpstr>
      <vt:lpstr>10.6 isEqCUpCGen: Проверка вложения cUp ≥ cDn</vt:lpstr>
      <vt:lpstr>10.6 isEqCUpCGen: Проверка вложения cUp ≥ cDn</vt:lpstr>
      <vt:lpstr>10.6 isEqCUpCGen: Проверка вложения cUp ≥ cDn</vt:lpstr>
      <vt:lpstr>10.6 isEqCUpCGen: Проверка вложения cUp ≥ cDn</vt:lpstr>
      <vt:lpstr>10.6.1 mkSubstUpDn: построение cUp/.sUpDn==cDn</vt:lpstr>
      <vt:lpstr>10.6.1 mkSubstUpDn: построение cUp/.sUpDn==cDn</vt:lpstr>
      <vt:lpstr>10.6.1 mkSubstUpDn: построение cUp/.sUpDn==cDn</vt:lpstr>
      <vt:lpstr>10.6.1 mkSubstUpDn: построение cUp/.sUpDn==cDn</vt:lpstr>
      <vt:lpstr>Поправка Юрия Климова</vt:lpstr>
      <vt:lpstr>Условие на rGen</vt:lpstr>
      <vt:lpstr>Условие на rGen</vt:lpstr>
      <vt:lpstr>Условие на rGen</vt:lpstr>
      <vt:lpstr>Условие на rGen</vt:lpstr>
      <vt:lpstr>Условие на rGen</vt:lpstr>
      <vt:lpstr>Условие на rGen</vt:lpstr>
      <vt:lpstr>10.4.2 Функция mkRestr’</vt:lpstr>
      <vt:lpstr>10.4.3 Функция genRestr. Поправка Юрия Климова</vt:lpstr>
      <vt:lpstr>10.7 Gener: выводы</vt:lpstr>
      <vt:lpstr>10.7 Gener: выводы</vt:lpstr>
      <vt:lpstr>10.7 Gener: выводы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Windows User</cp:lastModifiedBy>
  <cp:revision>937</cp:revision>
  <dcterms:created xsi:type="dcterms:W3CDTF">2006-09-09T10:02:47Z</dcterms:created>
  <dcterms:modified xsi:type="dcterms:W3CDTF">2015-03-08T18:16:33Z</dcterms:modified>
</cp:coreProperties>
</file>