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831" r:id="rId1"/>
  </p:sldMasterIdLst>
  <p:notesMasterIdLst>
    <p:notesMasterId r:id="rId51"/>
  </p:notesMasterIdLst>
  <p:sldIdLst>
    <p:sldId id="285" r:id="rId2"/>
    <p:sldId id="286" r:id="rId3"/>
    <p:sldId id="309" r:id="rId4"/>
    <p:sldId id="320" r:id="rId5"/>
    <p:sldId id="287" r:id="rId6"/>
    <p:sldId id="331" r:id="rId7"/>
    <p:sldId id="310" r:id="rId8"/>
    <p:sldId id="311" r:id="rId9"/>
    <p:sldId id="313" r:id="rId10"/>
    <p:sldId id="312" r:id="rId11"/>
    <p:sldId id="314" r:id="rId12"/>
    <p:sldId id="315" r:id="rId13"/>
    <p:sldId id="316" r:id="rId14"/>
    <p:sldId id="317" r:id="rId15"/>
    <p:sldId id="318" r:id="rId16"/>
    <p:sldId id="319" r:id="rId17"/>
    <p:sldId id="321" r:id="rId18"/>
    <p:sldId id="322" r:id="rId19"/>
    <p:sldId id="323" r:id="rId20"/>
    <p:sldId id="324" r:id="rId21"/>
    <p:sldId id="325" r:id="rId22"/>
    <p:sldId id="326" r:id="rId23"/>
    <p:sldId id="329" r:id="rId24"/>
    <p:sldId id="330" r:id="rId25"/>
    <p:sldId id="332" r:id="rId26"/>
    <p:sldId id="327" r:id="rId27"/>
    <p:sldId id="328" r:id="rId28"/>
    <p:sldId id="334" r:id="rId29"/>
    <p:sldId id="333" r:id="rId30"/>
    <p:sldId id="335" r:id="rId31"/>
    <p:sldId id="336" r:id="rId32"/>
    <p:sldId id="337" r:id="rId33"/>
    <p:sldId id="338" r:id="rId34"/>
    <p:sldId id="339" r:id="rId35"/>
    <p:sldId id="340" r:id="rId36"/>
    <p:sldId id="341" r:id="rId37"/>
    <p:sldId id="342" r:id="rId38"/>
    <p:sldId id="343" r:id="rId39"/>
    <p:sldId id="344" r:id="rId40"/>
    <p:sldId id="345" r:id="rId41"/>
    <p:sldId id="346" r:id="rId42"/>
    <p:sldId id="348" r:id="rId43"/>
    <p:sldId id="347" r:id="rId44"/>
    <p:sldId id="349" r:id="rId45"/>
    <p:sldId id="350" r:id="rId46"/>
    <p:sldId id="353" r:id="rId47"/>
    <p:sldId id="354" r:id="rId48"/>
    <p:sldId id="355" r:id="rId49"/>
    <p:sldId id="308" r:id="rId50"/>
  </p:sldIdLst>
  <p:sldSz cx="9144000" cy="6858000" type="screen4x3"/>
  <p:notesSz cx="6858000" cy="9144000"/>
  <p:embeddedFontLst>
    <p:embeddedFont>
      <p:font typeface="Tahoma" panose="020B0604030504040204" pitchFamily="34" charset="0"/>
      <p:regular r:id="rId52"/>
      <p:bold r:id="rId53"/>
    </p:embeddedFont>
    <p:embeddedFont>
      <p:font typeface="Lucida Calligraphy" panose="03010101010101010101" pitchFamily="66" charset="0"/>
      <p:regular r:id="rId54"/>
    </p:embeddedFont>
    <p:embeddedFont>
      <p:font typeface="Script MT Bold" panose="03040602040607080904" pitchFamily="66" charset="0"/>
      <p:bold r:id="rId55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200"/>
    <a:srgbClr val="800000"/>
    <a:srgbClr val="FFE5C5"/>
    <a:srgbClr val="FF0000"/>
    <a:srgbClr val="008000"/>
    <a:srgbClr val="0000FF"/>
    <a:srgbClr val="BBE0E3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660"/>
  </p:normalViewPr>
  <p:slideViewPr>
    <p:cSldViewPr snapToGrid="0">
      <p:cViewPr varScale="1">
        <p:scale>
          <a:sx n="97" d="100"/>
          <a:sy n="97" d="100"/>
        </p:scale>
        <p:origin x="-330" y="-96"/>
      </p:cViewPr>
      <p:guideLst>
        <p:guide orient="horz" pos="2160"/>
        <p:guide pos="28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2.fntdata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E74D24FC-D6E4-4955-A31B-1D614025C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150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E8DB52-72B4-4275-8375-1A229896E35B}" type="slidenum">
              <a:rPr lang="ru-RU"/>
              <a:pPr/>
              <a:t>1</a:t>
            </a:fld>
            <a:endParaRPr lang="ru-RU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9FEACF-86A7-42A4-A3FF-0002BBF4BF7E}" type="slidenum">
              <a:rPr lang="ru-RU"/>
              <a:pPr/>
              <a:t>10</a:t>
            </a:fld>
            <a:endParaRPr lang="ru-RU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DDBF92-BF1B-4C8E-87DA-8778F1D25444}" type="slidenum">
              <a:rPr lang="ru-RU"/>
              <a:pPr/>
              <a:t>11</a:t>
            </a:fld>
            <a:endParaRPr lang="ru-RU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C065A0-CD1F-45F9-8460-BF2CCA4164DC}" type="slidenum">
              <a:rPr lang="ru-RU"/>
              <a:pPr/>
              <a:t>12</a:t>
            </a:fld>
            <a:endParaRPr lang="ru-RU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5199F1-ABAE-42CE-8CB5-1C5BB058B391}" type="slidenum">
              <a:rPr lang="ru-RU"/>
              <a:pPr/>
              <a:t>13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BCF932-1364-46A8-B6D2-92966D86E0F7}" type="slidenum">
              <a:rPr lang="ru-RU"/>
              <a:pPr/>
              <a:t>14</a:t>
            </a:fld>
            <a:endParaRPr lang="ru-RU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E2A75-4586-4E52-949E-7D7DE320E9C6}" type="slidenum">
              <a:rPr lang="ru-RU"/>
              <a:pPr/>
              <a:t>15</a:t>
            </a:fld>
            <a:endParaRPr lang="ru-RU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2F202-6A34-4BFD-9F34-DC5FAE69BE4B}" type="slidenum">
              <a:rPr lang="ru-RU"/>
              <a:pPr/>
              <a:t>16</a:t>
            </a:fld>
            <a:endParaRPr lang="ru-RU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1682B0-64FF-48F5-817C-AF2496903A42}" type="slidenum">
              <a:rPr lang="ru-RU"/>
              <a:pPr/>
              <a:t>17</a:t>
            </a:fld>
            <a:endParaRPr lang="ru-RU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A122AC-2032-423F-BA2F-AA4B996A2BFF}" type="slidenum">
              <a:rPr lang="ru-RU"/>
              <a:pPr/>
              <a:t>18</a:t>
            </a:fld>
            <a:endParaRPr lang="ru-RU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DD75D3-4965-4AE3-B381-15BABB908F73}" type="slidenum">
              <a:rPr lang="ru-RU"/>
              <a:pPr/>
              <a:t>19</a:t>
            </a:fld>
            <a:endParaRPr lang="ru-RU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0F2D35-8D66-4DA1-A868-9E2A9F728E43}" type="slidenum">
              <a:rPr lang="ru-RU"/>
              <a:pPr/>
              <a:t>2</a:t>
            </a:fld>
            <a:endParaRPr lang="ru-RU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20BEE5-715D-4A10-989F-3D330C8100CF}" type="slidenum">
              <a:rPr lang="ru-RU"/>
              <a:pPr/>
              <a:t>20</a:t>
            </a:fld>
            <a:endParaRPr lang="ru-RU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6ED984-9731-43B1-AAA7-0402F7CF8771}" type="slidenum">
              <a:rPr lang="ru-RU"/>
              <a:pPr/>
              <a:t>21</a:t>
            </a:fld>
            <a:endParaRPr lang="ru-RU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972231-3239-4ADD-B957-2E1F49FAEAC0}" type="slidenum">
              <a:rPr lang="ru-RU"/>
              <a:pPr/>
              <a:t>22</a:t>
            </a:fld>
            <a:endParaRPr lang="ru-RU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FD520B-3412-4144-AB7A-D4EA24120C16}" type="slidenum">
              <a:rPr lang="ru-RU"/>
              <a:pPr/>
              <a:t>23</a:t>
            </a:fld>
            <a:endParaRPr lang="ru-RU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A616F4-A9E5-42A7-8F53-0C332A4AC173}" type="slidenum">
              <a:rPr lang="ru-RU"/>
              <a:pPr/>
              <a:t>24</a:t>
            </a:fld>
            <a:endParaRPr lang="ru-RU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A4951-0114-4826-861D-89A83349F7A0}" type="slidenum">
              <a:rPr lang="ru-RU"/>
              <a:pPr/>
              <a:t>25</a:t>
            </a:fld>
            <a:endParaRPr lang="ru-RU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92053-25B7-47A5-92F2-C7BFD86F370D}" type="slidenum">
              <a:rPr lang="ru-RU"/>
              <a:pPr/>
              <a:t>26</a:t>
            </a:fld>
            <a:endParaRPr lang="ru-RU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09910-A13E-43BF-ADC6-5D4378400F8F}" type="slidenum">
              <a:rPr lang="ru-RU"/>
              <a:pPr/>
              <a:t>27</a:t>
            </a:fld>
            <a:endParaRPr lang="ru-RU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146868-76EA-460D-90C4-A46D23627CD7}" type="slidenum">
              <a:rPr lang="ru-RU"/>
              <a:pPr/>
              <a:t>28</a:t>
            </a:fld>
            <a:endParaRPr lang="ru-RU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76C14-14CD-4864-A69F-748E6B97FF8B}" type="slidenum">
              <a:rPr lang="ru-RU"/>
              <a:pPr/>
              <a:t>29</a:t>
            </a:fld>
            <a:endParaRPr lang="ru-RU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A2B722-17B9-46A5-8332-F537EF8F80C0}" type="slidenum">
              <a:rPr lang="ru-RU"/>
              <a:pPr/>
              <a:t>3</a:t>
            </a:fld>
            <a:endParaRPr lang="ru-RU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E70B60-AF01-4180-8F86-EF3D97440C44}" type="slidenum">
              <a:rPr lang="ru-RU"/>
              <a:pPr/>
              <a:t>30</a:t>
            </a:fld>
            <a:endParaRPr lang="ru-RU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38B38-5892-4076-9CF8-D3AC4131EE3C}" type="slidenum">
              <a:rPr lang="ru-RU"/>
              <a:pPr/>
              <a:t>31</a:t>
            </a:fld>
            <a:endParaRPr lang="ru-RU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DCB054-327C-4E2D-A667-8DCE02586604}" type="slidenum">
              <a:rPr lang="ru-RU"/>
              <a:pPr/>
              <a:t>32</a:t>
            </a:fld>
            <a:endParaRPr lang="ru-RU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0D236-9EA5-4118-8778-92C70DDC5123}" type="slidenum">
              <a:rPr lang="ru-RU"/>
              <a:pPr/>
              <a:t>33</a:t>
            </a:fld>
            <a:endParaRPr lang="ru-RU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88D05D-9AE8-425D-B079-CB8610BCF94C}" type="slidenum">
              <a:rPr lang="ru-RU"/>
              <a:pPr/>
              <a:t>34</a:t>
            </a:fld>
            <a:endParaRPr lang="ru-RU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967663-C20A-4C4B-B57D-F591D21FF33A}" type="slidenum">
              <a:rPr lang="ru-RU"/>
              <a:pPr/>
              <a:t>35</a:t>
            </a:fld>
            <a:endParaRPr lang="ru-RU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0258C5-3E77-45E0-9AC4-2A41393CF979}" type="slidenum">
              <a:rPr lang="ru-RU"/>
              <a:pPr/>
              <a:t>36</a:t>
            </a:fld>
            <a:endParaRPr lang="ru-RU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3B892F-EFF1-4B64-BB43-5DBF579FB605}" type="slidenum">
              <a:rPr lang="ru-RU"/>
              <a:pPr/>
              <a:t>37</a:t>
            </a:fld>
            <a:endParaRPr lang="ru-RU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0D0857-77ED-4530-B840-9C57F47BFC01}" type="slidenum">
              <a:rPr lang="ru-RU"/>
              <a:pPr/>
              <a:t>38</a:t>
            </a:fld>
            <a:endParaRPr lang="ru-RU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508C19-DC68-427D-838E-7F667312B7AB}" type="slidenum">
              <a:rPr lang="ru-RU"/>
              <a:pPr/>
              <a:t>39</a:t>
            </a:fld>
            <a:endParaRPr lang="ru-RU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7AB34-B80A-48D4-99F0-649918733BDB}" type="slidenum">
              <a:rPr lang="ru-RU"/>
              <a:pPr/>
              <a:t>4</a:t>
            </a:fld>
            <a:endParaRPr lang="ru-RU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D27D8A-55A8-452C-8312-658DD9AFB0BF}" type="slidenum">
              <a:rPr lang="ru-RU"/>
              <a:pPr/>
              <a:t>40</a:t>
            </a:fld>
            <a:endParaRPr lang="ru-RU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056640-9DCE-4168-9C40-CD73B6B67F49}" type="slidenum">
              <a:rPr lang="ru-RU"/>
              <a:pPr/>
              <a:t>41</a:t>
            </a:fld>
            <a:endParaRPr lang="ru-RU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5D43BF-2020-4C1B-ABC1-3D6CCA4AA7E3}" type="slidenum">
              <a:rPr lang="ru-RU"/>
              <a:pPr/>
              <a:t>42</a:t>
            </a:fld>
            <a:endParaRPr lang="ru-RU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79409D-348D-480C-A74B-4692E3ED7946}" type="slidenum">
              <a:rPr lang="ru-RU"/>
              <a:pPr/>
              <a:t>43</a:t>
            </a:fld>
            <a:endParaRPr lang="ru-RU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2CC49C-7022-4CD6-BD67-0F0280AB9AA5}" type="slidenum">
              <a:rPr lang="ru-RU"/>
              <a:pPr/>
              <a:t>44</a:t>
            </a:fld>
            <a:endParaRPr lang="ru-RU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BEF4C-D071-4C89-B574-976D2B14CDFA}" type="slidenum">
              <a:rPr lang="ru-RU"/>
              <a:pPr/>
              <a:t>45</a:t>
            </a:fld>
            <a:endParaRPr lang="ru-RU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86637B-7853-4EC3-806F-1C009653D5C5}" type="slidenum">
              <a:rPr lang="ru-RU"/>
              <a:pPr/>
              <a:t>46</a:t>
            </a:fld>
            <a:endParaRPr lang="ru-RU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9A5271-3B3D-4488-8819-8A26B63D45D6}" type="slidenum">
              <a:rPr lang="ru-RU"/>
              <a:pPr/>
              <a:t>47</a:t>
            </a:fld>
            <a:endParaRPr lang="ru-RU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A2A29-FAF1-447D-89BA-8C4F1A18BAAD}" type="slidenum">
              <a:rPr lang="ru-RU"/>
              <a:pPr/>
              <a:t>48</a:t>
            </a:fld>
            <a:endParaRPr lang="ru-RU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798FCD-DDC8-4DD2-BEBC-F05C38514C94}" type="slidenum">
              <a:rPr lang="ru-RU"/>
              <a:pPr/>
              <a:t>49</a:t>
            </a:fld>
            <a:endParaRPr lang="ru-RU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6FB6-BB35-4724-B2B3-F6C77DFA4696}" type="slidenum">
              <a:rPr lang="ru-RU"/>
              <a:pPr/>
              <a:t>5</a:t>
            </a:fld>
            <a:endParaRPr lang="ru-RU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82C85E-B19F-4DB7-9CF0-02BD87085D5C}" type="slidenum">
              <a:rPr lang="ru-RU"/>
              <a:pPr/>
              <a:t>6</a:t>
            </a:fld>
            <a:endParaRPr lang="ru-RU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5F629D-8489-4A88-9D19-EE09174830DF}" type="slidenum">
              <a:rPr lang="ru-RU"/>
              <a:pPr/>
              <a:t>7</a:t>
            </a:fld>
            <a:endParaRPr lang="ru-RU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5FA647-5A09-428C-91C9-30386F5EF36A}" type="slidenum">
              <a:rPr lang="ru-RU"/>
              <a:pPr/>
              <a:t>8</a:t>
            </a:fld>
            <a:endParaRPr lang="ru-RU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детерминистический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132DBA-D746-44D0-A974-DECAECB5BB29}" type="slidenum">
              <a:rPr lang="ru-RU"/>
              <a:pPr/>
              <a:t>9</a:t>
            </a:fld>
            <a:endParaRPr lang="ru-RU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детерминистический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метасистемная лестница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25425"/>
            <a:ext cx="3214688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1706563" y="4835525"/>
          <a:ext cx="4064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39" name="CorelDRAW" r:id="rId4" imgW="696795965" imgH="696795965" progId="CorelDRAW.Graphic.12">
                  <p:embed/>
                </p:oleObj>
              </mc:Choice>
              <mc:Fallback>
                <p:oleObj name="CorelDRAW" r:id="rId4" imgW="696795965" imgH="696795965" progId="CorelDRAW.Graphic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4835525"/>
                        <a:ext cx="4064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9813" y="1279525"/>
            <a:ext cx="5265737" cy="2859088"/>
          </a:xfrm>
          <a:effectLst>
            <a:outerShdw dist="63500" dir="3187806" algn="ctr" rotWithShape="0">
              <a:srgbClr val="CC6600"/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14738" y="4300538"/>
            <a:ext cx="5233987" cy="1752600"/>
          </a:xfrm>
        </p:spPr>
        <p:txBody>
          <a:bodyPr/>
          <a:lstStyle>
            <a:lvl1pPr marL="0" indent="0">
              <a:buFont typeface="Stars1" pitchFamily="34" charset="2"/>
              <a:buNone/>
              <a:defRPr b="1">
                <a:solidFill>
                  <a:srgbClr val="800000"/>
                </a:solidFill>
              </a:defRPr>
            </a:lvl1pPr>
          </a:lstStyle>
          <a:p>
            <a:r>
              <a:rPr lang="ru-RU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51C9F9-476C-4615-AE32-0793216A11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635DA-20CA-4CAB-B63F-3CA0DD9C24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04038" y="258763"/>
            <a:ext cx="2147887" cy="65992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294438" cy="65992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0B2E8-9A73-4DC0-8CC3-CC06844DA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025" y="258763"/>
            <a:ext cx="83439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493125" cy="5257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57538-AD06-4405-AE1D-A942F3120C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28A92-1867-4BA8-8236-D8699B536D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A71B1-8C8C-4237-BBF8-B8B51624F6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70363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79963" y="1600200"/>
            <a:ext cx="4170362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5BC0A-8ADE-44BA-9DD1-8884D7777A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C44CA-8299-4A9E-9A80-A04698FF89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F6241-FD4B-482D-B39E-FD8959E6C6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33D0E-CD5F-4C74-96E8-A3793D2FD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7EF85-546C-4AC4-8595-6CC5F5BCFB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1A9A9-0923-4142-B99C-2D216F1C72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B964"/>
            </a:gs>
            <a:gs pos="100000">
              <a:srgbClr val="FFE5C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метасистемная лестница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3338" y="34925"/>
            <a:ext cx="70485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8025" y="258763"/>
            <a:ext cx="8343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49312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92BE8974-581A-45B3-9DAB-6BB5F526E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100000"/>
        <a:buFont typeface="Wingdings" pitchFamily="2" charset="2"/>
        <a:buChar char="¶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5000"/>
        <a:buFont typeface="Wingdings" pitchFamily="2" charset="2"/>
        <a:buChar char="q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6325" y="347663"/>
            <a:ext cx="5527675" cy="5135562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Глава 1</a:t>
            </a:r>
            <a:r>
              <a:rPr lang="en-US" smtClean="0"/>
              <a:t>4</a:t>
            </a:r>
            <a:r>
              <a:rPr lang="ru-RU" smtClean="0"/>
              <a:t>. Нестандартные интерпретаторы. </a:t>
            </a:r>
            <a:r>
              <a:rPr lang="ru-RU" sz="3600" smtClean="0"/>
              <a:t>Подход к реализации нестандартных семантик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Основания: языки и семантики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Пусть </a:t>
            </a:r>
            <a:r>
              <a:rPr lang="en-US" sz="2800" b="1" smtClean="0"/>
              <a:t>L = (P</a:t>
            </a:r>
            <a:r>
              <a:rPr lang="en-US" sz="2800" b="1" baseline="-25000" smtClean="0"/>
              <a:t>L</a:t>
            </a:r>
            <a:r>
              <a:rPr lang="en-US" sz="2800" b="1" smtClean="0"/>
              <a:t>, D</a:t>
            </a:r>
            <a:r>
              <a:rPr lang="en-US" sz="2800" b="1" baseline="-25000" smtClean="0"/>
              <a:t>L</a:t>
            </a:r>
            <a:r>
              <a:rPr lang="en-US" sz="2800" b="1" smtClean="0"/>
              <a:t>, [[ ]]</a:t>
            </a:r>
            <a:r>
              <a:rPr lang="en-US" sz="2800" b="1" baseline="-25000" smtClean="0"/>
              <a:t>L</a:t>
            </a:r>
            <a:r>
              <a:rPr lang="en-US" sz="2800" b="1" smtClean="0"/>
              <a:t>)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</a:t>
            </a:r>
            <a:r>
              <a:rPr lang="en-US" sz="2800" b="1" smtClean="0">
                <a:latin typeface="Script MT Bold" pitchFamily="66" charset="0"/>
              </a:rPr>
              <a:t>L</a:t>
            </a:r>
            <a:r>
              <a:rPr lang="en-US" sz="2800" b="1" smtClean="0"/>
              <a:t>, p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P</a:t>
            </a:r>
            <a:r>
              <a:rPr lang="en-US" sz="2800" b="1" baseline="-25000" smtClean="0"/>
              <a:t>L</a:t>
            </a:r>
            <a:r>
              <a:rPr lang="en-US" sz="2800" b="1" smtClean="0"/>
              <a:t>, d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D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/>
              <a:t>Определение </a:t>
            </a:r>
            <a:r>
              <a:rPr lang="ru-RU" sz="2800" i="1" smtClean="0"/>
              <a:t>(</a:t>
            </a:r>
            <a:r>
              <a:rPr lang="en-US" sz="2800" i="1" smtClean="0"/>
              <a:t>Program semantics</a:t>
            </a:r>
            <a:r>
              <a:rPr lang="ru-RU" sz="2800" i="1" smtClean="0"/>
              <a:t>)</a:t>
            </a:r>
            <a:r>
              <a:rPr lang="ru-RU" sz="2800" b="1" smtClean="0"/>
              <a:t> </a:t>
            </a:r>
            <a:r>
              <a:rPr lang="ru-RU" sz="2800" i="1" smtClean="0"/>
              <a:t/>
            </a:r>
            <a:br>
              <a:rPr lang="ru-RU" sz="2800" i="1" smtClean="0"/>
            </a:br>
            <a:r>
              <a:rPr lang="en-US" sz="2800" b="1" smtClean="0"/>
              <a:t>[[ ]]</a:t>
            </a:r>
            <a:r>
              <a:rPr lang="en-US" sz="2800" b="1" baseline="-25000" smtClean="0"/>
              <a:t>L</a:t>
            </a:r>
            <a:r>
              <a:rPr lang="en-US" sz="2800" b="1" smtClean="0"/>
              <a:t>.p </a:t>
            </a:r>
            <a:r>
              <a:rPr lang="en-US" sz="2800" b="1" smtClean="0">
                <a:sym typeface="SymbolProp BT" pitchFamily="2" charset="2"/>
              </a:rPr>
              <a:t></a:t>
            </a:r>
            <a:r>
              <a:rPr lang="en-US" sz="2800" b="1" smtClean="0"/>
              <a:t> D </a:t>
            </a:r>
            <a:r>
              <a:rPr lang="en-US" sz="2800" b="1" smtClean="0">
                <a:sym typeface="SymbolProp BT" pitchFamily="2" charset="2"/>
              </a:rPr>
              <a:t></a:t>
            </a:r>
            <a:r>
              <a:rPr lang="en-US" sz="2800" b="1" smtClean="0"/>
              <a:t> D</a:t>
            </a:r>
            <a:r>
              <a:rPr lang="en-US" sz="2800" smtClean="0"/>
              <a:t> — </a:t>
            </a:r>
            <a:r>
              <a:rPr lang="ru-RU" sz="2800" i="1" smtClean="0"/>
              <a:t>семантика программы</a:t>
            </a:r>
            <a:r>
              <a:rPr lang="en-US" sz="2800" smtClean="0"/>
              <a:t> </a:t>
            </a:r>
            <a:r>
              <a:rPr lang="en-US" sz="2800" b="1" smtClean="0"/>
              <a:t>p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en-US" sz="2800" smtClean="0"/>
              <a:t>		</a:t>
            </a:r>
            <a:r>
              <a:rPr lang="ru-RU" sz="2800" smtClean="0"/>
              <a:t>Сокращение</a:t>
            </a:r>
            <a:r>
              <a:rPr lang="en-US" sz="2800" smtClean="0"/>
              <a:t>: </a:t>
            </a:r>
            <a:r>
              <a:rPr lang="en-US" sz="2800" b="1" smtClean="0"/>
              <a:t>[[p]]</a:t>
            </a:r>
            <a:r>
              <a:rPr lang="en-US" sz="2800" b="1" baseline="-25000" smtClean="0"/>
              <a:t>L</a:t>
            </a:r>
            <a:r>
              <a:rPr lang="en-US" sz="2800" b="1" smtClean="0"/>
              <a:t> = [[ ]]</a:t>
            </a:r>
            <a:r>
              <a:rPr lang="en-US" sz="2800" b="1" baseline="-25000" smtClean="0"/>
              <a:t>L</a:t>
            </a:r>
            <a:r>
              <a:rPr lang="en-US" sz="2800" b="1" smtClean="0"/>
              <a:t>.p</a:t>
            </a:r>
            <a:r>
              <a:rPr lang="ru-RU" sz="2800" b="1" smtClean="0"/>
              <a:t/>
            </a:r>
            <a:br>
              <a:rPr lang="ru-RU" sz="2800" b="1" smtClean="0"/>
            </a:b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ru-RU" sz="2800" b="1" smtClean="0"/>
              <a:t>Определение </a:t>
            </a:r>
            <a:r>
              <a:rPr lang="ru-RU" sz="2800" i="1" smtClean="0"/>
              <a:t>(</a:t>
            </a:r>
            <a:r>
              <a:rPr lang="en-US" sz="2800" i="1" smtClean="0"/>
              <a:t>Application</a:t>
            </a:r>
            <a:r>
              <a:rPr lang="ru-RU" sz="2800" i="1" smtClean="0"/>
              <a:t>) </a:t>
            </a:r>
            <a:br>
              <a:rPr lang="ru-RU" sz="2800" i="1" smtClean="0"/>
            </a:br>
            <a:r>
              <a:rPr lang="en-US" sz="2800" b="1" smtClean="0"/>
              <a:t>[[ ]]</a:t>
            </a:r>
            <a:r>
              <a:rPr lang="en-US" sz="2800" b="1" baseline="-25000" smtClean="0"/>
              <a:t>L</a:t>
            </a:r>
            <a:r>
              <a:rPr lang="en-US" sz="2800" b="1" smtClean="0"/>
              <a:t>.p.d </a:t>
            </a:r>
            <a:r>
              <a:rPr lang="en-US" sz="2800" b="1" smtClean="0">
                <a:sym typeface="SymbolProp BT" pitchFamily="2" charset="2"/>
              </a:rPr>
              <a:t></a:t>
            </a:r>
            <a:r>
              <a:rPr lang="en-US" sz="2800" b="1" smtClean="0"/>
              <a:t> D</a:t>
            </a:r>
            <a:r>
              <a:rPr lang="en-US" sz="2800" smtClean="0"/>
              <a:t> — </a:t>
            </a:r>
            <a:r>
              <a:rPr lang="ru-RU" sz="2800" smtClean="0"/>
              <a:t>результат применения </a:t>
            </a:r>
            <a:r>
              <a:rPr lang="en-US" sz="2800" b="1" smtClean="0"/>
              <a:t>p</a:t>
            </a:r>
            <a:r>
              <a:rPr lang="en-US" sz="2800" smtClean="0"/>
              <a:t> </a:t>
            </a:r>
            <a:r>
              <a:rPr lang="ru-RU" sz="2800" smtClean="0"/>
              <a:t>к данным </a:t>
            </a:r>
            <a:r>
              <a:rPr lang="en-US" sz="2800" b="1" smtClean="0"/>
              <a:t>d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	</a:t>
            </a:r>
            <a:r>
              <a:rPr lang="ru-RU" sz="2800" smtClean="0"/>
              <a:t>Сокращение</a:t>
            </a:r>
            <a:r>
              <a:rPr lang="en-US" sz="2800" smtClean="0"/>
              <a:t>: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		</a:t>
            </a:r>
            <a:r>
              <a:rPr lang="en-US" sz="2800" b="1" smtClean="0"/>
              <a:t>[[p]]</a:t>
            </a:r>
            <a:r>
              <a:rPr lang="en-US" sz="2800" b="1" baseline="-25000" smtClean="0"/>
              <a:t>L</a:t>
            </a:r>
            <a:r>
              <a:rPr lang="en-US" sz="2800" b="1" smtClean="0"/>
              <a:t> d = [[p]]</a:t>
            </a:r>
            <a:r>
              <a:rPr lang="en-US" sz="2800" b="1" baseline="-25000" smtClean="0"/>
              <a:t>L</a:t>
            </a:r>
            <a:r>
              <a:rPr lang="en-US" sz="2800" b="1" smtClean="0"/>
              <a:t>.d = [[ ]]</a:t>
            </a:r>
            <a:r>
              <a:rPr lang="en-US" sz="2800" b="1" baseline="-25000" smtClean="0"/>
              <a:t>L</a:t>
            </a:r>
            <a:r>
              <a:rPr lang="en-US" sz="2800" b="1" smtClean="0"/>
              <a:t>.p.d </a:t>
            </a:r>
            <a:r>
              <a:rPr lang="en-US" sz="2800" b="1" smtClean="0">
                <a:sym typeface="SymbolProp BT" pitchFamily="2" charset="2"/>
              </a:rPr>
              <a:t></a:t>
            </a:r>
            <a:r>
              <a:rPr lang="en-US" sz="2800" b="1" smtClean="0"/>
              <a:t> D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smtClean="0"/>
              <a:t>Если </a:t>
            </a:r>
            <a:r>
              <a:rPr lang="en-US" sz="2800" b="1" smtClean="0"/>
              <a:t>[[p]]</a:t>
            </a:r>
            <a:r>
              <a:rPr lang="en-US" sz="2800" b="1" baseline="-25000" smtClean="0"/>
              <a:t>L</a:t>
            </a:r>
            <a:r>
              <a:rPr lang="en-US" sz="2800" b="1" smtClean="0"/>
              <a:t> d = </a:t>
            </a:r>
            <a:r>
              <a:rPr lang="en-US" sz="2800" b="1" smtClean="0">
                <a:sym typeface="SymbolProp BT" pitchFamily="2" charset="2"/>
              </a:rPr>
              <a:t></a:t>
            </a:r>
            <a:r>
              <a:rPr lang="ru-RU" sz="2800" smtClean="0">
                <a:sym typeface="SymbolProp BT" pitchFamily="2" charset="2"/>
              </a:rPr>
              <a:t>,</a:t>
            </a:r>
            <a:r>
              <a:rPr lang="en-US" sz="2800" smtClean="0"/>
              <a:t> </a:t>
            </a:r>
            <a:r>
              <a:rPr lang="ru-RU" sz="2800" smtClean="0"/>
              <a:t>то говорим</a:t>
            </a:r>
            <a:br>
              <a:rPr lang="ru-RU" sz="2800" smtClean="0"/>
            </a:br>
            <a:r>
              <a:rPr lang="ru-RU" sz="2800" smtClean="0"/>
              <a:t>«программа </a:t>
            </a:r>
            <a:r>
              <a:rPr lang="en-US" sz="2800" b="1" smtClean="0"/>
              <a:t>p</a:t>
            </a:r>
            <a:r>
              <a:rPr lang="en-US" sz="2800" smtClean="0"/>
              <a:t> </a:t>
            </a:r>
            <a:r>
              <a:rPr lang="ru-RU" sz="2800" smtClean="0"/>
              <a:t>не определена на </a:t>
            </a:r>
            <a:r>
              <a:rPr lang="en-US" sz="2800" b="1" smtClean="0"/>
              <a:t>d</a:t>
            </a:r>
            <a:r>
              <a:rPr lang="ru-RU" sz="2800" smtClean="0"/>
              <a:t>»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Основания: языки и семантики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Определение </a:t>
            </a:r>
            <a:r>
              <a:rPr lang="ru-RU" i="1" smtClean="0"/>
              <a:t>(</a:t>
            </a:r>
            <a:r>
              <a:rPr lang="en-US" i="1" smtClean="0"/>
              <a:t>functional equivalence)</a:t>
            </a:r>
            <a:r>
              <a:rPr lang="ru-RU" i="1" smtClean="0"/>
              <a:t/>
            </a:r>
            <a:br>
              <a:rPr lang="ru-RU" i="1" smtClean="0"/>
            </a:br>
            <a:r>
              <a:rPr lang="ru-RU" smtClean="0"/>
              <a:t>Пусть	</a:t>
            </a:r>
            <a:r>
              <a:rPr lang="en-US" b="1" smtClean="0"/>
              <a:t>L = (P</a:t>
            </a:r>
            <a:r>
              <a:rPr lang="en-US" b="1" baseline="-25000" smtClean="0"/>
              <a:t>L</a:t>
            </a:r>
            <a:r>
              <a:rPr lang="en-US" b="1" smtClean="0"/>
              <a:t>, D, [[ ]]</a:t>
            </a:r>
            <a:r>
              <a:rPr lang="en-US" b="1" baseline="-25000" smtClean="0"/>
              <a:t>L</a:t>
            </a:r>
            <a:r>
              <a:rPr lang="en-US" b="1" smtClean="0"/>
              <a:t>)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 </a:t>
            </a:r>
            <a:r>
              <a:rPr lang="en-US" b="1" smtClean="0">
                <a:latin typeface="Script MT Bold" pitchFamily="66" charset="0"/>
              </a:rPr>
              <a:t>L</a:t>
            </a:r>
            <a:r>
              <a:rPr lang="en-US" b="1" smtClean="0"/>
              <a:t>,</a:t>
            </a:r>
            <a:r>
              <a:rPr lang="ru-RU" b="1" smtClean="0"/>
              <a:t> </a:t>
            </a:r>
            <a:r>
              <a:rPr lang="en-US" b="1" smtClean="0"/>
              <a:t>p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 P</a:t>
            </a:r>
            <a:r>
              <a:rPr lang="en-US" b="1" baseline="-25000" smtClean="0"/>
              <a:t>L</a:t>
            </a:r>
            <a:r>
              <a:rPr lang="en-US" b="1" smtClean="0"/>
              <a:t> </a:t>
            </a: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		</a:t>
            </a:r>
            <a:r>
              <a:rPr lang="en-US" b="1" smtClean="0"/>
              <a:t>N</a:t>
            </a:r>
            <a:r>
              <a:rPr lang="ru-RU" b="1" smtClean="0"/>
              <a:t> </a:t>
            </a:r>
            <a:r>
              <a:rPr lang="en-US" b="1" smtClean="0"/>
              <a:t>=</a:t>
            </a:r>
            <a:r>
              <a:rPr lang="ru-RU" b="1" smtClean="0"/>
              <a:t> </a:t>
            </a:r>
            <a:r>
              <a:rPr lang="en-US" b="1" smtClean="0"/>
              <a:t>(P</a:t>
            </a:r>
            <a:r>
              <a:rPr lang="en-US" b="1" baseline="-25000" smtClean="0"/>
              <a:t>N</a:t>
            </a:r>
            <a:r>
              <a:rPr lang="en-US" b="1" smtClean="0"/>
              <a:t>, D,[[ ]]</a:t>
            </a:r>
            <a:r>
              <a:rPr lang="en-US" b="1" baseline="-25000" smtClean="0"/>
              <a:t>N</a:t>
            </a:r>
            <a:r>
              <a:rPr lang="en-US" b="1" smtClean="0"/>
              <a:t>)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 </a:t>
            </a:r>
            <a:r>
              <a:rPr lang="en-US" b="1" smtClean="0">
                <a:latin typeface="Script MT Bold" pitchFamily="66" charset="0"/>
              </a:rPr>
              <a:t>L</a:t>
            </a:r>
            <a:r>
              <a:rPr lang="en-US" b="1" smtClean="0"/>
              <a:t>,</a:t>
            </a:r>
            <a:r>
              <a:rPr lang="ru-RU" b="1" smtClean="0"/>
              <a:t> </a:t>
            </a:r>
            <a:r>
              <a:rPr lang="en-US" b="1" smtClean="0"/>
              <a:t>q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 P</a:t>
            </a:r>
            <a:r>
              <a:rPr lang="en-US" b="1" baseline="-25000" smtClean="0"/>
              <a:t>N</a:t>
            </a:r>
            <a:r>
              <a:rPr lang="en-US" smtClean="0"/>
              <a:t/>
            </a:r>
            <a:br>
              <a:rPr lang="en-US" smtClean="0"/>
            </a:br>
            <a:r>
              <a:rPr lang="ru-RU" smtClean="0"/>
              <a:t>Тогда </a:t>
            </a:r>
            <a:r>
              <a:rPr lang="en-US" b="1" smtClean="0"/>
              <a:t>p</a:t>
            </a:r>
            <a:r>
              <a:rPr lang="en-US" smtClean="0"/>
              <a:t> </a:t>
            </a:r>
            <a:r>
              <a:rPr lang="ru-RU" smtClean="0"/>
              <a:t>и </a:t>
            </a:r>
            <a:r>
              <a:rPr lang="en-US" b="1" smtClean="0"/>
              <a:t>q</a:t>
            </a:r>
            <a:r>
              <a:rPr lang="en-US" smtClean="0"/>
              <a:t> </a:t>
            </a:r>
            <a:r>
              <a:rPr lang="ru-RU" smtClean="0"/>
              <a:t>функционально эквивалентны, если </a:t>
            </a:r>
            <a:r>
              <a:rPr lang="en-US" b="1" smtClean="0"/>
              <a:t>[[p]]</a:t>
            </a:r>
            <a:r>
              <a:rPr lang="en-US" b="1" baseline="-25000" smtClean="0"/>
              <a:t>L</a:t>
            </a:r>
            <a:r>
              <a:rPr lang="en-US" b="1" smtClean="0"/>
              <a:t> = [[q]]</a:t>
            </a:r>
            <a:r>
              <a:rPr lang="en-US" b="1" baseline="-25000" smtClean="0"/>
              <a:t>N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Свойство (</a:t>
            </a:r>
            <a:r>
              <a:rPr lang="en-US" sz="4000" smtClean="0"/>
              <a:t>S)</a:t>
            </a:r>
            <a:r>
              <a:rPr lang="ru-RU" sz="4000" smtClean="0"/>
              <a:t>, нестандартная семантика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/>
              <a:t>Определение</a:t>
            </a:r>
            <a:r>
              <a:rPr lang="ru-RU" sz="2800" smtClean="0"/>
              <a:t> </a:t>
            </a:r>
            <a:r>
              <a:rPr lang="ru-RU" sz="2800" i="1" smtClean="0"/>
              <a:t>(</a:t>
            </a:r>
            <a:r>
              <a:rPr lang="en-US" sz="2800" i="1" smtClean="0"/>
              <a:t>Property</a:t>
            </a:r>
            <a:r>
              <a:rPr lang="ru-RU" sz="2800" i="1" smtClean="0"/>
              <a:t>)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Пусть </a:t>
            </a:r>
            <a:r>
              <a:rPr lang="en-US" sz="2800" b="1" smtClean="0">
                <a:latin typeface="Script MT Bold" pitchFamily="66" charset="0"/>
              </a:rPr>
              <a:t>N</a:t>
            </a:r>
            <a:r>
              <a:rPr lang="en-US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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b="1" smtClean="0">
                <a:latin typeface="Script MT Bold" pitchFamily="66" charset="0"/>
              </a:rPr>
              <a:t>L</a:t>
            </a:r>
            <a:r>
              <a:rPr lang="en-US" sz="2800" smtClean="0"/>
              <a:t> </a:t>
            </a:r>
            <a:r>
              <a:rPr lang="ru-RU" sz="2800" smtClean="0"/>
              <a:t>— семейство языков.  Свойство </a:t>
            </a:r>
            <a:r>
              <a:rPr lang="en-US" sz="2800" b="1" smtClean="0"/>
              <a:t>S</a:t>
            </a:r>
            <a:r>
              <a:rPr lang="ru-RU" sz="2800" b="1" smtClean="0"/>
              <a:t> </a:t>
            </a:r>
            <a:r>
              <a:rPr lang="ru-RU" sz="2800" smtClean="0"/>
              <a:t>для </a:t>
            </a:r>
            <a:r>
              <a:rPr lang="en-US" sz="2800" b="1" smtClean="0">
                <a:latin typeface="Script MT Bold" pitchFamily="66" charset="0"/>
              </a:rPr>
              <a:t>N</a:t>
            </a:r>
            <a:r>
              <a:rPr lang="en-US" sz="2800" smtClean="0"/>
              <a:t>: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	</a:t>
            </a:r>
            <a:r>
              <a:rPr lang="en-US" sz="2800" b="1" smtClean="0"/>
              <a:t>S </a:t>
            </a:r>
            <a:r>
              <a:rPr lang="en-US" sz="2800" b="1" smtClean="0">
                <a:sym typeface="SymbolProp BT" pitchFamily="2" charset="2"/>
              </a:rPr>
              <a:t> </a:t>
            </a:r>
            <a:r>
              <a:rPr lang="ru-RU" sz="3600" b="1" smtClean="0">
                <a:sym typeface="SymbolProp BT" pitchFamily="2" charset="2"/>
              </a:rPr>
              <a:t></a:t>
            </a:r>
            <a:r>
              <a:rPr lang="en-US" sz="2800" b="1" baseline="-25000" smtClean="0"/>
              <a:t>L </a:t>
            </a:r>
            <a:r>
              <a:rPr lang="en-US" sz="2800" b="1" baseline="-25000" smtClean="0">
                <a:sym typeface="SymbolProp BT" pitchFamily="2" charset="2"/>
              </a:rPr>
              <a:t></a:t>
            </a:r>
            <a:r>
              <a:rPr lang="en-US" sz="2800" b="1" baseline="-25000" smtClean="0"/>
              <a:t> </a:t>
            </a:r>
            <a:r>
              <a:rPr lang="en-US" sz="2800" b="1" baseline="-25000" smtClean="0">
                <a:latin typeface="Script MT Bold" pitchFamily="66" charset="0"/>
              </a:rPr>
              <a:t>N</a:t>
            </a:r>
            <a:r>
              <a:rPr lang="en-US" sz="2800" b="1" baseline="-25000" smtClean="0"/>
              <a:t> </a:t>
            </a:r>
            <a:r>
              <a:rPr lang="en-US" sz="2800" b="1" smtClean="0">
                <a:sym typeface="SymbolProp BT" pitchFamily="2" charset="2"/>
              </a:rPr>
              <a:t> </a:t>
            </a:r>
            <a:r>
              <a:rPr lang="en-US" sz="2800" b="1" smtClean="0"/>
              <a:t>{L}</a:t>
            </a:r>
            <a:r>
              <a:rPr lang="en-US" sz="2800" b="1" smtClean="0">
                <a:sym typeface="SymbolProp BT" pitchFamily="2" charset="2"/>
              </a:rPr>
              <a:t></a:t>
            </a:r>
            <a:r>
              <a:rPr lang="en-US" sz="2800" b="1" smtClean="0"/>
              <a:t>P</a:t>
            </a:r>
            <a:r>
              <a:rPr lang="en-US" sz="2800" b="1" baseline="-25000" smtClean="0"/>
              <a:t>L</a:t>
            </a:r>
            <a:r>
              <a:rPr lang="en-US" sz="2800" b="1" smtClean="0">
                <a:sym typeface="SymbolProp BT" pitchFamily="2" charset="2"/>
              </a:rPr>
              <a:t></a:t>
            </a:r>
            <a:r>
              <a:rPr lang="en-US" sz="2800" b="1" smtClean="0"/>
              <a:t>D</a:t>
            </a:r>
            <a:r>
              <a:rPr lang="en-US" sz="2800" b="1" smtClean="0">
                <a:sym typeface="SymbolProp BT" pitchFamily="2" charset="2"/>
              </a:rPr>
              <a:t></a:t>
            </a:r>
            <a:r>
              <a:rPr lang="en-US" sz="2800" b="1" smtClean="0"/>
              <a:t>D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smtClean="0"/>
              <a:t>Заданное свойство </a:t>
            </a:r>
            <a:r>
              <a:rPr lang="en-US" sz="2800" b="1" smtClean="0"/>
              <a:t>S</a:t>
            </a:r>
            <a:r>
              <a:rPr lang="en-US" sz="2800" smtClean="0"/>
              <a:t> </a:t>
            </a:r>
            <a:r>
              <a:rPr lang="ru-RU" sz="2800" smtClean="0"/>
              <a:t>определяет нестандартные семантики для </a:t>
            </a:r>
            <a:r>
              <a:rPr lang="en-US" sz="2800" b="1" smtClean="0"/>
              <a:t>L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</a:t>
            </a:r>
            <a:r>
              <a:rPr lang="en-US" sz="2800" b="1" smtClean="0">
                <a:latin typeface="Script MT Bold" pitchFamily="66" charset="0"/>
              </a:rPr>
              <a:t>N</a:t>
            </a:r>
            <a:r>
              <a:rPr lang="en-US" sz="2800" smtClean="0"/>
              <a:t>:</a:t>
            </a:r>
            <a:br>
              <a:rPr lang="en-US" sz="2800" smtClean="0"/>
            </a:br>
            <a:r>
              <a:rPr lang="ru-RU" sz="2800" smtClean="0"/>
              <a:t>	</a:t>
            </a:r>
            <a:r>
              <a:rPr lang="en-US" sz="2800" b="1" smtClean="0"/>
              <a:t>S.L </a:t>
            </a:r>
            <a:r>
              <a:rPr lang="en-US" sz="2800" b="1" smtClean="0">
                <a:sym typeface="SymbolProp BT" pitchFamily="2" charset="2"/>
              </a:rPr>
              <a:t></a:t>
            </a:r>
            <a:r>
              <a:rPr lang="en-US" sz="2800" b="1" smtClean="0"/>
              <a:t> P</a:t>
            </a:r>
            <a:r>
              <a:rPr lang="en-US" sz="2800" b="1" baseline="-25000" smtClean="0"/>
              <a:t>L</a:t>
            </a:r>
            <a:r>
              <a:rPr lang="en-US" sz="2800" b="1" smtClean="0">
                <a:sym typeface="SymbolProp BT" pitchFamily="2" charset="2"/>
              </a:rPr>
              <a:t></a:t>
            </a:r>
            <a:r>
              <a:rPr lang="en-US" sz="2800" b="1" smtClean="0"/>
              <a:t>D</a:t>
            </a:r>
            <a:r>
              <a:rPr lang="en-US" sz="2800" b="1" smtClean="0">
                <a:sym typeface="SymbolProp BT" pitchFamily="2" charset="2"/>
              </a:rPr>
              <a:t></a:t>
            </a:r>
            <a:r>
              <a:rPr lang="en-US" sz="2800" b="1" smtClean="0"/>
              <a:t>D</a:t>
            </a:r>
            <a:r>
              <a:rPr lang="ru-RU" sz="2800" b="1" smtClean="0"/>
              <a:t>		</a:t>
            </a:r>
            <a:r>
              <a:rPr lang="en-US" sz="2800" smtClean="0"/>
              <a:t>— </a:t>
            </a:r>
            <a:r>
              <a:rPr lang="ru-RU" sz="2800" smtClean="0"/>
              <a:t>наиболее общая</a:t>
            </a:r>
            <a:br>
              <a:rPr lang="ru-RU" sz="2800" smtClean="0"/>
            </a:br>
            <a:r>
              <a:rPr lang="ru-RU" sz="2800" smtClean="0"/>
              <a:t>				    	    </a:t>
            </a:r>
            <a:r>
              <a:rPr lang="en-US" sz="2800" b="1" smtClean="0"/>
              <a:t>S</a:t>
            </a:r>
            <a:r>
              <a:rPr lang="en-US" sz="2800" smtClean="0"/>
              <a:t>-</a:t>
            </a:r>
            <a:r>
              <a:rPr lang="ru-RU" sz="2800" smtClean="0"/>
              <a:t>семантика для </a:t>
            </a:r>
            <a:r>
              <a:rPr lang="en-US" sz="2800" b="1" smtClean="0"/>
              <a:t>L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ru-RU" sz="2800" smtClean="0"/>
              <a:t>	</a:t>
            </a:r>
            <a:r>
              <a:rPr lang="en-US" sz="2800" b="1" smtClean="0"/>
              <a:t>S|L = (P</a:t>
            </a:r>
            <a:r>
              <a:rPr lang="en-US" sz="2800" b="1" baseline="-25000" smtClean="0"/>
              <a:t>L</a:t>
            </a:r>
            <a:r>
              <a:rPr lang="en-US" sz="2800" b="1" smtClean="0"/>
              <a:t>, D, S.L)</a:t>
            </a:r>
            <a:r>
              <a:rPr lang="en-US" sz="2800" smtClean="0"/>
              <a:t>	— </a:t>
            </a:r>
            <a:r>
              <a:rPr lang="ru-RU" sz="2800" smtClean="0"/>
              <a:t>наиболее общий</a:t>
            </a:r>
            <a:br>
              <a:rPr lang="ru-RU" sz="2800" smtClean="0"/>
            </a:br>
            <a:r>
              <a:rPr lang="ru-RU" sz="2800" smtClean="0"/>
              <a:t>					    </a:t>
            </a:r>
            <a:r>
              <a:rPr lang="en-US" sz="2800" b="1" smtClean="0"/>
              <a:t>S</a:t>
            </a:r>
            <a:r>
              <a:rPr lang="en-US" sz="2800" smtClean="0"/>
              <a:t>-</a:t>
            </a:r>
            <a:r>
              <a:rPr lang="ru-RU" sz="2800" smtClean="0"/>
              <a:t>диалект для </a:t>
            </a:r>
            <a:r>
              <a:rPr lang="en-US" sz="2800" b="1" smtClean="0"/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Примеры свойств для </a:t>
            </a:r>
            <a:r>
              <a:rPr lang="en-US" smtClean="0">
                <a:latin typeface="Script MT Bold" pitchFamily="66" charset="0"/>
              </a:rPr>
              <a:t>L</a:t>
            </a:r>
            <a:r>
              <a:rPr lang="ru-RU" smtClean="0"/>
              <a:t> </a:t>
            </a:r>
          </a:p>
        </p:txBody>
      </p:sp>
      <p:sp>
        <p:nvSpPr>
          <p:cNvPr id="117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ID</a:t>
            </a:r>
            <a:r>
              <a:rPr lang="ru-RU" b="1" smtClean="0"/>
              <a:t>		= </a:t>
            </a:r>
            <a:r>
              <a:rPr lang="en-US" b="1" smtClean="0"/>
              <a:t>{ (L, p, r, a) | L</a:t>
            </a:r>
            <a:r>
              <a:rPr lang="ru-RU" b="1" smtClean="0"/>
              <a:t>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en-US" b="1" smtClean="0">
                <a:latin typeface="Script MT Bold" pitchFamily="66" charset="0"/>
              </a:rPr>
              <a:t>L</a:t>
            </a:r>
            <a:r>
              <a:rPr lang="en-US" b="1" smtClean="0"/>
              <a:t>, p</a:t>
            </a:r>
            <a:r>
              <a:rPr lang="ru-RU" b="1" smtClean="0"/>
              <a:t>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en-US" b="1" smtClean="0"/>
              <a:t>P</a:t>
            </a:r>
            <a:r>
              <a:rPr lang="en-US" b="1" baseline="-25000" smtClean="0"/>
              <a:t>L</a:t>
            </a:r>
            <a:r>
              <a:rPr lang="en-US" b="1" smtClean="0"/>
              <a:t>,</a:t>
            </a: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				</a:t>
            </a:r>
            <a:r>
              <a:rPr lang="en-US" b="1" smtClean="0"/>
              <a:t>r</a:t>
            </a:r>
            <a:r>
              <a:rPr lang="ru-RU" b="1" smtClean="0"/>
              <a:t>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en-US" b="1" smtClean="0"/>
              <a:t>D,</a:t>
            </a:r>
            <a:r>
              <a:rPr lang="ru-RU" b="1" smtClean="0"/>
              <a:t> </a:t>
            </a:r>
            <a:r>
              <a:rPr lang="en-US" b="1" smtClean="0"/>
              <a:t>a</a:t>
            </a:r>
            <a:r>
              <a:rPr lang="ru-RU" b="1" smtClean="0"/>
              <a:t>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en-US" b="1" smtClean="0"/>
              <a:t>[[p]]</a:t>
            </a:r>
            <a:r>
              <a:rPr lang="en-US" b="1" baseline="-25000" smtClean="0"/>
              <a:t>L</a:t>
            </a:r>
            <a:r>
              <a:rPr lang="en-US" b="1" smtClean="0"/>
              <a:t> r }</a:t>
            </a:r>
            <a:br>
              <a:rPr lang="en-US" b="1" smtClean="0"/>
            </a:br>
            <a:endParaRPr lang="en-US" b="1" smtClean="0"/>
          </a:p>
          <a:p>
            <a:pPr eaLnBrk="1" hangingPunct="1"/>
            <a:r>
              <a:rPr lang="en-US" b="1" smtClean="0"/>
              <a:t>INV</a:t>
            </a:r>
            <a:r>
              <a:rPr lang="ru-RU" b="1" smtClean="0"/>
              <a:t>	= </a:t>
            </a:r>
            <a:r>
              <a:rPr lang="en-US" b="1" smtClean="0"/>
              <a:t>{ (L, p, a, r) | L</a:t>
            </a:r>
            <a:r>
              <a:rPr lang="ru-RU" b="1" smtClean="0"/>
              <a:t>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en-US" b="1" smtClean="0">
                <a:latin typeface="Script MT Bold" pitchFamily="66" charset="0"/>
              </a:rPr>
              <a:t>L</a:t>
            </a:r>
            <a:r>
              <a:rPr lang="en-US" b="1" smtClean="0"/>
              <a:t>, p</a:t>
            </a:r>
            <a:r>
              <a:rPr lang="ru-RU" b="1" smtClean="0"/>
              <a:t>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en-US" b="1" smtClean="0"/>
              <a:t>P</a:t>
            </a:r>
            <a:r>
              <a:rPr lang="en-US" b="1" baseline="-25000" smtClean="0"/>
              <a:t>L</a:t>
            </a:r>
            <a:r>
              <a:rPr lang="en-US" b="1" smtClean="0"/>
              <a:t>,</a:t>
            </a: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				</a:t>
            </a:r>
            <a:r>
              <a:rPr lang="en-US" b="1" smtClean="0"/>
              <a:t>r</a:t>
            </a:r>
            <a:r>
              <a:rPr lang="ru-RU" b="1" smtClean="0"/>
              <a:t>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en-US" b="1" smtClean="0"/>
              <a:t>D,</a:t>
            </a:r>
            <a:r>
              <a:rPr lang="ru-RU" b="1" smtClean="0"/>
              <a:t> </a:t>
            </a:r>
            <a:r>
              <a:rPr lang="en-US" b="1" smtClean="0"/>
              <a:t>a</a:t>
            </a:r>
            <a:r>
              <a:rPr lang="ru-RU" b="1" smtClean="0"/>
              <a:t>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en-US" b="1" smtClean="0"/>
              <a:t>[[p]]</a:t>
            </a:r>
            <a:r>
              <a:rPr lang="en-US" b="1" baseline="-25000" smtClean="0"/>
              <a:t>L</a:t>
            </a:r>
            <a:r>
              <a:rPr lang="en-US" b="1" smtClean="0"/>
              <a:t> r }</a:t>
            </a:r>
            <a:br>
              <a:rPr lang="en-US" b="1" smtClean="0"/>
            </a:br>
            <a:endParaRPr lang="en-US" b="1" smtClean="0"/>
          </a:p>
          <a:p>
            <a:pPr eaLnBrk="1" hangingPunct="1"/>
            <a:r>
              <a:rPr lang="en-US" b="1" smtClean="0"/>
              <a:t>SR	</a:t>
            </a:r>
            <a:r>
              <a:rPr lang="ru-RU" b="1" smtClean="0"/>
              <a:t>	= </a:t>
            </a:r>
            <a:r>
              <a:rPr lang="en-US" b="1" smtClean="0"/>
              <a:t>{ (L, p, r, r) | L</a:t>
            </a:r>
            <a:r>
              <a:rPr lang="ru-RU" b="1" smtClean="0"/>
              <a:t>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en-US" b="1" smtClean="0">
                <a:latin typeface="Script MT Bold" pitchFamily="66" charset="0"/>
              </a:rPr>
              <a:t>L</a:t>
            </a:r>
            <a:r>
              <a:rPr lang="en-US" b="1" smtClean="0"/>
              <a:t>, p</a:t>
            </a:r>
            <a:r>
              <a:rPr lang="ru-RU" b="1" smtClean="0"/>
              <a:t>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en-US" b="1" smtClean="0"/>
              <a:t>P</a:t>
            </a:r>
            <a:r>
              <a:rPr lang="en-US" b="1" baseline="-25000" smtClean="0"/>
              <a:t>L</a:t>
            </a:r>
            <a:r>
              <a:rPr lang="en-US" b="1" smtClean="0"/>
              <a:t>,</a:t>
            </a: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				</a:t>
            </a:r>
            <a:r>
              <a:rPr lang="en-US" b="1" smtClean="0"/>
              <a:t>r</a:t>
            </a:r>
            <a:r>
              <a:rPr lang="ru-RU" b="1" smtClean="0"/>
              <a:t>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en-US" b="1" smtClean="0"/>
              <a:t>D }</a:t>
            </a:r>
            <a:endParaRPr lang="ru-RU" b="1" smtClean="0"/>
          </a:p>
          <a:p>
            <a:pPr lvl="1" eaLnBrk="1" hangingPunct="1"/>
            <a:r>
              <a:rPr lang="ru-RU" smtClean="0"/>
              <a:t>программы просто копируют вход в выход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Примеры свойств для </a:t>
            </a:r>
            <a:r>
              <a:rPr lang="en-US" smtClean="0">
                <a:latin typeface="Script MT Bold" pitchFamily="66" charset="0"/>
              </a:rPr>
              <a:t>L</a:t>
            </a:r>
            <a:r>
              <a:rPr lang="ru-RU" smtClean="0"/>
              <a:t> </a:t>
            </a:r>
          </a:p>
        </p:txBody>
      </p:sp>
      <p:sp>
        <p:nvSpPr>
          <p:cNvPr id="117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SP	</a:t>
            </a:r>
            <a:r>
              <a:rPr lang="ru-RU" sz="2800" b="1" smtClean="0"/>
              <a:t>	= </a:t>
            </a:r>
            <a:r>
              <a:rPr lang="en-US" sz="2800" b="1" smtClean="0"/>
              <a:t>{ (L, p, r, p) | L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b="1" smtClean="0">
                <a:latin typeface="Script MT Bold" pitchFamily="66" charset="0"/>
              </a:rPr>
              <a:t>L</a:t>
            </a:r>
            <a:r>
              <a:rPr lang="en-US" sz="2800" b="1" smtClean="0"/>
              <a:t>, p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b="1" smtClean="0"/>
              <a:t>P</a:t>
            </a:r>
            <a:r>
              <a:rPr lang="en-US" sz="2800" b="1" baseline="-25000" smtClean="0"/>
              <a:t>L</a:t>
            </a:r>
            <a:r>
              <a:rPr lang="en-US" sz="2800" b="1" smtClean="0"/>
              <a:t>,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				</a:t>
            </a:r>
            <a:r>
              <a:rPr lang="en-US" sz="2800" b="1" smtClean="0"/>
              <a:t>r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b="1" smtClean="0"/>
              <a:t>D }</a:t>
            </a:r>
            <a:endParaRPr lang="ru-RU" sz="2800" b="1" smtClean="0"/>
          </a:p>
          <a:p>
            <a:pPr lvl="1" eaLnBrk="1" hangingPunct="1"/>
            <a:r>
              <a:rPr lang="ru-RU" sz="2400" smtClean="0"/>
              <a:t>программы просто выдают себя как результат</a:t>
            </a:r>
            <a:r>
              <a:rPr lang="en-US" sz="2400" smtClean="0"/>
              <a:t/>
            </a:r>
            <a:br>
              <a:rPr lang="en-US" sz="2400" smtClean="0"/>
            </a:br>
            <a:endParaRPr lang="en-US" sz="2400" smtClean="0"/>
          </a:p>
          <a:p>
            <a:pPr eaLnBrk="1" hangingPunct="1"/>
            <a:r>
              <a:rPr lang="ru-RU" sz="2800" smtClean="0"/>
              <a:t>Пусть </a:t>
            </a:r>
            <a:r>
              <a:rPr lang="en-US" sz="2800" b="1" smtClean="0"/>
              <a:t>R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</a:t>
            </a:r>
            <a:r>
              <a:rPr lang="en-US" sz="2800" b="1" smtClean="0">
                <a:latin typeface="Script MT Bold" pitchFamily="66" charset="0"/>
              </a:rPr>
              <a:t>L</a:t>
            </a:r>
            <a:r>
              <a:rPr lang="en-US" sz="2800" b="1" smtClean="0">
                <a:latin typeface="Lucida Calligraphy" pitchFamily="66" charset="0"/>
              </a:rPr>
              <a:t/>
            </a:r>
            <a:br>
              <a:rPr lang="en-US" sz="2800" b="1" smtClean="0">
                <a:latin typeface="Lucida Calligraphy" pitchFamily="66" charset="0"/>
              </a:rPr>
            </a:br>
            <a:r>
              <a:rPr lang="en-US" sz="2800" b="1" smtClean="0"/>
              <a:t>STRANS</a:t>
            </a:r>
            <a:r>
              <a:rPr lang="en-US" sz="2800" b="1" baseline="-25000" smtClean="0"/>
              <a:t>R</a:t>
            </a:r>
            <a:r>
              <a:rPr lang="en-US" sz="2800" b="1" smtClean="0"/>
              <a:t> = { (L, p, r, p’) | L </a:t>
            </a:r>
            <a:r>
              <a:rPr lang="en-US" sz="2800" b="1" smtClean="0">
                <a:sym typeface="SymbolProp BT" pitchFamily="2" charset="2"/>
              </a:rPr>
              <a:t> </a:t>
            </a:r>
            <a:r>
              <a:rPr lang="en-US" sz="2800" b="1" smtClean="0">
                <a:latin typeface="Script MT Bold" pitchFamily="66" charset="0"/>
              </a:rPr>
              <a:t>L</a:t>
            </a:r>
            <a:r>
              <a:rPr lang="en-US" sz="2800" b="1" smtClean="0"/>
              <a:t>, p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P</a:t>
            </a:r>
            <a:r>
              <a:rPr lang="en-US" sz="2800" b="1" baseline="-25000" smtClean="0"/>
              <a:t>L</a:t>
            </a:r>
            <a:r>
              <a:rPr lang="en-US" sz="2800" b="1" smtClean="0"/>
              <a:t>,</a:t>
            </a:r>
            <a:br>
              <a:rPr lang="en-US" sz="2800" b="1" smtClean="0"/>
            </a:br>
            <a:r>
              <a:rPr lang="en-US" sz="2800" b="1" smtClean="0"/>
              <a:t>				p’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P</a:t>
            </a:r>
            <a:r>
              <a:rPr lang="en-US" sz="2800" b="1" baseline="-25000" smtClean="0"/>
              <a:t>R</a:t>
            </a:r>
            <a:r>
              <a:rPr lang="en-US" sz="2800" b="1" smtClean="0"/>
              <a:t>: [[p]]</a:t>
            </a:r>
            <a:r>
              <a:rPr lang="en-US" sz="2800" b="1" baseline="-25000" smtClean="0"/>
              <a:t>L</a:t>
            </a:r>
            <a:r>
              <a:rPr lang="en-US" sz="2800" b="1" smtClean="0"/>
              <a:t> = [[p’]]</a:t>
            </a:r>
            <a:r>
              <a:rPr lang="en-US" sz="2800" b="1" baseline="-25000" smtClean="0"/>
              <a:t>R</a:t>
            </a:r>
            <a:r>
              <a:rPr lang="en-US" sz="2800" b="1" smtClean="0"/>
              <a:t> }</a:t>
            </a:r>
          </a:p>
          <a:p>
            <a:pPr eaLnBrk="1" hangingPunct="1"/>
            <a:r>
              <a:rPr lang="ru-RU" sz="2800" smtClean="0"/>
              <a:t>Пусть </a:t>
            </a:r>
            <a:r>
              <a:rPr lang="en-US" sz="2800" b="1" smtClean="0"/>
              <a:t>Q, R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</a:t>
            </a:r>
            <a:r>
              <a:rPr lang="en-US" sz="2800" b="1" smtClean="0">
                <a:latin typeface="Script MT Bold" pitchFamily="66" charset="0"/>
              </a:rPr>
              <a:t>L</a:t>
            </a:r>
            <a:r>
              <a:rPr lang="en-US" sz="2800" b="1" smtClean="0">
                <a:latin typeface="Lucida Calligraphy" pitchFamily="66" charset="0"/>
              </a:rPr>
              <a:t/>
            </a:r>
            <a:br>
              <a:rPr lang="en-US" sz="2800" b="1" smtClean="0">
                <a:latin typeface="Lucida Calligraphy" pitchFamily="66" charset="0"/>
              </a:rPr>
            </a:br>
            <a:r>
              <a:rPr lang="en-US" sz="2800" b="1" smtClean="0"/>
              <a:t>TRANS</a:t>
            </a:r>
            <a:r>
              <a:rPr lang="en-US" sz="2800" b="1" baseline="-25000" smtClean="0"/>
              <a:t>QR</a:t>
            </a:r>
            <a:r>
              <a:rPr lang="en-US" sz="2800" b="1" smtClean="0"/>
              <a:t> = { (L, p, q, r) | L </a:t>
            </a:r>
            <a:r>
              <a:rPr lang="en-US" sz="2800" b="1" smtClean="0">
                <a:sym typeface="SymbolProp BT" pitchFamily="2" charset="2"/>
              </a:rPr>
              <a:t> </a:t>
            </a:r>
            <a:r>
              <a:rPr lang="en-US" sz="2800" b="1" smtClean="0">
                <a:latin typeface="Script MT Bold" pitchFamily="66" charset="0"/>
              </a:rPr>
              <a:t>L</a:t>
            </a:r>
            <a:r>
              <a:rPr lang="en-US" sz="2800" b="1" smtClean="0"/>
              <a:t>, p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P</a:t>
            </a:r>
            <a:r>
              <a:rPr lang="en-US" sz="2800" b="1" baseline="-25000" smtClean="0"/>
              <a:t>L</a:t>
            </a:r>
            <a:r>
              <a:rPr lang="en-US" sz="2800" b="1" smtClean="0"/>
              <a:t>,</a:t>
            </a:r>
            <a:br>
              <a:rPr lang="en-US" sz="2800" b="1" smtClean="0"/>
            </a:br>
            <a:r>
              <a:rPr lang="en-US" sz="2800" b="1" smtClean="0"/>
              <a:t>				q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P</a:t>
            </a:r>
            <a:r>
              <a:rPr lang="en-US" sz="2800" b="1" baseline="-25000" smtClean="0"/>
              <a:t>Q</a:t>
            </a:r>
            <a:r>
              <a:rPr lang="en-US" sz="2800" b="1" smtClean="0"/>
              <a:t>, r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P</a:t>
            </a:r>
            <a:r>
              <a:rPr lang="en-US" sz="2800" b="1" baseline="-25000" smtClean="0"/>
              <a:t>R</a:t>
            </a:r>
            <a:r>
              <a:rPr lang="en-US" sz="2800" b="1" smtClean="0"/>
              <a:t>:</a:t>
            </a:r>
            <a:br>
              <a:rPr lang="en-US" sz="2800" b="1" smtClean="0"/>
            </a:br>
            <a:r>
              <a:rPr lang="en-US" sz="2800" b="1" smtClean="0"/>
              <a:t>					[[q]]</a:t>
            </a:r>
            <a:r>
              <a:rPr lang="en-US" sz="2800" b="1" baseline="-25000" smtClean="0"/>
              <a:t>Q</a:t>
            </a:r>
            <a:r>
              <a:rPr lang="en-US" sz="2800" b="1" smtClean="0"/>
              <a:t> = [[r]]</a:t>
            </a:r>
            <a:r>
              <a:rPr lang="en-US" sz="2800" b="1" baseline="-25000" smtClean="0"/>
              <a:t>R</a:t>
            </a:r>
            <a:r>
              <a:rPr lang="en-US" sz="2800" b="1" smtClean="0"/>
              <a:t>}</a:t>
            </a:r>
            <a:endParaRPr lang="ru-RU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Нестандартные диалекты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Определение</a:t>
            </a:r>
            <a:r>
              <a:rPr lang="ru-RU" smtClean="0"/>
              <a:t> </a:t>
            </a:r>
            <a:r>
              <a:rPr lang="ru-RU" i="1" smtClean="0"/>
              <a:t>(</a:t>
            </a:r>
            <a:r>
              <a:rPr lang="en-US" i="1" smtClean="0"/>
              <a:t>Preserving definedness for languages</a:t>
            </a:r>
            <a:r>
              <a:rPr lang="ru-RU" i="1" smtClean="0"/>
              <a:t>)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Пусть	</a:t>
            </a:r>
            <a:r>
              <a:rPr lang="en-US" b="1" smtClean="0"/>
              <a:t>L</a:t>
            </a:r>
            <a:r>
              <a:rPr lang="en-US" b="1" baseline="-25000" smtClean="0"/>
              <a:t>1</a:t>
            </a:r>
            <a:r>
              <a:rPr lang="en-US" b="1" smtClean="0"/>
              <a:t> = (P</a:t>
            </a:r>
            <a:r>
              <a:rPr lang="en-US" b="1" baseline="-25000" smtClean="0"/>
              <a:t>L</a:t>
            </a:r>
            <a:r>
              <a:rPr lang="en-US" b="1" smtClean="0"/>
              <a:t>, D, [[ ]]</a:t>
            </a:r>
            <a:r>
              <a:rPr lang="en-US" b="1" baseline="-25000" smtClean="0"/>
              <a:t>1</a:t>
            </a:r>
            <a:r>
              <a:rPr lang="en-US" b="1" smtClean="0"/>
              <a:t>)</a:t>
            </a:r>
            <a:r>
              <a:rPr lang="en-US" smtClean="0"/>
              <a:t>,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		</a:t>
            </a:r>
            <a:r>
              <a:rPr lang="en-US" b="1" smtClean="0"/>
              <a:t>L</a:t>
            </a:r>
            <a:r>
              <a:rPr lang="en-US" b="1" baseline="-25000" smtClean="0"/>
              <a:t>2</a:t>
            </a:r>
            <a:r>
              <a:rPr lang="en-US" b="1" smtClean="0"/>
              <a:t> = (P</a:t>
            </a:r>
            <a:r>
              <a:rPr lang="en-US" b="1" baseline="-25000" smtClean="0"/>
              <a:t>L</a:t>
            </a:r>
            <a:r>
              <a:rPr lang="en-US" b="1" smtClean="0"/>
              <a:t>, D, [[ ]]</a:t>
            </a:r>
            <a:r>
              <a:rPr lang="en-US" b="1" baseline="-25000" smtClean="0"/>
              <a:t>2</a:t>
            </a:r>
            <a:r>
              <a:rPr lang="en-US" b="1" smtClean="0"/>
              <a:t>)</a:t>
            </a:r>
            <a:r>
              <a:rPr lang="en-US" smtClean="0"/>
              <a:t> </a:t>
            </a:r>
            <a:r>
              <a:rPr lang="ru-RU" smtClean="0"/>
              <a:t>— языки.  Говорят </a:t>
            </a:r>
            <a:r>
              <a:rPr lang="en-US" b="1" smtClean="0"/>
              <a:t>L</a:t>
            </a:r>
            <a:r>
              <a:rPr lang="en-US" b="1" baseline="-25000" smtClean="0"/>
              <a:t>1</a:t>
            </a:r>
            <a:r>
              <a:rPr lang="en-US" smtClean="0"/>
              <a:t> </a:t>
            </a:r>
            <a:r>
              <a:rPr lang="ru-RU" smtClean="0"/>
              <a:t>сохраняет определенность</a:t>
            </a:r>
            <a:r>
              <a:rPr lang="en-US" smtClean="0"/>
              <a:t> </a:t>
            </a:r>
            <a:r>
              <a:rPr lang="en-US" b="1" smtClean="0"/>
              <a:t>L</a:t>
            </a:r>
            <a:r>
              <a:rPr lang="en-US" b="1" baseline="-25000" smtClean="0"/>
              <a:t>2</a:t>
            </a:r>
            <a:r>
              <a:rPr lang="en-US" smtClean="0"/>
              <a:t> </a:t>
            </a:r>
            <a:r>
              <a:rPr lang="ru-RU" smtClean="0"/>
              <a:t>и пишут </a:t>
            </a:r>
            <a:r>
              <a:rPr lang="en-US" b="1" smtClean="0"/>
              <a:t>[[ ]]</a:t>
            </a:r>
            <a:r>
              <a:rPr lang="en-US" b="1" baseline="-25000" smtClean="0"/>
              <a:t>1</a:t>
            </a:r>
            <a:r>
              <a:rPr lang="en-US" b="1" smtClean="0"/>
              <a:t> </a:t>
            </a:r>
            <a:r>
              <a:rPr lang="en-US" b="1" smtClean="0">
                <a:solidFill>
                  <a:srgbClr val="800000"/>
                </a:solidFill>
                <a:sym typeface="SymbolProp BT" pitchFamily="2" charset="2"/>
              </a:rPr>
              <a:t></a:t>
            </a:r>
            <a:r>
              <a:rPr lang="en-US" b="1" smtClean="0">
                <a:solidFill>
                  <a:srgbClr val="800000"/>
                </a:solidFill>
              </a:rPr>
              <a:t>●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en-US" b="1" smtClean="0"/>
              <a:t>[[ ]]</a:t>
            </a:r>
            <a:r>
              <a:rPr lang="en-US" b="1" baseline="-25000" smtClean="0"/>
              <a:t>2</a:t>
            </a:r>
            <a:r>
              <a:rPr lang="en-US" smtClean="0"/>
              <a:t> </a:t>
            </a:r>
            <a:r>
              <a:rPr lang="ru-RU" smtClean="0"/>
              <a:t>если</a:t>
            </a:r>
            <a:br>
              <a:rPr lang="ru-RU" smtClean="0"/>
            </a:br>
            <a:r>
              <a:rPr lang="ru-RU" smtClean="0"/>
              <a:t>	</a:t>
            </a:r>
            <a:r>
              <a:rPr lang="en-US" smtClean="0"/>
              <a:t>(1) </a:t>
            </a:r>
            <a:r>
              <a:rPr lang="en-US" b="1" smtClean="0"/>
              <a:t>[[ ]]</a:t>
            </a:r>
            <a:r>
              <a:rPr lang="en-US" b="1" baseline="-25000" smtClean="0"/>
              <a:t>1</a:t>
            </a:r>
            <a:r>
              <a:rPr lang="en-US" b="1" smtClean="0"/>
              <a:t> </a:t>
            </a:r>
            <a:r>
              <a:rPr lang="en-US" b="1" smtClean="0">
                <a:sym typeface="SymbolProp BT" pitchFamily="2" charset="2"/>
              </a:rPr>
              <a:t></a:t>
            </a:r>
            <a:r>
              <a:rPr lang="en-US" b="1" smtClean="0"/>
              <a:t> [[ ]]</a:t>
            </a:r>
            <a:r>
              <a:rPr lang="en-US" b="1" baseline="-25000" smtClean="0"/>
              <a:t>2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и 	</a:t>
            </a:r>
            <a:r>
              <a:rPr lang="en-US" smtClean="0"/>
              <a:t>(2) </a:t>
            </a:r>
            <a:r>
              <a:rPr lang="en-US" b="1" smtClean="0">
                <a:sym typeface="SymbolProp BT" pitchFamily="2" charset="2"/>
              </a:rPr>
              <a:t></a:t>
            </a:r>
            <a:r>
              <a:rPr lang="en-US" b="1" smtClean="0"/>
              <a:t>p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P</a:t>
            </a:r>
            <a:r>
              <a:rPr lang="en-US" b="1" baseline="-25000" smtClean="0"/>
              <a:t>L</a:t>
            </a:r>
            <a:r>
              <a:rPr lang="en-US" b="1" smtClean="0"/>
              <a:t> </a:t>
            </a:r>
            <a:r>
              <a:rPr lang="en-US" b="1" smtClean="0">
                <a:sym typeface="SymbolProp BT" pitchFamily="2" charset="2"/>
              </a:rPr>
              <a:t></a:t>
            </a:r>
            <a:r>
              <a:rPr lang="en-US" b="1" smtClean="0"/>
              <a:t>d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D</a:t>
            </a:r>
            <a:r>
              <a:rPr lang="ru-RU" b="1" smtClean="0"/>
              <a:t>:</a:t>
            </a:r>
            <a:br>
              <a:rPr lang="ru-RU" b="1" smtClean="0"/>
            </a:br>
            <a:r>
              <a:rPr lang="ru-RU" b="1" smtClean="0"/>
              <a:t>				 </a:t>
            </a:r>
            <a:r>
              <a:rPr lang="en-US" b="1" smtClean="0"/>
              <a:t>[[ ]]</a:t>
            </a:r>
            <a:r>
              <a:rPr lang="en-US" b="1" baseline="-25000" smtClean="0"/>
              <a:t>1</a:t>
            </a:r>
            <a:r>
              <a:rPr lang="en-US" b="1" smtClean="0"/>
              <a:t>.p.d</a:t>
            </a:r>
            <a:r>
              <a:rPr lang="ru-RU" b="1" smtClean="0"/>
              <a:t> </a:t>
            </a:r>
            <a:r>
              <a:rPr lang="en-US" b="1" smtClean="0">
                <a:solidFill>
                  <a:srgbClr val="800000"/>
                </a:solidFill>
                <a:sym typeface="SymbolProp BT" pitchFamily="2" charset="2"/>
              </a:rPr>
              <a:t></a:t>
            </a:r>
            <a:r>
              <a:rPr lang="ru-RU" b="1" smtClean="0">
                <a:solidFill>
                  <a:srgbClr val="800000"/>
                </a:solidFill>
                <a:sym typeface="SymbolProp BT" pitchFamily="2" charset="2"/>
              </a:rPr>
              <a:t>+</a:t>
            </a:r>
            <a:r>
              <a:rPr lang="en-US" b="1" smtClean="0">
                <a:solidFill>
                  <a:srgbClr val="800000"/>
                </a:solidFill>
                <a:sym typeface="SymbolProp BT" pitchFamily="2" charset="2"/>
              </a:rPr>
              <a:t> </a:t>
            </a:r>
            <a:r>
              <a:rPr lang="en-US" b="1" smtClean="0"/>
              <a:t>[[ ]]</a:t>
            </a:r>
            <a:r>
              <a:rPr lang="en-US" b="1" baseline="-25000" smtClean="0"/>
              <a:t>2</a:t>
            </a:r>
            <a:r>
              <a:rPr lang="en-US" b="1" smtClean="0"/>
              <a:t>.p.d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Нестандартные диалекты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Определение</a:t>
            </a:r>
            <a:r>
              <a:rPr lang="ru-RU" smtClean="0"/>
              <a:t> </a:t>
            </a:r>
            <a:r>
              <a:rPr lang="ru-RU" i="1" smtClean="0"/>
              <a:t>(</a:t>
            </a:r>
            <a:r>
              <a:rPr lang="en-US" i="1" smtClean="0"/>
              <a:t>S-semi-dialect of a language</a:t>
            </a:r>
            <a:r>
              <a:rPr lang="ru-RU" i="1" smtClean="0"/>
              <a:t>, </a:t>
            </a:r>
            <a:r>
              <a:rPr lang="en-US" i="1" smtClean="0"/>
              <a:t>S-dialect of a language</a:t>
            </a:r>
            <a:r>
              <a:rPr lang="ru-RU" i="1" smtClean="0"/>
              <a:t>)</a:t>
            </a:r>
            <a:br>
              <a:rPr lang="ru-RU" i="1" smtClean="0"/>
            </a:br>
            <a:r>
              <a:rPr lang="ru-RU" smtClean="0"/>
              <a:t>Пусть</a:t>
            </a:r>
            <a:r>
              <a:rPr lang="ru-RU" smtClean="0">
                <a:latin typeface="Arial" charset="0"/>
              </a:rPr>
              <a:t> </a:t>
            </a:r>
            <a:r>
              <a:rPr lang="en-US" b="1" smtClean="0"/>
              <a:t>S</a:t>
            </a:r>
            <a:r>
              <a:rPr lang="en-US" smtClean="0"/>
              <a:t> </a:t>
            </a:r>
            <a:r>
              <a:rPr lang="ru-RU" smtClean="0">
                <a:latin typeface="Arial" charset="0"/>
              </a:rPr>
              <a:t>— свойство для </a:t>
            </a:r>
            <a:r>
              <a:rPr lang="en-US" smtClean="0">
                <a:latin typeface="Script MT Bold" pitchFamily="66" charset="0"/>
              </a:rPr>
              <a:t>N</a:t>
            </a:r>
            <a:r>
              <a:rPr lang="en-US" smtClean="0"/>
              <a:t>,</a:t>
            </a:r>
            <a:r>
              <a:rPr lang="ru-RU" smtClean="0"/>
              <a:t/>
            </a:r>
            <a:br>
              <a:rPr lang="ru-RU" smtClean="0"/>
            </a:br>
            <a:r>
              <a:rPr lang="en-US" b="1" smtClean="0"/>
              <a:t>L = (P</a:t>
            </a:r>
            <a:r>
              <a:rPr lang="en-US" b="1" baseline="-25000" smtClean="0"/>
              <a:t>L</a:t>
            </a:r>
            <a:r>
              <a:rPr lang="en-US" b="1" smtClean="0"/>
              <a:t>, D, [[ ]]</a:t>
            </a:r>
            <a:r>
              <a:rPr lang="en-US" b="1" baseline="-25000" smtClean="0"/>
              <a:t>L</a:t>
            </a:r>
            <a:r>
              <a:rPr lang="en-US" b="1" smtClean="0"/>
              <a:t>)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 </a:t>
            </a:r>
            <a:r>
              <a:rPr lang="en-US" b="1" smtClean="0">
                <a:latin typeface="Script MT Bold" pitchFamily="66" charset="0"/>
              </a:rPr>
              <a:t>N</a:t>
            </a:r>
            <a:r>
              <a:rPr lang="ru-RU" smtClean="0"/>
              <a:t>,</a:t>
            </a:r>
            <a:br>
              <a:rPr lang="ru-RU" smtClean="0"/>
            </a:br>
            <a:r>
              <a:rPr lang="en-US" b="1" smtClean="0"/>
              <a:t>L</a:t>
            </a:r>
            <a:r>
              <a:rPr lang="ru-RU" b="1" smtClean="0"/>
              <a:t>’</a:t>
            </a:r>
            <a:r>
              <a:rPr lang="en-US" b="1" smtClean="0"/>
              <a:t>= (P</a:t>
            </a:r>
            <a:r>
              <a:rPr lang="en-US" b="1" baseline="-25000" smtClean="0"/>
              <a:t>L</a:t>
            </a:r>
            <a:r>
              <a:rPr lang="en-US" b="1" smtClean="0"/>
              <a:t>, D, [[ ]]</a:t>
            </a:r>
            <a:r>
              <a:rPr lang="en-US" b="1" baseline="-25000" smtClean="0"/>
              <a:t>L</a:t>
            </a:r>
            <a:r>
              <a:rPr lang="ru-RU" b="1" baseline="-25000" smtClean="0"/>
              <a:t>’</a:t>
            </a:r>
            <a:r>
              <a:rPr lang="en-US" b="1" smtClean="0"/>
              <a:t>)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 </a:t>
            </a:r>
            <a:r>
              <a:rPr lang="en-US" b="1" smtClean="0">
                <a:latin typeface="Script MT Bold" pitchFamily="66" charset="0"/>
              </a:rPr>
              <a:t>L</a:t>
            </a:r>
            <a:r>
              <a:rPr lang="ru-RU" smtClean="0"/>
              <a:t>.</a:t>
            </a:r>
          </a:p>
          <a:p>
            <a:pPr lvl="1" eaLnBrk="1" hangingPunct="1"/>
            <a:r>
              <a:rPr lang="en-US" sz="3200" b="1" smtClean="0"/>
              <a:t>S</a:t>
            </a:r>
            <a:r>
              <a:rPr lang="en-US" sz="3200" smtClean="0"/>
              <a:t>-</a:t>
            </a:r>
            <a:r>
              <a:rPr lang="ru-RU" sz="3200" smtClean="0"/>
              <a:t>полудиалект </a:t>
            </a:r>
            <a:r>
              <a:rPr lang="en-US" sz="3200" b="1" smtClean="0"/>
              <a:t>L</a:t>
            </a:r>
            <a:r>
              <a:rPr lang="ru-RU" sz="3200" smtClean="0"/>
              <a:t>	если </a:t>
            </a:r>
            <a:r>
              <a:rPr lang="en-US" sz="3200" b="1" smtClean="0"/>
              <a:t>[[ ]]</a:t>
            </a:r>
            <a:r>
              <a:rPr lang="en-US" sz="3200" b="1" baseline="-25000" smtClean="0"/>
              <a:t>L</a:t>
            </a:r>
            <a:r>
              <a:rPr lang="ru-RU" sz="3200" b="1" baseline="-25000" smtClean="0"/>
              <a:t>’</a:t>
            </a:r>
            <a:r>
              <a:rPr lang="en-US" sz="3200" b="1" smtClean="0"/>
              <a:t> </a:t>
            </a:r>
            <a:r>
              <a:rPr lang="en-US" sz="3200" b="1" smtClean="0">
                <a:sym typeface="SymbolProp BT" pitchFamily="2" charset="2"/>
              </a:rPr>
              <a:t></a:t>
            </a:r>
            <a:r>
              <a:rPr lang="ru-RU" sz="3200" b="1" smtClean="0">
                <a:sym typeface="SymbolProp BT" pitchFamily="2" charset="2"/>
              </a:rPr>
              <a:t>  </a:t>
            </a:r>
            <a:r>
              <a:rPr lang="en-US" sz="3200" b="1" smtClean="0"/>
              <a:t> S.L</a:t>
            </a:r>
            <a:endParaRPr lang="ru-RU" sz="3200" b="1" smtClean="0"/>
          </a:p>
          <a:p>
            <a:pPr lvl="1" eaLnBrk="1" hangingPunct="1"/>
            <a:r>
              <a:rPr lang="en-US" sz="3200" b="1" smtClean="0"/>
              <a:t>S</a:t>
            </a:r>
            <a:r>
              <a:rPr lang="en-US" sz="3200" smtClean="0"/>
              <a:t>-</a:t>
            </a:r>
            <a:r>
              <a:rPr lang="ru-RU" sz="3200" smtClean="0"/>
              <a:t>диалект </a:t>
            </a:r>
            <a:r>
              <a:rPr lang="en-US" sz="3200" b="1" smtClean="0"/>
              <a:t>L</a:t>
            </a:r>
            <a:r>
              <a:rPr lang="ru-RU" sz="3200" smtClean="0"/>
              <a:t>		если </a:t>
            </a:r>
            <a:r>
              <a:rPr lang="en-US" sz="3200" b="1" smtClean="0"/>
              <a:t>[[ ]]</a:t>
            </a:r>
            <a:r>
              <a:rPr lang="en-US" sz="3200" b="1" baseline="-25000" smtClean="0"/>
              <a:t>L</a:t>
            </a:r>
            <a:r>
              <a:rPr lang="ru-RU" sz="3200" b="1" baseline="-25000" smtClean="0"/>
              <a:t>’</a:t>
            </a:r>
            <a:r>
              <a:rPr lang="en-US" sz="3200" b="1" smtClean="0"/>
              <a:t> </a:t>
            </a:r>
            <a:r>
              <a:rPr lang="en-US" b="1" smtClean="0">
                <a:solidFill>
                  <a:srgbClr val="800000"/>
                </a:solidFill>
                <a:sym typeface="SymbolProp BT" pitchFamily="2" charset="2"/>
              </a:rPr>
              <a:t></a:t>
            </a:r>
            <a:r>
              <a:rPr lang="en-US" b="1" smtClean="0">
                <a:solidFill>
                  <a:srgbClr val="800000"/>
                </a:solidFill>
              </a:rPr>
              <a:t>●</a:t>
            </a:r>
            <a:r>
              <a:rPr lang="en-US" sz="3200" b="1" smtClean="0"/>
              <a:t> S.L</a:t>
            </a:r>
            <a:r>
              <a:rPr lang="ru-RU" sz="3200" b="1" smtClean="0"/>
              <a:t/>
            </a:r>
            <a:br>
              <a:rPr lang="ru-RU" sz="3200" b="1" smtClean="0"/>
            </a:br>
            <a:r>
              <a:rPr lang="ru-RU" sz="3200" smtClean="0"/>
              <a:t>т.е.</a:t>
            </a:r>
            <a:r>
              <a:rPr lang="ru-RU" sz="3200" b="1" smtClean="0"/>
              <a:t>	</a:t>
            </a:r>
            <a:r>
              <a:rPr lang="en-US" sz="3200" smtClean="0"/>
              <a:t>(1) </a:t>
            </a:r>
            <a:r>
              <a:rPr lang="en-US" sz="3200" b="1" smtClean="0"/>
              <a:t>[[ ]]</a:t>
            </a:r>
            <a:r>
              <a:rPr lang="en-US" sz="3200" b="1" baseline="-25000" smtClean="0"/>
              <a:t>L</a:t>
            </a:r>
            <a:r>
              <a:rPr lang="ru-RU" sz="3200" b="1" baseline="-25000" smtClean="0"/>
              <a:t>’</a:t>
            </a:r>
            <a:r>
              <a:rPr lang="en-US" sz="3200" b="1" smtClean="0"/>
              <a:t> </a:t>
            </a:r>
            <a:r>
              <a:rPr lang="en-US" sz="3200" b="1" smtClean="0">
                <a:sym typeface="SymbolProp BT" pitchFamily="2" charset="2"/>
              </a:rPr>
              <a:t></a:t>
            </a:r>
            <a:r>
              <a:rPr lang="en-US" sz="3200" b="1" smtClean="0"/>
              <a:t> S.L</a:t>
            </a:r>
            <a:r>
              <a:rPr lang="en-US" sz="3200" b="1" baseline="-25000" smtClean="0"/>
              <a:t> </a:t>
            </a:r>
            <a:r>
              <a:rPr lang="ru-RU" sz="3200" smtClean="0"/>
              <a:t/>
            </a:r>
            <a:br>
              <a:rPr lang="ru-RU" sz="3200" smtClean="0"/>
            </a:br>
            <a:r>
              <a:rPr lang="ru-RU" sz="3200" smtClean="0"/>
              <a:t>и 	</a:t>
            </a:r>
            <a:r>
              <a:rPr lang="en-US" sz="3200" smtClean="0"/>
              <a:t>(2) </a:t>
            </a:r>
            <a:r>
              <a:rPr lang="en-US" sz="3200" b="1" smtClean="0">
                <a:sym typeface="SymbolProp BT" pitchFamily="2" charset="2"/>
              </a:rPr>
              <a:t></a:t>
            </a:r>
            <a:r>
              <a:rPr lang="en-US" sz="3200" b="1" smtClean="0"/>
              <a:t>p</a:t>
            </a:r>
            <a:r>
              <a:rPr lang="en-US" sz="3200" b="1" smtClean="0">
                <a:sym typeface="SymbolProp BT" pitchFamily="2" charset="2"/>
              </a:rPr>
              <a:t></a:t>
            </a:r>
            <a:r>
              <a:rPr lang="en-US" sz="3200" b="1" smtClean="0"/>
              <a:t>P</a:t>
            </a:r>
            <a:r>
              <a:rPr lang="en-US" sz="3200" b="1" baseline="-25000" smtClean="0"/>
              <a:t>L</a:t>
            </a:r>
            <a:r>
              <a:rPr lang="en-US" sz="3200" b="1" smtClean="0"/>
              <a:t> </a:t>
            </a:r>
            <a:r>
              <a:rPr lang="en-US" sz="3200" b="1" smtClean="0">
                <a:sym typeface="SymbolProp BT" pitchFamily="2" charset="2"/>
              </a:rPr>
              <a:t></a:t>
            </a:r>
            <a:r>
              <a:rPr lang="en-US" sz="3200" b="1" smtClean="0"/>
              <a:t>d</a:t>
            </a:r>
            <a:r>
              <a:rPr lang="en-US" sz="3200" b="1" smtClean="0">
                <a:sym typeface="SymbolProp BT" pitchFamily="2" charset="2"/>
              </a:rPr>
              <a:t></a:t>
            </a:r>
            <a:r>
              <a:rPr lang="en-US" sz="3200" b="1" smtClean="0"/>
              <a:t>D</a:t>
            </a:r>
            <a:r>
              <a:rPr lang="ru-RU" sz="3200" b="1" smtClean="0"/>
              <a:t>:</a:t>
            </a:r>
            <a:br>
              <a:rPr lang="ru-RU" sz="3200" b="1" smtClean="0"/>
            </a:br>
            <a:r>
              <a:rPr lang="ru-RU" sz="3200" b="1" smtClean="0"/>
              <a:t>				  </a:t>
            </a:r>
            <a:r>
              <a:rPr lang="en-US" sz="3200" b="1" smtClean="0"/>
              <a:t>[[ ]]</a:t>
            </a:r>
            <a:r>
              <a:rPr lang="en-US" sz="3200" b="1" baseline="-25000" smtClean="0"/>
              <a:t>L</a:t>
            </a:r>
            <a:r>
              <a:rPr lang="ru-RU" sz="3200" b="1" baseline="-25000" smtClean="0"/>
              <a:t>’</a:t>
            </a:r>
            <a:r>
              <a:rPr lang="en-US" sz="3200" b="1" smtClean="0"/>
              <a:t>.p.d</a:t>
            </a:r>
            <a:r>
              <a:rPr lang="ru-RU" sz="3200" b="1" smtClean="0"/>
              <a:t> </a:t>
            </a:r>
            <a:r>
              <a:rPr lang="en-US" sz="3200" b="1" smtClean="0">
                <a:solidFill>
                  <a:srgbClr val="800000"/>
                </a:solidFill>
                <a:sym typeface="SymbolProp BT" pitchFamily="2" charset="2"/>
              </a:rPr>
              <a:t></a:t>
            </a:r>
            <a:r>
              <a:rPr lang="ru-RU" sz="3200" b="1" smtClean="0">
                <a:solidFill>
                  <a:srgbClr val="800000"/>
                </a:solidFill>
                <a:sym typeface="SymbolProp BT" pitchFamily="2" charset="2"/>
              </a:rPr>
              <a:t>+</a:t>
            </a:r>
            <a:r>
              <a:rPr lang="ru-RU" sz="3200" b="1" smtClean="0">
                <a:sym typeface="SymbolProp BT" pitchFamily="2" charset="2"/>
              </a:rPr>
              <a:t> </a:t>
            </a:r>
            <a:r>
              <a:rPr lang="en-US" sz="3200" b="1" smtClean="0"/>
              <a:t>S.L.p.d</a:t>
            </a:r>
            <a:endParaRPr lang="ru-RU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Пояснения</a:t>
            </a:r>
          </a:p>
        </p:txBody>
      </p:sp>
      <p:sp>
        <p:nvSpPr>
          <p:cNvPr id="118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[[ ]]</a:t>
            </a:r>
            <a:r>
              <a:rPr lang="en-US" sz="3600" b="1" baseline="-25000" smtClean="0"/>
              <a:t>L</a:t>
            </a:r>
            <a:r>
              <a:rPr lang="ru-RU" sz="3600" b="1" baseline="-25000" smtClean="0"/>
              <a:t>’</a:t>
            </a:r>
            <a:r>
              <a:rPr lang="en-US" sz="3600" b="1" smtClean="0"/>
              <a:t> </a:t>
            </a:r>
            <a:r>
              <a:rPr lang="en-US" sz="3600" b="1" smtClean="0">
                <a:sym typeface="SymbolProp BT" pitchFamily="2" charset="2"/>
              </a:rPr>
              <a:t></a:t>
            </a:r>
            <a:r>
              <a:rPr lang="ru-RU" sz="3600" b="1" smtClean="0">
                <a:sym typeface="SymbolProp BT" pitchFamily="2" charset="2"/>
              </a:rPr>
              <a:t> </a:t>
            </a:r>
            <a:r>
              <a:rPr lang="en-US" sz="3600" b="1" smtClean="0"/>
              <a:t>S.L</a:t>
            </a:r>
            <a:r>
              <a:rPr lang="ru-RU" smtClean="0"/>
              <a:t> означает корректность результатов по отношению к </a:t>
            </a:r>
            <a:r>
              <a:rPr lang="en-US" b="1" smtClean="0"/>
              <a:t>S</a:t>
            </a:r>
            <a:r>
              <a:rPr lang="en-US" smtClean="0"/>
              <a:t>:</a:t>
            </a:r>
            <a:br>
              <a:rPr lang="en-US" smtClean="0"/>
            </a:br>
            <a:r>
              <a:rPr lang="en-US" smtClean="0"/>
              <a:t>	</a:t>
            </a:r>
            <a:r>
              <a:rPr lang="en-US" b="1" smtClean="0">
                <a:sym typeface="SymbolProp BT" pitchFamily="2" charset="2"/>
              </a:rPr>
              <a:t></a:t>
            </a:r>
            <a:r>
              <a:rPr lang="en-US" b="1" smtClean="0"/>
              <a:t>p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P</a:t>
            </a:r>
            <a:r>
              <a:rPr lang="en-US" b="1" baseline="-25000" smtClean="0"/>
              <a:t>L</a:t>
            </a:r>
            <a:r>
              <a:rPr lang="en-US" b="1" smtClean="0"/>
              <a:t> </a:t>
            </a:r>
            <a:r>
              <a:rPr lang="en-US" b="1" smtClean="0">
                <a:sym typeface="SymbolProp BT" pitchFamily="2" charset="2"/>
              </a:rPr>
              <a:t></a:t>
            </a:r>
            <a:r>
              <a:rPr lang="en-US" b="1" smtClean="0"/>
              <a:t>d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D   [[ ]]</a:t>
            </a:r>
            <a:r>
              <a:rPr lang="en-US" b="1" baseline="-25000" smtClean="0"/>
              <a:t>L’</a:t>
            </a:r>
            <a:r>
              <a:rPr lang="en-US" b="1" smtClean="0"/>
              <a:t>.p.d </a:t>
            </a:r>
            <a:r>
              <a:rPr lang="en-US" b="1" smtClean="0">
                <a:sym typeface="SymbolProp BT" pitchFamily="2" charset="2"/>
              </a:rPr>
              <a:t></a:t>
            </a:r>
            <a:r>
              <a:rPr lang="en-US" b="1" smtClean="0"/>
              <a:t> S.L.p.d</a:t>
            </a:r>
            <a:r>
              <a:rPr lang="ru-RU" smtClean="0"/>
              <a:t> </a:t>
            </a:r>
            <a:br>
              <a:rPr lang="ru-RU" smtClean="0"/>
            </a:br>
            <a:endParaRPr lang="en-US" smtClean="0"/>
          </a:p>
          <a:p>
            <a:pPr eaLnBrk="1" hangingPunct="1"/>
            <a:r>
              <a:rPr lang="en-US" sz="3600" b="1" smtClean="0"/>
              <a:t>[[ ]]</a:t>
            </a:r>
            <a:r>
              <a:rPr lang="en-US" sz="3600" b="1" baseline="-25000" smtClean="0"/>
              <a:t>L</a:t>
            </a:r>
            <a:r>
              <a:rPr lang="ru-RU" sz="3600" b="1" baseline="-25000" smtClean="0"/>
              <a:t>’</a:t>
            </a:r>
            <a:r>
              <a:rPr lang="en-US" sz="3600" b="1" smtClean="0"/>
              <a:t> </a:t>
            </a:r>
            <a:r>
              <a:rPr lang="en-US" b="1" smtClean="0">
                <a:solidFill>
                  <a:srgbClr val="800000"/>
                </a:solidFill>
                <a:sym typeface="SymbolProp BT" pitchFamily="2" charset="2"/>
              </a:rPr>
              <a:t></a:t>
            </a:r>
            <a:r>
              <a:rPr lang="en-US" b="1" smtClean="0">
                <a:solidFill>
                  <a:srgbClr val="800000"/>
                </a:solidFill>
              </a:rPr>
              <a:t>●</a:t>
            </a:r>
            <a:r>
              <a:rPr lang="ru-RU" sz="3600" b="1" smtClean="0">
                <a:sym typeface="SymbolProp BT" pitchFamily="2" charset="2"/>
              </a:rPr>
              <a:t> </a:t>
            </a:r>
            <a:r>
              <a:rPr lang="en-US" sz="3600" b="1" smtClean="0"/>
              <a:t>S.L</a:t>
            </a:r>
            <a:r>
              <a:rPr lang="ru-RU" smtClean="0"/>
              <a:t> означает</a:t>
            </a:r>
            <a:r>
              <a:rPr lang="en-US" smtClean="0"/>
              <a:t>: </a:t>
            </a:r>
            <a:r>
              <a:rPr lang="ru-RU" smtClean="0"/>
              <a:t>если существует хоть один результат </a:t>
            </a:r>
            <a:r>
              <a:rPr lang="en-US" b="1" smtClean="0"/>
              <a:t>S</a:t>
            </a:r>
            <a:r>
              <a:rPr lang="en-US" smtClean="0"/>
              <a:t>-</a:t>
            </a:r>
            <a:r>
              <a:rPr lang="ru-RU" smtClean="0"/>
              <a:t>нестандартного вычисления для </a:t>
            </a:r>
            <a:r>
              <a:rPr lang="en-US" b="1" smtClean="0"/>
              <a:t>p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P</a:t>
            </a:r>
            <a:r>
              <a:rPr lang="en-US" b="1" baseline="-25000" smtClean="0"/>
              <a:t>L</a:t>
            </a:r>
            <a:r>
              <a:rPr lang="en-US" smtClean="0"/>
              <a:t> </a:t>
            </a:r>
            <a:r>
              <a:rPr lang="ru-RU" smtClean="0"/>
              <a:t>и </a:t>
            </a:r>
            <a:r>
              <a:rPr lang="en-US" b="1" smtClean="0"/>
              <a:t>d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D,</a:t>
            </a:r>
            <a:r>
              <a:rPr lang="en-US" smtClean="0"/>
              <a:t> </a:t>
            </a:r>
            <a:r>
              <a:rPr lang="ru-RU" smtClean="0"/>
              <a:t>то </a:t>
            </a:r>
            <a:r>
              <a:rPr lang="en-US" b="1" smtClean="0"/>
              <a:t>S</a:t>
            </a:r>
            <a:r>
              <a:rPr lang="en-US" smtClean="0"/>
              <a:t>-</a:t>
            </a:r>
            <a:r>
              <a:rPr lang="ru-RU" smtClean="0"/>
              <a:t>диалект определен для </a:t>
            </a:r>
            <a:r>
              <a:rPr lang="en-US" b="1" smtClean="0"/>
              <a:t>p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P</a:t>
            </a:r>
            <a:r>
              <a:rPr lang="en-US" b="1" baseline="-25000" smtClean="0"/>
              <a:t>L</a:t>
            </a:r>
            <a:r>
              <a:rPr lang="en-US" smtClean="0"/>
              <a:t> </a:t>
            </a:r>
            <a:r>
              <a:rPr lang="ru-RU" smtClean="0"/>
              <a:t>и </a:t>
            </a:r>
            <a:r>
              <a:rPr lang="en-US" b="1" smtClean="0"/>
              <a:t>d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D</a:t>
            </a:r>
            <a:r>
              <a:rPr lang="ru-RU" smtClean="0"/>
              <a:t> — должен вернуть хотя бы один результат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Различные </a:t>
            </a:r>
            <a:r>
              <a:rPr lang="en-US" sz="4000" smtClean="0"/>
              <a:t>S</a:t>
            </a:r>
            <a:r>
              <a:rPr lang="ru-RU" sz="4000" smtClean="0"/>
              <a:t>-полудиалекты и </a:t>
            </a:r>
            <a:r>
              <a:rPr lang="en-US" sz="4000" smtClean="0"/>
              <a:t>S-</a:t>
            </a:r>
            <a:r>
              <a:rPr lang="ru-RU" sz="4000" smtClean="0"/>
              <a:t>диалекты</a:t>
            </a:r>
          </a:p>
        </p:txBody>
      </p:sp>
      <p:pic>
        <p:nvPicPr>
          <p:cNvPr id="21507" name="Picture 4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38" y="2692400"/>
            <a:ext cx="9123362" cy="412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Примеры</a:t>
            </a:r>
          </a:p>
        </p:txBody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smtClean="0"/>
              <a:t>SR.L = { (p, r, r) | p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P</a:t>
            </a:r>
            <a:r>
              <a:rPr lang="en-US" sz="2800" b="1" baseline="-25000" smtClean="0"/>
              <a:t>L</a:t>
            </a:r>
            <a:r>
              <a:rPr lang="en-US" sz="2800" b="1" smtClean="0"/>
              <a:t>, r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D }</a:t>
            </a:r>
            <a:r>
              <a:rPr lang="ru-RU" sz="2800" smtClean="0"/>
              <a:t>,  </a:t>
            </a:r>
            <a:r>
              <a:rPr lang="en-US" sz="2800" b="1" smtClean="0"/>
              <a:t>SR|L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b="1" smtClean="0">
                <a:latin typeface="Script MT Bold" pitchFamily="66" charset="0"/>
                <a:sym typeface="SymbolProp BT" pitchFamily="2" charset="2"/>
              </a:rPr>
              <a:t>D</a:t>
            </a:r>
            <a:r>
              <a:rPr lang="en-US" sz="2800" smtClean="0"/>
              <a:t> , </a:t>
            </a:r>
            <a:r>
              <a:rPr lang="ru-RU" sz="2800" smtClean="0"/>
              <a:t>только один диалект (детерминистический)</a:t>
            </a: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SP.L = { (p, r, p) | p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P</a:t>
            </a:r>
            <a:r>
              <a:rPr lang="en-US" sz="2800" b="1" baseline="-25000" smtClean="0"/>
              <a:t>L</a:t>
            </a:r>
            <a:r>
              <a:rPr lang="en-US" sz="2800" b="1" smtClean="0"/>
              <a:t>, r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D }</a:t>
            </a:r>
            <a:r>
              <a:rPr lang="ru-RU" sz="2800" smtClean="0"/>
              <a:t>,  </a:t>
            </a:r>
            <a:r>
              <a:rPr lang="en-US" sz="2800" b="1" smtClean="0"/>
              <a:t>SP|L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b="1" smtClean="0">
                <a:latin typeface="Script MT Bold" pitchFamily="66" charset="0"/>
                <a:sym typeface="SymbolProp BT" pitchFamily="2" charset="2"/>
              </a:rPr>
              <a:t>D</a:t>
            </a:r>
            <a:r>
              <a:rPr lang="en-US" sz="2800" smtClean="0"/>
              <a:t> , </a:t>
            </a:r>
            <a:r>
              <a:rPr lang="ru-RU" sz="2800" smtClean="0"/>
              <a:t>только один диалект (детерминистический)</a:t>
            </a: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INV.L = { (p,</a:t>
            </a:r>
            <a:r>
              <a:rPr lang="ru-RU" sz="2800" b="1" smtClean="0"/>
              <a:t> </a:t>
            </a:r>
            <a:r>
              <a:rPr lang="en-US" sz="2800" b="1" smtClean="0"/>
              <a:t>a, r) | p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P</a:t>
            </a:r>
            <a:r>
              <a:rPr lang="en-US" sz="2800" b="1" baseline="-25000" smtClean="0"/>
              <a:t>L</a:t>
            </a:r>
            <a:r>
              <a:rPr lang="en-US" sz="2800" b="1" smtClean="0"/>
              <a:t>, r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D, a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[[p]]</a:t>
            </a:r>
            <a:r>
              <a:rPr lang="en-US" sz="2800" b="1" baseline="-25000" smtClean="0"/>
              <a:t>L</a:t>
            </a:r>
            <a:r>
              <a:rPr lang="en-US" sz="2800" b="1" smtClean="0"/>
              <a:t> r }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ru-RU" sz="2800" smtClean="0"/>
              <a:t>много диалектов, много детерминистических диалектов (свобода: «как» и «как много» </a:t>
            </a:r>
            <a:r>
              <a:rPr lang="en-US" sz="2800" b="1" smtClean="0"/>
              <a:t>r</a:t>
            </a:r>
            <a:r>
              <a:rPr lang="en-US" sz="2800" smtClean="0"/>
              <a:t> </a:t>
            </a:r>
            <a:r>
              <a:rPr lang="ru-RU" sz="2800" smtClean="0"/>
              <a:t>выбирать для заданного </a:t>
            </a:r>
            <a:r>
              <a:rPr lang="en-US" sz="2800" b="1" smtClean="0"/>
              <a:t>a</a:t>
            </a:r>
            <a:r>
              <a:rPr lang="en-US" sz="280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ID|L = L</a:t>
            </a:r>
            <a:br>
              <a:rPr lang="en-US" sz="2800" b="1" smtClean="0"/>
            </a:br>
            <a:r>
              <a:rPr lang="ru-RU" sz="2800" b="1" smtClean="0"/>
              <a:t>	</a:t>
            </a:r>
            <a:r>
              <a:rPr lang="ru-RU" sz="2800" smtClean="0"/>
              <a:t>Если </a:t>
            </a:r>
            <a:r>
              <a:rPr lang="en-US" sz="2800" smtClean="0"/>
              <a:t> </a:t>
            </a:r>
            <a:r>
              <a:rPr lang="en-US" sz="2800" b="1" smtClean="0"/>
              <a:t>L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b="1" smtClean="0">
                <a:latin typeface="Script MT Bold" pitchFamily="66" charset="0"/>
                <a:sym typeface="SymbolProp BT" pitchFamily="2" charset="2"/>
              </a:rPr>
              <a:t>D</a:t>
            </a:r>
            <a:r>
              <a:rPr lang="ru-RU" sz="2800" smtClean="0"/>
              <a:t>, то только один диалект (детерминистический)</a:t>
            </a:r>
            <a:br>
              <a:rPr lang="ru-RU" sz="2800" smtClean="0"/>
            </a:br>
            <a:r>
              <a:rPr lang="ru-RU" sz="2800" smtClean="0"/>
              <a:t>	Если </a:t>
            </a:r>
            <a:r>
              <a:rPr lang="en-US" sz="2800" smtClean="0"/>
              <a:t> </a:t>
            </a:r>
            <a:r>
              <a:rPr lang="en-US" sz="2800" b="1" smtClean="0"/>
              <a:t>L </a:t>
            </a:r>
            <a:r>
              <a:rPr lang="ru-RU" sz="2800" b="1" smtClean="0">
                <a:sym typeface="SymbolProp BT" pitchFamily="2" charset="2"/>
              </a:rPr>
              <a:t> </a:t>
            </a:r>
            <a:r>
              <a:rPr lang="en-US" sz="2800" b="1" smtClean="0">
                <a:latin typeface="Script MT Bold" pitchFamily="66" charset="0"/>
                <a:sym typeface="SymbolProp BT" pitchFamily="2" charset="2"/>
              </a:rPr>
              <a:t>D</a:t>
            </a:r>
            <a:r>
              <a:rPr lang="ru-RU" sz="2800" smtClean="0"/>
              <a:t>, то много диалектов, много детерминистических диалектов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175" y="557213"/>
            <a:ext cx="9190038" cy="6286500"/>
            <a:chOff x="-2" y="144"/>
            <a:chExt cx="5789" cy="3960"/>
          </a:xfrm>
        </p:grpSpPr>
        <p:pic>
          <p:nvPicPr>
            <p:cNvPr id="5125" name="Picture 3" descr="slide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2" y="144"/>
              <a:ext cx="5762" cy="3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6" name="Text Box 4"/>
            <p:cNvSpPr txBox="1">
              <a:spLocks noChangeArrowheads="1"/>
            </p:cNvSpPr>
            <p:nvPr/>
          </p:nvSpPr>
          <p:spPr bwMode="auto">
            <a:xfrm>
              <a:off x="3150" y="860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Супер-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компиляция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scp</a:t>
              </a:r>
            </a:p>
          </p:txBody>
        </p:sp>
        <p:sp>
          <p:nvSpPr>
            <p:cNvPr id="5127" name="Text Box 5"/>
            <p:cNvSpPr txBox="1">
              <a:spLocks noChangeArrowheads="1"/>
            </p:cNvSpPr>
            <p:nvPr/>
          </p:nvSpPr>
          <p:spPr bwMode="auto">
            <a:xfrm>
              <a:off x="4343" y="1541"/>
              <a:ext cx="127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Специализация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программ</a:t>
              </a:r>
            </a:p>
          </p:txBody>
        </p:sp>
        <p:sp>
          <p:nvSpPr>
            <p:cNvPr id="5128" name="Text Box 6"/>
            <p:cNvSpPr txBox="1">
              <a:spLocks noChangeArrowheads="1"/>
            </p:cNvSpPr>
            <p:nvPr/>
          </p:nvSpPr>
          <p:spPr bwMode="auto">
            <a:xfrm>
              <a:off x="4460" y="949"/>
              <a:ext cx="131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суперкомпиляции,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в том числе</a:t>
              </a:r>
            </a:p>
          </p:txBody>
        </p:sp>
        <p:sp>
          <p:nvSpPr>
            <p:cNvPr id="5129" name="Text Box 7"/>
            <p:cNvSpPr txBox="1">
              <a:spLocks noChangeArrowheads="1"/>
            </p:cNvSpPr>
            <p:nvPr/>
          </p:nvSpPr>
          <p:spPr bwMode="auto">
            <a:xfrm>
              <a:off x="2022" y="515"/>
              <a:ext cx="174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Базовые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понятия и методы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метавычислений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int, SR, ptr</a:t>
              </a:r>
            </a:p>
          </p:txBody>
        </p:sp>
        <p:sp>
          <p:nvSpPr>
            <p:cNvPr id="5130" name="Text Box 8"/>
            <p:cNvSpPr txBox="1">
              <a:spLocks noChangeArrowheads="1"/>
            </p:cNvSpPr>
            <p:nvPr/>
          </p:nvSpPr>
          <p:spPr bwMode="auto">
            <a:xfrm>
              <a:off x="2639" y="1715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вычисление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ura</a:t>
              </a:r>
            </a:p>
          </p:txBody>
        </p:sp>
        <p:sp>
          <p:nvSpPr>
            <p:cNvPr id="5131" name="Text Box 9"/>
            <p:cNvSpPr txBox="1">
              <a:spLocks noChangeArrowheads="1"/>
            </p:cNvSpPr>
            <p:nvPr/>
          </p:nvSpPr>
          <p:spPr bwMode="auto">
            <a:xfrm>
              <a:off x="1403" y="1724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Окрестностный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анализ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nan</a:t>
              </a:r>
            </a:p>
          </p:txBody>
        </p:sp>
        <p:sp>
          <p:nvSpPr>
            <p:cNvPr id="5132" name="Text Box 10"/>
            <p:cNvSpPr txBox="1">
              <a:spLocks noChangeArrowheads="1"/>
            </p:cNvSpPr>
            <p:nvPr/>
          </p:nvSpPr>
          <p:spPr bwMode="auto">
            <a:xfrm>
              <a:off x="4575" y="472"/>
              <a:ext cx="1212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метавычислений</a:t>
              </a:r>
            </a:p>
          </p:txBody>
        </p:sp>
        <p:sp>
          <p:nvSpPr>
            <p:cNvPr id="5133" name="Text Box 11"/>
            <p:cNvSpPr txBox="1">
              <a:spLocks noChangeArrowheads="1"/>
            </p:cNvSpPr>
            <p:nvPr/>
          </p:nvSpPr>
          <p:spPr bwMode="auto">
            <a:xfrm>
              <a:off x="1369" y="869"/>
              <a:ext cx="80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Иные методы</a:t>
              </a:r>
            </a:p>
          </p:txBody>
        </p:sp>
        <p:sp>
          <p:nvSpPr>
            <p:cNvPr id="5134" name="Text Box 12"/>
            <p:cNvSpPr txBox="1">
              <a:spLocks noChangeArrowheads="1"/>
            </p:cNvSpPr>
            <p:nvPr/>
          </p:nvSpPr>
          <p:spPr bwMode="auto">
            <a:xfrm>
              <a:off x="222" y="1212"/>
              <a:ext cx="93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приложения</a:t>
              </a:r>
            </a:p>
          </p:txBody>
        </p:sp>
        <p:sp>
          <p:nvSpPr>
            <p:cNvPr id="5135" name="Text Box 13"/>
            <p:cNvSpPr txBox="1">
              <a:spLocks noChangeArrowheads="1"/>
            </p:cNvSpPr>
            <p:nvPr/>
          </p:nvSpPr>
          <p:spPr bwMode="auto">
            <a:xfrm>
              <a:off x="279" y="3902"/>
              <a:ext cx="506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[2] Л.В.Парменова  «Метавычисления и их применения. Суперкомпиляция»</a:t>
              </a:r>
            </a:p>
          </p:txBody>
        </p:sp>
        <p:sp>
          <p:nvSpPr>
            <p:cNvPr id="5136" name="Text Box 14"/>
            <p:cNvSpPr txBox="1">
              <a:spLocks noChangeArrowheads="1"/>
            </p:cNvSpPr>
            <p:nvPr/>
          </p:nvSpPr>
          <p:spPr bwMode="auto">
            <a:xfrm>
              <a:off x="1221" y="3720"/>
              <a:ext cx="350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[1] С.М.Абрамов «Метавычисления и их применения»</a:t>
              </a:r>
            </a:p>
          </p:txBody>
        </p:sp>
        <p:sp>
          <p:nvSpPr>
            <p:cNvPr id="5137" name="Text Box 15"/>
            <p:cNvSpPr txBox="1">
              <a:spLocks noChangeArrowheads="1"/>
            </p:cNvSpPr>
            <p:nvPr/>
          </p:nvSpPr>
          <p:spPr bwMode="auto">
            <a:xfrm>
              <a:off x="296" y="241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Область возможных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новых исследований</a:t>
              </a:r>
            </a:p>
          </p:txBody>
        </p:sp>
        <p:sp>
          <p:nvSpPr>
            <p:cNvPr id="5138" name="Text Box 16"/>
            <p:cNvSpPr txBox="1">
              <a:spLocks noChangeArrowheads="1"/>
            </p:cNvSpPr>
            <p:nvPr/>
          </p:nvSpPr>
          <p:spPr bwMode="auto">
            <a:xfrm>
              <a:off x="1054" y="2616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Окрестностное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тестирование</a:t>
              </a:r>
            </a:p>
          </p:txBody>
        </p:sp>
        <p:sp>
          <p:nvSpPr>
            <p:cNvPr id="5139" name="Text Box 17"/>
            <p:cNvSpPr txBox="1">
              <a:spLocks noChangeArrowheads="1"/>
            </p:cNvSpPr>
            <p:nvPr/>
          </p:nvSpPr>
          <p:spPr bwMode="auto">
            <a:xfrm>
              <a:off x="2057" y="3027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Реализация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нестандартных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семантик</a:t>
              </a:r>
            </a:p>
          </p:txBody>
        </p:sp>
        <p:sp>
          <p:nvSpPr>
            <p:cNvPr id="5140" name="Text Box 18"/>
            <p:cNvSpPr txBox="1">
              <a:spLocks noChangeArrowheads="1"/>
            </p:cNvSpPr>
            <p:nvPr/>
          </p:nvSpPr>
          <p:spPr bwMode="auto">
            <a:xfrm>
              <a:off x="3326" y="2516"/>
              <a:ext cx="1162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программиро-вание</a:t>
              </a:r>
            </a:p>
          </p:txBody>
        </p:sp>
        <p:sp>
          <p:nvSpPr>
            <p:cNvPr id="5141" name="Text Box 19"/>
            <p:cNvSpPr txBox="1">
              <a:spLocks noChangeArrowheads="1"/>
            </p:cNvSpPr>
            <p:nvPr/>
          </p:nvSpPr>
          <p:spPr bwMode="auto">
            <a:xfrm>
              <a:off x="3463" y="472"/>
              <a:ext cx="116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Методы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метавычислений</a:t>
              </a:r>
            </a:p>
          </p:txBody>
        </p:sp>
      </p:grpSp>
      <p:sp>
        <p:nvSpPr>
          <p:cNvPr id="1114132" name="Text Box 20"/>
          <p:cNvSpPr txBox="1">
            <a:spLocks noChangeArrowheads="1"/>
          </p:cNvSpPr>
          <p:nvPr/>
        </p:nvSpPr>
        <p:spPr bwMode="auto">
          <a:xfrm>
            <a:off x="671513" y="-82550"/>
            <a:ext cx="77660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Структура курса</a:t>
            </a:r>
          </a:p>
        </p:txBody>
      </p:sp>
      <p:sp>
        <p:nvSpPr>
          <p:cNvPr id="1114133" name="AutoShape 21"/>
          <p:cNvSpPr>
            <a:spLocks noChangeArrowheads="1"/>
          </p:cNvSpPr>
          <p:nvPr/>
        </p:nvSpPr>
        <p:spPr bwMode="auto">
          <a:xfrm rot="5400000">
            <a:off x="1735932" y="4101306"/>
            <a:ext cx="887412" cy="3089275"/>
          </a:xfrm>
          <a:prstGeom prst="upArrow">
            <a:avLst>
              <a:gd name="adj1" fmla="val 50000"/>
              <a:gd name="adj2" fmla="val 87030"/>
            </a:avLst>
          </a:prstGeom>
          <a:solidFill>
            <a:srgbClr val="FF0000">
              <a:alpha val="7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1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14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413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Сильные свойства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/>
              <a:t>Определение </a:t>
            </a:r>
            <a:r>
              <a:rPr lang="ru-RU" i="1" smtClean="0"/>
              <a:t>(</a:t>
            </a:r>
            <a:r>
              <a:rPr lang="en-US" i="1" smtClean="0"/>
              <a:t>Robust Property</a:t>
            </a:r>
            <a:r>
              <a:rPr lang="ru-RU" i="1" smtClean="0"/>
              <a:t>)</a:t>
            </a:r>
            <a:r>
              <a:rPr lang="ru-RU" smtClean="0"/>
              <a:t>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	</a:t>
            </a:r>
            <a:r>
              <a:rPr lang="ru-RU" smtClean="0"/>
              <a:t>Пусть </a:t>
            </a:r>
            <a:r>
              <a:rPr lang="en-US" smtClean="0">
                <a:latin typeface="Script MT Bold" pitchFamily="66" charset="0"/>
              </a:rPr>
              <a:t>N</a:t>
            </a:r>
            <a:r>
              <a:rPr lang="en-US" smtClean="0"/>
              <a:t>  </a:t>
            </a:r>
            <a:r>
              <a:rPr lang="ru-RU" smtClean="0"/>
              <a:t>— семейство языков, </a:t>
            </a:r>
            <a:r>
              <a:rPr lang="en-US" b="1" smtClean="0"/>
              <a:t>S</a:t>
            </a:r>
            <a:r>
              <a:rPr lang="en-US" smtClean="0"/>
              <a:t> </a:t>
            </a:r>
            <a:r>
              <a:rPr lang="ru-RU" smtClean="0"/>
              <a:t>— свойство для </a:t>
            </a:r>
            <a:r>
              <a:rPr lang="en-US" smtClean="0">
                <a:latin typeface="Script MT Bold" pitchFamily="66" charset="0"/>
              </a:rPr>
              <a:t>N</a:t>
            </a:r>
            <a:r>
              <a:rPr lang="en-US" smtClean="0"/>
              <a:t>.</a:t>
            </a:r>
            <a:br>
              <a:rPr lang="en-US" smtClean="0"/>
            </a:br>
            <a:r>
              <a:rPr lang="en-US" smtClean="0"/>
              <a:t>	</a:t>
            </a:r>
            <a:r>
              <a:rPr lang="en-US" b="1" smtClean="0"/>
              <a:t>S</a:t>
            </a:r>
            <a:r>
              <a:rPr lang="en-US" smtClean="0"/>
              <a:t> </a:t>
            </a:r>
            <a:r>
              <a:rPr lang="ru-RU" smtClean="0"/>
              <a:t>— сильное свойство, если функционально эквивалентные программы остаются функционально эквивалентными под </a:t>
            </a:r>
            <a:r>
              <a:rPr lang="en-US" b="1" smtClean="0"/>
              <a:t>S</a:t>
            </a:r>
            <a:r>
              <a:rPr lang="en-US" smtClean="0"/>
              <a:t>-</a:t>
            </a:r>
            <a:r>
              <a:rPr lang="ru-RU" smtClean="0"/>
              <a:t>нестандартными семантиками</a:t>
            </a:r>
            <a:r>
              <a:rPr lang="en-US" smtClean="0"/>
              <a:t>:</a:t>
            </a:r>
            <a:br>
              <a:rPr lang="en-US" smtClean="0"/>
            </a:br>
            <a:r>
              <a:rPr lang="en-US" smtClean="0"/>
              <a:t>  	</a:t>
            </a:r>
            <a:r>
              <a:rPr lang="en-US" b="1" smtClean="0">
                <a:sym typeface="SymbolProp BT" pitchFamily="2" charset="2"/>
              </a:rPr>
              <a:t></a:t>
            </a:r>
            <a:r>
              <a:rPr lang="en-US" b="1" smtClean="0"/>
              <a:t> L’, L’’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 </a:t>
            </a:r>
            <a:r>
              <a:rPr lang="en-US" smtClean="0">
                <a:latin typeface="Script MT Bold" pitchFamily="66" charset="0"/>
              </a:rPr>
              <a:t>N</a:t>
            </a:r>
            <a:r>
              <a:rPr lang="en-US" b="1" smtClean="0"/>
              <a:t>, </a:t>
            </a:r>
            <a:r>
              <a:rPr lang="en-US" b="1" smtClean="0">
                <a:sym typeface="SymbolProp BT" pitchFamily="2" charset="2"/>
              </a:rPr>
              <a:t></a:t>
            </a:r>
            <a:r>
              <a:rPr lang="en-US" b="1" smtClean="0"/>
              <a:t>p’ </a:t>
            </a:r>
            <a:r>
              <a:rPr lang="en-US" b="1" smtClean="0">
                <a:sym typeface="SymbolProp BT" pitchFamily="2" charset="2"/>
              </a:rPr>
              <a:t> </a:t>
            </a:r>
            <a:r>
              <a:rPr lang="en-US" b="1" smtClean="0"/>
              <a:t>P</a:t>
            </a:r>
            <a:r>
              <a:rPr lang="en-US" b="1" baseline="-25000" smtClean="0"/>
              <a:t>L’</a:t>
            </a:r>
            <a:r>
              <a:rPr lang="en-US" b="1" smtClean="0"/>
              <a:t>, </a:t>
            </a:r>
            <a:r>
              <a:rPr lang="en-US" b="1" smtClean="0">
                <a:sym typeface="SymbolProp BT" pitchFamily="2" charset="2"/>
              </a:rPr>
              <a:t></a:t>
            </a:r>
            <a:r>
              <a:rPr lang="en-US" b="1" smtClean="0"/>
              <a:t> p’’ </a:t>
            </a:r>
            <a:r>
              <a:rPr lang="en-US" b="1" smtClean="0">
                <a:sym typeface="SymbolProp BT" pitchFamily="2" charset="2"/>
              </a:rPr>
              <a:t> </a:t>
            </a:r>
            <a:r>
              <a:rPr lang="en-US" b="1" smtClean="0"/>
              <a:t>P</a:t>
            </a:r>
            <a:r>
              <a:rPr lang="en-US" b="1" baseline="-25000" smtClean="0"/>
              <a:t>L’’</a:t>
            </a:r>
            <a:r>
              <a:rPr lang="en-US" b="1" smtClean="0"/>
              <a:t>: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 		</a:t>
            </a:r>
            <a:r>
              <a:rPr lang="en-US" b="1" smtClean="0"/>
              <a:t>([[p’]]</a:t>
            </a:r>
            <a:r>
              <a:rPr lang="en-US" b="1" baseline="-25000" smtClean="0"/>
              <a:t>L’</a:t>
            </a:r>
            <a:r>
              <a:rPr lang="en-US" b="1" smtClean="0"/>
              <a:t> = [[p’’]]</a:t>
            </a:r>
            <a:r>
              <a:rPr lang="en-US" b="1" baseline="-25000" smtClean="0"/>
              <a:t>L’’</a:t>
            </a:r>
            <a:r>
              <a:rPr lang="en-US" b="1" smtClean="0"/>
              <a:t>) </a:t>
            </a:r>
            <a:r>
              <a:rPr lang="en-US" b="1" smtClean="0">
                <a:sym typeface="SymbolProp BT" pitchFamily="2" charset="2"/>
              </a:rPr>
              <a:t></a:t>
            </a:r>
            <a:br>
              <a:rPr lang="en-US" b="1" smtClean="0">
                <a:sym typeface="SymbolProp BT" pitchFamily="2" charset="2"/>
              </a:rPr>
            </a:br>
            <a:r>
              <a:rPr lang="en-US" b="1" smtClean="0">
                <a:sym typeface="SymbolProp BT" pitchFamily="2" charset="2"/>
              </a:rPr>
              <a:t>			</a:t>
            </a:r>
            <a:r>
              <a:rPr lang="en-US" b="1" smtClean="0"/>
              <a:t>([[p’]]</a:t>
            </a:r>
            <a:r>
              <a:rPr lang="en-US" b="1" baseline="-25000" smtClean="0"/>
              <a:t>S|L’</a:t>
            </a:r>
            <a:r>
              <a:rPr lang="en-US" b="1" smtClean="0"/>
              <a:t>= [[p’’]]</a:t>
            </a:r>
            <a:r>
              <a:rPr lang="en-US" b="1" baseline="-25000" smtClean="0"/>
              <a:t>S|L’’</a:t>
            </a:r>
            <a:r>
              <a:rPr lang="en-US" b="1" smtClean="0"/>
              <a:t>)</a:t>
            </a: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Сильные свойства</a:t>
            </a:r>
            <a:r>
              <a:rPr lang="en-US" sz="4000" smtClean="0"/>
              <a:t>. </a:t>
            </a:r>
            <a:r>
              <a:rPr lang="ru-RU" sz="4000" smtClean="0"/>
              <a:t>Примеры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ID</a:t>
            </a:r>
            <a:r>
              <a:rPr lang="en-US" smtClean="0"/>
              <a:t>, </a:t>
            </a:r>
            <a:r>
              <a:rPr lang="en-US" b="1" smtClean="0"/>
              <a:t>INV</a:t>
            </a:r>
            <a:r>
              <a:rPr lang="en-US" smtClean="0"/>
              <a:t>, </a:t>
            </a:r>
            <a:r>
              <a:rPr lang="en-US" b="1" smtClean="0"/>
              <a:t>STRANS</a:t>
            </a:r>
            <a:r>
              <a:rPr lang="en-US" b="1" baseline="-25000" smtClean="0"/>
              <a:t>R</a:t>
            </a:r>
            <a:r>
              <a:rPr lang="en-US" smtClean="0"/>
              <a:t>, </a:t>
            </a:r>
            <a:r>
              <a:rPr lang="en-US" b="1" smtClean="0"/>
              <a:t>TRANS</a:t>
            </a:r>
            <a:r>
              <a:rPr lang="en-US" b="1" baseline="-25000" smtClean="0"/>
              <a:t>QR</a:t>
            </a:r>
            <a:r>
              <a:rPr lang="en-US" smtClean="0"/>
              <a:t> </a:t>
            </a:r>
            <a:r>
              <a:rPr lang="ru-RU" smtClean="0"/>
              <a:t>и</a:t>
            </a:r>
            <a:r>
              <a:rPr lang="en-US" smtClean="0"/>
              <a:t> </a:t>
            </a:r>
            <a:r>
              <a:rPr lang="en-US" b="1" smtClean="0"/>
              <a:t>SR</a:t>
            </a:r>
            <a:r>
              <a:rPr lang="en-US" smtClean="0"/>
              <a:t> — </a:t>
            </a:r>
            <a:r>
              <a:rPr lang="ru-RU" smtClean="0"/>
              <a:t>сильные свойства: две функционально эквивалентные программы невозможно различить под этими семантиками</a:t>
            </a:r>
            <a:r>
              <a:rPr lang="en-US" smtClean="0"/>
              <a:t>.</a:t>
            </a:r>
          </a:p>
          <a:p>
            <a:pPr eaLnBrk="1" hangingPunct="1"/>
            <a:r>
              <a:rPr lang="en-US" b="1" smtClean="0"/>
              <a:t>SP</a:t>
            </a:r>
            <a:r>
              <a:rPr lang="en-US" smtClean="0"/>
              <a:t> — </a:t>
            </a:r>
            <a:r>
              <a:rPr lang="ru-RU" smtClean="0"/>
              <a:t>не сильное свойство: две различные </a:t>
            </a:r>
            <a:r>
              <a:rPr lang="en-US" b="1" smtClean="0"/>
              <a:t>p</a:t>
            </a:r>
            <a:r>
              <a:rPr lang="ru-RU" b="1" smtClean="0"/>
              <a:t>’</a:t>
            </a:r>
            <a:r>
              <a:rPr lang="en-US" b="1" smtClean="0"/>
              <a:t> </a:t>
            </a:r>
            <a:r>
              <a:rPr lang="en-US" b="1" smtClean="0">
                <a:sym typeface="SymbolProp BT" pitchFamily="2" charset="2"/>
              </a:rPr>
              <a:t></a:t>
            </a:r>
            <a:r>
              <a:rPr lang="en-US" b="1" smtClean="0"/>
              <a:t> p</a:t>
            </a:r>
            <a:r>
              <a:rPr lang="ru-RU" b="1" smtClean="0"/>
              <a:t>’’</a:t>
            </a:r>
            <a:r>
              <a:rPr lang="en-US" smtClean="0"/>
              <a:t> </a:t>
            </a:r>
            <a:r>
              <a:rPr lang="ru-RU" smtClean="0"/>
              <a:t>функционально эквивалентные программы возвращают разные результаты</a:t>
            </a:r>
            <a:r>
              <a:rPr lang="en-US" smtClean="0"/>
              <a:t>: </a:t>
            </a:r>
            <a:r>
              <a:rPr lang="en-US" b="1" smtClean="0"/>
              <a:t>p</a:t>
            </a:r>
            <a:r>
              <a:rPr lang="ru-RU" b="1" smtClean="0"/>
              <a:t>’</a:t>
            </a:r>
            <a:r>
              <a:rPr lang="en-US" smtClean="0"/>
              <a:t> </a:t>
            </a:r>
            <a:r>
              <a:rPr lang="ru-RU" smtClean="0"/>
              <a:t>и </a:t>
            </a:r>
            <a:r>
              <a:rPr lang="en-US" b="1" smtClean="0"/>
              <a:t>p</a:t>
            </a:r>
            <a:r>
              <a:rPr lang="ru-RU" b="1" smtClean="0"/>
              <a:t>’’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Комбинация свойств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/>
              <a:t>Определение</a:t>
            </a:r>
            <a:r>
              <a:rPr lang="ru-RU" smtClean="0"/>
              <a:t> </a:t>
            </a:r>
            <a:r>
              <a:rPr lang="ru-RU" i="1" smtClean="0"/>
              <a:t>(</a:t>
            </a:r>
            <a:r>
              <a:rPr lang="en-US" i="1" smtClean="0"/>
              <a:t>Combination</a:t>
            </a:r>
            <a:r>
              <a:rPr lang="ru-RU" i="1" smtClean="0"/>
              <a:t>)</a:t>
            </a:r>
            <a:r>
              <a:rPr lang="ru-RU" smtClean="0"/>
              <a:t> Пусть</a:t>
            </a:r>
            <a:r>
              <a:rPr lang="en-US" smtClean="0"/>
              <a:t> </a:t>
            </a:r>
            <a:r>
              <a:rPr lang="en-US" b="1" smtClean="0"/>
              <a:t>S</a:t>
            </a:r>
            <a:r>
              <a:rPr lang="ru-RU" b="1" smtClean="0"/>
              <a:t>’</a:t>
            </a:r>
            <a:r>
              <a:rPr lang="en-US" smtClean="0"/>
              <a:t>, </a:t>
            </a:r>
            <a:r>
              <a:rPr lang="en-US" b="1" smtClean="0"/>
              <a:t>S</a:t>
            </a:r>
            <a:r>
              <a:rPr lang="ru-RU" b="1" smtClean="0"/>
              <a:t>’’</a:t>
            </a:r>
            <a:r>
              <a:rPr lang="ru-RU" smtClean="0"/>
              <a:t>— свойства для </a:t>
            </a:r>
            <a:r>
              <a:rPr lang="en-US" smtClean="0">
                <a:latin typeface="Script MT Bold" pitchFamily="66" charset="0"/>
              </a:rPr>
              <a:t>D</a:t>
            </a:r>
            <a:r>
              <a:rPr lang="en-US" smtClean="0"/>
              <a:t>, </a:t>
            </a:r>
            <a:r>
              <a:rPr lang="ru-RU" smtClean="0"/>
              <a:t>определим</a:t>
            </a:r>
            <a:r>
              <a:rPr lang="en-US" smtClean="0"/>
              <a:t>:</a:t>
            </a:r>
            <a:r>
              <a:rPr lang="ru-RU" smtClean="0"/>
              <a:t/>
            </a:r>
            <a:br>
              <a:rPr lang="ru-RU" smtClean="0"/>
            </a:br>
            <a:r>
              <a:rPr lang="en-US" b="1" smtClean="0"/>
              <a:t>S = S</a:t>
            </a:r>
            <a:r>
              <a:rPr lang="ru-RU" b="1" smtClean="0"/>
              <a:t>’</a:t>
            </a:r>
            <a:r>
              <a:rPr lang="en-US" b="1" smtClean="0"/>
              <a:t> o S</a:t>
            </a:r>
            <a:r>
              <a:rPr lang="ru-RU" b="1" smtClean="0"/>
              <a:t>’’ =</a:t>
            </a:r>
            <a:r>
              <a:rPr lang="en-US" b="1" smtClean="0"/>
              <a:t>  </a:t>
            </a:r>
            <a:br>
              <a:rPr lang="en-US" b="1" smtClean="0"/>
            </a:br>
            <a:r>
              <a:rPr lang="en-US" b="1" smtClean="0"/>
              <a:t> 	{ (L, p, r, a) |</a:t>
            </a: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		</a:t>
            </a:r>
            <a:r>
              <a:rPr lang="en-US" b="1" smtClean="0"/>
              <a:t>L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 </a:t>
            </a:r>
            <a:r>
              <a:rPr lang="en-US" b="1" smtClean="0">
                <a:latin typeface="Script MT Bold" pitchFamily="66" charset="0"/>
              </a:rPr>
              <a:t>D</a:t>
            </a:r>
            <a:r>
              <a:rPr lang="en-US" b="1" smtClean="0"/>
              <a:t>, p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 P</a:t>
            </a:r>
            <a:r>
              <a:rPr lang="en-US" b="1" baseline="-25000" smtClean="0"/>
              <a:t>L</a:t>
            </a:r>
            <a:r>
              <a:rPr lang="en-US" b="1" smtClean="0"/>
              <a:t>, r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 D, a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 D,</a:t>
            </a:r>
            <a:r>
              <a:rPr lang="ru-RU" b="1" smtClean="0"/>
              <a:t/>
            </a:r>
            <a:br>
              <a:rPr lang="ru-RU" b="1" smtClean="0"/>
            </a:br>
            <a:r>
              <a:rPr lang="en-US" b="1" smtClean="0"/>
              <a:t>		L</a:t>
            </a:r>
            <a:r>
              <a:rPr lang="ru-RU" b="1" smtClean="0"/>
              <a:t>’’=</a:t>
            </a:r>
            <a:r>
              <a:rPr lang="en-US" b="1" smtClean="0"/>
              <a:t>(P</a:t>
            </a:r>
            <a:r>
              <a:rPr lang="en-US" b="1" baseline="-25000" smtClean="0"/>
              <a:t>L</a:t>
            </a:r>
            <a:r>
              <a:rPr lang="en-US" b="1" smtClean="0"/>
              <a:t>, D, [[ ]]</a:t>
            </a:r>
            <a:r>
              <a:rPr lang="en-US" b="1" baseline="-25000" smtClean="0"/>
              <a:t>L</a:t>
            </a:r>
            <a:r>
              <a:rPr lang="ru-RU" b="1" baseline="-25000" smtClean="0"/>
              <a:t>’’</a:t>
            </a:r>
            <a:r>
              <a:rPr lang="en-US" b="1" smtClean="0"/>
              <a:t>)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 </a:t>
            </a:r>
            <a:r>
              <a:rPr lang="en-US" b="1" smtClean="0">
                <a:latin typeface="Script MT Bold" pitchFamily="66" charset="0"/>
              </a:rPr>
              <a:t>D</a:t>
            </a:r>
            <a:r>
              <a:rPr lang="ru-RU" b="1" smtClean="0"/>
              <a:t> </a:t>
            </a:r>
            <a:r>
              <a:rPr lang="en-US" b="1" smtClean="0"/>
              <a:t>:</a:t>
            </a: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		</a:t>
            </a:r>
            <a:r>
              <a:rPr lang="en-US" b="1" smtClean="0"/>
              <a:t>[[ ]]</a:t>
            </a:r>
            <a:r>
              <a:rPr lang="en-US" b="1" baseline="-25000" smtClean="0"/>
              <a:t>L</a:t>
            </a:r>
            <a:r>
              <a:rPr lang="ru-RU" b="1" baseline="-25000" smtClean="0"/>
              <a:t>’’</a:t>
            </a:r>
            <a:r>
              <a:rPr lang="en-US" b="1" smtClean="0"/>
              <a:t> </a:t>
            </a:r>
            <a:r>
              <a:rPr lang="en-US" b="1" smtClean="0">
                <a:solidFill>
                  <a:srgbClr val="800000"/>
                </a:solidFill>
                <a:sym typeface="SymbolProp BT" pitchFamily="2" charset="2"/>
              </a:rPr>
              <a:t></a:t>
            </a:r>
            <a:r>
              <a:rPr lang="en-US" b="1" smtClean="0">
                <a:solidFill>
                  <a:srgbClr val="800000"/>
                </a:solidFill>
              </a:rPr>
              <a:t>●</a:t>
            </a:r>
            <a:r>
              <a:rPr lang="ru-RU" b="1" smtClean="0">
                <a:sym typeface="SymbolProp BT" pitchFamily="2" charset="2"/>
              </a:rPr>
              <a:t> </a:t>
            </a:r>
            <a:r>
              <a:rPr lang="en-US" b="1" smtClean="0"/>
              <a:t>S</a:t>
            </a:r>
            <a:r>
              <a:rPr lang="ru-RU" b="1" smtClean="0"/>
              <a:t>’’</a:t>
            </a:r>
            <a:r>
              <a:rPr lang="en-US" b="1" smtClean="0"/>
              <a:t>.L, a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S</a:t>
            </a:r>
            <a:r>
              <a:rPr lang="ru-RU" b="1" smtClean="0"/>
              <a:t>’</a:t>
            </a:r>
            <a:r>
              <a:rPr lang="en-US" b="1" smtClean="0"/>
              <a:t>.L</a:t>
            </a:r>
            <a:r>
              <a:rPr lang="ru-RU" b="1" smtClean="0"/>
              <a:t>’’</a:t>
            </a:r>
            <a:r>
              <a:rPr lang="en-US" b="1" smtClean="0"/>
              <a:t>.p.r }</a:t>
            </a: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smtClean="0"/>
              <a:t>Операция </a:t>
            </a:r>
            <a:r>
              <a:rPr lang="en-US" smtClean="0"/>
              <a:t>“</a:t>
            </a:r>
            <a:r>
              <a:rPr lang="en-US" b="1" smtClean="0"/>
              <a:t>o</a:t>
            </a:r>
            <a:r>
              <a:rPr lang="en-US" smtClean="0"/>
              <a:t>” </a:t>
            </a:r>
            <a:r>
              <a:rPr lang="ru-RU" smtClean="0"/>
              <a:t>право-ассоциативна</a:t>
            </a:r>
            <a:r>
              <a:rPr lang="en-US" smtClean="0"/>
              <a:t>:</a:t>
            </a:r>
            <a:br>
              <a:rPr lang="en-US" smtClean="0"/>
            </a:br>
            <a:r>
              <a:rPr lang="ru-RU" smtClean="0"/>
              <a:t>		</a:t>
            </a:r>
            <a:r>
              <a:rPr lang="en-US" b="1" smtClean="0"/>
              <a:t>S</a:t>
            </a:r>
            <a:r>
              <a:rPr lang="en-US" b="1" baseline="-25000" smtClean="0"/>
              <a:t>1</a:t>
            </a:r>
            <a:r>
              <a:rPr lang="en-US" b="1" smtClean="0"/>
              <a:t> o S</a:t>
            </a:r>
            <a:r>
              <a:rPr lang="en-US" b="1" baseline="-25000" smtClean="0"/>
              <a:t>2</a:t>
            </a:r>
            <a:r>
              <a:rPr lang="en-US" b="1" smtClean="0"/>
              <a:t> o ... o S</a:t>
            </a:r>
            <a:r>
              <a:rPr lang="en-US" b="1" baseline="-25000" smtClean="0"/>
              <a:t>n</a:t>
            </a:r>
            <a:r>
              <a:rPr lang="en-US" b="1" smtClean="0"/>
              <a:t> </a:t>
            </a:r>
            <a:r>
              <a:rPr lang="ru-RU" b="1" smtClean="0"/>
              <a:t>=</a:t>
            </a:r>
            <a:br>
              <a:rPr lang="ru-RU" b="1" smtClean="0"/>
            </a:br>
            <a:r>
              <a:rPr lang="ru-RU" b="1" smtClean="0"/>
              <a:t>			</a:t>
            </a:r>
            <a:r>
              <a:rPr lang="en-US" b="1" smtClean="0"/>
              <a:t>(S</a:t>
            </a:r>
            <a:r>
              <a:rPr lang="en-US" b="1" baseline="-25000" smtClean="0"/>
              <a:t>1</a:t>
            </a:r>
            <a:r>
              <a:rPr lang="en-US" b="1" smtClean="0"/>
              <a:t> o (S</a:t>
            </a:r>
            <a:r>
              <a:rPr lang="en-US" b="1" baseline="-25000" smtClean="0"/>
              <a:t>2</a:t>
            </a:r>
            <a:r>
              <a:rPr lang="en-US" b="1" smtClean="0"/>
              <a:t> o (.... o S</a:t>
            </a:r>
            <a:r>
              <a:rPr lang="en-US" b="1" baseline="-25000" smtClean="0"/>
              <a:t>n</a:t>
            </a:r>
            <a:r>
              <a:rPr lang="en-US" b="1" smtClean="0"/>
              <a:t>)))</a:t>
            </a: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Примеры комбинаций:</a:t>
            </a:r>
            <a:br>
              <a:rPr lang="ru-RU" sz="4000" smtClean="0"/>
            </a:br>
            <a:r>
              <a:rPr lang="en-US" sz="4000" smtClean="0"/>
              <a:t>INV o INV = ID</a:t>
            </a:r>
            <a:r>
              <a:rPr lang="ru-RU" sz="4000" smtClean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/>
              <a:t>INV o INV 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=	</a:t>
            </a:r>
            <a:r>
              <a:rPr lang="en-US" sz="2400" b="1" smtClean="0"/>
              <a:t>{ (L, p, r, a) |</a:t>
            </a:r>
            <a:r>
              <a:rPr lang="ru-RU" sz="2400" b="1" smtClean="0"/>
              <a:t> </a:t>
            </a:r>
            <a:r>
              <a:rPr lang="en-US" sz="2400" b="1" smtClean="0"/>
              <a:t>L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</a:t>
            </a:r>
            <a:r>
              <a:rPr lang="en-US" sz="2400" b="1" smtClean="0">
                <a:latin typeface="Script MT Bold" pitchFamily="66" charset="0"/>
              </a:rPr>
              <a:t>D</a:t>
            </a:r>
            <a:r>
              <a:rPr lang="en-US" sz="2400" b="1" smtClean="0"/>
              <a:t>, p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P</a:t>
            </a:r>
            <a:r>
              <a:rPr lang="en-US" sz="2400" b="1" baseline="-25000" smtClean="0"/>
              <a:t>L</a:t>
            </a:r>
            <a:r>
              <a:rPr lang="en-US" sz="2400" b="1" smtClean="0"/>
              <a:t>, r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D, a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D :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en-US" sz="2400" b="1" smtClean="0"/>
              <a:t>	</a:t>
            </a:r>
            <a:r>
              <a:rPr lang="ru-RU" sz="2400" b="1" smtClean="0"/>
              <a:t>	</a:t>
            </a:r>
            <a:r>
              <a:rPr lang="en-US" sz="2400" b="1" smtClean="0"/>
              <a:t>L</a:t>
            </a:r>
            <a:r>
              <a:rPr lang="ru-RU" sz="2400" b="1" smtClean="0"/>
              <a:t>’</a:t>
            </a:r>
            <a:r>
              <a:rPr lang="en-US" sz="2400" b="1" smtClean="0"/>
              <a:t>=(P</a:t>
            </a:r>
            <a:r>
              <a:rPr lang="en-US" sz="2400" b="1" baseline="-25000" smtClean="0"/>
              <a:t>L</a:t>
            </a:r>
            <a:r>
              <a:rPr lang="en-US" sz="2400" b="1" smtClean="0"/>
              <a:t>, D, [[ ]]</a:t>
            </a:r>
            <a:r>
              <a:rPr lang="en-US" sz="2400" b="1" baseline="-25000" smtClean="0"/>
              <a:t>L</a:t>
            </a:r>
            <a:r>
              <a:rPr lang="ru-RU" sz="2400" b="1" baseline="-25000" smtClean="0"/>
              <a:t>’</a:t>
            </a:r>
            <a:r>
              <a:rPr lang="en-US" sz="2400" b="1" smtClean="0"/>
              <a:t>)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</a:t>
            </a:r>
            <a:r>
              <a:rPr lang="en-US" sz="2400" b="1" smtClean="0">
                <a:latin typeface="Script MT Bold" pitchFamily="66" charset="0"/>
              </a:rPr>
              <a:t>D</a:t>
            </a:r>
            <a:r>
              <a:rPr lang="en-US" sz="2400" b="1" smtClean="0"/>
              <a:t>: [[ ]]</a:t>
            </a:r>
            <a:r>
              <a:rPr lang="en-US" sz="2400" b="1" baseline="-25000" smtClean="0"/>
              <a:t>L</a:t>
            </a:r>
            <a:r>
              <a:rPr lang="ru-RU" sz="2400" b="1" baseline="-25000" smtClean="0"/>
              <a:t>’</a:t>
            </a:r>
            <a:r>
              <a:rPr lang="en-US" sz="2400" b="1" smtClean="0"/>
              <a:t> </a:t>
            </a:r>
            <a:r>
              <a:rPr lang="en-US" sz="2400" b="1" smtClean="0">
                <a:solidFill>
                  <a:srgbClr val="800000"/>
                </a:solidFill>
                <a:sym typeface="SymbolProp BT" pitchFamily="2" charset="2"/>
              </a:rPr>
              <a:t></a:t>
            </a:r>
            <a:r>
              <a:rPr lang="en-US" sz="2400" b="1" smtClean="0">
                <a:solidFill>
                  <a:srgbClr val="800000"/>
                </a:solidFill>
              </a:rPr>
              <a:t>●</a:t>
            </a:r>
            <a:r>
              <a:rPr lang="ru-RU" sz="2400" b="1" smtClean="0">
                <a:sym typeface="SymbolProp BT" pitchFamily="2" charset="2"/>
              </a:rPr>
              <a:t> </a:t>
            </a:r>
            <a:r>
              <a:rPr lang="en-US" sz="2400" b="1" smtClean="0"/>
              <a:t>INV.L,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		</a:t>
            </a:r>
            <a:r>
              <a:rPr lang="en-US" sz="2400" b="1" smtClean="0"/>
              <a:t>r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[[p]]</a:t>
            </a:r>
            <a:r>
              <a:rPr lang="en-US" sz="2400" b="1" baseline="-25000" smtClean="0"/>
              <a:t>L</a:t>
            </a:r>
            <a:r>
              <a:rPr lang="ru-RU" sz="2400" b="1" baseline="-25000" smtClean="0"/>
              <a:t>’</a:t>
            </a:r>
            <a:r>
              <a:rPr lang="ru-RU" sz="2400" smtClean="0"/>
              <a:t> </a:t>
            </a:r>
            <a:r>
              <a:rPr lang="en-US" sz="2400" b="1" smtClean="0"/>
              <a:t>a } = </a:t>
            </a:r>
            <a:br>
              <a:rPr lang="en-US" sz="2400" b="1" smtClean="0"/>
            </a:br>
            <a:r>
              <a:rPr lang="en-US" sz="2400" b="1" smtClean="0"/>
              <a:t>	</a:t>
            </a:r>
            <a:r>
              <a:rPr lang="ru-RU" sz="2400" smtClean="0"/>
              <a:t>    </a:t>
            </a:r>
            <a:r>
              <a:rPr lang="en-US" sz="2400" smtClean="0"/>
              <a:t>(</a:t>
            </a:r>
            <a:r>
              <a:rPr lang="ru-RU" sz="2400" smtClean="0"/>
              <a:t>итерируя </a:t>
            </a:r>
            <a:r>
              <a:rPr lang="en-US" sz="2400" b="1" smtClean="0">
                <a:sym typeface="SymbolProp BT" pitchFamily="2" charset="2"/>
              </a:rPr>
              <a:t></a:t>
            </a:r>
            <a:r>
              <a:rPr lang="en-US" sz="2400" b="1" smtClean="0"/>
              <a:t> L</a:t>
            </a:r>
            <a:r>
              <a:rPr lang="ru-RU" sz="2400" b="1" smtClean="0"/>
              <a:t>’</a:t>
            </a:r>
            <a:r>
              <a:rPr lang="en-US" sz="2400" smtClean="0"/>
              <a:t> </a:t>
            </a:r>
            <a:r>
              <a:rPr lang="ru-RU" sz="2400" smtClean="0"/>
              <a:t>получим все</a:t>
            </a:r>
            <a:r>
              <a:rPr lang="en-US" sz="2400" smtClean="0"/>
              <a:t> </a:t>
            </a:r>
            <a:r>
              <a:rPr lang="en-US" sz="2400" b="1" smtClean="0"/>
              <a:t>(r,a): r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INV.L.p.a</a:t>
            </a:r>
            <a:r>
              <a:rPr lang="en-US" sz="2400" smtClean="0"/>
              <a:t>)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ru-RU" sz="2400" b="1" smtClean="0"/>
              <a:t>=	</a:t>
            </a:r>
            <a:r>
              <a:rPr lang="en-US" sz="2400" b="1" smtClean="0"/>
              <a:t>{ (L, p, r, a) |</a:t>
            </a:r>
            <a:r>
              <a:rPr lang="ru-RU" sz="2400" b="1" smtClean="0"/>
              <a:t> </a:t>
            </a:r>
            <a:r>
              <a:rPr lang="en-US" sz="2400" b="1" smtClean="0"/>
              <a:t>L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</a:t>
            </a:r>
            <a:r>
              <a:rPr lang="en-US" sz="2400" b="1" smtClean="0">
                <a:latin typeface="Script MT Bold" pitchFamily="66" charset="0"/>
              </a:rPr>
              <a:t>D</a:t>
            </a:r>
            <a:r>
              <a:rPr lang="en-US" sz="2400" b="1" smtClean="0"/>
              <a:t>, p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P</a:t>
            </a:r>
            <a:r>
              <a:rPr lang="en-US" sz="2400" b="1" baseline="-25000" smtClean="0"/>
              <a:t>L</a:t>
            </a:r>
            <a:r>
              <a:rPr lang="en-US" sz="2400" b="1" smtClean="0"/>
              <a:t>, r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D, a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D :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		</a:t>
            </a:r>
            <a:r>
              <a:rPr lang="en-US" sz="2400" b="1" smtClean="0"/>
              <a:t>r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INV.L.p.a } = (i)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=	</a:t>
            </a:r>
            <a:r>
              <a:rPr lang="en-US" sz="2400" b="1" smtClean="0"/>
              <a:t>{ (L, p, r, a) |</a:t>
            </a:r>
            <a:r>
              <a:rPr lang="ru-RU" sz="2400" b="1" smtClean="0"/>
              <a:t> </a:t>
            </a:r>
            <a:r>
              <a:rPr lang="en-US" sz="2400" b="1" smtClean="0"/>
              <a:t>L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</a:t>
            </a:r>
            <a:r>
              <a:rPr lang="en-US" sz="2400" b="1" smtClean="0">
                <a:latin typeface="Script MT Bold" pitchFamily="66" charset="0"/>
              </a:rPr>
              <a:t>D</a:t>
            </a:r>
            <a:r>
              <a:rPr lang="en-US" sz="2400" b="1" smtClean="0"/>
              <a:t>, p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P</a:t>
            </a:r>
            <a:r>
              <a:rPr lang="en-US" sz="2400" b="1" baseline="-25000" smtClean="0"/>
              <a:t>L</a:t>
            </a:r>
            <a:r>
              <a:rPr lang="en-US" sz="2400" b="1" smtClean="0"/>
              <a:t>, r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D, a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D :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		</a:t>
            </a:r>
            <a:r>
              <a:rPr lang="en-US" sz="2400" b="1" smtClean="0"/>
              <a:t>a</a:t>
            </a:r>
            <a:r>
              <a:rPr lang="ru-RU" sz="2400" b="1" smtClean="0"/>
              <a:t>’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[[p]]</a:t>
            </a:r>
            <a:r>
              <a:rPr lang="en-US" sz="2400" b="1" baseline="-25000" smtClean="0"/>
              <a:t>L</a:t>
            </a:r>
            <a:r>
              <a:rPr lang="en-US" sz="2400" b="1" smtClean="0"/>
              <a:t> r</a:t>
            </a:r>
            <a:r>
              <a:rPr lang="ru-RU" sz="2400" b="1" smtClean="0"/>
              <a:t> </a:t>
            </a:r>
            <a:r>
              <a:rPr lang="en-US" sz="2400" b="1" smtClean="0"/>
              <a:t>:</a:t>
            </a:r>
            <a:r>
              <a:rPr lang="ru-RU" sz="2400" b="1" smtClean="0"/>
              <a:t> </a:t>
            </a:r>
            <a:r>
              <a:rPr lang="en-US" sz="2400" b="1" smtClean="0"/>
              <a:t>a</a:t>
            </a:r>
            <a:r>
              <a:rPr lang="ru-RU" sz="2400" b="1" smtClean="0"/>
              <a:t>’ </a:t>
            </a:r>
            <a:r>
              <a:rPr lang="en-US" sz="2400" b="1" smtClean="0"/>
              <a:t>= a }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=	</a:t>
            </a:r>
            <a:r>
              <a:rPr lang="en-US" sz="2400" b="1" smtClean="0"/>
              <a:t>{ (L, p, r, a) |</a:t>
            </a:r>
            <a:r>
              <a:rPr lang="ru-RU" sz="2400" b="1" smtClean="0"/>
              <a:t> </a:t>
            </a:r>
            <a:r>
              <a:rPr lang="en-US" sz="2400" b="1" smtClean="0"/>
              <a:t>L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</a:t>
            </a:r>
            <a:r>
              <a:rPr lang="en-US" sz="2400" b="1" smtClean="0">
                <a:latin typeface="Script MT Bold" pitchFamily="66" charset="0"/>
              </a:rPr>
              <a:t>D</a:t>
            </a:r>
            <a:r>
              <a:rPr lang="en-US" sz="2400" b="1" smtClean="0"/>
              <a:t>, p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P</a:t>
            </a:r>
            <a:r>
              <a:rPr lang="en-US" sz="2400" b="1" baseline="-25000" smtClean="0"/>
              <a:t>L</a:t>
            </a:r>
            <a:r>
              <a:rPr lang="en-US" sz="2400" b="1" smtClean="0"/>
              <a:t>, r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D, a</a:t>
            </a:r>
            <a:r>
              <a:rPr lang="ru-RU" sz="2400" b="1" smtClean="0"/>
              <a:t>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[[p]]</a:t>
            </a:r>
            <a:r>
              <a:rPr lang="en-US" sz="2400" b="1" baseline="-25000" smtClean="0"/>
              <a:t>L</a:t>
            </a:r>
            <a:r>
              <a:rPr lang="en-US" sz="2400" b="1" smtClean="0"/>
              <a:t> r</a:t>
            </a:r>
            <a:r>
              <a:rPr lang="ru-RU" sz="2400" b="1" smtClean="0"/>
              <a:t> </a:t>
            </a:r>
            <a:r>
              <a:rPr lang="en-US" sz="2400" b="1" smtClean="0"/>
              <a:t>}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en-US" sz="2400" b="1" smtClean="0"/>
              <a:t>=</a:t>
            </a:r>
            <a:r>
              <a:rPr lang="ru-RU" sz="2400" b="1" smtClean="0"/>
              <a:t>	</a:t>
            </a:r>
            <a:r>
              <a:rPr lang="en-US" sz="2400" b="1" smtClean="0"/>
              <a:t>ID</a:t>
            </a:r>
            <a:br>
              <a:rPr lang="en-US" sz="2400" b="1" smtClean="0"/>
            </a:b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smtClean="0"/>
              <a:t> (i)	INV.L.p.a = { r | r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D, a</a:t>
            </a:r>
            <a:r>
              <a:rPr lang="ru-RU" sz="2400" b="1" smtClean="0"/>
              <a:t>’</a:t>
            </a:r>
            <a:r>
              <a:rPr lang="en-US" sz="2400" b="1" smtClean="0"/>
              <a:t>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[[p]]</a:t>
            </a:r>
            <a:r>
              <a:rPr lang="en-US" sz="2400" b="1" baseline="-25000" smtClean="0"/>
              <a:t>L</a:t>
            </a:r>
            <a:r>
              <a:rPr lang="en-US" sz="2400" b="1" smtClean="0"/>
              <a:t> r : a</a:t>
            </a:r>
            <a:r>
              <a:rPr lang="ru-RU" sz="2400" b="1" smtClean="0"/>
              <a:t>’</a:t>
            </a:r>
            <a:r>
              <a:rPr lang="en-US" sz="2400" b="1" smtClean="0"/>
              <a:t> = a}</a:t>
            </a:r>
            <a:r>
              <a:rPr lang="ru-RU" sz="2400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Примеры комбинаций:</a:t>
            </a:r>
            <a:br>
              <a:rPr lang="ru-RU" sz="4000" smtClean="0"/>
            </a:br>
            <a:r>
              <a:rPr lang="en-US" sz="4000" smtClean="0"/>
              <a:t>STRANS</a:t>
            </a:r>
            <a:r>
              <a:rPr lang="en-US" sz="4000" baseline="-25000" smtClean="0"/>
              <a:t>R</a:t>
            </a:r>
            <a:r>
              <a:rPr lang="en-US" sz="4000" smtClean="0"/>
              <a:t> o S = S-STR</a:t>
            </a:r>
            <a:r>
              <a:rPr lang="en-US" sz="4000" baseline="-25000" smtClean="0"/>
              <a:t>R</a:t>
            </a:r>
            <a:r>
              <a:rPr lang="ru-RU" sz="4000" smtClean="0"/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smtClean="0"/>
              <a:t>STRANS</a:t>
            </a:r>
            <a:r>
              <a:rPr lang="en-US" sz="2800" b="1" baseline="-25000" smtClean="0"/>
              <a:t>R</a:t>
            </a:r>
            <a:r>
              <a:rPr lang="en-US" sz="2800" b="1" smtClean="0"/>
              <a:t> o S 	=</a:t>
            </a:r>
            <a:br>
              <a:rPr lang="en-US" sz="2800" b="1" smtClean="0"/>
            </a:br>
            <a:r>
              <a:rPr lang="en-US" sz="2800" b="1" smtClean="0"/>
              <a:t>=	{ (L,p,r,g</a:t>
            </a:r>
            <a:r>
              <a:rPr lang="en-US" sz="2800" b="1" baseline="-25000" smtClean="0"/>
              <a:t>R</a:t>
            </a:r>
            <a:r>
              <a:rPr lang="en-US" sz="2800" b="1" smtClean="0"/>
              <a:t>) | L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>
                <a:latin typeface="Script MT Bold" pitchFamily="66" charset="0"/>
              </a:rPr>
              <a:t>D</a:t>
            </a:r>
            <a:r>
              <a:rPr lang="en-US" sz="2800" b="1" smtClean="0"/>
              <a:t>, p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P</a:t>
            </a:r>
            <a:r>
              <a:rPr lang="en-US" sz="2800" b="1" baseline="-25000" smtClean="0"/>
              <a:t>L</a:t>
            </a:r>
            <a:r>
              <a:rPr lang="en-US" sz="2800" b="1" smtClean="0"/>
              <a:t>, r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D, g</a:t>
            </a:r>
            <a:r>
              <a:rPr lang="en-US" sz="2800" b="1" baseline="-25000" smtClean="0"/>
              <a:t>R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D,</a:t>
            </a:r>
            <a:br>
              <a:rPr lang="en-US" sz="2800" b="1" smtClean="0"/>
            </a:br>
            <a:r>
              <a:rPr lang="en-US" sz="2800" b="1" smtClean="0"/>
              <a:t>		L’=(P</a:t>
            </a:r>
            <a:r>
              <a:rPr lang="en-US" sz="2800" b="1" baseline="-25000" smtClean="0"/>
              <a:t>L</a:t>
            </a:r>
            <a:r>
              <a:rPr lang="en-US" sz="2800" b="1" smtClean="0"/>
              <a:t>,D,[[ ]]</a:t>
            </a:r>
            <a:r>
              <a:rPr lang="en-US" sz="2800" b="1" baseline="-25000" smtClean="0"/>
              <a:t>L’</a:t>
            </a:r>
            <a:r>
              <a:rPr lang="en-US" sz="2800" b="1" smtClean="0"/>
              <a:t>)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>
                <a:latin typeface="Script MT Bold" pitchFamily="66" charset="0"/>
              </a:rPr>
              <a:t>D</a:t>
            </a:r>
            <a:r>
              <a:rPr lang="en-US" sz="2800" b="1" smtClean="0"/>
              <a:t>: [[ ]]</a:t>
            </a:r>
            <a:r>
              <a:rPr lang="en-US" sz="2800" b="1" baseline="-25000" smtClean="0"/>
              <a:t>L’ </a:t>
            </a:r>
            <a:r>
              <a:rPr lang="en-US" sz="2800" b="1" smtClean="0">
                <a:solidFill>
                  <a:srgbClr val="800000"/>
                </a:solidFill>
                <a:sym typeface="SymbolProp BT" pitchFamily="2" charset="2"/>
              </a:rPr>
              <a:t></a:t>
            </a:r>
            <a:r>
              <a:rPr lang="en-US" sz="2800" b="1" smtClean="0">
                <a:solidFill>
                  <a:srgbClr val="800000"/>
                </a:solidFill>
              </a:rPr>
              <a:t>● </a:t>
            </a:r>
            <a:r>
              <a:rPr lang="en-US" sz="2800" b="1" smtClean="0"/>
              <a:t>S.L,</a:t>
            </a:r>
            <a:br>
              <a:rPr lang="en-US" sz="2800" b="1" smtClean="0"/>
            </a:br>
            <a:r>
              <a:rPr lang="en-US" sz="2800" b="1" smtClean="0"/>
              <a:t>		g</a:t>
            </a:r>
            <a:r>
              <a:rPr lang="en-US" sz="2800" b="1" baseline="-25000" smtClean="0"/>
              <a:t>R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P</a:t>
            </a:r>
            <a:r>
              <a:rPr lang="en-US" sz="2800" b="1" baseline="-25000" smtClean="0"/>
              <a:t>R</a:t>
            </a:r>
            <a:r>
              <a:rPr lang="en-US" sz="2800" b="1" smtClean="0"/>
              <a:t>: [[p]]</a:t>
            </a:r>
            <a:r>
              <a:rPr lang="en-US" sz="2800" b="1" baseline="-25000" smtClean="0"/>
              <a:t>L’</a:t>
            </a:r>
            <a:r>
              <a:rPr lang="en-US" sz="2800" b="1" smtClean="0"/>
              <a:t> = [[g</a:t>
            </a:r>
            <a:r>
              <a:rPr lang="en-US" sz="2800" b="1" baseline="-25000" smtClean="0"/>
              <a:t>R</a:t>
            </a:r>
            <a:r>
              <a:rPr lang="en-US" sz="2800" b="1" smtClean="0"/>
              <a:t>]]</a:t>
            </a:r>
            <a:r>
              <a:rPr lang="en-US" sz="2800" b="1" baseline="-25000" smtClean="0"/>
              <a:t>R </a:t>
            </a:r>
            <a:r>
              <a:rPr lang="en-US" sz="2800" b="1" smtClean="0"/>
              <a:t>}</a:t>
            </a:r>
            <a:br>
              <a:rPr lang="en-US" sz="2800" b="1" smtClean="0"/>
            </a:br>
            <a:r>
              <a:rPr lang="en-US" sz="2800" b="1" smtClean="0"/>
              <a:t>=	S-STR</a:t>
            </a:r>
            <a:r>
              <a:rPr lang="en-US" sz="2800" b="1" baseline="-25000" smtClean="0"/>
              <a:t>R</a:t>
            </a:r>
            <a:r>
              <a:rPr lang="en-US" sz="2800" b="1" smtClean="0"/>
              <a:t> 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/>
            </a:r>
            <a:br>
              <a:rPr lang="ru-RU" sz="2800" b="1" smtClean="0"/>
            </a:br>
            <a:r>
              <a:rPr lang="en-US" sz="2800" b="1" smtClean="0"/>
              <a:t>S-STR</a:t>
            </a:r>
            <a:r>
              <a:rPr lang="en-US" sz="2800" b="1" baseline="-25000" smtClean="0"/>
              <a:t>R</a:t>
            </a:r>
            <a:r>
              <a:rPr lang="en-US" sz="2800" smtClean="0"/>
              <a:t>— </a:t>
            </a:r>
            <a:r>
              <a:rPr lang="en-US" sz="2800" b="1" smtClean="0"/>
              <a:t>S</a:t>
            </a:r>
            <a:r>
              <a:rPr lang="en-US" sz="2800" smtClean="0"/>
              <a:t>-</a:t>
            </a:r>
            <a:r>
              <a:rPr lang="ru-RU" sz="2800" smtClean="0"/>
              <a:t>нестандартная само-трансляция в </a:t>
            </a:r>
            <a:r>
              <a:rPr lang="en-US" sz="2800" b="1" smtClean="0"/>
              <a:t>R</a:t>
            </a:r>
            <a:br>
              <a:rPr lang="en-US" sz="2800" b="1" smtClean="0"/>
            </a:b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smtClean="0"/>
              <a:t>В частности</a:t>
            </a:r>
            <a:r>
              <a:rPr lang="en-US" sz="2800" smtClean="0"/>
              <a:t>: </a:t>
            </a:r>
            <a:r>
              <a:rPr lang="en-US" sz="2800" b="1" smtClean="0"/>
              <a:t>STRANS</a:t>
            </a:r>
            <a:r>
              <a:rPr lang="en-US" sz="2800" b="1" baseline="-25000" smtClean="0"/>
              <a:t>R</a:t>
            </a:r>
            <a:r>
              <a:rPr lang="en-US" sz="2800" b="1" smtClean="0"/>
              <a:t> o INV = INV-STR</a:t>
            </a:r>
            <a:r>
              <a:rPr lang="en-US" sz="2800" b="1" baseline="-25000" smtClean="0"/>
              <a:t>R</a:t>
            </a:r>
            <a:r>
              <a:rPr lang="en-US" sz="2800" b="1" smtClean="0"/>
              <a:t>:</a:t>
            </a:r>
            <a:br>
              <a:rPr lang="en-US" sz="2800" b="1" smtClean="0"/>
            </a:br>
            <a:r>
              <a:rPr lang="en-US" sz="2800" b="1" smtClean="0">
                <a:sym typeface="SymbolProp BT" pitchFamily="2" charset="2"/>
              </a:rPr>
              <a:t></a:t>
            </a:r>
            <a:r>
              <a:rPr lang="en-US" sz="2800" b="1" smtClean="0"/>
              <a:t>L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>
                <a:latin typeface="Script MT Bold" pitchFamily="66" charset="0"/>
              </a:rPr>
              <a:t>D</a:t>
            </a:r>
            <a:r>
              <a:rPr lang="en-US" sz="2800" b="1" smtClean="0"/>
              <a:t>, </a:t>
            </a:r>
            <a:r>
              <a:rPr lang="en-US" sz="2800" b="1" smtClean="0">
                <a:sym typeface="SymbolProp BT" pitchFamily="2" charset="2"/>
              </a:rPr>
              <a:t></a:t>
            </a:r>
            <a:r>
              <a:rPr lang="en-US" sz="2800" b="1" smtClean="0"/>
              <a:t>p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P</a:t>
            </a:r>
            <a:r>
              <a:rPr lang="en-US" sz="2800" b="1" baseline="-25000" smtClean="0"/>
              <a:t>L</a:t>
            </a:r>
            <a:r>
              <a:rPr lang="en-US" sz="2800" b="1" smtClean="0"/>
              <a:t>, </a:t>
            </a:r>
            <a:r>
              <a:rPr lang="en-US" sz="2800" b="1" smtClean="0">
                <a:sym typeface="SymbolProp BT" pitchFamily="2" charset="2"/>
              </a:rPr>
              <a:t></a:t>
            </a:r>
            <a:r>
              <a:rPr lang="en-US" sz="2800" b="1" smtClean="0"/>
              <a:t>r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D, </a:t>
            </a:r>
            <a:r>
              <a:rPr lang="en-US" sz="2800" b="1" smtClean="0">
                <a:sym typeface="SymbolProp BT" pitchFamily="2" charset="2"/>
              </a:rPr>
              <a:t></a:t>
            </a:r>
            <a:r>
              <a:rPr lang="en-US" sz="2800" b="1" smtClean="0"/>
              <a:t>g</a:t>
            </a:r>
            <a:r>
              <a:rPr lang="en-US" sz="2800" b="1" baseline="-25000" smtClean="0"/>
              <a:t>R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INV-STR</a:t>
            </a:r>
            <a:r>
              <a:rPr lang="en-US" sz="2800" b="1" baseline="-25000" smtClean="0"/>
              <a:t>R</a:t>
            </a:r>
            <a:r>
              <a:rPr lang="ru-RU" sz="2800" b="1" smtClean="0">
                <a:sym typeface="SymbolProp BT" pitchFamily="2" charset="2"/>
              </a:rPr>
              <a:t>.</a:t>
            </a:r>
            <a:r>
              <a:rPr lang="en-US" sz="2800" b="1" smtClean="0">
                <a:sym typeface="SymbolProp BT" pitchFamily="2" charset="2"/>
              </a:rPr>
              <a:t>L.p.r </a:t>
            </a:r>
            <a:r>
              <a:rPr lang="en-US" sz="2800" b="1" smtClean="0"/>
              <a:t>:</a:t>
            </a:r>
            <a:br>
              <a:rPr lang="en-US" sz="2800" b="1" smtClean="0"/>
            </a:br>
            <a:r>
              <a:rPr lang="en-US" sz="2800" b="1" smtClean="0">
                <a:sym typeface="SymbolProp BT" pitchFamily="2" charset="2"/>
              </a:rPr>
              <a:t>d</a:t>
            </a:r>
            <a:r>
              <a:rPr lang="en-US" sz="2800" b="1" smtClean="0"/>
              <a:t>D [[g</a:t>
            </a:r>
            <a:r>
              <a:rPr lang="en-US" sz="2800" b="1" baseline="-25000" smtClean="0"/>
              <a:t>R</a:t>
            </a:r>
            <a:r>
              <a:rPr lang="en-US" sz="2800" b="1" smtClean="0"/>
              <a:t>]]</a:t>
            </a:r>
            <a:r>
              <a:rPr lang="en-US" sz="2800" b="1" baseline="-25000" smtClean="0"/>
              <a:t>R</a:t>
            </a:r>
            <a:r>
              <a:rPr lang="en-US" sz="2800" b="1" smtClean="0"/>
              <a:t> d</a:t>
            </a:r>
            <a:r>
              <a:rPr lang="en-US" sz="2800" b="1" baseline="-25000" smtClean="0"/>
              <a:t> </a:t>
            </a:r>
            <a:r>
              <a:rPr lang="en-US" sz="2800" b="1" smtClean="0">
                <a:solidFill>
                  <a:srgbClr val="800000"/>
                </a:solidFill>
                <a:sym typeface="SymbolProp BT" pitchFamily="2" charset="2"/>
              </a:rPr>
              <a:t>+</a:t>
            </a:r>
            <a:r>
              <a:rPr lang="en-US" sz="2800" b="1" smtClean="0">
                <a:solidFill>
                  <a:srgbClr val="800000"/>
                </a:solidFill>
              </a:rPr>
              <a:t> </a:t>
            </a:r>
            <a:r>
              <a:rPr lang="en-US" sz="2800" b="1" smtClean="0"/>
              <a:t>INV</a:t>
            </a:r>
            <a:r>
              <a:rPr lang="ru-RU" sz="2800" b="1" smtClean="0">
                <a:sym typeface="SymbolProp BT" pitchFamily="2" charset="2"/>
              </a:rPr>
              <a:t>.</a:t>
            </a:r>
            <a:r>
              <a:rPr lang="en-US" sz="2800" b="1" smtClean="0">
                <a:sym typeface="SymbolProp BT" pitchFamily="2" charset="2"/>
              </a:rPr>
              <a:t>L.p.d</a:t>
            </a:r>
            <a:r>
              <a:rPr lang="ru-RU" sz="2800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Примеры комбинаций:</a:t>
            </a:r>
            <a:br>
              <a:rPr lang="ru-RU" sz="4000" smtClean="0"/>
            </a:br>
            <a:r>
              <a:rPr lang="en-US" sz="4000" smtClean="0"/>
              <a:t>INV o STRANS</a:t>
            </a:r>
            <a:r>
              <a:rPr lang="en-US" sz="4000" baseline="-25000" smtClean="0"/>
              <a:t>T</a:t>
            </a:r>
            <a:r>
              <a:rPr lang="en-US" sz="4000" smtClean="0"/>
              <a:t> = CERT</a:t>
            </a:r>
            <a:r>
              <a:rPr lang="en-US" sz="4000" baseline="-25000" smtClean="0"/>
              <a:t>T</a:t>
            </a:r>
            <a:endParaRPr lang="ru-RU" sz="4000" baseline="-250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smtClean="0"/>
              <a:t>INV o STRANS</a:t>
            </a:r>
            <a:r>
              <a:rPr lang="en-US" sz="2400" b="1" baseline="-25000" smtClean="0"/>
              <a:t>T</a:t>
            </a:r>
            <a:r>
              <a:rPr lang="en-US" sz="2400" b="1" smtClean="0"/>
              <a:t> =</a:t>
            </a:r>
            <a:br>
              <a:rPr lang="en-US" sz="2400" b="1" smtClean="0"/>
            </a:br>
            <a:r>
              <a:rPr lang="en-US" sz="2400" b="1" smtClean="0"/>
              <a:t>=	{ (L, p, p’, a) | L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>
                <a:latin typeface="Script MT Bold" pitchFamily="66" charset="0"/>
              </a:rPr>
              <a:t>D</a:t>
            </a:r>
            <a:r>
              <a:rPr lang="en-US" sz="2400" b="1" smtClean="0"/>
              <a:t>, p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P</a:t>
            </a:r>
            <a:r>
              <a:rPr lang="en-US" sz="2400" b="1" baseline="-25000" smtClean="0"/>
              <a:t>L</a:t>
            </a:r>
            <a:r>
              <a:rPr lang="en-US" sz="2400" b="1" smtClean="0"/>
              <a:t>, p’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D, a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D,</a:t>
            </a:r>
            <a:br>
              <a:rPr lang="en-US" sz="2400" b="1" smtClean="0"/>
            </a:br>
            <a:r>
              <a:rPr lang="en-US" sz="2400" b="1" smtClean="0"/>
              <a:t>		L’=(P</a:t>
            </a:r>
            <a:r>
              <a:rPr lang="en-US" sz="2400" b="1" baseline="-25000" smtClean="0"/>
              <a:t>L</a:t>
            </a:r>
            <a:r>
              <a:rPr lang="en-US" sz="2400" b="1" smtClean="0"/>
              <a:t>, D, [[ ]]</a:t>
            </a:r>
            <a:r>
              <a:rPr lang="en-US" sz="2400" b="1" baseline="-25000" smtClean="0"/>
              <a:t>L’</a:t>
            </a:r>
            <a:r>
              <a:rPr lang="en-US" sz="2400" b="1" smtClean="0"/>
              <a:t>)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</a:t>
            </a:r>
            <a:r>
              <a:rPr lang="en-US" sz="2400" b="1" smtClean="0">
                <a:latin typeface="Script MT Bold" pitchFamily="66" charset="0"/>
              </a:rPr>
              <a:t>D</a:t>
            </a:r>
            <a:r>
              <a:rPr lang="en-US" sz="2400" b="1" smtClean="0"/>
              <a:t>: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		</a:t>
            </a:r>
            <a:r>
              <a:rPr lang="en-US" sz="2400" b="1" smtClean="0"/>
              <a:t>[[ ]]L’ </a:t>
            </a:r>
            <a:r>
              <a:rPr lang="en-US" sz="2400" b="1" smtClean="0">
                <a:solidFill>
                  <a:srgbClr val="800000"/>
                </a:solidFill>
                <a:sym typeface="SymbolProp BT" pitchFamily="2" charset="2"/>
              </a:rPr>
              <a:t></a:t>
            </a:r>
            <a:r>
              <a:rPr lang="en-US" sz="2400" b="1" smtClean="0">
                <a:solidFill>
                  <a:srgbClr val="800000"/>
                </a:solidFill>
              </a:rPr>
              <a:t>● </a:t>
            </a:r>
            <a:r>
              <a:rPr lang="en-US" sz="2400" b="1" smtClean="0"/>
              <a:t>STRANS</a:t>
            </a:r>
            <a:r>
              <a:rPr lang="en-US" sz="2400" b="1" baseline="-25000" smtClean="0"/>
              <a:t>T</a:t>
            </a:r>
            <a:r>
              <a:rPr lang="en-US" sz="2400" b="1" smtClean="0"/>
              <a:t>.L,</a:t>
            </a:r>
            <a:br>
              <a:rPr lang="en-US" sz="2400" b="1" smtClean="0"/>
            </a:br>
            <a:r>
              <a:rPr lang="en-US" sz="2400" b="1" smtClean="0"/>
              <a:t>		a </a:t>
            </a:r>
            <a:r>
              <a:rPr lang="en-US" sz="2400" b="1" smtClean="0">
                <a:sym typeface="SymbolProp BT" pitchFamily="2" charset="2"/>
              </a:rPr>
              <a:t> </a:t>
            </a:r>
            <a:r>
              <a:rPr lang="en-US" sz="2400" b="1" smtClean="0"/>
              <a:t>INV.L’.p.p’ } =</a:t>
            </a:r>
            <a:br>
              <a:rPr lang="en-US" sz="2400" b="1" smtClean="0"/>
            </a:br>
            <a:r>
              <a:rPr lang="en-US" sz="2400" b="1" smtClean="0"/>
              <a:t>=	{ (L, p, p’, a) | L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>
                <a:latin typeface="Script MT Bold" pitchFamily="66" charset="0"/>
              </a:rPr>
              <a:t>D</a:t>
            </a:r>
            <a:r>
              <a:rPr lang="en-US" sz="2400" b="1" smtClean="0"/>
              <a:t>, p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P</a:t>
            </a:r>
            <a:r>
              <a:rPr lang="en-US" sz="2400" b="1" baseline="-25000" smtClean="0"/>
              <a:t>L</a:t>
            </a:r>
            <a:r>
              <a:rPr lang="en-US" sz="2400" b="1" smtClean="0"/>
              <a:t>, p’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D, a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D,</a:t>
            </a:r>
            <a:br>
              <a:rPr lang="en-US" sz="2400" b="1" smtClean="0"/>
            </a:br>
            <a:r>
              <a:rPr lang="en-US" sz="2400" b="1" smtClean="0"/>
              <a:t>		L’=(P</a:t>
            </a:r>
            <a:r>
              <a:rPr lang="en-US" sz="2400" b="1" baseline="-25000" smtClean="0"/>
              <a:t>L</a:t>
            </a:r>
            <a:r>
              <a:rPr lang="en-US" sz="2400" b="1" smtClean="0"/>
              <a:t>, D, [[ ]]</a:t>
            </a:r>
            <a:r>
              <a:rPr lang="en-US" sz="2400" b="1" baseline="-25000" smtClean="0"/>
              <a:t>L’</a:t>
            </a:r>
            <a:r>
              <a:rPr lang="en-US" sz="2400" b="1" smtClean="0"/>
              <a:t>)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</a:t>
            </a:r>
            <a:r>
              <a:rPr lang="en-US" sz="2400" b="1" smtClean="0">
                <a:latin typeface="Script MT Bold" pitchFamily="66" charset="0"/>
              </a:rPr>
              <a:t>D</a:t>
            </a:r>
            <a:r>
              <a:rPr lang="en-US" sz="2400" b="1" smtClean="0"/>
              <a:t>: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		</a:t>
            </a:r>
            <a:r>
              <a:rPr lang="en-US" sz="2400" b="1" smtClean="0"/>
              <a:t>[[ ]]L’ </a:t>
            </a:r>
            <a:r>
              <a:rPr lang="en-US" sz="2400" b="1" smtClean="0">
                <a:solidFill>
                  <a:srgbClr val="800000"/>
                </a:solidFill>
                <a:sym typeface="SymbolProp BT" pitchFamily="2" charset="2"/>
              </a:rPr>
              <a:t></a:t>
            </a:r>
            <a:r>
              <a:rPr lang="en-US" sz="2400" b="1" smtClean="0">
                <a:solidFill>
                  <a:srgbClr val="800000"/>
                </a:solidFill>
              </a:rPr>
              <a:t>● </a:t>
            </a:r>
            <a:r>
              <a:rPr lang="en-US" sz="2400" b="1" smtClean="0"/>
              <a:t>STRANS</a:t>
            </a:r>
            <a:r>
              <a:rPr lang="en-US" sz="2400" b="1" baseline="-25000" smtClean="0"/>
              <a:t>T</a:t>
            </a:r>
            <a:r>
              <a:rPr lang="en-US" sz="2400" b="1" smtClean="0"/>
              <a:t>.L,</a:t>
            </a:r>
            <a:br>
              <a:rPr lang="en-US" sz="2400" b="1" smtClean="0"/>
            </a:br>
            <a:r>
              <a:rPr lang="en-US" sz="2400" b="1" smtClean="0"/>
              <a:t>		p’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[[p]]</a:t>
            </a:r>
            <a:r>
              <a:rPr lang="en-US" sz="2400" b="1" baseline="-25000" smtClean="0"/>
              <a:t>L’</a:t>
            </a:r>
            <a:r>
              <a:rPr lang="en-US" sz="2400" b="1" smtClean="0"/>
              <a:t> a </a:t>
            </a:r>
            <a:r>
              <a:rPr lang="en-US" sz="2400" b="1" smtClean="0">
                <a:solidFill>
                  <a:srgbClr val="800000"/>
                </a:solidFill>
                <a:sym typeface="SymbolProp BT" pitchFamily="2" charset="2"/>
              </a:rPr>
              <a:t>+</a:t>
            </a:r>
            <a:r>
              <a:rPr lang="en-US" sz="2400" b="1" smtClean="0">
                <a:solidFill>
                  <a:srgbClr val="800000"/>
                </a:solidFill>
              </a:rPr>
              <a:t> </a:t>
            </a:r>
            <a:r>
              <a:rPr lang="en-US" sz="2400" b="1" smtClean="0"/>
              <a:t>STRANS</a:t>
            </a:r>
            <a:r>
              <a:rPr lang="en-US" sz="2400" b="1" baseline="-25000" smtClean="0"/>
              <a:t>T</a:t>
            </a:r>
            <a:r>
              <a:rPr lang="en-US" sz="2400" b="1" smtClean="0"/>
              <a:t>.L.p.a } =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en-US" sz="2400" smtClean="0"/>
              <a:t>(</a:t>
            </a:r>
            <a:r>
              <a:rPr lang="ru-RU" sz="2400" smtClean="0"/>
              <a:t>итерация </a:t>
            </a:r>
            <a:r>
              <a:rPr lang="en-US" sz="2400" b="1" smtClean="0">
                <a:sym typeface="SymbolProp BT" pitchFamily="2" charset="2"/>
              </a:rPr>
              <a:t></a:t>
            </a:r>
            <a:r>
              <a:rPr lang="en-US" sz="2400" b="1" smtClean="0"/>
              <a:t>L</a:t>
            </a:r>
            <a:r>
              <a:rPr lang="ru-RU" sz="2400" b="1" smtClean="0"/>
              <a:t>’</a:t>
            </a:r>
            <a:r>
              <a:rPr lang="ru-RU" sz="2400" smtClean="0"/>
              <a:t> дает все пары</a:t>
            </a:r>
            <a:br>
              <a:rPr lang="ru-RU" sz="2400" smtClean="0"/>
            </a:br>
            <a:r>
              <a:rPr lang="ru-RU" sz="2400" smtClean="0"/>
              <a:t>		</a:t>
            </a:r>
            <a:r>
              <a:rPr lang="en-US" sz="2400" b="1" smtClean="0"/>
              <a:t>(p</a:t>
            </a:r>
            <a:r>
              <a:rPr lang="ru-RU" sz="2400" b="1" smtClean="0"/>
              <a:t>’</a:t>
            </a:r>
            <a:r>
              <a:rPr lang="en-US" sz="2400" b="1" smtClean="0"/>
              <a:t>,a): p</a:t>
            </a:r>
            <a:r>
              <a:rPr lang="ru-RU" sz="2400" b="1" smtClean="0"/>
              <a:t>’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STRANST.L.p.a)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en-US" sz="2400" b="1" smtClean="0"/>
              <a:t>=	{ (L, p, p’, a) | L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>
                <a:latin typeface="Script MT Bold" pitchFamily="66" charset="0"/>
              </a:rPr>
              <a:t>D</a:t>
            </a:r>
            <a:r>
              <a:rPr lang="en-US" sz="2400" b="1" smtClean="0"/>
              <a:t>, p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P</a:t>
            </a:r>
            <a:r>
              <a:rPr lang="en-US" sz="2400" b="1" baseline="-25000" smtClean="0"/>
              <a:t>L</a:t>
            </a:r>
            <a:r>
              <a:rPr lang="en-US" sz="2400" b="1" smtClean="0"/>
              <a:t>, p’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D, a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D,</a:t>
            </a:r>
            <a:br>
              <a:rPr lang="en-US" sz="2400" b="1" smtClean="0"/>
            </a:br>
            <a:r>
              <a:rPr lang="en-US" sz="2400" b="1" smtClean="0"/>
              <a:t>		p’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STRANS</a:t>
            </a:r>
            <a:r>
              <a:rPr lang="en-US" sz="2400" b="1" baseline="-25000" smtClean="0"/>
              <a:t>T</a:t>
            </a:r>
            <a:r>
              <a:rPr lang="en-US" sz="2400" b="1" smtClean="0"/>
              <a:t>.L.p.a } =</a:t>
            </a:r>
            <a:r>
              <a:rPr lang="ru-RU" sz="2400" b="1" smtClean="0"/>
              <a:t> </a:t>
            </a:r>
            <a:r>
              <a:rPr lang="en-US" sz="2400" b="1" smtClean="0"/>
              <a:t>(i)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en-US" sz="2400" b="1" smtClean="0"/>
              <a:t>=	{ (L, p, p’, a) | L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>
                <a:latin typeface="Script MT Bold" pitchFamily="66" charset="0"/>
              </a:rPr>
              <a:t>D</a:t>
            </a:r>
            <a:r>
              <a:rPr lang="en-US" sz="2400" b="1" smtClean="0"/>
              <a:t>, p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P</a:t>
            </a:r>
            <a:r>
              <a:rPr lang="en-US" sz="2400" b="1" baseline="-25000" smtClean="0"/>
              <a:t>L</a:t>
            </a:r>
            <a:r>
              <a:rPr lang="en-US" sz="2400" b="1" smtClean="0"/>
              <a:t>, p’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D, a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D, 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		</a:t>
            </a:r>
            <a:r>
              <a:rPr lang="en-US" sz="2400" b="1" smtClean="0"/>
              <a:t>p</a:t>
            </a:r>
            <a:r>
              <a:rPr lang="ru-RU" sz="2400" b="1" smtClean="0"/>
              <a:t>’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P</a:t>
            </a:r>
            <a:r>
              <a:rPr lang="en-US" sz="2400" b="1" baseline="-25000" smtClean="0"/>
              <a:t>T</a:t>
            </a:r>
            <a:r>
              <a:rPr lang="en-US" sz="2400" b="1" smtClean="0"/>
              <a:t>: [[p]]</a:t>
            </a:r>
            <a:r>
              <a:rPr lang="en-US" sz="2400" b="1" baseline="-25000" smtClean="0"/>
              <a:t>L</a:t>
            </a:r>
            <a:r>
              <a:rPr lang="en-US" sz="2400" b="1" smtClean="0"/>
              <a:t> = [[p</a:t>
            </a:r>
            <a:r>
              <a:rPr lang="ru-RU" sz="2400" b="1" smtClean="0"/>
              <a:t>’</a:t>
            </a:r>
            <a:r>
              <a:rPr lang="en-US" sz="2400" b="1" smtClean="0"/>
              <a:t>]]</a:t>
            </a:r>
            <a:r>
              <a:rPr lang="en-US" sz="2400" b="1" baseline="-25000" smtClean="0"/>
              <a:t>T</a:t>
            </a:r>
            <a:r>
              <a:rPr lang="en-US" sz="2400" b="1" smtClean="0"/>
              <a:t> } =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en-US" sz="2400" b="1" smtClean="0"/>
              <a:t>=</a:t>
            </a:r>
            <a:r>
              <a:rPr lang="ru-RU" sz="2400" b="1" smtClean="0"/>
              <a:t>	</a:t>
            </a:r>
            <a:r>
              <a:rPr lang="en-US" sz="2400" b="1" smtClean="0"/>
              <a:t>CERT</a:t>
            </a:r>
            <a:r>
              <a:rPr lang="en-US" sz="2400" b="1" baseline="-25000" smtClean="0"/>
              <a:t>T</a:t>
            </a:r>
            <a:r>
              <a:rPr lang="ru-RU" sz="2400" b="1" baseline="-25000" smtClean="0"/>
              <a:t/>
            </a:r>
            <a:br>
              <a:rPr lang="ru-RU" sz="2400" b="1" baseline="-25000" smtClean="0"/>
            </a:br>
            <a:r>
              <a:rPr lang="ru-RU" sz="2400" b="1" baseline="-25000" smtClean="0"/>
              <a:t/>
            </a:r>
            <a:br>
              <a:rPr lang="ru-RU" sz="2400" b="1" baseline="-25000" smtClean="0"/>
            </a:br>
            <a:r>
              <a:rPr lang="en-US" sz="2400" b="1" smtClean="0"/>
              <a:t>(i)</a:t>
            </a:r>
            <a:r>
              <a:rPr lang="ru-RU" sz="2400" b="1" smtClean="0"/>
              <a:t> </a:t>
            </a:r>
            <a:r>
              <a:rPr lang="en-US" sz="2400" b="1" smtClean="0"/>
              <a:t>STRANST.L.p.a = { p</a:t>
            </a:r>
            <a:r>
              <a:rPr lang="ru-RU" sz="2400" b="1" smtClean="0"/>
              <a:t>’ </a:t>
            </a:r>
            <a:r>
              <a:rPr lang="en-US" sz="2400" b="1" smtClean="0"/>
              <a:t>| p</a:t>
            </a:r>
            <a:r>
              <a:rPr lang="ru-RU" sz="2400" b="1" smtClean="0"/>
              <a:t>’</a:t>
            </a:r>
            <a:r>
              <a:rPr lang="en-US" sz="2400" b="1" smtClean="0"/>
              <a:t>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P</a:t>
            </a:r>
            <a:r>
              <a:rPr lang="en-US" sz="2400" b="1" baseline="-25000" smtClean="0"/>
              <a:t>T</a:t>
            </a:r>
            <a:r>
              <a:rPr lang="en-US" sz="2400" b="1" smtClean="0"/>
              <a:t>: [[p]]</a:t>
            </a:r>
            <a:r>
              <a:rPr lang="en-US" sz="2400" b="1" baseline="-25000" smtClean="0"/>
              <a:t>L</a:t>
            </a:r>
            <a:r>
              <a:rPr lang="en-US" sz="2400" b="1" smtClean="0"/>
              <a:t> = [[p</a:t>
            </a:r>
            <a:r>
              <a:rPr lang="ru-RU" sz="2400" b="1" smtClean="0"/>
              <a:t>’</a:t>
            </a:r>
            <a:r>
              <a:rPr lang="en-US" sz="2400" b="1" smtClean="0"/>
              <a:t>]]</a:t>
            </a:r>
            <a:r>
              <a:rPr lang="en-US" sz="2400" b="1" baseline="-25000" smtClean="0"/>
              <a:t>T</a:t>
            </a:r>
            <a:r>
              <a:rPr lang="en-US" sz="2400" b="1" smtClean="0"/>
              <a:t> }</a:t>
            </a:r>
            <a:endParaRPr lang="ru-RU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Примеры комбинаций</a:t>
            </a:r>
          </a:p>
        </p:txBody>
      </p:sp>
      <p:sp>
        <p:nvSpPr>
          <p:cNvPr id="120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ID o S = S</a:t>
            </a:r>
            <a:endParaRPr lang="ru-RU" b="1" smtClean="0"/>
          </a:p>
          <a:p>
            <a:pPr eaLnBrk="1" hangingPunct="1"/>
            <a:r>
              <a:rPr lang="en-US" b="1" smtClean="0"/>
              <a:t>S o ID = S </a:t>
            </a:r>
          </a:p>
          <a:p>
            <a:pPr eaLnBrk="1" hangingPunct="1"/>
            <a:r>
              <a:rPr lang="en-US" b="1" smtClean="0"/>
              <a:t>INV o INV = ID</a:t>
            </a:r>
          </a:p>
          <a:p>
            <a:pPr eaLnBrk="1" hangingPunct="1"/>
            <a:r>
              <a:rPr lang="en-US" b="1" smtClean="0"/>
              <a:t>INV o STRANS</a:t>
            </a:r>
            <a:r>
              <a:rPr lang="en-US" b="1" baseline="-25000" smtClean="0"/>
              <a:t>T</a:t>
            </a:r>
            <a:r>
              <a:rPr lang="en-US" b="1" smtClean="0"/>
              <a:t>=CERT</a:t>
            </a:r>
            <a:r>
              <a:rPr lang="en-US" b="1" baseline="-25000" smtClean="0"/>
              <a:t>T</a:t>
            </a:r>
            <a:endParaRPr lang="ru-RU" b="1" baseline="-25000" smtClean="0"/>
          </a:p>
          <a:p>
            <a:pPr eaLnBrk="1" hangingPunct="1"/>
            <a:r>
              <a:rPr lang="en-US" b="1" smtClean="0"/>
              <a:t>INV o TRANS</a:t>
            </a:r>
            <a:r>
              <a:rPr lang="en-US" b="1" baseline="-25000" smtClean="0"/>
              <a:t>QR</a:t>
            </a:r>
            <a:r>
              <a:rPr lang="en-US" b="1" smtClean="0"/>
              <a:t>=TRANS</a:t>
            </a:r>
            <a:r>
              <a:rPr lang="en-US" b="1" baseline="-25000" smtClean="0"/>
              <a:t>RQ</a:t>
            </a:r>
          </a:p>
          <a:p>
            <a:pPr eaLnBrk="1" hangingPunct="1"/>
            <a:r>
              <a:rPr lang="en-US" b="1" smtClean="0"/>
              <a:t>STRANS</a:t>
            </a:r>
            <a:r>
              <a:rPr lang="en-US" b="1" baseline="-25000" smtClean="0"/>
              <a:t>R</a:t>
            </a:r>
            <a:r>
              <a:rPr lang="en-US" b="1" smtClean="0"/>
              <a:t> o S=S-STR</a:t>
            </a:r>
            <a:r>
              <a:rPr lang="en-US" b="1" baseline="-25000" smtClean="0"/>
              <a:t>R</a:t>
            </a:r>
            <a:endParaRPr lang="ru-RU" b="1" baseline="-25000" smtClean="0"/>
          </a:p>
          <a:p>
            <a:pPr eaLnBrk="1" hangingPunct="1"/>
            <a:r>
              <a:rPr lang="en-US" b="1" smtClean="0"/>
              <a:t>STRANS</a:t>
            </a:r>
            <a:r>
              <a:rPr lang="en-US" b="1" baseline="-25000" smtClean="0"/>
              <a:t>R</a:t>
            </a:r>
            <a:r>
              <a:rPr lang="en-US" b="1" smtClean="0"/>
              <a:t> o INV = INV-STR</a:t>
            </a:r>
            <a:r>
              <a:rPr lang="en-US" b="1" baseline="-25000" smtClean="0"/>
              <a:t>R</a:t>
            </a:r>
            <a:endParaRPr lang="ru-RU" b="1" baseline="-25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503" name="Rectangle 3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Примеры комбинаций</a:t>
            </a:r>
          </a:p>
        </p:txBody>
      </p:sp>
      <p:graphicFrame>
        <p:nvGraphicFramePr>
          <p:cNvPr id="1202513" name="Group 337"/>
          <p:cNvGraphicFramePr>
            <a:graphicFrameLocks noGrp="1"/>
          </p:cNvGraphicFramePr>
          <p:nvPr>
            <p:ph idx="1"/>
          </p:nvPr>
        </p:nvGraphicFramePr>
        <p:xfrm>
          <a:off x="142875" y="1544638"/>
          <a:ext cx="8869363" cy="5051425"/>
        </p:xfrm>
        <a:graphic>
          <a:graphicData uri="http://schemas.openxmlformats.org/drawingml/2006/table">
            <a:tbl>
              <a:tblPr/>
              <a:tblGrid>
                <a:gridCol w="1333500"/>
                <a:gridCol w="1200150"/>
                <a:gridCol w="1214438"/>
                <a:gridCol w="1325562"/>
                <a:gridCol w="1398588"/>
                <a:gridCol w="1233487"/>
                <a:gridCol w="1163638"/>
              </a:tblGrid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STRANS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STRANS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INV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CERT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b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certifier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RQ</a:t>
                      </a:r>
                      <a:b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decompiler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SRECOG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self-recognizer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9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STRANS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STRANS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INV-STR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T/R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COMPS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QR/R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SR-STR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SP-STR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  <a:r>
                        <a:rPr kumimoji="0" lang="en-US" sz="1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  <a:r>
                        <a:rPr kumimoji="0" lang="en-US" sz="16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¢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SR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90863" y="635000"/>
            <a:ext cx="6053137" cy="489267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Языки</a:t>
            </a:r>
            <a:r>
              <a:rPr lang="en-US" dirty="0" smtClean="0"/>
              <a:t> </a:t>
            </a:r>
            <a:r>
              <a:rPr lang="ru-RU" dirty="0" smtClean="0"/>
              <a:t>программирования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Конструктивный мир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Языки программирования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b="1" smtClean="0"/>
              <a:t>Определение</a:t>
            </a:r>
            <a:r>
              <a:rPr lang="ru-RU" sz="2800" i="1" smtClean="0"/>
              <a:t> (</a:t>
            </a:r>
            <a:r>
              <a:rPr lang="en-US" sz="2800" i="1" smtClean="0"/>
              <a:t>Programming Language</a:t>
            </a:r>
            <a:r>
              <a:rPr lang="ru-RU" sz="2800" i="1" smtClean="0"/>
              <a:t>)</a:t>
            </a:r>
            <a:br>
              <a:rPr lang="ru-RU" sz="2800" i="1" smtClean="0"/>
            </a:br>
            <a:r>
              <a:rPr lang="ru-RU" sz="2800" smtClean="0"/>
              <a:t>Язык программирования</a:t>
            </a:r>
            <a:r>
              <a:rPr lang="ru-RU" sz="2800" i="1" smtClean="0"/>
              <a:t> </a:t>
            </a:r>
            <a:r>
              <a:rPr lang="en-US" sz="2800" b="1" smtClean="0"/>
              <a:t>L = (P</a:t>
            </a:r>
            <a:r>
              <a:rPr lang="en-US" sz="2800" b="1" baseline="-25000" smtClean="0"/>
              <a:t>L</a:t>
            </a:r>
            <a:r>
              <a:rPr lang="en-US" sz="2800" b="1" smtClean="0"/>
              <a:t>, D</a:t>
            </a:r>
            <a:r>
              <a:rPr lang="en-US" sz="2800" b="1" baseline="-25000" smtClean="0"/>
              <a:t>L</a:t>
            </a:r>
            <a:r>
              <a:rPr lang="en-US" sz="2800" b="1" smtClean="0"/>
              <a:t>, [[ ]]</a:t>
            </a:r>
            <a:r>
              <a:rPr lang="en-US" sz="2800" b="1" baseline="-25000" smtClean="0"/>
              <a:t>L</a:t>
            </a:r>
            <a:r>
              <a:rPr lang="en-US" sz="2800" b="1" smtClean="0"/>
              <a:t>)</a:t>
            </a:r>
            <a:r>
              <a:rPr lang="ru-RU" sz="2800" smtClean="0"/>
              <a:t>, где: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smtClean="0"/>
              <a:t>P</a:t>
            </a:r>
            <a:r>
              <a:rPr lang="en-US" b="1" baseline="-25000" smtClean="0"/>
              <a:t>L</a:t>
            </a:r>
            <a:r>
              <a:rPr lang="en-US" b="1" smtClean="0"/>
              <a:t> </a:t>
            </a:r>
            <a:r>
              <a:rPr lang="en-US" b="1" smtClean="0">
                <a:sym typeface="SymbolProp BT" pitchFamily="2" charset="2"/>
              </a:rPr>
              <a:t></a:t>
            </a:r>
            <a:r>
              <a:rPr lang="en-US" b="1" smtClean="0"/>
              <a:t> D</a:t>
            </a:r>
            <a:r>
              <a:rPr lang="ru-RU" b="1" smtClean="0"/>
              <a:t> </a:t>
            </a:r>
            <a:r>
              <a:rPr lang="en-US" smtClean="0"/>
              <a:t>— </a:t>
            </a:r>
            <a:r>
              <a:rPr lang="ru-RU" smtClean="0"/>
              <a:t>множество программ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smtClean="0"/>
              <a:t>D</a:t>
            </a:r>
            <a:r>
              <a:rPr lang="en-US" b="1" baseline="-25000" smtClean="0"/>
              <a:t>L</a:t>
            </a:r>
            <a:r>
              <a:rPr lang="en-US" b="1" smtClean="0"/>
              <a:t> = D</a:t>
            </a:r>
            <a:r>
              <a:rPr lang="en-US" smtClean="0"/>
              <a:t> — </a:t>
            </a:r>
            <a:r>
              <a:rPr lang="ru-RU" smtClean="0"/>
              <a:t>предметная область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smtClean="0"/>
              <a:t>[[ ]]</a:t>
            </a:r>
            <a:r>
              <a:rPr lang="en-US" b="1" baseline="-25000" smtClean="0"/>
              <a:t>L</a:t>
            </a:r>
            <a:r>
              <a:rPr lang="en-US" b="1" smtClean="0"/>
              <a:t> </a:t>
            </a:r>
            <a:r>
              <a:rPr lang="en-US" b="1" smtClean="0">
                <a:sym typeface="SymbolProp BT" pitchFamily="2" charset="2"/>
              </a:rPr>
              <a:t></a:t>
            </a:r>
            <a:r>
              <a:rPr lang="en-US" b="1" smtClean="0"/>
              <a:t> P</a:t>
            </a:r>
            <a:r>
              <a:rPr lang="en-US" b="1" baseline="-25000" smtClean="0"/>
              <a:t>L</a:t>
            </a:r>
            <a:r>
              <a:rPr lang="en-US" b="1" smtClean="0"/>
              <a:t> </a:t>
            </a:r>
            <a:r>
              <a:rPr lang="en-US" b="1" smtClean="0">
                <a:sym typeface="SymbolProp BT" pitchFamily="2" charset="2"/>
              </a:rPr>
              <a:t></a:t>
            </a:r>
            <a:r>
              <a:rPr lang="en-US" b="1" smtClean="0"/>
              <a:t> D </a:t>
            </a:r>
            <a:r>
              <a:rPr lang="en-US" b="1" smtClean="0">
                <a:sym typeface="SymbolProp BT" pitchFamily="2" charset="2"/>
              </a:rPr>
              <a:t></a:t>
            </a:r>
            <a:r>
              <a:rPr lang="en-US" b="1" smtClean="0"/>
              <a:t> D</a:t>
            </a:r>
            <a:r>
              <a:rPr lang="en-US" smtClean="0"/>
              <a:t> — </a:t>
            </a:r>
            <a:r>
              <a:rPr lang="ru-RU" b="1" smtClean="0"/>
              <a:t>вычислимая</a:t>
            </a:r>
            <a:r>
              <a:rPr lang="ru-RU" smtClean="0"/>
              <a:t> семантика</a:t>
            </a:r>
            <a:br>
              <a:rPr lang="ru-RU" smtClean="0"/>
            </a:br>
            <a:endParaRPr lang="ru-RU" smtClean="0"/>
          </a:p>
          <a:p>
            <a:pPr eaLnBrk="1" hangingPunct="1">
              <a:lnSpc>
                <a:spcPct val="80000"/>
              </a:lnSpc>
            </a:pPr>
            <a:r>
              <a:rPr lang="ru-RU" sz="2800" b="1" smtClean="0"/>
              <a:t>Предполагаем</a:t>
            </a:r>
            <a:r>
              <a:rPr lang="en-US" sz="2800" b="1" smtClean="0"/>
              <a:t>: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— </a:t>
            </a:r>
            <a:r>
              <a:rPr lang="en-US" sz="2800" b="1" smtClean="0"/>
              <a:t>D</a:t>
            </a:r>
            <a:r>
              <a:rPr lang="en-US" sz="2800" smtClean="0"/>
              <a:t> </a:t>
            </a:r>
            <a:r>
              <a:rPr lang="ru-RU" sz="2800" smtClean="0"/>
              <a:t>и </a:t>
            </a:r>
            <a:r>
              <a:rPr lang="en-US" sz="2800" b="1" smtClean="0"/>
              <a:t>P</a:t>
            </a:r>
            <a:r>
              <a:rPr lang="en-US" sz="2800" b="1" baseline="-25000" smtClean="0"/>
              <a:t>L</a:t>
            </a:r>
            <a:r>
              <a:rPr lang="en-US" sz="2800" smtClean="0"/>
              <a:t> </a:t>
            </a:r>
            <a:r>
              <a:rPr lang="ru-RU" sz="2800" smtClean="0"/>
              <a:t>рекурсивно перечислимые множества 	(конструктивные)</a:t>
            </a:r>
            <a:r>
              <a:rPr lang="en-US" sz="2800" smtClean="0"/>
              <a:t>;</a:t>
            </a:r>
            <a:br>
              <a:rPr lang="en-US" sz="2800" smtClean="0"/>
            </a:br>
            <a:r>
              <a:rPr lang="en-US" sz="2800" smtClean="0"/>
              <a:t>— </a:t>
            </a:r>
            <a:r>
              <a:rPr lang="en-US" sz="2800" b="1" smtClean="0"/>
              <a:t>D</a:t>
            </a:r>
            <a:r>
              <a:rPr lang="en-US" sz="2800" smtClean="0"/>
              <a:t> </a:t>
            </a:r>
            <a:r>
              <a:rPr lang="ru-RU" sz="2800" smtClean="0"/>
              <a:t>замкнуто относительно «</a:t>
            </a:r>
            <a:r>
              <a:rPr lang="en-US" sz="2800" smtClean="0"/>
              <a:t>tupling</a:t>
            </a:r>
            <a:r>
              <a:rPr lang="ru-RU" sz="2800" smtClean="0"/>
              <a:t>»</a:t>
            </a:r>
            <a:r>
              <a:rPr lang="en-US" sz="2800" smtClean="0"/>
              <a:t>: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		</a:t>
            </a:r>
            <a:r>
              <a:rPr lang="en-US" sz="2800" b="1" smtClean="0">
                <a:sym typeface="SymbolProp BT" pitchFamily="2" charset="2"/>
              </a:rPr>
              <a:t></a:t>
            </a:r>
            <a:r>
              <a:rPr lang="en-US" sz="2800" b="1" smtClean="0"/>
              <a:t>d</a:t>
            </a:r>
            <a:r>
              <a:rPr lang="en-US" sz="2800" b="1" baseline="-25000" smtClean="0"/>
              <a:t>1</a:t>
            </a:r>
            <a:r>
              <a:rPr lang="ru-RU" sz="2800" b="1" baseline="-25000" smtClean="0"/>
              <a:t> </a:t>
            </a:r>
            <a:r>
              <a:rPr lang="en-US" sz="2800" b="1" smtClean="0"/>
              <a:t>... d</a:t>
            </a:r>
            <a:r>
              <a:rPr lang="en-US" sz="2800" b="1" baseline="-25000" smtClean="0"/>
              <a:t>k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D : [d</a:t>
            </a:r>
            <a:r>
              <a:rPr lang="en-US" sz="2800" b="1" baseline="-25000" smtClean="0"/>
              <a:t>1</a:t>
            </a:r>
            <a:r>
              <a:rPr lang="en-US" sz="2800" b="1" smtClean="0"/>
              <a:t>,...,d</a:t>
            </a:r>
            <a:r>
              <a:rPr lang="en-US" sz="2800" b="1" baseline="-25000" smtClean="0"/>
              <a:t>k</a:t>
            </a:r>
            <a:r>
              <a:rPr lang="en-US" sz="2800" b="1" smtClean="0"/>
              <a:t>]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D</a:t>
            </a:r>
            <a:endParaRPr lang="ru-RU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Глава 14. Нестандартные интерпретаторы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71613"/>
            <a:ext cx="8493125" cy="5386387"/>
          </a:xfrm>
        </p:spPr>
        <p:txBody>
          <a:bodyPr/>
          <a:lstStyle/>
          <a:p>
            <a:pPr eaLnBrk="1" hangingPunct="1"/>
            <a:r>
              <a:rPr lang="ru-RU" b="1" smtClean="0"/>
              <a:t>Основные понятия</a:t>
            </a:r>
          </a:p>
          <a:p>
            <a:pPr lvl="1" eaLnBrk="1" hangingPunct="1"/>
            <a:r>
              <a:rPr lang="ru-RU" smtClean="0"/>
              <a:t>Язык, стандартная семантика</a:t>
            </a:r>
          </a:p>
          <a:p>
            <a:pPr lvl="1" eaLnBrk="1" hangingPunct="1"/>
            <a:r>
              <a:rPr lang="ru-RU" smtClean="0"/>
              <a:t>Свойство, нестандартная семантика, диалект</a:t>
            </a:r>
          </a:p>
          <a:p>
            <a:pPr lvl="1" eaLnBrk="1" hangingPunct="1"/>
            <a:r>
              <a:rPr lang="ru-RU" smtClean="0"/>
              <a:t>Сильные свойства (</a:t>
            </a:r>
            <a:r>
              <a:rPr lang="en-US" smtClean="0"/>
              <a:t>robust properties</a:t>
            </a:r>
            <a:r>
              <a:rPr lang="ru-RU" smtClean="0"/>
              <a:t>), комбинация свойств</a:t>
            </a:r>
          </a:p>
          <a:p>
            <a:pPr eaLnBrk="1" hangingPunct="1"/>
            <a:r>
              <a:rPr lang="ru-RU" b="1" smtClean="0"/>
              <a:t>Языки программирования</a:t>
            </a:r>
          </a:p>
          <a:p>
            <a:pPr lvl="1" eaLnBrk="1" hangingPunct="1"/>
            <a:r>
              <a:rPr lang="ru-RU" smtClean="0"/>
              <a:t>Стандартный интерпретатор, башня интерпретаторов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Языки программирования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b="1" smtClean="0"/>
              <a:t>Обозначим</a:t>
            </a:r>
            <a:r>
              <a:rPr lang="en-US" sz="2800" b="1" smtClean="0"/>
              <a:t>: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b="1" smtClean="0">
                <a:latin typeface="Script MT Bold" pitchFamily="66" charset="0"/>
              </a:rPr>
              <a:t>P</a:t>
            </a:r>
            <a:r>
              <a:rPr lang="en-US" sz="2800" smtClean="0"/>
              <a:t> — </a:t>
            </a:r>
            <a:r>
              <a:rPr lang="ru-RU" sz="2800" smtClean="0"/>
              <a:t>множество всех </a:t>
            </a:r>
            <a:r>
              <a:rPr lang="ru-RU" sz="2800" b="1" smtClean="0"/>
              <a:t>детерминистических</a:t>
            </a:r>
            <a:r>
              <a:rPr lang="ru-RU" sz="2800" smtClean="0"/>
              <a:t> языков программирования</a:t>
            </a:r>
            <a:endParaRPr lang="en-US" sz="2800" smtClean="0"/>
          </a:p>
          <a:p>
            <a:pPr eaLnBrk="1" hangingPunct="1"/>
            <a:r>
              <a:rPr lang="ru-RU" sz="2800" smtClean="0"/>
              <a:t>Пусть	</a:t>
            </a:r>
            <a:r>
              <a:rPr lang="en-US" sz="2800" b="1" smtClean="0"/>
              <a:t>L</a:t>
            </a:r>
            <a:r>
              <a:rPr lang="ru-RU" sz="2800" b="1" smtClean="0"/>
              <a:t>’ </a:t>
            </a:r>
            <a:r>
              <a:rPr lang="en-US" sz="2800" b="1" smtClean="0"/>
              <a:t>=(P</a:t>
            </a:r>
            <a:r>
              <a:rPr lang="ru-RU" sz="2800" b="1" smtClean="0"/>
              <a:t>’</a:t>
            </a:r>
            <a:r>
              <a:rPr lang="en-US" sz="2800" b="1" smtClean="0"/>
              <a:t>, D, [[ ]]</a:t>
            </a:r>
            <a:r>
              <a:rPr lang="en-US" sz="2800" b="1" baseline="-25000" smtClean="0"/>
              <a:t>L’</a:t>
            </a:r>
            <a:r>
              <a:rPr lang="en-US" sz="2800" b="1" smtClean="0"/>
              <a:t>)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>
                <a:latin typeface="Script MT Bold" pitchFamily="66" charset="0"/>
              </a:rPr>
              <a:t>P</a:t>
            </a:r>
            <a:r>
              <a:rPr lang="en-US" sz="2800" smtClean="0"/>
              <a:t>,</a:t>
            </a:r>
            <a:r>
              <a:rPr lang="ru-RU" sz="2800" smtClean="0"/>
              <a:t>	</a:t>
            </a:r>
            <a:r>
              <a:rPr lang="en-US" sz="2800" b="1" smtClean="0"/>
              <a:t>p’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P’</a:t>
            </a:r>
            <a:r>
              <a:rPr lang="en-US" sz="2800" smtClean="0"/>
              <a:t>,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>		</a:t>
            </a:r>
            <a:r>
              <a:rPr lang="en-US" sz="2800" b="1" smtClean="0"/>
              <a:t>L’</a:t>
            </a:r>
            <a:r>
              <a:rPr lang="ru-RU" sz="2800" b="1" smtClean="0"/>
              <a:t>’</a:t>
            </a:r>
            <a:r>
              <a:rPr lang="en-US" sz="2800" b="1" smtClean="0"/>
              <a:t>=(P’</a:t>
            </a:r>
            <a:r>
              <a:rPr lang="ru-RU" sz="2800" b="1" smtClean="0"/>
              <a:t>’</a:t>
            </a:r>
            <a:r>
              <a:rPr lang="en-US" sz="2800" b="1" smtClean="0"/>
              <a:t>, D, [[ ]]</a:t>
            </a:r>
            <a:r>
              <a:rPr lang="en-US" sz="2800" b="1" baseline="-25000" smtClean="0"/>
              <a:t>L’’</a:t>
            </a:r>
            <a:r>
              <a:rPr lang="en-US" sz="2800" b="1" smtClean="0"/>
              <a:t>)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>
                <a:latin typeface="Script MT Bold" pitchFamily="66" charset="0"/>
              </a:rPr>
              <a:t>P</a:t>
            </a:r>
            <a:r>
              <a:rPr lang="en-US" sz="2800" smtClean="0"/>
              <a:t>,</a:t>
            </a:r>
            <a:r>
              <a:rPr lang="ru-RU" sz="2800" smtClean="0"/>
              <a:t>	</a:t>
            </a:r>
            <a:r>
              <a:rPr lang="en-US" sz="2800" b="1" smtClean="0"/>
              <a:t>p’’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P’’</a:t>
            </a:r>
            <a:r>
              <a:rPr lang="en-US" sz="2800" smtClean="0"/>
              <a:t>. </a:t>
            </a:r>
            <a:r>
              <a:rPr lang="ru-RU" sz="2800" smtClean="0"/>
              <a:t>Тогда, </a:t>
            </a:r>
            <a:r>
              <a:rPr lang="en-US" sz="2800" b="1" smtClean="0"/>
              <a:t>p</a:t>
            </a:r>
            <a:r>
              <a:rPr lang="ru-RU" sz="2800" b="1" smtClean="0"/>
              <a:t>’</a:t>
            </a:r>
            <a:r>
              <a:rPr lang="en-US" sz="2800" smtClean="0"/>
              <a:t> </a:t>
            </a:r>
            <a:r>
              <a:rPr lang="ru-RU" sz="2800" smtClean="0"/>
              <a:t>и </a:t>
            </a:r>
            <a:r>
              <a:rPr lang="en-US" sz="2800" b="1" smtClean="0"/>
              <a:t>p</a:t>
            </a:r>
            <a:r>
              <a:rPr lang="ru-RU" sz="2800" b="1" smtClean="0"/>
              <a:t>’’</a:t>
            </a:r>
            <a:r>
              <a:rPr lang="en-US" sz="2800" smtClean="0"/>
              <a:t> </a:t>
            </a:r>
            <a:r>
              <a:rPr lang="ru-RU" sz="2800" smtClean="0"/>
              <a:t>вычислительно эквивалентны если </a:t>
            </a:r>
            <a:r>
              <a:rPr lang="en-US" sz="2800" b="1" smtClean="0"/>
              <a:t>[[p</a:t>
            </a:r>
            <a:r>
              <a:rPr lang="ru-RU" sz="2800" b="1" smtClean="0"/>
              <a:t>’</a:t>
            </a:r>
            <a:r>
              <a:rPr lang="en-US" sz="2800" b="1" smtClean="0"/>
              <a:t>]]</a:t>
            </a:r>
            <a:r>
              <a:rPr lang="en-US" sz="2800" b="1" baseline="-25000" smtClean="0"/>
              <a:t>L’</a:t>
            </a:r>
            <a:r>
              <a:rPr lang="en-US" sz="2800" b="1" smtClean="0"/>
              <a:t> = [[p’</a:t>
            </a:r>
            <a:r>
              <a:rPr lang="ru-RU" sz="2800" b="1" smtClean="0"/>
              <a:t>’</a:t>
            </a:r>
            <a:r>
              <a:rPr lang="en-US" sz="2800" b="1" smtClean="0"/>
              <a:t>]]</a:t>
            </a:r>
            <a:r>
              <a:rPr lang="en-US" sz="2800" b="1" baseline="-25000" smtClean="0"/>
              <a:t>L’’</a:t>
            </a:r>
            <a:endParaRPr lang="en-US" sz="2800" i="1" smtClean="0"/>
          </a:p>
          <a:p>
            <a:pPr eaLnBrk="1" hangingPunct="1"/>
            <a:r>
              <a:rPr lang="ru-RU" sz="2800" b="1" smtClean="0"/>
              <a:t>Краткая запись:</a:t>
            </a:r>
          </a:p>
          <a:p>
            <a:pPr lvl="1" eaLnBrk="1" hangingPunct="1"/>
            <a:r>
              <a:rPr lang="en-US" b="1" smtClean="0"/>
              <a:t>[[p]]</a:t>
            </a:r>
            <a:r>
              <a:rPr lang="en-US" b="1" baseline="-25000" smtClean="0"/>
              <a:t>L</a:t>
            </a:r>
            <a:r>
              <a:rPr lang="en-US" b="1" smtClean="0"/>
              <a:t> d = {d</a:t>
            </a:r>
            <a:r>
              <a:rPr lang="ru-RU" b="1" smtClean="0"/>
              <a:t>’</a:t>
            </a:r>
            <a:r>
              <a:rPr lang="en-US" b="1" smtClean="0"/>
              <a:t>}</a:t>
            </a:r>
            <a:r>
              <a:rPr lang="ru-RU" b="1" smtClean="0"/>
              <a:t>	</a:t>
            </a:r>
            <a:r>
              <a:rPr lang="ru-RU" b="1" smtClean="0">
                <a:sym typeface="SymbolProp BT" pitchFamily="2" charset="2"/>
              </a:rPr>
              <a:t> </a:t>
            </a:r>
            <a:r>
              <a:rPr lang="en-US" b="1" smtClean="0"/>
              <a:t>[[p]]</a:t>
            </a:r>
            <a:r>
              <a:rPr lang="en-US" b="1" baseline="-25000" smtClean="0"/>
              <a:t>L</a:t>
            </a:r>
            <a:r>
              <a:rPr lang="en-US" b="1" smtClean="0"/>
              <a:t> d = d</a:t>
            </a:r>
            <a:r>
              <a:rPr lang="ru-RU" b="1" smtClean="0"/>
              <a:t>’</a:t>
            </a:r>
          </a:p>
          <a:p>
            <a:pPr lvl="1" eaLnBrk="1" hangingPunct="1"/>
            <a:r>
              <a:rPr lang="en-US" b="1" smtClean="0"/>
              <a:t>[[p]]</a:t>
            </a:r>
            <a:r>
              <a:rPr lang="en-US" b="1" baseline="-25000" smtClean="0"/>
              <a:t>L</a:t>
            </a:r>
            <a:r>
              <a:rPr lang="en-US" b="1" smtClean="0"/>
              <a:t> d =</a:t>
            </a:r>
            <a:r>
              <a:rPr lang="ru-RU" b="1" smtClean="0"/>
              <a:t> </a:t>
            </a:r>
            <a:r>
              <a:rPr lang="en-US" b="1" smtClean="0">
                <a:sym typeface="SymbolProp BT" pitchFamily="2" charset="2"/>
              </a:rPr>
              <a:t></a:t>
            </a:r>
            <a:r>
              <a:rPr lang="en-US" b="1" smtClean="0"/>
              <a:t> </a:t>
            </a:r>
            <a:r>
              <a:rPr lang="ru-RU" b="1" smtClean="0"/>
              <a:t>	</a:t>
            </a:r>
            <a:r>
              <a:rPr lang="ru-RU" b="1" smtClean="0">
                <a:sym typeface="SymbolProp BT" pitchFamily="2" charset="2"/>
              </a:rPr>
              <a:t> </a:t>
            </a:r>
            <a:r>
              <a:rPr lang="en-US" b="1" smtClean="0"/>
              <a:t>[[p]]</a:t>
            </a:r>
            <a:r>
              <a:rPr lang="en-US" b="1" baseline="-25000" smtClean="0"/>
              <a:t>L</a:t>
            </a:r>
            <a:r>
              <a:rPr lang="en-US" b="1" smtClean="0"/>
              <a:t> d </a:t>
            </a:r>
            <a:r>
              <a:rPr lang="ru-RU" smtClean="0"/>
              <a:t>не</a:t>
            </a:r>
            <a:r>
              <a:rPr lang="en-US" smtClean="0"/>
              <a:t> </a:t>
            </a:r>
            <a:r>
              <a:rPr lang="ru-RU" smtClean="0"/>
              <a:t>определено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L/M-</a:t>
            </a:r>
            <a:r>
              <a:rPr lang="ru-RU" smtClean="0"/>
              <a:t>интерпретатор</a:t>
            </a:r>
          </a:p>
        </p:txBody>
      </p:sp>
      <p:sp>
        <p:nvSpPr>
          <p:cNvPr id="121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Определение</a:t>
            </a:r>
            <a:r>
              <a:rPr lang="ru-RU" sz="2400" i="1" smtClean="0"/>
              <a:t> (</a:t>
            </a:r>
            <a:r>
              <a:rPr lang="en-US" sz="2400" i="1" smtClean="0"/>
              <a:t>L/M-interpreter</a:t>
            </a:r>
            <a:r>
              <a:rPr lang="ru-RU" sz="2400" i="1" smtClean="0"/>
              <a:t>)</a:t>
            </a:r>
            <a:br>
              <a:rPr lang="ru-RU" sz="2400" i="1" smtClean="0"/>
            </a:br>
            <a:r>
              <a:rPr lang="ru-RU" sz="2400" smtClean="0"/>
              <a:t>Пусть </a:t>
            </a:r>
            <a:r>
              <a:rPr lang="en-US" sz="2400" b="1" smtClean="0"/>
              <a:t>L = (P</a:t>
            </a:r>
            <a:r>
              <a:rPr lang="en-US" sz="2400" b="1" baseline="-25000" smtClean="0"/>
              <a:t>L</a:t>
            </a:r>
            <a:r>
              <a:rPr lang="en-US" sz="2400" b="1" smtClean="0"/>
              <a:t>, D, [[ ]]</a:t>
            </a:r>
            <a:r>
              <a:rPr lang="en-US" sz="2400" b="1" baseline="-25000" smtClean="0"/>
              <a:t>L</a:t>
            </a:r>
            <a:r>
              <a:rPr lang="en-US" sz="2400" b="1" smtClean="0"/>
              <a:t>)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en-US" sz="2400" smtClean="0"/>
              <a:t>, </a:t>
            </a:r>
            <a:r>
              <a:rPr lang="en-US" sz="2400" b="1" smtClean="0"/>
              <a:t>M = (P</a:t>
            </a:r>
            <a:r>
              <a:rPr lang="en-US" sz="2400" b="1" baseline="-25000" smtClean="0"/>
              <a:t>M</a:t>
            </a:r>
            <a:r>
              <a:rPr lang="en-US" sz="2400" b="1" smtClean="0"/>
              <a:t>, D, [[ ]]</a:t>
            </a:r>
            <a:r>
              <a:rPr lang="en-US" sz="2400" b="1" baseline="-25000" smtClean="0"/>
              <a:t>M</a:t>
            </a:r>
            <a:r>
              <a:rPr lang="en-US" sz="2400" b="1" smtClean="0"/>
              <a:t>)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ru-RU" sz="2400" smtClean="0"/>
              <a:t>. Тогда </a:t>
            </a:r>
            <a:r>
              <a:rPr lang="en-US" sz="2400" b="1" smtClean="0"/>
              <a:t>M</a:t>
            </a:r>
            <a:r>
              <a:rPr lang="en-US" sz="2400" smtClean="0"/>
              <a:t>-</a:t>
            </a:r>
            <a:r>
              <a:rPr lang="ru-RU" sz="2400" smtClean="0"/>
              <a:t>программа </a:t>
            </a:r>
            <a:r>
              <a:rPr lang="en-US" sz="2400" b="1" smtClean="0"/>
              <a:t>intL</a:t>
            </a:r>
            <a:r>
              <a:rPr lang="en-US" sz="2400" smtClean="0"/>
              <a:t> </a:t>
            </a:r>
            <a:r>
              <a:rPr lang="ru-RU" sz="2400" smtClean="0"/>
              <a:t>— интерпретатор для </a:t>
            </a:r>
            <a:r>
              <a:rPr lang="en-US" sz="2400" b="1" smtClean="0"/>
              <a:t>L</a:t>
            </a:r>
            <a:r>
              <a:rPr lang="en-US" sz="2400" smtClean="0"/>
              <a:t> </a:t>
            </a:r>
            <a:r>
              <a:rPr lang="ru-RU" sz="2400" smtClean="0"/>
              <a:t>на </a:t>
            </a:r>
            <a:r>
              <a:rPr lang="en-US" sz="2400" b="1" smtClean="0"/>
              <a:t>M</a:t>
            </a:r>
            <a:r>
              <a:rPr lang="ru-RU" sz="2400" smtClean="0"/>
              <a:t>, если</a:t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en-US" sz="2400" b="1" smtClean="0">
                <a:sym typeface="SymbolProp BT" pitchFamily="2" charset="2"/>
              </a:rPr>
              <a:t></a:t>
            </a:r>
            <a:r>
              <a:rPr lang="en-US" sz="2400" b="1" smtClean="0"/>
              <a:t>p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P</a:t>
            </a:r>
            <a:r>
              <a:rPr lang="en-US" sz="2400" b="1" baseline="-25000" smtClean="0"/>
              <a:t>L</a:t>
            </a:r>
            <a:r>
              <a:rPr lang="en-US" sz="2400" b="1" smtClean="0"/>
              <a:t>, </a:t>
            </a:r>
            <a:r>
              <a:rPr lang="en-US" sz="2400" b="1" smtClean="0">
                <a:sym typeface="SymbolProp BT" pitchFamily="2" charset="2"/>
              </a:rPr>
              <a:t></a:t>
            </a:r>
            <a:r>
              <a:rPr lang="en-US" sz="2400" b="1" smtClean="0"/>
              <a:t>d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D : [[intL]]</a:t>
            </a:r>
            <a:r>
              <a:rPr lang="en-US" sz="2400" b="1" baseline="-25000" smtClean="0"/>
              <a:t>M</a:t>
            </a:r>
            <a:r>
              <a:rPr lang="en-US" sz="2400" b="1" smtClean="0"/>
              <a:t> [p, d] = [[p]]</a:t>
            </a:r>
            <a:r>
              <a:rPr lang="en-US" sz="2400" b="1" baseline="-25000" smtClean="0"/>
              <a:t>L</a:t>
            </a:r>
            <a:r>
              <a:rPr lang="en-US" sz="2400" b="1" smtClean="0"/>
              <a:t> d</a:t>
            </a:r>
            <a:r>
              <a:rPr lang="en-US" sz="2400" smtClean="0"/>
              <a:t>.</a:t>
            </a:r>
            <a:r>
              <a:rPr lang="ru-RU" sz="2400" smtClean="0"/>
              <a:t/>
            </a:r>
            <a:br>
              <a:rPr lang="ru-RU" sz="2400" smtClean="0"/>
            </a:br>
            <a:endParaRPr lang="en-US" sz="2400" b="1" smtClean="0"/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Башня интерпретаторов</a:t>
            </a:r>
            <a:r>
              <a:rPr lang="ru-RU" sz="2400" i="1" smtClean="0"/>
              <a:t> (</a:t>
            </a:r>
            <a:r>
              <a:rPr lang="en-US" sz="2400" i="1" smtClean="0"/>
              <a:t>Interpreter tower</a:t>
            </a:r>
            <a:r>
              <a:rPr lang="ru-RU" sz="2400" i="1" smtClean="0"/>
              <a:t>)</a:t>
            </a:r>
            <a:br>
              <a:rPr lang="ru-RU" sz="2400" i="1" smtClean="0"/>
            </a:br>
            <a:r>
              <a:rPr lang="ru-RU" sz="2400" smtClean="0"/>
              <a:t>Любой язык программирования может быть реализован двумя и более уровнями интерпретации</a:t>
            </a:r>
            <a:r>
              <a:rPr lang="en-US" sz="2400" smtClean="0"/>
              <a:t>:</a:t>
            </a: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Пусть	</a:t>
            </a:r>
            <a:r>
              <a:rPr lang="en-US" sz="2400" b="1" smtClean="0"/>
              <a:t>M, L, N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en-US" sz="2400" smtClean="0"/>
              <a:t>, </a:t>
            </a:r>
            <a:br>
              <a:rPr lang="en-US" sz="2400" smtClean="0"/>
            </a:br>
            <a:r>
              <a:rPr lang="en-US" sz="2400" smtClean="0"/>
              <a:t> 		</a:t>
            </a:r>
            <a:r>
              <a:rPr lang="en-US" sz="2400" b="1" smtClean="0"/>
              <a:t>intN	</a:t>
            </a:r>
            <a:r>
              <a:rPr lang="ru-RU" sz="2400" smtClean="0"/>
              <a:t>— </a:t>
            </a:r>
            <a:r>
              <a:rPr lang="en-US" sz="2400" b="1" smtClean="0"/>
              <a:t>N/L</a:t>
            </a:r>
            <a:r>
              <a:rPr lang="en-US" sz="2400" smtClean="0"/>
              <a:t>-</a:t>
            </a:r>
            <a:r>
              <a:rPr lang="ru-RU" sz="2400" smtClean="0"/>
              <a:t>интерпретатор</a:t>
            </a:r>
            <a:r>
              <a:rPr lang="en-US" sz="2400" smtClean="0"/>
              <a:t>, </a:t>
            </a:r>
            <a:br>
              <a:rPr lang="en-US" sz="2400" smtClean="0"/>
            </a:br>
            <a:r>
              <a:rPr lang="en-US" sz="2400" smtClean="0"/>
              <a:t> 		</a:t>
            </a:r>
            <a:r>
              <a:rPr lang="en-US" sz="2400" b="1" smtClean="0"/>
              <a:t>intL	</a:t>
            </a:r>
            <a:r>
              <a:rPr lang="ru-RU" sz="2400" smtClean="0"/>
              <a:t>— </a:t>
            </a:r>
            <a:r>
              <a:rPr lang="en-US" sz="2400" b="1" smtClean="0"/>
              <a:t>L/M</a:t>
            </a:r>
            <a:r>
              <a:rPr lang="en-US" sz="2400" smtClean="0"/>
              <a:t>-</a:t>
            </a:r>
            <a:r>
              <a:rPr lang="ru-RU" sz="2400" smtClean="0"/>
              <a:t>интерпретатор</a:t>
            </a:r>
            <a:r>
              <a:rPr lang="en-US" sz="2400" smtClean="0"/>
              <a:t>.</a:t>
            </a:r>
            <a:br>
              <a:rPr lang="en-US" sz="2400" smtClean="0"/>
            </a:br>
            <a:r>
              <a:rPr lang="ru-RU" sz="2400" smtClean="0"/>
              <a:t>Тогда:  </a:t>
            </a:r>
            <a:r>
              <a:rPr lang="en-US" sz="2400" b="1" smtClean="0">
                <a:sym typeface="SymbolProp BT" pitchFamily="2" charset="2"/>
              </a:rPr>
              <a:t></a:t>
            </a:r>
            <a:r>
              <a:rPr lang="en-US" sz="2400" b="1" smtClean="0"/>
              <a:t>p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P</a:t>
            </a:r>
            <a:r>
              <a:rPr lang="en-US" sz="2400" b="1" baseline="-25000" smtClean="0"/>
              <a:t>N</a:t>
            </a:r>
            <a:r>
              <a:rPr lang="en-US" sz="2400" b="1" smtClean="0"/>
              <a:t>, </a:t>
            </a:r>
            <a:r>
              <a:rPr lang="en-US" sz="2400" b="1" smtClean="0">
                <a:sym typeface="SymbolProp BT" pitchFamily="2" charset="2"/>
              </a:rPr>
              <a:t></a:t>
            </a:r>
            <a:r>
              <a:rPr lang="en-US" sz="2400" b="1" smtClean="0"/>
              <a:t>d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D: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		</a:t>
            </a:r>
            <a:r>
              <a:rPr lang="en-US" sz="2400" b="1" smtClean="0"/>
              <a:t>[[intL]]</a:t>
            </a:r>
            <a:r>
              <a:rPr lang="en-US" sz="2400" b="1" baseline="-25000" smtClean="0"/>
              <a:t>M</a:t>
            </a:r>
            <a:r>
              <a:rPr lang="en-US" sz="2400" b="1" smtClean="0"/>
              <a:t> [intN, [p, d]] = [[p]]</a:t>
            </a:r>
            <a:r>
              <a:rPr lang="en-US" sz="2400" b="1" baseline="-25000" smtClean="0"/>
              <a:t>N</a:t>
            </a:r>
            <a:r>
              <a:rPr lang="en-US" sz="2400" b="1" smtClean="0"/>
              <a:t> d</a:t>
            </a:r>
            <a:endParaRPr lang="ru-RU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Нестандартные вычисления</a:t>
            </a:r>
          </a:p>
        </p:txBody>
      </p:sp>
      <p:sp>
        <p:nvSpPr>
          <p:cNvPr id="121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Определение</a:t>
            </a:r>
            <a:r>
              <a:rPr lang="ru-RU" sz="2400" smtClean="0"/>
              <a:t> </a:t>
            </a:r>
            <a:r>
              <a:rPr lang="ru-RU" sz="2400" i="1" smtClean="0"/>
              <a:t>(</a:t>
            </a:r>
            <a:r>
              <a:rPr lang="en-US" sz="2400" i="1" smtClean="0"/>
              <a:t>S-dialect of a programming language</a:t>
            </a:r>
            <a:r>
              <a:rPr lang="ru-RU" sz="2400" i="1" smtClean="0"/>
              <a:t>)</a:t>
            </a:r>
            <a:br>
              <a:rPr lang="ru-RU" sz="2400" i="1" smtClean="0"/>
            </a:br>
            <a:r>
              <a:rPr lang="ru-RU" sz="2400" smtClean="0"/>
              <a:t>Пусть 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ru-RU" sz="2400" b="1" smtClean="0"/>
              <a:t>’</a:t>
            </a:r>
            <a:r>
              <a:rPr lang="en-US" sz="2400" b="1" smtClean="0">
                <a:sym typeface="SymbolProp BT" pitchFamily="2" charset="2"/>
              </a:rPr>
              <a:t>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en-US" sz="2400" smtClean="0"/>
              <a:t>, </a:t>
            </a:r>
            <a:r>
              <a:rPr lang="en-US" sz="2400" b="1" smtClean="0"/>
              <a:t>S</a:t>
            </a:r>
            <a:r>
              <a:rPr lang="en-US" sz="2400" smtClean="0"/>
              <a:t> </a:t>
            </a:r>
            <a:r>
              <a:rPr lang="ru-RU" sz="2400" smtClean="0"/>
              <a:t>— свойство для 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ru-RU" sz="2400" b="1" smtClean="0"/>
              <a:t>’</a:t>
            </a:r>
            <a:r>
              <a:rPr lang="en-US" sz="2400" smtClean="0"/>
              <a:t>, </a:t>
            </a:r>
            <a:r>
              <a:rPr lang="en-US" sz="2400" b="1" smtClean="0"/>
              <a:t>L=(P</a:t>
            </a:r>
            <a:r>
              <a:rPr lang="en-US" sz="2400" b="1" baseline="-25000" smtClean="0"/>
              <a:t>L</a:t>
            </a:r>
            <a:r>
              <a:rPr lang="en-US" sz="2400" b="1" smtClean="0"/>
              <a:t>,D,[[ ]]</a:t>
            </a:r>
            <a:r>
              <a:rPr lang="en-US" sz="2400" b="1" baseline="-25000" smtClean="0"/>
              <a:t>L</a:t>
            </a:r>
            <a:r>
              <a:rPr lang="en-US" sz="2400" b="1" smtClean="0"/>
              <a:t>)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ru-RU" sz="2400" b="1" smtClean="0"/>
              <a:t>’</a:t>
            </a:r>
            <a:r>
              <a:rPr lang="ru-RU" sz="2400" smtClean="0"/>
              <a:t>. Тогда	</a:t>
            </a:r>
            <a:r>
              <a:rPr lang="en-US" sz="2400" b="1" smtClean="0"/>
              <a:t>L</a:t>
            </a:r>
            <a:r>
              <a:rPr lang="ru-RU" sz="2400" b="1" smtClean="0"/>
              <a:t>’</a:t>
            </a:r>
            <a:r>
              <a:rPr lang="en-US" sz="2400" b="1" smtClean="0"/>
              <a:t>=(P</a:t>
            </a:r>
            <a:r>
              <a:rPr lang="en-US" sz="2400" b="1" baseline="-25000" smtClean="0"/>
              <a:t>L</a:t>
            </a:r>
            <a:r>
              <a:rPr lang="en-US" sz="2400" b="1" smtClean="0"/>
              <a:t>, D, [[ ]]</a:t>
            </a:r>
            <a:r>
              <a:rPr lang="en-US" sz="2400" b="1" baseline="-25000" smtClean="0"/>
              <a:t>L</a:t>
            </a:r>
            <a:r>
              <a:rPr lang="ru-RU" sz="2400" b="1" baseline="-25000" smtClean="0"/>
              <a:t>’</a:t>
            </a:r>
            <a:r>
              <a:rPr lang="en-US" sz="2400" b="1" smtClean="0"/>
              <a:t>)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en-US" sz="2400" smtClean="0"/>
              <a:t> </a:t>
            </a:r>
            <a:r>
              <a:rPr lang="ru-RU" sz="2400" smtClean="0"/>
              <a:t>—</a:t>
            </a:r>
            <a:r>
              <a:rPr lang="en-US" sz="2400" smtClean="0"/>
              <a:t> </a:t>
            </a:r>
            <a:r>
              <a:rPr lang="en-US" sz="2400" b="1" smtClean="0"/>
              <a:t>S</a:t>
            </a:r>
            <a:r>
              <a:rPr lang="en-US" sz="2400" smtClean="0"/>
              <a:t>-</a:t>
            </a:r>
            <a:r>
              <a:rPr lang="ru-RU" sz="2400" smtClean="0"/>
              <a:t>диалект</a:t>
            </a:r>
            <a:r>
              <a:rPr lang="en-US" sz="2400" smtClean="0"/>
              <a:t> </a:t>
            </a:r>
            <a:r>
              <a:rPr lang="en-US" sz="2400" b="1" smtClean="0"/>
              <a:t>L</a:t>
            </a:r>
            <a:r>
              <a:rPr lang="ru-RU" sz="2400" smtClean="0"/>
              <a:t>, если</a:t>
            </a:r>
            <a:br>
              <a:rPr lang="ru-RU" sz="2400" smtClean="0"/>
            </a:br>
            <a:r>
              <a:rPr lang="ru-RU" sz="2400" smtClean="0"/>
              <a:t>			</a:t>
            </a:r>
            <a:r>
              <a:rPr lang="en-US" sz="2400" b="1" smtClean="0"/>
              <a:t>[[ ]]</a:t>
            </a:r>
            <a:r>
              <a:rPr lang="en-US" sz="2400" b="1" baseline="-25000" smtClean="0"/>
              <a:t>L</a:t>
            </a:r>
            <a:r>
              <a:rPr lang="ru-RU" sz="2400" b="1" baseline="-25000" smtClean="0"/>
              <a:t>’</a:t>
            </a:r>
            <a:r>
              <a:rPr lang="en-US" sz="2800" b="1" smtClean="0"/>
              <a:t> </a:t>
            </a:r>
            <a:r>
              <a:rPr lang="en-US" sz="2800" b="1" smtClean="0">
                <a:solidFill>
                  <a:srgbClr val="800000"/>
                </a:solidFill>
                <a:sym typeface="SymbolProp BT" pitchFamily="2" charset="2"/>
              </a:rPr>
              <a:t></a:t>
            </a:r>
            <a:r>
              <a:rPr lang="en-US" sz="2800" b="1" smtClean="0">
                <a:solidFill>
                  <a:srgbClr val="800000"/>
                </a:solidFill>
              </a:rPr>
              <a:t>●</a:t>
            </a:r>
            <a:r>
              <a:rPr lang="ru-RU" sz="2800" b="1" smtClean="0">
                <a:solidFill>
                  <a:srgbClr val="800000"/>
                </a:solidFill>
              </a:rPr>
              <a:t> </a:t>
            </a:r>
            <a:r>
              <a:rPr lang="en-US" sz="2400" b="1" smtClean="0"/>
              <a:t>S.L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		</a:t>
            </a:r>
            <a:r>
              <a:rPr lang="en-US" sz="2400" b="1" smtClean="0"/>
              <a:t>L</a:t>
            </a:r>
            <a:r>
              <a:rPr lang="ru-RU" sz="2400" b="1" smtClean="0"/>
              <a:t>’</a:t>
            </a:r>
            <a:r>
              <a:rPr lang="en-US" sz="2400" smtClean="0"/>
              <a:t> </a:t>
            </a:r>
            <a:r>
              <a:rPr lang="ru-RU" sz="2400" smtClean="0"/>
              <a:t>— </a:t>
            </a:r>
            <a:r>
              <a:rPr lang="en-US" sz="2400" b="1" smtClean="0"/>
              <a:t>S</a:t>
            </a:r>
            <a:r>
              <a:rPr lang="en-US" sz="2400" smtClean="0"/>
              <a:t>-</a:t>
            </a:r>
            <a:r>
              <a:rPr lang="ru-RU" sz="2400" smtClean="0"/>
              <a:t>полу-диалект </a:t>
            </a:r>
            <a:r>
              <a:rPr lang="en-US" sz="2400" b="1" smtClean="0"/>
              <a:t>L</a:t>
            </a:r>
            <a:r>
              <a:rPr lang="ru-RU" sz="2400" smtClean="0"/>
              <a:t>, если</a:t>
            </a:r>
            <a:br>
              <a:rPr lang="ru-RU" sz="2400" smtClean="0"/>
            </a:br>
            <a:r>
              <a:rPr lang="ru-RU" sz="2400" smtClean="0"/>
              <a:t>			</a:t>
            </a:r>
            <a:r>
              <a:rPr lang="en-US" sz="2400" b="1" smtClean="0"/>
              <a:t>[[ ]]</a:t>
            </a:r>
            <a:r>
              <a:rPr lang="en-US" sz="2400" b="1" baseline="-25000" smtClean="0"/>
              <a:t>L</a:t>
            </a:r>
            <a:r>
              <a:rPr lang="ru-RU" sz="2400" b="1" baseline="-25000" smtClean="0"/>
              <a:t>’</a:t>
            </a:r>
            <a:r>
              <a:rPr lang="en-US" sz="2400" b="1" smtClean="0"/>
              <a:t> </a:t>
            </a:r>
            <a:r>
              <a:rPr lang="en-US" sz="2400" b="1" smtClean="0">
                <a:sym typeface="SymbolProp BT" pitchFamily="2" charset="2"/>
              </a:rPr>
              <a:t></a:t>
            </a:r>
            <a:r>
              <a:rPr lang="ru-RU" sz="2400" b="1" smtClean="0"/>
              <a:t> </a:t>
            </a:r>
            <a:r>
              <a:rPr lang="en-US" sz="2400" b="1" smtClean="0"/>
              <a:t>S.L</a:t>
            </a:r>
            <a:r>
              <a:rPr lang="ru-RU" sz="2400" b="1" smtClean="0"/>
              <a:t/>
            </a:r>
            <a:br>
              <a:rPr lang="ru-RU" sz="2400" b="1" smtClean="0"/>
            </a:br>
            <a:endParaRPr 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Определение</a:t>
            </a:r>
            <a:r>
              <a:rPr lang="ru-RU" sz="2400" smtClean="0"/>
              <a:t> </a:t>
            </a:r>
            <a:r>
              <a:rPr lang="ru-RU" sz="2400" i="1" smtClean="0"/>
              <a:t>( </a:t>
            </a:r>
            <a:r>
              <a:rPr lang="en-US" sz="2400" b="1" smtClean="0"/>
              <a:t>S|L/M</a:t>
            </a:r>
            <a:r>
              <a:rPr lang="en-US" sz="2400" i="1" smtClean="0"/>
              <a:t>-interpreter</a:t>
            </a:r>
            <a:r>
              <a:rPr lang="ru-RU" sz="2400" i="1" smtClean="0"/>
              <a:t>)</a:t>
            </a:r>
            <a:br>
              <a:rPr lang="ru-RU" sz="2400" i="1" smtClean="0"/>
            </a:br>
            <a:r>
              <a:rPr lang="ru-RU" sz="2400" smtClean="0"/>
              <a:t>Пусть 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ru-RU" sz="2400" b="1" smtClean="0"/>
              <a:t>’</a:t>
            </a:r>
            <a:r>
              <a:rPr lang="en-US" sz="2400" b="1" smtClean="0">
                <a:sym typeface="SymbolProp BT" pitchFamily="2" charset="2"/>
              </a:rPr>
              <a:t>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en-US" sz="2400" smtClean="0"/>
              <a:t>, </a:t>
            </a:r>
            <a:r>
              <a:rPr lang="en-US" sz="2400" b="1" smtClean="0"/>
              <a:t>S</a:t>
            </a:r>
            <a:r>
              <a:rPr lang="en-US" sz="2400" smtClean="0"/>
              <a:t> </a:t>
            </a:r>
            <a:r>
              <a:rPr lang="ru-RU" sz="2400" smtClean="0"/>
              <a:t>— свойство для 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ru-RU" sz="2400" b="1" smtClean="0"/>
              <a:t>’</a:t>
            </a:r>
            <a:r>
              <a:rPr lang="en-US" sz="2400" smtClean="0"/>
              <a:t>, </a:t>
            </a:r>
            <a:r>
              <a:rPr lang="en-US" sz="2400" b="1" smtClean="0"/>
              <a:t>L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ru-RU" sz="2400" b="1" smtClean="0"/>
              <a:t>’</a:t>
            </a:r>
            <a:r>
              <a:rPr lang="ru-RU" sz="2400" smtClean="0"/>
              <a:t>, </a:t>
            </a:r>
            <a:r>
              <a:rPr lang="en-US" sz="2400" b="1" smtClean="0"/>
              <a:t>M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ru-RU" sz="2400" smtClean="0"/>
              <a:t>.</a:t>
            </a:r>
            <a:br>
              <a:rPr lang="ru-RU" sz="2400" smtClean="0"/>
            </a:br>
            <a:r>
              <a:rPr lang="ru-RU" sz="2400" smtClean="0"/>
              <a:t>Тогда </a:t>
            </a:r>
            <a:r>
              <a:rPr lang="en-US" sz="2400" b="1" smtClean="0"/>
              <a:t>M</a:t>
            </a:r>
            <a:r>
              <a:rPr lang="en-US" sz="2400" smtClean="0"/>
              <a:t>-</a:t>
            </a:r>
            <a:r>
              <a:rPr lang="ru-RU" sz="2400" smtClean="0"/>
              <a:t>программа </a:t>
            </a:r>
            <a:r>
              <a:rPr lang="en-US" sz="2400" b="1" smtClean="0"/>
              <a:t>nintL</a:t>
            </a:r>
            <a:r>
              <a:rPr lang="en-US" sz="2400" smtClean="0"/>
              <a:t> </a:t>
            </a:r>
            <a:r>
              <a:rPr lang="ru-RU" sz="2400" smtClean="0"/>
              <a:t>— </a:t>
            </a:r>
            <a:r>
              <a:rPr lang="en-US" sz="2400" b="1" smtClean="0"/>
              <a:t>S</a:t>
            </a:r>
            <a:r>
              <a:rPr lang="en-US" sz="2400" smtClean="0"/>
              <a:t>-</a:t>
            </a:r>
            <a:r>
              <a:rPr lang="ru-RU" sz="2400" smtClean="0"/>
              <a:t>интерпретатор для </a:t>
            </a:r>
            <a:r>
              <a:rPr lang="en-US" sz="2400" b="1" smtClean="0"/>
              <a:t>L</a:t>
            </a:r>
            <a:r>
              <a:rPr lang="en-US" sz="2400" smtClean="0"/>
              <a:t> </a:t>
            </a:r>
            <a:r>
              <a:rPr lang="ru-RU" sz="2400" smtClean="0"/>
              <a:t>на </a:t>
            </a:r>
            <a:r>
              <a:rPr lang="en-US" sz="2400" b="1" smtClean="0"/>
              <a:t>M</a:t>
            </a:r>
            <a:r>
              <a:rPr lang="ru-RU" sz="2400" smtClean="0"/>
              <a:t>, если существует </a:t>
            </a:r>
            <a:r>
              <a:rPr lang="en-US" sz="2400" b="1" smtClean="0"/>
              <a:t>S</a:t>
            </a:r>
            <a:r>
              <a:rPr lang="en-US" sz="2400" smtClean="0"/>
              <a:t>-</a:t>
            </a:r>
            <a:r>
              <a:rPr lang="ru-RU" sz="2400" smtClean="0"/>
              <a:t>диалект </a:t>
            </a:r>
            <a:r>
              <a:rPr lang="en-US" sz="2400" b="1" smtClean="0"/>
              <a:t>L</a:t>
            </a:r>
            <a:r>
              <a:rPr lang="ru-RU" sz="2400" b="1" smtClean="0"/>
              <a:t>’</a:t>
            </a:r>
            <a:r>
              <a:rPr lang="en-US" sz="2400" smtClean="0"/>
              <a:t> </a:t>
            </a:r>
            <a:r>
              <a:rPr lang="ru-RU" sz="2400" smtClean="0"/>
              <a:t>для </a:t>
            </a:r>
            <a:r>
              <a:rPr lang="en-US" sz="2400" b="1" smtClean="0"/>
              <a:t>L</a:t>
            </a:r>
            <a:r>
              <a:rPr lang="en-US" sz="2400" smtClean="0"/>
              <a:t> </a:t>
            </a:r>
            <a:r>
              <a:rPr lang="ru-RU" sz="2400" smtClean="0"/>
              <a:t>такой, что</a:t>
            </a:r>
            <a:br>
              <a:rPr lang="ru-RU" sz="2400" smtClean="0"/>
            </a:br>
            <a:r>
              <a:rPr lang="en-US" sz="2400" b="1" smtClean="0"/>
              <a:t>nintL</a:t>
            </a:r>
            <a:r>
              <a:rPr lang="en-US" sz="2400" smtClean="0"/>
              <a:t> </a:t>
            </a:r>
            <a:r>
              <a:rPr lang="ru-RU" sz="2400" smtClean="0"/>
              <a:t>—</a:t>
            </a:r>
            <a:r>
              <a:rPr lang="en-US" sz="2400" smtClean="0"/>
              <a:t> </a:t>
            </a:r>
            <a:r>
              <a:rPr lang="ru-RU" sz="2400" smtClean="0"/>
              <a:t>интерпретатор для </a:t>
            </a:r>
            <a:r>
              <a:rPr lang="en-US" sz="2400" b="1" smtClean="0"/>
              <a:t>L</a:t>
            </a:r>
            <a:r>
              <a:rPr lang="ru-RU" sz="2400" b="1" smtClean="0"/>
              <a:t>’</a:t>
            </a:r>
            <a:r>
              <a:rPr lang="en-US" sz="2400" smtClean="0"/>
              <a:t> </a:t>
            </a:r>
            <a:r>
              <a:rPr lang="ru-RU" sz="2400" smtClean="0"/>
              <a:t>на </a:t>
            </a:r>
            <a:r>
              <a:rPr lang="en-US" sz="2400" b="1" smtClean="0"/>
              <a:t>M</a:t>
            </a:r>
            <a:r>
              <a:rPr lang="ru-RU" sz="2400" b="1" smtClean="0"/>
              <a:t/>
            </a:r>
            <a:br>
              <a:rPr lang="ru-RU" sz="2400" b="1" smtClean="0"/>
            </a:br>
            <a:endParaRPr 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Утверждение </a:t>
            </a:r>
            <a:r>
              <a:rPr lang="en-US" sz="2400" i="1" smtClean="0"/>
              <a:t>(Interpreter is ID-interpreter)</a:t>
            </a:r>
            <a:r>
              <a:rPr lang="ru-RU" sz="2400" i="1" smtClean="0"/>
              <a:t/>
            </a:r>
            <a:br>
              <a:rPr lang="ru-RU" sz="2400" i="1" smtClean="0"/>
            </a:br>
            <a:r>
              <a:rPr lang="ru-RU" sz="2400" smtClean="0"/>
              <a:t>Пусть </a:t>
            </a:r>
            <a:r>
              <a:rPr lang="en-US" sz="2400" b="1" smtClean="0"/>
              <a:t>L</a:t>
            </a:r>
            <a:r>
              <a:rPr lang="ru-RU" sz="2400" smtClean="0"/>
              <a:t>,</a:t>
            </a:r>
            <a:r>
              <a:rPr lang="en-US" sz="2400" b="1" smtClean="0"/>
              <a:t>M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en-US" sz="2400" smtClean="0"/>
              <a:t>, </a:t>
            </a:r>
            <a:r>
              <a:rPr lang="en-US" sz="2400" b="1" smtClean="0"/>
              <a:t>intL</a:t>
            </a:r>
            <a:r>
              <a:rPr lang="en-US" sz="2400" smtClean="0"/>
              <a:t> </a:t>
            </a:r>
            <a:r>
              <a:rPr lang="ru-RU" sz="2400" smtClean="0"/>
              <a:t>— </a:t>
            </a:r>
            <a:r>
              <a:rPr lang="en-US" sz="2400" b="1" smtClean="0"/>
              <a:t>L/M</a:t>
            </a:r>
            <a:r>
              <a:rPr lang="en-US" sz="2400" smtClean="0"/>
              <a:t>-</a:t>
            </a:r>
            <a:r>
              <a:rPr lang="ru-RU" sz="2400" smtClean="0"/>
              <a:t>интерпретатор, тогда </a:t>
            </a:r>
            <a:r>
              <a:rPr lang="en-US" sz="2400" b="1" smtClean="0"/>
              <a:t>intL</a:t>
            </a:r>
            <a:r>
              <a:rPr lang="en-US" sz="2400" smtClean="0"/>
              <a:t> </a:t>
            </a:r>
            <a:r>
              <a:rPr lang="ru-RU" sz="2400" smtClean="0"/>
              <a:t>является </a:t>
            </a:r>
            <a:r>
              <a:rPr lang="en-US" sz="2400" b="1" smtClean="0"/>
              <a:t>ID</a:t>
            </a:r>
            <a:r>
              <a:rPr lang="en-US" sz="2400" smtClean="0"/>
              <a:t>-</a:t>
            </a:r>
            <a:r>
              <a:rPr lang="ru-RU" sz="2400" smtClean="0"/>
              <a:t>интерпретатором для </a:t>
            </a:r>
            <a:r>
              <a:rPr lang="en-US" sz="2400" b="1" smtClean="0"/>
              <a:t>L</a:t>
            </a:r>
            <a:r>
              <a:rPr lang="en-US" sz="2400" smtClean="0"/>
              <a:t> </a:t>
            </a:r>
            <a:r>
              <a:rPr lang="ru-RU" sz="2400" smtClean="0"/>
              <a:t>на </a:t>
            </a:r>
            <a:r>
              <a:rPr lang="en-US" sz="2400" b="1" smtClean="0"/>
              <a:t>M</a:t>
            </a:r>
            <a:r>
              <a:rPr lang="en-US" sz="2400" smtClean="0"/>
              <a:t>.</a:t>
            </a: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Частично фиксированный аргумент</a:t>
            </a:r>
          </a:p>
        </p:txBody>
      </p:sp>
      <p:sp>
        <p:nvSpPr>
          <p:cNvPr id="121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Пусть </a:t>
            </a:r>
            <a:r>
              <a:rPr lang="en-US" sz="2400" b="1" smtClean="0"/>
              <a:t>L</a:t>
            </a:r>
            <a:r>
              <a:rPr lang="ru-RU" sz="2400" b="1" smtClean="0"/>
              <a:t>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ru-RU" sz="2400" b="1" smtClean="0">
                <a:sym typeface="SymbolProp BT" pitchFamily="2" charset="2"/>
              </a:rPr>
              <a:t> 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en-US" sz="2400" smtClean="0"/>
              <a:t>, </a:t>
            </a:r>
            <a:r>
              <a:rPr lang="en-US" sz="2400" b="1" smtClean="0"/>
              <a:t>p</a:t>
            </a:r>
            <a:r>
              <a:rPr lang="ru-RU" sz="2400" b="1" smtClean="0"/>
              <a:t>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ru-RU" sz="2400" b="1" smtClean="0">
                <a:sym typeface="SymbolProp BT" pitchFamily="2" charset="2"/>
              </a:rPr>
              <a:t> </a:t>
            </a:r>
            <a:r>
              <a:rPr lang="en-US" sz="2400" b="1" smtClean="0"/>
              <a:t>P</a:t>
            </a:r>
            <a:r>
              <a:rPr lang="en-US" sz="2400" b="1" baseline="-25000" smtClean="0"/>
              <a:t>L</a:t>
            </a:r>
            <a:r>
              <a:rPr lang="en-US" sz="2400" smtClean="0"/>
              <a:t>, </a:t>
            </a:r>
            <a:r>
              <a:rPr lang="en-US" sz="2400" b="1" smtClean="0"/>
              <a:t>d</a:t>
            </a:r>
            <a:r>
              <a:rPr lang="en-US" sz="2400" b="1" baseline="-25000" smtClean="0"/>
              <a:t>1</a:t>
            </a:r>
            <a:r>
              <a:rPr lang="ru-RU" sz="2400" b="1" baseline="-25000" smtClean="0"/>
              <a:t>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ru-RU" sz="2400" b="1" smtClean="0">
                <a:sym typeface="SymbolProp BT" pitchFamily="2" charset="2"/>
              </a:rPr>
              <a:t> </a:t>
            </a:r>
            <a:r>
              <a:rPr lang="en-US" sz="2400" b="1" smtClean="0"/>
              <a:t>D</a:t>
            </a:r>
            <a:r>
              <a:rPr lang="en-US" sz="2400" smtClean="0"/>
              <a:t>, </a:t>
            </a:r>
            <a:r>
              <a:rPr lang="en-US" sz="2400" b="1" smtClean="0"/>
              <a:t>p</a:t>
            </a:r>
            <a:r>
              <a:rPr lang="ru-RU" sz="2400" b="1" smtClean="0"/>
              <a:t>’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ru-RU" sz="2400" b="1" smtClean="0">
                <a:sym typeface="SymbolProp BT" pitchFamily="2" charset="2"/>
              </a:rPr>
              <a:t> </a:t>
            </a:r>
            <a:r>
              <a:rPr lang="en-US" sz="2400" b="1" smtClean="0"/>
              <a:t>P</a:t>
            </a:r>
            <a:r>
              <a:rPr lang="en-US" sz="2400" b="1" baseline="-25000" smtClean="0"/>
              <a:t>L</a:t>
            </a:r>
            <a:r>
              <a:rPr lang="en-US" sz="2400" smtClean="0"/>
              <a:t> </a:t>
            </a:r>
            <a:r>
              <a:rPr lang="ru-RU" sz="2400" smtClean="0"/>
              <a:t>такая, что 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  	 </a:t>
            </a:r>
            <a:r>
              <a:rPr lang="en-US" sz="2400" b="1" smtClean="0">
                <a:sym typeface="SymbolProp BT" pitchFamily="2" charset="2"/>
              </a:rPr>
              <a:t></a:t>
            </a:r>
            <a:r>
              <a:rPr lang="ru-RU" sz="2400" b="1" smtClean="0">
                <a:sym typeface="SymbolProp BT" pitchFamily="2" charset="2"/>
              </a:rPr>
              <a:t> </a:t>
            </a:r>
            <a:r>
              <a:rPr lang="en-US" sz="2400" b="1" smtClean="0"/>
              <a:t>d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D : [[p</a:t>
            </a:r>
            <a:r>
              <a:rPr lang="ru-RU" sz="2400" b="1" smtClean="0"/>
              <a:t>’</a:t>
            </a:r>
            <a:r>
              <a:rPr lang="en-US" sz="2400" b="1" smtClean="0"/>
              <a:t>]]</a:t>
            </a:r>
            <a:r>
              <a:rPr lang="en-US" sz="2400" b="1" baseline="-25000" smtClean="0"/>
              <a:t>L</a:t>
            </a:r>
            <a:r>
              <a:rPr lang="en-US" sz="2400" b="1" smtClean="0"/>
              <a:t> d</a:t>
            </a:r>
            <a:r>
              <a:rPr lang="en-US" sz="2400" b="1" baseline="-25000" smtClean="0"/>
              <a:t>2</a:t>
            </a:r>
            <a:r>
              <a:rPr lang="en-US" sz="2400" b="1" smtClean="0"/>
              <a:t> = [[p]]</a:t>
            </a:r>
            <a:r>
              <a:rPr lang="en-US" sz="2400" b="1" baseline="-25000" smtClean="0"/>
              <a:t>L</a:t>
            </a:r>
            <a:r>
              <a:rPr lang="en-US" sz="2400" b="1" smtClean="0"/>
              <a:t> [d</a:t>
            </a:r>
            <a:r>
              <a:rPr lang="en-US" sz="2400" b="1" baseline="-25000" smtClean="0"/>
              <a:t>1</a:t>
            </a:r>
            <a:r>
              <a:rPr lang="en-US" sz="2400" b="1" smtClean="0"/>
              <a:t>, d</a:t>
            </a:r>
            <a:r>
              <a:rPr lang="en-US" sz="2400" b="1" baseline="-25000" smtClean="0"/>
              <a:t>2</a:t>
            </a:r>
            <a:r>
              <a:rPr lang="en-US" sz="2400" b="1" smtClean="0"/>
              <a:t>]</a:t>
            </a:r>
            <a:r>
              <a:rPr lang="en-US" sz="2400" smtClean="0"/>
              <a:t>.</a:t>
            </a: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Если такая </a:t>
            </a:r>
            <a:r>
              <a:rPr lang="en-US" sz="2400" b="1" smtClean="0"/>
              <a:t>p</a:t>
            </a:r>
            <a:r>
              <a:rPr lang="ru-RU" sz="2400" b="1" smtClean="0"/>
              <a:t>’</a:t>
            </a:r>
            <a:r>
              <a:rPr lang="en-US" sz="2400" smtClean="0"/>
              <a:t> </a:t>
            </a:r>
            <a:r>
              <a:rPr lang="ru-RU" sz="2400" smtClean="0"/>
              <a:t>существует, мы обозначим </a:t>
            </a:r>
            <a:r>
              <a:rPr lang="en-US" sz="2400" b="1" smtClean="0"/>
              <a:t>p</a:t>
            </a:r>
            <a:r>
              <a:rPr lang="ru-RU" sz="2400" b="1" smtClean="0"/>
              <a:t>’</a:t>
            </a:r>
            <a:r>
              <a:rPr lang="en-US" sz="2400" smtClean="0"/>
              <a:t> </a:t>
            </a:r>
            <a:r>
              <a:rPr lang="ru-RU" sz="2400" smtClean="0"/>
              <a:t>через</a:t>
            </a:r>
            <a:br>
              <a:rPr lang="ru-RU" sz="2400" smtClean="0"/>
            </a:br>
            <a:r>
              <a:rPr lang="en-US" sz="2400" b="1" smtClean="0">
                <a:solidFill>
                  <a:schemeClr val="accent2"/>
                </a:solidFill>
              </a:rPr>
              <a:t>[p, [d</a:t>
            </a:r>
            <a:r>
              <a:rPr lang="en-US" sz="2400" b="1" baseline="-25000" smtClean="0">
                <a:solidFill>
                  <a:schemeClr val="accent2"/>
                </a:solidFill>
              </a:rPr>
              <a:t>1</a:t>
            </a:r>
            <a:r>
              <a:rPr lang="en-US" sz="2400" b="1" smtClean="0">
                <a:solidFill>
                  <a:schemeClr val="accent2"/>
                </a:solidFill>
              </a:rPr>
              <a:t>, </a:t>
            </a:r>
            <a:r>
              <a:rPr lang="en-US" sz="2400" b="1" smtClean="0">
                <a:solidFill>
                  <a:schemeClr val="accent2"/>
                </a:solidFill>
                <a:sym typeface="SymbolProp BT" pitchFamily="2" charset="2"/>
              </a:rPr>
              <a:t></a:t>
            </a:r>
            <a:r>
              <a:rPr lang="en-US" sz="2400" b="1" smtClean="0">
                <a:solidFill>
                  <a:schemeClr val="accent2"/>
                </a:solidFill>
              </a:rPr>
              <a:t> ]]</a:t>
            </a:r>
            <a:r>
              <a:rPr lang="ru-RU" sz="2400" smtClean="0"/>
              <a:t>. Выполнено:</a:t>
            </a:r>
            <a:br>
              <a:rPr lang="ru-RU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	 </a:t>
            </a:r>
            <a:r>
              <a:rPr lang="en-US" sz="2400" b="1" smtClean="0">
                <a:sym typeface="SymbolProp BT" pitchFamily="2" charset="2"/>
              </a:rPr>
              <a:t></a:t>
            </a:r>
            <a:r>
              <a:rPr lang="en-US" sz="2400" b="1" smtClean="0"/>
              <a:t> L</a:t>
            </a:r>
            <a:r>
              <a:rPr lang="ru-RU" sz="2400" b="1" smtClean="0"/>
              <a:t>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ru-RU" sz="2400" b="1" smtClean="0">
                <a:sym typeface="SymbolProp BT" pitchFamily="2" charset="2"/>
              </a:rPr>
              <a:t> 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en-US" sz="2400" b="1" smtClean="0"/>
              <a:t>, </a:t>
            </a:r>
            <a:r>
              <a:rPr lang="en-US" sz="2400" b="1" smtClean="0">
                <a:sym typeface="SymbolProp BT" pitchFamily="2" charset="2"/>
              </a:rPr>
              <a:t></a:t>
            </a:r>
            <a:r>
              <a:rPr lang="en-US" sz="2400" b="1" smtClean="0"/>
              <a:t> p</a:t>
            </a:r>
            <a:r>
              <a:rPr lang="ru-RU" sz="2400" b="1" smtClean="0"/>
              <a:t>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ru-RU" sz="2400" b="1" smtClean="0">
                <a:sym typeface="SymbolProp BT" pitchFamily="2" charset="2"/>
              </a:rPr>
              <a:t> </a:t>
            </a:r>
            <a:r>
              <a:rPr lang="en-US" sz="2400" b="1" smtClean="0"/>
              <a:t>P</a:t>
            </a:r>
            <a:r>
              <a:rPr lang="en-US" sz="2400" b="1" baseline="-25000" smtClean="0"/>
              <a:t>L</a:t>
            </a:r>
            <a:r>
              <a:rPr lang="en-US" sz="2400" b="1" smtClean="0"/>
              <a:t>, </a:t>
            </a:r>
            <a:r>
              <a:rPr lang="en-US" sz="2400" b="1" smtClean="0">
                <a:sym typeface="SymbolProp BT" pitchFamily="2" charset="2"/>
              </a:rPr>
              <a:t></a:t>
            </a:r>
            <a:r>
              <a:rPr lang="en-US" sz="2400" b="1" smtClean="0"/>
              <a:t> d</a:t>
            </a:r>
            <a:r>
              <a:rPr lang="en-US" sz="2400" b="1" baseline="-25000" smtClean="0"/>
              <a:t>1</a:t>
            </a:r>
            <a:r>
              <a:rPr lang="en-US" sz="2400" b="1" smtClean="0"/>
              <a:t>, d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 D :</a:t>
            </a: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smtClean="0"/>
              <a:t>		</a:t>
            </a:r>
            <a:r>
              <a:rPr lang="en-US" sz="2400" b="1" smtClean="0"/>
              <a:t>[[ </a:t>
            </a:r>
            <a:r>
              <a:rPr lang="en-US" sz="2400" b="1" smtClean="0">
                <a:solidFill>
                  <a:schemeClr val="accent2"/>
                </a:solidFill>
              </a:rPr>
              <a:t>[p, [d</a:t>
            </a:r>
            <a:r>
              <a:rPr lang="en-US" sz="2400" b="1" baseline="-25000" smtClean="0">
                <a:solidFill>
                  <a:schemeClr val="accent2"/>
                </a:solidFill>
              </a:rPr>
              <a:t>1</a:t>
            </a:r>
            <a:r>
              <a:rPr lang="en-US" sz="2400" b="1" smtClean="0">
                <a:solidFill>
                  <a:schemeClr val="accent2"/>
                </a:solidFill>
              </a:rPr>
              <a:t>, </a:t>
            </a:r>
            <a:r>
              <a:rPr lang="en-US" sz="2400" b="1" smtClean="0">
                <a:solidFill>
                  <a:schemeClr val="accent2"/>
                </a:solidFill>
                <a:sym typeface="SymbolProp BT" pitchFamily="2" charset="2"/>
              </a:rPr>
              <a:t></a:t>
            </a:r>
            <a:r>
              <a:rPr lang="en-US" sz="2400" b="1" smtClean="0">
                <a:solidFill>
                  <a:schemeClr val="accent2"/>
                </a:solidFill>
              </a:rPr>
              <a:t> ]]</a:t>
            </a:r>
            <a:r>
              <a:rPr lang="en-US" sz="2400" b="1" smtClean="0"/>
              <a:t> ]]</a:t>
            </a:r>
            <a:r>
              <a:rPr lang="en-US" sz="2400" b="1" baseline="-25000" smtClean="0"/>
              <a:t>L</a:t>
            </a:r>
            <a:r>
              <a:rPr lang="en-US" sz="2400" b="1" smtClean="0"/>
              <a:t> d</a:t>
            </a:r>
            <a:r>
              <a:rPr lang="en-US" sz="2400" b="1" baseline="-25000" smtClean="0"/>
              <a:t>2</a:t>
            </a:r>
            <a:r>
              <a:rPr lang="en-US" sz="2400" b="1" smtClean="0"/>
              <a:t> =</a:t>
            </a:r>
            <a:r>
              <a:rPr lang="ru-RU" sz="2400" b="1" smtClean="0"/>
              <a:t> </a:t>
            </a:r>
            <a:r>
              <a:rPr lang="en-US" sz="2400" b="1" smtClean="0"/>
              <a:t>[[p]]</a:t>
            </a:r>
            <a:r>
              <a:rPr lang="en-US" sz="2400" b="1" baseline="-25000" smtClean="0"/>
              <a:t>L</a:t>
            </a:r>
            <a:r>
              <a:rPr lang="en-US" sz="2400" b="1" smtClean="0"/>
              <a:t> [d</a:t>
            </a:r>
            <a:r>
              <a:rPr lang="en-US" sz="2400" b="1" baseline="-25000" smtClean="0"/>
              <a:t>1</a:t>
            </a:r>
            <a:r>
              <a:rPr lang="en-US" sz="2400" b="1" smtClean="0"/>
              <a:t>, d</a:t>
            </a:r>
            <a:r>
              <a:rPr lang="en-US" sz="2400" b="1" baseline="-25000" smtClean="0"/>
              <a:t>2</a:t>
            </a:r>
            <a:r>
              <a:rPr lang="en-US" sz="2400" b="1" smtClean="0"/>
              <a:t>]</a:t>
            </a:r>
            <a:r>
              <a:rPr lang="ru-RU" sz="2400" b="1" smtClean="0"/>
              <a:t/>
            </a:r>
            <a:br>
              <a:rPr lang="ru-RU" sz="2400" b="1" smtClean="0"/>
            </a:br>
            <a:endParaRPr 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Обсуждение.</a:t>
            </a:r>
            <a:r>
              <a:rPr lang="en-US" sz="2400" smtClean="0"/>
              <a:t> </a:t>
            </a:r>
            <a:r>
              <a:rPr lang="ru-RU" sz="2400" smtClean="0"/>
              <a:t> Мы можем предполагать, что если </a:t>
            </a:r>
            <a:r>
              <a:rPr lang="en-US" sz="2400" b="1" smtClean="0"/>
              <a:t>p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en-US" sz="2400" b="1" smtClean="0"/>
              <a:t>P</a:t>
            </a:r>
            <a:r>
              <a:rPr lang="en-US" sz="2400" b="1" baseline="-25000" smtClean="0"/>
              <a:t>L</a:t>
            </a:r>
            <a:r>
              <a:rPr lang="ru-RU" sz="2400" smtClean="0"/>
              <a:t>,</a:t>
            </a:r>
            <a:r>
              <a:rPr lang="en-US" sz="2400" smtClean="0"/>
              <a:t> </a:t>
            </a:r>
            <a:r>
              <a:rPr lang="ru-RU" sz="2400" smtClean="0"/>
              <a:t>то всегда возможно написать </a:t>
            </a:r>
            <a:r>
              <a:rPr lang="en-US" sz="2400" b="1" smtClean="0">
                <a:solidFill>
                  <a:schemeClr val="accent2"/>
                </a:solidFill>
              </a:rPr>
              <a:t>[p, [d</a:t>
            </a:r>
            <a:r>
              <a:rPr lang="en-US" sz="2400" b="1" baseline="-25000" smtClean="0">
                <a:solidFill>
                  <a:schemeClr val="accent2"/>
                </a:solidFill>
              </a:rPr>
              <a:t>1</a:t>
            </a:r>
            <a:r>
              <a:rPr lang="en-US" sz="2400" b="1" smtClean="0">
                <a:solidFill>
                  <a:schemeClr val="accent2"/>
                </a:solidFill>
              </a:rPr>
              <a:t>, </a:t>
            </a:r>
            <a:r>
              <a:rPr lang="en-US" sz="2400" b="1" smtClean="0">
                <a:solidFill>
                  <a:schemeClr val="accent2"/>
                </a:solidFill>
                <a:sym typeface="SymbolProp BT" pitchFamily="2" charset="2"/>
              </a:rPr>
              <a:t></a:t>
            </a:r>
            <a:r>
              <a:rPr lang="en-US" sz="2400" b="1" smtClean="0">
                <a:solidFill>
                  <a:schemeClr val="accent2"/>
                </a:solidFill>
              </a:rPr>
              <a:t> ]]</a:t>
            </a:r>
            <a:r>
              <a:rPr lang="en-US" sz="2400" smtClean="0"/>
              <a:t>.</a:t>
            </a: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b="1" smtClean="0"/>
              <a:t>Замечание: </a:t>
            </a:r>
            <a:r>
              <a:rPr lang="ru-RU" sz="2400" smtClean="0"/>
              <a:t>для любого универсального  </a:t>
            </a:r>
            <a:r>
              <a:rPr lang="en-US" sz="2400" b="1" smtClean="0"/>
              <a:t>L</a:t>
            </a:r>
            <a:r>
              <a:rPr lang="ru-RU" sz="2400" b="1" smtClean="0"/>
              <a:t> </a:t>
            </a:r>
            <a:r>
              <a:rPr lang="en-US" sz="2400" b="1" smtClean="0">
                <a:sym typeface="SymbolProp BT" pitchFamily="2" charset="2"/>
              </a:rPr>
              <a:t></a:t>
            </a:r>
            <a:r>
              <a:rPr lang="ru-RU" sz="2400" b="1" smtClean="0">
                <a:sym typeface="SymbolProp BT" pitchFamily="2" charset="2"/>
              </a:rPr>
              <a:t> </a:t>
            </a:r>
            <a:r>
              <a:rPr lang="en-US" sz="2400" b="1" smtClean="0">
                <a:latin typeface="Script MT Bold" pitchFamily="66" charset="0"/>
              </a:rPr>
              <a:t>P</a:t>
            </a:r>
            <a:r>
              <a:rPr lang="ru-RU" sz="2400" smtClean="0"/>
              <a:t> всегда возможно написать  </a:t>
            </a:r>
            <a:r>
              <a:rPr lang="en-US" sz="2400" b="1" smtClean="0">
                <a:solidFill>
                  <a:schemeClr val="accent2"/>
                </a:solidFill>
              </a:rPr>
              <a:t>[p, [d</a:t>
            </a:r>
            <a:r>
              <a:rPr lang="en-US" sz="2400" b="1" baseline="-25000" smtClean="0">
                <a:solidFill>
                  <a:schemeClr val="accent2"/>
                </a:solidFill>
              </a:rPr>
              <a:t>1</a:t>
            </a:r>
            <a:r>
              <a:rPr lang="en-US" sz="2400" b="1" smtClean="0">
                <a:solidFill>
                  <a:schemeClr val="accent2"/>
                </a:solidFill>
              </a:rPr>
              <a:t>, </a:t>
            </a:r>
            <a:r>
              <a:rPr lang="en-US" sz="2400" b="1" smtClean="0">
                <a:solidFill>
                  <a:schemeClr val="accent2"/>
                </a:solidFill>
                <a:sym typeface="SymbolProp BT" pitchFamily="2" charset="2"/>
              </a:rPr>
              <a:t></a:t>
            </a:r>
            <a:r>
              <a:rPr lang="en-US" sz="2400" b="1" smtClean="0">
                <a:solidFill>
                  <a:schemeClr val="accent2"/>
                </a:solidFill>
              </a:rPr>
              <a:t> ]]</a:t>
            </a:r>
            <a:r>
              <a:rPr lang="en-US" sz="2400" smtClean="0"/>
              <a:t>.</a:t>
            </a:r>
            <a:r>
              <a:rPr lang="ru-RU" sz="2400" smtClean="0"/>
              <a:t> В частности, если </a:t>
            </a:r>
            <a:r>
              <a:rPr lang="en-US" sz="2400" b="1" smtClean="0"/>
              <a:t>L</a:t>
            </a:r>
            <a:r>
              <a:rPr lang="en-US" sz="2400" smtClean="0"/>
              <a:t> </a:t>
            </a:r>
            <a:r>
              <a:rPr lang="ru-RU" sz="2400" smtClean="0"/>
              <a:t>поддерживает </a:t>
            </a:r>
            <a:r>
              <a:rPr lang="en-US" sz="2400" b="1" smtClean="0">
                <a:sym typeface="SymbolProp BT" pitchFamily="2" charset="2"/>
              </a:rPr>
              <a:t></a:t>
            </a:r>
            <a:r>
              <a:rPr lang="ru-RU" sz="2400" smtClean="0"/>
              <a:t>-абстракцию, то можно написать</a:t>
            </a:r>
            <a:r>
              <a:rPr lang="en-US" sz="2400" smtClean="0"/>
              <a:t>:</a:t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 	</a:t>
            </a:r>
            <a:r>
              <a:rPr lang="en-US" sz="2400" b="1" smtClean="0">
                <a:solidFill>
                  <a:schemeClr val="accent2"/>
                </a:solidFill>
              </a:rPr>
              <a:t>[p, [d</a:t>
            </a:r>
            <a:r>
              <a:rPr lang="en-US" sz="2400" b="1" baseline="-25000" smtClean="0">
                <a:solidFill>
                  <a:schemeClr val="accent2"/>
                </a:solidFill>
              </a:rPr>
              <a:t>1</a:t>
            </a:r>
            <a:r>
              <a:rPr lang="en-US" sz="2400" b="1" smtClean="0">
                <a:solidFill>
                  <a:schemeClr val="accent2"/>
                </a:solidFill>
              </a:rPr>
              <a:t>, </a:t>
            </a:r>
            <a:r>
              <a:rPr lang="en-US" sz="2400" b="1" smtClean="0">
                <a:solidFill>
                  <a:schemeClr val="accent2"/>
                </a:solidFill>
                <a:sym typeface="SymbolProp BT" pitchFamily="2" charset="2"/>
              </a:rPr>
              <a:t></a:t>
            </a:r>
            <a:r>
              <a:rPr lang="en-US" sz="2400" b="1" smtClean="0">
                <a:solidFill>
                  <a:schemeClr val="accent2"/>
                </a:solidFill>
              </a:rPr>
              <a:t> ]]</a:t>
            </a:r>
            <a:r>
              <a:rPr lang="en-US" sz="2400" b="1" smtClean="0"/>
              <a:t> = </a:t>
            </a:r>
            <a:r>
              <a:rPr lang="en-US" sz="2400" b="1" smtClean="0">
                <a:sym typeface="SymbolProp BT" pitchFamily="2" charset="2"/>
              </a:rPr>
              <a:t></a:t>
            </a:r>
            <a:r>
              <a:rPr lang="en-US" sz="2400" b="1" smtClean="0"/>
              <a:t> d</a:t>
            </a:r>
            <a:r>
              <a:rPr lang="en-US" sz="2400" b="1" baseline="-25000" smtClean="0"/>
              <a:t>2</a:t>
            </a:r>
            <a:r>
              <a:rPr lang="en-US" sz="2400" b="1" smtClean="0"/>
              <a:t> . p [ d</a:t>
            </a:r>
            <a:r>
              <a:rPr lang="en-US" sz="2400" b="1" baseline="-25000" smtClean="0"/>
              <a:t>1</a:t>
            </a:r>
            <a:r>
              <a:rPr lang="en-US" sz="2400" b="1" smtClean="0"/>
              <a:t>, d</a:t>
            </a:r>
            <a:r>
              <a:rPr lang="en-US" sz="2400" b="1" baseline="-25000" smtClean="0"/>
              <a:t>2</a:t>
            </a:r>
            <a:r>
              <a:rPr lang="en-US" sz="2400" b="1" smtClean="0"/>
              <a:t> ]</a:t>
            </a:r>
            <a:endParaRPr lang="ru-RU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147638"/>
            <a:ext cx="8429625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dirty="0" smtClean="0"/>
              <a:t>Нестандартные башни: комбинируя нестандартные интерпретаторы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b="1" smtClean="0"/>
              <a:t>Определение</a:t>
            </a:r>
            <a:r>
              <a:rPr lang="ru-RU" sz="2800" i="1" smtClean="0"/>
              <a:t> (</a:t>
            </a:r>
            <a:r>
              <a:rPr lang="en-US" sz="2800" i="1" smtClean="0"/>
              <a:t>Non-Standard Tower</a:t>
            </a:r>
            <a:r>
              <a:rPr lang="ru-RU" sz="2800" i="1" smtClean="0"/>
              <a:t>)</a:t>
            </a:r>
            <a:r>
              <a:rPr lang="ru-RU" sz="2800" smtClean="0"/>
              <a:t> </a:t>
            </a:r>
            <a:br>
              <a:rPr lang="ru-RU" sz="2800" smtClean="0"/>
            </a:br>
            <a:r>
              <a:rPr lang="ru-RU" sz="2800" smtClean="0"/>
              <a:t>Пусть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>
                <a:latin typeface="Script MT Bold" pitchFamily="66" charset="0"/>
              </a:rPr>
              <a:t>P</a:t>
            </a:r>
            <a:r>
              <a:rPr lang="ru-RU" sz="2800" b="1" smtClean="0"/>
              <a:t>’ </a:t>
            </a:r>
            <a:r>
              <a:rPr lang="en-US" sz="2800" b="1" smtClean="0">
                <a:sym typeface="SymbolProp BT" pitchFamily="2" charset="2"/>
              </a:rPr>
              <a:t>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smtClean="0"/>
              <a:t>;</a:t>
            </a:r>
            <a:r>
              <a:rPr lang="en-US" sz="2800" b="1" smtClean="0"/>
              <a:t> N</a:t>
            </a:r>
            <a:r>
              <a:rPr lang="en-US" sz="2800" smtClean="0"/>
              <a:t>,</a:t>
            </a:r>
            <a:r>
              <a:rPr lang="en-US" sz="2800" b="1" smtClean="0"/>
              <a:t>L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b="1" smtClean="0"/>
              <a:t>’</a:t>
            </a:r>
            <a:r>
              <a:rPr lang="ru-RU" sz="2800" smtClean="0"/>
              <a:t>;</a:t>
            </a:r>
            <a:r>
              <a:rPr lang="en-US" sz="2800" b="1" smtClean="0"/>
              <a:t> M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smtClean="0"/>
              <a:t>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/>
              <a:t>S</a:t>
            </a:r>
            <a:r>
              <a:rPr lang="ru-RU" sz="2800" b="1" smtClean="0"/>
              <a:t>’</a:t>
            </a:r>
            <a:r>
              <a:rPr lang="en-US" sz="2800" smtClean="0"/>
              <a:t>, </a:t>
            </a:r>
            <a:r>
              <a:rPr lang="en-US" sz="2800" b="1" smtClean="0"/>
              <a:t>S</a:t>
            </a:r>
            <a:r>
              <a:rPr lang="ru-RU" sz="2800" b="1" smtClean="0"/>
              <a:t>’’</a:t>
            </a:r>
            <a:r>
              <a:rPr lang="en-US" sz="2800" smtClean="0"/>
              <a:t> </a:t>
            </a:r>
            <a:r>
              <a:rPr lang="ru-RU" sz="2800" smtClean="0"/>
              <a:t>— свойства для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b="1" smtClean="0"/>
              <a:t>’</a:t>
            </a:r>
            <a:r>
              <a:rPr lang="ru-RU" sz="2800" smtClean="0"/>
              <a:t>;</a:t>
            </a:r>
            <a:br>
              <a:rPr lang="ru-RU" sz="2800" smtClean="0"/>
            </a:br>
            <a:r>
              <a:rPr lang="ru-RU" sz="2800" smtClean="0"/>
              <a:t>	</a:t>
            </a:r>
            <a:r>
              <a:rPr lang="en-US" sz="2800" b="1" smtClean="0"/>
              <a:t>S</a:t>
            </a:r>
            <a:r>
              <a:rPr lang="ru-RU" sz="2800" b="1" smtClean="0"/>
              <a:t>’</a:t>
            </a:r>
            <a:r>
              <a:rPr lang="ru-RU" sz="2800" smtClean="0"/>
              <a:t> — сильное (</a:t>
            </a:r>
            <a:r>
              <a:rPr lang="en-US" sz="2800" smtClean="0"/>
              <a:t>robust</a:t>
            </a:r>
            <a:r>
              <a:rPr lang="ru-RU" sz="2800" smtClean="0"/>
              <a:t>);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/>
              <a:t>nintN</a:t>
            </a:r>
            <a:r>
              <a:rPr lang="ru-RU" sz="2800" b="1" smtClean="0"/>
              <a:t>’’</a:t>
            </a:r>
            <a:r>
              <a:rPr lang="en-US" sz="2800" b="1" smtClean="0"/>
              <a:t>	</a:t>
            </a:r>
            <a:r>
              <a:rPr lang="ru-RU" sz="2800" smtClean="0"/>
              <a:t>— </a:t>
            </a:r>
            <a:r>
              <a:rPr lang="en-US" sz="2800" b="1" smtClean="0"/>
              <a:t>S</a:t>
            </a:r>
            <a:r>
              <a:rPr lang="ru-RU" sz="2800" b="1" smtClean="0"/>
              <a:t>’’</a:t>
            </a:r>
            <a:r>
              <a:rPr lang="en-US" sz="2800" b="1" smtClean="0"/>
              <a:t>|N/L</a:t>
            </a:r>
            <a:r>
              <a:rPr lang="en-US" sz="2800" smtClean="0"/>
              <a:t>-</a:t>
            </a:r>
            <a:r>
              <a:rPr lang="ru-RU" sz="2800" smtClean="0"/>
              <a:t>интерпретатор;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/>
              <a:t>nintL</a:t>
            </a:r>
            <a:r>
              <a:rPr lang="ru-RU" sz="2800" b="1" smtClean="0"/>
              <a:t>’</a:t>
            </a:r>
            <a:r>
              <a:rPr lang="en-US" sz="2800" b="1" smtClean="0"/>
              <a:t>	</a:t>
            </a:r>
            <a:r>
              <a:rPr lang="ru-RU" sz="2800" smtClean="0"/>
              <a:t>— </a:t>
            </a:r>
            <a:r>
              <a:rPr lang="en-US" sz="2800" b="1" smtClean="0"/>
              <a:t>S</a:t>
            </a:r>
            <a:r>
              <a:rPr lang="ru-RU" sz="2800" b="1" smtClean="0"/>
              <a:t>’</a:t>
            </a:r>
            <a:r>
              <a:rPr lang="en-US" sz="2800" b="1" smtClean="0"/>
              <a:t>|L/M</a:t>
            </a:r>
            <a:r>
              <a:rPr lang="en-US" sz="2800" smtClean="0"/>
              <a:t>-</a:t>
            </a:r>
            <a:r>
              <a:rPr lang="ru-RU" sz="2800" smtClean="0"/>
              <a:t>интерпретатор;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/>
              <a:t>p </a:t>
            </a:r>
            <a:r>
              <a:rPr lang="en-US" sz="2800" b="1" smtClean="0">
                <a:sym typeface="SymbolProp BT" pitchFamily="2" charset="2"/>
              </a:rPr>
              <a:t> </a:t>
            </a:r>
            <a:r>
              <a:rPr lang="en-US" sz="2800" b="1" smtClean="0"/>
              <a:t>P</a:t>
            </a:r>
            <a:r>
              <a:rPr lang="en-US" sz="2800" b="1" baseline="-25000" smtClean="0"/>
              <a:t>N</a:t>
            </a:r>
            <a:r>
              <a:rPr lang="en-US" sz="2800" b="1" smtClean="0"/>
              <a:t>, d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D</a:t>
            </a:r>
            <a:r>
              <a:rPr lang="en-US" sz="2800" smtClean="0"/>
              <a:t> </a:t>
            </a:r>
            <a:br>
              <a:rPr lang="en-US" sz="2800" smtClean="0"/>
            </a:br>
            <a:r>
              <a:rPr lang="ru-RU" sz="2800" smtClean="0"/>
              <a:t>Тогда нестандартную башню определим:</a:t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en-US" sz="2800" smtClean="0"/>
              <a:t>	</a:t>
            </a:r>
            <a:r>
              <a:rPr lang="en-US" sz="2800" b="1" smtClean="0"/>
              <a:t>[[nintL</a:t>
            </a:r>
            <a:r>
              <a:rPr lang="ru-RU" sz="2800" b="1" smtClean="0"/>
              <a:t>’</a:t>
            </a:r>
            <a:r>
              <a:rPr lang="en-US" sz="2800" b="1" smtClean="0"/>
              <a:t>]]</a:t>
            </a:r>
            <a:r>
              <a:rPr lang="en-US" sz="2800" b="1" baseline="-25000" smtClean="0"/>
              <a:t>M</a:t>
            </a:r>
            <a:r>
              <a:rPr lang="en-US" sz="2800" b="1" smtClean="0"/>
              <a:t>  [</a:t>
            </a:r>
            <a:r>
              <a:rPr lang="en-US" sz="2800" b="1" smtClean="0">
                <a:solidFill>
                  <a:schemeClr val="accent2"/>
                </a:solidFill>
              </a:rPr>
              <a:t>[nintN</a:t>
            </a:r>
            <a:r>
              <a:rPr lang="ru-RU" sz="2800" b="1" smtClean="0">
                <a:solidFill>
                  <a:schemeClr val="accent2"/>
                </a:solidFill>
              </a:rPr>
              <a:t>’’</a:t>
            </a:r>
            <a:r>
              <a:rPr lang="en-US" sz="2800" b="1" smtClean="0">
                <a:solidFill>
                  <a:schemeClr val="accent2"/>
                </a:solidFill>
              </a:rPr>
              <a:t>, [p, </a:t>
            </a:r>
            <a:r>
              <a:rPr lang="en-US" sz="2800" b="1" smtClean="0">
                <a:solidFill>
                  <a:schemeClr val="accent2"/>
                </a:solidFill>
                <a:sym typeface="SymbolProp BT" pitchFamily="2" charset="2"/>
              </a:rPr>
              <a:t></a:t>
            </a:r>
            <a:r>
              <a:rPr lang="en-US" sz="2800" b="1" smtClean="0">
                <a:solidFill>
                  <a:schemeClr val="accent2"/>
                </a:solidFill>
              </a:rPr>
              <a:t> ]]</a:t>
            </a:r>
            <a:r>
              <a:rPr lang="en-US" sz="2800" b="1" smtClean="0"/>
              <a:t>,  d]</a:t>
            </a:r>
            <a:r>
              <a:rPr lang="ru-RU" sz="2800" b="1" smtClean="0"/>
              <a:t/>
            </a:r>
            <a:br>
              <a:rPr lang="ru-RU" sz="2800" b="1" smtClean="0"/>
            </a:br>
            <a:endParaRPr 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147638"/>
            <a:ext cx="8429625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dirty="0" smtClean="0"/>
              <a:t>Нестандартные башни: комбинируя нестандартные интерпретаторы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/>
              <a:t>Теорема </a:t>
            </a:r>
            <a:r>
              <a:rPr lang="en-US" sz="2800" i="1" smtClean="0"/>
              <a:t>(Correctness of non-standard tower)</a:t>
            </a:r>
            <a:r>
              <a:rPr lang="ru-RU" sz="2800" i="1" smtClean="0"/>
              <a:t/>
            </a:r>
            <a:br>
              <a:rPr lang="ru-RU" sz="2800" i="1" smtClean="0"/>
            </a:br>
            <a:r>
              <a:rPr lang="ru-RU" sz="2800" smtClean="0"/>
              <a:t>Пусть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>
                <a:latin typeface="Script MT Bold" pitchFamily="66" charset="0"/>
              </a:rPr>
              <a:t>P</a:t>
            </a:r>
            <a:r>
              <a:rPr lang="ru-RU" sz="2800" b="1" smtClean="0"/>
              <a:t>’ </a:t>
            </a:r>
            <a:r>
              <a:rPr lang="en-US" sz="2800" b="1" smtClean="0">
                <a:sym typeface="SymbolProp BT" pitchFamily="2" charset="2"/>
              </a:rPr>
              <a:t>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smtClean="0"/>
              <a:t>;</a:t>
            </a:r>
            <a:r>
              <a:rPr lang="en-US" sz="2800" b="1" smtClean="0"/>
              <a:t> N</a:t>
            </a:r>
            <a:r>
              <a:rPr lang="en-US" sz="2800" smtClean="0"/>
              <a:t>,</a:t>
            </a:r>
            <a:r>
              <a:rPr lang="en-US" sz="2800" b="1" smtClean="0"/>
              <a:t>L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b="1" smtClean="0"/>
              <a:t>’</a:t>
            </a:r>
            <a:r>
              <a:rPr lang="ru-RU" sz="2800" smtClean="0"/>
              <a:t>;</a:t>
            </a:r>
            <a:r>
              <a:rPr lang="en-US" sz="2800" b="1" smtClean="0"/>
              <a:t> M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smtClean="0"/>
              <a:t>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/>
              <a:t>S</a:t>
            </a:r>
            <a:r>
              <a:rPr lang="ru-RU" sz="2800" b="1" smtClean="0"/>
              <a:t>’</a:t>
            </a:r>
            <a:r>
              <a:rPr lang="en-US" sz="2800" smtClean="0"/>
              <a:t>, </a:t>
            </a:r>
            <a:r>
              <a:rPr lang="en-US" sz="2800" b="1" smtClean="0"/>
              <a:t>S</a:t>
            </a:r>
            <a:r>
              <a:rPr lang="ru-RU" sz="2800" b="1" smtClean="0"/>
              <a:t>’’</a:t>
            </a:r>
            <a:r>
              <a:rPr lang="en-US" sz="2800" smtClean="0"/>
              <a:t> </a:t>
            </a:r>
            <a:r>
              <a:rPr lang="ru-RU" sz="2800" smtClean="0"/>
              <a:t>— свойства для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b="1" smtClean="0"/>
              <a:t>’</a:t>
            </a:r>
            <a:r>
              <a:rPr lang="ru-RU" sz="2800" smtClean="0"/>
              <a:t>;</a:t>
            </a:r>
            <a:br>
              <a:rPr lang="ru-RU" sz="2800" smtClean="0"/>
            </a:br>
            <a:r>
              <a:rPr lang="ru-RU" sz="2800" smtClean="0"/>
              <a:t>	</a:t>
            </a:r>
            <a:r>
              <a:rPr lang="en-US" sz="2800" b="1" smtClean="0"/>
              <a:t>S</a:t>
            </a:r>
            <a:r>
              <a:rPr lang="ru-RU" sz="2800" b="1" smtClean="0"/>
              <a:t>’</a:t>
            </a:r>
            <a:r>
              <a:rPr lang="ru-RU" sz="2800" smtClean="0"/>
              <a:t> — сильное (</a:t>
            </a:r>
            <a:r>
              <a:rPr lang="en-US" sz="2800" smtClean="0"/>
              <a:t>robust</a:t>
            </a:r>
            <a:r>
              <a:rPr lang="ru-RU" sz="2800" smtClean="0"/>
              <a:t>);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/>
              <a:t>nintN</a:t>
            </a:r>
            <a:r>
              <a:rPr lang="ru-RU" sz="2800" b="1" smtClean="0"/>
              <a:t>’’</a:t>
            </a:r>
            <a:r>
              <a:rPr lang="en-US" sz="2800" b="1" smtClean="0"/>
              <a:t>	</a:t>
            </a:r>
            <a:r>
              <a:rPr lang="ru-RU" sz="2800" smtClean="0"/>
              <a:t>— </a:t>
            </a:r>
            <a:r>
              <a:rPr lang="en-US" sz="2800" b="1" smtClean="0"/>
              <a:t>S</a:t>
            </a:r>
            <a:r>
              <a:rPr lang="ru-RU" sz="2800" b="1" smtClean="0"/>
              <a:t>’’</a:t>
            </a:r>
            <a:r>
              <a:rPr lang="en-US" sz="2800" b="1" smtClean="0"/>
              <a:t>|N/L</a:t>
            </a:r>
            <a:r>
              <a:rPr lang="en-US" sz="2800" smtClean="0"/>
              <a:t>-</a:t>
            </a:r>
            <a:r>
              <a:rPr lang="ru-RU" sz="2800" smtClean="0"/>
              <a:t>интерпретатор;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/>
              <a:t>nintL</a:t>
            </a:r>
            <a:r>
              <a:rPr lang="ru-RU" sz="2800" b="1" smtClean="0"/>
              <a:t>’</a:t>
            </a:r>
            <a:r>
              <a:rPr lang="en-US" sz="2800" b="1" smtClean="0"/>
              <a:t>	</a:t>
            </a:r>
            <a:r>
              <a:rPr lang="ru-RU" sz="2800" smtClean="0"/>
              <a:t>— </a:t>
            </a:r>
            <a:r>
              <a:rPr lang="en-US" sz="2800" b="1" smtClean="0"/>
              <a:t>S</a:t>
            </a:r>
            <a:r>
              <a:rPr lang="ru-RU" sz="2800" b="1" smtClean="0"/>
              <a:t>’</a:t>
            </a:r>
            <a:r>
              <a:rPr lang="en-US" sz="2800" b="1" smtClean="0"/>
              <a:t>|L/M</a:t>
            </a:r>
            <a:r>
              <a:rPr lang="en-US" sz="2800" smtClean="0"/>
              <a:t>-</a:t>
            </a:r>
            <a:r>
              <a:rPr lang="ru-RU" sz="2800" smtClean="0"/>
              <a:t>интерпретатор;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ru-RU" sz="2800" smtClean="0"/>
              <a:t>Тогда нестандартная башня на</a:t>
            </a:r>
            <a:r>
              <a:rPr lang="en-US" sz="2800" smtClean="0"/>
              <a:t> </a:t>
            </a:r>
            <a:r>
              <a:rPr lang="ru-RU" sz="2800" smtClean="0"/>
              <a:t>языке</a:t>
            </a:r>
            <a:r>
              <a:rPr lang="ru-RU" sz="2800" b="1" smtClean="0"/>
              <a:t> </a:t>
            </a:r>
            <a:r>
              <a:rPr lang="en-US" sz="2800" b="1" smtClean="0"/>
              <a:t>M </a:t>
            </a:r>
            <a:r>
              <a:rPr lang="ru-RU" sz="2800" smtClean="0"/>
              <a:t>реализует </a:t>
            </a:r>
            <a:r>
              <a:rPr lang="en-US" sz="2800" b="1" smtClean="0"/>
              <a:t>(S</a:t>
            </a:r>
            <a:r>
              <a:rPr lang="ru-RU" sz="2800" b="1" smtClean="0"/>
              <a:t>’</a:t>
            </a:r>
            <a:r>
              <a:rPr lang="en-US" sz="2800" b="1" smtClean="0"/>
              <a:t> o S</a:t>
            </a:r>
            <a:r>
              <a:rPr lang="ru-RU" sz="2800" b="1" smtClean="0"/>
              <a:t>’’</a:t>
            </a:r>
            <a:r>
              <a:rPr lang="en-US" sz="2800" b="1" smtClean="0"/>
              <a:t>)</a:t>
            </a:r>
            <a:r>
              <a:rPr lang="en-US" sz="2800" smtClean="0"/>
              <a:t>-</a:t>
            </a:r>
            <a:r>
              <a:rPr lang="ru-RU" sz="2800" smtClean="0"/>
              <a:t>полу-диалект </a:t>
            </a:r>
            <a:r>
              <a:rPr lang="en-US" sz="2800" b="1" smtClean="0"/>
              <a:t>N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ru-RU" sz="2800" smtClean="0"/>
              <a:t>	</a:t>
            </a:r>
            <a:r>
              <a:rPr lang="en-US" sz="2800" b="1" smtClean="0">
                <a:sym typeface="SymbolProp BT" pitchFamily="2" charset="2"/>
              </a:rPr>
              <a:t></a:t>
            </a:r>
            <a:r>
              <a:rPr lang="en-US" sz="2800" b="1" smtClean="0"/>
              <a:t>p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P</a:t>
            </a:r>
            <a:r>
              <a:rPr lang="en-US" sz="2800" b="1" baseline="-25000" smtClean="0"/>
              <a:t>N</a:t>
            </a:r>
            <a:r>
              <a:rPr lang="en-US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</a:t>
            </a:r>
            <a:r>
              <a:rPr lang="en-US" sz="2800" b="1" smtClean="0"/>
              <a:t>d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D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		</a:t>
            </a:r>
            <a:r>
              <a:rPr lang="en-US" sz="2800" b="1" smtClean="0"/>
              <a:t>[[nintL</a:t>
            </a:r>
            <a:r>
              <a:rPr lang="ru-RU" sz="2800" b="1" smtClean="0"/>
              <a:t>’</a:t>
            </a:r>
            <a:r>
              <a:rPr lang="en-US" sz="2800" b="1" smtClean="0"/>
              <a:t>]]</a:t>
            </a:r>
            <a:r>
              <a:rPr lang="en-US" sz="2800" b="1" baseline="-25000" smtClean="0"/>
              <a:t>M</a:t>
            </a:r>
            <a:r>
              <a:rPr lang="en-US" sz="2800" b="1" smtClean="0"/>
              <a:t>  [</a:t>
            </a:r>
            <a:r>
              <a:rPr lang="en-US" sz="2800" b="1" smtClean="0">
                <a:solidFill>
                  <a:schemeClr val="accent2"/>
                </a:solidFill>
              </a:rPr>
              <a:t>[nintN</a:t>
            </a:r>
            <a:r>
              <a:rPr lang="ru-RU" sz="2800" b="1" smtClean="0">
                <a:solidFill>
                  <a:schemeClr val="accent2"/>
                </a:solidFill>
              </a:rPr>
              <a:t>’’</a:t>
            </a:r>
            <a:r>
              <a:rPr lang="en-US" sz="2800" b="1" smtClean="0">
                <a:solidFill>
                  <a:schemeClr val="accent2"/>
                </a:solidFill>
              </a:rPr>
              <a:t>, [p, </a:t>
            </a:r>
            <a:r>
              <a:rPr lang="en-US" sz="2800" b="1" smtClean="0">
                <a:solidFill>
                  <a:schemeClr val="accent2"/>
                </a:solidFill>
                <a:sym typeface="SymbolProp BT" pitchFamily="2" charset="2"/>
              </a:rPr>
              <a:t></a:t>
            </a:r>
            <a:r>
              <a:rPr lang="en-US" sz="2800" b="1" smtClean="0">
                <a:solidFill>
                  <a:schemeClr val="accent2"/>
                </a:solidFill>
              </a:rPr>
              <a:t> ]]</a:t>
            </a:r>
            <a:r>
              <a:rPr lang="en-US" sz="2800" b="1" smtClean="0"/>
              <a:t>,  d] 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			</a:t>
            </a:r>
            <a:r>
              <a:rPr lang="en-US" sz="2800" b="1" smtClean="0">
                <a:sym typeface="SymbolProp BT" pitchFamily="2" charset="2"/>
              </a:rPr>
              <a:t></a:t>
            </a:r>
            <a:r>
              <a:rPr lang="en-US" sz="2800" b="1" smtClean="0"/>
              <a:t> (S</a:t>
            </a:r>
            <a:r>
              <a:rPr lang="ru-RU" sz="2800" b="1" smtClean="0"/>
              <a:t>’</a:t>
            </a:r>
            <a:r>
              <a:rPr lang="en-US" sz="2800" b="1" smtClean="0"/>
              <a:t> o S</a:t>
            </a:r>
            <a:r>
              <a:rPr lang="ru-RU" sz="2800" b="1" smtClean="0"/>
              <a:t>’’</a:t>
            </a:r>
            <a:r>
              <a:rPr lang="en-US" sz="2800" b="1" smtClean="0"/>
              <a:t>).N.p.d</a:t>
            </a:r>
            <a:endParaRPr lang="ru-RU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Комбинации, сохраняющие определенность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b="1" smtClean="0"/>
              <a:t>Определение </a:t>
            </a:r>
            <a:r>
              <a:rPr lang="ru-RU" sz="2800" i="1" smtClean="0"/>
              <a:t>(</a:t>
            </a:r>
            <a:r>
              <a:rPr lang="en-US" sz="2800" i="1" smtClean="0"/>
              <a:t>Combination Preserves the Definedness</a:t>
            </a:r>
            <a:r>
              <a:rPr lang="ru-RU" sz="2800" i="1" smtClean="0"/>
              <a:t>)</a:t>
            </a:r>
            <a:r>
              <a:rPr lang="ru-RU" sz="2800" smtClean="0"/>
              <a:t>  Пусть</a:t>
            </a:r>
            <a:r>
              <a:rPr lang="en-US" sz="2800" smtClean="0"/>
              <a:t> </a:t>
            </a:r>
            <a:r>
              <a:rPr lang="en-US" sz="2800" b="1" smtClean="0"/>
              <a:t>S</a:t>
            </a:r>
            <a:r>
              <a:rPr lang="ru-RU" sz="2800" b="1" smtClean="0"/>
              <a:t>’</a:t>
            </a:r>
            <a:r>
              <a:rPr lang="en-US" sz="2800" b="1" smtClean="0"/>
              <a:t>, S</a:t>
            </a:r>
            <a:r>
              <a:rPr lang="ru-RU" sz="2800" b="1" smtClean="0"/>
              <a:t>’’</a:t>
            </a:r>
            <a:r>
              <a:rPr lang="en-US" sz="2800" smtClean="0"/>
              <a:t> </a:t>
            </a:r>
            <a:r>
              <a:rPr lang="ru-RU" sz="2800" smtClean="0"/>
              <a:t>— свойства</a:t>
            </a:r>
            <a:r>
              <a:rPr lang="en-US" sz="2800" smtClean="0"/>
              <a:t> </a:t>
            </a:r>
            <a:r>
              <a:rPr lang="ru-RU" sz="2800" smtClean="0"/>
              <a:t> для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smtClean="0"/>
              <a:t>;</a:t>
            </a:r>
            <a:r>
              <a:rPr lang="en-US" sz="2800" smtClean="0"/>
              <a:t> </a:t>
            </a:r>
            <a:r>
              <a:rPr lang="en-US" sz="2800" b="1" smtClean="0"/>
              <a:t>S’</a:t>
            </a:r>
            <a:r>
              <a:rPr lang="en-US" sz="2800" smtClean="0"/>
              <a:t> </a:t>
            </a:r>
            <a:r>
              <a:rPr lang="ru-RU" sz="2800" smtClean="0"/>
              <a:t>— сильное.  Тогда </a:t>
            </a:r>
            <a:r>
              <a:rPr lang="en-US" sz="2800" b="1" smtClean="0"/>
              <a:t>S’</a:t>
            </a:r>
            <a:r>
              <a:rPr lang="en-US" sz="2800" smtClean="0"/>
              <a:t> </a:t>
            </a:r>
            <a:r>
              <a:rPr lang="ru-RU" sz="2800" smtClean="0"/>
              <a:t>и </a:t>
            </a:r>
            <a:r>
              <a:rPr lang="en-US" sz="2800" b="1" smtClean="0"/>
              <a:t>S</a:t>
            </a:r>
            <a:r>
              <a:rPr lang="ru-RU" sz="2800" b="1" smtClean="0"/>
              <a:t>’’</a:t>
            </a:r>
            <a:r>
              <a:rPr lang="en-US" sz="2800" smtClean="0"/>
              <a:t> </a:t>
            </a:r>
            <a:r>
              <a:rPr lang="ru-RU" sz="2800" smtClean="0"/>
              <a:t>комбинируются безопасно </a:t>
            </a:r>
            <a:r>
              <a:rPr lang="en-US" sz="2800" smtClean="0"/>
              <a:t>(</a:t>
            </a:r>
            <a:r>
              <a:rPr lang="ru-RU" sz="2800" smtClean="0"/>
              <a:t>комбинация сохраняет определенность</a:t>
            </a:r>
            <a:r>
              <a:rPr lang="en-US" sz="2800" smtClean="0"/>
              <a:t>) </a:t>
            </a:r>
            <a:r>
              <a:rPr lang="ru-RU" sz="2800" smtClean="0"/>
              <a:t>если</a:t>
            </a:r>
            <a:r>
              <a:rPr lang="en-US" sz="2800" smtClean="0"/>
              <a:t>: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en-US" sz="2800" b="1" smtClean="0">
                <a:sym typeface="SymbolProp BT" pitchFamily="2" charset="2"/>
              </a:rPr>
              <a:t></a:t>
            </a:r>
            <a:r>
              <a:rPr lang="en-US" sz="2800" b="1" smtClean="0"/>
              <a:t> N </a:t>
            </a:r>
            <a:r>
              <a:rPr lang="en-US" sz="2800" b="1" smtClean="0">
                <a:sym typeface="SymbolProp BT" pitchFamily="2" charset="2"/>
              </a:rPr>
              <a:t> </a:t>
            </a:r>
            <a:r>
              <a:rPr lang="en-US" sz="2800" b="1" smtClean="0">
                <a:latin typeface="Script MT Bold" pitchFamily="66" charset="0"/>
              </a:rPr>
              <a:t>P</a:t>
            </a:r>
            <a:r>
              <a:rPr lang="en-US" sz="2800" b="1" smtClean="0">
                <a:sym typeface="SymbolProp BT" pitchFamily="2" charset="2"/>
              </a:rPr>
              <a:t> </a:t>
            </a:r>
            <a:r>
              <a:rPr lang="en-US" sz="2800" b="1" smtClean="0"/>
              <a:t>  </a:t>
            </a:r>
            <a:r>
              <a:rPr lang="en-US" sz="2800" b="1" smtClean="0">
                <a:sym typeface="SymbolProp BT" pitchFamily="2" charset="2"/>
              </a:rPr>
              <a:t> </a:t>
            </a:r>
            <a:r>
              <a:rPr lang="en-US" sz="2800" b="1" smtClean="0"/>
              <a:t>N</a:t>
            </a:r>
            <a:r>
              <a:rPr lang="en-US" sz="2800" b="1" baseline="-25000" smtClean="0"/>
              <a:t>1</a:t>
            </a:r>
            <a:r>
              <a:rPr lang="en-US" sz="2800" b="1" smtClean="0"/>
              <a:t>,N</a:t>
            </a:r>
            <a:r>
              <a:rPr lang="en-US" sz="2800" b="1" baseline="-25000" smtClean="0"/>
              <a:t>2</a:t>
            </a:r>
            <a:r>
              <a:rPr lang="en-US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 </a:t>
            </a:r>
            <a:r>
              <a:rPr lang="en-US" sz="2800" b="1" smtClean="0">
                <a:latin typeface="Script MT Bold" pitchFamily="66" charset="0"/>
              </a:rPr>
              <a:t>P</a:t>
            </a:r>
            <a:r>
              <a:rPr lang="en-US" sz="2800" b="1" smtClean="0"/>
              <a:t> : 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	</a:t>
            </a:r>
            <a:r>
              <a:rPr lang="en-US" sz="2800" b="1" smtClean="0"/>
              <a:t>N</a:t>
            </a:r>
            <a:r>
              <a:rPr lang="en-US" sz="2800" b="1" baseline="-25000" smtClean="0"/>
              <a:t>1</a:t>
            </a:r>
            <a:r>
              <a:rPr lang="en-US" sz="2800" b="1" smtClean="0"/>
              <a:t>,N</a:t>
            </a:r>
            <a:r>
              <a:rPr lang="en-US" sz="2800" b="1" baseline="-25000" smtClean="0"/>
              <a:t>2</a:t>
            </a:r>
            <a:r>
              <a:rPr lang="en-US" sz="2800" smtClean="0"/>
              <a:t> </a:t>
            </a:r>
            <a:r>
              <a:rPr lang="ru-RU" sz="2800" smtClean="0"/>
              <a:t>— </a:t>
            </a:r>
            <a:r>
              <a:rPr lang="en-US" sz="2800" b="1" smtClean="0"/>
              <a:t>S</a:t>
            </a:r>
            <a:r>
              <a:rPr lang="ru-RU" sz="2800" b="1" smtClean="0"/>
              <a:t>’’</a:t>
            </a:r>
            <a:r>
              <a:rPr lang="en-US" sz="2800" smtClean="0"/>
              <a:t>-</a:t>
            </a:r>
            <a:r>
              <a:rPr lang="ru-RU" sz="2800" smtClean="0"/>
              <a:t>диалекты </a:t>
            </a:r>
            <a:r>
              <a:rPr lang="en-US" sz="2800" b="1" smtClean="0"/>
              <a:t>N, 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	</a:t>
            </a:r>
            <a:r>
              <a:rPr lang="en-US" sz="2800" b="1" smtClean="0">
                <a:sym typeface="SymbolProp BT" pitchFamily="2" charset="2"/>
              </a:rPr>
              <a:t>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b="1" smtClean="0"/>
              <a:t>p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N, </a:t>
            </a:r>
            <a:r>
              <a:rPr lang="en-US" sz="2800" b="1" smtClean="0">
                <a:sym typeface="SymbolProp BT" pitchFamily="2" charset="2"/>
              </a:rPr>
              <a:t></a:t>
            </a:r>
            <a:r>
              <a:rPr lang="en-US" sz="2800" b="1" smtClean="0"/>
              <a:t> d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D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		(S’.N</a:t>
            </a:r>
            <a:r>
              <a:rPr lang="ru-RU" sz="2800" b="1" baseline="-25000" smtClean="0"/>
              <a:t>1</a:t>
            </a:r>
            <a:r>
              <a:rPr lang="en-US" sz="2800" b="1" smtClean="0"/>
              <a:t>.p.d = </a:t>
            </a:r>
            <a:r>
              <a:rPr lang="en-US" sz="2800" b="1" smtClean="0">
                <a:sym typeface="SymbolProp BT" pitchFamily="2" charset="2"/>
              </a:rPr>
              <a:t></a:t>
            </a:r>
            <a:r>
              <a:rPr lang="en-US" sz="2800" b="1" smtClean="0"/>
              <a:t>) </a:t>
            </a:r>
            <a:r>
              <a:rPr lang="ru-RU" sz="2800" b="1" smtClean="0">
                <a:sym typeface="SymbolProp BT" pitchFamily="2" charset="2"/>
              </a:rPr>
              <a:t></a:t>
            </a:r>
            <a:r>
              <a:rPr lang="en-US" sz="2800" b="1" smtClean="0"/>
              <a:t> (S’.N</a:t>
            </a:r>
            <a:r>
              <a:rPr lang="ru-RU" sz="2800" b="1" baseline="-25000" smtClean="0"/>
              <a:t>2</a:t>
            </a:r>
            <a:r>
              <a:rPr lang="en-US" sz="2800" b="1" smtClean="0"/>
              <a:t>.p.d = </a:t>
            </a:r>
            <a:r>
              <a:rPr lang="en-US" sz="2800" b="1" smtClean="0">
                <a:sym typeface="SymbolProp BT" pitchFamily="2" charset="2"/>
              </a:rPr>
              <a:t></a:t>
            </a:r>
            <a:r>
              <a:rPr lang="en-US" sz="2800" b="1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Комбинации, сохраняющие определенность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b="1" smtClean="0"/>
              <a:t>Теорема </a:t>
            </a:r>
            <a:r>
              <a:rPr lang="en-US" sz="2800" i="1" smtClean="0"/>
              <a:t>(Implementation non-standard dialect by non-standard tower)</a:t>
            </a:r>
            <a:br>
              <a:rPr lang="en-US" sz="2800" i="1" smtClean="0"/>
            </a:br>
            <a:r>
              <a:rPr lang="ru-RU" sz="2800" smtClean="0"/>
              <a:t>Пусть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>
                <a:latin typeface="Script MT Bold" pitchFamily="66" charset="0"/>
              </a:rPr>
              <a:t>P</a:t>
            </a:r>
            <a:r>
              <a:rPr lang="ru-RU" sz="2800" b="1" smtClean="0"/>
              <a:t>’ </a:t>
            </a:r>
            <a:r>
              <a:rPr lang="en-US" sz="2800" b="1" smtClean="0">
                <a:sym typeface="SymbolProp BT" pitchFamily="2" charset="2"/>
              </a:rPr>
              <a:t>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smtClean="0"/>
              <a:t>;</a:t>
            </a:r>
            <a:r>
              <a:rPr lang="en-US" sz="2800" b="1" smtClean="0"/>
              <a:t> N</a:t>
            </a:r>
            <a:r>
              <a:rPr lang="en-US" sz="2800" smtClean="0"/>
              <a:t>,</a:t>
            </a:r>
            <a:r>
              <a:rPr lang="en-US" sz="2800" b="1" smtClean="0"/>
              <a:t>L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b="1" smtClean="0"/>
              <a:t>’</a:t>
            </a:r>
            <a:r>
              <a:rPr lang="ru-RU" sz="2800" smtClean="0"/>
              <a:t>;</a:t>
            </a:r>
            <a:r>
              <a:rPr lang="en-US" sz="2800" b="1" smtClean="0"/>
              <a:t> M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smtClean="0"/>
              <a:t>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/>
              <a:t>S</a:t>
            </a:r>
            <a:r>
              <a:rPr lang="ru-RU" sz="2800" b="1" smtClean="0"/>
              <a:t>’</a:t>
            </a:r>
            <a:r>
              <a:rPr lang="en-US" sz="2800" smtClean="0"/>
              <a:t>, </a:t>
            </a:r>
            <a:r>
              <a:rPr lang="en-US" sz="2800" b="1" smtClean="0"/>
              <a:t>S</a:t>
            </a:r>
            <a:r>
              <a:rPr lang="ru-RU" sz="2800" b="1" smtClean="0"/>
              <a:t>’’</a:t>
            </a:r>
            <a:r>
              <a:rPr lang="en-US" sz="2800" smtClean="0"/>
              <a:t> </a:t>
            </a:r>
            <a:r>
              <a:rPr lang="ru-RU" sz="2800" smtClean="0"/>
              <a:t>— свойства для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b="1" smtClean="0"/>
              <a:t>’</a:t>
            </a:r>
            <a:r>
              <a:rPr lang="ru-RU" sz="2800" smtClean="0"/>
              <a:t>;</a:t>
            </a:r>
            <a:br>
              <a:rPr lang="ru-RU" sz="2800" smtClean="0"/>
            </a:br>
            <a:r>
              <a:rPr lang="ru-RU" sz="2800" smtClean="0"/>
              <a:t>	</a:t>
            </a:r>
            <a:r>
              <a:rPr lang="en-US" sz="2800" b="1" smtClean="0"/>
              <a:t>S</a:t>
            </a:r>
            <a:r>
              <a:rPr lang="ru-RU" sz="2800" b="1" smtClean="0"/>
              <a:t>’</a:t>
            </a:r>
            <a:r>
              <a:rPr lang="ru-RU" sz="2800" smtClean="0"/>
              <a:t> — сильное (</a:t>
            </a:r>
            <a:r>
              <a:rPr lang="en-US" sz="2800" smtClean="0"/>
              <a:t>robust</a:t>
            </a:r>
            <a:r>
              <a:rPr lang="ru-RU" sz="2800" smtClean="0"/>
              <a:t>);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/>
              <a:t>S’</a:t>
            </a:r>
            <a:r>
              <a:rPr lang="en-US" sz="2800" smtClean="0"/>
              <a:t> </a:t>
            </a:r>
            <a:r>
              <a:rPr lang="ru-RU" sz="2800" smtClean="0"/>
              <a:t>и </a:t>
            </a:r>
            <a:r>
              <a:rPr lang="en-US" sz="2800" b="1" smtClean="0"/>
              <a:t>S</a:t>
            </a:r>
            <a:r>
              <a:rPr lang="ru-RU" sz="2800" b="1" smtClean="0"/>
              <a:t>’’</a:t>
            </a:r>
            <a:r>
              <a:rPr lang="en-US" sz="2800" smtClean="0"/>
              <a:t> </a:t>
            </a:r>
            <a:r>
              <a:rPr lang="ru-RU" sz="2800" smtClean="0"/>
              <a:t>комбинируются безопасно</a:t>
            </a:r>
            <a:r>
              <a:rPr lang="en-US" sz="2800" smtClean="0"/>
              <a:t>;</a:t>
            </a:r>
            <a:r>
              <a:rPr lang="ru-RU" sz="2800" smtClean="0"/>
              <a:t> 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/>
              <a:t>nintN</a:t>
            </a:r>
            <a:r>
              <a:rPr lang="ru-RU" sz="2800" b="1" smtClean="0"/>
              <a:t>’’</a:t>
            </a:r>
            <a:r>
              <a:rPr lang="en-US" sz="2800" b="1" smtClean="0"/>
              <a:t>	</a:t>
            </a:r>
            <a:r>
              <a:rPr lang="ru-RU" sz="2800" smtClean="0"/>
              <a:t>— </a:t>
            </a:r>
            <a:r>
              <a:rPr lang="en-US" sz="2800" b="1" smtClean="0"/>
              <a:t>S</a:t>
            </a:r>
            <a:r>
              <a:rPr lang="ru-RU" sz="2800" b="1" smtClean="0"/>
              <a:t>’’</a:t>
            </a:r>
            <a:r>
              <a:rPr lang="en-US" sz="2800" b="1" smtClean="0"/>
              <a:t>|N/L</a:t>
            </a:r>
            <a:r>
              <a:rPr lang="en-US" sz="2800" smtClean="0"/>
              <a:t>-</a:t>
            </a:r>
            <a:r>
              <a:rPr lang="ru-RU" sz="2800" smtClean="0"/>
              <a:t>интерпретатор;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/>
              <a:t>nintL</a:t>
            </a:r>
            <a:r>
              <a:rPr lang="ru-RU" sz="2800" b="1" smtClean="0"/>
              <a:t>’</a:t>
            </a:r>
            <a:r>
              <a:rPr lang="en-US" sz="2800" b="1" smtClean="0"/>
              <a:t>	</a:t>
            </a:r>
            <a:r>
              <a:rPr lang="ru-RU" sz="2800" smtClean="0"/>
              <a:t>— </a:t>
            </a:r>
            <a:r>
              <a:rPr lang="en-US" sz="2800" b="1" smtClean="0"/>
              <a:t>S</a:t>
            </a:r>
            <a:r>
              <a:rPr lang="ru-RU" sz="2800" b="1" smtClean="0"/>
              <a:t>’</a:t>
            </a:r>
            <a:r>
              <a:rPr lang="en-US" sz="2800" b="1" smtClean="0"/>
              <a:t>|L/M</a:t>
            </a:r>
            <a:r>
              <a:rPr lang="en-US" sz="2800" smtClean="0"/>
              <a:t>-</a:t>
            </a:r>
            <a:r>
              <a:rPr lang="ru-RU" sz="2800" smtClean="0"/>
              <a:t>интерпретатор;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ru-RU" sz="2800" smtClean="0"/>
              <a:t>Тогда нестандартная башня на</a:t>
            </a:r>
            <a:r>
              <a:rPr lang="en-US" sz="2800" smtClean="0"/>
              <a:t> </a:t>
            </a:r>
            <a:r>
              <a:rPr lang="ru-RU" sz="2800" smtClean="0"/>
              <a:t>языке</a:t>
            </a:r>
            <a:r>
              <a:rPr lang="ru-RU" sz="2800" b="1" smtClean="0"/>
              <a:t> </a:t>
            </a:r>
            <a:r>
              <a:rPr lang="en-US" sz="2800" b="1" smtClean="0"/>
              <a:t>M </a:t>
            </a:r>
            <a:r>
              <a:rPr lang="ru-RU" sz="2800" smtClean="0"/>
              <a:t>реализует </a:t>
            </a:r>
            <a:r>
              <a:rPr lang="en-US" sz="2800" b="1" smtClean="0"/>
              <a:t>(S</a:t>
            </a:r>
            <a:r>
              <a:rPr lang="ru-RU" sz="2800" b="1" smtClean="0"/>
              <a:t>’</a:t>
            </a:r>
            <a:r>
              <a:rPr lang="en-US" sz="2800" b="1" smtClean="0"/>
              <a:t> o S</a:t>
            </a:r>
            <a:r>
              <a:rPr lang="ru-RU" sz="2800" b="1" smtClean="0"/>
              <a:t>’’</a:t>
            </a:r>
            <a:r>
              <a:rPr lang="en-US" sz="2800" b="1" smtClean="0"/>
              <a:t>)</a:t>
            </a:r>
            <a:r>
              <a:rPr lang="en-US" sz="2800" smtClean="0"/>
              <a:t>-</a:t>
            </a:r>
            <a:r>
              <a:rPr lang="ru-RU" sz="2800" smtClean="0"/>
              <a:t>диалект </a:t>
            </a:r>
            <a:r>
              <a:rPr lang="en-US" sz="2800" b="1" smtClean="0"/>
              <a:t>N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ru-RU" sz="2800" smtClean="0"/>
              <a:t>	</a:t>
            </a:r>
            <a:r>
              <a:rPr lang="en-US" sz="2800" b="1" smtClean="0">
                <a:sym typeface="SymbolProp BT" pitchFamily="2" charset="2"/>
              </a:rPr>
              <a:t></a:t>
            </a:r>
            <a:r>
              <a:rPr lang="en-US" sz="2800" b="1" smtClean="0"/>
              <a:t>p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P</a:t>
            </a:r>
            <a:r>
              <a:rPr lang="en-US" sz="2800" b="1" baseline="-25000" smtClean="0"/>
              <a:t>N</a:t>
            </a:r>
            <a:r>
              <a:rPr lang="en-US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</a:t>
            </a:r>
            <a:r>
              <a:rPr lang="en-US" sz="2800" b="1" smtClean="0"/>
              <a:t>d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D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		</a:t>
            </a:r>
            <a:r>
              <a:rPr lang="en-US" sz="2800" b="1" smtClean="0"/>
              <a:t>[[nintL</a:t>
            </a:r>
            <a:r>
              <a:rPr lang="ru-RU" sz="2800" b="1" smtClean="0"/>
              <a:t>’</a:t>
            </a:r>
            <a:r>
              <a:rPr lang="en-US" sz="2800" b="1" smtClean="0"/>
              <a:t>]]</a:t>
            </a:r>
            <a:r>
              <a:rPr lang="en-US" sz="2800" b="1" baseline="-25000" smtClean="0"/>
              <a:t>M</a:t>
            </a:r>
            <a:r>
              <a:rPr lang="en-US" sz="2800" b="1" smtClean="0"/>
              <a:t>  [</a:t>
            </a:r>
            <a:r>
              <a:rPr lang="en-US" sz="2800" b="1" smtClean="0">
                <a:solidFill>
                  <a:schemeClr val="accent2"/>
                </a:solidFill>
              </a:rPr>
              <a:t>[nintN</a:t>
            </a:r>
            <a:r>
              <a:rPr lang="ru-RU" sz="2800" b="1" smtClean="0">
                <a:solidFill>
                  <a:schemeClr val="accent2"/>
                </a:solidFill>
              </a:rPr>
              <a:t>’’</a:t>
            </a:r>
            <a:r>
              <a:rPr lang="en-US" sz="2800" b="1" smtClean="0">
                <a:solidFill>
                  <a:schemeClr val="accent2"/>
                </a:solidFill>
              </a:rPr>
              <a:t>, [p, </a:t>
            </a:r>
            <a:r>
              <a:rPr lang="en-US" sz="2800" b="1" smtClean="0">
                <a:solidFill>
                  <a:schemeClr val="accent2"/>
                </a:solidFill>
                <a:sym typeface="SymbolProp BT" pitchFamily="2" charset="2"/>
              </a:rPr>
              <a:t></a:t>
            </a:r>
            <a:r>
              <a:rPr lang="en-US" sz="2800" b="1" smtClean="0">
                <a:solidFill>
                  <a:schemeClr val="accent2"/>
                </a:solidFill>
              </a:rPr>
              <a:t> ]]</a:t>
            </a:r>
            <a:r>
              <a:rPr lang="en-US" sz="2800" b="1" smtClean="0"/>
              <a:t>,  d] 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			</a:t>
            </a:r>
            <a:r>
              <a:rPr lang="en-US" sz="2800" b="1" smtClean="0">
                <a:solidFill>
                  <a:srgbClr val="800000"/>
                </a:solidFill>
                <a:sym typeface="SymbolProp BT" pitchFamily="2" charset="2"/>
              </a:rPr>
              <a:t>+</a:t>
            </a:r>
            <a:r>
              <a:rPr lang="en-US" sz="2800" b="1" smtClean="0"/>
              <a:t> (S</a:t>
            </a:r>
            <a:r>
              <a:rPr lang="ru-RU" sz="2800" b="1" smtClean="0"/>
              <a:t>’</a:t>
            </a:r>
            <a:r>
              <a:rPr lang="en-US" sz="2800" b="1" smtClean="0"/>
              <a:t> o S</a:t>
            </a:r>
            <a:r>
              <a:rPr lang="ru-RU" sz="2800" b="1" smtClean="0"/>
              <a:t>’’</a:t>
            </a:r>
            <a:r>
              <a:rPr lang="en-US" sz="2800" b="1" smtClean="0"/>
              <a:t>).N.p.d</a:t>
            </a:r>
            <a:endParaRPr lang="ru-RU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Какие </a:t>
            </a:r>
            <a:r>
              <a:rPr lang="en-US" sz="4000" smtClean="0"/>
              <a:t>S’ </a:t>
            </a:r>
            <a:r>
              <a:rPr lang="ru-RU" sz="4000" smtClean="0"/>
              <a:t>и </a:t>
            </a:r>
            <a:r>
              <a:rPr lang="en-US" sz="4000" smtClean="0"/>
              <a:t>S</a:t>
            </a:r>
            <a:r>
              <a:rPr lang="ru-RU" sz="4000" smtClean="0"/>
              <a:t>’’</a:t>
            </a:r>
            <a:r>
              <a:rPr lang="en-US" sz="4000" smtClean="0"/>
              <a:t> </a:t>
            </a:r>
            <a:r>
              <a:rPr lang="ru-RU" sz="4000" smtClean="0"/>
              <a:t>комбинируются безопасно?  Случай с </a:t>
            </a:r>
            <a:r>
              <a:rPr lang="en-US" sz="4000" smtClean="0"/>
              <a:t>ID</a:t>
            </a:r>
            <a:endParaRPr lang="ru-RU" sz="4000" smtClean="0"/>
          </a:p>
        </p:txBody>
      </p:sp>
      <p:sp>
        <p:nvSpPr>
          <p:cNvPr id="122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Любое свойство </a:t>
            </a:r>
            <a:r>
              <a:rPr lang="en-US" sz="2800" b="1" smtClean="0"/>
              <a:t>S</a:t>
            </a:r>
            <a:r>
              <a:rPr lang="en-US" sz="2800" smtClean="0"/>
              <a:t> </a:t>
            </a:r>
            <a:r>
              <a:rPr lang="ru-RU" sz="2800" smtClean="0"/>
              <a:t>и </a:t>
            </a:r>
            <a:r>
              <a:rPr lang="en-US" sz="2800" b="1" smtClean="0"/>
              <a:t>ID</a:t>
            </a:r>
            <a:r>
              <a:rPr lang="en-US" sz="2800" smtClean="0"/>
              <a:t> </a:t>
            </a:r>
            <a:r>
              <a:rPr lang="ru-RU" sz="2800" smtClean="0"/>
              <a:t>комбинируются безопасно (потому, что только один детерминистический диалект у </a:t>
            </a:r>
            <a:r>
              <a:rPr lang="en-US" sz="2800" b="1" smtClean="0"/>
              <a:t>ID</a:t>
            </a:r>
            <a:r>
              <a:rPr lang="en-US" sz="28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ID</a:t>
            </a:r>
            <a:r>
              <a:rPr lang="en-US" sz="2800" smtClean="0"/>
              <a:t> </a:t>
            </a:r>
            <a:r>
              <a:rPr lang="ru-RU" sz="2800" smtClean="0"/>
              <a:t>с любым </a:t>
            </a:r>
            <a:r>
              <a:rPr lang="en-US" sz="2800" b="1" smtClean="0"/>
              <a:t>S</a:t>
            </a:r>
            <a:r>
              <a:rPr lang="en-US" sz="2800" smtClean="0"/>
              <a:t> </a:t>
            </a:r>
            <a:r>
              <a:rPr lang="ru-RU" sz="2800" smtClean="0"/>
              <a:t>комбинируется безопасно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Так как </a:t>
            </a:r>
            <a:r>
              <a:rPr lang="en-US" sz="2800" b="1" smtClean="0"/>
              <a:t>ID</a:t>
            </a:r>
            <a:r>
              <a:rPr lang="en-US" sz="2800" smtClean="0"/>
              <a:t> </a:t>
            </a:r>
            <a:r>
              <a:rPr lang="ru-RU" sz="2800" smtClean="0"/>
              <a:t>сильное и </a:t>
            </a:r>
            <a:r>
              <a:rPr lang="en-US" sz="2800" smtClean="0"/>
              <a:t>(</a:t>
            </a:r>
            <a:r>
              <a:rPr lang="ru-RU" sz="2800" smtClean="0"/>
              <a:t>лево/право</a:t>
            </a:r>
            <a:r>
              <a:rPr lang="en-US" sz="2800" smtClean="0"/>
              <a:t>)-</a:t>
            </a:r>
            <a:r>
              <a:rPr lang="ru-RU" sz="2800" smtClean="0"/>
              <a:t>безопасно комбинируется с любым свойством</a:t>
            </a:r>
            <a:r>
              <a:rPr lang="en-US" sz="2800" smtClean="0"/>
              <a:t>,</a:t>
            </a:r>
            <a:r>
              <a:rPr lang="ru-RU" sz="2800" smtClean="0"/>
              <a:t> мы можем использовать стандартные интерпретаторы для переноса любых нестандартных семантик</a:t>
            </a:r>
            <a:r>
              <a:rPr lang="en-US" sz="280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ru-RU" smtClean="0"/>
              <a:t>для любых исходных языков (</a:t>
            </a:r>
            <a:r>
              <a:rPr lang="en-US" smtClean="0"/>
              <a:t>source language</a:t>
            </a:r>
            <a:r>
              <a:rPr lang="ru-RU" smtClean="0"/>
              <a:t>) — обобщенная теорема о переносе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ru-RU" smtClean="0"/>
              <a:t>на любые языки исполнения (</a:t>
            </a:r>
            <a:r>
              <a:rPr lang="en-US" smtClean="0"/>
              <a:t>implementation language</a:t>
            </a:r>
            <a:r>
              <a:rPr lang="ru-RU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Переносим нестандартные семантики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/>
              <a:t>Утверждение</a:t>
            </a:r>
            <a:r>
              <a:rPr lang="en-US" sz="2800" b="1" smtClean="0"/>
              <a:t> </a:t>
            </a:r>
            <a:r>
              <a:rPr lang="ru-RU" sz="2800" b="1" smtClean="0"/>
              <a:t> </a:t>
            </a:r>
            <a:r>
              <a:rPr lang="en-US" sz="2800" i="1" smtClean="0"/>
              <a:t>(Porting for different source language)</a:t>
            </a:r>
            <a:r>
              <a:rPr lang="ru-RU" sz="2800" i="1" smtClean="0"/>
              <a:t/>
            </a:r>
            <a:br>
              <a:rPr lang="ru-RU" sz="2800" i="1" smtClean="0"/>
            </a:br>
            <a:r>
              <a:rPr lang="ru-RU" sz="2800" smtClean="0"/>
              <a:t>Пусть</a:t>
            </a:r>
            <a:r>
              <a:rPr lang="ru-RU" sz="2800" i="1" smtClean="0"/>
              <a:t/>
            </a:r>
            <a:br>
              <a:rPr lang="ru-RU" sz="2800" i="1" smtClean="0"/>
            </a:br>
            <a:r>
              <a:rPr lang="en-US" sz="2800" smtClean="0"/>
              <a:t>	</a:t>
            </a:r>
            <a:r>
              <a:rPr lang="en-US" sz="2800" b="1" smtClean="0">
                <a:latin typeface="Script MT Bold" pitchFamily="66" charset="0"/>
              </a:rPr>
              <a:t>P</a:t>
            </a:r>
            <a:r>
              <a:rPr lang="ru-RU" sz="2800" b="1" smtClean="0"/>
              <a:t>’ </a:t>
            </a:r>
            <a:r>
              <a:rPr lang="en-US" sz="2800" b="1" smtClean="0">
                <a:sym typeface="SymbolProp BT" pitchFamily="2" charset="2"/>
              </a:rPr>
              <a:t>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smtClean="0"/>
              <a:t>;</a:t>
            </a:r>
            <a:r>
              <a:rPr lang="en-US" sz="2800" b="1" smtClean="0"/>
              <a:t> N</a:t>
            </a:r>
            <a:r>
              <a:rPr lang="en-US" sz="2800" smtClean="0"/>
              <a:t>,</a:t>
            </a:r>
            <a:r>
              <a:rPr lang="en-US" sz="2800" b="1" smtClean="0"/>
              <a:t>L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b="1" smtClean="0"/>
              <a:t>’</a:t>
            </a:r>
            <a:r>
              <a:rPr lang="ru-RU" sz="2800" smtClean="0"/>
              <a:t>;</a:t>
            </a:r>
            <a:r>
              <a:rPr lang="en-US" sz="2800" b="1" smtClean="0"/>
              <a:t> M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smtClean="0"/>
              <a:t>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/>
              <a:t>S</a:t>
            </a:r>
            <a:r>
              <a:rPr lang="en-US" sz="2800" smtClean="0"/>
              <a:t> </a:t>
            </a:r>
            <a:r>
              <a:rPr lang="ru-RU" sz="2800" smtClean="0"/>
              <a:t>— свойства для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b="1" smtClean="0"/>
              <a:t>’</a:t>
            </a:r>
            <a:r>
              <a:rPr lang="ru-RU" sz="2800" smtClean="0"/>
              <a:t>;</a:t>
            </a:r>
            <a:r>
              <a:rPr lang="en-US" sz="2800" smtClean="0"/>
              <a:t> </a:t>
            </a:r>
            <a:r>
              <a:rPr lang="en-US" sz="2800" b="1" smtClean="0"/>
              <a:t>S</a:t>
            </a:r>
            <a:r>
              <a:rPr lang="ru-RU" sz="2800" smtClean="0"/>
              <a:t> — сильное (</a:t>
            </a:r>
            <a:r>
              <a:rPr lang="en-US" sz="2800" smtClean="0"/>
              <a:t>robust</a:t>
            </a:r>
            <a:r>
              <a:rPr lang="ru-RU" sz="2800" smtClean="0"/>
              <a:t>);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/>
              <a:t>intN		</a:t>
            </a:r>
            <a:r>
              <a:rPr lang="ru-RU" sz="2800" smtClean="0"/>
              <a:t>— </a:t>
            </a:r>
            <a:r>
              <a:rPr lang="en-US" sz="2800" b="1" smtClean="0"/>
              <a:t>N/L</a:t>
            </a:r>
            <a:r>
              <a:rPr lang="en-US" sz="2800" smtClean="0"/>
              <a:t>-</a:t>
            </a:r>
            <a:r>
              <a:rPr lang="ru-RU" sz="2800" smtClean="0"/>
              <a:t>интерпретатор;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u="sng" smtClean="0"/>
              <a:t>nintL</a:t>
            </a:r>
            <a:r>
              <a:rPr lang="en-US" sz="2800" b="1" smtClean="0"/>
              <a:t>		</a:t>
            </a:r>
            <a:r>
              <a:rPr lang="ru-RU" sz="2800" smtClean="0"/>
              <a:t>— </a:t>
            </a:r>
            <a:r>
              <a:rPr lang="en-US" sz="2800" b="1" smtClean="0"/>
              <a:t>S|L/M</a:t>
            </a:r>
            <a:r>
              <a:rPr lang="en-US" sz="2800" smtClean="0"/>
              <a:t>-</a:t>
            </a:r>
            <a:r>
              <a:rPr lang="ru-RU" sz="2800" smtClean="0"/>
              <a:t>интерпретатор;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ru-RU" sz="2800" smtClean="0"/>
              <a:t>Тогда нестандартная башня реализует </a:t>
            </a:r>
            <a:r>
              <a:rPr lang="en-US" sz="2800" b="1" smtClean="0"/>
              <a:t>S</a:t>
            </a:r>
            <a:r>
              <a:rPr lang="en-US" sz="2800" smtClean="0"/>
              <a:t>-</a:t>
            </a:r>
            <a:r>
              <a:rPr lang="ru-RU" sz="2800" smtClean="0"/>
              <a:t>диалект </a:t>
            </a:r>
            <a:r>
              <a:rPr lang="en-US" sz="2800" b="1" smtClean="0"/>
              <a:t>N </a:t>
            </a:r>
            <a:r>
              <a:rPr lang="ru-RU" sz="2800" smtClean="0"/>
              <a:t>на</a:t>
            </a:r>
            <a:r>
              <a:rPr lang="en-US" sz="2800" smtClean="0"/>
              <a:t> </a:t>
            </a:r>
            <a:r>
              <a:rPr lang="ru-RU" sz="2800" smtClean="0"/>
              <a:t>языке</a:t>
            </a:r>
            <a:r>
              <a:rPr lang="ru-RU" sz="2800" b="1" smtClean="0"/>
              <a:t> </a:t>
            </a:r>
            <a:r>
              <a:rPr lang="en-US" sz="2800" b="1" smtClean="0"/>
              <a:t>M 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ru-RU" sz="2800" smtClean="0"/>
              <a:t>	</a:t>
            </a:r>
            <a:r>
              <a:rPr lang="en-US" sz="2800" b="1" smtClean="0">
                <a:sym typeface="SymbolProp BT" pitchFamily="2" charset="2"/>
              </a:rPr>
              <a:t></a:t>
            </a:r>
            <a:r>
              <a:rPr lang="en-US" sz="2800" b="1" smtClean="0"/>
              <a:t>p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P</a:t>
            </a:r>
            <a:r>
              <a:rPr lang="en-US" sz="2800" b="1" baseline="-25000" smtClean="0"/>
              <a:t>N</a:t>
            </a:r>
            <a:r>
              <a:rPr lang="en-US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</a:t>
            </a:r>
            <a:r>
              <a:rPr lang="en-US" sz="2800" b="1" smtClean="0"/>
              <a:t>d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D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		</a:t>
            </a:r>
            <a:r>
              <a:rPr lang="en-US" sz="2800" b="1" smtClean="0"/>
              <a:t>[[</a:t>
            </a:r>
            <a:r>
              <a:rPr lang="en-US" sz="2800" b="1" u="sng" smtClean="0"/>
              <a:t>nintL</a:t>
            </a:r>
            <a:r>
              <a:rPr lang="en-US" sz="2800" b="1" smtClean="0"/>
              <a:t>]]</a:t>
            </a:r>
            <a:r>
              <a:rPr lang="en-US" sz="2800" b="1" baseline="-25000" smtClean="0"/>
              <a:t>M</a:t>
            </a:r>
            <a:r>
              <a:rPr lang="en-US" sz="2800" b="1" smtClean="0"/>
              <a:t>  [</a:t>
            </a:r>
            <a:r>
              <a:rPr lang="en-US" sz="2800" b="1" smtClean="0">
                <a:solidFill>
                  <a:schemeClr val="accent2"/>
                </a:solidFill>
              </a:rPr>
              <a:t>[intN, [p, </a:t>
            </a:r>
            <a:r>
              <a:rPr lang="en-US" sz="2800" b="1" smtClean="0">
                <a:solidFill>
                  <a:schemeClr val="accent2"/>
                </a:solidFill>
                <a:sym typeface="SymbolProp BT" pitchFamily="2" charset="2"/>
              </a:rPr>
              <a:t></a:t>
            </a:r>
            <a:r>
              <a:rPr lang="en-US" sz="2800" b="1" smtClean="0">
                <a:solidFill>
                  <a:schemeClr val="accent2"/>
                </a:solidFill>
              </a:rPr>
              <a:t> ]]</a:t>
            </a:r>
            <a:r>
              <a:rPr lang="en-US" sz="2800" b="1" smtClean="0"/>
              <a:t>,  d]</a:t>
            </a:r>
            <a:br>
              <a:rPr lang="en-US" sz="2800" b="1" smtClean="0"/>
            </a:br>
            <a:r>
              <a:rPr lang="en-US" sz="2800" b="1" smtClean="0"/>
              <a:t>			</a:t>
            </a:r>
            <a:r>
              <a:rPr lang="en-US" sz="2800" b="1" smtClean="0">
                <a:solidFill>
                  <a:srgbClr val="800000"/>
                </a:solidFill>
                <a:sym typeface="SymbolProp BT" pitchFamily="2" charset="2"/>
              </a:rPr>
              <a:t>+</a:t>
            </a:r>
            <a:r>
              <a:rPr lang="en-US" sz="2800" b="1" smtClean="0"/>
              <a:t> S.N.p.d</a:t>
            </a:r>
            <a:endParaRPr lang="ru-RU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Глава 14. Нестандартные интерпретаторы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71613"/>
            <a:ext cx="8493125" cy="5386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/>
              <a:t>Нестандартные вычисления</a:t>
            </a:r>
            <a:endParaRPr lang="en-US" b="1" smtClean="0"/>
          </a:p>
          <a:p>
            <a:pPr lvl="1" eaLnBrk="1" hangingPunct="1">
              <a:lnSpc>
                <a:spcPct val="90000"/>
              </a:lnSpc>
            </a:pPr>
            <a:r>
              <a:rPr lang="ru-RU" smtClean="0"/>
              <a:t>Нестандартные диалекты языков программирования</a:t>
            </a:r>
          </a:p>
          <a:p>
            <a:pPr lvl="1" eaLnBrk="1" hangingPunct="1">
              <a:lnSpc>
                <a:spcPct val="90000"/>
              </a:lnSpc>
            </a:pPr>
            <a:r>
              <a:rPr lang="ru-RU" smtClean="0"/>
              <a:t>Нестандартный интерпретатор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ru-RU" smtClean="0"/>
              <a:t>Комбинация нестандартных интерпретаторов — нестандартная башня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ru-RU" smtClean="0"/>
              <a:t>Перенос нестандартных семантик</a:t>
            </a:r>
            <a:endParaRPr lang="en-US" b="1" smtClean="0"/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Заключение</a:t>
            </a:r>
            <a:endParaRPr lang="en-US" b="1" smtClean="0"/>
          </a:p>
          <a:p>
            <a:pPr lvl="1" eaLnBrk="1" hangingPunct="1">
              <a:lnSpc>
                <a:spcPct val="90000"/>
              </a:lnSpc>
            </a:pPr>
            <a:r>
              <a:rPr lang="ru-RU" smtClean="0"/>
              <a:t>Подтверждено вычислением</a:t>
            </a:r>
          </a:p>
          <a:p>
            <a:pPr lvl="1" eaLnBrk="1" hangingPunct="1">
              <a:lnSpc>
                <a:spcPct val="90000"/>
              </a:lnSpc>
            </a:pPr>
            <a:r>
              <a:rPr lang="ru-RU" smtClean="0"/>
              <a:t>Заключение и возможные планы (</a:t>
            </a:r>
            <a:r>
              <a:rPr lang="en-US" smtClean="0"/>
              <a:t>future work</a:t>
            </a:r>
            <a:r>
              <a:rPr lang="ru-RU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Переносим нестандартные семантики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/>
              <a:t>Утверждение</a:t>
            </a:r>
            <a:r>
              <a:rPr lang="en-US" sz="2800" b="1" smtClean="0"/>
              <a:t> </a:t>
            </a:r>
            <a:r>
              <a:rPr lang="en-US" sz="2800" i="1" smtClean="0"/>
              <a:t>(Porting to different implementation language)</a:t>
            </a:r>
            <a:br>
              <a:rPr lang="en-US" sz="2800" i="1" smtClean="0"/>
            </a:br>
            <a:r>
              <a:rPr lang="ru-RU" sz="2800" smtClean="0"/>
              <a:t>Пусть</a:t>
            </a:r>
            <a:r>
              <a:rPr lang="ru-RU" sz="2800" i="1" smtClean="0"/>
              <a:t/>
            </a:r>
            <a:br>
              <a:rPr lang="ru-RU" sz="2800" i="1" smtClean="0"/>
            </a:br>
            <a:r>
              <a:rPr lang="en-US" sz="2800" smtClean="0"/>
              <a:t>	</a:t>
            </a:r>
            <a:r>
              <a:rPr lang="en-US" sz="2800" b="1" smtClean="0">
                <a:latin typeface="Script MT Bold" pitchFamily="66" charset="0"/>
              </a:rPr>
              <a:t>P</a:t>
            </a:r>
            <a:r>
              <a:rPr lang="ru-RU" sz="2800" b="1" smtClean="0"/>
              <a:t>’ </a:t>
            </a:r>
            <a:r>
              <a:rPr lang="en-US" sz="2800" b="1" smtClean="0">
                <a:sym typeface="SymbolProp BT" pitchFamily="2" charset="2"/>
              </a:rPr>
              <a:t>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smtClean="0"/>
              <a:t>;</a:t>
            </a:r>
            <a:r>
              <a:rPr lang="en-US" sz="2800" b="1" smtClean="0"/>
              <a:t> N</a:t>
            </a:r>
            <a:r>
              <a:rPr lang="en-US" sz="2800" smtClean="0"/>
              <a:t>,</a:t>
            </a:r>
            <a:r>
              <a:rPr lang="en-US" sz="2800" b="1" smtClean="0"/>
              <a:t>L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b="1" smtClean="0"/>
              <a:t>’</a:t>
            </a:r>
            <a:r>
              <a:rPr lang="ru-RU" sz="2800" smtClean="0"/>
              <a:t>;</a:t>
            </a:r>
            <a:r>
              <a:rPr lang="en-US" sz="2800" b="1" smtClean="0"/>
              <a:t> M</a:t>
            </a:r>
            <a:r>
              <a:rPr lang="ru-RU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ru-RU" sz="2800" b="1" smtClean="0">
                <a:sym typeface="SymbolProp BT" pitchFamily="2" charset="2"/>
              </a:rPr>
              <a:t>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smtClean="0"/>
              <a:t>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/>
              <a:t>S</a:t>
            </a:r>
            <a:r>
              <a:rPr lang="en-US" sz="2800" smtClean="0"/>
              <a:t> </a:t>
            </a:r>
            <a:r>
              <a:rPr lang="ru-RU" sz="2800" smtClean="0"/>
              <a:t>— свойства для </a:t>
            </a:r>
            <a:r>
              <a:rPr lang="en-US" sz="2800" smtClean="0">
                <a:latin typeface="Script MT Bold" pitchFamily="66" charset="0"/>
              </a:rPr>
              <a:t>P</a:t>
            </a:r>
            <a:r>
              <a:rPr lang="ru-RU" sz="2800" b="1" smtClean="0"/>
              <a:t>’</a:t>
            </a:r>
            <a:r>
              <a:rPr lang="ru-RU" sz="2800" smtClean="0"/>
              <a:t>; 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u="sng" smtClean="0"/>
              <a:t>nintN</a:t>
            </a:r>
            <a:r>
              <a:rPr lang="en-US" sz="2800" b="1" smtClean="0"/>
              <a:t>	</a:t>
            </a:r>
            <a:r>
              <a:rPr lang="ru-RU" sz="2800" smtClean="0"/>
              <a:t>— </a:t>
            </a:r>
            <a:r>
              <a:rPr lang="en-US" sz="2800" b="1" smtClean="0"/>
              <a:t>S|N/L</a:t>
            </a:r>
            <a:r>
              <a:rPr lang="en-US" sz="2800" smtClean="0"/>
              <a:t>-</a:t>
            </a:r>
            <a:r>
              <a:rPr lang="ru-RU" sz="2800" smtClean="0"/>
              <a:t>интерпретатор;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	</a:t>
            </a:r>
            <a:r>
              <a:rPr lang="en-US" sz="2800" b="1" smtClean="0"/>
              <a:t>intL		</a:t>
            </a:r>
            <a:r>
              <a:rPr lang="ru-RU" sz="2800" smtClean="0"/>
              <a:t>— </a:t>
            </a:r>
            <a:r>
              <a:rPr lang="en-US" sz="2800" b="1" smtClean="0"/>
              <a:t>L/M</a:t>
            </a:r>
            <a:r>
              <a:rPr lang="en-US" sz="2800" smtClean="0"/>
              <a:t>-</a:t>
            </a:r>
            <a:r>
              <a:rPr lang="ru-RU" sz="2800" smtClean="0"/>
              <a:t>интерпретатор;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ru-RU" sz="2800" smtClean="0"/>
              <a:t>Тогда нестандартная башня реализует </a:t>
            </a:r>
            <a:r>
              <a:rPr lang="en-US" sz="2800" b="1" smtClean="0"/>
              <a:t>S</a:t>
            </a:r>
            <a:r>
              <a:rPr lang="en-US" sz="2800" smtClean="0"/>
              <a:t>-</a:t>
            </a:r>
            <a:r>
              <a:rPr lang="ru-RU" sz="2800" smtClean="0"/>
              <a:t>диалект </a:t>
            </a:r>
            <a:r>
              <a:rPr lang="en-US" sz="2800" b="1" smtClean="0"/>
              <a:t>N </a:t>
            </a:r>
            <a:r>
              <a:rPr lang="ru-RU" sz="2800" smtClean="0"/>
              <a:t>на</a:t>
            </a:r>
            <a:r>
              <a:rPr lang="en-US" sz="2800" smtClean="0"/>
              <a:t> </a:t>
            </a:r>
            <a:r>
              <a:rPr lang="ru-RU" sz="2800" smtClean="0"/>
              <a:t>языке</a:t>
            </a:r>
            <a:r>
              <a:rPr lang="ru-RU" sz="2800" b="1" smtClean="0"/>
              <a:t> </a:t>
            </a:r>
            <a:r>
              <a:rPr lang="en-US" sz="2800" b="1" smtClean="0"/>
              <a:t>M 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ru-RU" sz="2800" smtClean="0"/>
              <a:t>	</a:t>
            </a:r>
            <a:r>
              <a:rPr lang="en-US" sz="2800" b="1" smtClean="0">
                <a:sym typeface="SymbolProp BT" pitchFamily="2" charset="2"/>
              </a:rPr>
              <a:t></a:t>
            </a:r>
            <a:r>
              <a:rPr lang="en-US" sz="2800" b="1" smtClean="0"/>
              <a:t>p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P</a:t>
            </a:r>
            <a:r>
              <a:rPr lang="en-US" sz="2800" b="1" baseline="-25000" smtClean="0"/>
              <a:t>N</a:t>
            </a:r>
            <a:r>
              <a:rPr lang="en-US" sz="2800" b="1" smtClean="0"/>
              <a:t> </a:t>
            </a:r>
            <a:r>
              <a:rPr lang="en-US" sz="2800" b="1" smtClean="0">
                <a:sym typeface="SymbolProp BT" pitchFamily="2" charset="2"/>
              </a:rPr>
              <a:t></a:t>
            </a:r>
            <a:r>
              <a:rPr lang="en-US" sz="2800" b="1" smtClean="0"/>
              <a:t>d</a:t>
            </a:r>
            <a:r>
              <a:rPr lang="en-US" sz="2800" b="1" smtClean="0">
                <a:sym typeface="SymbolProp BT" pitchFamily="2" charset="2"/>
              </a:rPr>
              <a:t></a:t>
            </a:r>
            <a:r>
              <a:rPr lang="en-US" sz="2800" b="1" smtClean="0"/>
              <a:t>D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		</a:t>
            </a:r>
            <a:r>
              <a:rPr lang="en-US" sz="2800" b="1" smtClean="0"/>
              <a:t>[[intL]]</a:t>
            </a:r>
            <a:r>
              <a:rPr lang="en-US" sz="2800" b="1" baseline="-25000" smtClean="0"/>
              <a:t>M</a:t>
            </a:r>
            <a:r>
              <a:rPr lang="en-US" sz="2800" b="1" smtClean="0"/>
              <a:t>  [</a:t>
            </a:r>
            <a:r>
              <a:rPr lang="en-US" sz="2800" b="1" smtClean="0">
                <a:solidFill>
                  <a:schemeClr val="accent2"/>
                </a:solidFill>
              </a:rPr>
              <a:t>[</a:t>
            </a:r>
            <a:r>
              <a:rPr lang="en-US" sz="2800" b="1" u="sng" smtClean="0">
                <a:solidFill>
                  <a:schemeClr val="accent2"/>
                </a:solidFill>
              </a:rPr>
              <a:t>nintN</a:t>
            </a:r>
            <a:r>
              <a:rPr lang="en-US" sz="2800" b="1" smtClean="0">
                <a:solidFill>
                  <a:schemeClr val="accent2"/>
                </a:solidFill>
              </a:rPr>
              <a:t>, [p, </a:t>
            </a:r>
            <a:r>
              <a:rPr lang="en-US" sz="2800" b="1" smtClean="0">
                <a:solidFill>
                  <a:schemeClr val="accent2"/>
                </a:solidFill>
                <a:sym typeface="SymbolProp BT" pitchFamily="2" charset="2"/>
              </a:rPr>
              <a:t></a:t>
            </a:r>
            <a:r>
              <a:rPr lang="en-US" sz="2800" b="1" smtClean="0">
                <a:solidFill>
                  <a:schemeClr val="accent2"/>
                </a:solidFill>
              </a:rPr>
              <a:t> ]]</a:t>
            </a:r>
            <a:r>
              <a:rPr lang="en-US" sz="2800" b="1" smtClean="0"/>
              <a:t>,  d]</a:t>
            </a:r>
            <a:br>
              <a:rPr lang="en-US" sz="2800" b="1" smtClean="0"/>
            </a:br>
            <a:r>
              <a:rPr lang="en-US" sz="2800" b="1" smtClean="0"/>
              <a:t>			</a:t>
            </a:r>
            <a:r>
              <a:rPr lang="en-US" sz="2800" b="1" smtClean="0">
                <a:solidFill>
                  <a:srgbClr val="800000"/>
                </a:solidFill>
                <a:sym typeface="SymbolProp BT" pitchFamily="2" charset="2"/>
              </a:rPr>
              <a:t>+</a:t>
            </a:r>
            <a:r>
              <a:rPr lang="en-US" sz="2800" b="1" smtClean="0"/>
              <a:t> S.N.p.d</a:t>
            </a:r>
            <a:endParaRPr lang="ru-RU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Какие</a:t>
            </a:r>
            <a:r>
              <a:rPr lang="en-US" sz="4000" smtClean="0"/>
              <a:t> S’ </a:t>
            </a:r>
            <a:r>
              <a:rPr lang="ru-RU" sz="4000" smtClean="0"/>
              <a:t>и </a:t>
            </a:r>
            <a:r>
              <a:rPr lang="en-US" sz="4000" smtClean="0"/>
              <a:t>S</a:t>
            </a:r>
            <a:r>
              <a:rPr lang="ru-RU" sz="4000" smtClean="0"/>
              <a:t>’’</a:t>
            </a:r>
            <a:r>
              <a:rPr lang="en-US" sz="4000" smtClean="0"/>
              <a:t> </a:t>
            </a:r>
            <a:r>
              <a:rPr lang="ru-RU" sz="4000" smtClean="0"/>
              <a:t>комбинируются безопасно?</a:t>
            </a:r>
          </a:p>
        </p:txBody>
      </p:sp>
      <p:graphicFrame>
        <p:nvGraphicFramePr>
          <p:cNvPr id="1223969" name="Group 289"/>
          <p:cNvGraphicFramePr>
            <a:graphicFrameLocks noGrp="1"/>
          </p:cNvGraphicFramePr>
          <p:nvPr>
            <p:ph idx="1"/>
          </p:nvPr>
        </p:nvGraphicFramePr>
        <p:xfrm>
          <a:off x="176213" y="1600200"/>
          <a:ext cx="8780462" cy="5065715"/>
        </p:xfrm>
        <a:graphic>
          <a:graphicData uri="http://schemas.openxmlformats.org/drawingml/2006/table">
            <a:tbl>
              <a:tblPr/>
              <a:tblGrid>
                <a:gridCol w="1698625"/>
                <a:gridCol w="901700"/>
                <a:gridCol w="925512"/>
                <a:gridCol w="1706563"/>
                <a:gridCol w="1620837"/>
                <a:gridCol w="1035050"/>
                <a:gridCol w="892175"/>
              </a:tblGrid>
              <a:tr h="1084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00"/>
                        </a:buClr>
                        <a:buSzPct val="75000"/>
                        <a:buFont typeface="Stars1" pitchFamily="34" charset="2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STRANS</a:t>
                      </a:r>
                      <a:r>
                        <a:rPr kumimoji="0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</a:t>
                      </a:r>
                      <a:r>
                        <a:rPr kumimoji="0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QR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INV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42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STRANS</a:t>
                      </a:r>
                      <a:r>
                        <a:rPr kumimoji="0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R’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*)</a:t>
                      </a:r>
                      <a:endParaRPr kumimoji="0" lang="en-US" sz="24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*)</a:t>
                      </a:r>
                      <a:endParaRPr kumimoji="0" lang="en-US" sz="24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*)</a:t>
                      </a:r>
                      <a:endParaRPr kumimoji="0" lang="en-US" sz="24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42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TRANS</a:t>
                      </a:r>
                      <a:r>
                        <a:rPr kumimoji="0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Q’R’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SR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136525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Многоуровневая нестандартная башня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/>
              <a:t>Теорема</a:t>
            </a:r>
            <a:r>
              <a:rPr lang="en-US" sz="2000" i="1" smtClean="0"/>
              <a:t> (Multilevel Non-Standard Tower)</a:t>
            </a:r>
            <a:r>
              <a:rPr lang="ru-RU" sz="2000" i="1" smtClean="0"/>
              <a:t/>
            </a:r>
            <a:br>
              <a:rPr lang="ru-RU" sz="2000" i="1" smtClean="0"/>
            </a:br>
            <a:r>
              <a:rPr lang="ru-RU" sz="2000" smtClean="0"/>
              <a:t>Пусть</a:t>
            </a:r>
            <a:r>
              <a:rPr lang="ru-RU" sz="2000" i="1" smtClean="0"/>
              <a:t/>
            </a:r>
            <a:br>
              <a:rPr lang="ru-RU" sz="2000" i="1" smtClean="0"/>
            </a:br>
            <a:r>
              <a:rPr lang="en-US" sz="2000" smtClean="0"/>
              <a:t>	</a:t>
            </a:r>
            <a:r>
              <a:rPr lang="en-US" sz="2000" b="1" smtClean="0">
                <a:latin typeface="Script MT Bold" pitchFamily="66" charset="0"/>
              </a:rPr>
              <a:t>P</a:t>
            </a:r>
            <a:r>
              <a:rPr lang="ru-RU" sz="2000" b="1" smtClean="0"/>
              <a:t>’ </a:t>
            </a:r>
            <a:r>
              <a:rPr lang="en-US" sz="2000" b="1" smtClean="0">
                <a:sym typeface="SymbolProp BT" pitchFamily="2" charset="2"/>
              </a:rPr>
              <a:t></a:t>
            </a:r>
            <a:r>
              <a:rPr lang="ru-RU" sz="2000" b="1" smtClean="0">
                <a:sym typeface="SymbolProp BT" pitchFamily="2" charset="2"/>
              </a:rPr>
              <a:t> </a:t>
            </a:r>
            <a:r>
              <a:rPr lang="en-US" sz="2000" smtClean="0">
                <a:latin typeface="Script MT Bold" pitchFamily="66" charset="0"/>
              </a:rPr>
              <a:t>P</a:t>
            </a:r>
            <a:r>
              <a:rPr lang="ru-RU" sz="2000" smtClean="0"/>
              <a:t>; </a:t>
            </a:r>
            <a:r>
              <a:rPr lang="en-US" sz="2000" b="1" smtClean="0"/>
              <a:t>n&gt;1</a:t>
            </a:r>
            <a:r>
              <a:rPr lang="en-US" sz="2000" smtClean="0"/>
              <a:t>; </a:t>
            </a:r>
            <a:r>
              <a:rPr lang="en-US" sz="2000" b="1" smtClean="0"/>
              <a:t>k=1…n</a:t>
            </a:r>
            <a:r>
              <a:rPr lang="en-US" sz="2000" smtClean="0"/>
              <a:t>; </a:t>
            </a:r>
            <a:r>
              <a:rPr lang="en-US" sz="2000" b="1" smtClean="0"/>
              <a:t>L</a:t>
            </a:r>
            <a:r>
              <a:rPr lang="en-US" sz="2000" b="1" baseline="-25000" smtClean="0"/>
              <a:t>k</a:t>
            </a:r>
            <a:r>
              <a:rPr lang="ru-RU" sz="2000" b="1" smtClean="0"/>
              <a:t> </a:t>
            </a:r>
            <a:r>
              <a:rPr lang="en-US" sz="2000" b="1" smtClean="0">
                <a:sym typeface="SymbolProp BT" pitchFamily="2" charset="2"/>
              </a:rPr>
              <a:t></a:t>
            </a:r>
            <a:r>
              <a:rPr lang="ru-RU" sz="2000" b="1" smtClean="0">
                <a:sym typeface="SymbolProp BT" pitchFamily="2" charset="2"/>
              </a:rPr>
              <a:t> </a:t>
            </a:r>
            <a:r>
              <a:rPr lang="en-US" sz="2000" smtClean="0">
                <a:latin typeface="Script MT Bold" pitchFamily="66" charset="0"/>
              </a:rPr>
              <a:t>P</a:t>
            </a:r>
            <a:r>
              <a:rPr lang="ru-RU" sz="2000" b="1" smtClean="0"/>
              <a:t>’</a:t>
            </a:r>
            <a:r>
              <a:rPr lang="ru-RU" sz="2000" smtClean="0"/>
              <a:t>;</a:t>
            </a:r>
            <a:r>
              <a:rPr lang="en-US" sz="2000" b="1" smtClean="0"/>
              <a:t> L</a:t>
            </a:r>
            <a:r>
              <a:rPr lang="en-US" sz="2000" b="1" baseline="-25000" smtClean="0"/>
              <a:t>0</a:t>
            </a:r>
            <a:r>
              <a:rPr lang="ru-RU" sz="2000" b="1" smtClean="0"/>
              <a:t> </a:t>
            </a:r>
            <a:r>
              <a:rPr lang="en-US" sz="2000" b="1" smtClean="0">
                <a:sym typeface="SymbolProp BT" pitchFamily="2" charset="2"/>
              </a:rPr>
              <a:t></a:t>
            </a:r>
            <a:r>
              <a:rPr lang="ru-RU" sz="2000" b="1" smtClean="0">
                <a:sym typeface="SymbolProp BT" pitchFamily="2" charset="2"/>
              </a:rPr>
              <a:t> </a:t>
            </a:r>
            <a:r>
              <a:rPr lang="en-US" sz="2000" smtClean="0">
                <a:latin typeface="Script MT Bold" pitchFamily="66" charset="0"/>
              </a:rPr>
              <a:t>P</a:t>
            </a:r>
            <a:r>
              <a:rPr lang="ru-RU" sz="2000" smtClean="0"/>
              <a:t>;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	</a:t>
            </a:r>
            <a:r>
              <a:rPr lang="en-US" sz="2000" b="1" smtClean="0"/>
              <a:t>S</a:t>
            </a:r>
            <a:r>
              <a:rPr lang="en-US" sz="2000" b="1" baseline="-25000" smtClean="0"/>
              <a:t>k</a:t>
            </a:r>
            <a:r>
              <a:rPr lang="en-US" sz="2000" smtClean="0"/>
              <a:t> </a:t>
            </a:r>
            <a:r>
              <a:rPr lang="ru-RU" sz="2000" smtClean="0"/>
              <a:t>— свойства для </a:t>
            </a:r>
            <a:r>
              <a:rPr lang="en-US" sz="2000" smtClean="0">
                <a:latin typeface="Script MT Bold" pitchFamily="66" charset="0"/>
              </a:rPr>
              <a:t>P</a:t>
            </a:r>
            <a:r>
              <a:rPr lang="ru-RU" sz="2000" b="1" smtClean="0"/>
              <a:t>’</a:t>
            </a:r>
            <a:r>
              <a:rPr lang="ru-RU" sz="2000" smtClean="0"/>
              <a:t>;</a:t>
            </a:r>
            <a:r>
              <a:rPr lang="en-US" sz="2000" smtClean="0"/>
              <a:t> </a:t>
            </a:r>
            <a:r>
              <a:rPr lang="en-US" sz="2000" b="1" smtClean="0"/>
              <a:t>S</a:t>
            </a:r>
            <a:r>
              <a:rPr lang="ru-RU" sz="2000" b="1" baseline="-25000" smtClean="0"/>
              <a:t>1</a:t>
            </a:r>
            <a:r>
              <a:rPr lang="en-US" sz="2000" smtClean="0"/>
              <a:t> </a:t>
            </a:r>
            <a:r>
              <a:rPr lang="ru-RU" sz="2000" smtClean="0"/>
              <a:t>... </a:t>
            </a:r>
            <a:r>
              <a:rPr lang="en-US" sz="2000" b="1" smtClean="0"/>
              <a:t>S</a:t>
            </a:r>
            <a:r>
              <a:rPr lang="en-US" sz="2000" b="1" baseline="-25000" smtClean="0"/>
              <a:t>n</a:t>
            </a:r>
            <a:r>
              <a:rPr lang="ru-RU" sz="2000" b="1" baseline="-25000" smtClean="0"/>
              <a:t>-1</a:t>
            </a:r>
            <a:r>
              <a:rPr lang="en-US" sz="2000" smtClean="0"/>
              <a:t> </a:t>
            </a:r>
            <a:r>
              <a:rPr lang="ru-RU" sz="2000" smtClean="0"/>
              <a:t>— сильные;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	</a:t>
            </a:r>
            <a:r>
              <a:rPr lang="en-US" sz="2000" b="1" smtClean="0"/>
              <a:t>S = S</a:t>
            </a:r>
            <a:r>
              <a:rPr lang="en-US" sz="2000" b="1" baseline="-25000" smtClean="0"/>
              <a:t>1</a:t>
            </a:r>
            <a:r>
              <a:rPr lang="en-US" sz="2000" b="1" smtClean="0"/>
              <a:t> o S</a:t>
            </a:r>
            <a:r>
              <a:rPr lang="en-US" sz="2000" b="1" baseline="-25000" smtClean="0"/>
              <a:t>2</a:t>
            </a:r>
            <a:r>
              <a:rPr lang="en-US" sz="2000" b="1" smtClean="0"/>
              <a:t> o … o S</a:t>
            </a:r>
            <a:r>
              <a:rPr lang="en-US" sz="2000" b="1" baseline="-25000" smtClean="0"/>
              <a:t>n</a:t>
            </a:r>
            <a:r>
              <a:rPr lang="ru-RU" sz="2000" smtClean="0"/>
              <a:t>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	</a:t>
            </a:r>
            <a:r>
              <a:rPr lang="en-US" sz="2000" b="1" smtClean="0"/>
              <a:t>nintL</a:t>
            </a:r>
            <a:r>
              <a:rPr lang="en-US" sz="2000" b="1" u="sng" baseline="-25000" smtClean="0"/>
              <a:t>k</a:t>
            </a:r>
            <a:r>
              <a:rPr lang="en-US" sz="2000" b="1" smtClean="0"/>
              <a:t>	</a:t>
            </a:r>
            <a:r>
              <a:rPr lang="ru-RU" sz="2000" smtClean="0"/>
              <a:t>— </a:t>
            </a:r>
            <a:r>
              <a:rPr lang="en-US" sz="2000" b="1" smtClean="0"/>
              <a:t>S</a:t>
            </a:r>
            <a:r>
              <a:rPr lang="en-US" sz="2000" b="1" baseline="-25000" smtClean="0"/>
              <a:t>k</a:t>
            </a:r>
            <a:r>
              <a:rPr lang="en-US" sz="2000" b="1" smtClean="0"/>
              <a:t>|L</a:t>
            </a:r>
            <a:r>
              <a:rPr lang="en-US" sz="2000" b="1" baseline="-25000" smtClean="0"/>
              <a:t>k</a:t>
            </a:r>
            <a:r>
              <a:rPr lang="en-US" sz="2000" b="1" smtClean="0"/>
              <a:t>/L</a:t>
            </a:r>
            <a:r>
              <a:rPr lang="en-US" sz="2000" b="1" baseline="-25000" smtClean="0"/>
              <a:t>k-1</a:t>
            </a:r>
            <a:r>
              <a:rPr lang="en-US" sz="2000" smtClean="0"/>
              <a:t>-</a:t>
            </a:r>
            <a:r>
              <a:rPr lang="ru-RU" sz="2000" smtClean="0"/>
              <a:t>интерпретатор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ru-RU" sz="2000" smtClean="0"/>
              <a:t>Тогда</a:t>
            </a:r>
            <a:r>
              <a:rPr lang="en-US" sz="2000" smtClean="0"/>
              <a:t>:</a:t>
            </a:r>
            <a:br>
              <a:rPr lang="en-US" sz="2000" smtClean="0"/>
            </a:br>
            <a:r>
              <a:rPr lang="ru-RU" sz="2000" smtClean="0"/>
              <a:t>	</a:t>
            </a:r>
            <a:r>
              <a:rPr lang="en-US" sz="2000" b="1" smtClean="0"/>
              <a:t>(1)</a:t>
            </a:r>
            <a:r>
              <a:rPr lang="ru-RU" sz="2000" smtClean="0"/>
              <a:t> нестандартная башня реализует </a:t>
            </a:r>
            <a:r>
              <a:rPr lang="en-US" sz="2000" b="1" smtClean="0"/>
              <a:t>S</a:t>
            </a:r>
            <a:r>
              <a:rPr lang="en-US" sz="2000" smtClean="0"/>
              <a:t>-</a:t>
            </a:r>
            <a:r>
              <a:rPr lang="ru-RU" sz="2000" smtClean="0"/>
              <a:t>полу-диалект </a:t>
            </a:r>
            <a:r>
              <a:rPr lang="en-US" sz="2000" b="1" smtClean="0"/>
              <a:t>L</a:t>
            </a:r>
            <a:r>
              <a:rPr lang="en-US" sz="2000" b="1" baseline="-25000" smtClean="0"/>
              <a:t>n</a:t>
            </a:r>
            <a:r>
              <a:rPr lang="en-US" sz="2000" b="1" smtClean="0"/>
              <a:t> </a:t>
            </a:r>
            <a:r>
              <a:rPr lang="ru-RU" sz="2000" smtClean="0"/>
              <a:t>на</a:t>
            </a:r>
            <a:r>
              <a:rPr lang="en-US" sz="2000" smtClean="0"/>
              <a:t> </a:t>
            </a:r>
            <a:r>
              <a:rPr lang="ru-RU" sz="2000" smtClean="0"/>
              <a:t>языке</a:t>
            </a:r>
            <a:r>
              <a:rPr lang="ru-RU" sz="2000" b="1" smtClean="0"/>
              <a:t> </a:t>
            </a:r>
            <a:r>
              <a:rPr lang="en-US" sz="2000" b="1" smtClean="0"/>
              <a:t>L</a:t>
            </a:r>
            <a:r>
              <a:rPr lang="en-US" sz="2000" b="1" baseline="-25000" smtClean="0"/>
              <a:t>0</a:t>
            </a:r>
            <a:r>
              <a:rPr lang="en-US" sz="2000" smtClean="0"/>
              <a:t>:</a:t>
            </a:r>
            <a:br>
              <a:rPr lang="en-US" sz="2000" smtClean="0"/>
            </a:br>
            <a:r>
              <a:rPr lang="en-US" sz="2000" smtClean="0"/>
              <a:t>     </a:t>
            </a:r>
            <a:r>
              <a:rPr lang="en-US" sz="2000" b="1" smtClean="0">
                <a:sym typeface="SymbolProp BT" pitchFamily="2" charset="2"/>
              </a:rPr>
              <a:t> </a:t>
            </a:r>
            <a:r>
              <a:rPr lang="en-US" sz="2000" b="1" smtClean="0"/>
              <a:t>p </a:t>
            </a:r>
            <a:r>
              <a:rPr lang="en-US" sz="2000" b="1" smtClean="0">
                <a:sym typeface="SymbolProp BT" pitchFamily="2" charset="2"/>
              </a:rPr>
              <a:t> </a:t>
            </a:r>
            <a:r>
              <a:rPr lang="en-US" sz="2000" b="1" smtClean="0"/>
              <a:t>P</a:t>
            </a:r>
            <a:r>
              <a:rPr lang="en-US" sz="2000" b="1" baseline="-25000" smtClean="0"/>
              <a:t>n</a:t>
            </a:r>
            <a:r>
              <a:rPr lang="en-US" sz="2000" b="1" smtClean="0"/>
              <a:t>  </a:t>
            </a:r>
            <a:r>
              <a:rPr lang="en-US" sz="2000" b="1" smtClean="0">
                <a:sym typeface="SymbolProp BT" pitchFamily="2" charset="2"/>
              </a:rPr>
              <a:t></a:t>
            </a:r>
            <a:r>
              <a:rPr lang="en-US" sz="2000" b="1" smtClean="0"/>
              <a:t> d </a:t>
            </a:r>
            <a:r>
              <a:rPr lang="en-US" sz="2000" b="1" smtClean="0">
                <a:sym typeface="SymbolProp BT" pitchFamily="2" charset="2"/>
              </a:rPr>
              <a:t> </a:t>
            </a:r>
            <a:r>
              <a:rPr lang="en-US" sz="2000" b="1" smtClean="0"/>
              <a:t>D </a:t>
            </a:r>
            <a:br>
              <a:rPr lang="en-US" sz="2000" b="1" smtClean="0"/>
            </a:br>
            <a:r>
              <a:rPr lang="en-US" sz="2000" b="1" smtClean="0"/>
              <a:t> 	[[nintL</a:t>
            </a:r>
            <a:r>
              <a:rPr lang="en-US" sz="2000" b="1" baseline="-25000" smtClean="0"/>
              <a:t>1</a:t>
            </a:r>
            <a:r>
              <a:rPr lang="en-US" sz="2000" b="1" smtClean="0"/>
              <a:t>]]</a:t>
            </a:r>
            <a:r>
              <a:rPr lang="en-US" sz="2000" b="1" baseline="-25000" smtClean="0"/>
              <a:t>L</a:t>
            </a:r>
            <a:r>
              <a:rPr lang="en-US" sz="1800" b="1" baseline="-25000" smtClean="0"/>
              <a:t>O</a:t>
            </a:r>
            <a:r>
              <a:rPr lang="en-US" sz="2000" b="1" smtClean="0"/>
              <a:t>  [ </a:t>
            </a:r>
            <a:r>
              <a:rPr lang="en-US" sz="2000" b="1" smtClean="0">
                <a:solidFill>
                  <a:schemeClr val="accent2"/>
                </a:solidFill>
              </a:rPr>
              <a:t>[nintL</a:t>
            </a:r>
            <a:r>
              <a:rPr lang="en-US" sz="2000" b="1" baseline="-25000" smtClean="0">
                <a:solidFill>
                  <a:schemeClr val="accent2"/>
                </a:solidFill>
              </a:rPr>
              <a:t>2</a:t>
            </a:r>
            <a:r>
              <a:rPr lang="en-US" sz="2000" b="1" smtClean="0">
                <a:solidFill>
                  <a:schemeClr val="accent2"/>
                </a:solidFill>
              </a:rPr>
              <a:t>, [nintL</a:t>
            </a:r>
            <a:r>
              <a:rPr lang="en-US" sz="2000" b="1" baseline="-25000" smtClean="0">
                <a:solidFill>
                  <a:schemeClr val="accent2"/>
                </a:solidFill>
              </a:rPr>
              <a:t>3</a:t>
            </a:r>
            <a:r>
              <a:rPr lang="en-US" sz="2000" b="1" smtClean="0">
                <a:solidFill>
                  <a:schemeClr val="accent2"/>
                </a:solidFill>
              </a:rPr>
              <a:t>, ... [nintL</a:t>
            </a:r>
            <a:r>
              <a:rPr lang="en-US" sz="2000" b="1" baseline="-25000" smtClean="0">
                <a:solidFill>
                  <a:schemeClr val="accent2"/>
                </a:solidFill>
              </a:rPr>
              <a:t>n</a:t>
            </a:r>
            <a:r>
              <a:rPr lang="en-US" sz="2000" b="1" smtClean="0">
                <a:solidFill>
                  <a:schemeClr val="accent2"/>
                </a:solidFill>
              </a:rPr>
              <a:t> [p, </a:t>
            </a:r>
            <a:r>
              <a:rPr lang="en-US" sz="2000" b="1" smtClean="0">
                <a:solidFill>
                  <a:schemeClr val="accent2"/>
                </a:solidFill>
                <a:sym typeface="SymbolProp BT" pitchFamily="2" charset="2"/>
              </a:rPr>
              <a:t></a:t>
            </a:r>
            <a:r>
              <a:rPr lang="en-US" sz="2000" b="1" smtClean="0">
                <a:solidFill>
                  <a:schemeClr val="accent2"/>
                </a:solidFill>
              </a:rPr>
              <a:t> ]] ...]]</a:t>
            </a:r>
            <a:r>
              <a:rPr lang="en-US" sz="2000" b="1" smtClean="0"/>
              <a:t> , d ]</a:t>
            </a:r>
            <a:br>
              <a:rPr lang="en-US" sz="2000" b="1" smtClean="0"/>
            </a:br>
            <a:r>
              <a:rPr lang="en-US" sz="2000" b="1" smtClean="0"/>
              <a:t>		</a:t>
            </a:r>
            <a:r>
              <a:rPr lang="en-US" sz="2000" b="1" smtClean="0">
                <a:sym typeface="SymbolProp BT" pitchFamily="2" charset="2"/>
              </a:rPr>
              <a:t></a:t>
            </a:r>
            <a:r>
              <a:rPr lang="en-US" sz="2000" b="1" smtClean="0"/>
              <a:t> (S).Ln.p.d</a:t>
            </a:r>
            <a:br>
              <a:rPr lang="en-US" sz="2000" b="1" smtClean="0"/>
            </a:br>
            <a:r>
              <a:rPr lang="en-US" sz="2000" smtClean="0"/>
              <a:t> 		</a:t>
            </a:r>
            <a:br>
              <a:rPr lang="en-US" sz="2000" smtClean="0"/>
            </a:br>
            <a:r>
              <a:rPr lang="ru-RU" sz="2000" smtClean="0"/>
              <a:t>	</a:t>
            </a:r>
            <a:r>
              <a:rPr lang="en-US" sz="2000" b="1" smtClean="0"/>
              <a:t>(2)</a:t>
            </a:r>
            <a:r>
              <a:rPr lang="en-US" sz="2000" smtClean="0"/>
              <a:t> </a:t>
            </a:r>
            <a:r>
              <a:rPr lang="ru-RU" sz="2000" smtClean="0"/>
              <a:t>если </a:t>
            </a:r>
            <a:r>
              <a:rPr lang="en-US" sz="2000" b="1" smtClean="0">
                <a:sym typeface="SymbolProp BT" pitchFamily="2" charset="2"/>
              </a:rPr>
              <a:t></a:t>
            </a:r>
            <a:r>
              <a:rPr lang="en-US" sz="2000" b="1" smtClean="0"/>
              <a:t> i</a:t>
            </a:r>
            <a:r>
              <a:rPr lang="ru-RU" sz="2000" b="1" smtClean="0"/>
              <a:t> </a:t>
            </a:r>
            <a:r>
              <a:rPr lang="en-US" sz="2000" b="1" smtClean="0"/>
              <a:t>=</a:t>
            </a:r>
            <a:r>
              <a:rPr lang="ru-RU" sz="2000" b="1" smtClean="0"/>
              <a:t> </a:t>
            </a:r>
            <a:r>
              <a:rPr lang="en-US" sz="2000" b="1" smtClean="0"/>
              <a:t>1…</a:t>
            </a:r>
            <a:r>
              <a:rPr lang="ru-RU" sz="2000" b="1" smtClean="0"/>
              <a:t>(</a:t>
            </a:r>
            <a:r>
              <a:rPr lang="en-US" sz="2000" b="1" smtClean="0"/>
              <a:t>n-1</a:t>
            </a:r>
            <a:r>
              <a:rPr lang="ru-RU" sz="2000" b="1" smtClean="0"/>
              <a:t>) </a:t>
            </a:r>
            <a:r>
              <a:rPr lang="en-US" sz="2000" smtClean="0"/>
              <a:t>: </a:t>
            </a:r>
            <a:r>
              <a:rPr lang="en-US" sz="2000" b="1" smtClean="0"/>
              <a:t>S</a:t>
            </a:r>
            <a:r>
              <a:rPr lang="en-US" sz="2000" b="1" baseline="-25000" smtClean="0"/>
              <a:t>i</a:t>
            </a:r>
            <a:r>
              <a:rPr lang="en-US" sz="2000" smtClean="0"/>
              <a:t> </a:t>
            </a:r>
            <a:r>
              <a:rPr lang="ru-RU" sz="2000" smtClean="0"/>
              <a:t>и </a:t>
            </a:r>
            <a:r>
              <a:rPr lang="en-US" sz="2000" b="1" smtClean="0"/>
              <a:t>(S</a:t>
            </a:r>
            <a:r>
              <a:rPr lang="en-US" sz="2000" b="1" baseline="-25000" smtClean="0"/>
              <a:t>i+1</a:t>
            </a:r>
            <a:r>
              <a:rPr lang="en-US" sz="2000" b="1" smtClean="0"/>
              <a:t> o ... o S</a:t>
            </a:r>
            <a:r>
              <a:rPr lang="en-US" sz="2000" b="1" baseline="-25000" smtClean="0"/>
              <a:t>n</a:t>
            </a:r>
            <a:r>
              <a:rPr lang="en-US" sz="2000" b="1" smtClean="0"/>
              <a:t>)</a:t>
            </a:r>
            <a:r>
              <a:rPr lang="en-US" sz="2000" smtClean="0"/>
              <a:t> </a:t>
            </a:r>
            <a:r>
              <a:rPr lang="ru-RU" sz="2000" smtClean="0"/>
              <a:t>комбинируют безопасно, то  нестандартная башня реализует </a:t>
            </a:r>
            <a:r>
              <a:rPr lang="en-US" sz="2000" b="1" smtClean="0"/>
              <a:t>S</a:t>
            </a:r>
            <a:r>
              <a:rPr lang="en-US" sz="2000" smtClean="0"/>
              <a:t>-</a:t>
            </a:r>
            <a:r>
              <a:rPr lang="ru-RU" sz="2000" smtClean="0"/>
              <a:t>диалект </a:t>
            </a:r>
            <a:r>
              <a:rPr lang="en-US" sz="2000" b="1" smtClean="0"/>
              <a:t>L</a:t>
            </a:r>
            <a:r>
              <a:rPr lang="en-US" sz="2000" b="1" baseline="-25000" smtClean="0"/>
              <a:t>n</a:t>
            </a:r>
            <a:r>
              <a:rPr lang="en-US" sz="2000" b="1" smtClean="0"/>
              <a:t> </a:t>
            </a:r>
            <a:r>
              <a:rPr lang="ru-RU" sz="2000" smtClean="0"/>
              <a:t>на</a:t>
            </a:r>
            <a:r>
              <a:rPr lang="en-US" sz="2000" smtClean="0"/>
              <a:t> </a:t>
            </a:r>
            <a:r>
              <a:rPr lang="ru-RU" sz="2000" smtClean="0"/>
              <a:t>языке</a:t>
            </a:r>
            <a:r>
              <a:rPr lang="ru-RU" sz="2000" b="1" smtClean="0"/>
              <a:t> </a:t>
            </a:r>
            <a:r>
              <a:rPr lang="en-US" sz="2000" b="1" smtClean="0"/>
              <a:t>L</a:t>
            </a:r>
            <a:r>
              <a:rPr lang="en-US" sz="2000" b="1" baseline="-25000" smtClean="0"/>
              <a:t>0</a:t>
            </a:r>
            <a:r>
              <a:rPr lang="en-US" sz="2000" smtClean="0"/>
              <a:t>:</a:t>
            </a:r>
            <a:br>
              <a:rPr lang="en-US" sz="2000" smtClean="0"/>
            </a:br>
            <a:r>
              <a:rPr lang="en-US" sz="2000" smtClean="0"/>
              <a:t>     </a:t>
            </a:r>
            <a:r>
              <a:rPr lang="en-US" sz="2000" b="1" smtClean="0">
                <a:sym typeface="SymbolProp BT" pitchFamily="2" charset="2"/>
              </a:rPr>
              <a:t> </a:t>
            </a:r>
            <a:r>
              <a:rPr lang="en-US" sz="2000" b="1" smtClean="0"/>
              <a:t>p </a:t>
            </a:r>
            <a:r>
              <a:rPr lang="en-US" sz="2000" b="1" smtClean="0">
                <a:sym typeface="SymbolProp BT" pitchFamily="2" charset="2"/>
              </a:rPr>
              <a:t> </a:t>
            </a:r>
            <a:r>
              <a:rPr lang="en-US" sz="2000" b="1" smtClean="0"/>
              <a:t>P</a:t>
            </a:r>
            <a:r>
              <a:rPr lang="en-US" sz="2000" b="1" baseline="-25000" smtClean="0"/>
              <a:t>n</a:t>
            </a:r>
            <a:r>
              <a:rPr lang="en-US" sz="2000" b="1" smtClean="0"/>
              <a:t>  </a:t>
            </a:r>
            <a:r>
              <a:rPr lang="en-US" sz="2000" b="1" smtClean="0">
                <a:sym typeface="SymbolProp BT" pitchFamily="2" charset="2"/>
              </a:rPr>
              <a:t></a:t>
            </a:r>
            <a:r>
              <a:rPr lang="en-US" sz="2000" b="1" smtClean="0"/>
              <a:t> d </a:t>
            </a:r>
            <a:r>
              <a:rPr lang="en-US" sz="2000" b="1" smtClean="0">
                <a:sym typeface="SymbolProp BT" pitchFamily="2" charset="2"/>
              </a:rPr>
              <a:t> </a:t>
            </a:r>
            <a:r>
              <a:rPr lang="en-US" sz="2000" b="1" smtClean="0"/>
              <a:t>D </a:t>
            </a:r>
            <a:br>
              <a:rPr lang="en-US" sz="2000" b="1" smtClean="0"/>
            </a:br>
            <a:r>
              <a:rPr lang="en-US" sz="2000" b="1" smtClean="0"/>
              <a:t> 	[[nintL</a:t>
            </a:r>
            <a:r>
              <a:rPr lang="en-US" sz="2000" b="1" baseline="-25000" smtClean="0"/>
              <a:t>1</a:t>
            </a:r>
            <a:r>
              <a:rPr lang="en-US" sz="2000" b="1" smtClean="0"/>
              <a:t>]]</a:t>
            </a:r>
            <a:r>
              <a:rPr lang="en-US" sz="2000" b="1" baseline="-25000" smtClean="0"/>
              <a:t>L</a:t>
            </a:r>
            <a:r>
              <a:rPr lang="en-US" sz="1800" b="1" baseline="-25000" smtClean="0"/>
              <a:t>O</a:t>
            </a:r>
            <a:r>
              <a:rPr lang="en-US" sz="2000" b="1" smtClean="0"/>
              <a:t>  [ </a:t>
            </a:r>
            <a:r>
              <a:rPr lang="en-US" sz="2000" b="1" smtClean="0">
                <a:solidFill>
                  <a:schemeClr val="accent2"/>
                </a:solidFill>
              </a:rPr>
              <a:t>[nintL</a:t>
            </a:r>
            <a:r>
              <a:rPr lang="en-US" sz="2000" b="1" baseline="-25000" smtClean="0">
                <a:solidFill>
                  <a:schemeClr val="accent2"/>
                </a:solidFill>
              </a:rPr>
              <a:t>2</a:t>
            </a:r>
            <a:r>
              <a:rPr lang="en-US" sz="2000" b="1" smtClean="0">
                <a:solidFill>
                  <a:schemeClr val="accent2"/>
                </a:solidFill>
              </a:rPr>
              <a:t>, [nintL</a:t>
            </a:r>
            <a:r>
              <a:rPr lang="en-US" sz="2000" b="1" baseline="-25000" smtClean="0">
                <a:solidFill>
                  <a:schemeClr val="accent2"/>
                </a:solidFill>
              </a:rPr>
              <a:t>3</a:t>
            </a:r>
            <a:r>
              <a:rPr lang="en-US" sz="2000" b="1" smtClean="0">
                <a:solidFill>
                  <a:schemeClr val="accent2"/>
                </a:solidFill>
              </a:rPr>
              <a:t>, ... [nintL</a:t>
            </a:r>
            <a:r>
              <a:rPr lang="en-US" sz="2000" b="1" baseline="-25000" smtClean="0">
                <a:solidFill>
                  <a:schemeClr val="accent2"/>
                </a:solidFill>
              </a:rPr>
              <a:t>n</a:t>
            </a:r>
            <a:r>
              <a:rPr lang="en-US" sz="2000" b="1" smtClean="0">
                <a:solidFill>
                  <a:schemeClr val="accent2"/>
                </a:solidFill>
              </a:rPr>
              <a:t> [p, </a:t>
            </a:r>
            <a:r>
              <a:rPr lang="en-US" sz="2000" b="1" smtClean="0">
                <a:solidFill>
                  <a:schemeClr val="accent2"/>
                </a:solidFill>
                <a:sym typeface="SymbolProp BT" pitchFamily="2" charset="2"/>
              </a:rPr>
              <a:t></a:t>
            </a:r>
            <a:r>
              <a:rPr lang="en-US" sz="2000" b="1" smtClean="0">
                <a:solidFill>
                  <a:schemeClr val="accent2"/>
                </a:solidFill>
              </a:rPr>
              <a:t> ]] ...]]</a:t>
            </a:r>
            <a:r>
              <a:rPr lang="en-US" sz="2000" b="1" smtClean="0"/>
              <a:t> , d ]</a:t>
            </a:r>
            <a:br>
              <a:rPr lang="en-US" sz="2000" b="1" smtClean="0"/>
            </a:br>
            <a:r>
              <a:rPr lang="en-US" sz="2000" b="1" smtClean="0"/>
              <a:t>		</a:t>
            </a:r>
            <a:r>
              <a:rPr lang="en-US" sz="2000" b="1" smtClean="0">
                <a:solidFill>
                  <a:srgbClr val="800000"/>
                </a:solidFill>
                <a:sym typeface="SymbolProp BT" pitchFamily="2" charset="2"/>
              </a:rPr>
              <a:t></a:t>
            </a:r>
            <a:r>
              <a:rPr lang="ru-RU" sz="2000" b="1" smtClean="0">
                <a:solidFill>
                  <a:srgbClr val="800000"/>
                </a:solidFill>
                <a:sym typeface="SymbolProp BT" pitchFamily="2" charset="2"/>
              </a:rPr>
              <a:t>+</a:t>
            </a:r>
            <a:r>
              <a:rPr lang="en-US" sz="2000" b="1" smtClean="0"/>
              <a:t> (S).Ln.p.d</a:t>
            </a: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756" name="Rectangle 4"/>
          <p:cNvSpPr>
            <a:spLocks noGrp="1" noChangeArrowheads="1"/>
          </p:cNvSpPr>
          <p:nvPr>
            <p:ph type="title"/>
          </p:nvPr>
        </p:nvSpPr>
        <p:spPr>
          <a:xfrm>
            <a:off x="708025" y="47625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Многоуровневая нестандартная башня</a:t>
            </a:r>
          </a:p>
        </p:txBody>
      </p:sp>
      <p:pic>
        <p:nvPicPr>
          <p:cNvPr id="47107" name="Picture 5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2200" y="1249363"/>
            <a:ext cx="7204075" cy="560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26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69850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ID-</a:t>
            </a:r>
            <a:r>
              <a:rPr lang="ru-RU" sz="4000" smtClean="0"/>
              <a:t>слои в многоуровневой нестандартной башне</a:t>
            </a:r>
          </a:p>
        </p:txBody>
      </p:sp>
      <p:sp>
        <p:nvSpPr>
          <p:cNvPr id="1229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2663825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поддержка различных входных языков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сопряжение нескольких нестандарт-ных интер-претаторов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перенос на различные языки исполнения</a:t>
            </a:r>
          </a:p>
        </p:txBody>
      </p:sp>
      <p:pic>
        <p:nvPicPr>
          <p:cNvPr id="48132" name="Picture 4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63850" y="1196975"/>
            <a:ext cx="6280150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Проверка практикой	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ru-RU" smtClean="0"/>
              <a:t>Нестандартные башни, реализованные на практике</a:t>
            </a:r>
          </a:p>
          <a:p>
            <a:pPr marL="990600" lvl="1" indent="-533400" eaLnBrk="1" hangingPunct="1"/>
            <a:r>
              <a:rPr lang="en-US" b="1" smtClean="0"/>
              <a:t>Trans-mod:</a:t>
            </a:r>
            <a:r>
              <a:rPr lang="en-US" smtClean="0"/>
              <a:t> by PE, SCP, ... [Futamura, Jones et al.] — FMP</a:t>
            </a:r>
          </a:p>
          <a:p>
            <a:pPr marL="990600" lvl="1" indent="-533400" eaLnBrk="1" hangingPunct="1"/>
            <a:r>
              <a:rPr lang="en-US" b="1" smtClean="0"/>
              <a:t>Spec-mod</a:t>
            </a:r>
            <a:r>
              <a:rPr lang="ru-RU" b="1" smtClean="0"/>
              <a:t>:</a:t>
            </a:r>
            <a:r>
              <a:rPr lang="en-US" smtClean="0"/>
              <a:t> by PE, SCP, ... [Glück, Jørgensen, Thiemann] — SPP</a:t>
            </a:r>
          </a:p>
          <a:p>
            <a:pPr marL="990600" lvl="1" indent="-533400" eaLnBrk="1" hangingPunct="1"/>
            <a:r>
              <a:rPr lang="en-US" b="1" smtClean="0"/>
              <a:t>Inv-mod</a:t>
            </a:r>
            <a:r>
              <a:rPr lang="ru-RU" b="1" smtClean="0"/>
              <a:t>:</a:t>
            </a:r>
            <a:r>
              <a:rPr lang="en-US" smtClean="0"/>
              <a:t> by URA, Ross, … [Abramov&amp;Glück, Ross, Nemytykh&amp;Turchin] — INVP</a:t>
            </a:r>
          </a:p>
          <a:p>
            <a:pPr marL="990600" lvl="1" indent="-533400" eaLnBrk="1" hangingPunct="1"/>
            <a:r>
              <a:rPr lang="en-US" b="1" smtClean="0"/>
              <a:t>Id-mod:</a:t>
            </a:r>
            <a:r>
              <a:rPr lang="en-US" smtClean="0"/>
              <a:t> classical in CS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Заключение</a:t>
            </a:r>
          </a:p>
        </p:txBody>
      </p:sp>
      <p:sp>
        <p:nvSpPr>
          <p:cNvPr id="123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Новые понятия, ориентированные на семантику— свойства,— можно определять</a:t>
            </a:r>
            <a:r>
              <a:rPr lang="en-US" sz="2400" smtClean="0"/>
              <a:t>,</a:t>
            </a:r>
            <a:r>
              <a:rPr lang="ru-RU" sz="2400" smtClean="0"/>
              <a:t> комбинируя существующие свойства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Сложные (ориентированные на семантику) понятия (свойства) можно декомпозировать на менее сложные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Сила (</a:t>
            </a:r>
            <a:r>
              <a:rPr lang="en-US" sz="2400" smtClean="0"/>
              <a:t>robustness) </a:t>
            </a:r>
            <a:r>
              <a:rPr lang="ru-RU" sz="2400" smtClean="0"/>
              <a:t>свойств обеспечивает корректность комбинации, вне зависимости от того</a:t>
            </a:r>
            <a:r>
              <a:rPr lang="en-US" sz="2400" smtClean="0"/>
              <a:t>,</a:t>
            </a:r>
            <a:r>
              <a:rPr lang="ru-RU" sz="2400" smtClean="0"/>
              <a:t> как те или иные нестандартные интерпретаторы реализованы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Обобщили старую добрую идею (башня интерпретаторов)</a:t>
            </a:r>
            <a:r>
              <a:rPr lang="en-US" sz="2400" smtClean="0"/>
              <a:t> </a:t>
            </a:r>
            <a:endParaRPr lang="ru-RU" sz="2400" smtClean="0"/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Многоуровневые башни </a:t>
            </a:r>
            <a:r>
              <a:rPr lang="en-US" sz="2400" smtClean="0"/>
              <a:t>—</a:t>
            </a:r>
            <a:r>
              <a:rPr lang="ru-RU" sz="2400" smtClean="0"/>
              <a:t> подход к реализации новых нестандартных интерпретаторов — как комбинации существующих нестандартных интерпретаторов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Получен единый подход для описания множества хорошо известных предыдущих исследований </a:t>
            </a:r>
            <a:r>
              <a:rPr lang="en-US" sz="2400" smtClean="0"/>
              <a:t>(FMP, SPP, INVP, etc.)</a:t>
            </a:r>
            <a:r>
              <a:rPr lang="ru-RU" sz="2400" smtClean="0"/>
              <a:t> и будущих работ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Направления возможных исследований (</a:t>
            </a:r>
            <a:r>
              <a:rPr lang="en-US" sz="4000" smtClean="0"/>
              <a:t>Future Work</a:t>
            </a:r>
            <a:r>
              <a:rPr lang="ru-RU" sz="4000" smtClean="0"/>
              <a:t>)</a:t>
            </a:r>
          </a:p>
        </p:txBody>
      </p:sp>
      <p:sp>
        <p:nvSpPr>
          <p:cNvPr id="123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Как разложить сложное свойство в несколько более простых свойств?</a:t>
            </a:r>
            <a:endParaRPr lang="en-US" sz="2800" smtClean="0"/>
          </a:p>
          <a:p>
            <a:pPr eaLnBrk="1" hangingPunct="1"/>
            <a:r>
              <a:rPr lang="en-US" sz="2800" smtClean="0"/>
              <a:t>Primes: </a:t>
            </a:r>
            <a:r>
              <a:rPr lang="ru-RU" sz="2800" smtClean="0"/>
              <a:t>существуют ли некие, в некотором смысле элементарные (</a:t>
            </a:r>
            <a:r>
              <a:rPr lang="en-US" sz="2800" smtClean="0"/>
              <a:t>“atomic”</a:t>
            </a:r>
            <a:r>
              <a:rPr lang="ru-RU" sz="2800" smtClean="0"/>
              <a:t>)</a:t>
            </a:r>
            <a:r>
              <a:rPr lang="en-US" sz="2800" smtClean="0"/>
              <a:t> </a:t>
            </a:r>
            <a:r>
              <a:rPr lang="ru-RU" sz="2800" smtClean="0"/>
              <a:t>свойства</a:t>
            </a:r>
            <a:r>
              <a:rPr lang="en-US" sz="2800" smtClean="0"/>
              <a:t>?</a:t>
            </a:r>
          </a:p>
          <a:p>
            <a:pPr eaLnBrk="1" hangingPunct="1"/>
            <a:r>
              <a:rPr lang="ru-RU" sz="2800" smtClean="0"/>
              <a:t>Как уменьшать уровень недетерминизма некоторых свойств за счет средств конструктивного представления множеств</a:t>
            </a:r>
            <a:r>
              <a:rPr lang="en-US" sz="2800" smtClean="0"/>
              <a:t>?</a:t>
            </a:r>
            <a:endParaRPr lang="ru-RU" sz="2800" smtClean="0"/>
          </a:p>
          <a:p>
            <a:pPr eaLnBrk="1" hangingPunct="1"/>
            <a:r>
              <a:rPr lang="en-US" sz="2800" smtClean="0"/>
              <a:t>Touch stone: </a:t>
            </a:r>
            <a:r>
              <a:rPr lang="ru-RU" sz="2800" smtClean="0"/>
              <a:t>приведение на практике многоуровневых нестандартных башен к эффективным программам при помощи специализации (суперкомпиляции)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258763"/>
            <a:ext cx="8343900" cy="1150937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Заключение (всего курса)</a:t>
            </a:r>
          </a:p>
        </p:txBody>
      </p:sp>
      <p:sp>
        <p:nvSpPr>
          <p:cNvPr id="126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3363"/>
            <a:ext cx="8493125" cy="5094287"/>
          </a:xfrm>
        </p:spPr>
        <p:txBody>
          <a:bodyPr/>
          <a:lstStyle/>
          <a:p>
            <a:pPr eaLnBrk="1" hangingPunct="1"/>
            <a:r>
              <a:rPr lang="ru-RU" smtClean="0"/>
              <a:t>К счастью, совершенствовать методы метавычислений можно беспредельно</a:t>
            </a:r>
          </a:p>
          <a:p>
            <a:pPr eaLnBrk="1" hangingPunct="1"/>
            <a:r>
              <a:rPr lang="ru-RU" smtClean="0"/>
              <a:t>Точно так же не видно ограничений в создании все новых и новых методов применения метавычислений в практическом программировании</a:t>
            </a:r>
          </a:p>
          <a:p>
            <a:pPr eaLnBrk="1" hangingPunct="1"/>
            <a:r>
              <a:rPr lang="ru-RU" smtClean="0"/>
              <a:t>Таким образом, метавычисления всегда останутся необъятным и благодатным полем для новых исследований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2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2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0600" smtClean="0"/>
              <a:t>КОНЕЦ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Зачем добавлена эта глава?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313" y="1535113"/>
            <a:ext cx="8802687" cy="5773737"/>
          </a:xfrm>
        </p:spPr>
        <p:txBody>
          <a:bodyPr/>
          <a:lstStyle/>
          <a:p>
            <a:pPr eaLnBrk="1" hangingPunct="1">
              <a:tabLst>
                <a:tab pos="1262063" algn="l"/>
              </a:tabLst>
            </a:pPr>
            <a:r>
              <a:rPr lang="ru-RU" smtClean="0"/>
              <a:t>Дается прочный математический фундамент теории нестандартных семантик</a:t>
            </a:r>
          </a:p>
          <a:p>
            <a:pPr eaLnBrk="1" hangingPunct="1">
              <a:tabLst>
                <a:tab pos="1262063" algn="l"/>
              </a:tabLst>
            </a:pPr>
            <a:r>
              <a:rPr lang="ru-RU" smtClean="0"/>
              <a:t>Строится ответ на открытые вопросы, поднятые в других работах по модификаторам семантик </a:t>
            </a:r>
            <a:r>
              <a:rPr lang="en-US" smtClean="0"/>
              <a:t>[</a:t>
            </a:r>
            <a:r>
              <a:rPr lang="ru-RU" smtClean="0"/>
              <a:t>Абр95, </a:t>
            </a:r>
            <a:r>
              <a:rPr lang="en-US" smtClean="0"/>
              <a:t>AbrGlü98]:</a:t>
            </a:r>
          </a:p>
          <a:p>
            <a:pPr lvl="1" eaLnBrk="1" hangingPunct="1">
              <a:tabLst>
                <a:tab pos="1262063" algn="l"/>
              </a:tabLst>
            </a:pPr>
            <a:r>
              <a:rPr lang="ru-RU" smtClean="0"/>
              <a:t>Как комбинировать нестандартные семантики?</a:t>
            </a:r>
            <a:endParaRPr lang="en-US" smtClean="0"/>
          </a:p>
          <a:p>
            <a:pPr lvl="1" eaLnBrk="1" hangingPunct="1">
              <a:tabLst>
                <a:tab pos="1262063" algn="l"/>
              </a:tabLst>
            </a:pPr>
            <a:r>
              <a:rPr lang="ru-RU" smtClean="0"/>
              <a:t>Как реализовывать комбинации нестандартных семантик</a:t>
            </a:r>
            <a:r>
              <a:rPr lang="en-US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332163" y="635000"/>
            <a:ext cx="5811837" cy="48926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Языки, свойства, нестандартные диалекты,</a:t>
            </a:r>
            <a:br>
              <a:rPr lang="ru-RU" sz="4000" smtClean="0"/>
            </a:br>
            <a:r>
              <a:rPr lang="ru-RU" sz="4000" smtClean="0"/>
              <a:t>комбинация свойств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z="3600" smtClean="0"/>
              <a:t>Абстрактная математика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Предварительные замечания</a:t>
            </a:r>
          </a:p>
        </p:txBody>
      </p:sp>
      <p:sp>
        <p:nvSpPr>
          <p:cNvPr id="116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/>
              <a:t>Определение</a:t>
            </a:r>
            <a:r>
              <a:rPr lang="ru-RU" smtClean="0"/>
              <a:t> </a:t>
            </a:r>
            <a:r>
              <a:rPr lang="ru-RU" i="1" smtClean="0"/>
              <a:t>(</a:t>
            </a:r>
            <a:r>
              <a:rPr lang="en-US" i="1" smtClean="0"/>
              <a:t>Projection, </a:t>
            </a:r>
            <a:r>
              <a:rPr lang="en-US" b="1" smtClean="0"/>
              <a:t>(.)</a:t>
            </a:r>
            <a:r>
              <a:rPr lang="ru-RU" i="1" smtClean="0"/>
              <a:t>)</a:t>
            </a:r>
            <a:r>
              <a:rPr lang="ru-RU" smtClean="0"/>
              <a:t> </a:t>
            </a:r>
            <a:br>
              <a:rPr lang="ru-RU" smtClean="0"/>
            </a:br>
            <a:r>
              <a:rPr lang="ru-RU" smtClean="0"/>
              <a:t>Пусть </a:t>
            </a:r>
            <a:r>
              <a:rPr lang="en-US" b="1" smtClean="0"/>
              <a:t>A </a:t>
            </a:r>
            <a:r>
              <a:rPr lang="en-US" b="1" smtClean="0">
                <a:sym typeface="SymbolProp BT" pitchFamily="2" charset="2"/>
              </a:rPr>
              <a:t></a:t>
            </a:r>
            <a:r>
              <a:rPr lang="en-US" b="1" smtClean="0"/>
              <a:t> B</a:t>
            </a:r>
            <a:r>
              <a:rPr lang="en-US" b="1" smtClean="0">
                <a:sym typeface="SymbolProp BT" pitchFamily="2" charset="2"/>
              </a:rPr>
              <a:t></a:t>
            </a:r>
            <a:r>
              <a:rPr lang="en-US" b="1" smtClean="0"/>
              <a:t>C</a:t>
            </a:r>
            <a:r>
              <a:rPr lang="ru-RU" smtClean="0"/>
              <a:t>.  Тогда:</a:t>
            </a:r>
            <a:br>
              <a:rPr lang="ru-RU" smtClean="0"/>
            </a:br>
            <a:r>
              <a:rPr lang="ru-RU" smtClean="0"/>
              <a:t>	</a:t>
            </a:r>
            <a:r>
              <a:rPr lang="en-US" b="1" smtClean="0"/>
              <a:t>A.b = { c</a:t>
            </a:r>
            <a:r>
              <a:rPr lang="ru-RU" b="1" smtClean="0"/>
              <a:t>’</a:t>
            </a:r>
            <a:r>
              <a:rPr lang="en-US" b="1" smtClean="0"/>
              <a:t> | (b</a:t>
            </a:r>
            <a:r>
              <a:rPr lang="ru-RU" b="1" smtClean="0"/>
              <a:t>’</a:t>
            </a:r>
            <a:r>
              <a:rPr lang="en-US" b="1" smtClean="0"/>
              <a:t>, c</a:t>
            </a:r>
            <a:r>
              <a:rPr lang="ru-RU" b="1" smtClean="0"/>
              <a:t>’</a:t>
            </a:r>
            <a:r>
              <a:rPr lang="en-US" b="1" smtClean="0"/>
              <a:t>)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 A</a:t>
            </a:r>
            <a:r>
              <a:rPr lang="ru-RU" smtClean="0"/>
              <a:t>,</a:t>
            </a:r>
            <a:r>
              <a:rPr lang="en-US" smtClean="0"/>
              <a:t> </a:t>
            </a:r>
            <a:r>
              <a:rPr lang="en-US" b="1" smtClean="0"/>
              <a:t>b</a:t>
            </a:r>
            <a:r>
              <a:rPr lang="ru-RU" b="1" smtClean="0"/>
              <a:t>’</a:t>
            </a:r>
            <a:r>
              <a:rPr lang="en-US" b="1" smtClean="0"/>
              <a:t> = b }</a:t>
            </a:r>
            <a:r>
              <a:rPr lang="ru-RU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Утверждение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Пусть </a:t>
            </a:r>
            <a:r>
              <a:rPr lang="en-US" b="1" smtClean="0"/>
              <a:t>A</a:t>
            </a:r>
            <a:r>
              <a:rPr lang="ru-RU" b="1" smtClean="0"/>
              <a:t>’</a:t>
            </a:r>
            <a:r>
              <a:rPr lang="en-US" b="1" smtClean="0"/>
              <a:t> </a:t>
            </a:r>
            <a:r>
              <a:rPr lang="en-US" b="1" smtClean="0">
                <a:sym typeface="SymbolProp BT" pitchFamily="2" charset="2"/>
              </a:rPr>
              <a:t></a:t>
            </a:r>
            <a:r>
              <a:rPr lang="en-US" b="1" smtClean="0"/>
              <a:t> B</a:t>
            </a:r>
            <a:r>
              <a:rPr lang="en-US" b="1" smtClean="0">
                <a:sym typeface="SymbolProp BT" pitchFamily="2" charset="2"/>
              </a:rPr>
              <a:t></a:t>
            </a:r>
            <a:r>
              <a:rPr lang="en-US" b="1" smtClean="0"/>
              <a:t>C</a:t>
            </a:r>
            <a:r>
              <a:rPr lang="en-US" smtClean="0"/>
              <a:t>, </a:t>
            </a:r>
            <a:r>
              <a:rPr lang="en-US" b="1" smtClean="0"/>
              <a:t>A</a:t>
            </a:r>
            <a:r>
              <a:rPr lang="ru-RU" b="1" smtClean="0"/>
              <a:t>’’</a:t>
            </a:r>
            <a:r>
              <a:rPr lang="en-US" b="1" smtClean="0"/>
              <a:t> </a:t>
            </a:r>
            <a:r>
              <a:rPr lang="en-US" b="1" smtClean="0">
                <a:sym typeface="SymbolProp BT" pitchFamily="2" charset="2"/>
              </a:rPr>
              <a:t></a:t>
            </a:r>
            <a:r>
              <a:rPr lang="en-US" b="1" smtClean="0"/>
              <a:t> B</a:t>
            </a:r>
            <a:r>
              <a:rPr lang="en-US" b="1" smtClean="0">
                <a:sym typeface="SymbolProp BT" pitchFamily="2" charset="2"/>
              </a:rPr>
              <a:t></a:t>
            </a:r>
            <a:r>
              <a:rPr lang="en-US" b="1" smtClean="0"/>
              <a:t>C</a:t>
            </a:r>
            <a:r>
              <a:rPr lang="ru-RU" smtClean="0"/>
              <a:t>.</a:t>
            </a:r>
            <a:r>
              <a:rPr lang="en-US" smtClean="0"/>
              <a:t> </a:t>
            </a:r>
            <a:r>
              <a:rPr lang="ru-RU" smtClean="0"/>
              <a:t>Тогда: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	</a:t>
            </a:r>
            <a:r>
              <a:rPr lang="en-US" b="1" smtClean="0"/>
              <a:t>(A</a:t>
            </a:r>
            <a:r>
              <a:rPr lang="ru-RU" b="1" smtClean="0"/>
              <a:t>’</a:t>
            </a:r>
            <a:r>
              <a:rPr lang="en-US" b="1" smtClean="0"/>
              <a:t> </a:t>
            </a:r>
            <a:r>
              <a:rPr lang="en-US" b="1" smtClean="0">
                <a:sym typeface="SymbolProp BT" pitchFamily="2" charset="2"/>
              </a:rPr>
              <a:t></a:t>
            </a:r>
            <a:r>
              <a:rPr lang="en-US" b="1" smtClean="0"/>
              <a:t> A</a:t>
            </a:r>
            <a:r>
              <a:rPr lang="ru-RU" b="1" smtClean="0"/>
              <a:t>’’</a:t>
            </a:r>
            <a:r>
              <a:rPr lang="en-US" b="1" smtClean="0"/>
              <a:t>) </a:t>
            </a:r>
            <a:r>
              <a:rPr lang="en-US" b="1" smtClean="0">
                <a:sym typeface="SymbolProp BT" pitchFamily="2" charset="2"/>
              </a:rPr>
              <a:t></a:t>
            </a:r>
            <a:r>
              <a:rPr lang="en-US" b="1" smtClean="0"/>
              <a:t> (</a:t>
            </a:r>
            <a:r>
              <a:rPr lang="en-US" b="1" smtClean="0">
                <a:sym typeface="SymbolProp BT" pitchFamily="2" charset="2"/>
              </a:rPr>
              <a:t></a:t>
            </a:r>
            <a:r>
              <a:rPr lang="en-US" b="1" smtClean="0"/>
              <a:t> b</a:t>
            </a:r>
            <a:r>
              <a:rPr lang="ru-RU" b="1" smtClean="0"/>
              <a:t> </a:t>
            </a:r>
            <a:r>
              <a:rPr lang="ru-RU" b="1" smtClean="0">
                <a:sym typeface="SymbolProp BT" pitchFamily="2" charset="2"/>
              </a:rPr>
              <a:t> </a:t>
            </a:r>
            <a:r>
              <a:rPr lang="en-US" b="1" smtClean="0"/>
              <a:t>B : A</a:t>
            </a:r>
            <a:r>
              <a:rPr lang="ru-RU" b="1" smtClean="0"/>
              <a:t>’</a:t>
            </a:r>
            <a:r>
              <a:rPr lang="en-US" b="1" smtClean="0"/>
              <a:t>.b </a:t>
            </a:r>
            <a:r>
              <a:rPr lang="en-US" b="1" smtClean="0">
                <a:sym typeface="SymbolProp BT" pitchFamily="2" charset="2"/>
              </a:rPr>
              <a:t></a:t>
            </a:r>
            <a:r>
              <a:rPr lang="en-US" b="1" smtClean="0"/>
              <a:t> A</a:t>
            </a:r>
            <a:r>
              <a:rPr lang="ru-RU" b="1" smtClean="0"/>
              <a:t>’’</a:t>
            </a:r>
            <a:r>
              <a:rPr lang="en-US" b="1" smtClean="0"/>
              <a:t>.b)</a:t>
            </a:r>
            <a:endParaRPr lang="ru-RU" b="1" smtClean="0"/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Определение </a:t>
            </a:r>
            <a:r>
              <a:rPr lang="ru-RU" i="1" smtClean="0"/>
              <a:t>(</a:t>
            </a:r>
            <a:r>
              <a:rPr lang="en-US" i="1" smtClean="0"/>
              <a:t>Preserving definedness relation </a:t>
            </a:r>
            <a:r>
              <a:rPr lang="en-US" b="1" smtClean="0"/>
              <a:t>(</a:t>
            </a:r>
            <a:r>
              <a:rPr lang="en-US" b="1" smtClean="0">
                <a:solidFill>
                  <a:srgbClr val="800000"/>
                </a:solidFill>
                <a:sym typeface="SymbolProp BT" pitchFamily="2" charset="2"/>
              </a:rPr>
              <a:t></a:t>
            </a:r>
            <a:r>
              <a:rPr lang="ru-RU" b="1" smtClean="0">
                <a:solidFill>
                  <a:srgbClr val="800000"/>
                </a:solidFill>
                <a:sym typeface="SymbolProp BT" pitchFamily="2" charset="2"/>
              </a:rPr>
              <a:t>+</a:t>
            </a:r>
            <a:r>
              <a:rPr lang="en-US" b="1" smtClean="0"/>
              <a:t>)</a:t>
            </a:r>
            <a:r>
              <a:rPr lang="en-US" i="1" smtClean="0"/>
              <a:t>) </a:t>
            </a:r>
            <a:br>
              <a:rPr lang="en-US" i="1" smtClean="0"/>
            </a:br>
            <a:r>
              <a:rPr lang="ru-RU" smtClean="0"/>
              <a:t>Сохранение определенности: пусть</a:t>
            </a:r>
            <a:br>
              <a:rPr lang="ru-RU" smtClean="0"/>
            </a:br>
            <a:r>
              <a:rPr lang="en-US" b="1" smtClean="0"/>
              <a:t>A, B</a:t>
            </a:r>
            <a:r>
              <a:rPr lang="en-US" smtClean="0"/>
              <a:t> </a:t>
            </a:r>
            <a:r>
              <a:rPr lang="ru-RU" smtClean="0"/>
              <a:t>— множества. Тогда:</a:t>
            </a:r>
            <a:r>
              <a:rPr lang="en-US" smtClean="0"/>
              <a:t/>
            </a:r>
            <a:br>
              <a:rPr lang="en-US" smtClean="0"/>
            </a:br>
            <a:r>
              <a:rPr lang="ru-RU" smtClean="0"/>
              <a:t>	</a:t>
            </a:r>
            <a:r>
              <a:rPr lang="en-US" b="1" smtClean="0"/>
              <a:t>A </a:t>
            </a:r>
            <a:r>
              <a:rPr lang="en-US" b="1" smtClean="0">
                <a:solidFill>
                  <a:srgbClr val="800000"/>
                </a:solidFill>
                <a:sym typeface="SymbolProp BT" pitchFamily="2" charset="2"/>
              </a:rPr>
              <a:t></a:t>
            </a:r>
            <a:r>
              <a:rPr lang="ru-RU" b="1" smtClean="0">
                <a:solidFill>
                  <a:srgbClr val="800000"/>
                </a:solidFill>
                <a:sym typeface="SymbolProp BT" pitchFamily="2" charset="2"/>
              </a:rPr>
              <a:t>+</a:t>
            </a:r>
            <a:r>
              <a:rPr lang="ru-RU" b="1" baseline="30000" smtClean="0">
                <a:sym typeface="SymbolProp BT" pitchFamily="2" charset="2"/>
              </a:rPr>
              <a:t> </a:t>
            </a:r>
            <a:r>
              <a:rPr lang="en-US" b="1" smtClean="0"/>
              <a:t>B </a:t>
            </a:r>
            <a:r>
              <a:rPr lang="ru-RU" b="1" smtClean="0">
                <a:sym typeface="SymbolProp BT" pitchFamily="2" charset="2"/>
              </a:rPr>
              <a:t> </a:t>
            </a:r>
            <a:r>
              <a:rPr lang="en-US" b="1" smtClean="0"/>
              <a:t>((A </a:t>
            </a:r>
            <a:r>
              <a:rPr lang="en-US" b="1" smtClean="0">
                <a:sym typeface="SymbolProp BT" pitchFamily="2" charset="2"/>
              </a:rPr>
              <a:t></a:t>
            </a:r>
            <a:r>
              <a:rPr lang="en-US" b="1" smtClean="0"/>
              <a:t> B) &amp; (B</a:t>
            </a:r>
            <a:r>
              <a:rPr lang="en-US" b="1" smtClean="0">
                <a:sym typeface="SymbolProp BT" pitchFamily="2" charset="2"/>
              </a:rPr>
              <a:t></a:t>
            </a:r>
            <a:r>
              <a:rPr lang="en-US" b="1" smtClean="0"/>
              <a:t> </a:t>
            </a:r>
            <a:r>
              <a:rPr lang="en-US" b="1" smtClean="0">
                <a:sym typeface="SymbolProp BT" pitchFamily="2" charset="2"/>
              </a:rPr>
              <a:t></a:t>
            </a:r>
            <a:r>
              <a:rPr lang="en-US" b="1" smtClean="0"/>
              <a:t> A</a:t>
            </a:r>
            <a:r>
              <a:rPr lang="en-US" b="1" smtClean="0">
                <a:sym typeface="SymbolProp BT" pitchFamily="2" charset="2"/>
              </a:rPr>
              <a:t></a:t>
            </a:r>
            <a:r>
              <a:rPr lang="en-US" b="1" smtClean="0"/>
              <a:t>))</a:t>
            </a: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Основания: языки и семантики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600200"/>
            <a:ext cx="8756650" cy="5257800"/>
          </a:xfrm>
        </p:spPr>
        <p:txBody>
          <a:bodyPr/>
          <a:lstStyle/>
          <a:p>
            <a:pPr eaLnBrk="1" hangingPunct="1"/>
            <a:r>
              <a:rPr lang="ru-RU" b="1" smtClean="0"/>
              <a:t>Определение</a:t>
            </a:r>
            <a:r>
              <a:rPr lang="ru-RU" i="1" smtClean="0"/>
              <a:t> (</a:t>
            </a:r>
            <a:r>
              <a:rPr lang="en-US" i="1" smtClean="0"/>
              <a:t>Language</a:t>
            </a:r>
            <a:r>
              <a:rPr lang="ru-RU" i="1" smtClean="0"/>
              <a:t>)</a:t>
            </a:r>
            <a:r>
              <a:rPr lang="ru-RU" b="1" smtClean="0"/>
              <a:t/>
            </a:r>
            <a:br>
              <a:rPr lang="ru-RU" b="1" smtClean="0"/>
            </a:br>
            <a:r>
              <a:rPr lang="ru-RU" smtClean="0"/>
              <a:t>Язык </a:t>
            </a:r>
            <a:r>
              <a:rPr lang="en-US" b="1" smtClean="0"/>
              <a:t>L = (P</a:t>
            </a:r>
            <a:r>
              <a:rPr lang="en-US" b="1" baseline="-25000" smtClean="0"/>
              <a:t>L</a:t>
            </a:r>
            <a:r>
              <a:rPr lang="en-US" b="1" smtClean="0"/>
              <a:t>, D</a:t>
            </a:r>
            <a:r>
              <a:rPr lang="en-US" b="1" baseline="-25000" smtClean="0"/>
              <a:t>L</a:t>
            </a:r>
            <a:r>
              <a:rPr lang="en-US" b="1" smtClean="0"/>
              <a:t>, [[ ]]</a:t>
            </a:r>
            <a:r>
              <a:rPr lang="en-US" b="1" baseline="-25000" smtClean="0"/>
              <a:t>L</a:t>
            </a:r>
            <a:r>
              <a:rPr lang="en-US" b="1" smtClean="0"/>
              <a:t>)</a:t>
            </a:r>
            <a:r>
              <a:rPr lang="en-US" smtClean="0"/>
              <a:t> — </a:t>
            </a:r>
            <a:r>
              <a:rPr lang="ru-RU" smtClean="0"/>
              <a:t>упорядоченная тройка, где:</a:t>
            </a:r>
          </a:p>
          <a:p>
            <a:pPr lvl="1" eaLnBrk="1" hangingPunct="1"/>
            <a:r>
              <a:rPr lang="en-US" b="1" smtClean="0"/>
              <a:t>P</a:t>
            </a:r>
            <a:r>
              <a:rPr lang="en-US" b="1" baseline="-25000" smtClean="0"/>
              <a:t>L</a:t>
            </a:r>
            <a:r>
              <a:rPr lang="en-US" b="1" smtClean="0"/>
              <a:t> </a:t>
            </a:r>
            <a:r>
              <a:rPr lang="en-US" b="1" smtClean="0">
                <a:sym typeface="SymbolProp BT" pitchFamily="2" charset="2"/>
              </a:rPr>
              <a:t></a:t>
            </a:r>
            <a:r>
              <a:rPr lang="en-US" b="1" smtClean="0"/>
              <a:t> D</a:t>
            </a:r>
            <a:r>
              <a:rPr lang="en-US" smtClean="0"/>
              <a:t> — </a:t>
            </a:r>
            <a:r>
              <a:rPr lang="ru-RU" smtClean="0"/>
              <a:t>множество программ</a:t>
            </a:r>
          </a:p>
          <a:p>
            <a:pPr lvl="1" eaLnBrk="1" hangingPunct="1"/>
            <a:r>
              <a:rPr lang="en-US" b="1" smtClean="0"/>
              <a:t>D</a:t>
            </a:r>
            <a:r>
              <a:rPr lang="en-US" b="1" baseline="-25000" smtClean="0"/>
              <a:t>L</a:t>
            </a:r>
            <a:r>
              <a:rPr lang="en-US" b="1" smtClean="0"/>
              <a:t> = D</a:t>
            </a:r>
            <a:r>
              <a:rPr lang="en-US" smtClean="0"/>
              <a:t> — </a:t>
            </a:r>
            <a:r>
              <a:rPr lang="ru-RU" smtClean="0"/>
              <a:t>предметная область</a:t>
            </a:r>
          </a:p>
          <a:p>
            <a:pPr lvl="1" eaLnBrk="1" hangingPunct="1"/>
            <a:r>
              <a:rPr lang="en-US" b="1" smtClean="0"/>
              <a:t>[[ ]]</a:t>
            </a:r>
            <a:r>
              <a:rPr lang="en-US" b="1" baseline="-25000" smtClean="0"/>
              <a:t>L</a:t>
            </a:r>
            <a:r>
              <a:rPr lang="en-US" b="1" smtClean="0"/>
              <a:t> </a:t>
            </a:r>
            <a:r>
              <a:rPr lang="en-US" b="1" smtClean="0">
                <a:sym typeface="SymbolProp BT" pitchFamily="2" charset="2"/>
              </a:rPr>
              <a:t></a:t>
            </a:r>
            <a:r>
              <a:rPr lang="en-US" b="1" smtClean="0"/>
              <a:t> P</a:t>
            </a:r>
            <a:r>
              <a:rPr lang="en-US" b="1" baseline="-25000" smtClean="0"/>
              <a:t>L</a:t>
            </a:r>
            <a:r>
              <a:rPr lang="en-US" b="1" smtClean="0"/>
              <a:t> </a:t>
            </a:r>
            <a:r>
              <a:rPr lang="en-US" b="1" smtClean="0">
                <a:sym typeface="SymbolProp BT" pitchFamily="2" charset="2"/>
              </a:rPr>
              <a:t></a:t>
            </a:r>
            <a:r>
              <a:rPr lang="en-US" b="1" smtClean="0"/>
              <a:t> D </a:t>
            </a:r>
            <a:r>
              <a:rPr lang="en-US" b="1" smtClean="0">
                <a:sym typeface="SymbolProp BT" pitchFamily="2" charset="2"/>
              </a:rPr>
              <a:t></a:t>
            </a:r>
            <a:r>
              <a:rPr lang="en-US" b="1" smtClean="0"/>
              <a:t> D</a:t>
            </a:r>
            <a:r>
              <a:rPr lang="en-US" smtClean="0"/>
              <a:t> — </a:t>
            </a:r>
            <a:r>
              <a:rPr lang="ru-RU" smtClean="0"/>
              <a:t>семантика языка</a:t>
            </a:r>
          </a:p>
          <a:p>
            <a:pPr lvl="1" eaLnBrk="1" hangingPunct="1"/>
            <a:r>
              <a:rPr lang="en-US" b="1" smtClean="0"/>
              <a:t>D</a:t>
            </a:r>
            <a:r>
              <a:rPr lang="en-US" smtClean="0"/>
              <a:t> </a:t>
            </a:r>
            <a:r>
              <a:rPr lang="ru-RU" smtClean="0"/>
              <a:t>— универсальная предметная область</a:t>
            </a:r>
          </a:p>
          <a:p>
            <a:pPr eaLnBrk="1" hangingPunct="1"/>
            <a:r>
              <a:rPr lang="ru-RU" smtClean="0"/>
              <a:t>Множество всех языков</a:t>
            </a:r>
            <a:r>
              <a:rPr lang="en-US" smtClean="0"/>
              <a:t>: </a:t>
            </a:r>
            <a:r>
              <a:rPr lang="ru-RU" smtClean="0"/>
              <a:t/>
            </a:r>
            <a:br>
              <a:rPr lang="ru-RU" smtClean="0"/>
            </a:br>
            <a:r>
              <a:rPr lang="en-US" sz="2800" b="1" smtClean="0">
                <a:latin typeface="Script MT Bold" pitchFamily="66" charset="0"/>
              </a:rPr>
              <a:t>L</a:t>
            </a:r>
            <a:r>
              <a:rPr lang="en-US" sz="2800" b="1" smtClean="0"/>
              <a:t> = powerset(D) </a:t>
            </a:r>
            <a:r>
              <a:rPr lang="en-US" sz="2800" b="1" smtClean="0">
                <a:sym typeface="SymbolProp BT" pitchFamily="2" charset="2"/>
              </a:rPr>
              <a:t></a:t>
            </a:r>
            <a:r>
              <a:rPr lang="en-US" sz="2800" b="1" smtClean="0"/>
              <a:t> {D} </a:t>
            </a:r>
            <a:r>
              <a:rPr lang="en-US" sz="2800" b="1" smtClean="0">
                <a:sym typeface="SymbolProp BT" pitchFamily="2" charset="2"/>
              </a:rPr>
              <a:t> </a:t>
            </a:r>
            <a:r>
              <a:rPr lang="en-US" sz="2800" b="1" smtClean="0"/>
              <a:t>powerset(D</a:t>
            </a:r>
            <a:r>
              <a:rPr lang="en-US" sz="2800" b="1" smtClean="0">
                <a:sym typeface="SymbolProp BT" pitchFamily="2" charset="2"/>
              </a:rPr>
              <a:t></a:t>
            </a:r>
            <a:r>
              <a:rPr lang="en-US" sz="2800" b="1" smtClean="0"/>
              <a:t>D</a:t>
            </a:r>
            <a:r>
              <a:rPr lang="en-US" sz="2800" b="1" smtClean="0">
                <a:sym typeface="SymbolProp BT" pitchFamily="2" charset="2"/>
              </a:rPr>
              <a:t></a:t>
            </a:r>
            <a:r>
              <a:rPr lang="en-US" sz="2800" b="1" smtClean="0"/>
              <a:t>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Основания: языки и семантики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Определение</a:t>
            </a:r>
            <a:r>
              <a:rPr lang="ru-RU" i="1" smtClean="0"/>
              <a:t> (</a:t>
            </a:r>
            <a:r>
              <a:rPr lang="en-US" i="1" smtClean="0"/>
              <a:t>Deterministic language</a:t>
            </a:r>
            <a:r>
              <a:rPr lang="ru-RU" i="1" smtClean="0"/>
              <a:t>)</a:t>
            </a:r>
            <a:r>
              <a:rPr lang="ru-RU" b="1" smtClean="0"/>
              <a:t/>
            </a:r>
            <a:br>
              <a:rPr lang="ru-RU" b="1" smtClean="0"/>
            </a:br>
            <a:r>
              <a:rPr lang="ru-RU" smtClean="0"/>
              <a:t>Язык </a:t>
            </a:r>
            <a:r>
              <a:rPr lang="en-US" b="1" smtClean="0"/>
              <a:t>L = (P</a:t>
            </a:r>
            <a:r>
              <a:rPr lang="en-US" b="1" baseline="-25000" smtClean="0"/>
              <a:t>L</a:t>
            </a:r>
            <a:r>
              <a:rPr lang="en-US" b="1" smtClean="0"/>
              <a:t>, D</a:t>
            </a:r>
            <a:r>
              <a:rPr lang="en-US" b="1" baseline="-25000" smtClean="0"/>
              <a:t>L</a:t>
            </a:r>
            <a:r>
              <a:rPr lang="en-US" b="1" smtClean="0"/>
              <a:t>, [[ ]]</a:t>
            </a:r>
            <a:r>
              <a:rPr lang="en-US" b="1" baseline="-25000" smtClean="0"/>
              <a:t>L</a:t>
            </a:r>
            <a:r>
              <a:rPr lang="en-US" b="1" smtClean="0"/>
              <a:t>)</a:t>
            </a:r>
            <a:r>
              <a:rPr lang="en-US" smtClean="0"/>
              <a:t> </a:t>
            </a:r>
            <a:r>
              <a:rPr lang="ru-RU" smtClean="0"/>
              <a:t>— </a:t>
            </a:r>
            <a:r>
              <a:rPr lang="en-US" smtClean="0"/>
              <a:t>  </a:t>
            </a:r>
            <a:r>
              <a:rPr lang="ru-RU" i="1" smtClean="0"/>
              <a:t>детерминистический </a:t>
            </a:r>
            <a:r>
              <a:rPr lang="ru-RU" smtClean="0"/>
              <a:t> </a:t>
            </a:r>
            <a:br>
              <a:rPr lang="ru-RU" smtClean="0"/>
            </a:br>
            <a:r>
              <a:rPr lang="ru-RU" b="1" smtClean="0"/>
              <a:t>	</a:t>
            </a:r>
            <a:r>
              <a:rPr lang="en-US" b="1" smtClean="0">
                <a:sym typeface="SymbolProp BT" pitchFamily="2" charset="2"/>
              </a:rPr>
              <a:t></a:t>
            </a:r>
            <a:r>
              <a:rPr lang="en-US" b="1" smtClean="0"/>
              <a:t> (p,</a:t>
            </a:r>
            <a:r>
              <a:rPr lang="ru-RU" b="1" smtClean="0"/>
              <a:t> </a:t>
            </a:r>
            <a:r>
              <a:rPr lang="en-US" b="1" smtClean="0"/>
              <a:t>d,</a:t>
            </a:r>
            <a:r>
              <a:rPr lang="ru-RU" b="1" smtClean="0"/>
              <a:t> </a:t>
            </a:r>
            <a:r>
              <a:rPr lang="en-US" b="1" smtClean="0"/>
              <a:t>d</a:t>
            </a:r>
            <a:r>
              <a:rPr lang="ru-RU" b="1" smtClean="0"/>
              <a:t>’</a:t>
            </a:r>
            <a:r>
              <a:rPr lang="en-US" b="1" smtClean="0"/>
              <a:t>)</a:t>
            </a:r>
            <a:r>
              <a:rPr lang="ru-RU" b="1" smtClean="0"/>
              <a:t> 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 [[ ]]</a:t>
            </a:r>
            <a:r>
              <a:rPr lang="en-US" b="1" baseline="-25000" smtClean="0"/>
              <a:t>L</a:t>
            </a:r>
            <a:r>
              <a:rPr lang="en-US" b="1" smtClean="0"/>
              <a:t>,</a:t>
            </a: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	</a:t>
            </a:r>
            <a:r>
              <a:rPr lang="en-US" b="1" smtClean="0">
                <a:sym typeface="SymbolProp BT" pitchFamily="2" charset="2"/>
              </a:rPr>
              <a:t></a:t>
            </a:r>
            <a:r>
              <a:rPr lang="en-US" b="1" smtClean="0"/>
              <a:t> (p,</a:t>
            </a:r>
            <a:r>
              <a:rPr lang="ru-RU" b="1" smtClean="0"/>
              <a:t> </a:t>
            </a:r>
            <a:r>
              <a:rPr lang="en-US" b="1" smtClean="0"/>
              <a:t>d,</a:t>
            </a:r>
            <a:r>
              <a:rPr lang="ru-RU" b="1" smtClean="0"/>
              <a:t> </a:t>
            </a:r>
            <a:r>
              <a:rPr lang="en-US" b="1" smtClean="0"/>
              <a:t>d</a:t>
            </a:r>
            <a:r>
              <a:rPr lang="ru-RU" b="1" smtClean="0"/>
              <a:t>’’</a:t>
            </a:r>
            <a:r>
              <a:rPr lang="en-US" b="1" smtClean="0"/>
              <a:t>) </a:t>
            </a:r>
            <a:r>
              <a:rPr lang="en-US" b="1" smtClean="0">
                <a:sym typeface="SymbolProp BT" pitchFamily="2" charset="2"/>
              </a:rPr>
              <a:t></a:t>
            </a:r>
            <a:r>
              <a:rPr lang="en-US" b="1" smtClean="0"/>
              <a:t> [[ ]]</a:t>
            </a:r>
            <a:r>
              <a:rPr lang="en-US" b="1" baseline="-25000" smtClean="0"/>
              <a:t>L</a:t>
            </a:r>
            <a:r>
              <a:rPr lang="en-US" b="1" smtClean="0"/>
              <a:t>:</a:t>
            </a:r>
            <a:r>
              <a:rPr lang="ru-RU" b="1" smtClean="0"/>
              <a:t> </a:t>
            </a:r>
            <a:r>
              <a:rPr lang="en-US" b="1" smtClean="0"/>
              <a:t>d</a:t>
            </a:r>
            <a:r>
              <a:rPr lang="ru-RU" b="1" smtClean="0"/>
              <a:t>’</a:t>
            </a:r>
            <a:r>
              <a:rPr lang="en-US" b="1" smtClean="0"/>
              <a:t> = d</a:t>
            </a:r>
            <a:r>
              <a:rPr lang="ru-RU" b="1" smtClean="0"/>
              <a:t>’’</a:t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smtClean="0"/>
              <a:t>Обозначим: </a:t>
            </a:r>
            <a:r>
              <a:rPr lang="en-US" b="1" smtClean="0">
                <a:latin typeface="Script MT Bold" pitchFamily="66" charset="0"/>
              </a:rPr>
              <a:t>D</a:t>
            </a:r>
            <a:r>
              <a:rPr lang="en-US" smtClean="0"/>
              <a:t> </a:t>
            </a:r>
            <a:r>
              <a:rPr lang="ru-RU" smtClean="0"/>
              <a:t>— множество всех детерминистических языков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Arial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11495</TotalTime>
  <Words>1248</Words>
  <Application>Microsoft Office PowerPoint</Application>
  <PresentationFormat>Экран (4:3)</PresentationFormat>
  <Paragraphs>340</Paragraphs>
  <Slides>49</Slides>
  <Notes>49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60" baseType="lpstr">
      <vt:lpstr>Arial</vt:lpstr>
      <vt:lpstr>Stars1</vt:lpstr>
      <vt:lpstr>Tahoma</vt:lpstr>
      <vt:lpstr>Wingdings</vt:lpstr>
      <vt:lpstr>Lucida Calligraphy</vt:lpstr>
      <vt:lpstr>Script MT Bold</vt:lpstr>
      <vt:lpstr>SymbolProp BT</vt:lpstr>
      <vt:lpstr>Symbol</vt:lpstr>
      <vt:lpstr>Times New Roman</vt:lpstr>
      <vt:lpstr>Default Design</vt:lpstr>
      <vt:lpstr>CorelDRAW</vt:lpstr>
      <vt:lpstr>Глава 14. Нестандартные интерпретаторы. Подход к реализации нестандартных семантик</vt:lpstr>
      <vt:lpstr>Презентация PowerPoint</vt:lpstr>
      <vt:lpstr>Глава 14. Нестандартные интерпретаторы</vt:lpstr>
      <vt:lpstr>Глава 14. Нестандартные интерпретаторы</vt:lpstr>
      <vt:lpstr>Зачем добавлена эта глава?</vt:lpstr>
      <vt:lpstr>Языки, свойства, нестандартные диалекты, комбинация свойств  Абстрактная математика</vt:lpstr>
      <vt:lpstr>Предварительные замечания</vt:lpstr>
      <vt:lpstr>Основания: языки и семантики</vt:lpstr>
      <vt:lpstr>Основания: языки и семантики</vt:lpstr>
      <vt:lpstr>Основания: языки и семантики</vt:lpstr>
      <vt:lpstr>Основания: языки и семантики</vt:lpstr>
      <vt:lpstr>Свойство (S), нестандартная семантика </vt:lpstr>
      <vt:lpstr>Примеры свойств для L </vt:lpstr>
      <vt:lpstr>Примеры свойств для L </vt:lpstr>
      <vt:lpstr>Нестандартные диалекты</vt:lpstr>
      <vt:lpstr>Нестандартные диалекты</vt:lpstr>
      <vt:lpstr>Пояснения</vt:lpstr>
      <vt:lpstr>Различные S-полудиалекты и S-диалекты</vt:lpstr>
      <vt:lpstr>Примеры</vt:lpstr>
      <vt:lpstr>Сильные свойства</vt:lpstr>
      <vt:lpstr>Сильные свойства. Примеры</vt:lpstr>
      <vt:lpstr>Комбинация свойств</vt:lpstr>
      <vt:lpstr>Примеры комбинаций: INV o INV = ID </vt:lpstr>
      <vt:lpstr>Примеры комбинаций: STRANSR o S = S-STRR </vt:lpstr>
      <vt:lpstr>Примеры комбинаций: INV o STRANST = CERTT</vt:lpstr>
      <vt:lpstr>Примеры комбинаций</vt:lpstr>
      <vt:lpstr>Примеры комбинаций</vt:lpstr>
      <vt:lpstr>Языки программирования  Конструктивный мир</vt:lpstr>
      <vt:lpstr>Языки программирования</vt:lpstr>
      <vt:lpstr>Языки программирования</vt:lpstr>
      <vt:lpstr>L/M-интерпретатор</vt:lpstr>
      <vt:lpstr>Нестандартные вычисления</vt:lpstr>
      <vt:lpstr>Частично фиксированный аргумент</vt:lpstr>
      <vt:lpstr>Нестандартные башни: комбинируя нестандартные интерпретаторы</vt:lpstr>
      <vt:lpstr>Нестандартные башни: комбинируя нестандартные интерпретаторы</vt:lpstr>
      <vt:lpstr>Комбинации, сохраняющие определенность</vt:lpstr>
      <vt:lpstr>Комбинации, сохраняющие определенность</vt:lpstr>
      <vt:lpstr>Какие S’ и S’’ комбинируются безопасно?  Случай с ID</vt:lpstr>
      <vt:lpstr>Переносим нестандартные семантики</vt:lpstr>
      <vt:lpstr>Переносим нестандартные семантики</vt:lpstr>
      <vt:lpstr>Какие S’ и S’’ комбинируются безопасно?</vt:lpstr>
      <vt:lpstr>Многоуровневая нестандартная башня</vt:lpstr>
      <vt:lpstr>Многоуровневая нестандартная башня</vt:lpstr>
      <vt:lpstr>ID-слои в многоуровневой нестандартной башне</vt:lpstr>
      <vt:lpstr>Проверка практикой </vt:lpstr>
      <vt:lpstr>Заключение</vt:lpstr>
      <vt:lpstr>Направления возможных исследований (Future Work)</vt:lpstr>
      <vt:lpstr>Заключение (всего курса)</vt:lpstr>
      <vt:lpstr>КОНЕЦ</vt:lpstr>
    </vt:vector>
  </TitlesOfParts>
  <Company>PSI RAS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Sergei Abramov</dc:creator>
  <cp:lastModifiedBy>Химшиашвили</cp:lastModifiedBy>
  <cp:revision>951</cp:revision>
  <dcterms:created xsi:type="dcterms:W3CDTF">2006-09-09T10:02:47Z</dcterms:created>
  <dcterms:modified xsi:type="dcterms:W3CDTF">2015-02-25T11:07:01Z</dcterms:modified>
</cp:coreProperties>
</file>