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66"/>
  </p:notesMasterIdLst>
  <p:sldIdLst>
    <p:sldId id="283" r:id="rId2"/>
    <p:sldId id="284" r:id="rId3"/>
    <p:sldId id="285" r:id="rId4"/>
    <p:sldId id="286" r:id="rId5"/>
    <p:sldId id="287" r:id="rId6"/>
    <p:sldId id="340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3" r:id="rId21"/>
    <p:sldId id="342" r:id="rId22"/>
    <p:sldId id="341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43" r:id="rId37"/>
    <p:sldId id="319" r:id="rId38"/>
    <p:sldId id="320" r:id="rId39"/>
    <p:sldId id="321" r:id="rId40"/>
    <p:sldId id="358" r:id="rId41"/>
    <p:sldId id="322" r:id="rId42"/>
    <p:sldId id="344" r:id="rId43"/>
    <p:sldId id="357" r:id="rId44"/>
    <p:sldId id="324" r:id="rId45"/>
    <p:sldId id="326" r:id="rId46"/>
    <p:sldId id="327" r:id="rId47"/>
    <p:sldId id="328" r:id="rId48"/>
    <p:sldId id="329" r:id="rId49"/>
    <p:sldId id="330" r:id="rId50"/>
    <p:sldId id="331" r:id="rId51"/>
    <p:sldId id="333" r:id="rId52"/>
    <p:sldId id="334" r:id="rId53"/>
    <p:sldId id="335" r:id="rId54"/>
    <p:sldId id="345" r:id="rId55"/>
    <p:sldId id="346" r:id="rId56"/>
    <p:sldId id="347" r:id="rId57"/>
    <p:sldId id="348" r:id="rId58"/>
    <p:sldId id="349" r:id="rId59"/>
    <p:sldId id="350" r:id="rId60"/>
    <p:sldId id="351" r:id="rId61"/>
    <p:sldId id="352" r:id="rId62"/>
    <p:sldId id="353" r:id="rId63"/>
    <p:sldId id="354" r:id="rId64"/>
    <p:sldId id="355" r:id="rId65"/>
  </p:sldIdLst>
  <p:sldSz cx="9144000" cy="6858000" type="screen4x3"/>
  <p:notesSz cx="6858000" cy="9144000"/>
  <p:embeddedFontLst>
    <p:embeddedFont>
      <p:font typeface="Tahoma" panose="020B0604030504040204" pitchFamily="34" charset="0"/>
      <p:regular r:id="rId67"/>
      <p:bold r:id="rId68"/>
    </p:embeddedFont>
    <p:embeddedFont>
      <p:font typeface="Stars1" panose="05000000000000000000" charset="2"/>
      <p:regular r:id="rId69"/>
    </p:embeddedFont>
    <p:embeddedFont>
      <p:font typeface="SymbolProp BT" panose="05000000000000000000"/>
      <p:regular r:id="rId7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200"/>
    <a:srgbClr val="800000"/>
    <a:srgbClr val="FFE5C5"/>
    <a:srgbClr val="FF0000"/>
    <a:srgbClr val="008000"/>
    <a:srgbClr val="0000FF"/>
    <a:srgbClr val="6699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 snapToGrid="0">
      <p:cViewPr>
        <p:scale>
          <a:sx n="67" d="100"/>
          <a:sy n="67" d="100"/>
        </p:scale>
        <p:origin x="-17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font" Target="fonts/font2.fntdata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3AEC8690-5693-4A0D-AC4C-BEA3F023B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4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D9E8F-91B7-4DC8-B213-9969EEB21DA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F09E8-7632-4D5B-B239-D636A3DB7EF0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AFE42-82B9-46E4-8D58-6666DA5FC8F4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EBCC7-4BE5-4B33-ABE5-CF8CA508538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C7D29-5002-4095-8EA2-59C35DB6501A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A0E82-C3F0-4952-8ECF-76E28323FBE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84959-987E-4A5F-8ADC-C64F22D6D450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C4674-122F-4CFE-BEA5-1D9A952F46E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25088-4801-4E7D-80C6-E1CBD99E4379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0BA17-6B99-46C0-B837-5DC19F071AE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9B618-B66F-4883-99F3-3330C26E031E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7541B-ABEF-4EA2-9C74-356BA047189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28B46-8202-4FA9-809E-7987BD3BBF99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FAF6E-43BE-4633-AE84-B541024DBAA7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CBC53-7329-4A1B-B940-A0E613AA3411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165EA-4AAE-4F51-A2A6-B5C5A3B1B8B6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2689E-06C9-42A2-9727-868EA60F30C0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1CC52-2802-4620-96E1-57B0EB69DECD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BAED4-C39C-48DB-9FEA-C6338263EA30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9FBEA-9511-4C0A-9B04-56F6108F972D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D5674-FF25-4E05-B2EA-E2E9368DE4FE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4D93C-2969-45ED-BDB9-551E71809028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D6853-1E99-4498-BBE1-D3F88B57C2DB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B23C5-6615-430D-9CAB-1DE1CA6830D8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03CB2-58E4-4EDB-9044-8DCE409BAC25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9609B-5B52-4B45-BA3C-776E0F1471C3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6A6F6-F182-4332-AD80-D9A54510C414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0314A-0EA1-465B-8770-D34F9AC666CA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A785B-69BA-4AC5-982E-821EF911360B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AB71D-ECE9-4A75-923C-3041A031E952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B18A7-EA3A-4F70-A586-FB923A6E1856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6D9D7-E459-4E4A-87E0-9A827677A3AA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80422-4123-4854-9A1D-602B963DEAF0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21EBD-28CD-4C6B-B398-2DB036464EC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4815-4A20-443C-A4F9-6EC7E99FEBBB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5828F-D970-4FBE-A82E-A7D67BB31CCF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FBFB0-8912-4DE1-AD8A-4254306FAB6B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C22DD-2045-4E04-BF39-670F161A79C5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04999-DD45-4E8B-8119-2EE4FD89C762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7376D-DA33-4ED7-935F-C9645DD2D44C}" type="slidenum">
              <a:rPr lang="ru-RU" smtClean="0"/>
              <a:pPr/>
              <a:t>45</a:t>
            </a:fld>
            <a:endParaRPr lang="ru-RU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BBB83-E131-4C5B-82A0-0714B1FD86F6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E8F69-EAAA-4021-8112-6CB5952AC17E}" type="slidenum">
              <a:rPr lang="ru-RU" smtClean="0"/>
              <a:pPr/>
              <a:t>47</a:t>
            </a:fld>
            <a:endParaRPr lang="ru-RU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72893-FD48-4DBC-9C64-B16EE46731C6}" type="slidenum">
              <a:rPr lang="ru-RU" smtClean="0"/>
              <a:pPr/>
              <a:t>48</a:t>
            </a:fld>
            <a:endParaRPr lang="ru-RU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C6C56-DD45-48BC-8F0A-8574C4DE1241}" type="slidenum">
              <a:rPr lang="ru-RU" smtClean="0"/>
              <a:pPr/>
              <a:t>49</a:t>
            </a:fld>
            <a:endParaRPr lang="ru-RU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CBB45-E962-40B0-A291-716E5227628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60C82-F3E7-4A94-8723-CC119A1B72D5}" type="slidenum">
              <a:rPr lang="ru-RU" smtClean="0"/>
              <a:pPr/>
              <a:t>50</a:t>
            </a:fld>
            <a:endParaRPr lang="ru-RU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E54DC-3411-438C-A9C3-DE3AA7386026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BE0AB-FEDF-47CE-818D-E8131325AD1B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75584-1831-4189-BB7D-A9106389D216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BF62D-CB10-4294-9AC1-F654BB372CF4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DC211-DAA4-4968-8241-F0EF8869AE15}" type="slidenum">
              <a:rPr lang="ru-RU" smtClean="0"/>
              <a:pPr/>
              <a:t>55</a:t>
            </a:fld>
            <a:endParaRPr lang="ru-RU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0CB86-5CCC-4196-9727-AFD9CF625D85}" type="slidenum">
              <a:rPr lang="ru-RU" smtClean="0"/>
              <a:pPr/>
              <a:t>56</a:t>
            </a:fld>
            <a:endParaRPr lang="ru-RU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9C775-6945-49C6-A7A5-A943FD9C1CDA}" type="slidenum">
              <a:rPr lang="ru-RU" smtClean="0"/>
              <a:pPr/>
              <a:t>57</a:t>
            </a:fld>
            <a:endParaRPr lang="ru-RU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5C692-52F0-4308-B5DE-760D4025BEF8}" type="slidenum">
              <a:rPr lang="ru-RU" smtClean="0"/>
              <a:pPr/>
              <a:t>58</a:t>
            </a:fld>
            <a:endParaRPr lang="ru-RU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164F2-BD48-44BA-BF94-302FAD7560C6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62F90-55DE-43FC-953F-B49B2106A32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6C928-2252-4157-A4FB-7498BC033B97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3E1B9-6643-4F4D-9277-4719F1F76587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A7D32-4B3B-4208-A984-F6731D4D4496}" type="slidenum">
              <a:rPr lang="ru-RU" smtClean="0"/>
              <a:pPr/>
              <a:t>62</a:t>
            </a:fld>
            <a:endParaRPr lang="ru-RU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614C0-939C-440F-A073-9A4D0A12D077}" type="slidenum">
              <a:rPr lang="ru-RU" smtClean="0"/>
              <a:pPr/>
              <a:t>63</a:t>
            </a:fld>
            <a:endParaRPr lang="ru-RU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224D7-BD2A-4EFF-9570-AF1BA64E33A3}" type="slidenum">
              <a:rPr lang="ru-RU" smtClean="0"/>
              <a:pPr/>
              <a:t>64</a:t>
            </a:fld>
            <a:endParaRPr lang="ru-RU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42019-8764-4314-ABCB-A7E23653571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CD4A5-898A-483A-AC08-035F5DA5855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6B6DF-A61C-40A6-9E21-127640B073E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6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D0D1-1D6D-443E-A3FB-527AC78CD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1F123-D214-4585-8035-92FC9E0D5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A940-CB8F-4B62-AD25-C22F9D31B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«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A734-7C50-48A5-978A-5129B462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CC34-DD21-4C12-8210-7B09AF11B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buSzPct val="100000"/>
              <a:buFont typeface="Wingdings" pitchFamily="2" charset="2"/>
              <a:buChar char="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113-4C40-4AF7-B55E-B1A114BFF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6A37-9914-4B7B-ABCE-0C1832033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227E-6F2D-4F1D-BA03-DCC174184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1A52-FD2C-47D6-A97B-DD7C8ED00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642AD-90F7-45AB-9A4A-9775C457B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13971-FA90-41C7-85AF-7DB182E49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53791AB2-BB17-42D7-99A2-582339F6D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Stars1" pitchFamily="34" charset="2"/>
        <a:buChar char=".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6.1 Шаги формализации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/>
            <a:r>
              <a:rPr lang="ru-RU" smtClean="0"/>
              <a:t>Рассматриваем только конструктивные процессы </a:t>
            </a:r>
            <a:r>
              <a:rPr lang="ru-RU" b="1" smtClean="0"/>
              <a:t>p d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smtClean="0"/>
              <a:t> res</a:t>
            </a:r>
            <a:r>
              <a:rPr lang="ru-RU" smtClean="0"/>
              <a:t>, где </a:t>
            </a:r>
            <a:r>
              <a:rPr lang="ru-RU" b="1" smtClean="0"/>
              <a:t>d </a:t>
            </a:r>
            <a:r>
              <a:rPr lang="ru-RU" b="1" smtClean="0">
                <a:sym typeface="SymbolProp BT" pitchFamily="2" charset="2"/>
              </a:rPr>
              <a:t> </a:t>
            </a:r>
            <a:r>
              <a:rPr lang="ru-RU" b="1" smtClean="0"/>
              <a:t>D</a:t>
            </a:r>
            <a:r>
              <a:rPr lang="ru-RU" smtClean="0"/>
              <a:t> и </a:t>
            </a:r>
            <a:r>
              <a:rPr lang="ru-RU" b="1" smtClean="0"/>
              <a:t>p 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 R</a:t>
            </a:r>
            <a:r>
              <a:rPr lang="ru-RU" smtClean="0"/>
              <a:t>.</a:t>
            </a:r>
          </a:p>
          <a:p>
            <a:pPr marL="444500" indent="-444500" eaLnBrk="1" hangingPunct="1"/>
            <a:r>
              <a:rPr lang="ru-RU" smtClean="0"/>
              <a:t>Что означают слова: </a:t>
            </a:r>
            <a:r>
              <a:rPr lang="ru-RU" i="1" smtClean="0"/>
              <a:t>«В процессе </a:t>
            </a:r>
            <a:r>
              <a:rPr lang="ru-RU" b="1" smtClean="0"/>
              <a:t>p d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smtClean="0"/>
              <a:t> res</a:t>
            </a:r>
            <a:r>
              <a:rPr lang="ru-RU" i="1" smtClean="0"/>
              <a:t> не вся информация о </a:t>
            </a:r>
            <a:r>
              <a:rPr lang="ru-RU" b="1" smtClean="0"/>
              <a:t>d</a:t>
            </a:r>
            <a:r>
              <a:rPr lang="ru-RU" i="1" smtClean="0"/>
              <a:t> была</a:t>
            </a:r>
            <a:r>
              <a:rPr lang="ru-RU" b="1" smtClean="0"/>
              <a:t> </a:t>
            </a:r>
            <a:r>
              <a:rPr lang="ru-RU" i="1" smtClean="0"/>
              <a:t>использована»</a:t>
            </a:r>
            <a:r>
              <a:rPr lang="ru-RU" smtClean="0"/>
              <a:t>?</a:t>
            </a:r>
          </a:p>
          <a:p>
            <a:pPr marL="965200" lvl="1" indent="-341313" eaLnBrk="1" hangingPunct="1"/>
            <a:r>
              <a:rPr lang="ru-RU" sz="3200" b="1" smtClean="0"/>
              <a:t>d</a:t>
            </a:r>
            <a:r>
              <a:rPr lang="ru-RU" sz="3200" smtClean="0"/>
              <a:t> можно подменить на </a:t>
            </a:r>
            <a:r>
              <a:rPr lang="ru-RU" sz="3200" b="1" smtClean="0"/>
              <a:t>d’</a:t>
            </a:r>
            <a:r>
              <a:rPr lang="ru-RU" sz="3200" smtClean="0"/>
              <a:t> такой, что процесс</a:t>
            </a:r>
            <a:r>
              <a:rPr lang="en-US" sz="3200" smtClean="0"/>
              <a:t> </a:t>
            </a:r>
            <a:r>
              <a:rPr lang="ru-RU" sz="3200" smtClean="0"/>
              <a:t>обработки </a:t>
            </a:r>
            <a:r>
              <a:rPr lang="ru-RU" sz="3200" b="1" smtClean="0"/>
              <a:t>p d’ </a:t>
            </a:r>
            <a:r>
              <a:rPr lang="ru-RU" sz="3200" b="1" baseline="30000" smtClean="0"/>
              <a:t>*</a:t>
            </a:r>
            <a:r>
              <a:rPr lang="ru-RU" sz="3200" b="1" smtClean="0">
                <a:sym typeface="SymbolProp BT" pitchFamily="2" charset="2"/>
              </a:rPr>
              <a:t> </a:t>
            </a:r>
            <a:r>
              <a:rPr lang="ru-RU" sz="3200" b="1" smtClean="0"/>
              <a:t>res</a:t>
            </a:r>
            <a:r>
              <a:rPr lang="ru-RU" sz="3200" smtClean="0"/>
              <a:t> будет таким же, как </a:t>
            </a:r>
            <a:r>
              <a:rPr lang="ru-RU" sz="3200" b="1" smtClean="0"/>
              <a:t>p d </a:t>
            </a:r>
            <a:r>
              <a:rPr lang="ru-RU" sz="3200" b="1" baseline="30000" smtClean="0"/>
              <a:t>*</a:t>
            </a:r>
            <a:r>
              <a:rPr lang="ru-RU" sz="3200" b="1" smtClean="0">
                <a:sym typeface="SymbolProp BT" pitchFamily="2" charset="2"/>
              </a:rPr>
              <a:t> </a:t>
            </a:r>
            <a:r>
              <a:rPr lang="ru-RU" sz="3200" b="1" smtClean="0"/>
              <a:t>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6.1 Шаги формализации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/>
              <a:t>Ответ на вопрос «</a:t>
            </a:r>
            <a:r>
              <a:rPr lang="ru-RU" i="1" smtClean="0"/>
              <a:t>Какая информация о тексте</a:t>
            </a:r>
            <a:r>
              <a:rPr lang="ru-RU" sz="2800" b="1" smtClean="0"/>
              <a:t>  d </a:t>
            </a:r>
            <a:r>
              <a:rPr lang="ru-RU" i="1" smtClean="0"/>
              <a:t>была использована</a:t>
            </a:r>
            <a:r>
              <a:rPr lang="ru-RU" sz="2800" smtClean="0"/>
              <a:t>»?: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mtClean="0"/>
              <a:t>Множество всех возможных таких подмен</a:t>
            </a:r>
            <a:r>
              <a:rPr lang="ru-RU" sz="3200" smtClean="0"/>
              <a:t> </a:t>
            </a:r>
            <a:r>
              <a:rPr lang="ru-RU" b="1" smtClean="0"/>
              <a:t>d’, </a:t>
            </a:r>
            <a:r>
              <a:rPr lang="ru-RU" smtClean="0"/>
              <a:t>что </a:t>
            </a:r>
            <a:r>
              <a:rPr lang="ru-RU" b="1" smtClean="0"/>
              <a:t>d</a:t>
            </a:r>
            <a:r>
              <a:rPr lang="ru-RU" smtClean="0"/>
              <a:t> можно подменить на </a:t>
            </a:r>
            <a:r>
              <a:rPr lang="ru-RU" b="1" smtClean="0"/>
              <a:t>d’</a:t>
            </a:r>
            <a:r>
              <a:rPr lang="ru-RU" smtClean="0"/>
              <a:t> и процесс</a:t>
            </a:r>
            <a:r>
              <a:rPr lang="en-US" smtClean="0"/>
              <a:t> </a:t>
            </a:r>
            <a:r>
              <a:rPr lang="ru-RU" smtClean="0"/>
              <a:t>обработки </a:t>
            </a:r>
            <a:r>
              <a:rPr lang="ru-RU" b="1" smtClean="0"/>
              <a:t>p d’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 </a:t>
            </a:r>
            <a:r>
              <a:rPr lang="ru-RU" b="1" smtClean="0"/>
              <a:t>res</a:t>
            </a:r>
            <a:r>
              <a:rPr lang="ru-RU" smtClean="0"/>
              <a:t> будет таким же, как и процесс </a:t>
            </a:r>
            <a:r>
              <a:rPr lang="ru-RU" b="1" smtClean="0"/>
              <a:t>p d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 </a:t>
            </a:r>
            <a:r>
              <a:rPr lang="ru-RU" b="1" smtClean="0"/>
              <a:t>res</a:t>
            </a:r>
          </a:p>
          <a:p>
            <a:pPr marL="609600" indent="-609600" eaLnBrk="1" hangingPunct="1">
              <a:lnSpc>
                <a:spcPct val="90000"/>
              </a:lnSpc>
              <a:buFont typeface="Stars1" pitchFamily="34" charset="2"/>
              <a:buNone/>
            </a:pPr>
            <a:r>
              <a:rPr lang="ru-RU" sz="2800" b="1" smtClean="0"/>
              <a:t>	o(p,d) = { d’ |</a:t>
            </a:r>
            <a:r>
              <a:rPr lang="ru-RU" sz="2800" smtClean="0"/>
              <a:t> процесс </a:t>
            </a:r>
            <a:r>
              <a:rPr lang="ru-RU" sz="2800" b="1" smtClean="0"/>
              <a:t>p d’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smtClean="0"/>
              <a:t> такой</a:t>
            </a:r>
            <a:r>
              <a:rPr lang="ru-RU" sz="2800" smtClean="0">
                <a:latin typeface="Arial" charset="0"/>
              </a:rPr>
              <a:t/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			      </a:t>
            </a:r>
            <a:r>
              <a:rPr lang="ru-RU" sz="2800" smtClean="0"/>
              <a:t>же,</a:t>
            </a:r>
            <a:r>
              <a:rPr lang="ru-RU" sz="2800" smtClean="0">
                <a:latin typeface="Arial" charset="0"/>
              </a:rPr>
              <a:t>  </a:t>
            </a:r>
            <a:r>
              <a:rPr lang="ru-RU" sz="2800" smtClean="0"/>
              <a:t>как </a:t>
            </a:r>
            <a:r>
              <a:rPr lang="ru-RU" sz="2800" b="1" smtClean="0"/>
              <a:t>p d </a:t>
            </a:r>
            <a:r>
              <a:rPr lang="ru-RU" sz="2800" b="1" smtClean="0">
                <a:latin typeface="Arial" charset="0"/>
              </a:rPr>
              <a:t>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}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/>
              <a:t>Что такое «</a:t>
            </a:r>
            <a:r>
              <a:rPr lang="ru-RU" sz="2800" i="1" smtClean="0"/>
              <a:t>процесс  </a:t>
            </a:r>
            <a:r>
              <a:rPr lang="ru-RU" sz="2800" b="1" smtClean="0"/>
              <a:t>p d’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smtClean="0"/>
              <a:t>  </a:t>
            </a:r>
            <a:r>
              <a:rPr lang="ru-RU" sz="2800" i="1" smtClean="0"/>
              <a:t>такой же,</a:t>
            </a:r>
            <a:r>
              <a:rPr lang="ru-RU" sz="2800" i="1" smtClean="0">
                <a:latin typeface="Arial" charset="0"/>
              </a:rPr>
              <a:t>  </a:t>
            </a:r>
            <a:r>
              <a:rPr lang="ru-RU" sz="2800" i="1" smtClean="0"/>
              <a:t>как и процесс</a:t>
            </a:r>
            <a:r>
              <a:rPr lang="ru-RU" sz="2800" smtClean="0"/>
              <a:t>  </a:t>
            </a:r>
            <a:r>
              <a:rPr lang="ru-RU" sz="2800" b="1" smtClean="0"/>
              <a:t>p d </a:t>
            </a:r>
            <a:r>
              <a:rPr lang="ru-RU" sz="2800" b="1" smtClean="0">
                <a:latin typeface="Arial" charset="0"/>
              </a:rPr>
              <a:t>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smtClean="0"/>
              <a:t>»?:</a:t>
            </a:r>
          </a:p>
          <a:p>
            <a:pPr marL="609600" indent="-609600" eaLnBrk="1" hangingPunct="1">
              <a:lnSpc>
                <a:spcPct val="90000"/>
              </a:lnSpc>
              <a:buFont typeface="Stars1" pitchFamily="34" charset="2"/>
              <a:buNone/>
            </a:pPr>
            <a:r>
              <a:rPr lang="ru-RU" sz="2800" smtClean="0"/>
              <a:t>	</a:t>
            </a:r>
            <a:r>
              <a:rPr lang="ru-RU" sz="2800" b="1" smtClean="0"/>
              <a:t>o(p,d) = { d’ | tr(p,d)=tr(p,d’), p d = p d’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6.1 Множество o(p, d)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600200"/>
            <a:ext cx="8770937" cy="5257800"/>
          </a:xfrm>
        </p:spPr>
        <p:txBody>
          <a:bodyPr/>
          <a:lstStyle/>
          <a:p>
            <a:pPr eaLnBrk="1" hangingPunct="1"/>
            <a:r>
              <a:rPr lang="ru-RU" smtClean="0"/>
              <a:t>Множество </a:t>
            </a:r>
            <a:r>
              <a:rPr lang="ru-RU" b="1" smtClean="0"/>
              <a:t>o(p, d) =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   { d’ | tr(p,d)=tr(p,d’), p d = p d’ }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в точности определяет, какая информация о тексте </a:t>
            </a:r>
            <a:r>
              <a:rPr lang="ru-RU" b="1" smtClean="0"/>
              <a:t>d</a:t>
            </a:r>
            <a:r>
              <a:rPr lang="ru-RU" smtClean="0"/>
              <a:t> была использована, и какая информация о тексте </a:t>
            </a:r>
            <a:r>
              <a:rPr lang="ru-RU" b="1" smtClean="0"/>
              <a:t>d</a:t>
            </a:r>
            <a:r>
              <a:rPr lang="ru-RU" smtClean="0"/>
              <a:t> не была использована в процессе </a:t>
            </a:r>
            <a:r>
              <a:rPr lang="ru-RU" b="1" smtClean="0"/>
              <a:t>p d *</a:t>
            </a:r>
            <a:r>
              <a:rPr lang="ru-RU" b="1" smtClean="0">
                <a:sym typeface="SymbolProp BT" pitchFamily="2" charset="2"/>
              </a:rPr>
              <a:t> </a:t>
            </a:r>
            <a:r>
              <a:rPr lang="ru-RU" b="1" smtClean="0"/>
              <a:t>res</a:t>
            </a:r>
          </a:p>
          <a:p>
            <a:pPr eaLnBrk="1" hangingPunct="1"/>
            <a:r>
              <a:rPr lang="ru-RU" smtClean="0"/>
              <a:t>Окажется, что </a:t>
            </a:r>
            <a:r>
              <a:rPr lang="ru-RU" b="1" smtClean="0">
                <a:sym typeface="SymbolProp BT" pitchFamily="2" charset="2"/>
              </a:rPr>
              <a:t></a:t>
            </a:r>
            <a:r>
              <a:rPr lang="ru-RU" b="1" smtClean="0"/>
              <a:t>p </a:t>
            </a:r>
            <a:r>
              <a:rPr lang="ru-RU" b="1" smtClean="0">
                <a:sym typeface="SymbolProp BT" pitchFamily="2" charset="2"/>
              </a:rPr>
              <a:t></a:t>
            </a:r>
            <a:r>
              <a:rPr lang="ru-RU" b="1" smtClean="0"/>
              <a:t>d</a:t>
            </a:r>
            <a:r>
              <a:rPr lang="ru-RU" smtClean="0"/>
              <a:t> </a:t>
            </a:r>
            <a:r>
              <a:rPr lang="ru-RU" b="1" smtClean="0"/>
              <a:t>o(p, d) </a:t>
            </a:r>
            <a:r>
              <a:rPr lang="ru-RU" smtClean="0"/>
              <a:t>представимо </a:t>
            </a:r>
            <a:r>
              <a:rPr lang="en-US" smtClean="0"/>
              <a:t>L-</a:t>
            </a:r>
            <a:r>
              <a:rPr lang="ru-RU" smtClean="0"/>
              <a:t>классом и мы научимся его строить.</a:t>
            </a:r>
            <a:r>
              <a:rPr lang="en-US" smtClean="0"/>
              <a:t>.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6.2 Окрестности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 9  </a:t>
            </a:r>
            <a:r>
              <a:rPr lang="ru-RU" smtClean="0"/>
              <a:t>Пусть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smtClean="0"/>
              <a:t>=(ces,rs)</a:t>
            </a:r>
            <a:r>
              <a:rPr lang="ru-RU" smtClean="0"/>
              <a:t> — L-класс, </a:t>
            </a:r>
            <a:r>
              <a:rPr lang="ru-RU" b="1" smtClean="0"/>
              <a:t>d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smtClean="0"/>
              <a:t>&gt; </a:t>
            </a:r>
            <a:r>
              <a:rPr lang="ru-RU" b="1" smtClean="0">
                <a:sym typeface="SymbolProp BT" pitchFamily="2" charset="2"/>
              </a:rPr>
              <a:t></a:t>
            </a:r>
            <a:r>
              <a:rPr lang="ru-RU" b="1" smtClean="0"/>
              <a:t>[EVal]</a:t>
            </a:r>
            <a:r>
              <a:rPr lang="ru-RU" smtClean="0"/>
              <a:t>. Тогда будем называть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smtClean="0"/>
              <a:t> окрестностью </a:t>
            </a:r>
            <a:r>
              <a:rPr lang="ru-RU" b="1" smtClean="0"/>
              <a:t>d</a:t>
            </a:r>
            <a:r>
              <a:rPr lang="ru-RU" smtClean="0"/>
              <a:t> (окрестностью </a:t>
            </a:r>
            <a:r>
              <a:rPr lang="ru-RU" i="1" smtClean="0"/>
              <a:t>с центром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b="1" smtClean="0"/>
              <a:t>d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6.2 Окрестности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Часто удобно записывать центр </a:t>
            </a:r>
            <a:r>
              <a:rPr lang="ru-RU" b="1" smtClean="0"/>
              <a:t>d</a:t>
            </a:r>
            <a:r>
              <a:rPr lang="ru-RU" smtClean="0"/>
              <a:t> в верхнем индексе: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endParaRPr lang="ru-RU" b="1" smtClean="0"/>
          </a:p>
          <a:p>
            <a:pPr eaLnBrk="1" hangingPunct="1"/>
            <a:r>
              <a:rPr lang="ru-RU" smtClean="0"/>
              <a:t>Окрестность не может быть пустой: </a:t>
            </a:r>
            <a:br>
              <a:rPr lang="ru-RU" smtClean="0"/>
            </a:br>
            <a:r>
              <a:rPr lang="ru-RU" b="1" smtClean="0"/>
              <a:t>d </a:t>
            </a:r>
            <a:r>
              <a:rPr lang="ru-RU" b="1" smtClean="0">
                <a:sym typeface="SymbolProp BT" pitchFamily="2" charset="2"/>
              </a:rPr>
              <a:t> 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</a:t>
            </a:r>
            <a:endParaRPr lang="ru-RU" smtClean="0"/>
          </a:p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будут использованы нами для представления </a:t>
            </a:r>
            <a:r>
              <a:rPr lang="ru-RU" b="1" smtClean="0"/>
              <a:t>o(p,d)</a:t>
            </a:r>
            <a:r>
              <a:rPr lang="ru-RU" smtClean="0"/>
              <a:t> — информационная интерпретация:</a:t>
            </a:r>
          </a:p>
          <a:p>
            <a:pPr eaLnBrk="1" hangingPunct="1">
              <a:buFont typeface="Stars1" pitchFamily="34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6.2 Окрестности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будут использованы нами для представления </a:t>
            </a:r>
            <a:r>
              <a:rPr lang="ru-RU" b="1" smtClean="0"/>
              <a:t>o(p,d)</a:t>
            </a:r>
            <a:r>
              <a:rPr lang="ru-RU" smtClean="0"/>
              <a:t> — информационная интерпретация, например:</a:t>
            </a:r>
          </a:p>
          <a:p>
            <a:pPr eaLnBrk="1" hangingPunct="1"/>
            <a:r>
              <a:rPr lang="ru-RU" smtClean="0"/>
              <a:t>Если </a:t>
            </a:r>
            <a:r>
              <a:rPr lang="ru-RU" b="1" smtClean="0"/>
              <a:t>d</a:t>
            </a:r>
            <a:r>
              <a:rPr lang="ru-RU" smtClean="0"/>
              <a:t> — единственный (не единственный) элемент 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&gt;=o(p,d)</a:t>
            </a:r>
            <a:r>
              <a:rPr lang="ru-RU" smtClean="0"/>
              <a:t>, то </a:t>
            </a:r>
            <a:r>
              <a:rPr lang="ru-RU" i="1" smtClean="0"/>
              <a:t>...мнение класса...</a:t>
            </a:r>
          </a:p>
          <a:p>
            <a:pPr eaLnBrk="1" hangingPunct="1"/>
            <a:r>
              <a:rPr lang="ru-RU" smtClean="0"/>
              <a:t>Если 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1</a:t>
            </a:r>
            <a:r>
              <a:rPr lang="ru-RU" b="1" smtClean="0"/>
              <a:t> &gt;=o(p</a:t>
            </a:r>
            <a:r>
              <a:rPr lang="ru-RU" b="1" baseline="-25000" smtClean="0"/>
              <a:t>1</a:t>
            </a:r>
            <a:r>
              <a:rPr lang="ru-RU" b="1" smtClean="0"/>
              <a:t>,d)</a:t>
            </a:r>
            <a:r>
              <a:rPr lang="ru-RU" smtClean="0"/>
              <a:t>, 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2</a:t>
            </a:r>
            <a:r>
              <a:rPr lang="ru-RU" b="1" smtClean="0"/>
              <a:t> &gt;=o(p</a:t>
            </a:r>
            <a:r>
              <a:rPr lang="ru-RU" b="1" baseline="-25000" smtClean="0"/>
              <a:t>2</a:t>
            </a:r>
            <a:r>
              <a:rPr lang="ru-RU" b="1" smtClean="0"/>
              <a:t>,d)</a:t>
            </a:r>
            <a:r>
              <a:rPr lang="ru-RU" smtClean="0"/>
              <a:t> и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2</a:t>
            </a:r>
            <a:r>
              <a:rPr lang="ru-RU" b="1" baseline="-25000" smtClean="0">
                <a:solidFill>
                  <a:srgbClr val="800000"/>
                </a:solidFill>
              </a:rPr>
              <a:t> 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≤</a:t>
            </a:r>
            <a:r>
              <a:rPr lang="ru-RU" b="1" smtClean="0">
                <a:solidFill>
                  <a:srgbClr val="800000"/>
                </a:solidFill>
              </a:rPr>
              <a:t>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1</a:t>
            </a:r>
            <a:r>
              <a:rPr lang="ru-RU" smtClean="0"/>
              <a:t> (или </a:t>
            </a:r>
            <a:r>
              <a:rPr lang="ru-RU" b="1" smtClean="0"/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2</a:t>
            </a:r>
            <a:r>
              <a:rPr lang="en-US" b="1" baseline="-25000" smtClean="0"/>
              <a:t> 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&lt; </a:t>
            </a:r>
            <a:r>
              <a:rPr lang="ru-RU" b="1" smtClean="0"/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1</a:t>
            </a:r>
            <a:r>
              <a:rPr lang="ru-RU" smtClean="0"/>
              <a:t>), то </a:t>
            </a:r>
            <a:r>
              <a:rPr lang="ru-RU" i="1" smtClean="0"/>
              <a:t>...мнение класса...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6.2 Окрестности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Теорема 14  </a:t>
            </a:r>
            <a:r>
              <a:rPr lang="ru-RU" smtClean="0"/>
              <a:t>Для любого данного </a:t>
            </a:r>
            <a:r>
              <a:rPr lang="ru-RU" b="1" smtClean="0"/>
              <a:t>d </a:t>
            </a:r>
            <a:r>
              <a:rPr lang="ru-RU" b="1" smtClean="0">
                <a:sym typeface="SymbolProp BT" pitchFamily="2" charset="2"/>
              </a:rPr>
              <a:t> </a:t>
            </a:r>
            <a:r>
              <a:rPr lang="ru-RU" b="1" smtClean="0"/>
              <a:t>D</a:t>
            </a:r>
            <a:r>
              <a:rPr lang="ru-RU" smtClean="0"/>
              <a:t> множество канонических форм окрестностей </a:t>
            </a:r>
            <a:r>
              <a:rPr lang="ru-RU" b="1" smtClean="0"/>
              <a:t>d</a:t>
            </a:r>
            <a:r>
              <a:rPr lang="ru-RU" smtClean="0"/>
              <a:t> конечно и</a:t>
            </a:r>
            <a:r>
              <a:rPr lang="en-US" smtClean="0"/>
              <a:t> </a:t>
            </a:r>
            <a:r>
              <a:rPr lang="ru-RU" smtClean="0"/>
              <a:t>не существует бесконечной последовательности 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1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&gt;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2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&gt;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baseline="-25000" smtClean="0"/>
              <a:t>3</a:t>
            </a:r>
            <a:r>
              <a:rPr lang="en-US" b="1" smtClean="0">
                <a:solidFill>
                  <a:srgbClr val="800000"/>
                </a:solidFill>
                <a:latin typeface="Arial" charset="0"/>
              </a:rPr>
              <a:t>&gt;</a:t>
            </a:r>
            <a:r>
              <a:rPr lang="ru-RU" smtClean="0"/>
              <a:t>... окрестностей данных</a:t>
            </a:r>
            <a:r>
              <a:rPr lang="en-US" smtClean="0"/>
              <a:t> </a:t>
            </a:r>
            <a:r>
              <a:rPr lang="ru-RU" b="1" smtClean="0"/>
              <a:t>d</a:t>
            </a:r>
            <a:r>
              <a:rPr lang="ru-RU" smtClean="0"/>
              <a:t> (</a:t>
            </a:r>
            <a:r>
              <a:rPr lang="ru-RU" i="1" smtClean="0"/>
              <a:t>невозможно бесконечно уточнять информацию о  </a:t>
            </a:r>
            <a:r>
              <a:rPr lang="ru-RU" b="1" smtClean="0"/>
              <a:t>d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 Вспомогательные функции алгоритма nan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Пусть список параметров программы </a:t>
            </a:r>
            <a:r>
              <a:rPr lang="ru-RU" b="1" smtClean="0"/>
              <a:t>p</a:t>
            </a:r>
            <a:r>
              <a:rPr lang="ru-RU" smtClean="0"/>
              <a:t> имеет вид: </a:t>
            </a:r>
            <a:r>
              <a:rPr lang="ru-RU" b="1" smtClean="0"/>
              <a:t>[parm</a:t>
            </a:r>
            <a:r>
              <a:rPr lang="ru-RU" b="1" baseline="-25000" smtClean="0"/>
              <a:t>1</a:t>
            </a:r>
            <a:r>
              <a:rPr lang="ru-RU" b="1" smtClean="0"/>
              <a:t>,...,parm</a:t>
            </a:r>
            <a:r>
              <a:rPr lang="ru-RU" b="1" baseline="-25000" smtClean="0"/>
              <a:t>n</a:t>
            </a:r>
            <a:r>
              <a:rPr lang="ru-RU" b="1" smtClean="0"/>
              <a:t>]</a:t>
            </a:r>
            <a:r>
              <a:rPr lang="ru-RU" smtClean="0"/>
              <a:t>. Тогда множество </a:t>
            </a:r>
            <a:r>
              <a:rPr lang="ru-RU" b="1" smtClean="0"/>
              <a:t>Dom(p)</a:t>
            </a:r>
            <a:r>
              <a:rPr lang="ru-RU" smtClean="0"/>
              <a:t>  </a:t>
            </a:r>
            <a:r>
              <a:rPr lang="ru-RU" i="1" smtClean="0"/>
              <a:t>всех возможных входных данных</a:t>
            </a:r>
            <a:r>
              <a:rPr lang="ru-RU" smtClean="0"/>
              <a:t> p имеет представление:</a:t>
            </a:r>
            <a:br>
              <a:rPr lang="ru-RU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		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-25000" smtClean="0"/>
              <a:t>0	</a:t>
            </a:r>
            <a:r>
              <a:rPr lang="ru-RU" b="1" smtClean="0"/>
              <a:t>= (ces</a:t>
            </a:r>
            <a:r>
              <a:rPr lang="ru-RU" b="1" baseline="-25000" smtClean="0"/>
              <a:t>0</a:t>
            </a:r>
            <a:r>
              <a:rPr lang="ru-RU" b="1" smtClean="0"/>
              <a:t>, RESTR[]),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>		</a:t>
            </a:r>
            <a:r>
              <a:rPr lang="ru-RU" b="1" smtClean="0"/>
              <a:t>ces</a:t>
            </a:r>
            <a:r>
              <a:rPr lang="ru-RU" b="1" baseline="-25000" smtClean="0"/>
              <a:t>0	</a:t>
            </a:r>
            <a:r>
              <a:rPr lang="ru-RU" b="1" smtClean="0"/>
              <a:t>= [cvar</a:t>
            </a:r>
            <a:r>
              <a:rPr lang="ru-RU" b="1" baseline="-25000" smtClean="0"/>
              <a:t>1</a:t>
            </a:r>
            <a:r>
              <a:rPr lang="ru-RU" b="1" smtClean="0"/>
              <a:t>,...,cvar</a:t>
            </a:r>
            <a:r>
              <a:rPr lang="ru-RU" b="1" baseline="-25000" smtClean="0"/>
              <a:t>n</a:t>
            </a:r>
            <a:r>
              <a:rPr lang="ru-RU" b="1" smtClean="0"/>
              <a:t>],</a:t>
            </a:r>
            <a:br>
              <a:rPr lang="ru-RU" b="1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где </a:t>
            </a:r>
            <a:r>
              <a:rPr lang="ru-RU" b="1" smtClean="0"/>
              <a:t>cvar</a:t>
            </a:r>
            <a:r>
              <a:rPr lang="ru-RU" b="1" baseline="-25000" smtClean="0"/>
              <a:t>1</a:t>
            </a:r>
            <a:r>
              <a:rPr lang="ru-RU" b="1" smtClean="0"/>
              <a:t>,...</a:t>
            </a:r>
            <a:r>
              <a:rPr lang="en-US" b="1" smtClean="0"/>
              <a:t> </a:t>
            </a:r>
            <a:r>
              <a:rPr lang="ru-RU" b="1" smtClean="0"/>
              <a:t>cvar</a:t>
            </a:r>
            <a:r>
              <a:rPr lang="ru-RU" b="1" baseline="-25000" smtClean="0"/>
              <a:t>n</a:t>
            </a:r>
            <a:r>
              <a:rPr lang="ru-RU" baseline="-25000" smtClean="0"/>
              <a:t> </a:t>
            </a:r>
            <a:r>
              <a:rPr lang="ru-RU" smtClean="0"/>
              <a:t>— различные c-переменные и </a:t>
            </a:r>
            <a:r>
              <a:rPr lang="ru-RU" b="1" smtClean="0"/>
              <a:t>cvar</a:t>
            </a:r>
            <a:r>
              <a:rPr lang="ru-RU" b="1" baseline="-25000" smtClean="0"/>
              <a:t>i </a:t>
            </a:r>
            <a:r>
              <a:rPr lang="ru-RU" smtClean="0"/>
              <a:t>—</a:t>
            </a:r>
            <a:r>
              <a:rPr lang="ru-RU" baseline="-25000" smtClean="0"/>
              <a:t> </a:t>
            </a:r>
            <a:r>
              <a:rPr lang="ru-RU" smtClean="0"/>
              <a:t>ca-переменная, если </a:t>
            </a:r>
            <a:r>
              <a:rPr lang="ru-RU" b="1" smtClean="0"/>
              <a:t>parm</a:t>
            </a:r>
            <a:r>
              <a:rPr lang="ru-RU" b="1" baseline="-25000" smtClean="0"/>
              <a:t>i</a:t>
            </a:r>
            <a:r>
              <a:rPr lang="ru-RU" baseline="-25000" smtClean="0"/>
              <a:t> </a:t>
            </a:r>
            <a:r>
              <a:rPr lang="ru-RU" smtClean="0"/>
              <a:t>—</a:t>
            </a:r>
            <a:r>
              <a:rPr lang="ru-RU" baseline="-25000" smtClean="0"/>
              <a:t> </a:t>
            </a:r>
            <a:r>
              <a:rPr lang="ru-RU" smtClean="0"/>
              <a:t>a-переменная, </a:t>
            </a:r>
            <a:r>
              <a:rPr lang="ru-RU" b="1" smtClean="0"/>
              <a:t>cvar</a:t>
            </a:r>
            <a:r>
              <a:rPr lang="ru-RU" b="1" baseline="-25000" smtClean="0"/>
              <a:t>i</a:t>
            </a:r>
            <a:r>
              <a:rPr lang="ru-RU" baseline="-25000" smtClean="0"/>
              <a:t> </a:t>
            </a:r>
            <a:r>
              <a:rPr lang="ru-RU" smtClean="0"/>
              <a:t>—</a:t>
            </a:r>
            <a:r>
              <a:rPr lang="ru-RU" baseline="-25000" smtClean="0"/>
              <a:t> </a:t>
            </a:r>
            <a:r>
              <a:rPr lang="ru-RU" smtClean="0"/>
              <a:t>ce-переменная, если </a:t>
            </a:r>
            <a:r>
              <a:rPr lang="ru-RU" b="1" smtClean="0"/>
              <a:t>parm</a:t>
            </a:r>
            <a:r>
              <a:rPr lang="ru-RU" b="1" baseline="-25000" smtClean="0"/>
              <a:t>i</a:t>
            </a:r>
            <a:r>
              <a:rPr lang="ru-RU" baseline="-25000" smtClean="0"/>
              <a:t> </a:t>
            </a:r>
            <a:r>
              <a:rPr lang="ru-RU" smtClean="0"/>
              <a:t>—</a:t>
            </a:r>
            <a:r>
              <a:rPr lang="ru-RU" baseline="-25000" smtClean="0"/>
              <a:t> </a:t>
            </a:r>
            <a:r>
              <a:rPr lang="ru-RU" smtClean="0"/>
              <a:t>e-переменная.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 Вспомогательные функции алгоритма nan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600200"/>
            <a:ext cx="8732837" cy="5257800"/>
          </a:xfrm>
        </p:spPr>
        <p:txBody>
          <a:bodyPr/>
          <a:lstStyle/>
          <a:p>
            <a:pPr eaLnBrk="1" hangingPunct="1"/>
            <a:r>
              <a:rPr lang="ru-RU" b="1" smtClean="0"/>
              <a:t>Пример.</a:t>
            </a:r>
            <a:r>
              <a:rPr lang="ru-RU" smtClean="0"/>
              <a:t>  Если список параметров </a:t>
            </a:r>
            <a:r>
              <a:rPr lang="ru-RU" b="1" smtClean="0"/>
              <a:t>p</a:t>
            </a:r>
            <a:r>
              <a:rPr lang="ru-RU" smtClean="0"/>
              <a:t> имеет вид </a:t>
            </a:r>
            <a:r>
              <a:rPr lang="ru-RU" b="1" smtClean="0"/>
              <a:t>[a.x, a.y, e.z]</a:t>
            </a:r>
            <a:r>
              <a:rPr lang="ru-RU" smtClean="0"/>
              <a:t>, то: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Dom(p)	= &lt;</a:t>
            </a:r>
            <a:r>
              <a:rPr lang="ru-RU" b="1" smtClean="0">
                <a:solidFill>
                  <a:srgbClr val="990000"/>
                </a:solidFill>
              </a:rPr>
              <a:t>O</a:t>
            </a:r>
            <a:r>
              <a:rPr lang="ru-RU" b="1" baseline="-25000" smtClean="0"/>
              <a:t>0</a:t>
            </a:r>
            <a:r>
              <a:rPr lang="ru-RU" b="1" smtClean="0"/>
              <a:t>&gt; = &lt;ces</a:t>
            </a:r>
            <a:r>
              <a:rPr lang="ru-RU" b="1" baseline="-25000" smtClean="0"/>
              <a:t>0</a:t>
            </a:r>
            <a:r>
              <a:rPr lang="ru-RU" b="1" smtClean="0"/>
              <a:t>,RESTR[]&gt;</a:t>
            </a:r>
            <a:br>
              <a:rPr lang="ru-RU" b="1" smtClean="0"/>
            </a:br>
            <a:r>
              <a:rPr lang="ru-RU" b="1" smtClean="0"/>
              <a:t>	</a:t>
            </a:r>
            <a:r>
              <a:rPr lang="ru-RU" smtClean="0"/>
              <a:t>где	</a:t>
            </a:r>
            <a:r>
              <a:rPr lang="ru-RU" b="1" smtClean="0"/>
              <a:t>ces</a:t>
            </a:r>
            <a:r>
              <a:rPr lang="ru-RU" b="1" baseline="-25000" smtClean="0"/>
              <a:t>0	</a:t>
            </a:r>
            <a:r>
              <a:rPr lang="ru-RU" b="1" smtClean="0"/>
              <a:t>= [</a:t>
            </a:r>
            <a:r>
              <a:rPr lang="ru-RU" b="1" smtClean="0">
                <a:solidFill>
                  <a:srgbClr val="990000"/>
                </a:solidFill>
              </a:rPr>
              <a:t>A</a:t>
            </a:r>
            <a:r>
              <a:rPr lang="ru-RU" b="1" smtClean="0"/>
              <a:t>.1, </a:t>
            </a:r>
            <a:r>
              <a:rPr lang="ru-RU" b="1" smtClean="0">
                <a:solidFill>
                  <a:srgbClr val="990000"/>
                </a:solidFill>
              </a:rPr>
              <a:t>A</a:t>
            </a:r>
            <a:r>
              <a:rPr lang="ru-RU" b="1" smtClean="0"/>
              <a:t>.2, </a:t>
            </a:r>
            <a:r>
              <a:rPr lang="ru-RU" b="1" smtClean="0">
                <a:solidFill>
                  <a:srgbClr val="990000"/>
                </a:solidFill>
              </a:rPr>
              <a:t>E</a:t>
            </a:r>
            <a:r>
              <a:rPr lang="ru-RU" b="1" smtClean="0"/>
              <a:t>.3]</a:t>
            </a:r>
            <a:endParaRPr lang="ru-RU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68625" y="2608263"/>
            <a:ext cx="2503488" cy="1079500"/>
            <a:chOff x="1870" y="1643"/>
            <a:chExt cx="1577" cy="680"/>
          </a:xfrm>
        </p:grpSpPr>
        <p:sp>
          <p:nvSpPr>
            <p:cNvPr id="785412" name="Line 4"/>
            <p:cNvSpPr>
              <a:spLocks noChangeShapeType="1"/>
            </p:cNvSpPr>
            <p:nvPr/>
          </p:nvSpPr>
          <p:spPr bwMode="auto">
            <a:xfrm>
              <a:off x="1870" y="1643"/>
              <a:ext cx="453" cy="680"/>
            </a:xfrm>
            <a:prstGeom prst="line">
              <a:avLst/>
            </a:prstGeom>
            <a:noFill/>
            <a:ln w="57150">
              <a:solidFill>
                <a:srgbClr val="FF0000">
                  <a:alpha val="67000"/>
                </a:srgbClr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5413" name="Line 5"/>
            <p:cNvSpPr>
              <a:spLocks noChangeShapeType="1"/>
            </p:cNvSpPr>
            <p:nvPr/>
          </p:nvSpPr>
          <p:spPr bwMode="auto">
            <a:xfrm>
              <a:off x="2427" y="1643"/>
              <a:ext cx="453" cy="680"/>
            </a:xfrm>
            <a:prstGeom prst="line">
              <a:avLst/>
            </a:prstGeom>
            <a:noFill/>
            <a:ln w="57150">
              <a:solidFill>
                <a:srgbClr val="FF0000">
                  <a:alpha val="67000"/>
                </a:srgbClr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5414" name="Line 6"/>
            <p:cNvSpPr>
              <a:spLocks noChangeShapeType="1"/>
            </p:cNvSpPr>
            <p:nvPr/>
          </p:nvSpPr>
          <p:spPr bwMode="auto">
            <a:xfrm>
              <a:off x="2994" y="1643"/>
              <a:ext cx="453" cy="680"/>
            </a:xfrm>
            <a:prstGeom prst="line">
              <a:avLst/>
            </a:prstGeom>
            <a:noFill/>
            <a:ln w="57150">
              <a:solidFill>
                <a:srgbClr val="FF0000">
                  <a:alpha val="67000"/>
                </a:srgbClr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 Вспомогательные функции алгоритма nan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mkCExps :: Parms -&gt; FreeIndx -&gt;</a:t>
            </a:r>
            <a:br>
              <a:rPr lang="ru-RU" b="1" smtClean="0"/>
            </a:br>
            <a:r>
              <a:rPr lang="ru-RU" b="1" smtClean="0"/>
              <a:t>					(CExps, FreeIndx)</a:t>
            </a:r>
            <a:br>
              <a:rPr lang="ru-RU" b="1" smtClean="0"/>
            </a:br>
            <a:r>
              <a:rPr lang="ru-RU" b="1" smtClean="0"/>
              <a:t>mkCExps [ ] i = ([], i)</a:t>
            </a:r>
            <a:br>
              <a:rPr lang="ru-RU" b="1" smtClean="0"/>
            </a:br>
            <a:r>
              <a:rPr lang="ru-RU" b="1" smtClean="0"/>
              <a:t>mkCExps (parm:parms) i	=</a:t>
            </a:r>
            <a:br>
              <a:rPr lang="ru-RU" b="1" smtClean="0"/>
            </a:br>
            <a:r>
              <a:rPr lang="ru-RU" b="1" smtClean="0"/>
              <a:t>	((cvar:ces), i’’)</a:t>
            </a:r>
            <a:br>
              <a:rPr lang="ru-RU" b="1" smtClean="0"/>
            </a:br>
            <a:r>
              <a:rPr lang="ru-RU" b="1" smtClean="0"/>
              <a:t>	where</a:t>
            </a:r>
            <a:br>
              <a:rPr lang="ru-RU" b="1" smtClean="0"/>
            </a:br>
            <a:r>
              <a:rPr lang="ru-RU" b="1" smtClean="0"/>
              <a:t>		(cvar, i’)	= case parm of</a:t>
            </a:r>
            <a:br>
              <a:rPr lang="ru-RU" b="1" smtClean="0"/>
            </a:br>
            <a:r>
              <a:rPr lang="ru-RU" b="1" smtClean="0"/>
              <a:t>			PVE _	-&gt; mkCEVar i</a:t>
            </a:r>
            <a:br>
              <a:rPr lang="ru-RU" b="1" smtClean="0"/>
            </a:br>
            <a:r>
              <a:rPr lang="ru-RU" b="1" smtClean="0"/>
              <a:t>			PVA _	-&gt; mkCAVar i</a:t>
            </a:r>
            <a:br>
              <a:rPr lang="ru-RU" b="1" smtClean="0"/>
            </a:br>
            <a:r>
              <a:rPr lang="ru-RU" b="1" smtClean="0"/>
              <a:t>		(ces, i’’)	= mkCExps parms i’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752660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752661" name="AutoShape 21"/>
          <p:cNvSpPr>
            <a:spLocks noChangeArrowheads="1"/>
          </p:cNvSpPr>
          <p:nvPr/>
        </p:nvSpPr>
        <p:spPr bwMode="auto">
          <a:xfrm>
            <a:off x="3175000" y="3768725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Идея:</a:t>
            </a:r>
            <a:r>
              <a:rPr lang="ru-RU" sz="2800" smtClean="0"/>
              <a:t> по заданным </a:t>
            </a:r>
            <a:r>
              <a:rPr lang="en-US" sz="2800" b="1" smtClean="0"/>
              <a:t>p</a:t>
            </a:r>
            <a:r>
              <a:rPr lang="ru-RU" sz="2800" smtClean="0"/>
              <a:t> и</a:t>
            </a:r>
            <a:r>
              <a:rPr lang="en-US" sz="2800" smtClean="0"/>
              <a:t> </a:t>
            </a:r>
            <a:r>
              <a:rPr lang="en-US" sz="2800" b="1" smtClean="0"/>
              <a:t>d</a:t>
            </a:r>
            <a:r>
              <a:rPr lang="ru-RU" sz="2800" smtClean="0"/>
              <a:t> выполняем «параллельно и синхронно» два вычисления:</a:t>
            </a:r>
          </a:p>
          <a:p>
            <a:pPr lvl="1" eaLnBrk="1" hangingPunct="1"/>
            <a:r>
              <a:rPr lang="ru-RU" i="1" u="sng" smtClean="0"/>
              <a:t>эталонное вычисление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— в точности, как это происходит в </a:t>
            </a:r>
            <a:r>
              <a:rPr lang="en-US" b="1" smtClean="0"/>
              <a:t>int p d</a:t>
            </a:r>
            <a:endParaRPr lang="ru-RU" b="1" smtClean="0"/>
          </a:p>
          <a:p>
            <a:pPr lvl="1" eaLnBrk="1" hangingPunct="1"/>
            <a:r>
              <a:rPr lang="ru-RU" i="1" u="sng" smtClean="0"/>
              <a:t>обобщенное вычисление</a:t>
            </a:r>
            <a:endParaRPr lang="en-US" u="sng" smtClean="0"/>
          </a:p>
          <a:p>
            <a:pPr lvl="2" eaLnBrk="1" hangingPunct="1"/>
            <a:r>
              <a:rPr lang="ru-RU" sz="2800" smtClean="0"/>
              <a:t>в точности, как это происходит в </a:t>
            </a:r>
            <a:r>
              <a:rPr lang="en-US" sz="2800" b="1" smtClean="0"/>
              <a:t>ptr p </a:t>
            </a:r>
            <a:r>
              <a:rPr lang="ru-RU" sz="2800" b="1" smtClean="0">
                <a:solidFill>
                  <a:srgbClr val="990000"/>
                </a:solidFill>
              </a:rPr>
              <a:t>О</a:t>
            </a:r>
            <a:r>
              <a:rPr lang="ru-RU" sz="2800" b="1" baseline="-25000" smtClean="0"/>
              <a:t>0</a:t>
            </a:r>
            <a:endParaRPr lang="en-US" sz="2800" b="1" baseline="-25000" smtClean="0"/>
          </a:p>
          <a:p>
            <a:pPr lvl="2" eaLnBrk="1" hangingPunct="1"/>
            <a:r>
              <a:rPr lang="ru-RU" sz="2800" smtClean="0"/>
              <a:t>построение</a:t>
            </a:r>
            <a:r>
              <a:rPr lang="en-US" sz="2800" smtClean="0"/>
              <a:t> </a:t>
            </a:r>
            <a:r>
              <a:rPr lang="ru-RU" sz="2800" smtClean="0"/>
              <a:t>множеств достижимости </a:t>
            </a:r>
            <a:r>
              <a:rPr lang="ru-RU" sz="2800" b="1" smtClean="0">
                <a:solidFill>
                  <a:srgbClr val="990000"/>
                </a:solidFill>
              </a:rPr>
              <a:t>О</a:t>
            </a:r>
            <a:r>
              <a:rPr lang="en-US" sz="2800" b="1" baseline="-25000" smtClean="0"/>
              <a:t>i</a:t>
            </a:r>
          </a:p>
          <a:p>
            <a:pPr lvl="2" eaLnBrk="1" hangingPunct="1"/>
            <a:r>
              <a:rPr lang="ru-RU" sz="2800" smtClean="0"/>
              <a:t>выбор из дерева процессов только одной ветки, которая соответствует</a:t>
            </a:r>
            <a:r>
              <a:rPr lang="en-US" sz="2800" smtClean="0"/>
              <a:t> </a:t>
            </a:r>
            <a:r>
              <a:rPr lang="ru-RU" sz="2800" smtClean="0"/>
              <a:t>эталонному вычислению </a:t>
            </a:r>
            <a:r>
              <a:rPr lang="en-US" sz="2800" b="1" smtClean="0"/>
              <a:t>process(p, d)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  <a:r>
              <a:rPr lang="en-US" sz="4000" smtClean="0"/>
              <a:t>. </a:t>
            </a:r>
            <a:r>
              <a:rPr lang="ru-RU" sz="4000" smtClean="0"/>
              <a:t>Аргументы eval’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eval      (t, e) p</a:t>
            </a:r>
            <a:br>
              <a:rPr lang="en-US" sz="2800" b="1" smtClean="0"/>
            </a:br>
            <a:endParaRPr lang="en-US" sz="2800" b="1" smtClean="0"/>
          </a:p>
          <a:p>
            <a:pPr eaLnBrk="1" hangingPunct="1">
              <a:buFont typeface="Stars1" pitchFamily="34" charset="2"/>
              <a:buNone/>
            </a:pPr>
            <a:r>
              <a:rPr lang="en-US" sz="2800" b="1" smtClean="0"/>
              <a:t>	eval’      t  e ce  r  ces p i</a:t>
            </a:r>
            <a:br>
              <a:rPr lang="en-US" sz="2800" b="1" smtClean="0"/>
            </a:br>
            <a:endParaRPr lang="en-US" sz="2800" b="1" smtClean="0"/>
          </a:p>
          <a:p>
            <a:pPr eaLnBrk="1" hangingPunct="1">
              <a:buFont typeface="Stars1" pitchFamily="34" charset="2"/>
              <a:buNone/>
            </a:pPr>
            <a:r>
              <a:rPr lang="en-US" sz="2800" b="1" smtClean="0"/>
              <a:t>	evalT ((t, ce), r)  p i</a:t>
            </a:r>
            <a:r>
              <a:rPr lang="ru-RU" sz="2800" smtClean="0"/>
              <a:t> </a:t>
            </a:r>
            <a:endParaRPr lang="en-US" sz="2800" smtClean="0"/>
          </a:p>
          <a:p>
            <a:pPr eaLnBrk="1" hangingPunct="1">
              <a:buFont typeface="Stars1" pitchFamily="34" charset="2"/>
              <a:buNone/>
            </a:pPr>
            <a:r>
              <a:rPr lang="en-US" sz="2800" b="1" smtClean="0"/>
              <a:t> 					 </a:t>
            </a:r>
            <a:r>
              <a:rPr lang="en-US" sz="2800" b="1" smtClean="0">
                <a:solidFill>
                  <a:srgbClr val="CC3300"/>
                </a:solidFill>
              </a:rPr>
              <a:t>O</a:t>
            </a:r>
            <a:r>
              <a:rPr lang="en-US" sz="2800" b="1" baseline="-25000" smtClean="0"/>
              <a:t>k</a:t>
            </a:r>
            <a:r>
              <a:rPr lang="en-US" sz="2800" b="1" smtClean="0"/>
              <a:t>= (ces, r)</a:t>
            </a:r>
            <a:endParaRPr lang="ru-RU" sz="2800" b="1" smtClean="0"/>
          </a:p>
          <a:p>
            <a:pPr eaLnBrk="1" hangingPunct="1"/>
            <a:r>
              <a:rPr lang="ru-RU" sz="2800" smtClean="0"/>
              <a:t>Аргументы </a:t>
            </a:r>
            <a:r>
              <a:rPr lang="ru-RU" sz="2800" b="1" smtClean="0"/>
              <a:t>eval’</a:t>
            </a:r>
            <a:endParaRPr lang="ru-RU" sz="2800" smtClean="0"/>
          </a:p>
          <a:p>
            <a:pPr eaLnBrk="1" hangingPunct="1"/>
            <a:r>
              <a:rPr lang="ru-RU" sz="2800" b="1" smtClean="0"/>
              <a:t>eval’ ::	Term -&gt; Env -&gt; CEnv -&gt;</a:t>
            </a:r>
            <a:br>
              <a:rPr lang="ru-RU" sz="2800" b="1" smtClean="0"/>
            </a:br>
            <a:r>
              <a:rPr lang="ru-RU" sz="2800" b="1" smtClean="0"/>
              <a:t>		Restr -&gt; CExps -&gt;</a:t>
            </a:r>
            <a:br>
              <a:rPr lang="ru-RU" sz="2800" b="1" smtClean="0"/>
            </a:br>
            <a:r>
              <a:rPr lang="ru-RU" sz="2800" b="1" smtClean="0"/>
              <a:t>		ProgR -&gt; FreeIndx -&gt;</a:t>
            </a:r>
            <a:br>
              <a:rPr lang="ru-RU" sz="2800" b="1" smtClean="0"/>
            </a:br>
            <a:r>
              <a:rPr lang="ru-RU" sz="2800" b="1" smtClean="0"/>
              <a:t>						  (EVal, Class)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427288" y="2055813"/>
            <a:ext cx="2324100" cy="611187"/>
            <a:chOff x="1529" y="2744"/>
            <a:chExt cx="1464" cy="385"/>
          </a:xfrm>
        </p:grpSpPr>
        <p:sp>
          <p:nvSpPr>
            <p:cNvPr id="871428" name="Line 4"/>
            <p:cNvSpPr>
              <a:spLocks noChangeShapeType="1"/>
            </p:cNvSpPr>
            <p:nvPr/>
          </p:nvSpPr>
          <p:spPr bwMode="auto">
            <a:xfrm flipH="1">
              <a:off x="1529" y="2744"/>
              <a:ext cx="57" cy="38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29" name="Line 5"/>
            <p:cNvSpPr>
              <a:spLocks noChangeShapeType="1"/>
            </p:cNvSpPr>
            <p:nvPr/>
          </p:nvSpPr>
          <p:spPr bwMode="auto">
            <a:xfrm flipH="1">
              <a:off x="1794" y="2744"/>
              <a:ext cx="38" cy="38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30" name="Line 6"/>
            <p:cNvSpPr>
              <a:spLocks noChangeShapeType="1"/>
            </p:cNvSpPr>
            <p:nvPr/>
          </p:nvSpPr>
          <p:spPr bwMode="auto">
            <a:xfrm>
              <a:off x="2190" y="2744"/>
              <a:ext cx="803" cy="38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9525" y="3041650"/>
            <a:ext cx="2298700" cy="1008063"/>
            <a:chOff x="2406" y="3365"/>
            <a:chExt cx="1448" cy="635"/>
          </a:xfrm>
        </p:grpSpPr>
        <p:sp>
          <p:nvSpPr>
            <p:cNvPr id="871435" name="Line 11"/>
            <p:cNvSpPr>
              <a:spLocks noChangeShapeType="1"/>
            </p:cNvSpPr>
            <p:nvPr/>
          </p:nvSpPr>
          <p:spPr bwMode="auto">
            <a:xfrm flipH="1" flipV="1">
              <a:off x="2727" y="3365"/>
              <a:ext cx="806" cy="635"/>
            </a:xfrm>
            <a:prstGeom prst="line">
              <a:avLst/>
            </a:prstGeom>
            <a:noFill/>
            <a:ln w="5715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36" name="Line 12"/>
            <p:cNvSpPr>
              <a:spLocks noChangeShapeType="1"/>
            </p:cNvSpPr>
            <p:nvPr/>
          </p:nvSpPr>
          <p:spPr bwMode="auto">
            <a:xfrm flipH="1" flipV="1">
              <a:off x="2406" y="3365"/>
              <a:ext cx="1448" cy="635"/>
            </a:xfrm>
            <a:prstGeom prst="line">
              <a:avLst/>
            </a:prstGeom>
            <a:noFill/>
            <a:ln w="5715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390775" y="2979738"/>
            <a:ext cx="2689225" cy="611187"/>
            <a:chOff x="1515" y="1877"/>
            <a:chExt cx="1694" cy="385"/>
          </a:xfrm>
        </p:grpSpPr>
        <p:sp>
          <p:nvSpPr>
            <p:cNvPr id="871431" name="Line 7"/>
            <p:cNvSpPr>
              <a:spLocks noChangeShapeType="1"/>
            </p:cNvSpPr>
            <p:nvPr/>
          </p:nvSpPr>
          <p:spPr bwMode="auto">
            <a:xfrm flipV="1">
              <a:off x="1515" y="1877"/>
              <a:ext cx="27" cy="385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32" name="Line 8"/>
            <p:cNvSpPr>
              <a:spLocks noChangeShapeType="1"/>
            </p:cNvSpPr>
            <p:nvPr/>
          </p:nvSpPr>
          <p:spPr bwMode="auto">
            <a:xfrm flipV="1">
              <a:off x="1780" y="1877"/>
              <a:ext cx="232" cy="385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33" name="Line 9"/>
            <p:cNvSpPr>
              <a:spLocks noChangeShapeType="1"/>
            </p:cNvSpPr>
            <p:nvPr/>
          </p:nvSpPr>
          <p:spPr bwMode="auto">
            <a:xfrm flipV="1">
              <a:off x="2281" y="1877"/>
              <a:ext cx="54" cy="385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34" name="Line 10"/>
            <p:cNvSpPr>
              <a:spLocks noChangeShapeType="1"/>
            </p:cNvSpPr>
            <p:nvPr/>
          </p:nvSpPr>
          <p:spPr bwMode="auto">
            <a:xfrm flipV="1">
              <a:off x="2630" y="1877"/>
              <a:ext cx="403" cy="385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1444" name="Line 20"/>
            <p:cNvSpPr>
              <a:spLocks noChangeShapeType="1"/>
            </p:cNvSpPr>
            <p:nvPr/>
          </p:nvSpPr>
          <p:spPr bwMode="auto">
            <a:xfrm flipV="1">
              <a:off x="2806" y="1877"/>
              <a:ext cx="403" cy="385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nan :: ProgR -&gt; [EVal] -&gt; (EVal, Class)</a:t>
            </a:r>
            <a:br>
              <a:rPr lang="ru-RU" sz="2800" b="1" smtClean="0"/>
            </a:br>
            <a:r>
              <a:rPr lang="ru-RU" sz="2800" b="1" smtClean="0"/>
              <a:t>nan p d =</a:t>
            </a:r>
            <a:br>
              <a:rPr lang="ru-RU" sz="2800" b="1" smtClean="0"/>
            </a:br>
            <a:r>
              <a:rPr lang="ru-RU" sz="2800" b="1" smtClean="0"/>
              <a:t>   eval’ (CALL f prms) e ce (RESTR[]) ces p i</a:t>
            </a:r>
            <a:br>
              <a:rPr lang="ru-RU" sz="2800" b="1" smtClean="0"/>
            </a:br>
            <a:r>
              <a:rPr lang="ru-RU" sz="2800" b="1" smtClean="0"/>
              <a:t>   where (DEFINE f prms _) : p’ = p</a:t>
            </a:r>
            <a:br>
              <a:rPr lang="ru-RU" sz="2800" b="1" smtClean="0"/>
            </a:br>
            <a:r>
              <a:rPr lang="ru-RU" sz="2800" b="1" smtClean="0"/>
              <a:t>         (ces, i)	= mkCExps prms 1</a:t>
            </a:r>
            <a:br>
              <a:rPr lang="ru-RU" sz="2800" b="1" smtClean="0"/>
            </a:br>
            <a:r>
              <a:rPr lang="ru-RU" sz="2800" b="1" smtClean="0"/>
              <a:t>                   e	= mkEnv prms d</a:t>
            </a:r>
            <a:br>
              <a:rPr lang="ru-RU" sz="2800" b="1" smtClean="0"/>
            </a:br>
            <a:r>
              <a:rPr lang="ru-RU" sz="2800" b="1" smtClean="0"/>
              <a:t>                 ce	= mkEnv prms 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eval’ (CALL f args) e ce r ces p i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eval’ t e’ ce’ r ces p i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    where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DEFINE _ prms t</a:t>
            </a:r>
            <a:r>
              <a:rPr lang="en-US" b="1" smtClean="0"/>
              <a:t> 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getDef f p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e’</a:t>
            </a:r>
            <a:r>
              <a:rPr lang="en-US" b="1" smtClean="0"/>
              <a:t>	</a:t>
            </a:r>
            <a:r>
              <a:rPr lang="ru-RU" b="1" smtClean="0"/>
              <a:t>= mkEnv prms (args/.e)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ce’</a:t>
            </a:r>
            <a:r>
              <a:rPr lang="en-US" b="1" smtClean="0"/>
              <a:t>	</a:t>
            </a:r>
            <a:r>
              <a:rPr lang="ru-RU" b="1" smtClean="0"/>
              <a:t>= mkEnv prms (args/.ce)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z="2800" b="1" smtClean="0"/>
              <a:t>eval’ (ALT c t1 t2) e ce r ces p i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case cond c e of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</a:t>
            </a:r>
            <a:r>
              <a:rPr lang="ru-RU" sz="2800" b="1" smtClean="0"/>
              <a:t>TRUE </a:t>
            </a:r>
            <a:r>
              <a:rPr lang="en-US" sz="2800" b="1" smtClean="0"/>
              <a:t> </a:t>
            </a:r>
            <a:r>
              <a:rPr lang="ru-RU" sz="2800" b="1" smtClean="0"/>
              <a:t>ue</a:t>
            </a:r>
            <a:r>
              <a:rPr lang="en-US" sz="2800" b="1" smtClean="0"/>
              <a:t> </a:t>
            </a:r>
            <a:r>
              <a:rPr lang="ru-RU" sz="2800" b="1" smtClean="0"/>
              <a:t>-&gt;</a:t>
            </a:r>
            <a:r>
              <a:rPr lang="en-US" sz="2800" b="1" smtClean="0"/>
              <a:t> </a:t>
            </a:r>
            <a:r>
              <a:rPr lang="ru-RU" sz="2800" b="1" smtClean="0"/>
              <a:t>eval’ t1 (e+.ue) ce1’ r1 ces1 p i’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</a:t>
            </a:r>
            <a:r>
              <a:rPr lang="ru-RU" sz="2800" b="1" smtClean="0"/>
              <a:t>FALSE ue -&gt; eval’ t2 (e+.ue) ce2’ r2 ces2 p i’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where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</a:t>
            </a:r>
            <a:r>
              <a:rPr lang="ru-RU" sz="2800" b="1" smtClean="0"/>
              <a:t>((cnt1,</a:t>
            </a:r>
            <a:r>
              <a:rPr lang="en-US" sz="2800" b="1" smtClean="0"/>
              <a:t> </a:t>
            </a:r>
            <a:r>
              <a:rPr lang="ru-RU" sz="2800" b="1" smtClean="0"/>
              <a:t>cnt2), uce1, uce2, i’) = ccond c ce i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</a:t>
            </a:r>
            <a:r>
              <a:rPr lang="ru-RU" sz="2800" b="1" smtClean="0"/>
              <a:t>((ce1,ces1),</a:t>
            </a:r>
            <a:r>
              <a:rPr lang="en-US" sz="2800" b="1" smtClean="0"/>
              <a:t> </a:t>
            </a:r>
            <a:r>
              <a:rPr lang="ru-RU" sz="2800" b="1" smtClean="0"/>
              <a:t>r1) =</a:t>
            </a:r>
            <a:r>
              <a:rPr lang="en-US" sz="2800" b="1" smtClean="0"/>
              <a:t> </a:t>
            </a:r>
            <a:r>
              <a:rPr lang="ru-RU" sz="2800" b="1" smtClean="0"/>
              <a:t>((ce,ces),</a:t>
            </a:r>
            <a:r>
              <a:rPr lang="en-US" sz="2800" b="1" smtClean="0"/>
              <a:t> </a:t>
            </a:r>
            <a:r>
              <a:rPr lang="ru-RU" sz="2800" b="1" smtClean="0"/>
              <a:t>r)</a:t>
            </a:r>
            <a:r>
              <a:rPr lang="en-US" sz="2800" b="1" smtClean="0"/>
              <a:t> </a:t>
            </a:r>
            <a:r>
              <a:rPr lang="ru-RU" sz="2800" b="1" smtClean="0"/>
              <a:t>/.</a:t>
            </a:r>
            <a:r>
              <a:rPr lang="en-US" sz="2800" b="1" smtClean="0"/>
              <a:t> </a:t>
            </a:r>
            <a:r>
              <a:rPr lang="ru-RU" sz="2800" b="1" smtClean="0"/>
              <a:t>cnt1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</a:t>
            </a:r>
            <a:r>
              <a:rPr lang="ru-RU" sz="2800" b="1" smtClean="0"/>
              <a:t>ce1’ =</a:t>
            </a:r>
            <a:r>
              <a:rPr lang="en-US" sz="2800" b="1" smtClean="0"/>
              <a:t> </a:t>
            </a:r>
            <a:r>
              <a:rPr lang="ru-RU" sz="2800" b="1" smtClean="0"/>
              <a:t>ce1</a:t>
            </a:r>
            <a:r>
              <a:rPr lang="en-US" sz="2800" b="1" smtClean="0"/>
              <a:t> </a:t>
            </a:r>
            <a:r>
              <a:rPr lang="ru-RU" sz="2800" b="1" smtClean="0"/>
              <a:t>+.</a:t>
            </a:r>
            <a:r>
              <a:rPr lang="en-US" sz="2800" b="1" smtClean="0"/>
              <a:t> </a:t>
            </a:r>
            <a:r>
              <a:rPr lang="ru-RU" sz="2800" b="1" smtClean="0"/>
              <a:t>uce1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</a:t>
            </a:r>
            <a:r>
              <a:rPr lang="ru-RU" sz="2800" b="1" smtClean="0"/>
              <a:t>((ce2,ces2),</a:t>
            </a:r>
            <a:r>
              <a:rPr lang="en-US" sz="2800" b="1" smtClean="0"/>
              <a:t> </a:t>
            </a:r>
            <a:r>
              <a:rPr lang="ru-RU" sz="2800" b="1" smtClean="0"/>
              <a:t>r2) =</a:t>
            </a:r>
            <a:r>
              <a:rPr lang="en-US" sz="2800" b="1" smtClean="0"/>
              <a:t> </a:t>
            </a:r>
            <a:r>
              <a:rPr lang="ru-RU" sz="2800" b="1" smtClean="0"/>
              <a:t>((ce,ces),</a:t>
            </a:r>
            <a:r>
              <a:rPr lang="en-US" sz="2800" b="1" smtClean="0"/>
              <a:t> </a:t>
            </a:r>
            <a:r>
              <a:rPr lang="ru-RU" sz="2800" b="1" smtClean="0"/>
              <a:t>r)</a:t>
            </a:r>
            <a:r>
              <a:rPr lang="en-US" sz="2800" b="1" smtClean="0"/>
              <a:t> </a:t>
            </a:r>
            <a:r>
              <a:rPr lang="ru-RU" sz="2800" b="1" smtClean="0"/>
              <a:t>/.</a:t>
            </a:r>
            <a:r>
              <a:rPr lang="en-US" sz="2800" b="1" smtClean="0"/>
              <a:t> </a:t>
            </a:r>
            <a:r>
              <a:rPr lang="ru-RU" sz="2800" b="1" smtClean="0"/>
              <a:t>cnt2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</a:t>
            </a:r>
            <a:r>
              <a:rPr lang="ru-RU" sz="2800" b="1" smtClean="0"/>
              <a:t>ce2’ =</a:t>
            </a:r>
            <a:r>
              <a:rPr lang="en-US" sz="2800" b="1" smtClean="0"/>
              <a:t> </a:t>
            </a:r>
            <a:r>
              <a:rPr lang="ru-RU" sz="2800" b="1" smtClean="0"/>
              <a:t>ce2</a:t>
            </a:r>
            <a:r>
              <a:rPr lang="en-US" sz="2800" b="1" smtClean="0"/>
              <a:t> </a:t>
            </a:r>
            <a:r>
              <a:rPr lang="ru-RU" sz="2800" b="1" smtClean="0"/>
              <a:t>+.</a:t>
            </a:r>
            <a:r>
              <a:rPr lang="en-US" sz="2800" b="1" smtClean="0"/>
              <a:t> </a:t>
            </a:r>
            <a:r>
              <a:rPr lang="ru-RU" sz="2800" b="1" smtClean="0"/>
              <a:t>uce2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600200"/>
            <a:ext cx="8897937" cy="5257800"/>
          </a:xfrm>
        </p:spPr>
        <p:txBody>
          <a:bodyPr/>
          <a:lstStyle/>
          <a:p>
            <a:pPr eaLnBrk="1" hangingPunct="1"/>
            <a:r>
              <a:rPr lang="ru-RU" b="1" smtClean="0"/>
              <a:t>eval’ exp e ce r ces p i =</a:t>
            </a:r>
            <a:r>
              <a:rPr lang="en-US" b="1" smtClean="0"/>
              <a:t> </a:t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(res, (ces, r)/.subst)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where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res</a:t>
            </a:r>
            <a:r>
              <a:rPr lang="en-US" b="1" smtClean="0"/>
              <a:t>	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exp/.e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c</a:t>
            </a:r>
            <a:r>
              <a:rPr lang="ru-RU" b="1" smtClean="0"/>
              <a:t>res</a:t>
            </a:r>
            <a:r>
              <a:rPr lang="en-US" b="1" smtClean="0"/>
              <a:t>	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exp/.</a:t>
            </a:r>
            <a:r>
              <a:rPr lang="en-US" b="1" smtClean="0"/>
              <a:t>c</a:t>
            </a:r>
            <a:r>
              <a:rPr lang="ru-RU" b="1" smtClean="0"/>
              <a:t>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(True,</a:t>
            </a:r>
            <a:r>
              <a:rPr lang="en-US" b="1" smtClean="0"/>
              <a:t> </a:t>
            </a:r>
            <a:r>
              <a:rPr lang="ru-RU" b="1" smtClean="0"/>
              <a:t>subst)</a:t>
            </a:r>
            <a:r>
              <a:rPr lang="en-US" b="1" smtClean="0"/>
              <a:t> 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unify</a:t>
            </a:r>
            <a:r>
              <a:rPr lang="en-US" b="1" smtClean="0"/>
              <a:t> </a:t>
            </a:r>
            <a:r>
              <a:rPr lang="ru-RU" b="1" smtClean="0"/>
              <a:t>[</a:t>
            </a:r>
            <a:r>
              <a:rPr lang="en-US" b="1" smtClean="0"/>
              <a:t>cres</a:t>
            </a:r>
            <a:r>
              <a:rPr lang="ru-RU" b="1" smtClean="0"/>
              <a:t>]</a:t>
            </a:r>
            <a:r>
              <a:rPr lang="en-US" b="1" smtClean="0"/>
              <a:t> </a:t>
            </a:r>
            <a:r>
              <a:rPr lang="ru-RU" b="1" smtClean="0"/>
              <a:t>[res]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Теорема 15</a:t>
            </a:r>
            <a:r>
              <a:rPr lang="en-US" b="1" smtClean="0"/>
              <a:t>   </a:t>
            </a:r>
            <a:r>
              <a:rPr lang="ru-RU" smtClean="0"/>
              <a:t>Пусть </a:t>
            </a:r>
            <a:r>
              <a:rPr lang="ru-RU" b="1" smtClean="0"/>
              <a:t>p</a:t>
            </a:r>
            <a:r>
              <a:rPr lang="ru-RU" smtClean="0"/>
              <a:t> — произвольная программа на TSG, </a:t>
            </a:r>
            <a:r>
              <a:rPr lang="ru-RU" b="1" smtClean="0"/>
              <a:t>d</a:t>
            </a:r>
            <a:r>
              <a:rPr lang="ru-RU" smtClean="0"/>
              <a:t> — произвольные входные данные для </a:t>
            </a:r>
            <a:r>
              <a:rPr lang="ru-RU" b="1" smtClean="0"/>
              <a:t>p</a:t>
            </a:r>
            <a:r>
              <a:rPr lang="ru-RU" smtClean="0"/>
              <a:t>,</a:t>
            </a:r>
            <a:r>
              <a:rPr lang="en-US" smtClean="0"/>
              <a:t> </a:t>
            </a:r>
            <a:r>
              <a:rPr lang="ru-RU" smtClean="0"/>
              <a:t>процесс вычисления </a:t>
            </a:r>
            <a:r>
              <a:rPr lang="ru-RU" b="1" smtClean="0"/>
              <a:t>p</a:t>
            </a:r>
            <a:r>
              <a:rPr lang="ru-RU" smtClean="0"/>
              <a:t> на </a:t>
            </a:r>
            <a:r>
              <a:rPr lang="ru-RU" b="1" smtClean="0"/>
              <a:t>d</a:t>
            </a:r>
            <a:r>
              <a:rPr lang="ru-RU" smtClean="0"/>
              <a:t> завершается за конечное число </a:t>
            </a:r>
            <a:r>
              <a:rPr lang="en-US" smtClean="0"/>
              <a:t>(</a:t>
            </a:r>
            <a:r>
              <a:rPr lang="ru-RU" b="1" smtClean="0"/>
              <a:t>n</a:t>
            </a:r>
            <a:r>
              <a:rPr lang="en-US" smtClean="0"/>
              <a:t>)</a:t>
            </a:r>
            <a:r>
              <a:rPr lang="ru-RU" smtClean="0"/>
              <a:t> шагов. Тогда</a:t>
            </a:r>
            <a:r>
              <a:rPr lang="en-US" smtClean="0"/>
              <a:t> </a:t>
            </a:r>
            <a:r>
              <a:rPr lang="ru-RU" smtClean="0"/>
              <a:t>алгоритм </a:t>
            </a:r>
            <a:r>
              <a:rPr lang="ru-RU" b="1" smtClean="0"/>
              <a:t>nan</a:t>
            </a:r>
            <a:r>
              <a:rPr lang="ru-RU" smtClean="0"/>
              <a:t> на данных </a:t>
            </a:r>
            <a:r>
              <a:rPr lang="ru-RU" b="1" smtClean="0"/>
              <a:t>p d</a:t>
            </a:r>
            <a:r>
              <a:rPr lang="ru-RU" smtClean="0"/>
              <a:t> завершается (за </a:t>
            </a:r>
            <a:r>
              <a:rPr lang="ru-RU" b="1" smtClean="0"/>
              <a:t>n</a:t>
            </a:r>
            <a:r>
              <a:rPr lang="ru-RU" smtClean="0"/>
              <a:t> выполнений функции </a:t>
            </a:r>
            <a:r>
              <a:rPr lang="ru-RU" b="1" smtClean="0"/>
              <a:t>eval’</a:t>
            </a:r>
            <a:r>
              <a:rPr lang="ru-RU" smtClean="0"/>
              <a:t>) со следующим результатом: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Теорема 15</a:t>
            </a:r>
            <a:r>
              <a:rPr lang="en-US" b="1" smtClean="0"/>
              <a:t> </a:t>
            </a:r>
            <a:r>
              <a:rPr lang="en-US" smtClean="0"/>
              <a:t>… </a:t>
            </a:r>
            <a:r>
              <a:rPr lang="ru-RU" smtClean="0"/>
              <a:t>алгоритм </a:t>
            </a:r>
            <a:r>
              <a:rPr lang="ru-RU" b="1" smtClean="0"/>
              <a:t>nan</a:t>
            </a:r>
            <a:r>
              <a:rPr lang="ru-RU" smtClean="0"/>
              <a:t> на данных </a:t>
            </a:r>
            <a:r>
              <a:rPr lang="ru-RU" b="1" smtClean="0"/>
              <a:t>p d</a:t>
            </a:r>
            <a:r>
              <a:rPr lang="ru-RU" smtClean="0"/>
              <a:t> завершается (за </a:t>
            </a:r>
            <a:r>
              <a:rPr lang="ru-RU" b="1" smtClean="0"/>
              <a:t>n</a:t>
            </a:r>
            <a:r>
              <a:rPr lang="ru-RU" smtClean="0"/>
              <a:t> итераций функции </a:t>
            </a:r>
            <a:r>
              <a:rPr lang="ru-RU" b="1" smtClean="0"/>
              <a:t>eval’</a:t>
            </a:r>
            <a:r>
              <a:rPr lang="ru-RU" smtClean="0"/>
              <a:t>) со следующим результатом:</a:t>
            </a:r>
            <a:r>
              <a:rPr lang="en-US" smtClean="0"/>
              <a:t/>
            </a:r>
            <a:br>
              <a:rPr lang="en-US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en-US" sz="1400" smtClean="0"/>
              <a:t>		</a:t>
            </a:r>
            <a:r>
              <a:rPr lang="ru-RU" b="1" smtClean="0"/>
              <a:t>nan p d = (res,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) </a:t>
            </a:r>
            <a:r>
              <a:rPr lang="en-US" smtClean="0"/>
              <a:t/>
            </a:r>
            <a:br>
              <a:rPr lang="en-US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ru-RU" smtClean="0"/>
              <a:t>где </a:t>
            </a:r>
            <a:r>
              <a:rPr lang="ru-RU" b="1" smtClean="0"/>
              <a:t>res</a:t>
            </a:r>
            <a:r>
              <a:rPr lang="ru-RU" smtClean="0"/>
              <a:t> — результат вычисления </a:t>
            </a:r>
            <a:r>
              <a:rPr lang="ru-RU" b="1" smtClean="0"/>
              <a:t>p</a:t>
            </a:r>
            <a:r>
              <a:rPr lang="ru-RU" smtClean="0"/>
              <a:t> на </a:t>
            </a:r>
            <a:r>
              <a:rPr lang="ru-RU" b="1" smtClean="0"/>
              <a:t>d</a:t>
            </a:r>
            <a:r>
              <a:rPr lang="ru-RU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ru-RU" b="1" smtClean="0"/>
              <a:t>p d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smtClean="0"/>
              <a:t> res</a:t>
            </a:r>
            <a:r>
              <a:rPr lang="ru-RU" smtClean="0"/>
              <a:t>,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— окрестность </a:t>
            </a:r>
            <a:r>
              <a:rPr lang="ru-RU" b="1" smtClean="0"/>
              <a:t>d</a:t>
            </a:r>
            <a:r>
              <a:rPr lang="ru-RU" smtClean="0"/>
              <a:t> такая, что:</a:t>
            </a:r>
            <a:r>
              <a:rPr lang="en-US" smtClean="0"/>
              <a:t/>
            </a:r>
            <a:br>
              <a:rPr lang="en-US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ru-RU" b="1" smtClean="0"/>
              <a:t>&lt;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 = o(p,d)</a:t>
            </a:r>
            <a:r>
              <a:rPr lang="en-US" b="1" smtClean="0"/>
              <a:t> =</a:t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{ d’ | tr(p,d)</a:t>
            </a:r>
            <a:r>
              <a:rPr lang="en-US" b="1" smtClean="0"/>
              <a:t> 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tr(p,d’), p d = p d’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6.3.1 Окрестностный анализатор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Утверждение 16</a:t>
            </a:r>
            <a:r>
              <a:rPr lang="ru-RU" smtClean="0"/>
              <a:t>  Пусть </a:t>
            </a:r>
            <a:r>
              <a:rPr lang="ru-RU" b="1" smtClean="0"/>
              <a:t>p 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 R</a:t>
            </a:r>
            <a:r>
              <a:rPr lang="ru-RU" smtClean="0"/>
              <a:t>, </a:t>
            </a:r>
            <a:r>
              <a:rPr lang="ru-RU" b="1" smtClean="0"/>
              <a:t>d</a:t>
            </a:r>
            <a:r>
              <a:rPr lang="ru-RU" smtClean="0"/>
              <a:t> — произвольные входные данные для </a:t>
            </a:r>
            <a:r>
              <a:rPr lang="ru-RU" b="1" smtClean="0"/>
              <a:t>p</a:t>
            </a:r>
            <a:r>
              <a:rPr lang="ru-RU" smtClean="0"/>
              <a:t>, программа </a:t>
            </a:r>
            <a:r>
              <a:rPr lang="ru-RU" b="1" smtClean="0"/>
              <a:t>p</a:t>
            </a:r>
            <a:r>
              <a:rPr lang="ru-RU" smtClean="0"/>
              <a:t> завершается на данных </a:t>
            </a:r>
            <a:r>
              <a:rPr lang="ru-RU" b="1" smtClean="0"/>
              <a:t>d</a:t>
            </a:r>
            <a:r>
              <a:rPr lang="ru-RU" smtClean="0"/>
              <a:t>, </a:t>
            </a:r>
            <a:r>
              <a:rPr lang="ru-RU" b="1" smtClean="0"/>
              <a:t>nan p d = (res,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)</a:t>
            </a:r>
            <a:r>
              <a:rPr lang="ru-RU" smtClean="0"/>
              <a:t> и </a:t>
            </a:r>
            <a:r>
              <a:rPr lang="ru-RU" b="1" smtClean="0"/>
              <a:t>d’ 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 &lt;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</a:t>
            </a:r>
            <a:r>
              <a:rPr lang="ru-RU" smtClean="0"/>
              <a:t>.  Тогда программа </a:t>
            </a:r>
            <a:r>
              <a:rPr lang="ru-RU" b="1" smtClean="0"/>
              <a:t>p</a:t>
            </a:r>
            <a:r>
              <a:rPr lang="ru-RU" smtClean="0"/>
              <a:t> завершается на данных </a:t>
            </a:r>
            <a:r>
              <a:rPr lang="ru-RU" b="1" smtClean="0"/>
              <a:t>d’</a:t>
            </a:r>
            <a:r>
              <a:rPr lang="ru-RU" smtClean="0"/>
              <a:t> с теми же результатом и трассой, что и на данных </a:t>
            </a:r>
            <a:r>
              <a:rPr lang="ru-RU" b="1" smtClean="0"/>
              <a:t>d</a:t>
            </a:r>
            <a:r>
              <a:rPr lang="ru-RU" smtClean="0"/>
              <a:t>, </a:t>
            </a:r>
            <a:r>
              <a:rPr lang="ru-RU" b="1" smtClean="0"/>
              <a:t>nan p d’ = (res,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’)</a:t>
            </a:r>
            <a:r>
              <a:rPr lang="ru-RU" smtClean="0"/>
              <a:t> и окрестности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и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’</a:t>
            </a:r>
            <a:r>
              <a:rPr lang="ru-RU" smtClean="0"/>
              <a:t> текстуально совпадают: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=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’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Алгоритм </a:t>
            </a:r>
            <a:r>
              <a:rPr lang="ru-RU" b="1" smtClean="0"/>
              <a:t>nan</a:t>
            </a:r>
            <a:r>
              <a:rPr lang="ru-RU" smtClean="0"/>
              <a:t> строит представление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для </a:t>
            </a:r>
            <a:r>
              <a:rPr lang="ru-RU" b="1" smtClean="0"/>
              <a:t>o(p, d)</a:t>
            </a:r>
            <a:endParaRPr lang="ru-RU" smtClean="0"/>
          </a:p>
          <a:p>
            <a:pPr eaLnBrk="1" hangingPunct="1"/>
            <a:r>
              <a:rPr lang="ru-RU" smtClean="0"/>
              <a:t>Здесь: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aseline="30000" smtClean="0"/>
              <a:t> </a:t>
            </a:r>
            <a:r>
              <a:rPr lang="ru-RU" smtClean="0"/>
              <a:t>описывает «</a:t>
            </a:r>
            <a:r>
              <a:rPr lang="ru-RU" i="1" smtClean="0"/>
              <a:t>какая информация о данных</a:t>
            </a:r>
            <a:r>
              <a:rPr lang="ru-RU" smtClean="0"/>
              <a:t>  </a:t>
            </a:r>
            <a:r>
              <a:rPr lang="ru-RU" b="1" smtClean="0"/>
              <a:t>d</a:t>
            </a:r>
            <a:r>
              <a:rPr lang="ru-RU" smtClean="0"/>
              <a:t> </a:t>
            </a:r>
            <a:r>
              <a:rPr lang="ru-RU" i="1" smtClean="0"/>
              <a:t>была использована в процессе</a:t>
            </a:r>
            <a:r>
              <a:rPr lang="ru-RU" smtClean="0"/>
              <a:t> </a:t>
            </a:r>
            <a:r>
              <a:rPr lang="ru-RU" b="1" smtClean="0"/>
              <a:t>p d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smtClean="0"/>
              <a:t> res</a:t>
            </a:r>
            <a:r>
              <a:rPr lang="ru-RU" smtClean="0"/>
              <a:t>»</a:t>
            </a:r>
          </a:p>
          <a:p>
            <a:pPr eaLnBrk="1" hangingPunct="1"/>
            <a:r>
              <a:rPr lang="ru-RU" smtClean="0"/>
              <a:t>Насколько данное описание удобно для человека? ... Посмотрим на примере программы </a:t>
            </a:r>
            <a:r>
              <a:rPr lang="ru-RU" b="1" smtClean="0"/>
              <a:t>pmatch</a:t>
            </a:r>
            <a:r>
              <a:rPr lang="ru-RU" smtClean="0"/>
              <a:t>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890746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Окрестностный анализ </a:t>
            </a:r>
            <a:r>
              <a:rPr lang="ru-RU" smtClean="0">
                <a:latin typeface="Arial" charset="0"/>
              </a:rPr>
              <a:t>в</a:t>
            </a:r>
            <a:r>
              <a:rPr lang="ru-RU" smtClean="0"/>
              <a:t>первые введен в рассмотрение в 1970-ых годах В. Ф. Турчиным, при участии других членов московской Рабочей группы по языку Рефал —</a:t>
            </a:r>
            <a:r>
              <a:rPr lang="en-US" smtClean="0"/>
              <a:t>«</a:t>
            </a:r>
            <a:r>
              <a:rPr lang="ru-RU" smtClean="0"/>
              <a:t>неточный», «ad hoc».</a:t>
            </a: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Предложенный здесь окрестностный анализ — один из методов метавычислений, инструмент общего назначения для построения формальных ответов на интуитивный вопрос: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800" smtClean="0"/>
              <a:t>Какая информация о </a:t>
            </a:r>
            <a:r>
              <a:rPr lang="ru-RU" sz="2800" smtClean="0">
                <a:latin typeface="Arial" charset="0"/>
              </a:rPr>
              <a:t>тексте</a:t>
            </a:r>
            <a:r>
              <a:rPr lang="ru-RU" sz="2800" smtClean="0"/>
              <a:t> </a:t>
            </a:r>
            <a:r>
              <a:rPr lang="ru-RU" sz="2800" b="1" smtClean="0"/>
              <a:t>d</a:t>
            </a:r>
            <a:r>
              <a:rPr lang="ru-RU" sz="2800" smtClean="0"/>
              <a:t> была использована, и какая информация о </a:t>
            </a:r>
            <a:r>
              <a:rPr lang="ru-RU" sz="2800" b="1" smtClean="0"/>
              <a:t>d</a:t>
            </a:r>
            <a:r>
              <a:rPr lang="ru-RU" sz="2800" smtClean="0"/>
              <a:t> не была использована в некотором процессе обработки текста </a:t>
            </a:r>
            <a:r>
              <a:rPr lang="ru-RU" sz="2800" b="1" smtClean="0"/>
              <a:t>d</a:t>
            </a:r>
            <a:r>
              <a:rPr lang="ru-RU" sz="28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nan pmatch d1 = (’SUCCESS,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d1</a:t>
            </a:r>
            <a:r>
              <a:rPr lang="ru-RU" b="1" smtClean="0"/>
              <a:t>)</a:t>
            </a:r>
          </a:p>
          <a:p>
            <a:pPr eaLnBrk="1" hangingPunct="1"/>
            <a:r>
              <a:rPr lang="ru-RU" b="1" smtClean="0"/>
              <a:t>d1 = [	CONS ’A ’NIL,</a:t>
            </a:r>
            <a:br>
              <a:rPr lang="ru-RU" b="1" smtClean="0"/>
            </a:br>
            <a:r>
              <a:rPr lang="ru-RU" b="1" smtClean="0"/>
              <a:t>		CONS ’A ’NIL]</a:t>
            </a:r>
          </a:p>
          <a:p>
            <a:pPr eaLnBrk="1" hangingPunct="1"/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d1</a:t>
            </a:r>
            <a:r>
              <a:rPr lang="ru-RU" b="1" smtClean="0"/>
              <a:t>=([	CONS </a:t>
            </a:r>
            <a:r>
              <a:rPr lang="ru-RU" b="1" smtClean="0">
                <a:solidFill>
                  <a:srgbClr val="CC3300"/>
                </a:solidFill>
              </a:rPr>
              <a:t>A</a:t>
            </a:r>
            <a:r>
              <a:rPr lang="ru-RU" b="1" smtClean="0"/>
              <a:t>.14 </a:t>
            </a:r>
            <a:r>
              <a:rPr lang="ru-RU" b="1" smtClean="0">
                <a:solidFill>
                  <a:srgbClr val="CC3300"/>
                </a:solidFill>
              </a:rPr>
              <a:t>A</a:t>
            </a:r>
            <a:r>
              <a:rPr lang="ru-RU" b="1" smtClean="0"/>
              <a:t>.17,</a:t>
            </a:r>
            <a:br>
              <a:rPr lang="ru-RU" b="1" smtClean="0"/>
            </a:br>
            <a:r>
              <a:rPr lang="ru-RU" b="1" smtClean="0"/>
              <a:t>		CONS </a:t>
            </a:r>
            <a:r>
              <a:rPr lang="ru-RU" b="1" smtClean="0">
                <a:solidFill>
                  <a:srgbClr val="CC3300"/>
                </a:solidFill>
              </a:rPr>
              <a:t>A</a:t>
            </a:r>
            <a:r>
              <a:rPr lang="ru-RU" b="1" smtClean="0"/>
              <a:t>.14 </a:t>
            </a:r>
            <a:r>
              <a:rPr lang="ru-RU" b="1" smtClean="0">
                <a:solidFill>
                  <a:srgbClr val="CC3300"/>
                </a:solidFill>
              </a:rPr>
              <a:t>E</a:t>
            </a:r>
            <a:r>
              <a:rPr lang="ru-RU" b="1" smtClean="0"/>
              <a:t>.10],</a:t>
            </a:r>
            <a:br>
              <a:rPr lang="ru-RU" b="1" smtClean="0"/>
            </a:br>
            <a:r>
              <a:rPr lang="ru-RU" b="1" smtClean="0"/>
              <a:t>		RESTR[ 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Определение.</a:t>
            </a:r>
            <a:r>
              <a:rPr lang="ru-RU" smtClean="0"/>
              <a:t> Позволим изображать: ca-переменную в виде любого </a:t>
            </a:r>
            <a:r>
              <a:rPr lang="ru-RU" i="1" smtClean="0"/>
              <a:t>надчеркнутого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атома, над которым надписан индекс, ce-переменную в виде произвольного </a:t>
            </a:r>
            <a:r>
              <a:rPr lang="ru-RU" i="1" smtClean="0"/>
              <a:t>дважды надчеркнутого</a:t>
            </a:r>
            <a:r>
              <a:rPr lang="ru-RU" smtClean="0"/>
              <a:t> e-значения, над которым надписан индекс.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Определение.</a:t>
            </a:r>
            <a:r>
              <a:rPr lang="ru-RU" smtClean="0"/>
              <a:t> </a:t>
            </a:r>
            <a:r>
              <a:rPr lang="ru-RU" i="1" smtClean="0"/>
              <a:t>Эксплицированная форма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записи окрестности </a:t>
            </a:r>
            <a:r>
              <a:rPr lang="ru-RU" b="1" smtClean="0">
                <a:solidFill>
                  <a:srgbClr val="CC33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=(ces,r)</a:t>
            </a:r>
            <a:r>
              <a:rPr lang="ru-RU" smtClean="0"/>
              <a:t>: в </a:t>
            </a:r>
            <a:r>
              <a:rPr lang="ru-RU" b="1" smtClean="0"/>
              <a:t>ces</a:t>
            </a:r>
            <a:r>
              <a:rPr lang="ru-RU" smtClean="0"/>
              <a:t> все c-переменные </a:t>
            </a:r>
            <a:r>
              <a:rPr lang="ru-RU" b="1" smtClean="0"/>
              <a:t>v</a:t>
            </a:r>
            <a:r>
              <a:rPr lang="ru-RU" smtClean="0"/>
              <a:t> запишем в указанной выше форме, взяв в качестве </a:t>
            </a:r>
            <a:r>
              <a:rPr lang="ru-RU" i="1" smtClean="0"/>
              <a:t>надчеркиваемого</a:t>
            </a:r>
            <a:r>
              <a:rPr lang="ru-RU" smtClean="0"/>
              <a:t> значения значение </a:t>
            </a:r>
            <a:br>
              <a:rPr lang="ru-RU" smtClean="0"/>
            </a:br>
            <a:r>
              <a:rPr lang="ru-RU" b="1" smtClean="0"/>
              <a:t>v/.s</a:t>
            </a:r>
            <a:r>
              <a:rPr lang="ru-RU" smtClean="0"/>
              <a:t> c-переменной, полученное при отождествлении </a:t>
            </a:r>
            <a:r>
              <a:rPr lang="ru-RU" b="1" smtClean="0"/>
              <a:t>ces</a:t>
            </a:r>
            <a:r>
              <a:rPr lang="ru-RU" smtClean="0"/>
              <a:t> с </a:t>
            </a:r>
            <a:r>
              <a:rPr lang="ru-RU" b="1" smtClean="0"/>
              <a:t>d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	</a:t>
            </a:r>
            <a:r>
              <a:rPr lang="ru-RU" b="1" smtClean="0"/>
              <a:t>(True, s) = unify ces d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Терминология:</a:t>
            </a:r>
            <a:r>
              <a:rPr lang="ru-RU" smtClean="0"/>
              <a:t> надчеркнутые фрагменты </a:t>
            </a:r>
            <a:r>
              <a:rPr lang="ru-RU" b="1" smtClean="0"/>
              <a:t>d</a:t>
            </a:r>
            <a:r>
              <a:rPr lang="ru-RU" smtClean="0"/>
              <a:t> </a:t>
            </a:r>
            <a:r>
              <a:rPr lang="ru-RU" i="1" smtClean="0"/>
              <a:t>покрыты</a:t>
            </a:r>
            <a:r>
              <a:rPr lang="ru-RU" smtClean="0"/>
              <a:t> c-переменными в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</a:t>
            </a:r>
          </a:p>
          <a:p>
            <a:pPr eaLnBrk="1" hangingPunct="1"/>
            <a:r>
              <a:rPr lang="ru-RU" b="1" smtClean="0"/>
              <a:t>d1 = [	CONS ’A ’NIL, CONS ’A ’NIL]</a:t>
            </a:r>
            <a:br>
              <a:rPr lang="ru-RU" b="1" smtClean="0"/>
            </a:br>
            <a:endParaRPr lang="ru-RU" b="1" smtClean="0"/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d1</a:t>
            </a:r>
            <a:r>
              <a:rPr lang="ru-RU" b="1" smtClean="0"/>
              <a:t>=([	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00FF"/>
                </a:solidFill>
              </a:rPr>
              <a:t>’NIL</a:t>
            </a:r>
            <a:r>
              <a:rPr lang="ru-RU" b="1" smtClean="0"/>
              <a:t>, 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],</a:t>
            </a:r>
            <a:br>
              <a:rPr lang="ru-RU" b="1" smtClean="0"/>
            </a:br>
            <a:r>
              <a:rPr lang="ru-RU" b="1" smtClean="0"/>
              <a:t>		RESTR[ ])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598863" y="3879850"/>
            <a:ext cx="5065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14</a:t>
            </a:r>
            <a:r>
              <a:rPr lang="ru-RU" sz="2400">
                <a:solidFill>
                  <a:schemeClr val="tx1"/>
                </a:solidFill>
              </a:rPr>
              <a:t>     </a:t>
            </a:r>
            <a:r>
              <a:rPr lang="ru-RU" sz="2400">
                <a:solidFill>
                  <a:srgbClr val="0000FF"/>
                </a:solidFill>
              </a:rPr>
              <a:t>17</a:t>
            </a:r>
            <a:r>
              <a:rPr lang="ru-RU" sz="2400">
                <a:solidFill>
                  <a:schemeClr val="tx1"/>
                </a:solidFill>
              </a:rPr>
              <a:t>                     </a:t>
            </a:r>
            <a:r>
              <a:rPr lang="ru-RU" sz="2400">
                <a:solidFill>
                  <a:srgbClr val="0000FF"/>
                </a:solidFill>
              </a:rPr>
              <a:t>14</a:t>
            </a:r>
            <a:r>
              <a:rPr lang="ru-RU" sz="2400">
                <a:solidFill>
                  <a:schemeClr val="tx1"/>
                </a:solidFill>
              </a:rPr>
              <a:t>     </a:t>
            </a:r>
            <a:r>
              <a:rPr lang="ru-RU" sz="2400">
                <a:solidFill>
                  <a:srgbClr val="008000"/>
                </a:solidFill>
              </a:rPr>
              <a:t>10</a:t>
            </a:r>
          </a:p>
        </p:txBody>
      </p: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3646488" y="4244975"/>
            <a:ext cx="4254500" cy="71438"/>
            <a:chOff x="2297" y="2674"/>
            <a:chExt cx="2680" cy="45"/>
          </a:xfrm>
        </p:grpSpPr>
        <p:sp>
          <p:nvSpPr>
            <p:cNvPr id="814085" name="Line 5"/>
            <p:cNvSpPr>
              <a:spLocks noChangeShapeType="1"/>
            </p:cNvSpPr>
            <p:nvPr/>
          </p:nvSpPr>
          <p:spPr bwMode="auto">
            <a:xfrm flipV="1">
              <a:off x="2297" y="2701"/>
              <a:ext cx="29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4086" name="Line 6"/>
            <p:cNvSpPr>
              <a:spLocks noChangeShapeType="1"/>
            </p:cNvSpPr>
            <p:nvPr/>
          </p:nvSpPr>
          <p:spPr bwMode="auto">
            <a:xfrm>
              <a:off x="2625" y="2698"/>
              <a:ext cx="510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4087" name="Line 7"/>
            <p:cNvSpPr>
              <a:spLocks noChangeShapeType="1"/>
            </p:cNvSpPr>
            <p:nvPr/>
          </p:nvSpPr>
          <p:spPr bwMode="auto">
            <a:xfrm>
              <a:off x="4467" y="2716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4088" name="Line 8"/>
            <p:cNvSpPr>
              <a:spLocks noChangeShapeType="1"/>
            </p:cNvSpPr>
            <p:nvPr/>
          </p:nvSpPr>
          <p:spPr bwMode="auto">
            <a:xfrm>
              <a:off x="4116" y="2695"/>
              <a:ext cx="303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4089" name="Line 9"/>
            <p:cNvSpPr>
              <a:spLocks noChangeShapeType="1"/>
            </p:cNvSpPr>
            <p:nvPr/>
          </p:nvSpPr>
          <p:spPr bwMode="auto">
            <a:xfrm>
              <a:off x="4467" y="2674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 использовании эксплицированной формы записи окрестности нет необходимости особо указывать центр окрестности:</a:t>
            </a:r>
            <a:br>
              <a:rPr lang="ru-RU" smtClean="0"/>
            </a:br>
            <a:endParaRPr lang="ru-RU" smtClean="0"/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d2</a:t>
            </a:r>
            <a:r>
              <a:rPr lang="ru-RU" b="1" smtClean="0"/>
              <a:t> =	([CONS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00FF"/>
                </a:solidFill>
              </a:rPr>
              <a:t>’NIL</a:t>
            </a:r>
            <a:r>
              <a:rPr lang="ru-RU" b="1" smtClean="0"/>
              <a:t>, CONS </a:t>
            </a:r>
            <a:r>
              <a:rPr lang="ru-RU" b="1" smtClean="0">
                <a:solidFill>
                  <a:srgbClr val="0000FF"/>
                </a:solidFill>
              </a:rPr>
              <a:t>’B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],</a:t>
            </a:r>
            <a:br>
              <a:rPr lang="ru-RU" b="1" smtClean="0"/>
            </a:br>
            <a:r>
              <a:rPr lang="ru-RU" b="1" smtClean="0"/>
              <a:t>		RESTR[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.8 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.14])</a:t>
            </a:r>
            <a:br>
              <a:rPr lang="ru-RU" b="1" smtClean="0"/>
            </a:br>
            <a:endParaRPr lang="ru-RU" b="1" smtClean="0"/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d3</a:t>
            </a:r>
            <a:r>
              <a:rPr lang="ru-RU" b="1" smtClean="0"/>
              <a:t> = 	([CONS </a:t>
            </a:r>
            <a:r>
              <a:rPr lang="ru-RU" b="1" smtClean="0">
                <a:solidFill>
                  <a:srgbClr val="0000FF"/>
                </a:solidFill>
              </a:rPr>
              <a:t>’X ’NIL</a:t>
            </a:r>
            <a:r>
              <a:rPr lang="ru-RU" b="1" smtClean="0"/>
              <a:t>, CONS </a:t>
            </a:r>
            <a:r>
              <a:rPr lang="ru-RU" b="1" smtClean="0">
                <a:solidFill>
                  <a:srgbClr val="0000FF"/>
                </a:solidFill>
              </a:rPr>
              <a:t>’Y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],</a:t>
            </a:r>
            <a:br>
              <a:rPr lang="ru-RU" b="1" smtClean="0"/>
            </a:br>
            <a:r>
              <a:rPr lang="ru-RU" b="1" smtClean="0"/>
              <a:t>		RESTR[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.8 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.14])</a:t>
            </a:r>
          </a:p>
        </p:txBody>
      </p:sp>
      <p:grpSp>
        <p:nvGrpSpPr>
          <p:cNvPr id="37892" name="Group 20"/>
          <p:cNvGrpSpPr>
            <a:grpSpLocks/>
          </p:cNvGrpSpPr>
          <p:nvPr/>
        </p:nvGrpSpPr>
        <p:grpSpPr bwMode="auto">
          <a:xfrm>
            <a:off x="3998913" y="3741738"/>
            <a:ext cx="5175250" cy="474662"/>
            <a:chOff x="2519" y="2357"/>
            <a:chExt cx="3260" cy="299"/>
          </a:xfrm>
        </p:grpSpPr>
        <p:sp>
          <p:nvSpPr>
            <p:cNvPr id="37901" name="Text Box 4"/>
            <p:cNvSpPr txBox="1">
              <a:spLocks noChangeArrowheads="1"/>
            </p:cNvSpPr>
            <p:nvPr/>
          </p:nvSpPr>
          <p:spPr bwMode="auto">
            <a:xfrm>
              <a:off x="2588" y="2357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8</a:t>
              </a:r>
              <a:r>
                <a:rPr lang="ru-RU" sz="2400">
                  <a:solidFill>
                    <a:schemeClr val="tx1"/>
                  </a:solidFill>
                </a:rPr>
                <a:t>      </a:t>
              </a:r>
              <a:r>
                <a:rPr lang="ru-RU" sz="2400">
                  <a:solidFill>
                    <a:srgbClr val="0000FF"/>
                  </a:solidFill>
                </a:rPr>
                <a:t>4</a:t>
              </a:r>
              <a:r>
                <a:rPr lang="ru-RU" sz="2400">
                  <a:solidFill>
                    <a:schemeClr val="tx1"/>
                  </a:solidFill>
                </a:rPr>
                <a:t>                       </a:t>
              </a:r>
              <a:r>
                <a:rPr lang="ru-RU" sz="2400">
                  <a:solidFill>
                    <a:srgbClr val="0000FF"/>
                  </a:solidFill>
                </a:rPr>
                <a:t>14</a:t>
              </a:r>
              <a:r>
                <a:rPr lang="ru-RU" sz="2400">
                  <a:solidFill>
                    <a:schemeClr val="tx1"/>
                  </a:solidFill>
                </a:rPr>
                <a:t>     </a:t>
              </a:r>
              <a:r>
                <a:rPr lang="ru-RU" sz="2400">
                  <a:solidFill>
                    <a:srgbClr val="008000"/>
                  </a:solidFill>
                </a:rPr>
                <a:t>17</a:t>
              </a:r>
            </a:p>
          </p:txBody>
        </p:sp>
        <p:grpSp>
          <p:nvGrpSpPr>
            <p:cNvPr id="37902" name="Group 5"/>
            <p:cNvGrpSpPr>
              <a:grpSpLocks/>
            </p:cNvGrpSpPr>
            <p:nvPr/>
          </p:nvGrpSpPr>
          <p:grpSpPr bwMode="auto">
            <a:xfrm>
              <a:off x="2519" y="2611"/>
              <a:ext cx="2680" cy="45"/>
              <a:chOff x="2297" y="2674"/>
              <a:chExt cx="2680" cy="45"/>
            </a:xfrm>
          </p:grpSpPr>
          <p:sp>
            <p:nvSpPr>
              <p:cNvPr id="816134" name="Line 6"/>
              <p:cNvSpPr>
                <a:spLocks noChangeShapeType="1"/>
              </p:cNvSpPr>
              <p:nvPr/>
            </p:nvSpPr>
            <p:spPr bwMode="auto">
              <a:xfrm flipV="1">
                <a:off x="2297" y="2701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35" name="Line 7"/>
              <p:cNvSpPr>
                <a:spLocks noChangeShapeType="1"/>
              </p:cNvSpPr>
              <p:nvPr/>
            </p:nvSpPr>
            <p:spPr bwMode="auto">
              <a:xfrm>
                <a:off x="2625" y="2698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36" name="Line 8"/>
              <p:cNvSpPr>
                <a:spLocks noChangeShapeType="1"/>
              </p:cNvSpPr>
              <p:nvPr/>
            </p:nvSpPr>
            <p:spPr bwMode="auto">
              <a:xfrm>
                <a:off x="4467" y="2716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37" name="Line 9"/>
              <p:cNvSpPr>
                <a:spLocks noChangeShapeType="1"/>
              </p:cNvSpPr>
              <p:nvPr/>
            </p:nvSpPr>
            <p:spPr bwMode="auto">
              <a:xfrm>
                <a:off x="4116" y="269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38" name="Line 10"/>
              <p:cNvSpPr>
                <a:spLocks noChangeShapeType="1"/>
              </p:cNvSpPr>
              <p:nvPr/>
            </p:nvSpPr>
            <p:spPr bwMode="auto">
              <a:xfrm>
                <a:off x="4467" y="2674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98913" y="5297488"/>
            <a:ext cx="5175250" cy="473075"/>
            <a:chOff x="2519" y="3337"/>
            <a:chExt cx="3260" cy="298"/>
          </a:xfrm>
        </p:grpSpPr>
        <p:grpSp>
          <p:nvGrpSpPr>
            <p:cNvPr id="37894" name="Group 11"/>
            <p:cNvGrpSpPr>
              <a:grpSpLocks/>
            </p:cNvGrpSpPr>
            <p:nvPr/>
          </p:nvGrpSpPr>
          <p:grpSpPr bwMode="auto">
            <a:xfrm>
              <a:off x="2519" y="3590"/>
              <a:ext cx="2680" cy="45"/>
              <a:chOff x="2297" y="2674"/>
              <a:chExt cx="2680" cy="45"/>
            </a:xfrm>
          </p:grpSpPr>
          <p:sp>
            <p:nvSpPr>
              <p:cNvPr id="816140" name="Line 12"/>
              <p:cNvSpPr>
                <a:spLocks noChangeShapeType="1"/>
              </p:cNvSpPr>
              <p:nvPr/>
            </p:nvSpPr>
            <p:spPr bwMode="auto">
              <a:xfrm flipV="1">
                <a:off x="2297" y="2701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41" name="Line 13"/>
              <p:cNvSpPr>
                <a:spLocks noChangeShapeType="1"/>
              </p:cNvSpPr>
              <p:nvPr/>
            </p:nvSpPr>
            <p:spPr bwMode="auto">
              <a:xfrm>
                <a:off x="2625" y="2698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42" name="Line 14"/>
              <p:cNvSpPr>
                <a:spLocks noChangeShapeType="1"/>
              </p:cNvSpPr>
              <p:nvPr/>
            </p:nvSpPr>
            <p:spPr bwMode="auto">
              <a:xfrm>
                <a:off x="4467" y="2716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43" name="Line 15"/>
              <p:cNvSpPr>
                <a:spLocks noChangeShapeType="1"/>
              </p:cNvSpPr>
              <p:nvPr/>
            </p:nvSpPr>
            <p:spPr bwMode="auto">
              <a:xfrm>
                <a:off x="4116" y="269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6144" name="Line 16"/>
              <p:cNvSpPr>
                <a:spLocks noChangeShapeType="1"/>
              </p:cNvSpPr>
              <p:nvPr/>
            </p:nvSpPr>
            <p:spPr bwMode="auto">
              <a:xfrm>
                <a:off x="4467" y="2674"/>
                <a:ext cx="510" cy="3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7895" name="Text Box 17"/>
            <p:cNvSpPr txBox="1">
              <a:spLocks noChangeArrowheads="1"/>
            </p:cNvSpPr>
            <p:nvPr/>
          </p:nvSpPr>
          <p:spPr bwMode="auto">
            <a:xfrm>
              <a:off x="2588" y="3337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8</a:t>
              </a:r>
              <a:r>
                <a:rPr lang="ru-RU" sz="2400">
                  <a:solidFill>
                    <a:schemeClr val="tx1"/>
                  </a:solidFill>
                </a:rPr>
                <a:t>      </a:t>
              </a:r>
              <a:r>
                <a:rPr lang="ru-RU" sz="2400">
                  <a:solidFill>
                    <a:srgbClr val="0000FF"/>
                  </a:solidFill>
                </a:rPr>
                <a:t>4</a:t>
              </a:r>
              <a:r>
                <a:rPr lang="ru-RU" sz="2400">
                  <a:solidFill>
                    <a:schemeClr val="tx1"/>
                  </a:solidFill>
                </a:rPr>
                <a:t>                       </a:t>
              </a:r>
              <a:r>
                <a:rPr lang="ru-RU" sz="2400">
                  <a:solidFill>
                    <a:srgbClr val="0000FF"/>
                  </a:solidFill>
                </a:rPr>
                <a:t>14</a:t>
              </a:r>
              <a:r>
                <a:rPr lang="ru-RU" sz="2400">
                  <a:solidFill>
                    <a:schemeClr val="tx1"/>
                  </a:solidFill>
                </a:rPr>
                <a:t>     </a:t>
              </a:r>
              <a:r>
                <a:rPr lang="ru-RU" sz="2400">
                  <a:solidFill>
                    <a:srgbClr val="008000"/>
                  </a:solidFill>
                </a:rPr>
                <a:t>17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endParaRPr lang="ru-RU" b="1" smtClean="0">
              <a:solidFill>
                <a:srgbClr val="8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d4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([CONS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’B ’NIL</a:t>
            </a:r>
            <a:r>
              <a:rPr lang="ru-RU" b="1" smtClean="0"/>
              <a:t>),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   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’Z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’B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))))],</a:t>
            </a:r>
            <a:br>
              <a:rPr lang="ru-RU" b="1" smtClean="0"/>
            </a:br>
            <a:r>
              <a:rPr lang="ru-RU" b="1" smtClean="0"/>
              <a:t>		RESTR [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.32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.14,</a:t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.32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.20,</a:t>
            </a:r>
            <a:br>
              <a:rPr lang="ru-RU" b="1" smtClean="0"/>
            </a:br>
            <a:r>
              <a:rPr lang="ru-RU" b="1" smtClean="0"/>
              <a:t>	 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.32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.26 ] )</a:t>
            </a:r>
          </a:p>
        </p:txBody>
      </p:sp>
      <p:grpSp>
        <p:nvGrpSpPr>
          <p:cNvPr id="38916" name="Group 39"/>
          <p:cNvGrpSpPr>
            <a:grpSpLocks/>
          </p:cNvGrpSpPr>
          <p:nvPr/>
        </p:nvGrpSpPr>
        <p:grpSpPr bwMode="auto">
          <a:xfrm>
            <a:off x="4449763" y="4229100"/>
            <a:ext cx="3611562" cy="474663"/>
            <a:chOff x="2803" y="2664"/>
            <a:chExt cx="2275" cy="299"/>
          </a:xfrm>
        </p:grpSpPr>
        <p:sp>
          <p:nvSpPr>
            <p:cNvPr id="38929" name="Text Box 13"/>
            <p:cNvSpPr txBox="1">
              <a:spLocks noChangeArrowheads="1"/>
            </p:cNvSpPr>
            <p:nvPr/>
          </p:nvSpPr>
          <p:spPr bwMode="auto">
            <a:xfrm>
              <a:off x="2803" y="2664"/>
              <a:ext cx="227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32</a:t>
              </a:r>
              <a:r>
                <a:rPr lang="ru-RU" sz="2400">
                  <a:solidFill>
                    <a:schemeClr val="tx1"/>
                  </a:solidFill>
                </a:rPr>
                <a:t>                  </a:t>
              </a:r>
              <a:r>
                <a:rPr lang="ru-RU" sz="2400">
                  <a:solidFill>
                    <a:srgbClr val="0000FF"/>
                  </a:solidFill>
                </a:rPr>
                <a:t>44</a:t>
              </a:r>
              <a:r>
                <a:rPr lang="ru-RU" sz="2400">
                  <a:solidFill>
                    <a:schemeClr val="tx1"/>
                  </a:solidFill>
                </a:rPr>
                <a:t>     </a:t>
              </a:r>
              <a:r>
                <a:rPr lang="ru-RU" sz="2400">
                  <a:solidFill>
                    <a:srgbClr val="008000"/>
                  </a:solidFill>
                </a:rPr>
                <a:t>47</a:t>
              </a:r>
            </a:p>
          </p:txBody>
        </p:sp>
        <p:sp>
          <p:nvSpPr>
            <p:cNvPr id="818191" name="Line 15"/>
            <p:cNvSpPr>
              <a:spLocks noChangeShapeType="1"/>
            </p:cNvSpPr>
            <p:nvPr/>
          </p:nvSpPr>
          <p:spPr bwMode="auto">
            <a:xfrm flipV="1">
              <a:off x="2806" y="2945"/>
              <a:ext cx="29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8193" name="Line 17"/>
            <p:cNvSpPr>
              <a:spLocks noChangeShapeType="1"/>
            </p:cNvSpPr>
            <p:nvPr/>
          </p:nvSpPr>
          <p:spPr bwMode="auto">
            <a:xfrm>
              <a:off x="4364" y="2960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8194" name="Line 18"/>
            <p:cNvSpPr>
              <a:spLocks noChangeShapeType="1"/>
            </p:cNvSpPr>
            <p:nvPr/>
          </p:nvSpPr>
          <p:spPr bwMode="auto">
            <a:xfrm>
              <a:off x="4013" y="2939"/>
              <a:ext cx="303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8195" name="Line 19"/>
            <p:cNvSpPr>
              <a:spLocks noChangeShapeType="1"/>
            </p:cNvSpPr>
            <p:nvPr/>
          </p:nvSpPr>
          <p:spPr bwMode="auto">
            <a:xfrm>
              <a:off x="4364" y="291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8917" name="Group 37"/>
          <p:cNvGrpSpPr>
            <a:grpSpLocks/>
          </p:cNvGrpSpPr>
          <p:nvPr/>
        </p:nvGrpSpPr>
        <p:grpSpPr bwMode="auto">
          <a:xfrm>
            <a:off x="3065463" y="2314575"/>
            <a:ext cx="5065712" cy="457200"/>
            <a:chOff x="1931" y="1458"/>
            <a:chExt cx="3191" cy="288"/>
          </a:xfrm>
        </p:grpSpPr>
        <p:sp>
          <p:nvSpPr>
            <p:cNvPr id="38924" name="Text Box 5"/>
            <p:cNvSpPr txBox="1">
              <a:spLocks noChangeArrowheads="1"/>
            </p:cNvSpPr>
            <p:nvPr/>
          </p:nvSpPr>
          <p:spPr bwMode="auto">
            <a:xfrm>
              <a:off x="1931" y="145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32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ru-RU" sz="2400">
                  <a:solidFill>
                    <a:srgbClr val="0000FF"/>
                  </a:solidFill>
                </a:rPr>
                <a:t>44     47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38925" name="Group 29"/>
            <p:cNvGrpSpPr>
              <a:grpSpLocks/>
            </p:cNvGrpSpPr>
            <p:nvPr/>
          </p:nvGrpSpPr>
          <p:grpSpPr bwMode="auto">
            <a:xfrm>
              <a:off x="1952" y="1719"/>
              <a:ext cx="2060" cy="3"/>
              <a:chOff x="1952" y="1719"/>
              <a:chExt cx="2060" cy="3"/>
            </a:xfrm>
          </p:grpSpPr>
          <p:sp>
            <p:nvSpPr>
              <p:cNvPr id="818183" name="Line 7"/>
              <p:cNvSpPr>
                <a:spLocks noChangeShapeType="1"/>
              </p:cNvSpPr>
              <p:nvPr/>
            </p:nvSpPr>
            <p:spPr bwMode="auto">
              <a:xfrm flipV="1">
                <a:off x="1952" y="1720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8186" name="Line 10"/>
              <p:cNvSpPr>
                <a:spLocks noChangeShapeType="1"/>
              </p:cNvSpPr>
              <p:nvPr/>
            </p:nvSpPr>
            <p:spPr bwMode="auto">
              <a:xfrm>
                <a:off x="3548" y="1720"/>
                <a:ext cx="46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8196" name="Line 20"/>
              <p:cNvSpPr>
                <a:spLocks noChangeShapeType="1"/>
              </p:cNvSpPr>
              <p:nvPr/>
            </p:nvSpPr>
            <p:spPr bwMode="auto">
              <a:xfrm>
                <a:off x="3182" y="1719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38918" name="Group 38"/>
          <p:cNvGrpSpPr>
            <a:grpSpLocks/>
          </p:cNvGrpSpPr>
          <p:nvPr/>
        </p:nvGrpSpPr>
        <p:grpSpPr bwMode="auto">
          <a:xfrm>
            <a:off x="3054350" y="3314700"/>
            <a:ext cx="5065713" cy="457200"/>
            <a:chOff x="1924" y="2088"/>
            <a:chExt cx="3191" cy="288"/>
          </a:xfrm>
        </p:grpSpPr>
        <p:sp>
          <p:nvSpPr>
            <p:cNvPr id="38919" name="Text Box 23"/>
            <p:cNvSpPr txBox="1">
              <a:spLocks noChangeArrowheads="1"/>
            </p:cNvSpPr>
            <p:nvPr/>
          </p:nvSpPr>
          <p:spPr bwMode="auto">
            <a:xfrm>
              <a:off x="1924" y="208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14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ru-RU" sz="2400">
                  <a:solidFill>
                    <a:srgbClr val="0000FF"/>
                  </a:solidFill>
                </a:rPr>
                <a:t>20                   26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38920" name="Group 36"/>
            <p:cNvGrpSpPr>
              <a:grpSpLocks/>
            </p:cNvGrpSpPr>
            <p:nvPr/>
          </p:nvGrpSpPr>
          <p:grpSpPr bwMode="auto">
            <a:xfrm>
              <a:off x="1944" y="2341"/>
              <a:ext cx="2749" cy="3"/>
              <a:chOff x="1989" y="2305"/>
              <a:chExt cx="2749" cy="3"/>
            </a:xfrm>
          </p:grpSpPr>
          <p:sp>
            <p:nvSpPr>
              <p:cNvPr id="818207" name="Line 31"/>
              <p:cNvSpPr>
                <a:spLocks noChangeShapeType="1"/>
              </p:cNvSpPr>
              <p:nvPr/>
            </p:nvSpPr>
            <p:spPr bwMode="auto">
              <a:xfrm flipV="1">
                <a:off x="1989" y="2305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8209" name="Line 33"/>
              <p:cNvSpPr>
                <a:spLocks noChangeShapeType="1"/>
              </p:cNvSpPr>
              <p:nvPr/>
            </p:nvSpPr>
            <p:spPr bwMode="auto">
              <a:xfrm>
                <a:off x="3219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8211" name="Line 35"/>
              <p:cNvSpPr>
                <a:spLocks noChangeShapeType="1"/>
              </p:cNvSpPr>
              <p:nvPr/>
            </p:nvSpPr>
            <p:spPr bwMode="auto">
              <a:xfrm>
                <a:off x="4435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endParaRPr lang="ru-RU" b="1" smtClean="0">
              <a:solidFill>
                <a:srgbClr val="8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d5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([CONS </a:t>
            </a:r>
            <a:r>
              <a:rPr lang="ru-RU" b="1" smtClean="0">
                <a:solidFill>
                  <a:srgbClr val="0000FF"/>
                </a:solidFill>
              </a:rPr>
              <a:t>’</a:t>
            </a:r>
            <a:r>
              <a:rPr lang="en-US" b="1" smtClean="0">
                <a:solidFill>
                  <a:srgbClr val="0000FF"/>
                </a:solidFill>
              </a:rPr>
              <a:t>Z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</a:t>
            </a:r>
            <a:r>
              <a:rPr lang="en-US" b="1" smtClean="0">
                <a:solidFill>
                  <a:srgbClr val="0000FF"/>
                </a:solidFill>
              </a:rPr>
              <a:t>A</a:t>
            </a:r>
            <a:r>
              <a:rPr lang="ru-RU" b="1" smtClean="0">
                <a:solidFill>
                  <a:srgbClr val="0000FF"/>
                </a:solidFill>
              </a:rPr>
              <a:t> ’NIL</a:t>
            </a:r>
            <a:r>
              <a:rPr lang="ru-RU" b="1" smtClean="0"/>
              <a:t>),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   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’Z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(CONS ’B ’NIL)</a:t>
            </a:r>
            <a:r>
              <a:rPr lang="ru-RU" b="1" smtClean="0"/>
              <a:t>)))],</a:t>
            </a:r>
            <a:br>
              <a:rPr lang="ru-RU" b="1" smtClean="0"/>
            </a:br>
            <a:r>
              <a:rPr lang="ru-RU" b="1" smtClean="0"/>
              <a:t>		RESTR [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.26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.14,</a:t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.26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.20 ] )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449763" y="4229100"/>
            <a:ext cx="3611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38</a:t>
            </a:r>
            <a:r>
              <a:rPr lang="ru-RU" sz="2400">
                <a:solidFill>
                  <a:schemeClr val="tx1"/>
                </a:solidFill>
              </a:rPr>
              <a:t>                  </a:t>
            </a:r>
            <a:r>
              <a:rPr lang="ru-RU" sz="240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873478" name="Line 6"/>
          <p:cNvSpPr>
            <a:spLocks noChangeShapeType="1"/>
          </p:cNvSpPr>
          <p:nvPr/>
        </p:nvSpPr>
        <p:spPr bwMode="auto">
          <a:xfrm flipV="1">
            <a:off x="4454525" y="4675188"/>
            <a:ext cx="4619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9942" name="Group 22"/>
          <p:cNvGrpSpPr>
            <a:grpSpLocks/>
          </p:cNvGrpSpPr>
          <p:nvPr/>
        </p:nvGrpSpPr>
        <p:grpSpPr bwMode="auto">
          <a:xfrm>
            <a:off x="5022850" y="4646613"/>
            <a:ext cx="2890838" cy="57150"/>
            <a:chOff x="4364" y="2918"/>
            <a:chExt cx="510" cy="45"/>
          </a:xfrm>
        </p:grpSpPr>
        <p:sp>
          <p:nvSpPr>
            <p:cNvPr id="873479" name="Line 7"/>
            <p:cNvSpPr>
              <a:spLocks noChangeShapeType="1"/>
            </p:cNvSpPr>
            <p:nvPr/>
          </p:nvSpPr>
          <p:spPr bwMode="auto">
            <a:xfrm>
              <a:off x="4364" y="2961"/>
              <a:ext cx="510" cy="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3481" name="Line 9"/>
            <p:cNvSpPr>
              <a:spLocks noChangeShapeType="1"/>
            </p:cNvSpPr>
            <p:nvPr/>
          </p:nvSpPr>
          <p:spPr bwMode="auto">
            <a:xfrm>
              <a:off x="4364" y="291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943" name="Group 10"/>
          <p:cNvGrpSpPr>
            <a:grpSpLocks/>
          </p:cNvGrpSpPr>
          <p:nvPr/>
        </p:nvGrpSpPr>
        <p:grpSpPr bwMode="auto">
          <a:xfrm>
            <a:off x="3065463" y="2314575"/>
            <a:ext cx="5065712" cy="457200"/>
            <a:chOff x="1931" y="1458"/>
            <a:chExt cx="3191" cy="288"/>
          </a:xfrm>
        </p:grpSpPr>
        <p:sp>
          <p:nvSpPr>
            <p:cNvPr id="39950" name="Text Box 11"/>
            <p:cNvSpPr txBox="1">
              <a:spLocks noChangeArrowheads="1"/>
            </p:cNvSpPr>
            <p:nvPr/>
          </p:nvSpPr>
          <p:spPr bwMode="auto">
            <a:xfrm>
              <a:off x="1931" y="145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26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ru-RU" sz="2400">
                  <a:solidFill>
                    <a:srgbClr val="0000FF"/>
                  </a:solidFill>
                </a:rPr>
                <a:t>38     41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39951" name="Group 12"/>
            <p:cNvGrpSpPr>
              <a:grpSpLocks/>
            </p:cNvGrpSpPr>
            <p:nvPr/>
          </p:nvGrpSpPr>
          <p:grpSpPr bwMode="auto">
            <a:xfrm>
              <a:off x="1952" y="1719"/>
              <a:ext cx="2060" cy="3"/>
              <a:chOff x="1952" y="1719"/>
              <a:chExt cx="2060" cy="3"/>
            </a:xfrm>
          </p:grpSpPr>
          <p:sp>
            <p:nvSpPr>
              <p:cNvPr id="873485" name="Line 13"/>
              <p:cNvSpPr>
                <a:spLocks noChangeShapeType="1"/>
              </p:cNvSpPr>
              <p:nvPr/>
            </p:nvSpPr>
            <p:spPr bwMode="auto">
              <a:xfrm flipV="1">
                <a:off x="1952" y="1720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3486" name="Line 14"/>
              <p:cNvSpPr>
                <a:spLocks noChangeShapeType="1"/>
              </p:cNvSpPr>
              <p:nvPr/>
            </p:nvSpPr>
            <p:spPr bwMode="auto">
              <a:xfrm>
                <a:off x="3548" y="1720"/>
                <a:ext cx="46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3487" name="Line 15"/>
              <p:cNvSpPr>
                <a:spLocks noChangeShapeType="1"/>
              </p:cNvSpPr>
              <p:nvPr/>
            </p:nvSpPr>
            <p:spPr bwMode="auto">
              <a:xfrm>
                <a:off x="3182" y="1719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39944" name="Group 16"/>
          <p:cNvGrpSpPr>
            <a:grpSpLocks/>
          </p:cNvGrpSpPr>
          <p:nvPr/>
        </p:nvGrpSpPr>
        <p:grpSpPr bwMode="auto">
          <a:xfrm>
            <a:off x="3054350" y="3314700"/>
            <a:ext cx="5065713" cy="457200"/>
            <a:chOff x="1924" y="2088"/>
            <a:chExt cx="3191" cy="288"/>
          </a:xfrm>
        </p:grpSpPr>
        <p:sp>
          <p:nvSpPr>
            <p:cNvPr id="39945" name="Text Box 17"/>
            <p:cNvSpPr txBox="1">
              <a:spLocks noChangeArrowheads="1"/>
            </p:cNvSpPr>
            <p:nvPr/>
          </p:nvSpPr>
          <p:spPr bwMode="auto">
            <a:xfrm>
              <a:off x="1924" y="208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14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ru-RU" sz="2400">
                  <a:solidFill>
                    <a:srgbClr val="0000FF"/>
                  </a:solidFill>
                </a:rPr>
                <a:t>20                   26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39946" name="Group 18"/>
            <p:cNvGrpSpPr>
              <a:grpSpLocks/>
            </p:cNvGrpSpPr>
            <p:nvPr/>
          </p:nvGrpSpPr>
          <p:grpSpPr bwMode="auto">
            <a:xfrm>
              <a:off x="1944" y="2341"/>
              <a:ext cx="2749" cy="3"/>
              <a:chOff x="1989" y="2305"/>
              <a:chExt cx="2749" cy="3"/>
            </a:xfrm>
          </p:grpSpPr>
          <p:sp>
            <p:nvSpPr>
              <p:cNvPr id="873491" name="Line 19"/>
              <p:cNvSpPr>
                <a:spLocks noChangeShapeType="1"/>
              </p:cNvSpPr>
              <p:nvPr/>
            </p:nvSpPr>
            <p:spPr bwMode="auto">
              <a:xfrm flipV="1">
                <a:off x="1989" y="2305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3492" name="Line 20"/>
              <p:cNvSpPr>
                <a:spLocks noChangeShapeType="1"/>
              </p:cNvSpPr>
              <p:nvPr/>
            </p:nvSpPr>
            <p:spPr bwMode="auto">
              <a:xfrm>
                <a:off x="3219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3493" name="Line 21"/>
              <p:cNvSpPr>
                <a:spLocks noChangeShapeType="1"/>
              </p:cNvSpPr>
              <p:nvPr/>
            </p:nvSpPr>
            <p:spPr bwMode="auto">
              <a:xfrm>
                <a:off x="4435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Выводы:</a:t>
            </a:r>
            <a:r>
              <a:rPr lang="ru-RU" smtClean="0"/>
              <a:t> окрестности в наглядной форме определяют:</a:t>
            </a:r>
          </a:p>
          <a:p>
            <a:pPr lvl="1" eaLnBrk="1" hangingPunct="1"/>
            <a:r>
              <a:rPr lang="ru-RU" sz="3200" smtClean="0"/>
              <a:t>какая информация о данных была использована в процессе обработки, a какая — нет;</a:t>
            </a:r>
          </a:p>
          <a:p>
            <a:pPr lvl="1" eaLnBrk="1" hangingPunct="1"/>
            <a:r>
              <a:rPr lang="ru-RU" sz="3200" smtClean="0"/>
              <a:t>какие фрагменты в данных и как можно варьировать, сохраняя неизменным процесс </a:t>
            </a:r>
            <a:r>
              <a:rPr lang="ru-RU" sz="3200" b="1" smtClean="0"/>
              <a:t>p d *</a:t>
            </a:r>
            <a:r>
              <a:rPr lang="ru-RU" sz="3200" b="1" smtClean="0">
                <a:sym typeface="SymbolProp BT" pitchFamily="2" charset="2"/>
              </a:rPr>
              <a:t> </a:t>
            </a:r>
            <a:r>
              <a:rPr lang="ru-RU" sz="3200" b="1" smtClean="0"/>
              <a:t>res</a:t>
            </a:r>
            <a:r>
              <a:rPr lang="ru-RU" sz="3200" smtClean="0"/>
              <a:t> и его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Конечное объединение классов C</a:t>
            </a:r>
            <a:r>
              <a:rPr lang="ru-RU" sz="4000" baseline="-25000" smtClean="0"/>
              <a:t>1 </a:t>
            </a:r>
            <a:r>
              <a:rPr lang="ru-RU" sz="4000" smtClean="0"/>
              <a:t>,... C</a:t>
            </a:r>
            <a:r>
              <a:rPr lang="ru-RU" sz="4000" baseline="-25000" smtClean="0"/>
              <a:t>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mtClean="0"/>
              <a:t>Обозначим:</a:t>
            </a:r>
          </a:p>
          <a:p>
            <a:pPr marL="1171575" lvl="1" indent="-382588" eaLnBrk="1" hangingPunct="1">
              <a:buFont typeface="Stars1" pitchFamily="34" charset="2"/>
              <a:buAutoNum type="arabicPeriod"/>
            </a:pPr>
            <a:r>
              <a:rPr lang="ru-RU" sz="3200" b="1" smtClean="0"/>
              <a:t>[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1</a:t>
            </a:r>
            <a:r>
              <a:rPr lang="ru-RU" sz="3200" b="1" smtClean="0"/>
              <a:t>+...+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n</a:t>
            </a:r>
            <a:r>
              <a:rPr lang="ru-RU" sz="3200" b="1" smtClean="0"/>
              <a:t>]</a:t>
            </a:r>
            <a:r>
              <a:rPr lang="ru-RU" sz="3200" smtClean="0"/>
              <a:t> — список классов 						</a:t>
            </a:r>
            <a:r>
              <a:rPr lang="ru-RU" sz="3200" b="1" smtClean="0"/>
              <a:t>[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1</a:t>
            </a:r>
            <a:r>
              <a:rPr lang="ru-RU" sz="3200" b="1" smtClean="0"/>
              <a:t>,...,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n</a:t>
            </a:r>
            <a:r>
              <a:rPr lang="ru-RU" sz="3200" b="1" smtClean="0"/>
              <a:t>]</a:t>
            </a:r>
            <a:endParaRPr lang="ru-RU" sz="3200" smtClean="0"/>
          </a:p>
          <a:p>
            <a:pPr marL="1171575" lvl="1" indent="-382588" eaLnBrk="1" hangingPunct="1">
              <a:buFont typeface="Stars1" pitchFamily="34" charset="2"/>
              <a:buAutoNum type="arabicPeriod"/>
            </a:pPr>
            <a:r>
              <a:rPr lang="ru-RU" sz="3200" b="1" smtClean="0"/>
              <a:t>&lt;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1</a:t>
            </a:r>
            <a:r>
              <a:rPr lang="ru-RU" sz="3200" b="1" smtClean="0"/>
              <a:t>+...+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n</a:t>
            </a:r>
            <a:r>
              <a:rPr lang="ru-RU" sz="3200" b="1" smtClean="0"/>
              <a:t>&gt;</a:t>
            </a:r>
            <a:r>
              <a:rPr lang="ru-RU" sz="3200" smtClean="0"/>
              <a:t> — множество </a:t>
            </a:r>
            <a:br>
              <a:rPr lang="ru-RU" sz="3200" smtClean="0"/>
            </a:br>
            <a:r>
              <a:rPr lang="ru-RU" sz="3200" smtClean="0"/>
              <a:t>				</a:t>
            </a:r>
            <a:r>
              <a:rPr lang="ru-RU" sz="3200" b="1" smtClean="0"/>
              <a:t>&lt;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1</a:t>
            </a:r>
            <a:r>
              <a:rPr lang="ru-RU" sz="3200" b="1" smtClean="0"/>
              <a:t>&gt;</a:t>
            </a:r>
            <a:r>
              <a:rPr lang="ru-RU" sz="3200" b="1" smtClean="0">
                <a:sym typeface="SymbolProp BT" pitchFamily="2" charset="2"/>
              </a:rPr>
              <a:t></a:t>
            </a:r>
            <a:r>
              <a:rPr lang="ru-RU" sz="3200" b="1" smtClean="0"/>
              <a:t>...</a:t>
            </a:r>
            <a:r>
              <a:rPr lang="ru-RU" sz="3200" b="1" smtClean="0">
                <a:sym typeface="SymbolProp BT" pitchFamily="2" charset="2"/>
              </a:rPr>
              <a:t></a:t>
            </a:r>
            <a:r>
              <a:rPr lang="ru-RU" sz="3200" b="1" smtClean="0"/>
              <a:t>&lt;</a:t>
            </a:r>
            <a:r>
              <a:rPr lang="ru-RU" sz="3200" b="1" smtClean="0">
                <a:solidFill>
                  <a:srgbClr val="800000"/>
                </a:solidFill>
              </a:rPr>
              <a:t>C</a:t>
            </a:r>
            <a:r>
              <a:rPr lang="ru-RU" sz="3200" b="1" baseline="-25000" smtClean="0"/>
              <a:t>n</a:t>
            </a:r>
            <a:r>
              <a:rPr lang="ru-RU" sz="3200" b="1" smtClean="0"/>
              <a:t>&gt;</a:t>
            </a:r>
            <a:r>
              <a:rPr lang="ru-RU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Теорема 17 </a:t>
            </a:r>
            <a:r>
              <a:rPr lang="ru-RU" sz="2800" smtClean="0"/>
              <a:t>(</a:t>
            </a:r>
            <a:r>
              <a:rPr lang="ru-RU" sz="2800" b="1" smtClean="0"/>
              <a:t>unifC</a:t>
            </a:r>
            <a:r>
              <a:rPr lang="ru-RU" sz="2800" smtClean="0"/>
              <a:t>)   Пусть </a:t>
            </a:r>
            <a:br>
              <a:rPr lang="ru-RU" sz="2800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 = (aces, ar)</a:t>
            </a:r>
            <a:r>
              <a:rPr lang="ru-RU" sz="2800" smtClean="0"/>
              <a:t> — L-класс, </a:t>
            </a:r>
            <a:br>
              <a:rPr lang="ru-RU" sz="2800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 = (bces, br)</a:t>
            </a:r>
            <a:r>
              <a:rPr lang="ru-RU" sz="2800" smtClean="0"/>
              <a:t> — класс, c-переменные из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 не входят в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smtClean="0"/>
              <a:t>, </a:t>
            </a:r>
            <a:r>
              <a:rPr lang="ru-RU" sz="2800" b="1" smtClean="0"/>
              <a:t>i</a:t>
            </a:r>
            <a:r>
              <a:rPr lang="ru-RU" sz="2800" smtClean="0"/>
              <a:t> — свободный индекс. Тогда, за конечное число шагов алгоритм </a:t>
            </a:r>
            <a:r>
              <a:rPr lang="ru-RU" sz="2800" b="1" smtClean="0"/>
              <a:t>unifC</a:t>
            </a:r>
            <a:r>
              <a:rPr lang="ru-RU" sz="2800" smtClean="0"/>
              <a:t>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</a:t>
            </a:r>
            <a:r>
              <a:rPr lang="ru-RU" sz="2800" b="1" smtClean="0"/>
              <a:t>unifC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 i  </a:t>
            </a:r>
            <a:r>
              <a:rPr lang="ru-RU" sz="2800" b="1" baseline="30000" smtClean="0"/>
              <a:t>*</a:t>
            </a:r>
            <a:r>
              <a:rPr lang="ru-RU" sz="2800" b="1" smtClean="0">
                <a:sym typeface="SymbolProp BT" pitchFamily="2" charset="2"/>
              </a:rPr>
              <a:t>  </a:t>
            </a:r>
            <a:r>
              <a:rPr lang="ru-RU" sz="2800" b="1" smtClean="0"/>
              <a:t>(su, [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0</a:t>
            </a:r>
            <a:r>
              <a:rPr lang="ru-RU" sz="2800" b="1" smtClean="0"/>
              <a:t>,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1</a:t>
            </a:r>
            <a:r>
              <a:rPr lang="ru-RU" sz="2800" b="1" smtClean="0"/>
              <a:t>,...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n</a:t>
            </a:r>
            <a:r>
              <a:rPr lang="ru-RU" sz="2800" b="1" smtClean="0"/>
              <a:t>],i’)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строит подстановку </a:t>
            </a:r>
            <a:r>
              <a:rPr lang="ru-RU" sz="2800" b="1" smtClean="0"/>
              <a:t>su</a:t>
            </a:r>
            <a:r>
              <a:rPr lang="ru-RU" sz="2800" smtClean="0"/>
              <a:t> для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 и подклассы</a:t>
            </a:r>
            <a:br>
              <a:rPr lang="ru-RU" sz="2800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j</a:t>
            </a:r>
            <a:r>
              <a:rPr lang="ru-RU" sz="2800" b="1" smtClean="0">
                <a:solidFill>
                  <a:srgbClr val="800000"/>
                </a:solidFill>
                <a:sym typeface="SymbolProp BT" pitchFamily="2" charset="2"/>
              </a:rPr>
              <a:t>≤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smtClean="0"/>
              <a:t> (</a:t>
            </a:r>
            <a:r>
              <a:rPr lang="ru-RU" sz="2800" b="1" smtClean="0"/>
              <a:t>j = 0,... n</a:t>
            </a:r>
            <a:r>
              <a:rPr lang="ru-RU" sz="2800" smtClean="0"/>
              <a:t>, </a:t>
            </a:r>
            <a:r>
              <a:rPr lang="ru-RU" sz="2800" b="1" smtClean="0"/>
              <a:t>n </a:t>
            </a:r>
            <a:r>
              <a:rPr lang="en-US" sz="2800" b="1" smtClean="0"/>
              <a:t>≥</a:t>
            </a:r>
            <a:r>
              <a:rPr lang="ru-RU" sz="2800" b="1" smtClean="0"/>
              <a:t> 1</a:t>
            </a:r>
            <a:r>
              <a:rPr lang="ru-RU" sz="2800" smtClean="0"/>
              <a:t>), такие, что: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136525"/>
            <a:ext cx="838993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Глава 6. </a:t>
            </a:r>
            <a:r>
              <a:rPr lang="ru-RU" sz="4000" dirty="0" err="1" smtClean="0"/>
              <a:t>Окрестностный</a:t>
            </a:r>
            <a:r>
              <a:rPr lang="ru-RU" sz="4000" dirty="0" smtClean="0"/>
              <a:t> анализ</a:t>
            </a:r>
            <a:r>
              <a:rPr lang="en-US" sz="4000" dirty="0" smtClean="0"/>
              <a:t>: </a:t>
            </a:r>
            <a:r>
              <a:rPr lang="ru-RU" sz="4000" dirty="0" smtClean="0"/>
              <a:t>Шаги формализации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600200"/>
            <a:ext cx="8818562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Что такое «информация о </a:t>
            </a:r>
            <a:r>
              <a:rPr lang="ru-RU" sz="2800" b="1" smtClean="0"/>
              <a:t>d</a:t>
            </a:r>
            <a:r>
              <a:rPr lang="ru-RU" sz="2800" smtClean="0"/>
              <a:t> не была использована в некотором процессе обработки текста </a:t>
            </a:r>
            <a:r>
              <a:rPr lang="ru-RU" sz="2800" b="1" smtClean="0"/>
              <a:t>d</a:t>
            </a:r>
            <a:r>
              <a:rPr lang="ru-RU" sz="2800" smtClean="0"/>
              <a:t>»? Какой-такой процесс?</a:t>
            </a:r>
            <a:endParaRPr lang="en-US" sz="28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o(p,d) = { d’ |</a:t>
            </a:r>
            <a:r>
              <a:rPr lang="ru-RU" sz="2800" smtClean="0"/>
              <a:t> процесс </a:t>
            </a:r>
            <a:r>
              <a:rPr lang="ru-RU" sz="2800" b="1" smtClean="0"/>
              <a:t>p d’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smtClean="0"/>
              <a:t> такой</a:t>
            </a:r>
            <a:r>
              <a:rPr lang="ru-RU" sz="2800" smtClean="0">
                <a:latin typeface="Arial" charset="0"/>
              </a:rPr>
              <a:t/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			     </a:t>
            </a:r>
            <a:r>
              <a:rPr lang="ru-RU" sz="2800" smtClean="0"/>
              <a:t>же,</a:t>
            </a:r>
            <a:r>
              <a:rPr lang="ru-RU" sz="2800" smtClean="0">
                <a:latin typeface="Arial" charset="0"/>
              </a:rPr>
              <a:t>  </a:t>
            </a:r>
            <a:r>
              <a:rPr lang="ru-RU" sz="2800" smtClean="0"/>
              <a:t>как </a:t>
            </a:r>
            <a:r>
              <a:rPr lang="ru-RU" sz="2800" b="1" smtClean="0"/>
              <a:t>p d </a:t>
            </a:r>
            <a:r>
              <a:rPr lang="ru-RU" sz="2800" b="1" smtClean="0">
                <a:latin typeface="Arial" charset="0"/>
              </a:rPr>
              <a:t>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}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o(p,d) = { d’ | tr(p,d)=tr(p,d’), p d = p d’ }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Понятие </a:t>
            </a:r>
            <a:r>
              <a:rPr lang="ru-RU" sz="2800" b="1" smtClean="0"/>
              <a:t>окрестности</a:t>
            </a:r>
            <a:r>
              <a:rPr lang="ru-RU" sz="2800" smtClean="0"/>
              <a:t>: L-класс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sz="2800" smtClean="0"/>
              <a:t> является окрестностью данных d, если 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latin typeface="Arial" charset="0"/>
                <a:sym typeface="Symbol" pitchFamily="18" charset="2"/>
              </a:rPr>
              <a:t>&lt;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sz="2800" smtClean="0"/>
              <a:t>&gt;.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Подокрестность</a:t>
            </a:r>
            <a:r>
              <a:rPr lang="ru-RU" sz="2800" smtClean="0"/>
              <a:t> (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ru-RU" sz="2800" smtClean="0"/>
              <a:t> </a:t>
            </a:r>
            <a:r>
              <a:rPr lang="ru-RU" b="1" smtClean="0">
                <a:solidFill>
                  <a:srgbClr val="CC0000"/>
                </a:solidFill>
              </a:rPr>
              <a:t>≤</a:t>
            </a:r>
            <a:r>
              <a:rPr lang="ru-RU" sz="2800" smtClean="0"/>
              <a:t>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ru-RU" sz="2800" smtClean="0"/>
              <a:t>) и </a:t>
            </a:r>
            <a:r>
              <a:rPr lang="ru-RU" sz="2800" b="1" smtClean="0"/>
              <a:t>собственная подокрестность</a:t>
            </a:r>
            <a:r>
              <a:rPr lang="ru-RU" sz="2800" smtClean="0"/>
              <a:t> (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ru-RU" b="1" smtClean="0">
                <a:solidFill>
                  <a:srgbClr val="CC0000"/>
                </a:solidFill>
                <a:latin typeface="Arial" charset="0"/>
              </a:rPr>
              <a:t>&lt;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ru-RU" sz="2800" smtClean="0"/>
              <a:t>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Не существует бесконечной последовательности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3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Diffin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1543050"/>
            <a:ext cx="7850188" cy="519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4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119313" y="2525713"/>
            <a:ext cx="7699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661025" y="2339975"/>
            <a:ext cx="985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ru-RU" sz="3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802438" y="2519363"/>
            <a:ext cx="5222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900613" y="3429000"/>
            <a:ext cx="7889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ru-RU" sz="32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164388" y="3181350"/>
            <a:ext cx="8048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en-US" sz="3200" baseline="-25000">
                <a:solidFill>
                  <a:schemeClr val="tx1"/>
                </a:solidFill>
              </a:rPr>
              <a:t>n</a:t>
            </a:r>
            <a:endParaRPr lang="ru-RU" sz="3200" baseline="-25000">
              <a:solidFill>
                <a:schemeClr val="tx1"/>
              </a:solidFill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595688" y="5986463"/>
            <a:ext cx="23447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unifC </a:t>
            </a: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a</a:t>
            </a:r>
            <a:r>
              <a:rPr lang="ru-RU" sz="3200">
                <a:solidFill>
                  <a:schemeClr val="tx1"/>
                </a:solidFill>
              </a:rPr>
              <a:t> </a:t>
            </a: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308725" y="3894138"/>
            <a:ext cx="7889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en-US" sz="3200" baseline="-25000">
                <a:solidFill>
                  <a:schemeClr val="tx1"/>
                </a:solidFill>
              </a:rPr>
              <a:t>0</a:t>
            </a:r>
            <a:endParaRPr lang="ru-RU" sz="3200" baseline="-25000">
              <a:solidFill>
                <a:schemeClr val="tx1"/>
              </a:solidFill>
            </a:endParaRPr>
          </a:p>
        </p:txBody>
      </p:sp>
      <p:sp>
        <p:nvSpPr>
          <p:cNvPr id="904203" name="Text Box 11"/>
          <p:cNvSpPr txBox="1">
            <a:spLocks noChangeArrowheads="1"/>
          </p:cNvSpPr>
          <p:nvPr/>
        </p:nvSpPr>
        <p:spPr bwMode="auto">
          <a:xfrm>
            <a:off x="2576513" y="4878388"/>
            <a:ext cx="625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defRPr/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a</a:t>
            </a:r>
            <a:endParaRPr lang="ru-RU" sz="3200" baseline="30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b="1" smtClean="0"/>
              <a:t>Теорема 17 </a:t>
            </a:r>
            <a:r>
              <a:rPr lang="ru-RU" smtClean="0"/>
              <a:t>(</a:t>
            </a:r>
            <a:r>
              <a:rPr lang="ru-RU" b="1" smtClean="0"/>
              <a:t>unifC</a:t>
            </a:r>
            <a:r>
              <a:rPr lang="ru-RU" smtClean="0"/>
              <a:t>) ... строит подстановку </a:t>
            </a:r>
            <a:r>
              <a:rPr lang="ru-RU" b="1" smtClean="0"/>
              <a:t>su</a:t>
            </a:r>
            <a:r>
              <a:rPr lang="ru-RU" smtClean="0"/>
              <a:t> для 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a</a:t>
            </a:r>
            <a:r>
              <a:rPr lang="ru-RU" smtClean="0"/>
              <a:t> и подклассы 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j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≤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smtClean="0"/>
              <a:t> (</a:t>
            </a:r>
            <a:r>
              <a:rPr lang="ru-RU" b="1" smtClean="0"/>
              <a:t>j = 0,... n</a:t>
            </a:r>
            <a:r>
              <a:rPr lang="ru-RU" smtClean="0"/>
              <a:t>, </a:t>
            </a:r>
            <a:r>
              <a:rPr lang="ru-RU" b="1" smtClean="0"/>
              <a:t>n</a:t>
            </a:r>
            <a:r>
              <a:rPr lang="en-US" b="1" smtClean="0"/>
              <a:t>≥</a:t>
            </a:r>
            <a:r>
              <a:rPr lang="ru-RU" b="1" smtClean="0"/>
              <a:t>1</a:t>
            </a:r>
            <a:r>
              <a:rPr lang="ru-RU" smtClean="0"/>
              <a:t>), такие, что: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smtClean="0"/>
              <a:t>&gt; =&lt;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0</a:t>
            </a:r>
            <a:r>
              <a:rPr lang="ru-RU" b="1" smtClean="0"/>
              <a:t>+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1</a:t>
            </a:r>
            <a:r>
              <a:rPr lang="ru-RU" b="1" smtClean="0"/>
              <a:t>+...+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n</a:t>
            </a:r>
            <a:r>
              <a:rPr lang="ru-RU" b="1" smtClean="0"/>
              <a:t>&gt;, </a:t>
            </a:r>
            <a:br>
              <a:rPr lang="ru-RU" b="1" smtClean="0"/>
            </a:b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j</a:t>
            </a:r>
            <a:r>
              <a:rPr lang="ru-RU" b="1" smtClean="0"/>
              <a:t>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k</a:t>
            </a:r>
            <a:r>
              <a:rPr lang="ru-RU" b="1" smtClean="0"/>
              <a:t>&gt;=</a:t>
            </a:r>
            <a:r>
              <a:rPr lang="en-US" b="1" smtClean="0">
                <a:sym typeface="Symbol" pitchFamily="18" charset="2"/>
              </a:rPr>
              <a:t>Ø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 				где</a:t>
            </a:r>
            <a:r>
              <a:rPr lang="ru-RU" b="1" smtClean="0"/>
              <a:t> 0 </a:t>
            </a:r>
            <a:r>
              <a:rPr lang="ru-RU" b="1" smtClean="0">
                <a:sym typeface="SymbolProp BT" pitchFamily="2" charset="2"/>
              </a:rPr>
              <a:t>≤</a:t>
            </a:r>
            <a:r>
              <a:rPr lang="ru-RU" b="1" smtClean="0"/>
              <a:t> j &lt; k </a:t>
            </a:r>
            <a:r>
              <a:rPr lang="ru-RU" b="1" smtClean="0">
                <a:sym typeface="SymbolProp BT" pitchFamily="2" charset="2"/>
              </a:rPr>
              <a:t>≤</a:t>
            </a:r>
            <a:r>
              <a:rPr lang="ru-RU" b="1" smtClean="0"/>
              <a:t> n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smtClean="0"/>
              <a:t>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a</a:t>
            </a:r>
            <a:r>
              <a:rPr lang="ru-RU" b="1" smtClean="0"/>
              <a:t>&gt;=&lt;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0</a:t>
            </a:r>
            <a:r>
              <a:rPr lang="ru-RU" b="1" smtClean="0"/>
              <a:t>&gt;,</a:t>
            </a:r>
            <a:br>
              <a:rPr lang="ru-RU" b="1" smtClean="0"/>
            </a:br>
            <a:r>
              <a:rPr lang="ru-RU" b="1" smtClean="0"/>
              <a:t>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smtClean="0"/>
              <a:t>&gt;\ 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a</a:t>
            </a:r>
            <a:r>
              <a:rPr lang="ru-RU" b="1" smtClean="0"/>
              <a:t>&gt;=&lt;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1</a:t>
            </a:r>
            <a:r>
              <a:rPr lang="ru-RU" b="1" smtClean="0"/>
              <a:t>+...+</a:t>
            </a:r>
            <a:r>
              <a:rPr lang="ru-RU" b="1" smtClean="0">
                <a:solidFill>
                  <a:srgbClr val="800000"/>
                </a:solidFill>
              </a:rPr>
              <a:t>C</a:t>
            </a:r>
            <a:r>
              <a:rPr lang="ru-RU" b="1" baseline="30000" smtClean="0"/>
              <a:t>b</a:t>
            </a:r>
            <a:r>
              <a:rPr lang="ru-RU" b="1" baseline="-25000" smtClean="0"/>
              <a:t>n</a:t>
            </a:r>
            <a:r>
              <a:rPr lang="ru-RU" b="1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b="1" smtClean="0"/>
              <a:t>Теорема 17 </a:t>
            </a:r>
            <a:r>
              <a:rPr lang="ru-RU" sz="2800" smtClean="0"/>
              <a:t>(</a:t>
            </a:r>
            <a:r>
              <a:rPr lang="ru-RU" sz="2800" b="1" smtClean="0"/>
              <a:t>unifC</a:t>
            </a:r>
            <a:r>
              <a:rPr lang="ru-RU" sz="2800" smtClean="0"/>
              <a:t>) ... строит подстановку </a:t>
            </a:r>
            <a:r>
              <a:rPr lang="ru-RU" sz="2800" b="1" smtClean="0"/>
              <a:t>su</a:t>
            </a:r>
            <a:r>
              <a:rPr lang="ru-RU" sz="2800" smtClean="0"/>
              <a:t> для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 и подклассы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j</a:t>
            </a:r>
            <a:r>
              <a:rPr lang="ru-RU" sz="2800" b="1" smtClean="0">
                <a:solidFill>
                  <a:srgbClr val="800000"/>
                </a:solidFill>
                <a:sym typeface="SymbolProp BT" pitchFamily="2" charset="2"/>
              </a:rPr>
              <a:t>≤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smtClean="0"/>
              <a:t> (</a:t>
            </a:r>
            <a:r>
              <a:rPr lang="ru-RU" sz="2800" b="1" smtClean="0"/>
              <a:t>j = 0,... n</a:t>
            </a:r>
            <a:r>
              <a:rPr lang="ru-RU" sz="2800" smtClean="0"/>
              <a:t>, </a:t>
            </a:r>
            <a:r>
              <a:rPr lang="ru-RU" sz="2800" b="1" smtClean="0"/>
              <a:t>n</a:t>
            </a:r>
            <a:r>
              <a:rPr lang="en-US" sz="2800" b="1" smtClean="0"/>
              <a:t>≥</a:t>
            </a:r>
            <a:r>
              <a:rPr lang="ru-RU" sz="2800" b="1" smtClean="0"/>
              <a:t>1</a:t>
            </a:r>
            <a:r>
              <a:rPr lang="ru-RU" sz="2800" smtClean="0"/>
              <a:t>), такие, что:</a:t>
            </a:r>
            <a:br>
              <a:rPr lang="ru-RU" sz="2800" smtClean="0"/>
            </a:br>
            <a:r>
              <a:rPr lang="ru-RU" sz="2800" smtClean="0"/>
              <a:t>				...</a:t>
            </a:r>
          </a:p>
          <a:p>
            <a:pPr marL="609600" indent="-609600" eaLnBrk="1" hangingPunct="1">
              <a:lnSpc>
                <a:spcPct val="90000"/>
              </a:lnSpc>
              <a:buFont typeface="Stars1" pitchFamily="34" charset="2"/>
              <a:buAutoNum type="arabicPeriod" startAt="3"/>
            </a:pPr>
            <a:r>
              <a:rPr lang="ru-RU" sz="2800" b="1" smtClean="0"/>
              <a:t>Eсли 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&gt;</a:t>
            </a:r>
            <a:r>
              <a:rPr lang="ru-RU" sz="2800" b="1" smtClean="0">
                <a:sym typeface="SymbolProp BT" pitchFamily="2" charset="2"/>
              </a:rPr>
              <a:t>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&gt;= </a:t>
            </a:r>
            <a:r>
              <a:rPr lang="en-US" sz="2800" b="1" smtClean="0">
                <a:sym typeface="Symbol" pitchFamily="18" charset="2"/>
              </a:rPr>
              <a:t>Ø</a:t>
            </a:r>
            <a:r>
              <a:rPr lang="ru-RU" sz="2800" smtClean="0"/>
              <a:t>, то</a:t>
            </a:r>
            <a:br>
              <a:rPr lang="ru-RU" sz="2800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0</a:t>
            </a:r>
            <a:r>
              <a:rPr lang="ru-RU" sz="2800" b="1" smtClean="0"/>
              <a:t>=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/.emptC,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1</a:t>
            </a:r>
            <a:r>
              <a:rPr lang="ru-RU" sz="2800" b="1" smtClean="0"/>
              <a:t>=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/.idC=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,</a:t>
            </a:r>
            <a:br>
              <a:rPr lang="ru-RU" sz="2800" b="1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0</a:t>
            </a:r>
            <a:r>
              <a:rPr lang="ru-RU" sz="2800" b="1" smtClean="0"/>
              <a:t> </a:t>
            </a:r>
            <a:r>
              <a:rPr lang="ru-RU" sz="2800" smtClean="0"/>
              <a:t>имеет вид</a:t>
            </a:r>
            <a:r>
              <a:rPr lang="ru-RU" sz="2800" b="1" smtClean="0"/>
              <a:t> (ces</a:t>
            </a:r>
            <a:r>
              <a:rPr lang="ru-RU" sz="2800" b="1" baseline="-25000" smtClean="0"/>
              <a:t>0</a:t>
            </a:r>
            <a:r>
              <a:rPr lang="ru-RU" sz="2800" b="1" smtClean="0"/>
              <a:t>,INCONSISTENT)</a:t>
            </a:r>
            <a:r>
              <a:rPr lang="ru-RU" sz="2800" smtClean="0"/>
              <a:t>, 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&gt;</a:t>
            </a:r>
            <a:r>
              <a:rPr lang="ru-RU" sz="2800" b="1" smtClean="0">
                <a:sym typeface="SymbolProp BT" pitchFamily="2" charset="2"/>
              </a:rPr>
              <a:t>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&gt;=</a:t>
            </a:r>
            <a:r>
              <a:rPr lang="en-US" sz="2800" b="1" smtClean="0">
                <a:sym typeface="Symbol" pitchFamily="18" charset="2"/>
              </a:rPr>
              <a:t>Ø</a:t>
            </a:r>
            <a:r>
              <a:rPr lang="ru-RU" sz="2800" b="1" smtClean="0"/>
              <a:t>=&lt;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0</a:t>
            </a:r>
            <a:r>
              <a:rPr lang="ru-RU" sz="2800" b="1" smtClean="0"/>
              <a:t>&gt;</a:t>
            </a:r>
            <a:r>
              <a:rPr lang="ru-RU" sz="2800" smtClean="0"/>
              <a:t>, 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&gt;\&lt;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&gt;=&lt;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1</a:t>
            </a:r>
            <a:r>
              <a:rPr lang="ru-RU" sz="2800" b="1" smtClean="0"/>
              <a:t>&gt;=&lt;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&gt;, и su=[]</a:t>
            </a:r>
          </a:p>
          <a:p>
            <a:pPr marL="609600" indent="-609600" eaLnBrk="1" hangingPunct="1">
              <a:lnSpc>
                <a:spcPct val="90000"/>
              </a:lnSpc>
              <a:buFont typeface="Stars1" pitchFamily="34" charset="2"/>
              <a:buAutoNum type="arabicPeriod" startAt="3"/>
            </a:pPr>
            <a:r>
              <a:rPr lang="ru-RU" sz="2800" b="1" smtClean="0"/>
              <a:t>Eсли 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&gt;</a:t>
            </a:r>
            <a:r>
              <a:rPr lang="ru-RU" sz="2800" b="1" smtClean="0">
                <a:sym typeface="SymbolProp BT" pitchFamily="2" charset="2"/>
              </a:rPr>
              <a:t>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&gt; </a:t>
            </a:r>
            <a:r>
              <a:rPr lang="ru-RU" sz="2800" b="1" smtClean="0">
                <a:sym typeface="SymbolProp BT" pitchFamily="2" charset="2"/>
              </a:rPr>
              <a:t>≠ </a:t>
            </a:r>
            <a:r>
              <a:rPr lang="en-US" sz="2800" b="1" smtClean="0">
                <a:sym typeface="Symbol" pitchFamily="18" charset="2"/>
              </a:rPr>
              <a:t>Ø</a:t>
            </a:r>
            <a:r>
              <a:rPr lang="ru-RU" sz="2800" smtClean="0"/>
              <a:t>, то</a:t>
            </a:r>
            <a:br>
              <a:rPr lang="ru-RU" sz="2800" smtClean="0"/>
            </a:b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25000" smtClean="0"/>
              <a:t>0 </a:t>
            </a:r>
            <a:r>
              <a:rPr lang="ru-RU" sz="2800" b="1" smtClean="0">
                <a:sym typeface="SymbolProp BT" pitchFamily="2" charset="2"/>
              </a:rPr>
              <a:t>≤</a:t>
            </a:r>
            <a:r>
              <a:rPr lang="ru-RU" sz="2800" b="1" baseline="-25000" smtClean="0"/>
              <a:t>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 (общий подкласс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 и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smtClean="0"/>
              <a:t>),</a:t>
            </a:r>
            <a:br>
              <a:rPr lang="ru-RU" sz="2800" smtClean="0"/>
            </a:br>
            <a:r>
              <a:rPr lang="ru-RU" sz="2800" b="1" smtClean="0"/>
              <a:t>bces=aces/.su</a:t>
            </a:r>
            <a:r>
              <a:rPr lang="ru-RU" sz="2800" smtClean="0"/>
              <a:t> и каждое неравенство из </a:t>
            </a:r>
            <a:r>
              <a:rPr lang="ru-RU" sz="2800" b="1" smtClean="0"/>
              <a:t>ar/.su</a:t>
            </a:r>
            <a:r>
              <a:rPr lang="ru-RU" sz="2800" smtClean="0"/>
              <a:t> входит в </a:t>
            </a:r>
            <a:r>
              <a:rPr lang="ru-RU" sz="2800" b="1" smtClean="0"/>
              <a:t>br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Diffin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1543050"/>
            <a:ext cx="7850188" cy="519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2119313" y="2525713"/>
            <a:ext cx="7699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661025" y="2339975"/>
            <a:ext cx="985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ru-RU" sz="3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6802438" y="2519363"/>
            <a:ext cx="5222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4900613" y="3429000"/>
            <a:ext cx="7889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ru-RU" sz="32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7164388" y="3181350"/>
            <a:ext cx="8048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en-US" sz="3200" baseline="-25000">
                <a:solidFill>
                  <a:schemeClr val="tx1"/>
                </a:solidFill>
              </a:rPr>
              <a:t>n</a:t>
            </a:r>
            <a:endParaRPr lang="ru-RU" sz="3200" baseline="-25000">
              <a:solidFill>
                <a:schemeClr val="tx1"/>
              </a:solidFill>
            </a:endParaRPr>
          </a:p>
        </p:txBody>
      </p:sp>
      <p:sp>
        <p:nvSpPr>
          <p:cNvPr id="47113" name="Text Box 11"/>
          <p:cNvSpPr txBox="1">
            <a:spLocks noChangeArrowheads="1"/>
          </p:cNvSpPr>
          <p:nvPr/>
        </p:nvSpPr>
        <p:spPr bwMode="auto">
          <a:xfrm>
            <a:off x="3595688" y="5986463"/>
            <a:ext cx="23447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unifC </a:t>
            </a: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a</a:t>
            </a:r>
            <a:r>
              <a:rPr lang="ru-RU" sz="3200">
                <a:solidFill>
                  <a:schemeClr val="tx1"/>
                </a:solidFill>
              </a:rPr>
              <a:t> </a:t>
            </a: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114" name="Text Box 13"/>
          <p:cNvSpPr txBox="1">
            <a:spLocks noChangeArrowheads="1"/>
          </p:cNvSpPr>
          <p:nvPr/>
        </p:nvSpPr>
        <p:spPr bwMode="auto">
          <a:xfrm>
            <a:off x="6308725" y="3894138"/>
            <a:ext cx="7889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b</a:t>
            </a:r>
            <a:r>
              <a:rPr lang="en-US" sz="3200" baseline="-25000">
                <a:solidFill>
                  <a:schemeClr val="tx1"/>
                </a:solidFill>
              </a:rPr>
              <a:t>0</a:t>
            </a:r>
            <a:endParaRPr lang="ru-RU" sz="3200" baseline="-25000">
              <a:solidFill>
                <a:schemeClr val="tx1"/>
              </a:solidFill>
            </a:endParaRPr>
          </a:p>
        </p:txBody>
      </p:sp>
      <p:sp>
        <p:nvSpPr>
          <p:cNvPr id="902158" name="Text Box 14"/>
          <p:cNvSpPr txBox="1">
            <a:spLocks noChangeArrowheads="1"/>
          </p:cNvSpPr>
          <p:nvPr/>
        </p:nvSpPr>
        <p:spPr bwMode="auto">
          <a:xfrm>
            <a:off x="2576513" y="4878388"/>
            <a:ext cx="625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defRPr/>
            </a:pPr>
            <a:r>
              <a:rPr lang="ru-RU" sz="3200"/>
              <a:t>C</a:t>
            </a:r>
            <a:r>
              <a:rPr lang="ru-RU" sz="3200" baseline="30000">
                <a:solidFill>
                  <a:schemeClr val="tx1"/>
                </a:solidFill>
              </a:rPr>
              <a:t>a</a:t>
            </a:r>
            <a:endParaRPr lang="ru-RU" sz="3200" baseline="30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6.5 Операции над классами и окрестностями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Stars1" pitchFamily="34" charset="2"/>
              <a:buAutoNum type="arabicPeriod"/>
            </a:pPr>
            <a:r>
              <a:rPr lang="ru-RU" sz="2800" smtClean="0"/>
              <a:t>Обозначим:</a:t>
            </a:r>
            <a:r>
              <a:rPr lang="en-US" sz="2800" smtClean="0"/>
              <a:t>	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6000" smtClean="0"/>
              <a:t>*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 =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baseline="-18000" smtClean="0"/>
              <a:t>0</a:t>
            </a:r>
            <a:r>
              <a:rPr lang="ru-RU" sz="2800" smtClean="0"/>
              <a:t>,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		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b="1" smtClean="0"/>
              <a:t>\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b="1" smtClean="0"/>
              <a:t> = [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400" b="1" baseline="-18000" smtClean="0"/>
              <a:t>1</a:t>
            </a:r>
            <a:r>
              <a:rPr lang="ru-RU" sz="2800" b="1" smtClean="0"/>
              <a:t>+...+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400" b="1" baseline="-18000" smtClean="0"/>
              <a:t>n</a:t>
            </a:r>
            <a:r>
              <a:rPr lang="ru-RU" sz="2800" b="1" smtClean="0"/>
              <a:t>]</a:t>
            </a:r>
            <a:endParaRPr lang="en-US" sz="2800" b="1" smtClean="0"/>
          </a:p>
          <a:p>
            <a:pPr marL="609600" indent="-609600" eaLnBrk="1" hangingPunct="1">
              <a:lnSpc>
                <a:spcPct val="80000"/>
              </a:lnSpc>
              <a:buFont typeface="Stars1" pitchFamily="34" charset="2"/>
              <a:buAutoNum type="arabicPeriod"/>
            </a:pPr>
            <a:r>
              <a:rPr lang="ru-RU" sz="2800" smtClean="0"/>
              <a:t>Если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a</a:t>
            </a:r>
            <a:r>
              <a:rPr lang="ru-RU" sz="2800" smtClean="0"/>
              <a:t>,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800" smtClean="0"/>
              <a:t> — L-классы, то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400" b="1" baseline="-18000" smtClean="0"/>
              <a:t>0</a:t>
            </a:r>
            <a:r>
              <a:rPr lang="ru-RU" sz="2800" smtClean="0"/>
              <a:t>,</a:t>
            </a:r>
            <a:r>
              <a:rPr lang="en-US" sz="2800" smtClean="0"/>
              <a:t>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400" b="1" baseline="-18000" smtClean="0"/>
              <a:t>1</a:t>
            </a:r>
            <a:r>
              <a:rPr lang="ru-RU" sz="2800" smtClean="0"/>
              <a:t>,</a:t>
            </a:r>
            <a:r>
              <a:rPr lang="ru-RU" sz="2800" b="1" smtClean="0"/>
              <a:t>...</a:t>
            </a:r>
            <a:r>
              <a:rPr lang="en-US" sz="2800" b="1" smtClean="0"/>
              <a:t>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/>
              <a:t>b</a:t>
            </a:r>
            <a:r>
              <a:rPr lang="ru-RU" sz="2400" b="1" baseline="-18000" smtClean="0"/>
              <a:t>n</a:t>
            </a:r>
            <a:r>
              <a:rPr lang="ru-RU" sz="2800" smtClean="0"/>
              <a:t> — L-классы.</a:t>
            </a:r>
          </a:p>
          <a:p>
            <a:pPr marL="609600" indent="-609600" eaLnBrk="1" hangingPunct="1">
              <a:lnSpc>
                <a:spcPct val="80000"/>
              </a:lnSpc>
              <a:buFont typeface="Stars1" pitchFamily="34" charset="2"/>
              <a:buAutoNum type="arabicPeriod"/>
            </a:pPr>
            <a:r>
              <a:rPr lang="ru-RU" sz="2800" smtClean="0"/>
              <a:t>Объединение, пересечение и разность множеств, представленных конечным объединением L-классов, представимы конечным</a:t>
            </a:r>
            <a:r>
              <a:rPr lang="ru-RU" sz="2800" smtClean="0">
                <a:latin typeface="Arial" charset="0"/>
              </a:rPr>
              <a:t>и</a:t>
            </a:r>
            <a:r>
              <a:rPr lang="ru-RU" sz="2800" smtClean="0"/>
              <a:t> объединени</a:t>
            </a:r>
            <a:r>
              <a:rPr lang="ru-RU" sz="2800" smtClean="0">
                <a:latin typeface="Arial" charset="0"/>
              </a:rPr>
              <a:t>ями</a:t>
            </a:r>
            <a:r>
              <a:rPr lang="ru-RU" sz="2800" smtClean="0"/>
              <a:t> L-классов. Конечное пересечение множеств, представленных L-классами, представимо L-классом.</a:t>
            </a:r>
          </a:p>
          <a:p>
            <a:pPr marL="609600" indent="-609600" eaLnBrk="1" hangingPunct="1">
              <a:lnSpc>
                <a:spcPct val="80000"/>
              </a:lnSpc>
              <a:buFont typeface="Stars1" pitchFamily="34" charset="2"/>
              <a:buAutoNum type="arabicPeriod"/>
            </a:pPr>
            <a:r>
              <a:rPr lang="ru-RU" sz="2800" smtClean="0"/>
              <a:t>Если </a:t>
            </a: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</a:t>
            </a:r>
            <a:r>
              <a:rPr lang="ru-RU" sz="2400" b="1" baseline="-18000" smtClean="0"/>
              <a:t>1</a:t>
            </a:r>
            <a:r>
              <a:rPr lang="ru-RU" sz="2800" smtClean="0"/>
              <a:t> и </a:t>
            </a: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</a:t>
            </a:r>
            <a:r>
              <a:rPr lang="ru-RU" sz="2400" b="1" baseline="-18000" smtClean="0"/>
              <a:t>2</a:t>
            </a:r>
            <a:r>
              <a:rPr lang="ru-RU" sz="2800" smtClean="0"/>
              <a:t> — окрестности </a:t>
            </a:r>
            <a:r>
              <a:rPr lang="ru-RU" sz="2800" b="1" smtClean="0"/>
              <a:t>d</a:t>
            </a:r>
            <a:r>
              <a:rPr lang="ru-RU" sz="2800" smtClean="0"/>
              <a:t>, то </a:t>
            </a: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</a:t>
            </a:r>
            <a:r>
              <a:rPr lang="ru-RU" sz="2400" b="1" baseline="-18000" smtClean="0"/>
              <a:t>1</a:t>
            </a:r>
            <a:r>
              <a:rPr lang="ru-RU" sz="2800" b="1" baseline="-6000" smtClean="0"/>
              <a:t>*</a:t>
            </a: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</a:t>
            </a:r>
            <a:r>
              <a:rPr lang="ru-RU" sz="2400" b="1" baseline="-18000" smtClean="0"/>
              <a:t>2</a:t>
            </a:r>
            <a:r>
              <a:rPr lang="ru-RU" sz="2800" smtClean="0"/>
              <a:t>— окрестность </a:t>
            </a:r>
            <a:r>
              <a:rPr lang="ru-RU" sz="2800" b="1" smtClean="0"/>
              <a:t>d</a:t>
            </a:r>
            <a:r>
              <a:rPr lang="ru-RU" sz="2800" smtClean="0"/>
              <a:t> </a:t>
            </a:r>
            <a:r>
              <a:rPr lang="en-US" sz="2800" smtClean="0"/>
              <a:t>  …</a:t>
            </a:r>
            <a:r>
              <a:rPr lang="ru-RU" sz="2800" i="1" smtClean="0"/>
              <a:t>интерпретация</a:t>
            </a:r>
            <a:r>
              <a:rPr lang="ru-RU" sz="28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4" y="258763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6.6 Проверка принадлежности данных классу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Утверждение 18   </a:t>
            </a:r>
            <a:r>
              <a:rPr lang="ru-RU" dirty="0" smtClean="0"/>
              <a:t>Для любого данного </a:t>
            </a:r>
            <a:r>
              <a:rPr lang="ru-RU" b="1" dirty="0" err="1" smtClean="0"/>
              <a:t>d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b="1" dirty="0" smtClean="0"/>
              <a:t> = [</a:t>
            </a:r>
            <a:r>
              <a:rPr lang="ru-RU" b="1" dirty="0" err="1" smtClean="0"/>
              <a:t>EVal</a:t>
            </a:r>
            <a:r>
              <a:rPr lang="ru-RU" b="1" dirty="0" smtClean="0"/>
              <a:t>]</a:t>
            </a:r>
            <a:r>
              <a:rPr lang="ru-RU" dirty="0" smtClean="0"/>
              <a:t> и класса </a:t>
            </a:r>
            <a:r>
              <a:rPr lang="ru-RU" b="1" dirty="0" smtClean="0">
                <a:solidFill>
                  <a:srgbClr val="800000"/>
                </a:solidFill>
              </a:rPr>
              <a:t>C </a:t>
            </a:r>
            <a:r>
              <a:rPr lang="ru-RU" b="1" dirty="0" smtClean="0"/>
              <a:t>= (</a:t>
            </a:r>
            <a:r>
              <a:rPr lang="ru-RU" b="1" dirty="0" err="1" smtClean="0"/>
              <a:t>ces</a:t>
            </a:r>
            <a:r>
              <a:rPr lang="ru-RU" b="1" dirty="0" smtClean="0"/>
              <a:t>, </a:t>
            </a:r>
            <a:r>
              <a:rPr lang="ru-RU" b="1" dirty="0" err="1" smtClean="0"/>
              <a:t>r</a:t>
            </a:r>
            <a:r>
              <a:rPr lang="ru-RU" b="1" dirty="0" smtClean="0"/>
              <a:t>)</a:t>
            </a:r>
            <a:r>
              <a:rPr lang="ru-RU" dirty="0" smtClean="0"/>
              <a:t> приведенный ниже алгоритм </a:t>
            </a:r>
            <a:r>
              <a:rPr lang="ru-RU" b="1" dirty="0" err="1" smtClean="0"/>
              <a:t>isElem</a:t>
            </a:r>
            <a:r>
              <a:rPr lang="ru-RU" dirty="0" smtClean="0"/>
              <a:t> за конечное число шагов определяет, является ли </a:t>
            </a:r>
            <a:r>
              <a:rPr lang="ru-RU" b="1" dirty="0" err="1" smtClean="0"/>
              <a:t>d</a:t>
            </a:r>
            <a:r>
              <a:rPr lang="ru-RU" dirty="0" smtClean="0"/>
              <a:t> элементом множества </a:t>
            </a:r>
            <a:r>
              <a:rPr lang="ru-RU" b="1" dirty="0" smtClean="0"/>
              <a:t>&lt;</a:t>
            </a:r>
            <a:r>
              <a:rPr lang="ru-RU" b="1" dirty="0" smtClean="0">
                <a:solidFill>
                  <a:srgbClr val="800000"/>
                </a:solidFill>
              </a:rPr>
              <a:t>C</a:t>
            </a:r>
            <a:r>
              <a:rPr lang="ru-RU" b="1" dirty="0" smtClean="0"/>
              <a:t>&gt;</a:t>
            </a:r>
            <a:r>
              <a:rPr lang="ru-RU" dirty="0" smtClean="0"/>
              <a:t> или 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4" y="258763"/>
            <a:ext cx="864583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6.6 Проверка принадлежности данных классу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isElem::[EVal]-&gt;Class -&gt; Bool</a:t>
            </a:r>
            <a:br>
              <a:rPr lang="ru-RU" b="1" smtClean="0"/>
            </a:br>
            <a:r>
              <a:rPr lang="ru-RU" b="1" smtClean="0"/>
              <a:t>isElem d (ces, r) =</a:t>
            </a:r>
            <a:br>
              <a:rPr lang="ru-RU" b="1" smtClean="0"/>
            </a:br>
            <a:r>
              <a:rPr lang="ru-RU" b="1" smtClean="0"/>
              <a:t>	case (b, r’) of</a:t>
            </a:r>
            <a:br>
              <a:rPr lang="ru-RU" b="1" smtClean="0"/>
            </a:br>
            <a:r>
              <a:rPr lang="ru-RU" b="1" smtClean="0"/>
              <a:t>	   (True, RESTR[])	-&gt; True</a:t>
            </a:r>
            <a:br>
              <a:rPr lang="ru-RU" b="1" smtClean="0"/>
            </a:br>
            <a:r>
              <a:rPr lang="ru-RU" b="1" smtClean="0"/>
              <a:t>	   (_ , _ )			-&gt; False</a:t>
            </a:r>
            <a:br>
              <a:rPr lang="ru-RU" b="1" smtClean="0"/>
            </a:br>
            <a:r>
              <a:rPr lang="ru-RU" b="1" smtClean="0"/>
              <a:t>	where</a:t>
            </a:r>
            <a:br>
              <a:rPr lang="ru-RU" b="1" smtClean="0"/>
            </a:br>
            <a:r>
              <a:rPr lang="ru-RU" b="1" smtClean="0"/>
              <a:t>		      (b,s)	= unify ces d</a:t>
            </a:r>
            <a:br>
              <a:rPr lang="ru-RU" b="1" smtClean="0"/>
            </a:br>
            <a:r>
              <a:rPr lang="ru-RU" b="1" smtClean="0"/>
              <a:t>		      r’	= r/.s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6.7 Декомпозиция окрестности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600200"/>
            <a:ext cx="8688387" cy="5257800"/>
          </a:xfrm>
        </p:spPr>
        <p:txBody>
          <a:bodyPr/>
          <a:lstStyle/>
          <a:p>
            <a:pPr marL="533400" indent="-533400" eaLnBrk="1" hangingPunct="1"/>
            <a:r>
              <a:rPr lang="ru-RU" smtClean="0"/>
              <a:t>Данные </a:t>
            </a:r>
            <a:r>
              <a:rPr lang="ru-RU" b="1" smtClean="0"/>
              <a:t>d </a:t>
            </a:r>
            <a:r>
              <a:rPr lang="ru-RU" b="1" smtClean="0">
                <a:sym typeface="SymbolProp BT" pitchFamily="2" charset="2"/>
              </a:rPr>
              <a:t> </a:t>
            </a:r>
            <a:r>
              <a:rPr lang="ru-RU" b="1" smtClean="0"/>
              <a:t>[EVal]</a:t>
            </a:r>
            <a:r>
              <a:rPr lang="ru-RU" smtClean="0"/>
              <a:t> имеют вид </a:t>
            </a:r>
            <a:r>
              <a:rPr lang="ru-RU" b="1" smtClean="0"/>
              <a:t>d=d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smtClean="0"/>
              <a:t>,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d1++d2</a:t>
            </a:r>
            <a:r>
              <a:rPr lang="ru-RU" baseline="-6000" smtClean="0"/>
              <a:t> </a:t>
            </a:r>
            <a:r>
              <a:rPr lang="ru-RU" smtClean="0"/>
              <a:t>— окрестность </a:t>
            </a:r>
            <a:r>
              <a:rPr lang="ru-RU" b="1" smtClean="0"/>
              <a:t>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smtClean="0"/>
              <a:t>, представляющая </a:t>
            </a:r>
            <a:r>
              <a:rPr lang="ru-RU" b="1" smtClean="0"/>
              <a:t>o(p, 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b="1" smtClean="0"/>
              <a:t>)</a:t>
            </a:r>
            <a:r>
              <a:rPr lang="ru-RU" smtClean="0"/>
              <a:t>.</a:t>
            </a:r>
          </a:p>
          <a:p>
            <a:pPr marL="533400" indent="-533400" eaLnBrk="1" hangingPunct="1"/>
            <a:r>
              <a:rPr lang="ru-RU" smtClean="0"/>
              <a:t>Нас интересует построение 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d1</a:t>
            </a:r>
            <a:r>
              <a:rPr lang="ru-RU" smtClean="0"/>
              <a:t> и 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d2</a:t>
            </a:r>
            <a:r>
              <a:rPr lang="ru-RU" smtClean="0"/>
              <a:t>:</a:t>
            </a:r>
          </a:p>
          <a:p>
            <a:pPr marL="533400" indent="-533400" eaLnBrk="1" hangingPunct="1">
              <a:buFont typeface="Stars1" pitchFamily="34" charset="2"/>
              <a:buAutoNum type="arabicPeriod"/>
            </a:pPr>
            <a:r>
              <a:rPr lang="ru-RU" smtClean="0"/>
              <a:t>Представление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d1</a:t>
            </a:r>
            <a:r>
              <a:rPr lang="ru-RU" smtClean="0"/>
              <a:t> множества всех вариаций </a:t>
            </a:r>
            <a:r>
              <a:rPr lang="ru-RU" b="1" smtClean="0"/>
              <a:t>d’</a:t>
            </a:r>
            <a:r>
              <a:rPr lang="ru-RU" smtClean="0"/>
              <a:t> </a:t>
            </a:r>
            <a:r>
              <a:rPr lang="ru-RU" i="1" smtClean="0"/>
              <a:t>фрагмента</a:t>
            </a:r>
            <a:r>
              <a:rPr lang="ru-RU" smtClean="0"/>
              <a:t>  </a:t>
            </a:r>
            <a:r>
              <a:rPr lang="ru-RU" b="1" smtClean="0"/>
              <a:t>d</a:t>
            </a:r>
            <a:r>
              <a:rPr lang="ru-RU" b="1" baseline="-18000" smtClean="0"/>
              <a:t>1</a:t>
            </a:r>
            <a:r>
              <a:rPr lang="ru-RU" smtClean="0"/>
              <a:t> в </a:t>
            </a:r>
            <a:r>
              <a:rPr lang="ru-RU" b="1" smtClean="0"/>
              <a:t>d</a:t>
            </a:r>
            <a:r>
              <a:rPr lang="ru-RU" b="1" baseline="-25000" smtClean="0"/>
              <a:t>1</a:t>
            </a:r>
            <a:r>
              <a:rPr lang="ru-RU" b="1" smtClean="0"/>
              <a:t>++d</a:t>
            </a:r>
            <a:r>
              <a:rPr lang="ru-RU" b="1" baseline="-25000" smtClean="0"/>
              <a:t>2</a:t>
            </a:r>
            <a:r>
              <a:rPr lang="ru-RU" smtClean="0"/>
              <a:t>, сохраняющих неизменным процесс и результат </a:t>
            </a:r>
            <a:r>
              <a:rPr lang="ru-RU" b="1" smtClean="0"/>
              <a:t>p (d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b="1" smtClean="0"/>
              <a:t>)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 </a:t>
            </a:r>
            <a:r>
              <a:rPr lang="ru-RU" b="1" smtClean="0"/>
              <a:t>res</a:t>
            </a:r>
            <a:r>
              <a:rPr lang="ru-RU" smtClean="0"/>
              <a:t> </a:t>
            </a:r>
            <a:r>
              <a:rPr lang="ru-RU" smtClean="0">
                <a:solidFill>
                  <a:srgbClr val="800000"/>
                </a:solidFill>
              </a:rPr>
              <a:t>(...</a:t>
            </a:r>
            <a:r>
              <a:rPr lang="ru-RU" i="1" smtClean="0">
                <a:solidFill>
                  <a:srgbClr val="800000"/>
                </a:solidFill>
              </a:rPr>
              <a:t>интерпретация</a:t>
            </a:r>
            <a:r>
              <a:rPr lang="ru-RU" smtClean="0">
                <a:solidFill>
                  <a:srgbClr val="800000"/>
                </a:solidFill>
              </a:rPr>
              <a:t>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6.7 Декомпозиция окрестности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tars1" pitchFamily="34" charset="2"/>
              <a:buAutoNum type="arabicPeriod" startAt="2"/>
            </a:pPr>
            <a:r>
              <a:rPr lang="ru-RU" smtClean="0"/>
              <a:t>Представление </a:t>
            </a: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d2</a:t>
            </a:r>
            <a:r>
              <a:rPr lang="ru-RU" smtClean="0"/>
              <a:t> множества всех вариаций </a:t>
            </a:r>
            <a:r>
              <a:rPr lang="ru-RU" b="1" smtClean="0"/>
              <a:t>d’</a:t>
            </a:r>
            <a:r>
              <a:rPr lang="ru-RU" smtClean="0"/>
              <a:t> </a:t>
            </a:r>
            <a:r>
              <a:rPr lang="ru-RU" i="1" smtClean="0"/>
              <a:t>фрагмента</a:t>
            </a:r>
            <a:r>
              <a:rPr lang="ru-RU" smtClean="0"/>
              <a:t> </a:t>
            </a:r>
            <a:r>
              <a:rPr lang="ru-RU" b="1" smtClean="0"/>
              <a:t>d</a:t>
            </a:r>
            <a:r>
              <a:rPr lang="ru-RU" b="1" baseline="-18000" smtClean="0"/>
              <a:t>2</a:t>
            </a:r>
            <a:r>
              <a:rPr lang="ru-RU" smtClean="0"/>
              <a:t> в </a:t>
            </a:r>
            <a:r>
              <a:rPr lang="ru-RU" b="1" smtClean="0"/>
              <a:t>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smtClean="0"/>
              <a:t>, сохраняющих неизменным процесс и результат </a:t>
            </a:r>
            <a:r>
              <a:rPr lang="ru-RU" b="1" smtClean="0"/>
              <a:t>p (d</a:t>
            </a:r>
            <a:r>
              <a:rPr lang="ru-RU" b="1" baseline="-18000" smtClean="0"/>
              <a:t>1</a:t>
            </a:r>
            <a:r>
              <a:rPr lang="ru-RU" b="1" smtClean="0"/>
              <a:t>++d</a:t>
            </a:r>
            <a:r>
              <a:rPr lang="ru-RU" b="1" baseline="-18000" smtClean="0"/>
              <a:t>2</a:t>
            </a:r>
            <a:r>
              <a:rPr lang="ru-RU" b="1" smtClean="0"/>
              <a:t>) </a:t>
            </a:r>
            <a:r>
              <a:rPr lang="ru-RU" b="1" baseline="30000" smtClean="0"/>
              <a:t>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smtClean="0"/>
              <a:t> res</a:t>
            </a:r>
            <a:r>
              <a:rPr lang="ru-RU" smtClean="0"/>
              <a:t> (...</a:t>
            </a:r>
            <a:r>
              <a:rPr lang="ru-RU" i="1" smtClean="0"/>
              <a:t>интерпретация</a:t>
            </a:r>
            <a:r>
              <a:rPr lang="ru-RU" smtClean="0"/>
              <a:t>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6.7 Декомпозиция окрестности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1325" y="1541463"/>
            <a:ext cx="6810375" cy="620712"/>
          </a:xfrm>
          <a:noFill/>
        </p:spPr>
        <p:txBody>
          <a:bodyPr/>
          <a:lstStyle/>
          <a:p>
            <a:pPr algn="r" eaLnBrk="1" hangingPunct="1">
              <a:buFont typeface="Stars1" pitchFamily="34" charset="2"/>
              <a:buNone/>
              <a:tabLst>
                <a:tab pos="6372225" algn="l"/>
              </a:tabLst>
            </a:pP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d1</a:t>
            </a:r>
            <a:r>
              <a:rPr lang="ru-RU" sz="2800" b="1" smtClean="0"/>
              <a:t>  d</a:t>
            </a:r>
            <a:r>
              <a:rPr lang="ru-RU" sz="2800" b="1" baseline="-25000" smtClean="0"/>
              <a:t>1</a:t>
            </a:r>
            <a:r>
              <a:rPr lang="ru-RU" sz="2800" b="1" smtClean="0"/>
              <a:t>  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30000" smtClean="0">
                <a:solidFill>
                  <a:srgbClr val="800000"/>
                </a:solidFill>
              </a:rPr>
              <a:t>O</a:t>
            </a:r>
            <a:r>
              <a:rPr lang="ru-RU" sz="2800" b="1" baseline="-25000" smtClean="0"/>
              <a:t>1</a:t>
            </a:r>
            <a:r>
              <a:rPr lang="en-US" sz="2800" b="1" baseline="-25000" smtClean="0"/>
              <a:t>  </a:t>
            </a:r>
            <a:r>
              <a:rPr lang="ru-RU" sz="2800" b="1" smtClean="0"/>
              <a:t>     </a:t>
            </a:r>
            <a:r>
              <a:rPr lang="ru-RU" sz="2800" b="1" smtClean="0">
                <a:solidFill>
                  <a:srgbClr val="800000"/>
                </a:solidFill>
              </a:rPr>
              <a:t>C</a:t>
            </a:r>
            <a:r>
              <a:rPr lang="ru-RU" sz="2800" b="1" baseline="-25000" smtClean="0"/>
              <a:t>1</a:t>
            </a:r>
            <a:r>
              <a:rPr lang="ru-RU" sz="2800" b="1" smtClean="0"/>
              <a:t>    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b="1" smtClean="0"/>
              <a:t>  </a:t>
            </a:r>
            <a:r>
              <a:rPr lang="ru-RU" sz="2800" b="1" smtClean="0">
                <a:solidFill>
                  <a:srgbClr val="800000"/>
                </a:solidFill>
              </a:rPr>
              <a:t>O</a:t>
            </a:r>
            <a:r>
              <a:rPr lang="ru-RU" sz="2800" b="1" baseline="30000" smtClean="0"/>
              <a:t>d1++d2</a:t>
            </a:r>
            <a:endParaRPr lang="ru-RU" sz="2800" b="1" smtClean="0"/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6900863" y="2224088"/>
            <a:ext cx="13525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tabLst>
                <a:tab pos="6372225" algn="l"/>
              </a:tabLst>
            </a:pP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800">
                <a:latin typeface="Tahoma" pitchFamily="34" charset="0"/>
                <a:cs typeface="Tahoma" pitchFamily="34" charset="0"/>
              </a:rPr>
              <a:t>C</a:t>
            </a:r>
            <a:r>
              <a:rPr lang="ru-RU" sz="2800" baseline="30000">
                <a:latin typeface="Tahoma" pitchFamily="34" charset="0"/>
                <a:cs typeface="Tahoma" pitchFamily="34" charset="0"/>
              </a:rPr>
              <a:t>O</a:t>
            </a:r>
            <a:r>
              <a:rPr lang="ru-RU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endParaRPr lang="ru-RU" sz="3200" baseline="-250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tabLst>
                <a:tab pos="6372225" algn="l"/>
              </a:tabLst>
            </a:pP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2800">
                <a:latin typeface="Tahoma" pitchFamily="34" charset="0"/>
                <a:cs typeface="Tahoma" pitchFamily="34" charset="0"/>
              </a:rPr>
              <a:t>C</a:t>
            </a:r>
            <a:r>
              <a:rPr lang="ru-RU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</a:t>
            </a:r>
          </a:p>
          <a:p>
            <a:pPr marL="342900" indent="-342900"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tabLst>
                <a:tab pos="6372225" algn="l"/>
              </a:tabLst>
            </a:pP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2800">
                <a:latin typeface="Tahoma" pitchFamily="34" charset="0"/>
                <a:cs typeface="Tahoma" pitchFamily="34" charset="0"/>
              </a:rPr>
              <a:t>d</a:t>
            </a:r>
            <a:r>
              <a:rPr lang="ru-RU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800" baseline="-25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2800">
                <a:latin typeface="Tahoma" pitchFamily="34" charset="0"/>
                <a:cs typeface="Tahoma" pitchFamily="34" charset="0"/>
              </a:rPr>
              <a:t>O</a:t>
            </a:r>
            <a:r>
              <a:rPr lang="ru-RU"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d2</a:t>
            </a:r>
          </a:p>
          <a:p>
            <a:pPr marL="342900" indent="-342900">
              <a:spcBef>
                <a:spcPct val="20000"/>
              </a:spcBef>
              <a:buClr>
                <a:srgbClr val="800000"/>
              </a:buClr>
              <a:buSzPct val="75000"/>
              <a:buFont typeface="Stars1" pitchFamily="34" charset="2"/>
              <a:buNone/>
              <a:tabLst>
                <a:tab pos="6372225" algn="l"/>
              </a:tabLst>
            </a:pP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3253" name="Picture 7" descr="Decomp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713" y="1987550"/>
            <a:ext cx="59055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анализ: Алгоритм </a:t>
            </a:r>
            <a:r>
              <a:rPr lang="en-US" smtClean="0"/>
              <a:t>nan</a:t>
            </a: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Алгоритм окрестностного анализатора </a:t>
            </a:r>
            <a:r>
              <a:rPr lang="ru-RU" b="1" smtClean="0"/>
              <a:t>nan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nan p d = (res,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)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где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окрестность </a:t>
            </a:r>
            <a:r>
              <a:rPr lang="en-US" b="1" smtClean="0"/>
              <a:t>d</a:t>
            </a:r>
            <a:r>
              <a:rPr lang="en-US" smtClean="0"/>
              <a:t> </a:t>
            </a:r>
            <a:r>
              <a:rPr lang="ru-RU" smtClean="0"/>
              <a:t>такая, что</a:t>
            </a:r>
            <a:br>
              <a:rPr lang="ru-RU" smtClean="0"/>
            </a:br>
            <a:r>
              <a:rPr lang="ru-RU" b="1" smtClean="0"/>
              <a:t>&lt;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 = o(p,d)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6.8 Алгоритм декомпозиции окрестности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5032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decompose :: Class -&gt; [EVal] -&gt; [EVal] -&gt;</a:t>
            </a:r>
            <a:br>
              <a:rPr lang="ru-RU" sz="2800" b="1" smtClean="0"/>
            </a:br>
            <a:r>
              <a:rPr lang="ru-RU" sz="2800" b="1" smtClean="0"/>
              <a:t>							(Class,Class)</a:t>
            </a:r>
            <a:br>
              <a:rPr lang="ru-RU" sz="2800" b="1" smtClean="0"/>
            </a:br>
            <a:r>
              <a:rPr lang="ru-RU" sz="2800" b="1" smtClean="0"/>
              <a:t>decompose o12 d1 d2 = (o1, o2)	where</a:t>
            </a:r>
            <a:br>
              <a:rPr lang="ru-RU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l1</a:t>
            </a:r>
            <a:r>
              <a:rPr lang="en-US" sz="2800" b="1" smtClean="0"/>
              <a:t>		</a:t>
            </a:r>
            <a:r>
              <a:rPr lang="ru-RU" sz="2800" b="1" smtClean="0"/>
              <a:t>= length d1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l2</a:t>
            </a:r>
            <a:r>
              <a:rPr lang="en-US" sz="2800" b="1" smtClean="0"/>
              <a:t>		</a:t>
            </a:r>
            <a:r>
              <a:rPr lang="ru-RU" sz="2800" b="1" smtClean="0"/>
              <a:t>= length d2</a:t>
            </a:r>
            <a:br>
              <a:rPr lang="ru-RU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i</a:t>
            </a:r>
            <a:r>
              <a:rPr lang="en-US" sz="2800" b="1" smtClean="0"/>
              <a:t>		</a:t>
            </a:r>
            <a:r>
              <a:rPr lang="ru-RU" sz="2800" b="1" smtClean="0"/>
              <a:t>= freeindx 0 o12</a:t>
            </a:r>
            <a:br>
              <a:rPr lang="ru-RU" sz="2800" b="1" smtClean="0"/>
            </a:b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(ces1,</a:t>
            </a:r>
            <a:r>
              <a:rPr lang="en-US" sz="2800" b="1" smtClean="0"/>
              <a:t> </a:t>
            </a:r>
            <a:r>
              <a:rPr lang="ru-RU" sz="2800" b="1" smtClean="0"/>
              <a:t>i1) </a:t>
            </a:r>
            <a:r>
              <a:rPr lang="en-US" sz="2800" b="1" smtClean="0"/>
              <a:t>	</a:t>
            </a:r>
            <a:r>
              <a:rPr lang="ru-RU" sz="2800" b="1" smtClean="0"/>
              <a:t>= mkCEVs [ ] l1 i</a:t>
            </a:r>
            <a:br>
              <a:rPr lang="ru-RU" sz="2800" b="1" smtClean="0"/>
            </a:b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(ces2,</a:t>
            </a:r>
            <a:r>
              <a:rPr lang="en-US" sz="2800" b="1" smtClean="0"/>
              <a:t> </a:t>
            </a:r>
            <a:r>
              <a:rPr lang="ru-RU" sz="2800" b="1" smtClean="0"/>
              <a:t>i2)</a:t>
            </a:r>
            <a:r>
              <a:rPr lang="en-US" sz="2800" b="1" smtClean="0"/>
              <a:t>	</a:t>
            </a:r>
            <a:r>
              <a:rPr lang="ru-RU" sz="2800" b="1" smtClean="0"/>
              <a:t>= mkCEVs [ ] l2 i1</a:t>
            </a:r>
            <a:br>
              <a:rPr lang="ru-RU" sz="2800" b="1" smtClean="0"/>
            </a:br>
            <a:r>
              <a:rPr lang="ru-RU" sz="2800" b="1" smtClean="0"/>
              <a:t>	c1</a:t>
            </a:r>
            <a:r>
              <a:rPr lang="en-US" sz="2800" b="1" smtClean="0"/>
              <a:t>		</a:t>
            </a:r>
            <a:r>
              <a:rPr lang="ru-RU" sz="2800" b="1" smtClean="0"/>
              <a:t>= (ces1++d2, RESTR[])</a:t>
            </a:r>
            <a:br>
              <a:rPr lang="ru-RU" sz="2800" b="1" smtClean="0"/>
            </a:br>
            <a:r>
              <a:rPr lang="ru-RU" sz="2800" b="1" smtClean="0"/>
              <a:t>	c2</a:t>
            </a:r>
            <a:r>
              <a:rPr lang="en-US" sz="2800" b="1" smtClean="0"/>
              <a:t>		</a:t>
            </a:r>
            <a:r>
              <a:rPr lang="ru-RU" sz="2800" b="1" smtClean="0"/>
              <a:t>= (d1++ces2, RESTR[])</a:t>
            </a:r>
            <a:br>
              <a:rPr lang="ru-RU" sz="2800" b="1" smtClean="0"/>
            </a:b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(_,((ces’1,r1):_)) = unifC c1 o12 -- c1*o12</a:t>
            </a:r>
            <a:br>
              <a:rPr lang="ru-RU" sz="2800" b="1" smtClean="0"/>
            </a:b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(_,((ces’2,r2):_)) = unifC c2 o12 -- c2*o12</a:t>
            </a:r>
            <a:br>
              <a:rPr lang="ru-RU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o1 = ( (take l1 ces’1), r1 )</a:t>
            </a:r>
            <a:r>
              <a:rPr lang="ru-RU" sz="2800" smtClean="0"/>
              <a:t> </a:t>
            </a:r>
            <a:r>
              <a:rPr lang="ru-RU" sz="2400" smtClean="0"/>
              <a:t>--взяли первые</a:t>
            </a:r>
            <a:r>
              <a:rPr lang="ru-RU" sz="2400" b="1" smtClean="0"/>
              <a:t> </a:t>
            </a:r>
            <a:r>
              <a:rPr lang="en-US" sz="2400" b="1" smtClean="0"/>
              <a:t>l</a:t>
            </a:r>
            <a:r>
              <a:rPr lang="ru-RU" sz="2400" b="1" smtClean="0"/>
              <a:t>1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o2 = ( (drop l1 ces’2), r2 )</a:t>
            </a:r>
            <a:r>
              <a:rPr lang="ru-RU" sz="2800" smtClean="0"/>
              <a:t> </a:t>
            </a:r>
            <a:r>
              <a:rPr lang="ru-RU" sz="2400" smtClean="0"/>
              <a:t>--откинули первые</a:t>
            </a:r>
            <a:r>
              <a:rPr lang="ru-RU" sz="2400" b="1" smtClean="0"/>
              <a:t> </a:t>
            </a:r>
            <a:r>
              <a:rPr lang="en-US" sz="2400" b="1" smtClean="0"/>
              <a:t>l</a:t>
            </a:r>
            <a:r>
              <a:rPr lang="ru-RU" sz="2400" b="1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6.8 Алгоритм декомпозиции окрестности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-- генератор списка уникальных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--</a:t>
            </a:r>
            <a:r>
              <a:rPr lang="ru-RU" smtClean="0"/>
              <a:t> ce-переменных заданной длины</a:t>
            </a:r>
            <a:r>
              <a:rPr lang="en-US" smtClean="0"/>
              <a:t/>
            </a:r>
            <a:br>
              <a:rPr lang="en-US" smtClean="0"/>
            </a:br>
            <a:r>
              <a:rPr lang="ru-RU" b="1" smtClean="0"/>
              <a:t>mkCEVs::CVars-&gt;Int-&gt;FreeIndx -&gt;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 </a:t>
            </a:r>
            <a:r>
              <a:rPr lang="ru-RU" b="1" smtClean="0"/>
              <a:t>(CVars,FreeIndx)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mkCEVs cvs 0 i = (cvs,i)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mkCEVs cvs (n+1) i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</a:t>
            </a:r>
            <a:r>
              <a:rPr lang="ru-RU" b="1" smtClean="0"/>
              <a:t>mkCEVs (cv:cvs) n i’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</a:t>
            </a:r>
            <a:r>
              <a:rPr lang="ru-RU" b="1" smtClean="0"/>
              <a:t>where (cv,i’) = mkCEVar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6.9 Примеры пересечения и декомпозиции окрестностей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1963"/>
            <a:ext cx="8493125" cy="5126037"/>
          </a:xfrm>
        </p:spPr>
        <p:txBody>
          <a:bodyPr/>
          <a:lstStyle/>
          <a:p>
            <a:pPr eaLnBrk="1" hangingPunct="1"/>
            <a:r>
              <a:rPr lang="ru-RU" smtClean="0"/>
              <a:t>Рассмотрим эксплицированные канонические формы результатов реального счета </a:t>
            </a:r>
            <a:r>
              <a:rPr lang="ru-RU" b="1" smtClean="0"/>
              <a:t>nan </a:t>
            </a:r>
            <a:r>
              <a:rPr lang="en-US" b="1" smtClean="0"/>
              <a:t>pmatch</a:t>
            </a:r>
            <a:r>
              <a:rPr lang="en-US" smtClean="0"/>
              <a:t> </a:t>
            </a:r>
            <a:r>
              <a:rPr lang="ru-RU" smtClean="0"/>
              <a:t>для</a:t>
            </a:r>
            <a:r>
              <a:rPr lang="en-US" smtClean="0"/>
              <a:t/>
            </a:r>
            <a:br>
              <a:rPr lang="en-US" smtClean="0"/>
            </a:br>
            <a:r>
              <a:rPr lang="ru-RU" b="1" smtClean="0"/>
              <a:t>d4 = [s4,</a:t>
            </a:r>
            <a:r>
              <a:rPr lang="en-US" b="1" smtClean="0"/>
              <a:t> </a:t>
            </a:r>
            <a:r>
              <a:rPr lang="ru-RU" b="1" smtClean="0"/>
              <a:t>str]</a:t>
            </a:r>
            <a:r>
              <a:rPr lang="ru-RU" smtClean="0"/>
              <a:t> и </a:t>
            </a:r>
            <a:r>
              <a:rPr lang="ru-RU" b="1" smtClean="0"/>
              <a:t>d5 = [s5,</a:t>
            </a:r>
            <a:r>
              <a:rPr lang="en-US" b="1" smtClean="0"/>
              <a:t> </a:t>
            </a:r>
            <a:r>
              <a:rPr lang="ru-RU" b="1" smtClean="0"/>
              <a:t>str]</a:t>
            </a:r>
            <a:r>
              <a:rPr lang="ru-RU" smtClean="0"/>
              <a:t> и последующих строк:</a:t>
            </a:r>
          </a:p>
          <a:p>
            <a:pPr eaLnBrk="1" hangingPunct="1"/>
            <a:r>
              <a:rPr lang="ru-RU" b="1" smtClean="0"/>
              <a:t>s4</a:t>
            </a:r>
            <a:r>
              <a:rPr lang="en-US" b="1" smtClean="0"/>
              <a:t>	 </a:t>
            </a:r>
            <a:r>
              <a:rPr lang="ru-RU" b="1" smtClean="0"/>
              <a:t>= (CONS ’A (CONS ’B ’NIL)</a:t>
            </a:r>
          </a:p>
          <a:p>
            <a:pPr eaLnBrk="1" hangingPunct="1"/>
            <a:r>
              <a:rPr lang="ru-RU" b="1" smtClean="0"/>
              <a:t>s</a:t>
            </a:r>
            <a:r>
              <a:rPr lang="ru-RU" b="1" smtClean="0">
                <a:latin typeface="Arial" charset="0"/>
              </a:rPr>
              <a:t>5</a:t>
            </a:r>
            <a:r>
              <a:rPr lang="en-US" b="1" smtClean="0"/>
              <a:t>	 </a:t>
            </a:r>
            <a:r>
              <a:rPr lang="ru-RU" b="1" smtClean="0"/>
              <a:t>= (CONS ’Z (CONS ’A ’NIL)</a:t>
            </a:r>
          </a:p>
          <a:p>
            <a:pPr eaLnBrk="1" hangingPunct="1"/>
            <a:r>
              <a:rPr lang="ru-RU" b="1" smtClean="0"/>
              <a:t>str</a:t>
            </a:r>
            <a:r>
              <a:rPr lang="en-US" b="1" smtClean="0"/>
              <a:t>	 </a:t>
            </a:r>
            <a:r>
              <a:rPr lang="ru-RU" b="1" smtClean="0"/>
              <a:t>= (CONS ’</a:t>
            </a:r>
            <a:r>
              <a:rPr lang="en-US" b="1" smtClean="0"/>
              <a:t>X</a:t>
            </a:r>
            <a:r>
              <a:rPr lang="ru-RU" b="1" smtClean="0"/>
              <a:t> (CONS ’</a:t>
            </a:r>
            <a:r>
              <a:rPr lang="en-US" b="1" smtClean="0"/>
              <a:t>Y</a:t>
            </a:r>
            <a:r>
              <a:rPr lang="ru-RU" b="1" smtClean="0"/>
              <a:t> (CONS ’Z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                </a:t>
            </a:r>
            <a:r>
              <a:rPr lang="ru-RU" b="1" smtClean="0"/>
              <a:t>(CONS ’</a:t>
            </a:r>
            <a:r>
              <a:rPr lang="en-US" b="1" smtClean="0"/>
              <a:t>A</a:t>
            </a:r>
            <a:r>
              <a:rPr lang="ru-RU" b="1" smtClean="0"/>
              <a:t> (CONS ’</a:t>
            </a:r>
            <a:r>
              <a:rPr lang="en-US" b="1" smtClean="0"/>
              <a:t>B </a:t>
            </a:r>
            <a:r>
              <a:rPr lang="ru-RU" b="1" smtClean="0"/>
              <a:t>’NIL)))))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6.9 Примеры пересечения и декомпозиции окрестностей (1/2)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065338"/>
            <a:ext cx="8493125" cy="4111625"/>
          </a:xfrm>
          <a:noFill/>
        </p:spPr>
        <p:txBody>
          <a:bodyPr/>
          <a:lstStyle/>
          <a:p>
            <a:pPr eaLnBrk="1" hangingPunct="1">
              <a:buFont typeface="Stars1" pitchFamily="34" charset="2"/>
              <a:buNone/>
            </a:pPr>
            <a:r>
              <a:rPr lang="ru-RU" sz="2800" b="1" dirty="0" smtClean="0"/>
              <a:t>(res4,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[s4,str]</a:t>
            </a:r>
            <a:r>
              <a:rPr lang="ru-RU" sz="2800" b="1" dirty="0" smtClean="0"/>
              <a:t>)</a:t>
            </a:r>
            <a:r>
              <a:rPr lang="en-US" sz="2800" b="1" dirty="0" smtClean="0"/>
              <a:t>	</a:t>
            </a:r>
            <a:r>
              <a:rPr lang="ru-RU" sz="2800" b="1" dirty="0" smtClean="0"/>
              <a:t>= </a:t>
            </a:r>
            <a:r>
              <a:rPr lang="ru-RU" sz="2800" b="1" dirty="0" err="1" smtClean="0"/>
              <a:t>nan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pmatch</a:t>
            </a:r>
            <a:r>
              <a:rPr lang="ru-RU" sz="2800" b="1" dirty="0" smtClean="0"/>
              <a:t> [s4</a:t>
            </a:r>
            <a:r>
              <a:rPr lang="en-US" sz="2800" b="1" dirty="0" smtClean="0"/>
              <a:t>, </a:t>
            </a:r>
            <a:r>
              <a:rPr lang="ru-RU" sz="2800" b="1" dirty="0" err="1" smtClean="0"/>
              <a:t>str</a:t>
            </a:r>
            <a:r>
              <a:rPr lang="ru-RU" sz="2800" b="1" dirty="0" smtClean="0"/>
              <a:t>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dirty="0" smtClean="0"/>
              <a:t>(res5,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[s5,str]</a:t>
            </a:r>
            <a:r>
              <a:rPr lang="ru-RU" sz="2800" b="1" dirty="0" smtClean="0"/>
              <a:t>)</a:t>
            </a:r>
            <a:r>
              <a:rPr lang="en-US" sz="2800" b="1" dirty="0" smtClean="0"/>
              <a:t>	</a:t>
            </a:r>
            <a:r>
              <a:rPr lang="ru-RU" sz="2800" b="1" dirty="0" smtClean="0"/>
              <a:t>= </a:t>
            </a:r>
            <a:r>
              <a:rPr lang="ru-RU" sz="2800" b="1" dirty="0" err="1" smtClean="0"/>
              <a:t>nan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pmatch</a:t>
            </a:r>
            <a:r>
              <a:rPr lang="ru-RU" sz="2800" b="1" dirty="0" smtClean="0"/>
              <a:t> [</a:t>
            </a:r>
            <a:r>
              <a:rPr lang="ru-RU" sz="2800" b="1" dirty="0" err="1" smtClean="0"/>
              <a:t>s</a:t>
            </a:r>
            <a:r>
              <a:rPr lang="en-US" sz="2800" b="1" dirty="0" smtClean="0"/>
              <a:t>5, </a:t>
            </a:r>
            <a:r>
              <a:rPr lang="ru-RU" sz="2800" b="1" dirty="0" err="1" smtClean="0"/>
              <a:t>str</a:t>
            </a:r>
            <a:r>
              <a:rPr lang="ru-RU" sz="2800" b="1" dirty="0" smtClean="0"/>
              <a:t>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s4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str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)</a:t>
            </a:r>
            <a:r>
              <a:rPr lang="en-US" sz="2800" b="1" dirty="0" smtClean="0"/>
              <a:t>	</a:t>
            </a:r>
            <a:r>
              <a:rPr lang="ru-RU" sz="2800" b="1" dirty="0" smtClean="0"/>
              <a:t>= </a:t>
            </a:r>
            <a:r>
              <a:rPr lang="ru-RU" sz="2800" b="1" dirty="0" err="1" smtClean="0"/>
              <a:t>decompose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[s4,str] </a:t>
            </a:r>
            <a:r>
              <a:rPr lang="ru-RU" sz="2800" b="1" dirty="0" smtClean="0"/>
              <a:t>[s4] [</a:t>
            </a:r>
            <a:r>
              <a:rPr lang="ru-RU" sz="2800" b="1" dirty="0" err="1" smtClean="0"/>
              <a:t>str</a:t>
            </a:r>
            <a:r>
              <a:rPr lang="ru-RU" sz="2800" b="1" dirty="0" smtClean="0"/>
              <a:t>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s5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str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 )</a:t>
            </a:r>
            <a:r>
              <a:rPr lang="en-US" sz="2800" b="1" dirty="0" smtClean="0"/>
              <a:t>	</a:t>
            </a:r>
            <a:r>
              <a:rPr lang="ru-RU" sz="2800" b="1" dirty="0" smtClean="0"/>
              <a:t>= </a:t>
            </a:r>
            <a:r>
              <a:rPr lang="ru-RU" sz="2800" b="1" dirty="0" err="1" smtClean="0"/>
              <a:t>decompose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[s5,str]</a:t>
            </a:r>
            <a:r>
              <a:rPr lang="ru-RU" sz="2800" b="1" dirty="0" smtClean="0"/>
              <a:t> [s5] [</a:t>
            </a:r>
            <a:r>
              <a:rPr lang="ru-RU" sz="2800" b="1" dirty="0" err="1" smtClean="0"/>
              <a:t>str</a:t>
            </a:r>
            <a:r>
              <a:rPr lang="ru-RU" sz="2800" b="1" dirty="0" smtClean="0"/>
              <a:t>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str</a:t>
            </a:r>
            <a:r>
              <a:rPr lang="ru-RU" sz="2800" b="1" baseline="-25000" dirty="0" smtClean="0"/>
              <a:t>1,2</a:t>
            </a:r>
            <a:r>
              <a:rPr lang="en-US" sz="2800" b="1" baseline="-25000" dirty="0" smtClean="0"/>
              <a:t>		</a:t>
            </a:r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str</a:t>
            </a:r>
            <a:r>
              <a:rPr lang="ru-RU" sz="2800" b="1" baseline="-25000" dirty="0" smtClean="0"/>
              <a:t>1</a:t>
            </a:r>
            <a:r>
              <a:rPr lang="ru-RU" sz="2800" b="1" baseline="-6000" dirty="0" smtClean="0"/>
              <a:t>* </a:t>
            </a:r>
            <a:r>
              <a:rPr lang="ru-RU" sz="2800" b="1" dirty="0" smtClean="0">
                <a:solidFill>
                  <a:srgbClr val="800000"/>
                </a:solidFill>
              </a:rPr>
              <a:t>O</a:t>
            </a:r>
            <a:r>
              <a:rPr lang="ru-RU" sz="2800" b="1" baseline="30000" dirty="0" smtClean="0"/>
              <a:t>str</a:t>
            </a:r>
            <a:r>
              <a:rPr lang="ru-RU" sz="2800" b="1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endParaRPr lang="ru-RU" b="1" smtClean="0">
              <a:solidFill>
                <a:srgbClr val="8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en-US" b="1" baseline="30000" smtClean="0"/>
              <a:t>[s</a:t>
            </a:r>
            <a:r>
              <a:rPr lang="ru-RU" b="1" baseline="30000" smtClean="0"/>
              <a:t>4</a:t>
            </a:r>
            <a:r>
              <a:rPr lang="en-US" b="1" baseline="30000" smtClean="0"/>
              <a:t>,str]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([CONS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’B ’NIL</a:t>
            </a:r>
            <a:r>
              <a:rPr lang="ru-RU" b="1" smtClean="0"/>
              <a:t>),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   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’Z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’B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))))],</a:t>
            </a:r>
            <a:br>
              <a:rPr lang="ru-RU" b="1" smtClean="0"/>
            </a:br>
            <a:r>
              <a:rPr lang="ru-RU" b="1" smtClean="0"/>
              <a:t>		RESTR [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.4,</a:t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5</a:t>
            </a:r>
            <a:r>
              <a:rPr lang="ru-RU" b="1" smtClean="0"/>
              <a:t>,</a:t>
            </a:r>
            <a:br>
              <a:rPr lang="ru-RU" b="1" smtClean="0"/>
            </a:br>
            <a:r>
              <a:rPr lang="ru-RU" b="1" smtClean="0"/>
              <a:t>	 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.6 ] )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4449763" y="4229100"/>
            <a:ext cx="3611562" cy="474663"/>
            <a:chOff x="2803" y="2664"/>
            <a:chExt cx="2275" cy="299"/>
          </a:xfrm>
        </p:grpSpPr>
        <p:sp>
          <p:nvSpPr>
            <p:cNvPr id="58385" name="Text Box 5"/>
            <p:cNvSpPr txBox="1">
              <a:spLocks noChangeArrowheads="1"/>
            </p:cNvSpPr>
            <p:nvPr/>
          </p:nvSpPr>
          <p:spPr bwMode="auto">
            <a:xfrm>
              <a:off x="2803" y="2664"/>
              <a:ext cx="227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r>
                <a:rPr lang="ru-RU" sz="2400">
                  <a:solidFill>
                    <a:schemeClr val="tx1"/>
                  </a:solidFill>
                </a:rPr>
                <a:t>                  </a:t>
              </a:r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0000FF"/>
                  </a:solidFill>
                </a:rPr>
                <a:t>2</a:t>
              </a:r>
              <a:r>
                <a:rPr lang="ru-RU" sz="2400">
                  <a:solidFill>
                    <a:schemeClr val="tx1"/>
                  </a:solidFill>
                </a:rPr>
                <a:t>     </a:t>
              </a:r>
              <a:r>
                <a:rPr lang="en-US" sz="2400">
                  <a:solidFill>
                    <a:schemeClr val="tx1"/>
                  </a:solidFill>
                </a:rPr>
                <a:t> </a:t>
              </a:r>
              <a:r>
                <a:rPr lang="ru-RU" sz="2400">
                  <a:solidFill>
                    <a:srgbClr val="008000"/>
                  </a:solidFill>
                </a:rPr>
                <a:t>7</a:t>
              </a:r>
            </a:p>
          </p:txBody>
        </p:sp>
        <p:sp>
          <p:nvSpPr>
            <p:cNvPr id="877574" name="Line 6"/>
            <p:cNvSpPr>
              <a:spLocks noChangeShapeType="1"/>
            </p:cNvSpPr>
            <p:nvPr/>
          </p:nvSpPr>
          <p:spPr bwMode="auto">
            <a:xfrm flipV="1">
              <a:off x="2806" y="2945"/>
              <a:ext cx="29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7575" name="Line 7"/>
            <p:cNvSpPr>
              <a:spLocks noChangeShapeType="1"/>
            </p:cNvSpPr>
            <p:nvPr/>
          </p:nvSpPr>
          <p:spPr bwMode="auto">
            <a:xfrm>
              <a:off x="4364" y="2960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7576" name="Line 8"/>
            <p:cNvSpPr>
              <a:spLocks noChangeShapeType="1"/>
            </p:cNvSpPr>
            <p:nvPr/>
          </p:nvSpPr>
          <p:spPr bwMode="auto">
            <a:xfrm>
              <a:off x="4013" y="2939"/>
              <a:ext cx="303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7577" name="Line 9"/>
            <p:cNvSpPr>
              <a:spLocks noChangeShapeType="1"/>
            </p:cNvSpPr>
            <p:nvPr/>
          </p:nvSpPr>
          <p:spPr bwMode="auto">
            <a:xfrm>
              <a:off x="4364" y="291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373" name="Group 10"/>
          <p:cNvGrpSpPr>
            <a:grpSpLocks/>
          </p:cNvGrpSpPr>
          <p:nvPr/>
        </p:nvGrpSpPr>
        <p:grpSpPr bwMode="auto">
          <a:xfrm>
            <a:off x="3065463" y="2314575"/>
            <a:ext cx="5065712" cy="457200"/>
            <a:chOff x="1931" y="1458"/>
            <a:chExt cx="3191" cy="288"/>
          </a:xfrm>
        </p:grpSpPr>
        <p:sp>
          <p:nvSpPr>
            <p:cNvPr id="58380" name="Text Box 11"/>
            <p:cNvSpPr txBox="1">
              <a:spLocks noChangeArrowheads="1"/>
            </p:cNvSpPr>
            <p:nvPr/>
          </p:nvSpPr>
          <p:spPr bwMode="auto">
            <a:xfrm>
              <a:off x="1931" y="145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r>
                <a:rPr lang="ru-RU" sz="2400">
                  <a:solidFill>
                    <a:schemeClr val="tx1"/>
                  </a:solidFill>
                </a:rPr>
                <a:t>                  </a:t>
              </a:r>
              <a:r>
                <a:rPr lang="en-US" sz="2400">
                  <a:solidFill>
                    <a:schemeClr val="tx1"/>
                  </a:solidFill>
                </a:rPr>
                <a:t>   </a:t>
              </a:r>
              <a:r>
                <a:rPr lang="en-US" sz="2400">
                  <a:solidFill>
                    <a:srgbClr val="0000FF"/>
                  </a:solidFill>
                </a:rPr>
                <a:t>2 </a:t>
              </a:r>
              <a:r>
                <a:rPr lang="ru-RU" sz="2400">
                  <a:solidFill>
                    <a:srgbClr val="0000FF"/>
                  </a:solidFill>
                </a:rPr>
                <a:t>   </a:t>
              </a:r>
              <a:r>
                <a:rPr lang="en-US" sz="2400">
                  <a:solidFill>
                    <a:srgbClr val="0000FF"/>
                  </a:solidFill>
                </a:rPr>
                <a:t> </a:t>
              </a:r>
              <a:r>
                <a:rPr lang="ru-RU" sz="2400">
                  <a:solidFill>
                    <a:srgbClr val="0000FF"/>
                  </a:solidFill>
                </a:rPr>
                <a:t>  </a:t>
              </a:r>
              <a:r>
                <a:rPr lang="en-US" sz="2400">
                  <a:solidFill>
                    <a:srgbClr val="0000FF"/>
                  </a:solidFill>
                </a:rPr>
                <a:t>3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58381" name="Group 12"/>
            <p:cNvGrpSpPr>
              <a:grpSpLocks/>
            </p:cNvGrpSpPr>
            <p:nvPr/>
          </p:nvGrpSpPr>
          <p:grpSpPr bwMode="auto">
            <a:xfrm>
              <a:off x="1952" y="1719"/>
              <a:ext cx="2060" cy="3"/>
              <a:chOff x="1952" y="1719"/>
              <a:chExt cx="2060" cy="3"/>
            </a:xfrm>
          </p:grpSpPr>
          <p:sp>
            <p:nvSpPr>
              <p:cNvPr id="877581" name="Line 13"/>
              <p:cNvSpPr>
                <a:spLocks noChangeShapeType="1"/>
              </p:cNvSpPr>
              <p:nvPr/>
            </p:nvSpPr>
            <p:spPr bwMode="auto">
              <a:xfrm flipV="1">
                <a:off x="1952" y="1720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7582" name="Line 14"/>
              <p:cNvSpPr>
                <a:spLocks noChangeShapeType="1"/>
              </p:cNvSpPr>
              <p:nvPr/>
            </p:nvSpPr>
            <p:spPr bwMode="auto">
              <a:xfrm>
                <a:off x="3548" y="1720"/>
                <a:ext cx="46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7583" name="Line 15"/>
              <p:cNvSpPr>
                <a:spLocks noChangeShapeType="1"/>
              </p:cNvSpPr>
              <p:nvPr/>
            </p:nvSpPr>
            <p:spPr bwMode="auto">
              <a:xfrm>
                <a:off x="3182" y="1719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58374" name="Group 16"/>
          <p:cNvGrpSpPr>
            <a:grpSpLocks/>
          </p:cNvGrpSpPr>
          <p:nvPr/>
        </p:nvGrpSpPr>
        <p:grpSpPr bwMode="auto">
          <a:xfrm>
            <a:off x="3054350" y="3314700"/>
            <a:ext cx="5065713" cy="457200"/>
            <a:chOff x="1924" y="2088"/>
            <a:chExt cx="3191" cy="288"/>
          </a:xfrm>
        </p:grpSpPr>
        <p:sp>
          <p:nvSpPr>
            <p:cNvPr id="58375" name="Text Box 17"/>
            <p:cNvSpPr txBox="1">
              <a:spLocks noChangeArrowheads="1"/>
            </p:cNvSpPr>
            <p:nvPr/>
          </p:nvSpPr>
          <p:spPr bwMode="auto">
            <a:xfrm>
              <a:off x="1924" y="208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</a:t>
              </a:r>
              <a:r>
                <a:rPr lang="ru-RU" sz="2400">
                  <a:solidFill>
                    <a:srgbClr val="0000FF"/>
                  </a:solidFill>
                </a:rPr>
                <a:t>4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0000FF"/>
                  </a:solidFill>
                </a:rPr>
                <a:t>5</a:t>
              </a:r>
              <a:r>
                <a:rPr lang="ru-RU" sz="2400">
                  <a:solidFill>
                    <a:srgbClr val="0000FF"/>
                  </a:solidFill>
                </a:rPr>
                <a:t>                   </a:t>
              </a:r>
              <a:r>
                <a:rPr lang="en-US" sz="2400">
                  <a:solidFill>
                    <a:srgbClr val="0000FF"/>
                  </a:solidFill>
                </a:rPr>
                <a:t>  </a:t>
              </a:r>
              <a:r>
                <a:rPr lang="ru-RU" sz="2400">
                  <a:solidFill>
                    <a:srgbClr val="0000FF"/>
                  </a:solidFill>
                </a:rPr>
                <a:t>6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58376" name="Group 18"/>
            <p:cNvGrpSpPr>
              <a:grpSpLocks/>
            </p:cNvGrpSpPr>
            <p:nvPr/>
          </p:nvGrpSpPr>
          <p:grpSpPr bwMode="auto">
            <a:xfrm>
              <a:off x="1944" y="2341"/>
              <a:ext cx="2749" cy="3"/>
              <a:chOff x="1989" y="2305"/>
              <a:chExt cx="2749" cy="3"/>
            </a:xfrm>
          </p:grpSpPr>
          <p:sp>
            <p:nvSpPr>
              <p:cNvPr id="877587" name="Line 19"/>
              <p:cNvSpPr>
                <a:spLocks noChangeShapeType="1"/>
              </p:cNvSpPr>
              <p:nvPr/>
            </p:nvSpPr>
            <p:spPr bwMode="auto">
              <a:xfrm flipV="1">
                <a:off x="1989" y="2305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7588" name="Line 20"/>
              <p:cNvSpPr>
                <a:spLocks noChangeShapeType="1"/>
              </p:cNvSpPr>
              <p:nvPr/>
            </p:nvSpPr>
            <p:spPr bwMode="auto">
              <a:xfrm>
                <a:off x="3219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7589" name="Line 21"/>
              <p:cNvSpPr>
                <a:spLocks noChangeShapeType="1"/>
              </p:cNvSpPr>
              <p:nvPr/>
            </p:nvSpPr>
            <p:spPr bwMode="auto">
              <a:xfrm>
                <a:off x="4435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endParaRPr lang="ru-RU" b="1" smtClean="0">
              <a:solidFill>
                <a:srgbClr val="8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[s5,str]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([CONS </a:t>
            </a:r>
            <a:r>
              <a:rPr lang="ru-RU" b="1" smtClean="0">
                <a:solidFill>
                  <a:srgbClr val="0000FF"/>
                </a:solidFill>
              </a:rPr>
              <a:t>’</a:t>
            </a:r>
            <a:r>
              <a:rPr lang="en-US" b="1" smtClean="0">
                <a:solidFill>
                  <a:srgbClr val="0000FF"/>
                </a:solidFill>
              </a:rPr>
              <a:t>Z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</a:t>
            </a:r>
            <a:r>
              <a:rPr lang="en-US" b="1" smtClean="0">
                <a:solidFill>
                  <a:srgbClr val="0000FF"/>
                </a:solidFill>
              </a:rPr>
              <a:t>A</a:t>
            </a:r>
            <a:r>
              <a:rPr lang="ru-RU" b="1" smtClean="0">
                <a:solidFill>
                  <a:srgbClr val="0000FF"/>
                </a:solidFill>
              </a:rPr>
              <a:t> ’NIL</a:t>
            </a:r>
            <a:r>
              <a:rPr lang="ru-RU" b="1" smtClean="0"/>
              <a:t>),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   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’Z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</a:t>
            </a:r>
            <a:r>
              <a:rPr lang="ru-RU" b="1" smtClean="0">
                <a:solidFill>
                  <a:srgbClr val="0000FF"/>
                </a:solidFill>
              </a:rPr>
              <a:t>’A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8000"/>
                </a:solidFill>
              </a:rPr>
              <a:t>(CONS ’B ’NIL)</a:t>
            </a:r>
            <a:r>
              <a:rPr lang="ru-RU" b="1" smtClean="0"/>
              <a:t>)))],</a:t>
            </a:r>
            <a:br>
              <a:rPr lang="ru-RU" b="1" smtClean="0"/>
            </a:br>
            <a:r>
              <a:rPr lang="ru-RU" b="1" smtClean="0"/>
              <a:t>		RESTR [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.4,</a:t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 :</a:t>
            </a:r>
            <a:r>
              <a:rPr lang="ru-RU" b="1" smtClean="0">
                <a:sym typeface="SymbolProp BT" pitchFamily="2" charset="2"/>
              </a:rPr>
              <a:t>≠: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5</a:t>
            </a:r>
            <a:r>
              <a:rPr lang="ru-RU" b="1" smtClean="0"/>
              <a:t> ] )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449763" y="4229100"/>
            <a:ext cx="3611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2 </a:t>
            </a:r>
            <a:r>
              <a:rPr lang="ru-RU" sz="2400">
                <a:solidFill>
                  <a:schemeClr val="tx1"/>
                </a:solidFill>
              </a:rPr>
              <a:t>                  </a:t>
            </a:r>
            <a:r>
              <a:rPr lang="en-US" sz="2400">
                <a:solidFill>
                  <a:srgbClr val="008000"/>
                </a:solidFill>
              </a:rPr>
              <a:t>6</a:t>
            </a:r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879621" name="Line 5"/>
          <p:cNvSpPr>
            <a:spLocks noChangeShapeType="1"/>
          </p:cNvSpPr>
          <p:nvPr/>
        </p:nvSpPr>
        <p:spPr bwMode="auto">
          <a:xfrm flipV="1">
            <a:off x="4454525" y="4675188"/>
            <a:ext cx="4619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9398" name="Group 6"/>
          <p:cNvGrpSpPr>
            <a:grpSpLocks/>
          </p:cNvGrpSpPr>
          <p:nvPr/>
        </p:nvGrpSpPr>
        <p:grpSpPr bwMode="auto">
          <a:xfrm>
            <a:off x="5022850" y="4646613"/>
            <a:ext cx="2890838" cy="57150"/>
            <a:chOff x="4364" y="2918"/>
            <a:chExt cx="510" cy="45"/>
          </a:xfrm>
        </p:grpSpPr>
        <p:sp>
          <p:nvSpPr>
            <p:cNvPr id="879623" name="Line 7"/>
            <p:cNvSpPr>
              <a:spLocks noChangeShapeType="1"/>
            </p:cNvSpPr>
            <p:nvPr/>
          </p:nvSpPr>
          <p:spPr bwMode="auto">
            <a:xfrm>
              <a:off x="4364" y="2961"/>
              <a:ext cx="510" cy="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9624" name="Line 8"/>
            <p:cNvSpPr>
              <a:spLocks noChangeShapeType="1"/>
            </p:cNvSpPr>
            <p:nvPr/>
          </p:nvSpPr>
          <p:spPr bwMode="auto">
            <a:xfrm>
              <a:off x="4364" y="291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399" name="Group 9"/>
          <p:cNvGrpSpPr>
            <a:grpSpLocks/>
          </p:cNvGrpSpPr>
          <p:nvPr/>
        </p:nvGrpSpPr>
        <p:grpSpPr bwMode="auto">
          <a:xfrm>
            <a:off x="3065463" y="2314575"/>
            <a:ext cx="5065712" cy="457200"/>
            <a:chOff x="1931" y="1458"/>
            <a:chExt cx="3191" cy="288"/>
          </a:xfrm>
        </p:grpSpPr>
        <p:sp>
          <p:nvSpPr>
            <p:cNvPr id="59406" name="Text Box 10"/>
            <p:cNvSpPr txBox="1">
              <a:spLocks noChangeArrowheads="1"/>
            </p:cNvSpPr>
            <p:nvPr/>
          </p:nvSpPr>
          <p:spPr bwMode="auto">
            <a:xfrm>
              <a:off x="1931" y="145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en-US" sz="2400">
                  <a:solidFill>
                    <a:srgbClr val="0000FF"/>
                  </a:solidFill>
                </a:rPr>
                <a:t>  2</a:t>
              </a:r>
              <a:r>
                <a:rPr lang="ru-RU" sz="2400">
                  <a:solidFill>
                    <a:srgbClr val="0000FF"/>
                  </a:solidFill>
                </a:rPr>
                <a:t>     </a:t>
              </a:r>
              <a:r>
                <a:rPr lang="en-US" sz="2400">
                  <a:solidFill>
                    <a:srgbClr val="0000FF"/>
                  </a:solidFill>
                </a:rPr>
                <a:t>  3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59407" name="Group 11"/>
            <p:cNvGrpSpPr>
              <a:grpSpLocks/>
            </p:cNvGrpSpPr>
            <p:nvPr/>
          </p:nvGrpSpPr>
          <p:grpSpPr bwMode="auto">
            <a:xfrm>
              <a:off x="1952" y="1719"/>
              <a:ext cx="2060" cy="3"/>
              <a:chOff x="1952" y="1719"/>
              <a:chExt cx="2060" cy="3"/>
            </a:xfrm>
          </p:grpSpPr>
          <p:sp>
            <p:nvSpPr>
              <p:cNvPr id="879628" name="Line 12"/>
              <p:cNvSpPr>
                <a:spLocks noChangeShapeType="1"/>
              </p:cNvSpPr>
              <p:nvPr/>
            </p:nvSpPr>
            <p:spPr bwMode="auto">
              <a:xfrm flipV="1">
                <a:off x="1952" y="1720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9629" name="Line 13"/>
              <p:cNvSpPr>
                <a:spLocks noChangeShapeType="1"/>
              </p:cNvSpPr>
              <p:nvPr/>
            </p:nvSpPr>
            <p:spPr bwMode="auto">
              <a:xfrm>
                <a:off x="3548" y="1720"/>
                <a:ext cx="46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9630" name="Line 14"/>
              <p:cNvSpPr>
                <a:spLocks noChangeShapeType="1"/>
              </p:cNvSpPr>
              <p:nvPr/>
            </p:nvSpPr>
            <p:spPr bwMode="auto">
              <a:xfrm>
                <a:off x="3182" y="1719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59400" name="Group 15"/>
          <p:cNvGrpSpPr>
            <a:grpSpLocks/>
          </p:cNvGrpSpPr>
          <p:nvPr/>
        </p:nvGrpSpPr>
        <p:grpSpPr bwMode="auto">
          <a:xfrm>
            <a:off x="3054350" y="3314700"/>
            <a:ext cx="5065713" cy="457200"/>
            <a:chOff x="1924" y="2088"/>
            <a:chExt cx="3191" cy="288"/>
          </a:xfrm>
        </p:grpSpPr>
        <p:sp>
          <p:nvSpPr>
            <p:cNvPr id="59401" name="Text Box 16"/>
            <p:cNvSpPr txBox="1">
              <a:spLocks noChangeArrowheads="1"/>
            </p:cNvSpPr>
            <p:nvPr/>
          </p:nvSpPr>
          <p:spPr bwMode="auto">
            <a:xfrm>
              <a:off x="1924" y="208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</a:t>
              </a:r>
              <a:r>
                <a:rPr lang="ru-RU" sz="2400">
                  <a:solidFill>
                    <a:srgbClr val="0000FF"/>
                  </a:solidFill>
                </a:rPr>
                <a:t>4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en-US" sz="2400">
                  <a:solidFill>
                    <a:srgbClr val="0000FF"/>
                  </a:solidFill>
                </a:rPr>
                <a:t>  5</a:t>
              </a:r>
              <a:r>
                <a:rPr lang="ru-RU" sz="2400">
                  <a:solidFill>
                    <a:srgbClr val="0000FF"/>
                  </a:solidFill>
                </a:rPr>
                <a:t>                   </a:t>
              </a:r>
              <a:r>
                <a:rPr lang="en-US" sz="2400">
                  <a:solidFill>
                    <a:srgbClr val="0000FF"/>
                  </a:solidFill>
                </a:rPr>
                <a:t>  1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59402" name="Group 17"/>
            <p:cNvGrpSpPr>
              <a:grpSpLocks/>
            </p:cNvGrpSpPr>
            <p:nvPr/>
          </p:nvGrpSpPr>
          <p:grpSpPr bwMode="auto">
            <a:xfrm>
              <a:off x="1944" y="2341"/>
              <a:ext cx="2749" cy="3"/>
              <a:chOff x="1989" y="2305"/>
              <a:chExt cx="2749" cy="3"/>
            </a:xfrm>
          </p:grpSpPr>
          <p:sp>
            <p:nvSpPr>
              <p:cNvPr id="879634" name="Line 18"/>
              <p:cNvSpPr>
                <a:spLocks noChangeShapeType="1"/>
              </p:cNvSpPr>
              <p:nvPr/>
            </p:nvSpPr>
            <p:spPr bwMode="auto">
              <a:xfrm flipV="1">
                <a:off x="1989" y="2305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9635" name="Line 19"/>
              <p:cNvSpPr>
                <a:spLocks noChangeShapeType="1"/>
              </p:cNvSpPr>
              <p:nvPr/>
            </p:nvSpPr>
            <p:spPr bwMode="auto">
              <a:xfrm>
                <a:off x="3219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9636" name="Line 20"/>
              <p:cNvSpPr>
                <a:spLocks noChangeShapeType="1"/>
              </p:cNvSpPr>
              <p:nvPr/>
            </p:nvSpPr>
            <p:spPr bwMode="auto">
              <a:xfrm>
                <a:off x="4435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s</a:t>
            </a:r>
            <a:r>
              <a:rPr lang="en-US" b="1" baseline="30000" smtClean="0"/>
              <a:t>4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(CONS ’</a:t>
            </a:r>
            <a:r>
              <a:rPr lang="en-US" b="1" smtClean="0"/>
              <a:t>A</a:t>
            </a:r>
            <a:r>
              <a:rPr lang="ru-RU" b="1" smtClean="0"/>
              <a:t> (CONS ’</a:t>
            </a:r>
            <a:r>
              <a:rPr lang="en-US" b="1" smtClean="0"/>
              <a:t>B</a:t>
            </a:r>
            <a:r>
              <a:rPr lang="ru-RU" b="1" smtClean="0">
                <a:solidFill>
                  <a:srgbClr val="0000FF"/>
                </a:solidFill>
              </a:rPr>
              <a:t> ’NIL</a:t>
            </a:r>
            <a:r>
              <a:rPr lang="ru-RU" b="1" smtClean="0"/>
              <a:t>),</a:t>
            </a:r>
            <a:r>
              <a:rPr lang="en-US" b="1" smtClean="0"/>
              <a:t> </a:t>
            </a:r>
            <a:r>
              <a:rPr lang="ru-RU" b="1" smtClean="0"/>
              <a:t>RESTR [</a:t>
            </a:r>
            <a:r>
              <a:rPr lang="en-US" b="1" smtClean="0"/>
              <a:t> </a:t>
            </a:r>
            <a:r>
              <a:rPr lang="ru-RU" b="1" smtClean="0"/>
              <a:t>])</a:t>
            </a:r>
            <a:endParaRPr lang="en-US" b="1" smtClean="0"/>
          </a:p>
          <a:p>
            <a:pPr eaLnBrk="1" hangingPunct="1"/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ru-RU" b="1" baseline="30000" smtClean="0"/>
              <a:t>s5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(CONS ’</a:t>
            </a:r>
            <a:r>
              <a:rPr lang="en-US" b="1" smtClean="0"/>
              <a:t>Z</a:t>
            </a:r>
            <a:r>
              <a:rPr lang="ru-RU" b="1" smtClean="0"/>
              <a:t> (CONS ’</a:t>
            </a:r>
            <a:r>
              <a:rPr lang="en-US" b="1" smtClean="0"/>
              <a:t>A</a:t>
            </a:r>
            <a:r>
              <a:rPr lang="ru-RU" b="1" smtClean="0">
                <a:solidFill>
                  <a:srgbClr val="0000FF"/>
                </a:solidFill>
              </a:rPr>
              <a:t> ’NIL</a:t>
            </a:r>
            <a:r>
              <a:rPr lang="ru-RU" b="1" smtClean="0"/>
              <a:t>),</a:t>
            </a:r>
            <a:r>
              <a:rPr lang="en-US" b="1" smtClean="0"/>
              <a:t> </a:t>
            </a:r>
            <a:r>
              <a:rPr lang="ru-RU" b="1" smtClean="0"/>
              <a:t>RESTR [</a:t>
            </a:r>
            <a:r>
              <a:rPr lang="en-US" b="1" smtClean="0"/>
              <a:t> </a:t>
            </a:r>
            <a:r>
              <a:rPr lang="ru-RU" b="1" smtClean="0"/>
              <a:t>])</a:t>
            </a:r>
          </a:p>
        </p:txBody>
      </p:sp>
      <p:grpSp>
        <p:nvGrpSpPr>
          <p:cNvPr id="60420" name="Group 21"/>
          <p:cNvGrpSpPr>
            <a:grpSpLocks/>
          </p:cNvGrpSpPr>
          <p:nvPr/>
        </p:nvGrpSpPr>
        <p:grpSpPr bwMode="auto">
          <a:xfrm>
            <a:off x="5446713" y="1711325"/>
            <a:ext cx="736600" cy="457200"/>
            <a:chOff x="3548" y="1438"/>
            <a:chExt cx="464" cy="288"/>
          </a:xfrm>
        </p:grpSpPr>
        <p:sp>
          <p:nvSpPr>
            <p:cNvPr id="60424" name="Text Box 10"/>
            <p:cNvSpPr txBox="1">
              <a:spLocks noChangeArrowheads="1"/>
            </p:cNvSpPr>
            <p:nvPr/>
          </p:nvSpPr>
          <p:spPr bwMode="auto">
            <a:xfrm>
              <a:off x="3582" y="1438"/>
              <a:ext cx="33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sp>
          <p:nvSpPr>
            <p:cNvPr id="881677" name="Line 13"/>
            <p:cNvSpPr>
              <a:spLocks noChangeShapeType="1"/>
            </p:cNvSpPr>
            <p:nvPr/>
          </p:nvSpPr>
          <p:spPr bwMode="auto">
            <a:xfrm>
              <a:off x="3548" y="1720"/>
              <a:ext cx="4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0421" name="Group 22"/>
          <p:cNvGrpSpPr>
            <a:grpSpLocks/>
          </p:cNvGrpSpPr>
          <p:nvPr/>
        </p:nvGrpSpPr>
        <p:grpSpPr bwMode="auto">
          <a:xfrm>
            <a:off x="5448300" y="2784475"/>
            <a:ext cx="736600" cy="457200"/>
            <a:chOff x="3548" y="1438"/>
            <a:chExt cx="464" cy="288"/>
          </a:xfrm>
        </p:grpSpPr>
        <p:sp>
          <p:nvSpPr>
            <p:cNvPr id="60422" name="Text Box 23"/>
            <p:cNvSpPr txBox="1">
              <a:spLocks noChangeArrowheads="1"/>
            </p:cNvSpPr>
            <p:nvPr/>
          </p:nvSpPr>
          <p:spPr bwMode="auto">
            <a:xfrm>
              <a:off x="3582" y="1438"/>
              <a:ext cx="33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sp>
          <p:nvSpPr>
            <p:cNvPr id="881688" name="Line 24"/>
            <p:cNvSpPr>
              <a:spLocks noChangeShapeType="1"/>
            </p:cNvSpPr>
            <p:nvPr/>
          </p:nvSpPr>
          <p:spPr bwMode="auto">
            <a:xfrm>
              <a:off x="3548" y="1720"/>
              <a:ext cx="4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en-US" b="1" baseline="30000" smtClean="0"/>
              <a:t>str</a:t>
            </a:r>
            <a:r>
              <a:rPr lang="en-US" b="1" baseline="-25000" smtClean="0"/>
              <a:t>1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’Z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’A (CONS ’B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))))],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</a:t>
            </a:r>
            <a:r>
              <a:rPr lang="ru-RU" b="1" smtClean="0"/>
              <a:t>RESTR [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’A</a:t>
            </a:r>
            <a:r>
              <a:rPr lang="ru-RU" b="1" smtClean="0"/>
              <a:t>,</a:t>
            </a:r>
            <a:r>
              <a:rPr lang="en-US" b="1" smtClean="0"/>
              <a:t>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2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’A</a:t>
            </a:r>
            <a:r>
              <a:rPr lang="ru-RU" b="1" smtClean="0"/>
              <a:t>,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3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’A</a:t>
            </a:r>
            <a:r>
              <a:rPr lang="ru-RU" b="1" smtClean="0"/>
              <a:t> ])</a:t>
            </a:r>
            <a:endParaRPr lang="en-US" b="1" smtClean="0"/>
          </a:p>
          <a:p>
            <a:pPr eaLnBrk="1" hangingPunct="1">
              <a:buFont typeface="Stars1" pitchFamily="34" charset="2"/>
              <a:buNone/>
            </a:pP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en-US" b="1" baseline="30000" smtClean="0"/>
              <a:t>str</a:t>
            </a:r>
            <a:r>
              <a:rPr lang="en-US" b="1" baseline="-25000" smtClean="0"/>
              <a:t>2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’Z</a:t>
            </a:r>
            <a:br>
              <a:rPr lang="ru-RU" b="1" smtClean="0"/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’A </a:t>
            </a:r>
            <a:r>
              <a:rPr lang="ru-RU" b="1" smtClean="0">
                <a:solidFill>
                  <a:srgbClr val="008000"/>
                </a:solidFill>
              </a:rPr>
              <a:t>(CONS ’B ’NIL)</a:t>
            </a:r>
            <a:r>
              <a:rPr lang="ru-RU" b="1" smtClean="0"/>
              <a:t>)))],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</a:t>
            </a:r>
            <a:r>
              <a:rPr lang="ru-RU" b="1" smtClean="0"/>
              <a:t>RESTR [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’Z</a:t>
            </a:r>
            <a:r>
              <a:rPr lang="ru-RU" b="1" smtClean="0"/>
              <a:t>,</a:t>
            </a:r>
            <a:r>
              <a:rPr lang="en-US" b="1" smtClean="0"/>
              <a:t>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2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’Z</a:t>
            </a:r>
            <a:r>
              <a:rPr lang="ru-RU" b="1" smtClean="0"/>
              <a:t>])</a:t>
            </a:r>
          </a:p>
        </p:txBody>
      </p:sp>
      <p:grpSp>
        <p:nvGrpSpPr>
          <p:cNvPr id="61444" name="Group 22"/>
          <p:cNvGrpSpPr>
            <a:grpSpLocks/>
          </p:cNvGrpSpPr>
          <p:nvPr/>
        </p:nvGrpSpPr>
        <p:grpSpPr bwMode="auto">
          <a:xfrm>
            <a:off x="6958013" y="2657475"/>
            <a:ext cx="809625" cy="479425"/>
            <a:chOff x="4033" y="3709"/>
            <a:chExt cx="510" cy="302"/>
          </a:xfrm>
        </p:grpSpPr>
        <p:sp>
          <p:nvSpPr>
            <p:cNvPr id="61459" name="Text Box 5"/>
            <p:cNvSpPr txBox="1">
              <a:spLocks noChangeArrowheads="1"/>
            </p:cNvSpPr>
            <p:nvPr/>
          </p:nvSpPr>
          <p:spPr bwMode="auto">
            <a:xfrm>
              <a:off x="4179" y="3709"/>
              <a:ext cx="2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8000"/>
                  </a:solidFill>
                </a:rPr>
                <a:t>7</a:t>
              </a:r>
            </a:p>
          </p:txBody>
        </p:sp>
        <p:sp>
          <p:nvSpPr>
            <p:cNvPr id="883719" name="Line 7"/>
            <p:cNvSpPr>
              <a:spLocks noChangeShapeType="1"/>
            </p:cNvSpPr>
            <p:nvPr/>
          </p:nvSpPr>
          <p:spPr bwMode="auto">
            <a:xfrm>
              <a:off x="4033" y="400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3721" name="Line 9"/>
            <p:cNvSpPr>
              <a:spLocks noChangeShapeType="1"/>
            </p:cNvSpPr>
            <p:nvPr/>
          </p:nvSpPr>
          <p:spPr bwMode="auto">
            <a:xfrm>
              <a:off x="4033" y="3966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1445" name="Group 16"/>
          <p:cNvGrpSpPr>
            <a:grpSpLocks/>
          </p:cNvGrpSpPr>
          <p:nvPr/>
        </p:nvGrpSpPr>
        <p:grpSpPr bwMode="auto">
          <a:xfrm>
            <a:off x="2897188" y="1757363"/>
            <a:ext cx="5065712" cy="457200"/>
            <a:chOff x="1924" y="2088"/>
            <a:chExt cx="3191" cy="288"/>
          </a:xfrm>
        </p:grpSpPr>
        <p:sp>
          <p:nvSpPr>
            <p:cNvPr id="61454" name="Text Box 17"/>
            <p:cNvSpPr txBox="1">
              <a:spLocks noChangeArrowheads="1"/>
            </p:cNvSpPr>
            <p:nvPr/>
          </p:nvSpPr>
          <p:spPr bwMode="auto">
            <a:xfrm>
              <a:off x="1924" y="2088"/>
              <a:ext cx="319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0000FF"/>
                  </a:solidFill>
                </a:rPr>
                <a:t>2</a:t>
              </a:r>
              <a:r>
                <a:rPr lang="ru-RU" sz="2400">
                  <a:solidFill>
                    <a:srgbClr val="0000FF"/>
                  </a:solidFill>
                </a:rPr>
                <a:t>                   </a:t>
              </a:r>
              <a:r>
                <a:rPr lang="en-US" sz="2400">
                  <a:solidFill>
                    <a:srgbClr val="0000FF"/>
                  </a:solidFill>
                </a:rPr>
                <a:t>  3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grpSp>
          <p:nvGrpSpPr>
            <p:cNvPr id="61455" name="Group 18"/>
            <p:cNvGrpSpPr>
              <a:grpSpLocks/>
            </p:cNvGrpSpPr>
            <p:nvPr/>
          </p:nvGrpSpPr>
          <p:grpSpPr bwMode="auto">
            <a:xfrm>
              <a:off x="1944" y="2341"/>
              <a:ext cx="2749" cy="3"/>
              <a:chOff x="1989" y="2305"/>
              <a:chExt cx="2749" cy="3"/>
            </a:xfrm>
          </p:grpSpPr>
          <p:sp>
            <p:nvSpPr>
              <p:cNvPr id="883731" name="Line 19"/>
              <p:cNvSpPr>
                <a:spLocks noChangeShapeType="1"/>
              </p:cNvSpPr>
              <p:nvPr/>
            </p:nvSpPr>
            <p:spPr bwMode="auto">
              <a:xfrm flipV="1">
                <a:off x="1989" y="2305"/>
                <a:ext cx="29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3732" name="Line 20"/>
              <p:cNvSpPr>
                <a:spLocks noChangeShapeType="1"/>
              </p:cNvSpPr>
              <p:nvPr/>
            </p:nvSpPr>
            <p:spPr bwMode="auto">
              <a:xfrm>
                <a:off x="3219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3733" name="Line 21"/>
              <p:cNvSpPr>
                <a:spLocks noChangeShapeType="1"/>
              </p:cNvSpPr>
              <p:nvPr/>
            </p:nvSpPr>
            <p:spPr bwMode="auto">
              <a:xfrm>
                <a:off x="4435" y="2305"/>
                <a:ext cx="303" cy="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61446" name="Group 37"/>
          <p:cNvGrpSpPr>
            <a:grpSpLocks/>
          </p:cNvGrpSpPr>
          <p:nvPr/>
        </p:nvGrpSpPr>
        <p:grpSpPr bwMode="auto">
          <a:xfrm>
            <a:off x="2897188" y="4287838"/>
            <a:ext cx="2532062" cy="457200"/>
            <a:chOff x="1825" y="2701"/>
            <a:chExt cx="1595" cy="288"/>
          </a:xfrm>
        </p:grpSpPr>
        <p:sp>
          <p:nvSpPr>
            <p:cNvPr id="61451" name="Text Box 28"/>
            <p:cNvSpPr txBox="1">
              <a:spLocks noChangeArrowheads="1"/>
            </p:cNvSpPr>
            <p:nvPr/>
          </p:nvSpPr>
          <p:spPr bwMode="auto">
            <a:xfrm>
              <a:off x="1825" y="2701"/>
              <a:ext cx="159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 1</a:t>
              </a:r>
              <a:r>
                <a:rPr lang="ru-RU" sz="2400">
                  <a:solidFill>
                    <a:schemeClr val="tx1"/>
                  </a:solidFill>
                </a:rPr>
                <a:t>                   </a:t>
              </a:r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0000FF"/>
                  </a:solidFill>
                </a:rPr>
                <a:t>2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sp>
          <p:nvSpPr>
            <p:cNvPr id="883742" name="Line 30"/>
            <p:cNvSpPr>
              <a:spLocks noChangeShapeType="1"/>
            </p:cNvSpPr>
            <p:nvPr/>
          </p:nvSpPr>
          <p:spPr bwMode="auto">
            <a:xfrm flipV="1">
              <a:off x="1845" y="2954"/>
              <a:ext cx="29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3743" name="Line 31"/>
            <p:cNvSpPr>
              <a:spLocks noChangeShapeType="1"/>
            </p:cNvSpPr>
            <p:nvPr/>
          </p:nvSpPr>
          <p:spPr bwMode="auto">
            <a:xfrm>
              <a:off x="3075" y="2954"/>
              <a:ext cx="303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447" name="Text Box 33"/>
          <p:cNvSpPr txBox="1">
            <a:spLocks noChangeArrowheads="1"/>
          </p:cNvSpPr>
          <p:nvPr/>
        </p:nvSpPr>
        <p:spPr bwMode="auto">
          <a:xfrm>
            <a:off x="6249988" y="5200650"/>
            <a:ext cx="568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8000"/>
                </a:solidFill>
              </a:rPr>
              <a:t>3</a:t>
            </a:r>
          </a:p>
        </p:txBody>
      </p:sp>
      <p:grpSp>
        <p:nvGrpSpPr>
          <p:cNvPr id="61448" name="Group 34"/>
          <p:cNvGrpSpPr>
            <a:grpSpLocks/>
          </p:cNvGrpSpPr>
          <p:nvPr/>
        </p:nvGrpSpPr>
        <p:grpSpPr bwMode="auto">
          <a:xfrm>
            <a:off x="5022850" y="5589588"/>
            <a:ext cx="2890838" cy="57150"/>
            <a:chOff x="4364" y="2918"/>
            <a:chExt cx="510" cy="45"/>
          </a:xfrm>
        </p:grpSpPr>
        <p:sp>
          <p:nvSpPr>
            <p:cNvPr id="883747" name="Line 35"/>
            <p:cNvSpPr>
              <a:spLocks noChangeShapeType="1"/>
            </p:cNvSpPr>
            <p:nvPr/>
          </p:nvSpPr>
          <p:spPr bwMode="auto">
            <a:xfrm>
              <a:off x="4364" y="2961"/>
              <a:ext cx="510" cy="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3748" name="Line 36"/>
            <p:cNvSpPr>
              <a:spLocks noChangeShapeType="1"/>
            </p:cNvSpPr>
            <p:nvPr/>
          </p:nvSpPr>
          <p:spPr bwMode="auto">
            <a:xfrm>
              <a:off x="4364" y="291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6.4 Интуитивный смысл окрестностей. Примеры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tars1" pitchFamily="34" charset="2"/>
              <a:buNone/>
            </a:pPr>
            <a:r>
              <a:rPr lang="ru-RU" b="1" smtClean="0">
                <a:solidFill>
                  <a:srgbClr val="800000"/>
                </a:solidFill>
              </a:rPr>
              <a:t>O</a:t>
            </a:r>
            <a:r>
              <a:rPr lang="en-US" b="1" baseline="30000" smtClean="0"/>
              <a:t>str</a:t>
            </a:r>
            <a:r>
              <a:rPr lang="en-US" b="1" baseline="-25000" smtClean="0"/>
              <a:t>1,2</a:t>
            </a:r>
            <a:r>
              <a:rPr lang="ru-RU" b="1" smtClean="0"/>
              <a:t> =</a:t>
            </a:r>
            <a:br>
              <a:rPr lang="ru-RU" b="1" smtClean="0"/>
            </a:br>
            <a:r>
              <a:rPr lang="ru-RU" b="1" smtClean="0"/>
              <a:t>	(CONS </a:t>
            </a:r>
            <a:r>
              <a:rPr lang="ru-RU" b="1" smtClean="0">
                <a:solidFill>
                  <a:srgbClr val="0000FF"/>
                </a:solidFill>
              </a:rPr>
              <a:t>’X</a:t>
            </a:r>
            <a:r>
              <a:rPr lang="ru-RU" b="1" smtClean="0"/>
              <a:t> (CONS </a:t>
            </a:r>
            <a:r>
              <a:rPr lang="ru-RU" b="1" smtClean="0">
                <a:solidFill>
                  <a:srgbClr val="0000FF"/>
                </a:solidFill>
              </a:rPr>
              <a:t>’Y</a:t>
            </a:r>
            <a:r>
              <a:rPr lang="ru-RU" b="1" smtClean="0"/>
              <a:t> (CONS ’Z</a:t>
            </a:r>
            <a:br>
              <a:rPr lang="ru-RU" b="1" smtClean="0"/>
            </a:br>
            <a:r>
              <a:rPr lang="ru-RU" b="1" smtClean="0">
                <a:solidFill>
                  <a:srgbClr val="0000FF"/>
                </a:solidFill>
              </a:rPr>
              <a:t/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	             </a:t>
            </a:r>
            <a:r>
              <a:rPr lang="ru-RU" b="1" smtClean="0"/>
              <a:t>(CONS ’A (CONS ’B </a:t>
            </a:r>
            <a:r>
              <a:rPr lang="ru-RU" b="1" smtClean="0">
                <a:solidFill>
                  <a:srgbClr val="008000"/>
                </a:solidFill>
              </a:rPr>
              <a:t>’NIL</a:t>
            </a:r>
            <a:r>
              <a:rPr lang="ru-RU" b="1" smtClean="0"/>
              <a:t>))))],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RESTR [</a:t>
            </a:r>
            <a:r>
              <a:rPr lang="en-US" b="1" smtClean="0"/>
              <a:t>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 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 ’A</a:t>
            </a:r>
            <a:r>
              <a:rPr lang="ru-RU" b="1" smtClean="0"/>
              <a:t>,</a:t>
            </a:r>
            <a:r>
              <a:rPr lang="en-US" b="1" smtClean="0"/>
              <a:t>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1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’Z</a:t>
            </a:r>
            <a:r>
              <a:rPr lang="ru-RU" b="1" smtClean="0"/>
              <a:t>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2 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 ’A</a:t>
            </a:r>
            <a:r>
              <a:rPr lang="en-US" b="1" smtClean="0"/>
              <a:t>, </a:t>
            </a:r>
            <a:r>
              <a:rPr lang="ru-RU" b="1" smtClean="0">
                <a:solidFill>
                  <a:srgbClr val="800000"/>
                </a:solidFill>
              </a:rPr>
              <a:t>A</a:t>
            </a:r>
            <a:r>
              <a:rPr lang="ru-RU" b="1" smtClean="0"/>
              <a:t>.</a:t>
            </a:r>
            <a:r>
              <a:rPr lang="en-US" b="1" smtClean="0"/>
              <a:t>2</a:t>
            </a:r>
            <a:r>
              <a:rPr lang="ru-RU" b="1" smtClean="0"/>
              <a:t>:</a:t>
            </a:r>
            <a:r>
              <a:rPr lang="ru-RU" b="1" smtClean="0">
                <a:sym typeface="SymbolProp BT" pitchFamily="2" charset="2"/>
              </a:rPr>
              <a:t>≠:</a:t>
            </a:r>
            <a:r>
              <a:rPr lang="en-US" b="1" smtClean="0">
                <a:sym typeface="SymbolProp BT" pitchFamily="2" charset="2"/>
              </a:rPr>
              <a:t>’Z </a:t>
            </a:r>
            <a:r>
              <a:rPr lang="ru-RU" b="1" smtClean="0"/>
              <a:t>]</a:t>
            </a:r>
            <a:r>
              <a:rPr lang="en-US" b="1" smtClean="0"/>
              <a:t> </a:t>
            </a:r>
            <a:r>
              <a:rPr lang="ru-RU" b="1" smtClean="0"/>
              <a:t>)</a:t>
            </a:r>
            <a:endParaRPr lang="en-US" b="1" smtClean="0"/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6958013" y="2657475"/>
            <a:ext cx="809625" cy="479425"/>
            <a:chOff x="4033" y="3709"/>
            <a:chExt cx="510" cy="302"/>
          </a:xfrm>
        </p:grpSpPr>
        <p:sp>
          <p:nvSpPr>
            <p:cNvPr id="62472" name="Text Box 5"/>
            <p:cNvSpPr txBox="1">
              <a:spLocks noChangeArrowheads="1"/>
            </p:cNvSpPr>
            <p:nvPr/>
          </p:nvSpPr>
          <p:spPr bwMode="auto">
            <a:xfrm>
              <a:off x="4179" y="3709"/>
              <a:ext cx="2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8000"/>
                  </a:solidFill>
                </a:rPr>
                <a:t>3</a:t>
              </a:r>
              <a:endParaRPr lang="ru-RU" sz="2400">
                <a:solidFill>
                  <a:srgbClr val="008000"/>
                </a:solidFill>
              </a:endParaRPr>
            </a:p>
          </p:txBody>
        </p:sp>
        <p:sp>
          <p:nvSpPr>
            <p:cNvPr id="885766" name="Line 6"/>
            <p:cNvSpPr>
              <a:spLocks noChangeShapeType="1"/>
            </p:cNvSpPr>
            <p:nvPr/>
          </p:nvSpPr>
          <p:spPr bwMode="auto">
            <a:xfrm>
              <a:off x="4033" y="4008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5767" name="Line 7"/>
            <p:cNvSpPr>
              <a:spLocks noChangeShapeType="1"/>
            </p:cNvSpPr>
            <p:nvPr/>
          </p:nvSpPr>
          <p:spPr bwMode="auto">
            <a:xfrm>
              <a:off x="4033" y="3966"/>
              <a:ext cx="510" cy="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2469" name="Text Box 9"/>
          <p:cNvSpPr txBox="1">
            <a:spLocks noChangeArrowheads="1"/>
          </p:cNvSpPr>
          <p:nvPr/>
        </p:nvSpPr>
        <p:spPr bwMode="auto">
          <a:xfrm>
            <a:off x="2897188" y="1757363"/>
            <a:ext cx="23955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1</a:t>
            </a:r>
            <a:r>
              <a:rPr lang="ru-RU" sz="2400">
                <a:solidFill>
                  <a:schemeClr val="tx1"/>
                </a:solidFill>
              </a:rPr>
              <a:t>                   </a:t>
            </a:r>
            <a:r>
              <a:rPr lang="en-US" sz="2400">
                <a:solidFill>
                  <a:schemeClr val="tx1"/>
                </a:solidFill>
              </a:rPr>
              <a:t>  </a:t>
            </a:r>
            <a:r>
              <a:rPr lang="en-US" sz="2400">
                <a:solidFill>
                  <a:srgbClr val="0000FF"/>
                </a:solidFill>
              </a:rPr>
              <a:t>2</a:t>
            </a:r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885771" name="Line 11"/>
          <p:cNvSpPr>
            <a:spLocks noChangeShapeType="1"/>
          </p:cNvSpPr>
          <p:nvPr/>
        </p:nvSpPr>
        <p:spPr bwMode="auto">
          <a:xfrm flipV="1">
            <a:off x="2928938" y="2159000"/>
            <a:ext cx="4619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5772" name="Line 12"/>
          <p:cNvSpPr>
            <a:spLocks noChangeShapeType="1"/>
          </p:cNvSpPr>
          <p:nvPr/>
        </p:nvSpPr>
        <p:spPr bwMode="auto">
          <a:xfrm>
            <a:off x="4881563" y="2159000"/>
            <a:ext cx="481012" cy="47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890746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Окрестностный анализ </a:t>
            </a:r>
            <a:r>
              <a:rPr lang="ru-RU" smtClean="0">
                <a:latin typeface="Arial" charset="0"/>
              </a:rPr>
              <a:t>в</a:t>
            </a:r>
            <a:r>
              <a:rPr lang="ru-RU" smtClean="0"/>
              <a:t>первые введен в рассмотрение в 1970-ых годах В. Ф. Турчиным, при участии других членов московской Рабочей группы по языку Рефал —</a:t>
            </a:r>
            <a:r>
              <a:rPr lang="en-US" smtClean="0"/>
              <a:t>«</a:t>
            </a:r>
            <a:r>
              <a:rPr lang="ru-RU" smtClean="0"/>
              <a:t>неточный», «ad hoc».</a:t>
            </a: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Предложенный здесь окрестностный анализ — один из методов метавычислений, инструмент общего назначения для построения формальных ответов на интуитивный вопрос: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800" smtClean="0"/>
              <a:t>Какая информация о тексте </a:t>
            </a:r>
            <a:r>
              <a:rPr lang="ru-RU" sz="2800" b="1" smtClean="0"/>
              <a:t>d</a:t>
            </a:r>
            <a:r>
              <a:rPr lang="ru-RU" sz="2800" smtClean="0"/>
              <a:t> была использована, и какая информация о </a:t>
            </a:r>
            <a:r>
              <a:rPr lang="ru-RU" sz="2800" b="1" smtClean="0"/>
              <a:t>d</a:t>
            </a:r>
            <a:r>
              <a:rPr lang="ru-RU" sz="2800" smtClean="0"/>
              <a:t> не была использована в некотором процессе обработки текста </a:t>
            </a:r>
            <a:r>
              <a:rPr lang="ru-RU" sz="2800" b="1" smtClean="0"/>
              <a:t>d</a:t>
            </a:r>
            <a:r>
              <a:rPr lang="ru-RU" sz="28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Наглядная (</a:t>
            </a:r>
            <a:r>
              <a:rPr lang="ru-RU" b="1" smtClean="0"/>
              <a:t>эксплицированная</a:t>
            </a:r>
            <a:r>
              <a:rPr lang="ru-RU" smtClean="0"/>
              <a:t>) форма записи окрестности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endParaRPr lang="en-US" smtClean="0"/>
          </a:p>
          <a:p>
            <a:pPr lvl="1" eaLnBrk="1" hangingPunct="1"/>
            <a:r>
              <a:rPr lang="ru-RU" sz="3200" smtClean="0"/>
              <a:t>c-переменные в </a:t>
            </a:r>
            <a:r>
              <a:rPr lang="ru-RU" sz="3200" b="1" smtClean="0">
                <a:solidFill>
                  <a:srgbClr val="CC0000"/>
                </a:solidFill>
              </a:rPr>
              <a:t>O</a:t>
            </a:r>
            <a:r>
              <a:rPr lang="ru-RU" sz="3200" b="1" baseline="30000" smtClean="0"/>
              <a:t>d</a:t>
            </a:r>
            <a:r>
              <a:rPr lang="ru-RU" sz="3200" smtClean="0"/>
              <a:t> соответствуют фрагментам данных </a:t>
            </a:r>
            <a:r>
              <a:rPr lang="ru-RU" sz="3200" b="1" smtClean="0"/>
              <a:t>d</a:t>
            </a:r>
            <a:r>
              <a:rPr lang="ru-RU" sz="3200" smtClean="0"/>
              <a:t>, которые можно варьировать;</a:t>
            </a:r>
            <a:endParaRPr lang="en-US" sz="3200" smtClean="0"/>
          </a:p>
          <a:p>
            <a:pPr lvl="1" eaLnBrk="1" hangingPunct="1"/>
            <a:r>
              <a:rPr lang="ru-RU" sz="3200" smtClean="0"/>
              <a:t>типы c-переменных и рестрикции в окрестности </a:t>
            </a:r>
            <a:r>
              <a:rPr lang="ru-RU" sz="3200" b="1" smtClean="0">
                <a:solidFill>
                  <a:srgbClr val="CC0000"/>
                </a:solidFill>
              </a:rPr>
              <a:t>O</a:t>
            </a:r>
            <a:r>
              <a:rPr lang="ru-RU" sz="3200" b="1" baseline="30000" smtClean="0"/>
              <a:t>d</a:t>
            </a:r>
            <a:r>
              <a:rPr lang="ru-RU" sz="3200" baseline="30000" smtClean="0"/>
              <a:t> </a:t>
            </a:r>
            <a:r>
              <a:rPr lang="ru-RU" sz="3200" smtClean="0"/>
              <a:t>— ограничения на допустимые вариации данных фрагментов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58763"/>
            <a:ext cx="875076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Глава 6. </a:t>
            </a:r>
            <a:r>
              <a:rPr lang="ru-RU" dirty="0" err="1" smtClean="0"/>
              <a:t>Окрестностный</a:t>
            </a:r>
            <a:r>
              <a:rPr lang="ru-RU" dirty="0" smtClean="0"/>
              <a:t> анализ</a:t>
            </a:r>
            <a:r>
              <a:rPr lang="en-US" dirty="0" smtClean="0"/>
              <a:t>: </a:t>
            </a:r>
            <a:r>
              <a:rPr lang="ru-RU" dirty="0" smtClean="0"/>
              <a:t>Шаги формализации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600200"/>
            <a:ext cx="8818562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Что такое «информация о </a:t>
            </a:r>
            <a:r>
              <a:rPr lang="ru-RU" sz="2800" b="1" smtClean="0"/>
              <a:t>d</a:t>
            </a:r>
            <a:r>
              <a:rPr lang="ru-RU" sz="2800" smtClean="0"/>
              <a:t> не была использована в некотором процессе обработки текста </a:t>
            </a:r>
            <a:r>
              <a:rPr lang="ru-RU" sz="2800" b="1" smtClean="0"/>
              <a:t>d</a:t>
            </a:r>
            <a:r>
              <a:rPr lang="ru-RU" sz="2800" smtClean="0"/>
              <a:t>»? Какой-такой процесс?</a:t>
            </a:r>
            <a:endParaRPr lang="en-US" sz="28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o(p,d) = { d’ |</a:t>
            </a:r>
            <a:r>
              <a:rPr lang="ru-RU" sz="2800" smtClean="0"/>
              <a:t> процесс </a:t>
            </a:r>
            <a:r>
              <a:rPr lang="ru-RU" sz="2800" b="1" smtClean="0"/>
              <a:t>p d’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smtClean="0"/>
              <a:t> такой</a:t>
            </a:r>
            <a:r>
              <a:rPr lang="ru-RU" sz="2800" smtClean="0">
                <a:latin typeface="Arial" charset="0"/>
              </a:rPr>
              <a:t/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			     </a:t>
            </a:r>
            <a:r>
              <a:rPr lang="ru-RU" sz="2800" smtClean="0"/>
              <a:t>же,</a:t>
            </a:r>
            <a:r>
              <a:rPr lang="ru-RU" sz="2800" smtClean="0">
                <a:latin typeface="Arial" charset="0"/>
              </a:rPr>
              <a:t>  </a:t>
            </a:r>
            <a:r>
              <a:rPr lang="ru-RU" sz="2800" smtClean="0"/>
              <a:t>как </a:t>
            </a:r>
            <a:r>
              <a:rPr lang="ru-RU" sz="2800" b="1" smtClean="0"/>
              <a:t>p d </a:t>
            </a:r>
            <a:r>
              <a:rPr lang="ru-RU" sz="2800" b="1" smtClean="0">
                <a:latin typeface="Arial" charset="0"/>
              </a:rPr>
              <a:t>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/>
              <a:t> r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}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o(p,d) = { d’ | tr(p,d)=tr(p,d’), p d = p d’ }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Понятие </a:t>
            </a:r>
            <a:r>
              <a:rPr lang="ru-RU" sz="2800" b="1" smtClean="0"/>
              <a:t>окрестности</a:t>
            </a:r>
            <a:r>
              <a:rPr lang="ru-RU" sz="2800" smtClean="0"/>
              <a:t>: L-класс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sz="2800" smtClean="0"/>
              <a:t> является окрестностью данных d, если 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latin typeface="Arial" charset="0"/>
                <a:sym typeface="Symbol" pitchFamily="18" charset="2"/>
              </a:rPr>
              <a:t>&lt;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sz="2800" smtClean="0"/>
              <a:t>&gt;.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/>
              <a:t>Подокрестность</a:t>
            </a:r>
            <a:r>
              <a:rPr lang="ru-RU" sz="2800" smtClean="0"/>
              <a:t> (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ru-RU" sz="2800" smtClean="0"/>
              <a:t> </a:t>
            </a:r>
            <a:r>
              <a:rPr lang="ru-RU" b="1" smtClean="0">
                <a:solidFill>
                  <a:srgbClr val="CC0000"/>
                </a:solidFill>
              </a:rPr>
              <a:t>≤</a:t>
            </a:r>
            <a:r>
              <a:rPr lang="ru-RU" sz="2800" smtClean="0"/>
              <a:t>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ru-RU" sz="2800" smtClean="0"/>
              <a:t>) и </a:t>
            </a:r>
            <a:r>
              <a:rPr lang="ru-RU" sz="2800" b="1" smtClean="0"/>
              <a:t>собственная подокрестность</a:t>
            </a:r>
            <a:r>
              <a:rPr lang="ru-RU" sz="2800" smtClean="0"/>
              <a:t> (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ru-RU" b="1" smtClean="0">
                <a:solidFill>
                  <a:srgbClr val="CC0000"/>
                </a:solidFill>
                <a:latin typeface="Arial" charset="0"/>
              </a:rPr>
              <a:t>&lt;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ru-RU" sz="2800" smtClean="0"/>
              <a:t>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smtClean="0"/>
              <a:t>Не существует бесконечной последовательности 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1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2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b="1" smtClean="0">
                <a:solidFill>
                  <a:srgbClr val="CC0000"/>
                </a:solidFill>
              </a:rPr>
              <a:t>O</a:t>
            </a:r>
            <a:r>
              <a:rPr lang="ru-RU" baseline="30000" smtClean="0"/>
              <a:t>d</a:t>
            </a:r>
            <a:r>
              <a:rPr lang="ru-RU" baseline="-18000" smtClean="0"/>
              <a:t>3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&gt;</a:t>
            </a:r>
            <a:r>
              <a:rPr lang="ru-RU" sz="28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анализ: Алгоритм </a:t>
            </a:r>
            <a:r>
              <a:rPr lang="en-US" smtClean="0"/>
              <a:t>nan</a:t>
            </a:r>
            <a:endParaRPr lang="ru-RU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Алгоритм окрестностного анализатора </a:t>
            </a:r>
            <a:r>
              <a:rPr lang="ru-RU" b="1" smtClean="0"/>
              <a:t>nan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nan p d = (res,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)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где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smtClean="0"/>
              <a:t> окрестность </a:t>
            </a:r>
            <a:r>
              <a:rPr lang="en-US" b="1" smtClean="0"/>
              <a:t>d</a:t>
            </a:r>
            <a:r>
              <a:rPr lang="en-US" smtClean="0"/>
              <a:t> </a:t>
            </a:r>
            <a:r>
              <a:rPr lang="ru-RU" smtClean="0"/>
              <a:t>такая, что</a:t>
            </a:r>
            <a:br>
              <a:rPr lang="ru-RU" smtClean="0"/>
            </a:br>
            <a:r>
              <a:rPr lang="ru-RU" b="1" smtClean="0"/>
              <a:t>&lt;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r>
              <a:rPr lang="ru-RU" b="1" smtClean="0"/>
              <a:t>&gt; = o(p,d)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6. Окрестностный анализ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Наглядная (</a:t>
            </a:r>
            <a:r>
              <a:rPr lang="ru-RU" b="1" smtClean="0"/>
              <a:t>эксплицированная</a:t>
            </a:r>
            <a:r>
              <a:rPr lang="ru-RU" smtClean="0"/>
              <a:t>) форма записи окрестности </a:t>
            </a:r>
            <a:r>
              <a:rPr lang="ru-RU" b="1" smtClean="0">
                <a:solidFill>
                  <a:srgbClr val="CC0000"/>
                </a:solidFill>
              </a:rPr>
              <a:t>O</a:t>
            </a:r>
            <a:r>
              <a:rPr lang="ru-RU" b="1" baseline="30000" smtClean="0"/>
              <a:t>d</a:t>
            </a:r>
            <a:endParaRPr lang="en-US" smtClean="0"/>
          </a:p>
          <a:p>
            <a:pPr lvl="1" eaLnBrk="1" hangingPunct="1"/>
            <a:r>
              <a:rPr lang="ru-RU" sz="3200" smtClean="0"/>
              <a:t>c-переменные в </a:t>
            </a:r>
            <a:r>
              <a:rPr lang="ru-RU" sz="3200" b="1" smtClean="0">
                <a:solidFill>
                  <a:srgbClr val="CC0000"/>
                </a:solidFill>
              </a:rPr>
              <a:t>O</a:t>
            </a:r>
            <a:r>
              <a:rPr lang="ru-RU" sz="3200" b="1" baseline="30000" smtClean="0"/>
              <a:t>d</a:t>
            </a:r>
            <a:r>
              <a:rPr lang="ru-RU" sz="3200" smtClean="0"/>
              <a:t> соответствуют фрагментам данных </a:t>
            </a:r>
            <a:r>
              <a:rPr lang="ru-RU" sz="3200" b="1" smtClean="0"/>
              <a:t>d</a:t>
            </a:r>
            <a:r>
              <a:rPr lang="ru-RU" sz="3200" smtClean="0"/>
              <a:t>, которые можно варьировать;</a:t>
            </a:r>
            <a:endParaRPr lang="en-US" sz="3200" smtClean="0"/>
          </a:p>
          <a:p>
            <a:pPr lvl="1" eaLnBrk="1" hangingPunct="1"/>
            <a:r>
              <a:rPr lang="ru-RU" sz="3200" smtClean="0"/>
              <a:t>типы c-переменных и рестрикции в окрестности </a:t>
            </a:r>
            <a:r>
              <a:rPr lang="ru-RU" sz="3200" b="1" smtClean="0">
                <a:solidFill>
                  <a:srgbClr val="CC0000"/>
                </a:solidFill>
              </a:rPr>
              <a:t>O</a:t>
            </a:r>
            <a:r>
              <a:rPr lang="ru-RU" sz="3200" b="1" baseline="30000" smtClean="0"/>
              <a:t>d</a:t>
            </a:r>
            <a:r>
              <a:rPr lang="ru-RU" sz="3200" baseline="30000" smtClean="0"/>
              <a:t> </a:t>
            </a:r>
            <a:r>
              <a:rPr lang="ru-RU" sz="3200" smtClean="0"/>
              <a:t>— ограничения на допустимые вариации данных фрагментов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58763"/>
            <a:ext cx="84359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Глава 6. </a:t>
            </a:r>
            <a:r>
              <a:rPr lang="ru-RU" sz="4000" dirty="0" err="1" smtClean="0"/>
              <a:t>Окрестностный</a:t>
            </a:r>
            <a:r>
              <a:rPr lang="ru-RU" sz="4000" dirty="0" smtClean="0"/>
              <a:t> анализ</a:t>
            </a:r>
            <a:r>
              <a:rPr lang="en-US" sz="4000" dirty="0" smtClean="0"/>
              <a:t>: </a:t>
            </a:r>
            <a:r>
              <a:rPr lang="ru-RU" sz="4000" dirty="0" smtClean="0"/>
              <a:t>операции над классами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Пересечение </a:t>
            </a:r>
            <a:r>
              <a:rPr lang="ru-RU" b="1" smtClean="0"/>
              <a:t>(*)</a:t>
            </a:r>
            <a:r>
              <a:rPr lang="ru-RU" smtClean="0"/>
              <a:t> и разность </a:t>
            </a:r>
            <a:r>
              <a:rPr lang="ru-RU" b="1" smtClean="0"/>
              <a:t>(\)</a:t>
            </a:r>
            <a:r>
              <a:rPr lang="ru-RU" smtClean="0"/>
              <a:t> классов, L-классов, окрестностей.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Проверка принадлежности данных классу (алгоритм </a:t>
            </a:r>
            <a:r>
              <a:rPr lang="ru-RU" b="1" smtClean="0"/>
              <a:t>isElem</a:t>
            </a:r>
            <a:r>
              <a:rPr lang="ru-RU" smtClean="0"/>
              <a:t>);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Декомпозиции окрестности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Глава 6. Окрестностный анализ: декомпозиция окрестности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/>
              <a:t>Пусть данные </a:t>
            </a:r>
            <a:r>
              <a:rPr lang="ru-RU" sz="2800" b="1" smtClean="0"/>
              <a:t>d</a:t>
            </a:r>
            <a:r>
              <a:rPr lang="ru-RU" sz="2800" smtClean="0"/>
              <a:t> для программы </a:t>
            </a:r>
            <a:r>
              <a:rPr lang="ru-RU" sz="2800" b="1" smtClean="0"/>
              <a:t>p</a:t>
            </a:r>
            <a:r>
              <a:rPr lang="ru-RU" sz="2800" smtClean="0"/>
              <a:t> имеют вид </a:t>
            </a:r>
            <a:r>
              <a:rPr lang="ru-RU" sz="2800" b="1" smtClean="0"/>
              <a:t>d=d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smtClean="0"/>
              <a:t> и 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d1++d2</a:t>
            </a:r>
            <a:r>
              <a:rPr lang="ru-RU" sz="2800" b="1" smtClean="0"/>
              <a:t>&gt;=o(p, 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b="1" smtClean="0"/>
              <a:t>)</a:t>
            </a:r>
            <a:r>
              <a:rPr lang="ru-RU" sz="2800" smtClean="0"/>
              <a:t>. Получаемые в результате декомпозиции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     </a:t>
            </a:r>
            <a:r>
              <a:rPr lang="ru-RU" sz="2800" b="1" smtClean="0"/>
              <a:t>decompose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d1++d2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 d</a:t>
            </a:r>
            <a:r>
              <a:rPr lang="ru-RU" sz="2800" b="1" baseline="-25000" smtClean="0"/>
              <a:t>2</a:t>
            </a:r>
            <a:r>
              <a:rPr lang="ru-RU" sz="2800" b="1" smtClean="0"/>
              <a:t> = (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</a:t>
            </a:r>
            <a:r>
              <a:rPr lang="ru-RU" sz="2800" b="1" smtClean="0"/>
              <a:t>,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d2</a:t>
            </a:r>
            <a:r>
              <a:rPr lang="ru-RU" sz="2800" smtClean="0"/>
              <a:t>)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окрестности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di</a:t>
            </a:r>
            <a:r>
              <a:rPr lang="ru-RU" sz="2800" smtClean="0"/>
              <a:t> (</a:t>
            </a:r>
            <a:r>
              <a:rPr lang="ru-RU" sz="2800" b="1" smtClean="0"/>
              <a:t>i = 1, 2</a:t>
            </a:r>
            <a:r>
              <a:rPr lang="ru-RU" sz="2800" smtClean="0"/>
              <a:t>) определяют, какая информация о фрагменте </a:t>
            </a:r>
            <a:r>
              <a:rPr lang="ru-RU" sz="2800" b="1" smtClean="0"/>
              <a:t>d</a:t>
            </a:r>
            <a:r>
              <a:rPr lang="ru-RU" sz="2800" b="1" baseline="-25000" smtClean="0"/>
              <a:t>i</a:t>
            </a:r>
            <a:r>
              <a:rPr lang="ru-RU" sz="2800" smtClean="0"/>
              <a:t> данных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smtClean="0"/>
              <a:t> была использована в процессе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      </a:t>
            </a:r>
            <a:r>
              <a:rPr lang="ru-RU" sz="2800" b="1" smtClean="0"/>
              <a:t>p(d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b="1" smtClean="0"/>
              <a:t>) *</a:t>
            </a:r>
            <a:r>
              <a:rPr lang="ru-RU" sz="2800" b="1" smtClean="0">
                <a:sym typeface="SymbolProp BT" pitchFamily="2" charset="2"/>
              </a:rPr>
              <a:t> </a:t>
            </a:r>
            <a:r>
              <a:rPr lang="ru-RU" sz="2800" b="1" smtClean="0"/>
              <a:t>res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smtClean="0"/>
              <a:t>обработки данных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6. Окрестностный анализ</a:t>
            </a:r>
            <a:r>
              <a:rPr lang="en-US" sz="4000" smtClean="0"/>
              <a:t>: </a:t>
            </a:r>
            <a:r>
              <a:rPr lang="ru-RU" sz="4000" smtClean="0"/>
              <a:t>операции над классами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Пересечение </a:t>
            </a:r>
            <a:r>
              <a:rPr lang="ru-RU" b="1" smtClean="0"/>
              <a:t>(*)</a:t>
            </a:r>
            <a:r>
              <a:rPr lang="ru-RU" smtClean="0"/>
              <a:t> и разность </a:t>
            </a:r>
            <a:r>
              <a:rPr lang="ru-RU" b="1" smtClean="0"/>
              <a:t>(\)</a:t>
            </a:r>
            <a:r>
              <a:rPr lang="ru-RU" smtClean="0"/>
              <a:t> классов, L-классов, окрестностей.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Проверка принадлежности данных классу (алгоритм </a:t>
            </a:r>
            <a:r>
              <a:rPr lang="ru-RU" b="1" smtClean="0"/>
              <a:t>isElem</a:t>
            </a:r>
            <a:r>
              <a:rPr lang="ru-RU" smtClean="0"/>
              <a:t>);</a:t>
            </a:r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mtClean="0"/>
              <a:t>Декомпозиции окрестности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Глава 6. Окрестностный анализ: декомпозиция окрестности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/>
              <a:t>Пусть данные </a:t>
            </a:r>
            <a:r>
              <a:rPr lang="ru-RU" sz="2800" b="1" smtClean="0"/>
              <a:t>d</a:t>
            </a:r>
            <a:r>
              <a:rPr lang="ru-RU" sz="2800" smtClean="0"/>
              <a:t> для программы </a:t>
            </a:r>
            <a:r>
              <a:rPr lang="ru-RU" sz="2800" b="1" smtClean="0"/>
              <a:t>p</a:t>
            </a:r>
            <a:r>
              <a:rPr lang="ru-RU" sz="2800" smtClean="0"/>
              <a:t> имеют вид </a:t>
            </a:r>
            <a:r>
              <a:rPr lang="ru-RU" sz="2800" b="1" smtClean="0"/>
              <a:t>d=d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smtClean="0"/>
              <a:t> и </a:t>
            </a:r>
            <a:r>
              <a:rPr lang="ru-RU" sz="2800" b="1" smtClean="0"/>
              <a:t>&lt;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d1++d2</a:t>
            </a:r>
            <a:r>
              <a:rPr lang="ru-RU" sz="2800" b="1" smtClean="0"/>
              <a:t>&gt;=o(p, 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b="1" smtClean="0"/>
              <a:t>)</a:t>
            </a:r>
            <a:r>
              <a:rPr lang="ru-RU" sz="2800" smtClean="0"/>
              <a:t>. Получаемые в результате декомпозиции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     </a:t>
            </a:r>
            <a:r>
              <a:rPr lang="ru-RU" sz="2800" b="1" smtClean="0"/>
              <a:t>decompose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d1++d2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 d</a:t>
            </a:r>
            <a:r>
              <a:rPr lang="ru-RU" sz="2800" b="1" baseline="-25000" smtClean="0"/>
              <a:t>2</a:t>
            </a:r>
            <a:r>
              <a:rPr lang="ru-RU" sz="2800" b="1" smtClean="0"/>
              <a:t> = (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d1</a:t>
            </a:r>
            <a:r>
              <a:rPr lang="ru-RU" sz="2800" b="1" smtClean="0"/>
              <a:t>,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d2</a:t>
            </a:r>
            <a:r>
              <a:rPr lang="ru-RU" sz="2800" smtClean="0"/>
              <a:t>)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окрестности </a:t>
            </a:r>
            <a:r>
              <a:rPr lang="ru-RU" sz="2800" b="1" smtClean="0">
                <a:solidFill>
                  <a:srgbClr val="990000"/>
                </a:solidFill>
              </a:rPr>
              <a:t>O</a:t>
            </a:r>
            <a:r>
              <a:rPr lang="ru-RU" sz="2800" b="1" baseline="30000" smtClean="0"/>
              <a:t>di</a:t>
            </a:r>
            <a:r>
              <a:rPr lang="ru-RU" sz="2800" smtClean="0"/>
              <a:t> (</a:t>
            </a:r>
            <a:r>
              <a:rPr lang="ru-RU" sz="2800" b="1" smtClean="0"/>
              <a:t>i = 1, 2</a:t>
            </a:r>
            <a:r>
              <a:rPr lang="ru-RU" sz="2800" smtClean="0"/>
              <a:t>) определяют, какая информация о фрагменте </a:t>
            </a:r>
            <a:r>
              <a:rPr lang="ru-RU" sz="2800" b="1" smtClean="0"/>
              <a:t>d</a:t>
            </a:r>
            <a:r>
              <a:rPr lang="ru-RU" sz="2800" b="1" baseline="-25000" smtClean="0"/>
              <a:t>i</a:t>
            </a:r>
            <a:r>
              <a:rPr lang="ru-RU" sz="2800" smtClean="0"/>
              <a:t> данных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smtClean="0"/>
              <a:t> была использована в процессе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      </a:t>
            </a:r>
            <a:r>
              <a:rPr lang="ru-RU" sz="2800" b="1" smtClean="0"/>
              <a:t>p(d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r>
              <a:rPr lang="ru-RU" sz="2800" b="1" smtClean="0"/>
              <a:t>) *</a:t>
            </a:r>
            <a:r>
              <a:rPr lang="ru-RU" sz="2800" b="1" smtClean="0">
                <a:sym typeface="SymbolProp BT" pitchFamily="2" charset="2"/>
              </a:rPr>
              <a:t> </a:t>
            </a:r>
            <a:r>
              <a:rPr lang="ru-RU" sz="2800" b="1" smtClean="0"/>
              <a:t>res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smtClean="0"/>
              <a:t>обработки данных </a:t>
            </a:r>
            <a:r>
              <a:rPr lang="ru-RU" sz="2800" b="1" smtClean="0"/>
              <a:t>d</a:t>
            </a:r>
            <a:r>
              <a:rPr lang="ru-RU" sz="2800" b="1" baseline="-25000" smtClean="0"/>
              <a:t>1</a:t>
            </a:r>
            <a:r>
              <a:rPr lang="ru-RU" sz="2800" b="1" smtClean="0"/>
              <a:t>++d</a:t>
            </a:r>
            <a:r>
              <a:rPr lang="ru-RU" sz="2800" b="1" baseline="-25000" smtClean="0"/>
              <a:t>2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6.1 Основные понятия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Окрестностный анализ — инструмент формализации интуитивного вопроса:</a:t>
            </a:r>
          </a:p>
          <a:p>
            <a:pPr lvl="1" eaLnBrk="1" hangingPunct="1"/>
            <a:r>
              <a:rPr lang="ru-RU" sz="3200" smtClean="0"/>
              <a:t>Какая информация о тексте </a:t>
            </a:r>
            <a:r>
              <a:rPr lang="ru-RU" sz="3200" b="1" smtClean="0"/>
              <a:t>d</a:t>
            </a:r>
            <a:r>
              <a:rPr lang="ru-RU" sz="3200" smtClean="0"/>
              <a:t> была использована, и какая информация о </a:t>
            </a:r>
            <a:r>
              <a:rPr lang="ru-RU" sz="3200" b="1" smtClean="0"/>
              <a:t>d</a:t>
            </a:r>
            <a:r>
              <a:rPr lang="ru-RU" sz="3200" smtClean="0"/>
              <a:t> не была использована в некотором процессе </a:t>
            </a:r>
            <a:r>
              <a:rPr lang="ru-RU" sz="3200" b="1" smtClean="0"/>
              <a:t>p</a:t>
            </a:r>
            <a:r>
              <a:rPr lang="ru-RU" sz="3200" smtClean="0"/>
              <a:t> обработки текста </a:t>
            </a:r>
            <a:r>
              <a:rPr lang="ru-RU" sz="3200" b="1" smtClean="0"/>
              <a:t>d</a:t>
            </a:r>
            <a:r>
              <a:rPr lang="ru-RU" sz="32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10396</TotalTime>
  <Words>2048</Words>
  <Application>Microsoft Office PowerPoint</Application>
  <PresentationFormat>Экран (4:3)</PresentationFormat>
  <Paragraphs>344</Paragraphs>
  <Slides>64</Slides>
  <Notes>64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72" baseType="lpstr">
      <vt:lpstr>Arial</vt:lpstr>
      <vt:lpstr>Tahoma</vt:lpstr>
      <vt:lpstr>Stars1</vt:lpstr>
      <vt:lpstr>SymbolProp BT</vt:lpstr>
      <vt:lpstr>Wingdings</vt:lpstr>
      <vt:lpstr>Symbol</vt:lpstr>
      <vt:lpstr>Default Design</vt:lpstr>
      <vt:lpstr>CorelDRAW</vt:lpstr>
      <vt:lpstr>Глава 6. Окрестностный анализ</vt:lpstr>
      <vt:lpstr>Презентация PowerPoint</vt:lpstr>
      <vt:lpstr>Глава 6. Окрестностный анализ</vt:lpstr>
      <vt:lpstr>Глава 6. Окрестностный анализ: Шаги формализации</vt:lpstr>
      <vt:lpstr>Глава 6. Окрестностный анализ: Алгоритм nan</vt:lpstr>
      <vt:lpstr>Глава 6. Окрестностный анализ</vt:lpstr>
      <vt:lpstr>Глава 6. Окрестностный анализ: операции над классами</vt:lpstr>
      <vt:lpstr>Глава 6. Окрестностный анализ: декомпозиция окрестности</vt:lpstr>
      <vt:lpstr>6.1 Основные понятия</vt:lpstr>
      <vt:lpstr>6.1 Шаги формализации</vt:lpstr>
      <vt:lpstr>6.1 Шаги формализации</vt:lpstr>
      <vt:lpstr>6.1 Множество o(p, d)</vt:lpstr>
      <vt:lpstr>6.2 Окрестности</vt:lpstr>
      <vt:lpstr>6.2 Окрестности</vt:lpstr>
      <vt:lpstr>6.2 Окрестности</vt:lpstr>
      <vt:lpstr>6.2 Окрестности</vt:lpstr>
      <vt:lpstr>6.3 Вспомогательные функции алгоритма nan</vt:lpstr>
      <vt:lpstr>6.3 Вспомогательные функции алгоритма nan</vt:lpstr>
      <vt:lpstr>6.3 Вспомогательные функции алгоритма nan</vt:lpstr>
      <vt:lpstr>6.3.1 Окрестностный анализатор</vt:lpstr>
      <vt:lpstr>6.3.1 Окрестностный анализатор. Аргументы eval’</vt:lpstr>
      <vt:lpstr>6.3.1 Окрестностный анализатор</vt:lpstr>
      <vt:lpstr>6.3.1 Окрестностный анализатор</vt:lpstr>
      <vt:lpstr>6.3.1 Окрестностный анализатор</vt:lpstr>
      <vt:lpstr>6.3.1 Окрестностный анализатор</vt:lpstr>
      <vt:lpstr>6.3.1 Окрестностный анализатор</vt:lpstr>
      <vt:lpstr>6.3.1 Окрестностный анализатор</vt:lpstr>
      <vt:lpstr>6.3.1 Окрестностный анализатор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6.5 Конечное объединение классов C1 ,... Cn</vt:lpstr>
      <vt:lpstr>6.5 Операции над классами и окрестностями</vt:lpstr>
      <vt:lpstr>6.5 Операции над классами и окрестностями</vt:lpstr>
      <vt:lpstr>6.5 Операции над классами и окрестностями</vt:lpstr>
      <vt:lpstr>6.5 Операции над классами и окрестностями</vt:lpstr>
      <vt:lpstr>6.5 Операции над классами и окрестностями</vt:lpstr>
      <vt:lpstr>6.5 Операции над классами и окрестностями</vt:lpstr>
      <vt:lpstr>6.6 Проверка принадлежности данных классу</vt:lpstr>
      <vt:lpstr>6.6 Проверка принадлежности данных классу</vt:lpstr>
      <vt:lpstr>6.7 Декомпозиция окрестности</vt:lpstr>
      <vt:lpstr>6.7 Декомпозиция окрестности</vt:lpstr>
      <vt:lpstr>6.7 Декомпозиция окрестности</vt:lpstr>
      <vt:lpstr>6.8 Алгоритм декомпозиции окрестности</vt:lpstr>
      <vt:lpstr>6.8 Алгоритм декомпозиции окрестности</vt:lpstr>
      <vt:lpstr>6.9 Примеры пересечения и декомпозиции окрестностей (1/2)</vt:lpstr>
      <vt:lpstr>6.9 Примеры пересечения и декомпозиции окрестностей (1/2)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6.4 Интуитивный смысл окрестностей. Примеры</vt:lpstr>
      <vt:lpstr>Глава 6. Окрестностный анализ</vt:lpstr>
      <vt:lpstr>Глава 6. Окрестностный анализ: Шаги формализации</vt:lpstr>
      <vt:lpstr>Глава 6. Окрестностный анализ: Алгоритм nan</vt:lpstr>
      <vt:lpstr>Глава 6. Окрестностный анализ</vt:lpstr>
      <vt:lpstr>Глава 6. Окрестностный анализ: операции над классами</vt:lpstr>
      <vt:lpstr>Глава 6. Окрестностный анализ: декомпозиция окрестности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Windows User</cp:lastModifiedBy>
  <cp:revision>742</cp:revision>
  <dcterms:created xsi:type="dcterms:W3CDTF">2006-09-09T10:02:47Z</dcterms:created>
  <dcterms:modified xsi:type="dcterms:W3CDTF">2015-03-08T18:00:59Z</dcterms:modified>
</cp:coreProperties>
</file>