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a60789541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a60789541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a607895410_0_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2a607895410_0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a607895410_0_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2a607895410_0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a607895410_0_1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2a607895410_0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a607895410_0_1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2a607895410_0_1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a607895410_0_1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2a607895410_0_1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2a607895410_0_1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2a607895410_0_1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a607895410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a607895410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a607895410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a607895410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a607895410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a607895410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a607895410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a607895410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a607895410_0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a607895410_0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a607895410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a607895410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a607895410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a607895410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a607895410_0_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a607895410_0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Лабораторный практикум RISC-V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3 Оптимизации в компиляторах и отладка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Измерение времени работы программы - 2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Е</a:t>
            </a:r>
            <a:r>
              <a:rPr lang="ru"/>
              <a:t>диничное измерение не обладает ценностью - для оценки производительности важны множественные наблюдения, проводимые в воспроизводимых условиях. 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необходимо сделать множество измерений в одинаковых условиях. 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Необходимо проводить измерения базового уровня (baseiline) - показателей программы до оптимизации: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ru"/>
              <a:t>Сохраните исходный бинарный файл программы (baseline).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ru"/>
              <a:t>Проведите оптимизацию, сохраните отдельно модифицированный бинарный файл программы (optimized).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ru"/>
              <a:t>Подготовка среды для измерений, исключение помех (закрытие ресурсоемких приложений, подготовка тестовых данных).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ru"/>
              <a:t>Проведение N запусков для  baseline.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ru"/>
              <a:t>Проведение N запусков для  optimized.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ru"/>
              <a:t>проведите статистическую обработку (подсчет среднего, медианы, минимума, максимума, стандартного отклонения).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Измерение объема файла программы</a:t>
            </a:r>
            <a:endParaRPr/>
          </a:p>
        </p:txBody>
      </p:sp>
      <p:sp>
        <p:nvSpPr>
          <p:cNvPr id="116" name="Google Shape;116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Утилита командной строки ls позволяет понять общий размер файла в байтах без детализации о распределении объема: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>
                <a:latin typeface="Courier New"/>
                <a:ea typeface="Courier New"/>
                <a:cs typeface="Courier New"/>
                <a:sym typeface="Courier New"/>
              </a:rPr>
              <a:t>$ ls -l a.out 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>
                <a:latin typeface="Courier New"/>
                <a:ea typeface="Courier New"/>
                <a:cs typeface="Courier New"/>
                <a:sym typeface="Courier New"/>
              </a:rPr>
              <a:t>-rw-r--r-- 1 root root 13423 сен 26  2023 a.out  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Значение в пятой колонке соответствует размеру файла в байтах.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Для более точной оценки можно использовать утилиту size - Она отображает размер каждой секции в рамках бинарного файла: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>
                <a:latin typeface="Courier New"/>
                <a:ea typeface="Courier New"/>
                <a:cs typeface="Courier New"/>
                <a:sym typeface="Courier New"/>
              </a:rPr>
              <a:t>$ size a.out 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>
                <a:latin typeface="Courier New"/>
                <a:ea typeface="Courier New"/>
                <a:cs typeface="Courier New"/>
                <a:sym typeface="Courier New"/>
              </a:rPr>
              <a:t>   text	   data	    bss	    dec	    hex	filename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ru">
                <a:latin typeface="Courier New"/>
                <a:ea typeface="Courier New"/>
                <a:cs typeface="Courier New"/>
                <a:sym typeface="Courier New"/>
              </a:rPr>
              <a:t>   1524	    600	      8	   2132	    854	a.out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Подходы к отладке</a:t>
            </a:r>
            <a:endParaRPr/>
          </a:p>
        </p:txBody>
      </p:sp>
      <p:sp>
        <p:nvSpPr>
          <p:cNvPr id="122" name="Google Shape;122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Подходы</a:t>
            </a:r>
            <a:endParaRPr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инструментирование (отладочный вывод, санитайзеры, assertion), 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использование отладчика (в нативном и удаленном варианте), 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применение JTAG.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IDE предоставляют визуальный интерфейс отладчика, в основе - инструмент командной строки gdb:</a:t>
            </a:r>
            <a:endParaRPr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точки останова,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просмотр и изменение значений переменных,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просмотр отладочной информации (исходный код программы),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просмотр ассемблерного кода,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трассировка выполнения программы (пошаговое выполнение инструкций).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Запуск в gdb</a:t>
            </a:r>
            <a:endParaRPr/>
          </a:p>
        </p:txBody>
      </p:sp>
      <p:sp>
        <p:nvSpPr>
          <p:cNvPr id="128" name="Google Shape;128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55000" lnSpcReduction="20000"/>
          </a:bodyPr>
          <a:lstStyle/>
          <a:p>
            <a:pPr indent="-29146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Для начала запустим gdb с указанием бинарного файла для отладки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>
                <a:latin typeface="Courier New"/>
                <a:ea typeface="Courier New"/>
                <a:cs typeface="Courier New"/>
                <a:sym typeface="Courier New"/>
              </a:rPr>
              <a:t>$ gdb a.out 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Courier New"/>
                <a:ea typeface="Courier New"/>
                <a:cs typeface="Courier New"/>
                <a:sym typeface="Courier New"/>
              </a:rPr>
              <a:t>….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Courier New"/>
                <a:ea typeface="Courier New"/>
                <a:cs typeface="Courier New"/>
                <a:sym typeface="Courier New"/>
              </a:rPr>
              <a:t>(gdb) 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29146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После этого открылась оболочка (Интерфейс командной строки) отладчика gdb. Строка (gdb) является приглашением ввода команд. Обратите внимание, что сразу после запуска отладчика программа не начинает свою работу - для ее запуска необходимо вызвать команду run.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>
                <a:latin typeface="Courier New"/>
                <a:ea typeface="Courier New"/>
                <a:cs typeface="Courier New"/>
                <a:sym typeface="Courier New"/>
              </a:rPr>
              <a:t>(gdb) run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Courier New"/>
                <a:ea typeface="Courier New"/>
                <a:cs typeface="Courier New"/>
                <a:sym typeface="Courier New"/>
              </a:rPr>
              <a:t>Starting program: /home/user/a.out 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29146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В данной точке начинается выполнение бинарного файла программы - a.out ожидает пользовательского ввода. Введем число 0, чтобы спровоцировать ошибку: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>
                <a:latin typeface="Courier New"/>
                <a:ea typeface="Courier New"/>
                <a:cs typeface="Courier New"/>
                <a:sym typeface="Courier New"/>
              </a:rPr>
              <a:t>Starting program: /home/user/ws/a.out 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Courier New"/>
                <a:ea typeface="Courier New"/>
                <a:cs typeface="Courier New"/>
                <a:sym typeface="Courier New"/>
              </a:rPr>
              <a:t>0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Courier New"/>
                <a:ea typeface="Courier New"/>
                <a:cs typeface="Courier New"/>
                <a:sym typeface="Courier New"/>
              </a:rPr>
              <a:t>Program received signal SIGFPE, Arithmetic exception.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Courier New"/>
                <a:ea typeface="Courier New"/>
                <a:cs typeface="Courier New"/>
                <a:sym typeface="Courier New"/>
              </a:rPr>
              <a:t>0x0000555555554717 in main () at example.c:9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Courier New"/>
                <a:ea typeface="Courier New"/>
                <a:cs typeface="Courier New"/>
                <a:sym typeface="Courier New"/>
              </a:rPr>
              <a:t>9	  a = a / b;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Courier New"/>
                <a:ea typeface="Courier New"/>
                <a:cs typeface="Courier New"/>
                <a:sym typeface="Courier New"/>
              </a:rPr>
              <a:t>(gdb) 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Просмотр и редактирование переменных</a:t>
            </a:r>
            <a:endParaRPr/>
          </a:p>
        </p:txBody>
      </p:sp>
      <p:sp>
        <p:nvSpPr>
          <p:cNvPr id="134" name="Google Shape;134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Для печати текущих (на момент сбоя) значений переменных используем команду p (print):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>
                <a:latin typeface="Courier New"/>
                <a:ea typeface="Courier New"/>
                <a:cs typeface="Courier New"/>
                <a:sym typeface="Courier New"/>
              </a:rPr>
              <a:t>(gdb) p a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Courier New"/>
                <a:ea typeface="Courier New"/>
                <a:cs typeface="Courier New"/>
                <a:sym typeface="Courier New"/>
              </a:rPr>
              <a:t>$1 = 0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Courier New"/>
                <a:ea typeface="Courier New"/>
                <a:cs typeface="Courier New"/>
                <a:sym typeface="Courier New"/>
              </a:rPr>
              <a:t>(gdb) p b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Courier New"/>
                <a:ea typeface="Courier New"/>
                <a:cs typeface="Courier New"/>
                <a:sym typeface="Courier New"/>
              </a:rPr>
              <a:t>$2 = 0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182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Для изменения значений переменных можно использовать команду set: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>
                <a:latin typeface="Courier New"/>
                <a:ea typeface="Courier New"/>
                <a:cs typeface="Courier New"/>
                <a:sym typeface="Courier New"/>
              </a:rPr>
              <a:t>(gdb) set variable a=20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Courier New"/>
                <a:ea typeface="Courier New"/>
                <a:cs typeface="Courier New"/>
                <a:sym typeface="Courier New"/>
              </a:rPr>
              <a:t>(gdb) p a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Courier New"/>
                <a:ea typeface="Courier New"/>
                <a:cs typeface="Courier New"/>
                <a:sym typeface="Courier New"/>
              </a:rPr>
              <a:t>$3 = 20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Точки останова</a:t>
            </a:r>
            <a:endParaRPr/>
          </a:p>
        </p:txBody>
      </p:sp>
      <p:sp>
        <p:nvSpPr>
          <p:cNvPr id="140" name="Google Shape;140;p27"/>
          <p:cNvSpPr txBox="1"/>
          <p:nvPr>
            <p:ph idx="1" type="body"/>
          </p:nvPr>
        </p:nvSpPr>
        <p:spPr>
          <a:xfrm>
            <a:off x="311700" y="1152475"/>
            <a:ext cx="8520600" cy="384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Мы можем также искусственно остановить работу программы в определенной точке,  не дожидаясь сбоя, используя команду break (создание точки останова):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Courier New"/>
                <a:ea typeface="Courier New"/>
                <a:cs typeface="Courier New"/>
                <a:sym typeface="Courier New"/>
              </a:rPr>
              <a:t>(gdb) break 8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Courier New"/>
                <a:ea typeface="Courier New"/>
                <a:cs typeface="Courier New"/>
                <a:sym typeface="Courier New"/>
              </a:rPr>
              <a:t>Breakpoint 1 at 0x555555554710: file example.c, line 9.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Запустим программу заново командой run и снова введем 0: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Courier New"/>
                <a:ea typeface="Courier New"/>
                <a:cs typeface="Courier New"/>
                <a:sym typeface="Courier New"/>
              </a:rPr>
              <a:t>(gdb) run 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Courier New"/>
                <a:ea typeface="Courier New"/>
                <a:cs typeface="Courier New"/>
                <a:sym typeface="Courier New"/>
              </a:rPr>
              <a:t>Starting program: /home/vood/ws/a.out 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Courier New"/>
                <a:ea typeface="Courier New"/>
                <a:cs typeface="Courier New"/>
                <a:sym typeface="Courier New"/>
              </a:rPr>
              <a:t>0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Courier New"/>
                <a:ea typeface="Courier New"/>
                <a:cs typeface="Courier New"/>
                <a:sym typeface="Courier New"/>
              </a:rPr>
              <a:t>Breakpoint 1, main () at example.c:9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Courier New"/>
                <a:ea typeface="Courier New"/>
                <a:cs typeface="Courier New"/>
                <a:sym typeface="Courier New"/>
              </a:rPr>
              <a:t>9	  a = a / b;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Courier New"/>
                <a:ea typeface="Courier New"/>
                <a:cs typeface="Courier New"/>
                <a:sym typeface="Courier New"/>
              </a:rPr>
              <a:t>(gdb) 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Выполнение программы снова остановлено, однако это произошло ДО ошибки деления на ноль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 чем данная презентация?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Темы: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Виды оптимизаций в компиляторах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Инструменты отладки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Лабораторные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8 Оптимизации на этапе компиляции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9 Методы отладки программ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Необходимость оптимизаций программ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Работа программиста, использующего языки высокого уровня, часто сопряжена с определенным уровнем противоречий: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С одной стороны, разработчик должен писать легко читаемые и легко поддерживаемые программы, что выражается в использовании высокоуровневых синтаксических конструкций.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С другой стороны, программа должна эффективно работать с учетом конкретного аппаратного обеспечения пользовательского компьютера, что требует учета низкоуровневых особенностей исполнения.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В ряде случаев, компиляторам требуется дополнительная настройка для достижения максимального эффективности получаемых программ.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В таком случае применяются методы оптимизации на уровне компилятора и техники инструментирования.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Данные инструменты регулируются флагами компилятора.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Общие сведения об оптимизациях компилятора</a:t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Оптимизации на уровне компилятора представляют собой дополнительные процедуры по выбору оптимального преобразования исходного кода программы в машинные инструкции так, чтобы достигнуть максимального значения параметра производительности.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При этом, в зависимости от выбранной интенсивности, компилятор может применять достаточно агрессивные эвристики для оптимизации, что может привести к ошибкам и сбоям в работе программы (например, многопоточные ошибки и ошибки обращения с памятью).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Флаги оптимизации gcc для времени работы</a:t>
            </a:r>
            <a:endParaRPr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/>
          </a:bodyPr>
          <a:lstStyle/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-O0 - тривиальный случай, когда оптимизация компилятора не выполняется. 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-O1 - на этом уровне включается множество оптимизаций, повышающих производительность программы. ( развертывание циклов, встраивание функций, планирование инструкций и т. д.).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-O2 позволяет использовать все оптимизации -O1, а также более агрессивные оптимизации в распределении регистров, планировании инструкций, частичном устранении избыточности и т. д. Этот уровень используется для построении кода с преобладанием ветвлений.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-O3. Этот уровень включает в себя все возможности -O2, а также некоторые современные оптимизации, такие как векторизация. -O3 является уровнем оптимизации для максимизации производительности большинства приложений.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-Ofast или -O3 с -ffast-math. Флаг -ffast-math указывает компилятору ослабить некоторые требования арифметики с плавающей запятой, такие как ассоциативность и коммутативность. Во многих приложениях ошибки, возникающие после ослабления этих требований, вполне допустимы за счёт более высокой производительности.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Флаги оптимизации объема бинарного файла</a:t>
            </a:r>
            <a:endParaRPr/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10000"/>
          </a:bodyPr>
          <a:lstStyle/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-Os оптимизирует размер кода. Таким образом, большинство оптимизаций, увеличивающих размер кода, будут менее агрессивными на этом уровне. Это популярная оптимизация среди встраиваемых систем и мобильных приложений, поскольку размер кода там является большой проблемой.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-Wl,--strip-all (или не передавать флаг -g): этот флаг указывает компоновщику удалить раздел отладки.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-fno-unroll-loops: отключает развертывание цикла, которое является одной из популярных оптимизаций производительности компилятора, увеличивающей размер кода.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-fno-exceptions: удаляет код обработки исключений из двоичного файла. Обратите внимание, что это не всегда возможно, если есть код, который их «бросает».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-lto (-flto): включение оптимизации времени компоновки с параметром -flto приводит к агрессивной оптимизации компилятора. Оптимизируются многие функции и глобальные переменные, девиртуализируются многие вызовы. Полученный двоичный файл быстрее и меньше одновременно.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Флаги инструментирования</a:t>
            </a:r>
            <a:endParaRPr/>
          </a:p>
        </p:txBody>
      </p:sp>
      <p:sp>
        <p:nvSpPr>
          <p:cNvPr id="92" name="Google Shape;92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И</a:t>
            </a:r>
            <a:r>
              <a:rPr lang="ru"/>
              <a:t>нструментирование - методики, внедряющие дополнительный код в бинарный файл для сбора технической информации о производительности (профиля работы) программы в ходе ее работы.</a:t>
            </a:r>
            <a:endParaRPr/>
          </a:p>
          <a:p>
            <a:pPr indent="-317182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-g . Чтобы иметь возможность отлаживать приложение с аннотациями исходного кода, компилятор должен предоставить дополнительную информацию в двоичном файле. 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-finstrument-functions . Этот флаг используется для инструментирования вызовов и возвратов управления из функций. 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-fprofile-generate, -fprofile-arcs, -pg .Эти флаги используются для инструментирования программ с целью сбора профилей времени выполнения различных точек программы. 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-fstack-protector, -fstack-protector-all, -fstack-protector-strong . Эти опции инструментируют уязвимые функции путем вставки защитных переменных в кадр стека. Перед возвратом функции проверяется, что защитная переменная не была перезаписана, что позволяет убедиться в том, что стек не был поврежден.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Выполнение инструментирования</a:t>
            </a:r>
            <a:endParaRPr/>
          </a:p>
        </p:txBody>
      </p:sp>
      <p:sp>
        <p:nvSpPr>
          <p:cNvPr id="98" name="Google Shape;98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Сборка программы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>
                <a:latin typeface="Courier New"/>
                <a:ea typeface="Courier New"/>
                <a:cs typeface="Courier New"/>
                <a:sym typeface="Courier New"/>
              </a:rPr>
              <a:t>$ gcc -O2 -fprofile-generate=/path/to/outputfile test.c -o a.out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Далее необходимо запустить программу (a.out) несколько раз для сбора профиля: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>
                <a:latin typeface="Courier New"/>
                <a:ea typeface="Courier New"/>
                <a:cs typeface="Courier New"/>
                <a:sym typeface="Courier New"/>
              </a:rPr>
              <a:t>$ ./a.out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Профиль работы программы в виде файла с расширением .gcda будет сохранен в каталог /path/to/outputfile. 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После этого м</a:t>
            </a:r>
            <a:r>
              <a:rPr lang="ru"/>
              <a:t>о</a:t>
            </a:r>
            <a:r>
              <a:rPr lang="ru"/>
              <a:t>жно запустить компиляцию исходного кода с флагом  -fprofile-use для дополнительной оптимизации: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ru">
                <a:latin typeface="Courier New"/>
                <a:ea typeface="Courier New"/>
                <a:cs typeface="Courier New"/>
                <a:sym typeface="Courier New"/>
              </a:rPr>
              <a:t>$ gcc -O2 -fprofile-use=/path/to/outputfile test.c -o a.out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Измерение времени работы программы - 1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Для того, чтобы убедится в эффективности проводимых оптимизаций, необходимо использовать специальные инструменты и учесть в экспериментах факторы, влияющие на точность: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структура сценария использования (как пользователь взаимодействует с программой - интерактивно или нет),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наличие и структура входных данных (что и как пользователь вводит в программу),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целевая ОС и аппаратное обеспечение (в каких условиях предполагается работа программы),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тип программы (встраиваемое ПО, веб-приложение, утилита командной строки и тд),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факторы, влияющие на измерения (наличие фоновых процессов, сетевой трафик),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требуемая точность измерений.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