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50B8566-5CE6-4B3D-A688-5482684C0491}">
  <a:tblStyle styleId="{A50B8566-5CE6-4B3D-A688-5482684C049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A25FCBBD-7374-43BE-937A-8D369E31D79E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20" Type="http://schemas.openxmlformats.org/officeDocument/2006/relationships/slide" Target="slides/slide1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a5f52721f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a5f52721f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a5f52721f3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a5f52721f3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a5f52721f3_0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a5f52721f3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a5f52721f3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a5f52721f3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a5f52721f3_0_1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a5f52721f3_0_1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a5f52721f3_0_1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a5f52721f3_0_1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a5f52721f3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2a5f52721f3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a5f52721f3_0_2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2a5f52721f3_0_2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a5f52721f3_0_2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a5f52721f3_0_2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a5f52721f3_0_2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2a5f52721f3_0_2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a5f52721f3_0_2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2a5f52721f3_0_2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a5f52721f3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a5f52721f3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a5f52721f3_0_2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2a5f52721f3_0_2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a5f52721f3_0_2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2a5f52721f3_0_2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2a5f52721f3_0_2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2a5f52721f3_0_2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2a5f52721f3_0_2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2a5f52721f3_0_2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a5f52721f3_0_2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2a5f52721f3_0_2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2a5f52721f3_0_2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2a5f52721f3_0_2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2a5f52721f3_0_2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2a5f52721f3_0_2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2a5f52721f3_0_2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2a5f52721f3_0_2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2a5f52721f3_0_2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2a5f52721f3_0_2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a5f52721f3_0_3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2a5f52721f3_0_3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a5f52721f3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a5f52721f3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2a5f52721f3_0_3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2a5f52721f3_0_3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2a5f52721f3_0_3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2a5f52721f3_0_3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2a5f52721f3_0_3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2a5f52721f3_0_3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2a5f52721f3_0_3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2a5f52721f3_0_3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2a5f52721f3_0_3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2a5f52721f3_0_3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2a5f52721f3_0_3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2a5f52721f3_0_3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2a5f52721f3_0_3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2a5f52721f3_0_3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a5f52721f3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a5f52721f3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a5f52721f3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a5f52721f3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a5f52721f3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a5f52721f3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a5f52721f3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a5f52721f3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a5f52721f3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a5f52721f3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a5f52721f3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a5f52721f3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Лабораторный практикум RISC-V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2 Ассемблер RISC-V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ru"/>
              <a:t>Логические и арифметические операции I-type - 2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Команды этого типа принимают непосредственное значение imm, исходный регистр rs1 и целевой регистр rd.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Поскольку инструкция addi rd, rs1, imm использует значение imm в качестве значения со знаком, она работает для арифметического сложения (imm = 0...2047) и вычитания (imm = 2048...1), т.е. нет команды subi.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Инструкции xori, ori и andi rd, rs1, imm выполняют побитовую операцию xor, or, and соответственно. 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Например, пусть значение регистра x1 равно 0ⅹ9; в двоичной системе счисления (обозначается префиксом 0b) это 0b1001.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Команда xori x1, x1, 0ⅹ3 выполняет операцию xor над содержимым регистра x1, таким образом x1 = x1 xor 0ⅹ3 = 0b1001 xor 0b0011 = 0b1010 = 0xa.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Инструкции slli, srli и srai выполняют операции сдвига, используя непосредственное значение в качестве количества сдвигов. 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Непосредственным значением является положительное число из 5 бит (0...31).</a:t>
            </a:r>
            <a:endParaRPr/>
          </a:p>
        </p:txBody>
      </p:sp>
      <p:sp>
        <p:nvSpPr>
          <p:cNvPr id="119" name="Google Shape;11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Логические и арифметические операции I-type - 3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3"/>
          <p:cNvSpPr txBox="1"/>
          <p:nvPr>
            <p:ph idx="1" type="body"/>
          </p:nvPr>
        </p:nvSpPr>
        <p:spPr>
          <a:xfrm>
            <a:off x="311700" y="1152475"/>
            <a:ext cx="8520600" cy="362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Логический сдвиг влево выполняется с помощью команды slli rd, rs1, imm. Она перемещает влево каждый бит значения исходного регистра rs1 на число бит, заданное непосредственным значением, и записывает результат в rd. При каждом сдвиге младший значащий бит устанавливается равным нулю, а старший значащий бит отбрасывается.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Логический сдвиг вправо выполняется аналогично с помощью srli rd, rs1, imm. Регистр rs1 побитово сдвигается вправо на immediate, и результат поступает в rd. Здесь самый старший бит заполняется нулем, а младший бит отбрасывается.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Обработка/заполнение старшего значащего бита отличается для арифметического сдвига вправо, выполняемого с помощью srai rd, rs1, imm. Самый старший бит (msb)сохраняется. Если msb равен 0 перед сдвигом, то msb заполняется значением 0 после сдвига. Если msb равен 1 перед сдвигом, то msb заполняется значением 1.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Например, пусть значение регистра x1 равно 0ⅹ9, в двоичной системе счисления это 0b1001. 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Команда slli x1, x1, 0ⅹ2 выполняет логический сдвиг содержимого регистра x1 влево таким образом  x1 = x1 &lt;&lt; 0ⅹ2 = 0b1001 &lt;&lt; 2 = 0b100100 = 0ⅹ24.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Оставшиеся две инструкции slti rd, rs1, imm и sltiu rd, rs1,imm сравнивают содержимое исходного регистра rs1 с непосредственным значением (imm ) и устанавливают в rd  значение 0, если значение исходного регистра rs1 &lt; imm.</a:t>
            </a:r>
            <a:endParaRPr/>
          </a:p>
        </p:txBody>
      </p:sp>
      <p:sp>
        <p:nvSpPr>
          <p:cNvPr id="126" name="Google Shape;126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Логические и арифметические операции R-type - 1 </a:t>
            </a:r>
            <a:endParaRPr/>
          </a:p>
        </p:txBody>
      </p:sp>
      <p:sp>
        <p:nvSpPr>
          <p:cNvPr id="132" name="Google Shape;132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graphicFrame>
        <p:nvGraphicFramePr>
          <p:cNvPr id="133" name="Google Shape;133;p24"/>
          <p:cNvGraphicFramePr/>
          <p:nvPr/>
        </p:nvGraphicFramePr>
        <p:xfrm>
          <a:off x="114300" y="1017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{A50B8566-5CE6-4B3D-A688-5482684C0491}</a:tableStyleId>
              </a:tblPr>
              <a:tblGrid>
                <a:gridCol w="1490250"/>
                <a:gridCol w="2365775"/>
                <a:gridCol w="1080425"/>
                <a:gridCol w="875525"/>
                <a:gridCol w="2906000"/>
              </a:tblGrid>
              <a:tr h="3398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Instruction</a:t>
                      </a:r>
                      <a:endParaRPr b="1"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b="1"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opcode</a:t>
                      </a:r>
                      <a:endParaRPr b="1"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funct3</a:t>
                      </a:r>
                      <a:endParaRPr b="1"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description</a:t>
                      </a:r>
                      <a:endParaRPr b="1"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98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0110011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0x0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rd=rs1 + rs2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98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sub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SUB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0110011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0x0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rd=rs1 - rs2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98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xor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XOR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0110011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0x4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rd=rs1 ^ rs2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98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or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OR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0110011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0x6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rd=rs1 | rs2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98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0110011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0x7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rd=rs1 &amp; rs2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98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sll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Shift Left Logical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0110011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0x1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rd=rs1&lt;&lt; rs2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98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srl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Shift Right Logical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0110011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0x5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rd=rs1&gt;&gt; rs2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98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sra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Shift Right Arith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0110011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0x5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rd=rs1&gt;&gt; rs2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98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stl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Set Less Than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0110011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0x2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381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rd=(rs1 &lt; rs2)?0:1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98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sltu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Set Less Than Un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0110011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0x3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381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rd=(rs1 &lt; rs2)?0:1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Логические и арифметические операции R-type - 2</a:t>
            </a:r>
            <a:endParaRPr/>
          </a:p>
        </p:txBody>
      </p:sp>
      <p:sp>
        <p:nvSpPr>
          <p:cNvPr id="139" name="Google Shape;13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Включают арифметические и логические операции, которые используют два регистра в качестве источника и один регистр в качестве приемника.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Большинство инструкций являются аналогом операций с непосредственными значениями.</a:t>
            </a:r>
            <a:endParaRPr/>
          </a:p>
        </p:txBody>
      </p:sp>
      <p:sp>
        <p:nvSpPr>
          <p:cNvPr id="140" name="Google Shape;140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graphicFrame>
        <p:nvGraphicFramePr>
          <p:cNvPr id="141" name="Google Shape;141;p25"/>
          <p:cNvGraphicFramePr/>
          <p:nvPr/>
        </p:nvGraphicFramePr>
        <p:xfrm>
          <a:off x="311700" y="2680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{A50B8566-5CE6-4B3D-A688-5482684C0491}</a:tableStyleId>
              </a:tblPr>
              <a:tblGrid>
                <a:gridCol w="1416900"/>
                <a:gridCol w="1633025"/>
                <a:gridCol w="1618625"/>
                <a:gridCol w="3852050"/>
              </a:tblGrid>
              <a:tr h="6774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Адрес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Машинный код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Инструкция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Комментарий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52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0x0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0x00100093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addi x1, x0, 1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# x1=1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52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0x4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0x00108093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addi x1, x1, 1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# x1=2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52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0x8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0x00108133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 x2, x1, x1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# x2=4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Режимы адресации</a:t>
            </a:r>
            <a:endParaRPr/>
          </a:p>
        </p:txBody>
      </p:sp>
      <p:sp>
        <p:nvSpPr>
          <p:cNvPr id="147" name="Google Shape;147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Р</a:t>
            </a:r>
            <a:r>
              <a:rPr lang="ru"/>
              <a:t>егистровый,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Непосредственный,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Базовый,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Относительно счетчика команд.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Первые три режима (регистровый, непосредственный и базовый) определяют способы чтения и записи операндов.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Последний режим (относительно счетчика команд) определяет способ записи счетчика команд</a:t>
            </a:r>
            <a:endParaRPr/>
          </a:p>
        </p:txBody>
      </p:sp>
      <p:sp>
        <p:nvSpPr>
          <p:cNvPr id="148" name="Google Shape;148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Регистровая адресация</a:t>
            </a:r>
            <a:endParaRPr/>
          </a:p>
        </p:txBody>
      </p:sp>
      <p:sp>
        <p:nvSpPr>
          <p:cNvPr id="154" name="Google Shape;154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При регистровой адресации регистры используются для всех операндов-источников и операндов-назначений (иными словами – для всех операндов и результата)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Все инструкции типа R используют именно такой режим адресации.</a:t>
            </a:r>
            <a:endParaRPr/>
          </a:p>
          <a:p>
            <a:pPr indent="-33655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urier New"/>
              <a:buChar char="●"/>
            </a:pPr>
            <a:r>
              <a:rPr lang="ru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 rd,rs1,rs2    	# rd = rs1 + rs2</a:t>
            </a:r>
            <a:endParaRPr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156" name="Google Shape;156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6050" y="3964000"/>
            <a:ext cx="7257325" cy="699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Непосредственная адресация</a:t>
            </a:r>
            <a:endParaRPr/>
          </a:p>
        </p:txBody>
      </p:sp>
      <p:sp>
        <p:nvSpPr>
          <p:cNvPr id="162" name="Google Shape;162;p28"/>
          <p:cNvSpPr txBox="1"/>
          <p:nvPr>
            <p:ph idx="1" type="body"/>
          </p:nvPr>
        </p:nvSpPr>
        <p:spPr>
          <a:xfrm>
            <a:off x="311700" y="1152475"/>
            <a:ext cx="8520600" cy="375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20000"/>
          </a:bodyPr>
          <a:lstStyle/>
          <a:p>
            <a:pPr indent="-316343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 sz="2512"/>
              <a:t>При непосредственной адресации в качестве операндов наряду с регистрами используют константы (непосредственные операнды). </a:t>
            </a:r>
            <a:endParaRPr sz="2512"/>
          </a:p>
          <a:p>
            <a:pPr indent="-316343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 sz="2512"/>
              <a:t>Этот режим адресации используют некоторые инструкции типа I, такие как сложение с 12-битной константой (addi) и  логическая операция andi.</a:t>
            </a:r>
            <a:endParaRPr sz="2512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512">
                <a:latin typeface="Courier New"/>
                <a:ea typeface="Courier New"/>
                <a:cs typeface="Courier New"/>
                <a:sym typeface="Courier New"/>
              </a:rPr>
              <a:t>addi rd,rs1,12   	# rd = rs1 + 12</a:t>
            </a:r>
            <a:endParaRPr sz="2512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512">
                <a:latin typeface="Courier New"/>
                <a:ea typeface="Courier New"/>
                <a:cs typeface="Courier New"/>
                <a:sym typeface="Courier New"/>
              </a:rPr>
              <a:t>andi rd,rs1,-8    	# rd = rs1 &amp; 0xFF8</a:t>
            </a:r>
            <a:endParaRPr sz="2512">
              <a:latin typeface="Courier New"/>
              <a:ea typeface="Courier New"/>
              <a:cs typeface="Courier New"/>
              <a:sym typeface="Courier New"/>
            </a:endParaRPr>
          </a:p>
          <a:p>
            <a:pPr indent="-316343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ru" sz="2512"/>
              <a:t>Для констант большего размера используется инструкция непосредственной записи в старшие разряды lui (load upper immediate), за которой следует инструкция непосредственного сложения addi  . </a:t>
            </a:r>
            <a:endParaRPr sz="2512"/>
          </a:p>
          <a:p>
            <a:pPr indent="-316343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 sz="2512"/>
              <a:t>Инструкция lui загружает 20-битное значение сразу в 20 старших битах и помещает нули в младшие биты:</a:t>
            </a:r>
            <a:endParaRPr sz="2512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512">
                <a:latin typeface="Courier New"/>
                <a:ea typeface="Courier New"/>
                <a:cs typeface="Courier New"/>
                <a:sym typeface="Courier New"/>
              </a:rPr>
              <a:t>lui s2, 0xABCDE # s2 = 0xABCDE000</a:t>
            </a:r>
            <a:endParaRPr sz="2512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2512">
                <a:latin typeface="Courier New"/>
                <a:ea typeface="Courier New"/>
                <a:cs typeface="Courier New"/>
                <a:sym typeface="Courier New"/>
              </a:rPr>
              <a:t>addi s2, s2, 0x123 # s2 = 0xABCDE123</a:t>
            </a:r>
            <a:endParaRPr/>
          </a:p>
        </p:txBody>
      </p:sp>
      <p:sp>
        <p:nvSpPr>
          <p:cNvPr id="163" name="Google Shape;163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Базовая адресация - 1 </a:t>
            </a:r>
            <a:endParaRPr/>
          </a:p>
        </p:txBody>
      </p:sp>
      <p:sp>
        <p:nvSpPr>
          <p:cNvPr id="169" name="Google Shape;169;p29"/>
          <p:cNvSpPr txBox="1"/>
          <p:nvPr>
            <p:ph idx="1" type="body"/>
          </p:nvPr>
        </p:nvSpPr>
        <p:spPr>
          <a:xfrm>
            <a:off x="311700" y="1017725"/>
            <a:ext cx="8520600" cy="355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Инструкции для доступа в память, такие как загрузка слова(чтение памяти) (lw) и сохранение слова(запись в память) (sw), используют базовую адресацию.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Эффективный адрес операнда в памяти вычисляется путем сложения базового адреса в регистре rs1 и 12-битного смещения с расширенным знаком, являющегося непосредственным операндом.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Операции загрузки (lw) – это инструкции типа I, а операции сохранения (sw) – инструкции типа 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171" name="Google Shape;171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9975" y="3768250"/>
            <a:ext cx="5724525" cy="97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Базовая адресация - 2</a:t>
            </a:r>
            <a:endParaRPr/>
          </a:p>
        </p:txBody>
      </p:sp>
      <p:sp>
        <p:nvSpPr>
          <p:cNvPr id="177" name="Google Shape;177;p30"/>
          <p:cNvSpPr txBox="1"/>
          <p:nvPr>
            <p:ph idx="1" type="body"/>
          </p:nvPr>
        </p:nvSpPr>
        <p:spPr>
          <a:xfrm>
            <a:off x="311700" y="1017725"/>
            <a:ext cx="8520600" cy="355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lw rd,36(rs1)         	# rd = M[rs1+imm][0:31]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Поле rs1 указывает на регистр, содержащий базовый адрес, а поле rd указывает на регистр-назначение. Поле imm, хранящее непосредственный операнд, содержит 12-битное смещение, равное 36. В результате регистр rd содержит значение из ячейки памяти rs1+36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sw rs2,8(rs1) 	# M[rs1+imm][0:31] = rs2[0:31]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Инструкция сохранения слова sw демонстрирует запись значения из регистра rs2 в слово памяти, расположенное по адресу rs1+8</a:t>
            </a:r>
            <a:endParaRPr/>
          </a:p>
        </p:txBody>
      </p:sp>
      <p:sp>
        <p:nvSpPr>
          <p:cNvPr id="178" name="Google Shape;178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Адресация относительно счетчика команд - 1 </a:t>
            </a:r>
            <a:endParaRPr/>
          </a:p>
        </p:txBody>
      </p:sp>
      <p:sp>
        <p:nvSpPr>
          <p:cNvPr id="184" name="Google Shape;184;p31"/>
          <p:cNvSpPr txBox="1"/>
          <p:nvPr>
            <p:ph idx="1" type="body"/>
          </p:nvPr>
        </p:nvSpPr>
        <p:spPr>
          <a:xfrm>
            <a:off x="311700" y="1152475"/>
            <a:ext cx="8658600" cy="289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Инструкции условного перехода, или ветвления, используют адресацию относительно счетчика команд для определения нового значения счетчика команд в том случае, если нужно осуществить переход. 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Смещение со знаком прибавляется к счетчику команд (PC) для определения нового значения PC, поэтому тот адрес, куда будет осуществлен переход, называют адресом относительно счетчика команд.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Инструкции перехода по условию (beq, bne, blt, bge, bltu, bgeu) типа B и jal (переход и связывание) типа J используют для смещения 13- и 21-битные константы со знаком соответственно.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Самые старшие значимые биты смещения располагаются в 12- и 20-битных полях инструкций типа B и J.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Наименьший значащий бит смещения всегда равен 0, поэтому он отсутствует в инструкции.</a:t>
            </a:r>
            <a:endParaRPr/>
          </a:p>
        </p:txBody>
      </p:sp>
      <p:sp>
        <p:nvSpPr>
          <p:cNvPr id="185" name="Google Shape;185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186" name="Google Shape;186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09738" y="3922100"/>
            <a:ext cx="5724525" cy="962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 чем данная презентация?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Темы: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Базовый набор команд (ISA) и регистры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Работа с массивами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Операции с памятью, стеком и подпрограммами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Лабораторные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3 Изучение архитектуры RISC-V на примере ассемблерной программы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4 Логические и арифметические операции, операции сравнения и сдвига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5 Режимы адресации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6 Адресация элементов массива, организация цикла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7 Вызов подпрограммы, работа со стеком</a:t>
            </a:r>
            <a:endParaRPr/>
          </a:p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Адресация относительно счетчика команд - 2 </a:t>
            </a:r>
            <a:endParaRPr/>
          </a:p>
        </p:txBody>
      </p:sp>
      <p:sp>
        <p:nvSpPr>
          <p:cNvPr id="192" name="Google Shape;192;p32"/>
          <p:cNvSpPr txBox="1"/>
          <p:nvPr>
            <p:ph idx="1" type="body"/>
          </p:nvPr>
        </p:nvSpPr>
        <p:spPr>
          <a:xfrm>
            <a:off x="311700" y="1152475"/>
            <a:ext cx="8658600" cy="369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beq rs1,rs2,imm # if(rs1 == rs2) PC += imm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jal rd,imm       #rd = PC+4; PC += imm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08610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Инструкция jal может быть использована как для вызова функций, так и для простого безусловного перехода. Соглашение, используемое в RISC-V таково, что адрес возврата должен быть сохранён в адресе возврата ra ( x1).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Инструкция jal не имеет достаточного места для кодирования полного 32-битного адреса.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jalr rd,imm(rs1)    # rd = PC + 4, PC = rs1 + imm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08610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Разница состоит в том, что переход jalr не происходит относительно PC. Вместо этого он происходит относительно rs1 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Инструкция auipc типа U (сложить старшие разряды константы смещения с PC) также использует адресацию относительно счетчика команд.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auipc rd,imm         # rd = PC + (imm &lt;&lt; 12)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auipc s3,0xABCDE    	# s3 = PC + 0xABCDE000  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3" name="Google Shape;193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Хранение массивов в памяти - 1</a:t>
            </a:r>
            <a:endParaRPr/>
          </a:p>
        </p:txBody>
      </p:sp>
      <p:sp>
        <p:nvSpPr>
          <p:cNvPr id="199" name="Google Shape;199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Архитектура RISC-V обычно использует прямой порядок байтов (от младшего к старшему; little-endian). RISC-V применяет память с побайтовой адресацией.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Это значит, что каждый байт памяти имеет уникальный адрес.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Поскольку 32-битное слово состоит из четырех 8-битных байтов, то адрес каждого слова (word address) кратен 4.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Старший байт (mostsignificant byte, MSB) находится слева, а самый младший байт (least significant byte, LSB) – справа.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Для обращения к элементу одномерного массива в команде используется формула для вычисления его адреса в памяти.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Адрес эл-та = (адрес нач. массива) + (№эл-та) × (размер эл-та в байтах)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0" name="Google Shape;200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Хранение массивов в памяти - 2</a:t>
            </a:r>
            <a:endParaRPr/>
          </a:p>
        </p:txBody>
      </p:sp>
      <p:sp>
        <p:nvSpPr>
          <p:cNvPr id="206" name="Google Shape;206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10000"/>
          </a:bodyPr>
          <a:lstStyle/>
          <a:p>
            <a:pPr indent="-30003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Начальный адрес массива и его размер (число элементов) заносятся в регистры (можно использовать любой свободный), и на каждой итерации указатель изменяется на длину элемента в байтах.</a:t>
            </a:r>
            <a:endParaRPr/>
          </a:p>
          <a:p>
            <a:pPr indent="-30003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Обращение к элементу массива, к оперативной памяти организовано с помощью базовой адресации со смещением: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la rs1, mas #load address of array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lw rd, 0(rs1)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# Адрес элемента = Смещение (0) + База (rs1)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0003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Смещение - адрес элемента внутри массива    	</a:t>
            </a:r>
            <a:endParaRPr/>
          </a:p>
          <a:p>
            <a:pPr indent="-30003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База - базовый адрес массива в сегменте данных </a:t>
            </a:r>
            <a:endParaRPr/>
          </a:p>
          <a:p>
            <a:pPr indent="-30003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Другая форма: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li rs1,0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lw rd, mas (rs1)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# Адрес элемента = База (mas) +Смещение (rs1)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7" name="Google Shape;207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Организация циклов</a:t>
            </a:r>
            <a:endParaRPr/>
          </a:p>
        </p:txBody>
      </p:sp>
      <p:sp>
        <p:nvSpPr>
          <p:cNvPr id="213" name="Google Shape;213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В Ассемблере RISC-V нет специальных инструкций для организации цикла. Для перебора элементов массива в цикле требуется продумать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вид цикла,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регистр-счетчик количества повторений цикла,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условие окончания,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регистр для хранения флага окончания и временного индикатора для сравнения с индикатором.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Проверка условий выполняется операторами «если-то-иначе», организованными командами условного перехода (beq, bne, blt, bge,bgeu, bltu) или безусловного перехода (jal, jalr и псевдокоманды j, jr 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Команды условного перехода имеют формат типа B.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Команды условного перехода</a:t>
            </a:r>
            <a:endParaRPr/>
          </a:p>
        </p:txBody>
      </p:sp>
      <p:sp>
        <p:nvSpPr>
          <p:cNvPr id="220" name="Google Shape;220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graphicFrame>
        <p:nvGraphicFramePr>
          <p:cNvPr id="221" name="Google Shape;221;p36"/>
          <p:cNvGraphicFramePr/>
          <p:nvPr/>
        </p:nvGraphicFramePr>
        <p:xfrm>
          <a:off x="311700" y="11524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{A50B8566-5CE6-4B3D-A688-5482684C0491}</a:tableStyleId>
              </a:tblPr>
              <a:tblGrid>
                <a:gridCol w="1906300"/>
                <a:gridCol w="1559700"/>
                <a:gridCol w="1559700"/>
                <a:gridCol w="967600"/>
                <a:gridCol w="2527300"/>
              </a:tblGrid>
              <a:tr h="448525">
                <a:tc>
                  <a:txBody>
                    <a:bodyPr/>
                    <a:lstStyle/>
                    <a:p>
                      <a:pPr indent="2286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Instruction</a:t>
                      </a:r>
                      <a:endParaRPr b="1"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2413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b="1"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190500" lvl="0" marL="0" marR="17780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opcode</a:t>
                      </a:r>
                      <a:endParaRPr b="1"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funct3</a:t>
                      </a:r>
                      <a:endParaRPr b="1"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description</a:t>
                      </a:r>
                      <a:endParaRPr b="1"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5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beq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63500" lvl="0" marL="0" rtl="0" algn="l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Branch ==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190500" lvl="0" marL="0" marR="17780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1100011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2540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0x0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if (rs1 == rs2) pc+= imm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5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bne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635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Branch !=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190500" lvl="0" marL="0" marR="17780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1100011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2540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0x1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if (rs1 != rs2) pc+= imm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5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blt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635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Branch &lt;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190500" lvl="0" marL="0" marR="17780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1100011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2540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0x4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if (rs1 &lt; rs2) pc+= imm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5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bge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635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Branch &gt;=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190500" lvl="0" marL="0" marR="17780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1100011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2540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0x5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if (rs1 &gt;= rs2) pc+= imm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5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bltu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635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Branch &lt; Un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190500" lvl="0" marL="0" marR="17780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1100011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2540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0x6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if (rs1 &lt; rs2) pc+= imm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5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bgeu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635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Branch &gt;= Un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190500" lvl="0" marL="0" marR="17780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1100011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2540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0x7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if (rs1 &gt;= rs2) pc+= imm</a:t>
                      </a:r>
                      <a:endParaRPr sz="19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Использование условного перехода bge и beq</a:t>
            </a:r>
            <a:endParaRPr/>
          </a:p>
        </p:txBody>
      </p:sp>
      <p:sp>
        <p:nvSpPr>
          <p:cNvPr id="227" name="Google Shape;227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bge s2, s3, else          	# if (a &lt; b):  c = a + 1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addi s4, s2, 1               	 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beq zero, zero, end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else:                         # else:</a:t>
            </a: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	c</a:t>
            </a: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b + 2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addi s4, s3, 2               	 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end:                          # s2=a; s3=b; s4=c</a:t>
            </a: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2400"/>
          </a:p>
        </p:txBody>
      </p:sp>
      <p:sp>
        <p:nvSpPr>
          <p:cNvPr id="228" name="Google Shape;228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Использование условного перехода blt</a:t>
            </a:r>
            <a:endParaRPr/>
          </a:p>
        </p:txBody>
      </p:sp>
      <p:sp>
        <p:nvSpPr>
          <p:cNvPr id="234" name="Google Shape;234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graphicFrame>
        <p:nvGraphicFramePr>
          <p:cNvPr id="235" name="Google Shape;235;p38"/>
          <p:cNvGraphicFramePr/>
          <p:nvPr/>
        </p:nvGraphicFramePr>
        <p:xfrm>
          <a:off x="196375" y="1262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{A25FCBBD-7374-43BE-937A-8D369E31D79E}</a:tableStyleId>
              </a:tblPr>
              <a:tblGrid>
                <a:gridCol w="1602025"/>
                <a:gridCol w="1602025"/>
                <a:gridCol w="2061625"/>
                <a:gridCol w="3085900"/>
              </a:tblGrid>
              <a:tr h="4826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Адрес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Машинный код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Инструкция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Комментарий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4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0x00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0xffb00093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addi s2, </a:t>
                      </a:r>
                      <a:r>
                        <a:rPr lang="ru" sz="16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zero,  -5</a:t>
                      </a:r>
                      <a:endParaRPr sz="16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s2 = -5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4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0x04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0x00500113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addi s3, </a:t>
                      </a:r>
                      <a:r>
                        <a:rPr lang="ru" sz="16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zero, 5</a:t>
                      </a:r>
                      <a:endParaRPr sz="16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s3 = 5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26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0x08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0x0020c463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blt s2, s3, 0x8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if (s2 &lt; s3) pc = pc+ 8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4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0x0c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0x00100193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addi s4, </a:t>
                      </a:r>
                      <a:r>
                        <a:rPr lang="ru" sz="16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zero, 1</a:t>
                      </a:r>
                      <a:endParaRPr sz="16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skipped if (s2 &lt;s3): s4 = 1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4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0x10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0x00200193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addi s4, </a:t>
                      </a:r>
                      <a:r>
                        <a:rPr lang="ru" sz="16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zero, 2</a:t>
                      </a:r>
                      <a:endParaRPr sz="16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s4 = 2</a:t>
                      </a:r>
                      <a:endParaRPr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63500" marB="6350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Команды безусловного перехода</a:t>
            </a:r>
            <a:endParaRPr/>
          </a:p>
        </p:txBody>
      </p:sp>
      <p:sp>
        <p:nvSpPr>
          <p:cNvPr id="241" name="Google Shape;241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Команды безусловного перехода имеют формат типа J или 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Команда jal rd, imm добавляет непосредственное значение к программному счетчику pc +=imm и записывает в регистр rd адрес после команды jal.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Команда jalr rd, rs, imm устанавливает программный счетчик как результат pc = rs + imm, и записывает в rd обратный адрес. Обратный адрес - это инструкция по адресу, указанному после инструкции перехода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graphicFrame>
        <p:nvGraphicFramePr>
          <p:cNvPr id="243" name="Google Shape;243;p39"/>
          <p:cNvGraphicFramePr/>
          <p:nvPr/>
        </p:nvGraphicFramePr>
        <p:xfrm>
          <a:off x="130425" y="3953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{A50B8566-5CE6-4B3D-A688-5482684C0491}</a:tableStyleId>
              </a:tblPr>
              <a:tblGrid>
                <a:gridCol w="1176275"/>
                <a:gridCol w="1658125"/>
                <a:gridCol w="821975"/>
                <a:gridCol w="1091250"/>
                <a:gridCol w="963700"/>
                <a:gridCol w="2423400"/>
              </a:tblGrid>
              <a:tr h="3679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Instruction</a:t>
                      </a:r>
                      <a:endParaRPr b="1"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2159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b="1"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format</a:t>
                      </a:r>
                      <a:endParaRPr b="1"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635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opcode</a:t>
                      </a:r>
                      <a:endParaRPr b="1"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funct3</a:t>
                      </a:r>
                      <a:endParaRPr b="1"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description</a:t>
                      </a:r>
                      <a:endParaRPr b="1"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7925">
                <a:tc>
                  <a:txBody>
                    <a:bodyPr/>
                    <a:lstStyle/>
                    <a:p>
                      <a:pPr indent="2286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jal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Jump and Link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635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1101111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3302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rd=PC+4; PC+=imm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7925">
                <a:tc>
                  <a:txBody>
                    <a:bodyPr/>
                    <a:lstStyle/>
                    <a:p>
                      <a:pPr indent="2286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jalr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Branch !=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254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I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635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1100111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2413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0x0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rd=PC+4; PC=rs1+imm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Директивы размещения данных в памяти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TEXT — область для инструкций программы. Теоретически никто не мешает иметь несколько директив .text адрес, размещающих код по различным адресам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DATA — область для всевозможных данных программы (глобальных переменных, статических локальных переменных, кучи и стека)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extern base address — область для внешних данных (нужна для взаимодействия с ОС). В этой области размещает данные директива .extern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.data base address — начало области, в которую обычно раскладываются данные директивами .data. Именно там лежат переменные, объявленные массивы и прочее. Традиционно имеется зазор между началом области данных и непосредственно статическими данными. Обычно в процессе работы программы нельзя переходить по адресам из области данных и декодировать их как инструкции.</a:t>
            </a:r>
            <a:endParaRPr/>
          </a:p>
        </p:txBody>
      </p:sp>
      <p:sp>
        <p:nvSpPr>
          <p:cNvPr id="250" name="Google Shape;250;p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Размещение данных в .data</a:t>
            </a:r>
            <a:endParaRPr/>
          </a:p>
        </p:txBody>
      </p:sp>
      <p:sp>
        <p:nvSpPr>
          <p:cNvPr id="256" name="Google Shape;256;p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 секции .data помещают директивы (указания ассемблеру) по размещению данных в памяти.</a:t>
            </a:r>
            <a:endParaRPr/>
          </a:p>
          <a:p>
            <a:pPr indent="-308610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.word число — одно или несколько 4-байтовых чисел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.dword число — одно или несколько 8-байтовых чисел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.half число — одно или несколько 2-байтовых чисел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.byte число — одно или несколько однобайтовых чисел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.ascii "строка" — последовательность символов в кодировке ASCII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.asciz "строка" — то же, только после последнего символа обязательно записывается нулевой байт (конец строки, договорённость, например, для языка Си).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Пример размещения данных различного размера:</a:t>
            </a:r>
            <a:endParaRPr/>
          </a:p>
          <a:p>
            <a:pPr indent="-290830" lvl="1" marL="914400" rtl="0" algn="l">
              <a:spcBef>
                <a:spcPts val="120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.data</a:t>
            </a:r>
            <a:endParaRPr/>
          </a:p>
          <a:p>
            <a:pPr indent="-29083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.word   0xdeadbeef</a:t>
            </a:r>
            <a:endParaRPr/>
          </a:p>
          <a:p>
            <a:pPr indent="-29083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.dword  0xacebad0feeded</a:t>
            </a:r>
            <a:endParaRPr/>
          </a:p>
          <a:p>
            <a:pPr indent="-29083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.half   0x1234, 0x5678</a:t>
            </a:r>
            <a:endParaRPr/>
          </a:p>
          <a:p>
            <a:pPr indent="-29083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.byte   12, 13, 14, 15</a:t>
            </a:r>
            <a:endParaRPr/>
          </a:p>
          <a:p>
            <a:pPr indent="-29083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.half   0x3344</a:t>
            </a:r>
            <a:endParaRPr/>
          </a:p>
          <a:p>
            <a:pPr indent="-29083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.byte   0x66, 0x77</a:t>
            </a:r>
            <a:endParaRPr/>
          </a:p>
        </p:txBody>
      </p:sp>
      <p:sp>
        <p:nvSpPr>
          <p:cNvPr id="257" name="Google Shape;257;p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RISC и современные архитектуры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73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RISC (reduced instruction set computer) — вычислитель с набором упрощённых/редуцированных команд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Место RISC-V в современных архитектурах согласно системе команд: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CISC (complex instruction set computing): одна инструкция = много последовательных операций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RISC: одна инструкция = операция, ограниченная по времени выполнения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VLIW (Very Long Instruction Word): одна инструкция = много параллельных операция (или одна большая).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Принципы RISC: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отсутствие вычислительно сложных инструкций,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фиксированная длина инструкции,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большое количество регистров общего назначения,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ограничения на работу непосредственно с оперативной памятью как с медленным устройством.</a:t>
            </a:r>
            <a:endParaRPr/>
          </a:p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Системные вызовы (ecall)</a:t>
            </a:r>
            <a:endParaRPr/>
          </a:p>
        </p:txBody>
      </p:sp>
      <p:sp>
        <p:nvSpPr>
          <p:cNvPr id="263" name="Google Shape;263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ecall — это обращение к ядру «операционной системы»,т.е. программа запрашивает какие-то данные из «окружения», в котором она выполняется (название — Environment Call)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Системный вызов это — вызов подпрограммы, в котором вместо адреса используется заданный в API/ABI (Application Binary Interface) номер системного вызова.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Вызов ecall в RISC-V: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В регистр a7 помещается номер системной функции (service number)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Если есть параметры системного вызова, то они помещаются в регистры a* или fa* (для вещественных чисел)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Инструкция ecall передаёт управление операционной системе (обычно ядру)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Возврат из системного вызова — по аналогии с возвратом из подпрограммы, на следующую после ecall инструкцию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Возвращаемые значения (если есть) помещаются в a* или в fa0 в соответствии с работой вызванной системной функции</a:t>
            </a:r>
            <a:endParaRPr/>
          </a:p>
        </p:txBody>
      </p:sp>
      <p:sp>
        <p:nvSpPr>
          <p:cNvPr id="264" name="Google Shape;264;p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Примеры системных вызовов</a:t>
            </a:r>
            <a:endParaRPr/>
          </a:p>
        </p:txBody>
      </p:sp>
      <p:sp>
        <p:nvSpPr>
          <p:cNvPr id="270" name="Google Shape;270;p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вывести на консоль число, лежащее в регистре </a:t>
            </a: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t0</a:t>
            </a:r>
            <a:endParaRPr b="1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  a7 1        	# Функция 1 — вывод числа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mv  a0 t0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ecall           	# Введённое число помещается в a0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graphicFrame>
        <p:nvGraphicFramePr>
          <p:cNvPr id="272" name="Google Shape;272;p43"/>
          <p:cNvGraphicFramePr/>
          <p:nvPr/>
        </p:nvGraphicFramePr>
        <p:xfrm>
          <a:off x="260850" y="2513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{A25FCBBD-7374-43BE-937A-8D369E31D79E}</a:tableStyleId>
              </a:tblPr>
              <a:tblGrid>
                <a:gridCol w="3665325"/>
                <a:gridCol w="1134100"/>
                <a:gridCol w="3040725"/>
              </a:tblGrid>
              <a:tr h="41910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Функция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Тип  a7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Параметры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вывод целого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a0 = целое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вывод вещественного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fa0 = вещественное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вывод вещественного двойной длины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fa0 = двойное вещественное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вывод строки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a0 = адрес ASCIIZ-строки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Подпрограммы</a:t>
            </a:r>
            <a:endParaRPr/>
          </a:p>
        </p:txBody>
      </p:sp>
      <p:sp>
        <p:nvSpPr>
          <p:cNvPr id="278" name="Google Shape;278;p44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Подпрограмма — часть программного кода, оформленная таким образом, что: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возможно выполнение этого участка кода более, чем один раз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переход на этот участок кода (вызов подпрограммы) возможен из произвольных мест кода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после выполнения подпрограммы происходит переход «обратно» в место вызова (выход из подпрограммы)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4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280" name="Google Shape;280;p44"/>
          <p:cNvSpPr txBox="1"/>
          <p:nvPr/>
        </p:nvSpPr>
        <p:spPr>
          <a:xfrm>
            <a:off x="4300950" y="953200"/>
            <a:ext cx="4625400" cy="39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	.text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main: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	li a7,5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	ecall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	#function call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	func(a0)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	li a7,10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	ecall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	#function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func: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	#do something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	return a0</a:t>
            </a:r>
            <a:endParaRPr sz="18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Сохранение регистров перед вызовом подпрограмм</a:t>
            </a:r>
            <a:endParaRPr/>
          </a:p>
        </p:txBody>
      </p:sp>
      <p:sp>
        <p:nvSpPr>
          <p:cNvPr id="286" name="Google Shape;286;p4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graphicFrame>
        <p:nvGraphicFramePr>
          <p:cNvPr id="287" name="Google Shape;287;p45"/>
          <p:cNvGraphicFramePr/>
          <p:nvPr/>
        </p:nvGraphicFramePr>
        <p:xfrm>
          <a:off x="262300" y="899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{A25FCBBD-7374-43BE-937A-8D369E31D79E}</a:tableStyleId>
              </a:tblPr>
              <a:tblGrid>
                <a:gridCol w="683625"/>
                <a:gridCol w="789125"/>
                <a:gridCol w="5853075"/>
                <a:gridCol w="1292525"/>
              </a:tblGrid>
              <a:tr h="2579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Номер</a:t>
                      </a:r>
                      <a:endParaRPr b="1"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Название</a:t>
                      </a:r>
                      <a:endParaRPr b="1"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Описание</a:t>
                      </a:r>
                      <a:endParaRPr b="1"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Сохраняется</a:t>
                      </a:r>
                      <a:r>
                        <a:rPr b="1"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?</a:t>
                      </a:r>
                      <a:endParaRPr b="1"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79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zero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Константа нуля (zero register)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n/a</a:t>
                      </a:r>
                      <a:endParaRPr i="1"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79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x1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ra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Адрес возврата (return address)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нет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79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x2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sp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Указатель стека (stack pointer)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да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79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x3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gp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Глобальный указатель (global pointer)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n/a</a:t>
                      </a:r>
                      <a:endParaRPr i="1"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79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x4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tp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Указатель потока (thread pointer)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n/a</a:t>
                      </a:r>
                      <a:endParaRPr i="1"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79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x5-x7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t0-t2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Временные переменные (temporary registers)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нет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795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x8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s0 / fp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Сохраняемая переменная /Указатель фрейма стека (saved register / frame pointer)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да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79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x9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s1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Сохраняемая переменная (saved register)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да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795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x10-x11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a0-a1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Аргументы функций/Возвращаемые значения (function arguments / return values)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нет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79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x12-x17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a2-a7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Аргументы функций (function arguments)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нет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79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x18-x27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s2-s11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Сохраняемые переменные (saved registers)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да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79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x28-x31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t3-t6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Временные переменные (temporary registers)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нет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Вызов подпрограммы </a:t>
            </a:r>
            <a:endParaRPr/>
          </a:p>
        </p:txBody>
      </p:sp>
      <p:sp>
        <p:nvSpPr>
          <p:cNvPr id="293" name="Google Shape;293;p4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В RISC-V для передачи аргументов в подпрограмме используются 8 регистров аргументов, а именно a0-a7.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Перед выполнением вызова подпрограммы аргументы подпрограммы копируются в регистры аргументов а0-а7.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Стек используется в том случае, если количество аргументов превышает 8.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Для вызова подпрограммы используются команды jal (типа U) или jalr (типа S). Эти команды работают позиционно-независимо —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В jal формируется смещение относительно адреса текущей инструкции,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В jalr формируется полный адрес перехода формируется в s0 с помощью команды auipc (т. е. при помощи адреса текущей инструкции и корректирующего сложения).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4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Стек</a:t>
            </a:r>
            <a:endParaRPr/>
          </a:p>
        </p:txBody>
      </p:sp>
      <p:sp>
        <p:nvSpPr>
          <p:cNvPr id="300" name="Google Shape;300;p47"/>
          <p:cNvSpPr txBox="1"/>
          <p:nvPr>
            <p:ph idx="1" type="body"/>
          </p:nvPr>
        </p:nvSpPr>
        <p:spPr>
          <a:xfrm>
            <a:off x="311700" y="1152475"/>
            <a:ext cx="8520600" cy="37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Для динамического хранения локальных переменных и адресов возврата нужен стек.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Стек регулируется соответствующим соглашением ABI: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выделенный регистр sp (x2)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определено дно стека и его начальное значение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начальное значение отделено от дна буфером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стек растёт вниз по одному слову (4 байта)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операции добавления и снятия: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ru"/>
              <a:t>при добавлении сначала уменьшается указатель, затем записывается значение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ru"/>
              <a:t>при снятии сначала считывается значение, затем увеличивается указатель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ru"/>
              <a:t>при такой организации не используется исходная ячейка стека (начальное значение)</a:t>
            </a:r>
            <a:endParaRPr/>
          </a:p>
        </p:txBody>
      </p:sp>
      <p:sp>
        <p:nvSpPr>
          <p:cNvPr id="301" name="Google Shape;301;p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4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Особенности хранения данных в стеке</a:t>
            </a:r>
            <a:endParaRPr/>
          </a:p>
        </p:txBody>
      </p:sp>
      <p:sp>
        <p:nvSpPr>
          <p:cNvPr id="307" name="Google Shape;307;p4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Несколько более эффективно, чем в произвольном месте памяти (lw/sw не превращаются в псевдоинструкции)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Использует адресацию относительно постоянно меняющегося sp. Как следствие, требует аккуратного </a:t>
            </a:r>
            <a:r>
              <a:rPr lang="ru"/>
              <a:t>расчета</a:t>
            </a:r>
            <a:r>
              <a:rPr lang="ru"/>
              <a:t> текущей глубины стека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Не требует явного указания адреса и заведения метки в программе на языке ассемблера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Может привести к сбоям в работе при переполнении/исчерпании/неаккуратном использовании стека</a:t>
            </a:r>
            <a:endParaRPr/>
          </a:p>
        </p:txBody>
      </p:sp>
      <p:sp>
        <p:nvSpPr>
          <p:cNvPr id="308" name="Google Shape;308;p4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ABI (application binary interface)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66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В архитектуре RISC-V имеется обязательное для реализации небольшое подмножество команд (набор инструкций I — Integer) и несколько стандартных опциональных расширений.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В базовый набор входят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инструкции условной и безусловной передачи управления/ветвления,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минимальный набор арифметических/битовых операций на регистрах,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операций с памятью (load/store),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небольшое число служебных инструкций.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Операции ветвления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не используют каких-либо общих флагов,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непосредственно сравнивают свои регистровые операнды,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базис операций сравнения минимален, а для поддержки комплементарных операций операнды просто меняются местами.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Базовое подмножество команд использует следующий набор регистров: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специальный регистр x0 (zero),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31 целочисленный регистр общего назначения (x1 — x31),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регистр счётчика команд (PC, используется только косвенно),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множество CSR (Control and Status Registers, может быть адресовано до 4096 CSR).</a:t>
            </a:r>
            <a:endParaRPr/>
          </a:p>
        </p:txBody>
      </p:sp>
      <p:sp>
        <p:nvSpPr>
          <p:cNvPr id="76" name="Google Shape;76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Регистры RISC-V</a:t>
            </a:r>
            <a:endParaRPr/>
          </a:p>
        </p:txBody>
      </p:sp>
      <p:sp>
        <p:nvSpPr>
          <p:cNvPr id="82" name="Google Shape;82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graphicFrame>
        <p:nvGraphicFramePr>
          <p:cNvPr id="83" name="Google Shape;83;p17"/>
          <p:cNvGraphicFramePr/>
          <p:nvPr/>
        </p:nvGraphicFramePr>
        <p:xfrm>
          <a:off x="311700" y="966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{A50B8566-5CE6-4B3D-A688-5482684C0491}</a:tableStyleId>
              </a:tblPr>
              <a:tblGrid>
                <a:gridCol w="946750"/>
                <a:gridCol w="961075"/>
                <a:gridCol w="6612775"/>
              </a:tblGrid>
              <a:tr h="20955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Номер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Название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Описание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x0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zero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Константа нуля (zero register)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x1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ra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Адрес возврата (return address)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x2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sp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Указатель стека (stack pointer)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x3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gp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Глобальный указатель (global pointer)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x4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tp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Указатель потока (thread pointer)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x5-x7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t0-t2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Временные переменные (temporary registers)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x8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s0 / fp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Сохраняемая переменная /Указатель фрейма стека (saved register / frame pointer)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x9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s1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Сохраняемая переменная (saved register)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x10-x11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a0-a1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Аргументы функций/Возвращаемые значения (function arguments / return values)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x12-x17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a2-a7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Аргументы функций (function arguments)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x18-x27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s2-s11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Сохраняемые переменные (saved registers)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x28-x31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t3-t6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Временные переменные (temporary registers)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Кодирование инструкций - 1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RISC-V использует только little-endian модель — первый байт операнда в памяти соответствует наименее значащим битам значений регистрового операнда.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RISC-V применяет память с побайтовой адресацией - каждый байт памяти имеет уникальный адрес.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Поскольку 32-битное слово состоит из четырех 8-битных байтов, то адрес каждого слова (word address) кратен 4.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Старший байт (most significant byte,MSB) находится слева, а младший байт (least significant byte, LSB) – справа.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Инструкции базового набора имеют длину 32 бита.</a:t>
            </a:r>
            <a:endParaRPr/>
          </a:p>
        </p:txBody>
      </p:sp>
      <p:sp>
        <p:nvSpPr>
          <p:cNvPr id="90" name="Google Shape;90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Кодирование инструкций - 2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3764875"/>
            <a:ext cx="8520600" cy="129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rs1 (5бит) - номер регистра в котором находится первый операнд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rs2 (5бит) - номер регистра в котором находится второй операнд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rd (5бит) - номер регистра в который будет записан результат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opcode  (7бит) +funct7+funct3 (10бит) определяют операцию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imm – непосредственный операнд в дополнительном коде</a:t>
            </a:r>
            <a:endParaRPr/>
          </a:p>
        </p:txBody>
      </p:sp>
      <p:sp>
        <p:nvSpPr>
          <p:cNvPr id="97" name="Google Shape;97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965650"/>
            <a:ext cx="8520600" cy="2799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Типы операций</a:t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Типы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R-type (регистр),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I-type (непосредственный операнд ~ константа),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S-type (хранилище),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B-type (ветвь),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U-type (верхний непосредственный)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J-type (переход)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Логические операции и сдвиговые относятся к R-type и I-type</a:t>
            </a:r>
            <a:endParaRPr/>
          </a:p>
        </p:txBody>
      </p:sp>
      <p:sp>
        <p:nvSpPr>
          <p:cNvPr id="105" name="Google Shape;105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Логические и арифметические операции I-type - 1</a:t>
            </a:r>
            <a:endParaRPr/>
          </a:p>
        </p:txBody>
      </p:sp>
      <p:sp>
        <p:nvSpPr>
          <p:cNvPr id="111" name="Google Shape;111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graphicFrame>
        <p:nvGraphicFramePr>
          <p:cNvPr id="112" name="Google Shape;112;p21"/>
          <p:cNvGraphicFramePr/>
          <p:nvPr/>
        </p:nvGraphicFramePr>
        <p:xfrm>
          <a:off x="240300" y="958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{A50B8566-5CE6-4B3D-A688-5482684C0491}</a:tableStyleId>
              </a:tblPr>
              <a:tblGrid>
                <a:gridCol w="1069975"/>
                <a:gridCol w="2015150"/>
                <a:gridCol w="883100"/>
                <a:gridCol w="1212875"/>
                <a:gridCol w="3410900"/>
              </a:tblGrid>
              <a:tr h="26950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Instruction</a:t>
                      </a:r>
                      <a:endParaRPr b="1"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b="1"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opcode</a:t>
                      </a:r>
                      <a:endParaRPr b="1"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funct3</a:t>
                      </a:r>
                      <a:endParaRPr b="1"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25400" lvl="0" marL="0" rtl="0" algn="l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description</a:t>
                      </a:r>
                      <a:endParaRPr b="1"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6950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addi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 immediate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0010011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1651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0x0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rd=rs1 + imm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6950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xori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2700" lvl="0" marL="1270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XOR immediate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0010011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1651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0x4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rd=rs1 ^ imm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6950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ori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2700" lvl="0" marL="1270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OR immediate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0010011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1651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0x6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rd=rs1 | imm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6950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andi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2700" lvl="0" marL="1270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 immediate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0010011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1651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0x7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rd=rs1 &amp; imm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20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slli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2700" lvl="0" marL="1270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Shift Left Logical Imm.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0010011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1651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0x1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Imm(11:5)=0x00, rd=rs1&lt;&lt; imm(4:0)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20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srli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2700" lvl="0" marL="1270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Shift Right Logical Imm.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0010011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1651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0x5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Imm(11:5)=0x00, rd=rs1&gt;&gt; imm(4:0)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202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srai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2700" lvl="0" marL="1270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Shift Right Arith Imm.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0010011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1651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0x5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Imm(11:5)=0x20, rd=rs1&gt;&gt; imm(4:0)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6950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stli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2700" lvl="0" marL="1270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Set Less Than Imm.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0010011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1651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0x2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rd=(rs1 &lt; imm)?0:1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6950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sltiu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2700" lvl="0" marL="1270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Set Less Than Imm. Un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0010011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16510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0x3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rd=(rs1 &lt; imm)?0:1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2700" marB="12700" marR="12700" marL="127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