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45C064D-8CCD-4D5F-BFE8-4429BD8F9A24}">
  <a:tblStyle styleId="{245C064D-8CCD-4D5F-BFE8-4429BD8F9A2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32256698-3F5F-4EAD-9FBE-CB3E82334DDC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>
              <a:solidFill>
                <a:srgbClr val="80808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>
              <a:solidFill>
                <a:srgbClr val="80808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>
              <a:solidFill>
                <a:srgbClr val="80808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>
              <a:solidFill>
                <a:srgbClr val="80808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>
              <a:solidFill>
                <a:srgbClr val="80808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>
              <a:solidFill>
                <a:srgbClr val="80808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4.xml"/><Relationship Id="rId20" Type="http://schemas.openxmlformats.org/officeDocument/2006/relationships/slide" Target="slides/slide14.xml"/><Relationship Id="rId42" Type="http://schemas.openxmlformats.org/officeDocument/2006/relationships/slide" Target="slides/slide36.xml"/><Relationship Id="rId41" Type="http://schemas.openxmlformats.org/officeDocument/2006/relationships/slide" Target="slides/slide35.xml"/><Relationship Id="rId22" Type="http://schemas.openxmlformats.org/officeDocument/2006/relationships/slide" Target="slides/slide16.xml"/><Relationship Id="rId44" Type="http://schemas.openxmlformats.org/officeDocument/2006/relationships/slide" Target="slides/slide38.xml"/><Relationship Id="rId21" Type="http://schemas.openxmlformats.org/officeDocument/2006/relationships/slide" Target="slides/slide15.xml"/><Relationship Id="rId43" Type="http://schemas.openxmlformats.org/officeDocument/2006/relationships/slide" Target="slides/slide37.xml"/><Relationship Id="rId24" Type="http://schemas.openxmlformats.org/officeDocument/2006/relationships/slide" Target="slides/slide18.xml"/><Relationship Id="rId46" Type="http://schemas.openxmlformats.org/officeDocument/2006/relationships/slide" Target="slides/slide40.xml"/><Relationship Id="rId23" Type="http://schemas.openxmlformats.org/officeDocument/2006/relationships/slide" Target="slides/slide17.xml"/><Relationship Id="rId45" Type="http://schemas.openxmlformats.org/officeDocument/2006/relationships/slide" Target="slides/slide39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48" Type="http://schemas.openxmlformats.org/officeDocument/2006/relationships/slide" Target="slides/slide42.xml"/><Relationship Id="rId25" Type="http://schemas.openxmlformats.org/officeDocument/2006/relationships/slide" Target="slides/slide19.xml"/><Relationship Id="rId47" Type="http://schemas.openxmlformats.org/officeDocument/2006/relationships/slide" Target="slides/slide41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slide" Target="slides/slide31.xml"/><Relationship Id="rId14" Type="http://schemas.openxmlformats.org/officeDocument/2006/relationships/slide" Target="slides/slide8.xml"/><Relationship Id="rId36" Type="http://schemas.openxmlformats.org/officeDocument/2006/relationships/slide" Target="slides/slide30.xml"/><Relationship Id="rId17" Type="http://schemas.openxmlformats.org/officeDocument/2006/relationships/slide" Target="slides/slide11.xml"/><Relationship Id="rId39" Type="http://schemas.openxmlformats.org/officeDocument/2006/relationships/slide" Target="slides/slide33.xml"/><Relationship Id="rId16" Type="http://schemas.openxmlformats.org/officeDocument/2006/relationships/slide" Target="slides/slide10.xml"/><Relationship Id="rId38" Type="http://schemas.openxmlformats.org/officeDocument/2006/relationships/slide" Target="slides/slide32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a7946fff3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a7946fff3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a8641c5bb4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2a8641c5bb4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a8641c5bb4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2a8641c5bb4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a8641c5bb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2a8641c5bb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a8641c5bb4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2a8641c5bb4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2a8641c5bb4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2a8641c5bb4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a8641c5bb4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2a8641c5bb4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2a8641c5bb4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2a8641c5bb4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2a7946fff38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2a7946fff38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a8641c5bb4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2a8641c5bb4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2a7946fff38_0_1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2a7946fff38_0_1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a7946fff38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a7946fff38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2a8641c5bb4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2a8641c5bb4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2a7946fff38_0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2a7946fff38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2a7946fff38_0_1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2a7946fff38_0_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2a7946fff38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2a7946fff38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2a7946fff38_0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2a7946fff38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2a7946fff38_0_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2a7946fff38_0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2a8641c5bb4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g2a8641c5bb4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2a7946fff38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Google Shape;237;g2a7946fff38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2a8641c5bb4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Google Shape;244;g2a8641c5bb4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2a8641c5bb4_0_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Google Shape;251;g2a8641c5bb4_0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a7946fff38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a7946fff38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2a8641c5bb4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" name="Google Shape;258;g2a8641c5bb4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2a8641c5bb4_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" name="Google Shape;265;g2a8641c5bb4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g2a7946fff38_0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" name="Google Shape;273;g2a7946fff38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g2a8641c5bb4_0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0" name="Google Shape;280;g2a8641c5bb4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2a8641c5bb4_0_1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2a8641c5bb4_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2a8641c5bb4_0_1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Google Shape;294;g2a8641c5bb4_0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2a8641c5bb4_0_1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Google Shape;301;g2a8641c5bb4_0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g2a8641c5bb4_0_1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8" name="Google Shape;308;g2a8641c5bb4_0_1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2a8641c5bb4_0_1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5" name="Google Shape;315;g2a8641c5bb4_0_1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g2a8641c5bb4_0_1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2" name="Google Shape;322;g2a8641c5bb4_0_1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a7946fff38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a7946fff38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g2a8641c5bb4_0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9" name="Google Shape;329;g2a8641c5bb4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2a8641c5bb4_0_1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Google Shape;337;g2a8641c5bb4_0_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g2a8641c5bb4_0_1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4" name="Google Shape;344;g2a8641c5bb4_0_1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a7946fff38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2a7946fff38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a7946fff38_0_1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a7946fff38_0_1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a7946fff38_0_1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a7946fff38_0_1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a7946fff38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a7946fff38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a8641c5bb4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a8641c5bb4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hyperlink" Target="https://github.com/espressif/vscode-esp-idf-extension/blob/HEAD/docs/tutorial/install.md" TargetMode="Externa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6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5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3.png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7.png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2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Лабораторный практикум RISC-V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5</a:t>
            </a:r>
            <a:r>
              <a:rPr lang="ru"/>
              <a:t> Разработка для микроконтроллеров RISC-V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Контроллеры последовательных интерфейсов</a:t>
            </a:r>
            <a:endParaRPr/>
          </a:p>
        </p:txBody>
      </p:sp>
      <p:sp>
        <p:nvSpPr>
          <p:cNvPr id="117" name="Google Shape;117;p22"/>
          <p:cNvSpPr txBox="1"/>
          <p:nvPr>
            <p:ph idx="1" type="body"/>
          </p:nvPr>
        </p:nvSpPr>
        <p:spPr>
          <a:xfrm>
            <a:off x="311700" y="1152475"/>
            <a:ext cx="8520600" cy="210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SPI (Serial Peripheral Interface) – синхронный последовательный интерфейс, используемый для связи с внешними периферийными устройствами.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В ESP32-C3 интегрированы три контроллера SPI: SPI0, SPI1, предназначенные в основном для внутреннего использования и SPI2 (GP-SPI2 или General Purpose SPI2), обладающий широкими возможностями коммуникации.</a:t>
            </a:r>
            <a:endParaRPr/>
          </a:p>
        </p:txBody>
      </p:sp>
      <p:sp>
        <p:nvSpPr>
          <p:cNvPr id="118" name="Google Shape;11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pic>
        <p:nvPicPr>
          <p:cNvPr id="119" name="Google Shape;11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05508" y="3122204"/>
            <a:ext cx="5732981" cy="1799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UART</a:t>
            </a:r>
            <a:endParaRPr/>
          </a:p>
        </p:txBody>
      </p:sp>
      <p:sp>
        <p:nvSpPr>
          <p:cNvPr id="125" name="Google Shape;125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ESP32-C3 имеет два контроллера универсального асинхронного приемника/передатчика UART: UART0 и UART1, контроллер интерфейса I2S и шины I2C (Inter-Integrated Circuit). 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Для автомобильных и промышленных приложений в кристалл ESP32-C3 встроен двухпроводной автомобильный контроллер TWAI®. 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Для программирования флэш-памяти системы, для чтения выходных данных программы, а также для подключения отладчика в кристалле ESP32-C3 встроен контроллер USB Serial/JTAG, объединяющий функциональность USB-последовательного преобразователя и адаптера USB-to-JTAG, что исключает необходимость внешних адаптеров. 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В кристалле имеется устройство дистанционного управления RMT (Remote Control Peripheral), поддерживающее два канала инфракрасной дистанционной передачи и два канала инфракрасного дистанционного приема.</a:t>
            </a:r>
            <a:endParaRPr/>
          </a:p>
        </p:txBody>
      </p:sp>
      <p:sp>
        <p:nvSpPr>
          <p:cNvPr id="126" name="Google Shape;126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Обработка аналоговых сигналов</a:t>
            </a:r>
            <a:endParaRPr/>
          </a:p>
        </p:txBody>
      </p:sp>
      <p:sp>
        <p:nvSpPr>
          <p:cNvPr id="132" name="Google Shape;132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Для обработки аналоговых сигналов в микроконтроллере предусмотрены два 12-битных аналого-цифровых преобразователя ADC (Analog-to-Digital Converter) 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АЦП реализованы по методу последовательного приближения (SAR ADC).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АЦП могут обрабатывать аналоговые сигналы с шести выводов.</a:t>
            </a:r>
            <a:endParaRPr/>
          </a:p>
        </p:txBody>
      </p:sp>
      <p:sp>
        <p:nvSpPr>
          <p:cNvPr id="133" name="Google Shape;133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ШИМ-контроллер</a:t>
            </a:r>
            <a:endParaRPr/>
          </a:p>
        </p:txBody>
      </p:sp>
      <p:sp>
        <p:nvSpPr>
          <p:cNvPr id="139" name="Google Shape;139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ШИМ-контроллер LED LED PWM может генерировать независимые цифровые сигналы по шести каналам. 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ШИМ контроллер используется для управления свечением светодиодов, при котором при котором длительность единичного широтно-импульсно-модулированного сигнала определяет яркость свечения за счет мерцания. 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Контроллер может генерировать цифровые сигналы с настраиваемыми периодами и рабочим циклом с точностью до 18 бит, поддерживая плавное увеличение или уменьшение рабочего цикла.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 При этом можно использовать несколько источников синхронизации, включая внешний кристалл. 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Контроллер может работать даже тогда, когда процессор находится в спящем режиме.</a:t>
            </a:r>
            <a:endParaRPr/>
          </a:p>
        </p:txBody>
      </p:sp>
      <p:sp>
        <p:nvSpPr>
          <p:cNvPr id="140" name="Google Shape;140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Прочая </a:t>
            </a:r>
            <a:r>
              <a:rPr lang="ru"/>
              <a:t>периферия</a:t>
            </a:r>
            <a:endParaRPr/>
          </a:p>
        </p:txBody>
      </p:sp>
      <p:sp>
        <p:nvSpPr>
          <p:cNvPr id="146" name="Google Shape;146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Температурный датчик (Temperature Sensor) предназначен для определения температуры внутри микросхемы.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Температура определяется такими факторами, как тактовая частота микроконтроллера или нагрузка на входы/выходы.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Выходной сигнал датчика представляет собой напряжение, которое преобразуется АЦП в цифровое значение.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Для реализации различных вариантов контроля времени в микросхеме предусмотрен широкий набор таймеров.</a:t>
            </a:r>
            <a:endParaRPr/>
          </a:p>
        </p:txBody>
      </p:sp>
      <p:sp>
        <p:nvSpPr>
          <p:cNvPr id="147" name="Google Shape;147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Блок security</a:t>
            </a:r>
            <a:endParaRPr/>
          </a:p>
        </p:txBody>
      </p:sp>
      <p:sp>
        <p:nvSpPr>
          <p:cNvPr id="153" name="Google Shape;153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Блок Security содержит модули, реализующие защиту: 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контроль разрешений на доступ к внутренней и внешней памяти; 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модули шифрования и дешифрования памяти; 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средства криптографического аппаратного ускорения, реализованные на алгоритме симметричного шифрования AES (Advanced Encryption Standard), алгоритме безопасного хеширования SHA (Secure Hash Algorithm ) и криптографическом алгоритме с открытым ключом RSA (Rivest, Shamir и Adleman), 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генератор случайных чисел RNG (Random Number Generator) 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 средства проверки подлинности сообщений, использующий односторонние хеш-функции HMAC (Hash-based Message Authentication Code).</a:t>
            </a:r>
            <a:endParaRPr/>
          </a:p>
        </p:txBody>
      </p:sp>
      <p:sp>
        <p:nvSpPr>
          <p:cNvPr id="154" name="Google Shape;154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Модули беспроводной связи</a:t>
            </a:r>
            <a:endParaRPr/>
          </a:p>
        </p:txBody>
      </p:sp>
      <p:sp>
        <p:nvSpPr>
          <p:cNvPr id="160" name="Google Shape;160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Блок Wireless digital circuit содержит следующие модули, обеспечивающие передачу данных по радиоканалам. Приемник 2,4 ГГц, демодулирующий радиочастотный сигнал 2,4 ГГц в квадратурные сигналы базовой полосы и преобразующий их в цифровую форму с помощью двух высокоскоростных АЦП высокого разрешения.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Модуль Wi-Fi MAC реализует полный MAC-протокол Wi-Fi 802.11 b/g/n, поддерживая базовый набор услуг (BSS) STA и SoftAP под управлением функции распределенного управления.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Модуль Bluetooth поддерживает оба существующих протокола: классический с базовой скоростью и повышенной скоростью передачи данных Bluetooth 4.2 BR/EDR (Basic Rate / Enhanced Data Rate) и Bluetooth LE (Low Energy) с низким энергопотреблением. </a:t>
            </a:r>
            <a:endParaRPr/>
          </a:p>
        </p:txBody>
      </p:sp>
      <p:sp>
        <p:nvSpPr>
          <p:cNvPr id="161" name="Google Shape;161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ESP-RISC-V (ESP32-C3) - плата прототипирования 1</a:t>
            </a:r>
            <a:endParaRPr/>
          </a:p>
        </p:txBody>
      </p:sp>
      <p:sp>
        <p:nvSpPr>
          <p:cNvPr id="167" name="Google Shape;167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Для выполнения макетных экспериментов используется плата CORE ESP32, разработанная на основе Espressif Systems ESP32-C3. 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Основная плата поддерживает UART, GPIO, SPI, I2C, ADC, PWM и другие интерфейсы, которые можно выбрать и настраивать в соответствии с решаемой задачей.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Питание платы CORE-ESP32-C3 можно обеспечить следующими способами: 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источник питания интерфейса USB Type-C, этот способ используется по умолчанию и предпочтителен во время отладки;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блок питания с контактами 5 В и GND;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блок питания с контактами 3V3 и GND.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На плате CORE ESP32 установлены: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2 светодиода, контакты для подключения к ним показаны в таблице 2. 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две кнопки: кнопка BOOT может реализовать функцию загрузки BOOT, кнопка RST может реализовать функцию сброса.</a:t>
            </a:r>
            <a:endParaRPr/>
          </a:p>
        </p:txBody>
      </p:sp>
      <p:sp>
        <p:nvSpPr>
          <p:cNvPr id="168" name="Google Shape;168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Светодиоды и контакты</a:t>
            </a:r>
            <a:endParaRPr/>
          </a:p>
        </p:txBody>
      </p:sp>
      <p:sp>
        <p:nvSpPr>
          <p:cNvPr id="174" name="Google Shape;174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graphicFrame>
        <p:nvGraphicFramePr>
          <p:cNvPr id="176" name="Google Shape;176;p30"/>
          <p:cNvGraphicFramePr/>
          <p:nvPr/>
        </p:nvGraphicFramePr>
        <p:xfrm>
          <a:off x="311675" y="1221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{245C064D-8CCD-4D5F-BFE8-4429BD8F9A24}</a:tableStyleId>
              </a:tblPr>
              <a:tblGrid>
                <a:gridCol w="2127325"/>
                <a:gridCol w="1669025"/>
                <a:gridCol w="4724250"/>
              </a:tblGrid>
              <a:tr h="2603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736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Cветодиод</a:t>
                      </a:r>
                      <a:endParaRPr b="1"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736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GPIO</a:t>
                      </a:r>
                      <a:endParaRPr b="1"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736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Описание</a:t>
                      </a:r>
                      <a:endParaRPr b="1"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736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D4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736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IO12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736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Активный высокий уровень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736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D5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736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IO13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736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Активный высокий уровень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7" name="Google Shape;177;p30"/>
          <p:cNvGraphicFramePr/>
          <p:nvPr/>
        </p:nvGraphicFramePr>
        <p:xfrm>
          <a:off x="311688" y="2571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{245C064D-8CCD-4D5F-BFE8-4429BD8F9A24}</a:tableStyleId>
              </a:tblPr>
              <a:tblGrid>
                <a:gridCol w="1426825"/>
                <a:gridCol w="4499600"/>
                <a:gridCol w="2594200"/>
              </a:tblGrid>
              <a:tr h="2603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736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Кнопка</a:t>
                      </a:r>
                      <a:endParaRPr b="1"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736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Функция контакта</a:t>
                      </a:r>
                      <a:endParaRPr b="1"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736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Описание</a:t>
                      </a:r>
                      <a:endParaRPr b="1"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736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BOOT /GPIO9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736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При нажатии кнопки микроконтроллер переходит в режим загрузки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736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Активный низкий уровень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736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RST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736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При нажатии кнопки происходит сброс микроконтроллера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736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Активный низкий уровень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ESP-RISC-V (ESP32-C3) - плата прототипирования 2</a:t>
            </a:r>
            <a:endParaRPr/>
          </a:p>
        </p:txBody>
      </p:sp>
      <p:sp>
        <p:nvSpPr>
          <p:cNvPr id="183" name="Google Shape;183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pic>
        <p:nvPicPr>
          <p:cNvPr id="184" name="Google Shape;184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8750" y="1017725"/>
            <a:ext cx="7887105" cy="4039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 чем данная презентация?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Темы: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Лабораторные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13 Знакомство со средой проектирования. Управление контактами GPIO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14 Настройка GPIO для ввода аналогового сигнала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15 Реализация последовательного интерфейса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Особенности работы с платой</a:t>
            </a:r>
            <a:endParaRPr/>
          </a:p>
        </p:txBody>
      </p:sp>
      <p:sp>
        <p:nvSpPr>
          <p:cNvPr id="190" name="Google Shape;190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1. BOOT (IO09) Нельзя допустить подачу на контакт IO09 нуля до включения питания, микроконтроллер перейдет в режим загрузки.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    2. Для проектирования используйте вывод IO08, а прямое внешнее подключение не рекомендуется, поскольку при загрузке и записи на выводе IO08 низкий уровень, а последовательный порт нельзя использовать для загрузки.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ru"/>
              <a:t>    3. При написании собственного программного обеспечения следует обратить внимание на режим флэш-памяти.</a:t>
            </a:r>
            <a:endParaRPr/>
          </a:p>
        </p:txBody>
      </p:sp>
      <p:sp>
        <p:nvSpPr>
          <p:cNvPr id="191" name="Google Shape;191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Настройка среды разработки</a:t>
            </a:r>
            <a:endParaRPr/>
          </a:p>
        </p:txBody>
      </p:sp>
      <p:sp>
        <p:nvSpPr>
          <p:cNvPr id="197" name="Google Shape;197;p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В качестве сред разработки можно использовать среду на основе Eclipse или VSCode (Visual Studio Code) с соответствующими расширениями.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В текущей работе будет использован VSCode: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Установка: https://code.visualstudio.com/docs/.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Активация расширения ESP-IDF </a:t>
            </a:r>
            <a:r>
              <a:rPr lang="ru" u="sng">
                <a:solidFill>
                  <a:schemeClr val="hlink"/>
                </a:solidFill>
                <a:hlinkClick r:id="rId3"/>
              </a:rPr>
              <a:t>https://github.com/espressif/vscode-esp-idf-extension/blob/HEAD/docs/tutorial/install.md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Учитывая, что для данных лабораторных потребуется работать напрямую с </a:t>
            </a:r>
            <a:r>
              <a:rPr lang="ru"/>
              <a:t>подключенной</a:t>
            </a:r>
            <a:r>
              <a:rPr lang="ru"/>
              <a:t> платой, то рекомендуется устанавливать среду разработки напрямую в ОС хоста.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Создание проекта </a:t>
            </a:r>
            <a:endParaRPr/>
          </a:p>
        </p:txBody>
      </p:sp>
      <p:sp>
        <p:nvSpPr>
          <p:cNvPr id="204" name="Google Shape;204;p34"/>
          <p:cNvSpPr txBox="1"/>
          <p:nvPr>
            <p:ph idx="1" type="body"/>
          </p:nvPr>
        </p:nvSpPr>
        <p:spPr>
          <a:xfrm>
            <a:off x="311700" y="1152475"/>
            <a:ext cx="8520600" cy="243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/>
          </a:bodyPr>
          <a:lstStyle/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После завершения установки рекомендуется открыть шаблон проекта командой Open Folder.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В строке, расположенной внизу окна необходимо выполнить следующие настройки: 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Указать COM порт, к которому подключается плата. Определение номера порта происходит автоматически после подключения платы к компьютеру, которое осуществляется через USB порт. После активизации команды выбора COM порта появится выпадающий список, в котором будут показаны активные устройства с последовательным подключением. 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Указать микросхему, в которую осуществляется загрузка проекта, выбрав в выпадающем списке ESP32C3. 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Выполнить сборку и загрузку проекта и запустить монитор для наблюдения результатов работы. </a:t>
            </a:r>
            <a:endParaRPr/>
          </a:p>
        </p:txBody>
      </p:sp>
      <p:sp>
        <p:nvSpPr>
          <p:cNvPr id="205" name="Google Shape;205;p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pic>
        <p:nvPicPr>
          <p:cNvPr id="206" name="Google Shape;206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64363" y="3583675"/>
            <a:ext cx="7015268" cy="1255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</a:t>
            </a:r>
            <a:r>
              <a:rPr lang="ru"/>
              <a:t>бщая схема работы IO MUX и матрицы GPIO</a:t>
            </a:r>
            <a:endParaRPr/>
          </a:p>
        </p:txBody>
      </p:sp>
      <p:sp>
        <p:nvSpPr>
          <p:cNvPr id="212" name="Google Shape;212;p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pic>
        <p:nvPicPr>
          <p:cNvPr id="213" name="Google Shape;213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7639" y="1604679"/>
            <a:ext cx="8128724" cy="26490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Матрица GPIO</a:t>
            </a:r>
            <a:endParaRPr/>
          </a:p>
        </p:txBody>
      </p:sp>
      <p:sp>
        <p:nvSpPr>
          <p:cNvPr id="219" name="Google Shape;219;p3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Матрица GPIO обеспечивает переключение между входными/выходными сигналами периферийных устройств и контактами. 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42 входных сигнала периферийных устройств могут быть подключены к любым выводам GPIO, также, как и любой из 78 периферийных выходных сигналов могут быть скоммутированы на любой контакт GPIO. 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Поддерживается синхронизация сигналов периферийных входов на основе тактовой шины APB.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IO MUX конфигурируется через регистр </a:t>
            </a: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IO_MUX_GPIOn_REG</a:t>
            </a:r>
            <a:r>
              <a:rPr lang="ru"/>
              <a:t> для каждого вывода GPIO.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Контакт может быть настроен на функцию, маршрутизируемую матрицей GPIO, или подключен, минуя матрицу GPIO. 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Обход матрицы актуален для улучшения частоты работы высокоскоростных цифровых сигналов (SPI, JTAG, UART), поскольку в этом случае IO MUX используется для прямого подключения выводов к периферийным устройствам.</a:t>
            </a:r>
            <a:endParaRPr/>
          </a:p>
        </p:txBody>
      </p:sp>
      <p:sp>
        <p:nvSpPr>
          <p:cNvPr id="220" name="Google Shape;220;p3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Ввод данных в периферийные устройства через GPIO матрицу - 1 </a:t>
            </a:r>
            <a:endParaRPr/>
          </a:p>
        </p:txBody>
      </p:sp>
      <p:sp>
        <p:nvSpPr>
          <p:cNvPr id="226" name="Google Shape;226;p37"/>
          <p:cNvSpPr txBox="1"/>
          <p:nvPr>
            <p:ph idx="1" type="body"/>
          </p:nvPr>
        </p:nvSpPr>
        <p:spPr>
          <a:xfrm>
            <a:off x="311700" y="1355100"/>
            <a:ext cx="8520600" cy="370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Для считывания данных с контакта GPIO X в периферийный сигнал Y, необходимо выполнить следующие действия: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/>
              <a:t>Настроить регистр GPIO_FUNCY_IN_SEL_CFG_REG, соответствующий периферийному сигналу Y в матрице GPIO: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ru"/>
              <a:t>установить GPIO_SIGY_IN_SEL, чтобы разрешить ввод периферийного сигнала через матрицу GPIO;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ru"/>
              <a:t>установить GPIO_FUNCX_IN_SEL на нужный вывод GPIO.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ru"/>
              <a:t>Некоторые периферийные сигналы не имеют действительного бита GPIO_SIGy_IN_SEL, а именно, эти периферийные устройства могут только получать входные сигналы через матрицу GPIO.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/>
              <a:t>Дополнительно можно включить фильтр для входных сигналов, установив регистр IO_MUX_GPIOX_FILTER_EN. Фильтровать можно только сигналы длительностью более двух тактов.</a:t>
            </a:r>
            <a:endParaRPr/>
          </a:p>
        </p:txBody>
      </p:sp>
      <p:sp>
        <p:nvSpPr>
          <p:cNvPr id="227" name="Google Shape;227;p3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8"/>
          <p:cNvSpPr txBox="1"/>
          <p:nvPr>
            <p:ph idx="1" type="body"/>
          </p:nvPr>
        </p:nvSpPr>
        <p:spPr>
          <a:xfrm>
            <a:off x="311700" y="1355125"/>
            <a:ext cx="8520600" cy="370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3. Синхронизировать вход GPIO, установив GPIO_PINX_REG, соответствующий выводу GPIO X, следующим образом: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a) </a:t>
            </a:r>
            <a:r>
              <a:rPr lang="ru"/>
              <a:t>у</a:t>
            </a:r>
            <a:r>
              <a:rPr lang="ru"/>
              <a:t>становить GPIO_PINX_SYNC1_BYPASS, чтобы разрешить входной сигнал, синхронизированный по нарастающему или по спадающему фронту;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b) установить GPIO_PINX_SYNC2_BYPASS, чтобы разрешить входной сигнал, синхронизированный по нарастающему или спадающему фронту во втором такте.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4. Настроить регистр IO MUX для включения входного сигнала внешнего контакта. Для этого установить IO_MUX_GPIOX_REG соответствующий выводу GPIO X, следующим образом: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a) </a:t>
            </a:r>
            <a:r>
              <a:rPr lang="ru"/>
              <a:t>установить  IO_MUX_GPIOX_FUN_IE для разрешения входа;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b) установить или снять IO_MUX_GPIOX_FUN_WPU и IO_MUX_GPIOX_FUN_WPD, чтобы включить или отключить подтягивающие и отводящие резисторы.</a:t>
            </a:r>
            <a:endParaRPr/>
          </a:p>
        </p:txBody>
      </p:sp>
      <p:sp>
        <p:nvSpPr>
          <p:cNvPr id="233" name="Google Shape;233;p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Ввод данных в периферийные устройства через GPIO матрицу - 2 </a:t>
            </a:r>
            <a:endParaRPr/>
          </a:p>
        </p:txBody>
      </p:sp>
      <p:sp>
        <p:nvSpPr>
          <p:cNvPr id="234" name="Google Shape;234;p3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Вывод данных из периферийных устройств через GPIO матрицу - 1</a:t>
            </a:r>
            <a:endParaRPr/>
          </a:p>
        </p:txBody>
      </p:sp>
      <p:sp>
        <p:nvSpPr>
          <p:cNvPr id="240" name="Google Shape;240;p39"/>
          <p:cNvSpPr txBox="1"/>
          <p:nvPr>
            <p:ph idx="1" type="body"/>
          </p:nvPr>
        </p:nvSpPr>
        <p:spPr>
          <a:xfrm>
            <a:off x="311700" y="1422625"/>
            <a:ext cx="8520600" cy="354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Для вывода сигнала Y из периферийного устройства в порт X GPIO, а затем в IO MUX и далее на внешний контакт нужно выполнить следующие действия.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ru"/>
              <a:t>Сконфигурировать регистры GPIO_FUNCX_OUT_SEL_CFG_REG и GPIO_ENABLE_REG[X], соответствующие конкретному выводу GPIO в матрице GPIO (рекомендуется использовать регистры W1TS (запись 1 для установки) и W1TC (запись 1 для сброса) для установки или сброса GPIO_ENABLE_REG.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lphaLcPeriod"/>
            </a:pPr>
            <a:r>
              <a:rPr lang="ru"/>
              <a:t>установить поле GPIO_FUNCX_OUT_SEL в регистре GPIO_FUNCX_OUT_SEL_CFG_REG на индекс нужного периферийного выходного сигнала Y.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lphaLcPeriod"/>
            </a:pPr>
            <a:r>
              <a:rPr lang="ru"/>
              <a:t>если сигнал должен быть всегда включен как выходной, нужно установить бит GPIO_FUNCX_OEN_SEL в регистре GPIO_FUNCX_OUT_SEL_CFG_REG и бит в регистре GPIO_ENABLE_W1TS_REG, соответствующий выводу GPIO X. Чтобы сигнал разрешения выхода определялся внутренней логикой.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lphaLcPeriod"/>
            </a:pPr>
            <a:r>
              <a:rPr lang="ru"/>
              <a:t>установить соответствующий бит в регистре GPIO_ENABLE_W1TC_REG, чтобы отключить выходной сигнал с контакта GPIO вывод.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ru"/>
              <a:t>Для выхода с открытым стоком установить бит GPIO_PINX_PAD_DRIVER в регистре GPIO_PINX_REG, соответствующем выводу GPIO X.</a:t>
            </a:r>
            <a:endParaRPr/>
          </a:p>
        </p:txBody>
      </p:sp>
      <p:sp>
        <p:nvSpPr>
          <p:cNvPr id="241" name="Google Shape;241;p3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Вывод данных из периферийных устройств через GPIO матрицу - 2</a:t>
            </a:r>
            <a:endParaRPr/>
          </a:p>
        </p:txBody>
      </p:sp>
      <p:sp>
        <p:nvSpPr>
          <p:cNvPr id="247" name="Google Shape;247;p40"/>
          <p:cNvSpPr txBox="1"/>
          <p:nvPr>
            <p:ph idx="1" type="body"/>
          </p:nvPr>
        </p:nvSpPr>
        <p:spPr>
          <a:xfrm>
            <a:off x="311700" y="1422625"/>
            <a:ext cx="8520600" cy="354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3. Настроить регистр IO MUX для включения выхода через матрицу GPIO. Установить IO_MUX_GPIOX_REG, соответствующий выводу GPIO X, следующим образом: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– Установите в поле IO_MUX_GPIOX_MCU_SEL желаемую функцию IO MUX, соответствующую выводу GPIO X. Эта функция GPIO должна иметь  числовое значение 1, для всех выводов.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– Установите в поле IO_MUX_GPIOX_FUN_DRV требуемое значение силы тока выходного сигнала (0 ~ 3). Чем выше числовое значение, тем больший ток может быть получен от внешнего контакта. При настройках следует ориентироваться на следующие значения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– 0: ~5 мА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– 1: ~10 мА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– 2: ~20 мА (значение по умолчанию)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– 3: ~40 мА</a:t>
            </a:r>
            <a:endParaRPr/>
          </a:p>
        </p:txBody>
      </p:sp>
      <p:sp>
        <p:nvSpPr>
          <p:cNvPr id="248" name="Google Shape;248;p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4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Аналоговые функции выводов GPIO</a:t>
            </a:r>
            <a:endParaRPr/>
          </a:p>
        </p:txBody>
      </p:sp>
      <p:sp>
        <p:nvSpPr>
          <p:cNvPr id="254" name="Google Shape;254;p4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Некоторые выводы GPIO в ESP32-C3 обеспечивают аналоговые функции. Если вывод используется для аналоговых целей, необходимо отключить подтягивающие и понижающие резисторы, выполнив следующие действия: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ru"/>
              <a:t>У</a:t>
            </a:r>
            <a:r>
              <a:rPr lang="ru"/>
              <a:t>становить IO_MUX_GPIOn_MCU_SEL в 1, и очистить IO_MUX_GPIOn_FUN_IE, IO_MUX_GPIOn_FUN_WPU, IO_MUX_GPIOn_FUN_WPD.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/>
              <a:t>Записать 1 в GPIO_ENABLE_W1TC[n], чтобы снять разрешение на вывод.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p4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Микроконтроллеры RISC-V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1. Открытость стандарта RISC-V позволяет производить микроконтроллеры с архитектурой RISC-V без приобретения лицензий.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2. Модульность и масштабируемость архитектуры RISC-V допускает расширение набора инструкций, что позволяет адаптировать микроконтроллеры под различные приложения, потребности и требования.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3. Архитектура RISC-V за счет простой и компактной структуры набора инструкций обеспечивает улучшенный контроль над энергопотреблением и производительностью, что актуально при организации автономной работы.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ru"/>
              <a:t>4. Микроконтроллеры с архитектурой RISC-V активно развиваются как крупными компаниями, так и независимыми компаниями разработчиков, что способствует развитию инфраструктуры RISC-V и доступности инструментов разработки.</a:t>
            </a:r>
            <a:endParaRPr/>
          </a:p>
        </p:txBody>
      </p:sp>
      <p:sp>
        <p:nvSpPr>
          <p:cNvPr id="69" name="Google Shape;69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4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Функции для работы GPIO</a:t>
            </a:r>
            <a:endParaRPr/>
          </a:p>
        </p:txBody>
      </p:sp>
      <p:sp>
        <p:nvSpPr>
          <p:cNvPr id="261" name="Google Shape;261;p4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10000"/>
          </a:bodyPr>
          <a:lstStyle/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ru"/>
              <a:t>gpio_reset_pin (gpio_num_t gpio_num) сбрасывает настройки пина gpio_num к стандартным (если на этом пине есть возможность подключения к разным периферийным устройствам, то выбрана функция GPIO, подключено подтягивание, отключен ввод и вывод). Её необходимо использовать перед настройкой.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ru"/>
              <a:t>gpio_set_direction (gpio_num_t gpio_num, gpio_mode_t mode) устанавливает на пин gpio_num режим работы mode. Доступные режимы: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lphaLcPeriod"/>
            </a:pPr>
            <a:r>
              <a:rPr lang="ru"/>
              <a:t>GPIO_MODE_DEF_DISABLE – ввод и вывод отключены;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lphaLcPeriod"/>
            </a:pPr>
            <a:r>
              <a:rPr lang="ru"/>
              <a:t>GPIO_MODE_DEF_INPUT – только ввод;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lphaLcPeriod"/>
            </a:pPr>
            <a:r>
              <a:rPr lang="ru"/>
              <a:t>GPIO_MODE_DEF_OUTPUT – только вывод;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lphaLcPeriod"/>
            </a:pPr>
            <a:r>
              <a:rPr lang="ru"/>
              <a:t>GPIO_MODE_DEF_OD – выход с открытым коллектором.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lphaLcPeriod"/>
            </a:pPr>
            <a:r>
              <a:rPr lang="ru"/>
              <a:t>Режимы можно комбинировать, например, режим, заданный как (GPIO_MODE_DEF_INPUT) | (GPIO_MODE_DEF_OUTPUT), разрешает чтение и запись. 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ru"/>
              <a:t>gpio_set_level (gpio_num_t gpio_num, uint32_t level) устанавливает заданный уровень level на выход пина gpio_num. Уровень может принимать значения 0(low) или 1(high).</a:t>
            </a:r>
            <a:endParaRPr/>
          </a:p>
        </p:txBody>
      </p:sp>
      <p:sp>
        <p:nvSpPr>
          <p:cNvPr id="262" name="Google Shape;262;p4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4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Контроллер LED PWM - 1</a:t>
            </a:r>
            <a:endParaRPr/>
          </a:p>
        </p:txBody>
      </p:sp>
      <p:sp>
        <p:nvSpPr>
          <p:cNvPr id="268" name="Google Shape;268;p43"/>
          <p:cNvSpPr txBox="1"/>
          <p:nvPr>
            <p:ph idx="1" type="body"/>
          </p:nvPr>
        </p:nvSpPr>
        <p:spPr>
          <a:xfrm>
            <a:off x="311700" y="1152475"/>
            <a:ext cx="4912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/>
          </a:bodyPr>
          <a:lstStyle/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Контроллер LED PWM – это периферийное устройство, предназначенное для генерации ШИМ сигналов для управления светодиодами, однако выходные ШИМ сигналы контроллера могут использоваться и для других целей.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Контроллер LED PWM включает в себя </a:t>
            </a:r>
            <a:endParaRPr/>
          </a:p>
          <a:p>
            <a:pPr indent="-325755" lvl="0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четыре независимых таймера (Time0 – Timer3) с поддержкой деления на доли, </a:t>
            </a:r>
            <a:endParaRPr/>
          </a:p>
          <a:p>
            <a:pPr indent="-325755" lvl="0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мультиплексор,</a:t>
            </a:r>
            <a:endParaRPr/>
          </a:p>
          <a:p>
            <a:pPr indent="-325755" lvl="0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 шесть независимых ШИМ-генераторов (PWM0 – PWM5) с разрешением 14 бит (рис. 14.1).</a:t>
            </a:r>
            <a:endParaRPr/>
          </a:p>
        </p:txBody>
      </p:sp>
      <p:sp>
        <p:nvSpPr>
          <p:cNvPr id="269" name="Google Shape;269;p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pic>
        <p:nvPicPr>
          <p:cNvPr id="270" name="Google Shape;270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65700" y="1372725"/>
            <a:ext cx="3276600" cy="2619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4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Контроллер LED PWM - 2</a:t>
            </a:r>
            <a:endParaRPr/>
          </a:p>
        </p:txBody>
      </p:sp>
      <p:sp>
        <p:nvSpPr>
          <p:cNvPr id="276" name="Google Shape;276;p4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/>
          </a:bodyPr>
          <a:lstStyle/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Контроллер может реализовывать затухание рабочего цикла (т.е. постепенное увеличение/уменьшение рабочего цикла ШИМ без вмешательства процессора) с генерацией прерывания по завершении затухания, позволяет регулировать фазу выходного ШИМ-сигнала, допускает перевод вывода ШИМ-сигнала в режим пониженного энергопотребления.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Каждый таймер в контроллере LED PWM реализует счет времени на основе тактового сигнала ref_pulseX. Все таймеры используют один и тот же источник тактового сигнала LEDC_CLKX, который затем пропускается через делитель тактового сигнала, чтобы сформировать ref_pulseX для счетчика.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4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4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Настройка канала для генерации ШИМ-сигнала - 1 </a:t>
            </a:r>
            <a:endParaRPr/>
          </a:p>
        </p:txBody>
      </p:sp>
      <p:sp>
        <p:nvSpPr>
          <p:cNvPr id="283" name="Google Shape;283;p4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Настройка канала для генерации ШИМ-сигнала проводится в три последовательных этапа: 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ru"/>
              <a:t>Инициализация таймера;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/>
              <a:t>Инициализация канала (подключение к нему таймера и GPIO);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/>
              <a:t>Задание значения на выходе GPIO.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284" name="Google Shape;284;p4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4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Настройка канала для генерации ШИМ-сигнала - 2</a:t>
            </a:r>
            <a:endParaRPr/>
          </a:p>
        </p:txBody>
      </p:sp>
      <p:sp>
        <p:nvSpPr>
          <p:cNvPr id="290" name="Google Shape;290;p4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pic>
        <p:nvPicPr>
          <p:cNvPr id="291" name="Google Shape;291;p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8675" y="1017725"/>
            <a:ext cx="8426100" cy="3721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4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Настройка канала для генерации ШИМ-сигнала - 3</a:t>
            </a:r>
            <a:endParaRPr/>
          </a:p>
        </p:txBody>
      </p:sp>
      <p:sp>
        <p:nvSpPr>
          <p:cNvPr id="297" name="Google Shape;297;p4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Настройки таймера</a:t>
            </a:r>
            <a:endParaRPr/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timer_num – номер таймера, число от 0 до 3.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clk_cfg. Для автоматического выбора параметра можно установить его в значение LEDC_AUTO_CLK.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speed_mode. Для ESP32-C3 этот параметр может быть установлен только в значение LEDC_LOW_SPEED_MODE.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duty_resolution – разрешение канала, количество бит. Например, при значении duty_resolution 10, можно устанавливать интенсивность сигнала (duty) в значения от 0 до (2**10–1).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freq_hz – частота таймера. Значения частоты таймера и разрешения канала (duty_resolution) зависят друг от друга: при увеличении частоты необходимо понизить разрешение. Например, при частоте 40 мегагерц допустимое разрешение составляет только 1 бит, а при 5 килогерц – 13 бит.</a:t>
            </a:r>
            <a:endParaRPr/>
          </a:p>
        </p:txBody>
      </p:sp>
      <p:sp>
        <p:nvSpPr>
          <p:cNvPr id="298" name="Google Shape;298;p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4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Настройка канала для генерации ШИМ-сигнала - 4</a:t>
            </a:r>
            <a:endParaRPr/>
          </a:p>
        </p:txBody>
      </p:sp>
      <p:sp>
        <p:nvSpPr>
          <p:cNvPr id="304" name="Google Shape;304;p4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Настройки канала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channel – номер канала от 0 до 5.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duty – интенсивность сигнала, от 0 до (2**duty_resolution-1).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gpio_num – номер пина.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timer_sel – номер выбранного таймера, аналогичный номеру timer_num в структуре ledc_timer_config_t.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speed_mode – режим, аналогичный выбранному в структуре ledc_timer_config_t.</a:t>
            </a:r>
            <a:endParaRPr/>
          </a:p>
        </p:txBody>
      </p:sp>
      <p:sp>
        <p:nvSpPr>
          <p:cNvPr id="305" name="Google Shape;305;p4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4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Настройка GPIO для ввода аналогового сигнала</a:t>
            </a:r>
            <a:endParaRPr/>
          </a:p>
        </p:txBody>
      </p:sp>
      <p:sp>
        <p:nvSpPr>
          <p:cNvPr id="311" name="Google Shape;311;p4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ESP32-C3 включает в себя 2 АЦП последовательного приближения, поддерживающие в общей сложности 6 каналов измерения, которые обеспечиваются следующим образом: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АЦП1 допускает подключение 5 каналов: GPIO0 – GPIO4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АЦП2 допускает подключение 1 канала: GPIO5.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АЦП ESP32 оцифровывают напряжения в диапазоне от 0 В до Vref (опорное напряжение).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Контроллер поддерживает частоту дискретизации до 12 бит, однократное считывание (single read mode), запускаемое с помощью ПО и непрерывное сканирование (continuous read mode), запускаемое по таймеру. 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Режим однократного чтения подходит для низкочастотных измерений. Режим непрерывного чтения подходит для постоянно повторяющихся с высокой частотой измерений.</a:t>
            </a:r>
            <a:endParaRPr/>
          </a:p>
        </p:txBody>
      </p:sp>
      <p:sp>
        <p:nvSpPr>
          <p:cNvPr id="312" name="Google Shape;312;p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5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Настройка однократного считывания</a:t>
            </a:r>
            <a:endParaRPr/>
          </a:p>
        </p:txBody>
      </p:sp>
      <p:sp>
        <p:nvSpPr>
          <p:cNvPr id="318" name="Google Shape;318;p5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/>
              <a:t>Выбрать АЦП1 или АЦП2: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ru"/>
              <a:t>если установлен APB_SARADC1_ONETIME_SAMPLE, выбран АЦП1;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ru"/>
              <a:t>если установлен APB_SARADC2_ONETIME_SAMPLE, выбран АЦП2;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/>
              <a:t>Настроить APB_SARADC_ONETIME_CHANNEL, чтобы выбрать один канал.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/>
              <a:t>Настроить APB_SARADC_ONETIME_ATTEN, чтобы установить затухание.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/>
              <a:t>Установить APB_SARADC_ONETIME_START, чтобы начать считывание.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/>
              <a:t>По окончанию считывания, генерируется прерывание APB_SARADC_ADCX_DONE_INT_RAW, которое может использоваться для считывания данных из APB_SARADC_ADCX_DATA. X может принимать значение 1:(АЦП1), или 2:(АЦП2).</a:t>
            </a:r>
            <a:endParaRPr/>
          </a:p>
        </p:txBody>
      </p:sp>
      <p:sp>
        <p:nvSpPr>
          <p:cNvPr id="319" name="Google Shape;319;p5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5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Н</a:t>
            </a:r>
            <a:r>
              <a:rPr lang="ru"/>
              <a:t>астройка непрерывного сканирования</a:t>
            </a:r>
            <a:endParaRPr/>
          </a:p>
        </p:txBody>
      </p:sp>
      <p:sp>
        <p:nvSpPr>
          <p:cNvPr id="325" name="Google Shape;325;p5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1. Установить APB_SARADC_TIMER_TARGET для выбора DIG АЦП в качестве цели для запуска таймера.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2. Установить APB_SARADC_TIMER_EN для запуска таймера.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3. Когда время таймера истекает, он заставляет DIG ADC FSM начать измерения в соответствии с таблицей шаблонов.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4. Значения автоматически помещаются в память с помощью DMA (прямой доступ в память). Прерывание генерируется после завершения считывания.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326" name="Google Shape;326;p5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Существующие МК RISC-V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МК: </a:t>
            </a:r>
            <a:r>
              <a:rPr lang="ru"/>
              <a:t>32 разрядные контроллеры SweRV Core (Western Digital); FE310 (SiFive); RV32M1 (NXP); MHS001 Huangshan (HUAMI); GD32VF103 (GigaDevice); CH32V103 (WCH); К1986ВК025 (Миландр); ESP32-C3 (Espressif); MIK32 (Микрон).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ru"/>
              <a:t>Перечисленные ядра отличаются: глубиной конвейера, размерами и организацией кэша данных и команд, реализацией схем предсказаний переходов. При этом все ядра используют общую ISA (Instruction Set Architecture).</a:t>
            </a:r>
            <a:endParaRPr/>
          </a:p>
        </p:txBody>
      </p:sp>
      <p:sp>
        <p:nvSpPr>
          <p:cNvPr id="76" name="Google Shape;76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5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Работа с датчиком температуры</a:t>
            </a:r>
            <a:endParaRPr/>
          </a:p>
        </p:txBody>
      </p:sp>
      <p:sp>
        <p:nvSpPr>
          <p:cNvPr id="332" name="Google Shape;332;p52"/>
          <p:cNvSpPr txBox="1"/>
          <p:nvPr>
            <p:ph idx="1" type="body"/>
          </p:nvPr>
        </p:nvSpPr>
        <p:spPr>
          <a:xfrm>
            <a:off x="311700" y="1152475"/>
            <a:ext cx="5002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1. Установить APB_SARADC_TSENS_PU, чтобы запустить XPD_SAR, а затем включить датчик температуры.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2. Установить SYSTEM_TSENS_CLK_EN, чтобы запустить тактовый сигнал датчика.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3. Ждать тактов APB_SARADC_TSENS_XPD_WAIT, пока не будет выполнен сброс датчика температуры. После этого начнется измерение температуры;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4. Через некоторое время данные можно будет считать из APB_SARADC_TSENS_OUT. Для получения значений в градусах Цельсия, нужно использовать формулу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ru"/>
              <a:t>T(°C) = 0.4386 ∗ VALUE–27.88 ∗ offset–20.52,</a:t>
            </a:r>
            <a:endParaRPr b="1"/>
          </a:p>
        </p:txBody>
      </p:sp>
      <p:sp>
        <p:nvSpPr>
          <p:cNvPr id="333" name="Google Shape;333;p5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graphicFrame>
        <p:nvGraphicFramePr>
          <p:cNvPr id="334" name="Google Shape;334;p52"/>
          <p:cNvGraphicFramePr/>
          <p:nvPr/>
        </p:nvGraphicFramePr>
        <p:xfrm>
          <a:off x="5408450" y="1819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{32256698-3F5F-4EAD-9FBE-CB3E82334DDC}</a:tableStyleId>
              </a:tblPr>
              <a:tblGrid>
                <a:gridCol w="1402225"/>
                <a:gridCol w="1320450"/>
              </a:tblGrid>
              <a:tr h="20002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736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Диапазон измерений, °C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736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offset</a:t>
                      </a: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, °C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736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50 ~ 125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736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–2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736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 ~ 100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736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–1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736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-10 ~ 80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736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736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-30 ~ 50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736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736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-40 ~ 20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736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5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Подключение контакта к АЦП</a:t>
            </a:r>
            <a:endParaRPr/>
          </a:p>
        </p:txBody>
      </p:sp>
      <p:sp>
        <p:nvSpPr>
          <p:cNvPr id="340" name="Google Shape;340;p53"/>
          <p:cNvSpPr txBox="1"/>
          <p:nvPr>
            <p:ph idx="1" type="body"/>
          </p:nvPr>
        </p:nvSpPr>
        <p:spPr>
          <a:xfrm>
            <a:off x="311700" y="1152475"/>
            <a:ext cx="8520600" cy="390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Для подключения контакта к АЦП1 последовательно вызываются две функции:</a:t>
            </a:r>
            <a:endParaRPr/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adc1_config_width (adc_bits_width_t width_bit) – настройка разрешения канала, width_bit – число бит. Для ESP32-C3 доступно 12-ти битное разрешение.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adc1_config_channel_atten (adc1_channel_t channel, adc_atten_t atten) – выбор канала (channel) и уровня ослабления (atten). Благодаря этому можно изменять верхнюю границу измеряемого диапазона для увеличения точности значений.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Доступные значения adc_atten_t:</a:t>
            </a:r>
            <a:endParaRPr/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ADC_ATTEN_DB_0 (или значение 0) 0 mV ~ 750 mV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ADC_ATTEN_DB_2_5 (1) 0 mV ~ 1050 mV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ADC_ATTEN_DB_6 (2) 0 mV ~ 1300 mV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ADC_ATTEN_DB_11 (3) 0 mV ~ 2500 mV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ru"/>
              <a:t>значение напряжения </a:t>
            </a:r>
            <a:r>
              <a:rPr b="1" lang="ru"/>
              <a:t>mVolts = val*(Vref/4095</a:t>
            </a:r>
            <a:r>
              <a:rPr lang="ru"/>
              <a:t>), Vref – верхнее значение выбранного диапазона adc_atten.</a:t>
            </a:r>
            <a:endParaRPr/>
          </a:p>
        </p:txBody>
      </p:sp>
      <p:sp>
        <p:nvSpPr>
          <p:cNvPr id="341" name="Google Shape;341;p5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5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Получение данных со встроенного датчика температуры</a:t>
            </a:r>
            <a:endParaRPr/>
          </a:p>
        </p:txBody>
      </p:sp>
      <p:sp>
        <p:nvSpPr>
          <p:cNvPr id="347" name="Google Shape;347;p54"/>
          <p:cNvSpPr txBox="1"/>
          <p:nvPr>
            <p:ph idx="1" type="body"/>
          </p:nvPr>
        </p:nvSpPr>
        <p:spPr>
          <a:xfrm>
            <a:off x="311700" y="1343850"/>
            <a:ext cx="8520600" cy="322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ru"/>
              <a:t>После создания пустого объекта типа temperature_sensor_handle_t необходимо определить, в каких условиях датчик будет работать, и задать их верхнюю и нижнюю температурные границы.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ru"/>
              <a:t>Структуру temperature_sensor_config_t можно задать функцией TEMPERATURE_SENSOR_CONFIG_DEFAULT (min, max), где min и max – границы температуры. Ссылка на эту структуру вместе с указателем на объект передается в функцию temperature_sensor_install(). Далее для начала работы с датчиком вызывается temperature_sensor_enable(), в которую также нужно передать указатель на созданный temperature_sensor_handle_t.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ru"/>
              <a:t>Для получения значений температуры используется функция temperature_sensor_get_celsius(temperature_sensor_handle_t tsens, float *out_celsius), в out_celsius будет храниться значение в градусах Цельсия.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348" name="Google Shape;348;p5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ESP-RISC-V (ESP32-C3) - CPU and Memory 1</a:t>
            </a:r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152475"/>
            <a:ext cx="8520600" cy="382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П</a:t>
            </a:r>
            <a:r>
              <a:rPr lang="ru"/>
              <a:t>рактикум ориентирована на МК ESP-RISC-V (ESP32-C3) компании Espressif Systems, так как это максимально доступное решение.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Процессорное ядро ESP-RISC-V представляет собой 32-разрядное ядро, основанное на RISC-V ISA, называемой «I» с префиксом RV32 или RV64 в зависимости от ширины целочисленного регистра. 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Базовая ISA реализует целочисленные вычислительные инструкции, целочисленные инструкции загрузки, сохранения и управления и является обязательной для всех реализаций RISC-V. 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В ядре реализованы стандартные расширения: инструкций целочисленного умножения и деления («M») и расширение набора сжатых инструкций стандарта RISC-V («C»). 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Ядро имеет 4-х ступенчатый скалярный конвейер, оптимизированный по площади, мощности и производительности. 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В состав процессорного ядра входят контроллер прерываний (INTC), модуль отладки (DM) и системная шина (SYS BUS) для доступа к памяти и периферийным устройствам.</a:t>
            </a:r>
            <a:endParaRPr/>
          </a:p>
        </p:txBody>
      </p:sp>
      <p:sp>
        <p:nvSpPr>
          <p:cNvPr id="83" name="Google Shape;83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ESP-RISC-V (ESP32-C3) - CPU and Memory 2</a:t>
            </a:r>
            <a:endParaRPr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11700" y="1152475"/>
            <a:ext cx="8520600" cy="382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В ядре реализована единая кэш-память (Cache), доступная только для чтения, которая является восьмисторонней ассоциативной памятью, ее размер составляет 16 КБ, размер блока - 32 байта.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Когда кэш активен, он занимает часть пространства внутренней памяти.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Кэш единый для инструкций и данных, но одновременно может реализовывать кеширование либо инструкций, либо данных.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При возникновении промаха кэш-памяти контроллер кэша инициирует запрос к внешней памяти по отношению к ядру памяти.</a:t>
            </a:r>
            <a:endParaRPr/>
          </a:p>
        </p:txBody>
      </p:sp>
      <p:sp>
        <p:nvSpPr>
          <p:cNvPr id="90" name="Google Shape;90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ESP-RISC-V (ESP32-C3) - CPU and Memory 3</a:t>
            </a:r>
            <a:endParaRPr/>
          </a:p>
        </p:txBody>
      </p:sp>
      <p:sp>
        <p:nvSpPr>
          <p:cNvPr id="96" name="Google Shape;9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pic>
        <p:nvPicPr>
          <p:cNvPr id="97" name="Google Shape;9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89125" y="1017725"/>
            <a:ext cx="5365759" cy="382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ru"/>
              <a:t>ESP-RISC-V (ESP32-C3) - Периферия - 1 </a:t>
            </a:r>
            <a:endParaRPr/>
          </a:p>
        </p:txBody>
      </p:sp>
      <p:sp>
        <p:nvSpPr>
          <p:cNvPr id="103" name="Google Shape;103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В микросхему ESP32-C3 интегрированы различные периферийные устройства. При ограниченном количестве доступных выводов реализовано их мультиплексирование, которое осуществляется с помощью программируемых регистров.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Микросхема ESP32-C3 имеет 22 физических вывода GPIO. Каждый вывод может использоваться в качестве ввода/вывода общего назначения или быть подключенным к внутреннему периферийному модулю.</a:t>
            </a:r>
            <a:endParaRPr/>
          </a:p>
        </p:txBody>
      </p:sp>
      <p:sp>
        <p:nvSpPr>
          <p:cNvPr id="104" name="Google Shape;104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ESP-RISC-V (ESP32-C3) - Периферия - 2</a:t>
            </a:r>
            <a:endParaRPr/>
          </a:p>
        </p:txBody>
      </p:sp>
      <p:sp>
        <p:nvSpPr>
          <p:cNvPr id="110" name="Google Shape;110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pic>
        <p:nvPicPr>
          <p:cNvPr id="111" name="Google Shape;11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16825" y="76200"/>
            <a:ext cx="6521586" cy="4991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