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a7964d5cd0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a7964d5cd0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a7964d5cd0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a7964d5cd0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a7964d5cd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a7964d5cd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a7964d5cd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a7964d5cd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a7964d5cd0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a7964d5cd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a7964d5cd0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a7964d5cd0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a7964d5cd0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a7964d5cd0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a7964d5cd0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a7964d5cd0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a7964d5cd0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a7964d5cd0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a7964d5cd0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a7964d5cd0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training.linuxfoundation.org/training/introduction-to-riscv-lfd110x/" TargetMode="External"/><Relationship Id="rId4" Type="http://schemas.openxmlformats.org/officeDocument/2006/relationships/hyperlink" Target="https://training.linuxfoundation.org/training/foundations-of-risc-v-assembly-programming-lfd117x/" TargetMode="External"/><Relationship Id="rId5" Type="http://schemas.openxmlformats.org/officeDocument/2006/relationships/hyperlink" Target="https://training.linuxfoundation.org/training/risc-v-toolchain-and-compiler-optimization-techniques-lfd113x/" TargetMode="External"/><Relationship Id="rId6" Type="http://schemas.openxmlformats.org/officeDocument/2006/relationships/hyperlink" Target="https://training.linuxfoundation.org/training/microcontroller-applications-with-risc-v-lfd115x/" TargetMode="External"/><Relationship Id="rId7" Type="http://schemas.openxmlformats.org/officeDocument/2006/relationships/hyperlink" Target="https://training.linuxfoundation.org/training/building-applications-with-risc-v-and-freertos-lfd112x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Лабораторный практикум RISC-V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0 Назначение и адаптация к учебному процессу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0" y="3736625"/>
            <a:ext cx="9144000" cy="54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chemeClr val="dk1"/>
                </a:solidFill>
              </a:rPr>
              <a:t>Авторы: Заславский Марк Маркович, Костичев Сергей Валентинович, Буренева Ольга Игоревна,  Морозов Сергей Михайлович, Терехина Софья Анатольевна</a:t>
            </a: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Блок “Микроконтроллеры RISC-V”</a:t>
            </a:r>
            <a:endParaRPr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Лабораторные работы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13 Знакомство со средой проектирования. Управление контактами GPIO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14 Настройка GPIO для ввода аналогового сигнала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15 Реализация последовательного интерфейса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Настройка среды разработки для МК на базе RISC-V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Решение типовых задач - работа с </a:t>
            </a:r>
            <a:r>
              <a:rPr lang="ru"/>
              <a:t>периферией</a:t>
            </a:r>
            <a:r>
              <a:rPr lang="ru"/>
              <a:t>, организация вычислений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Данные лабораторные работы созданы для платы CORE ESP32, разработанная на основе Espressif Systems ESP32-C3.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Данное устройство является одним из самых доступных на момент создания практикума.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В работах даются подробные </a:t>
            </a:r>
            <a:r>
              <a:rPr lang="ru"/>
              <a:t>сведения</a:t>
            </a:r>
            <a:r>
              <a:rPr lang="ru"/>
              <a:t> по организации платы и МК</a:t>
            </a:r>
            <a:endParaRPr/>
          </a:p>
        </p:txBody>
      </p:sp>
      <p:sp>
        <p:nvSpPr>
          <p:cNvPr id="119" name="Google Shape;11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Адаптация практикума для более сильных студентов</a:t>
            </a:r>
            <a:endParaRPr/>
          </a:p>
        </p:txBody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Уровень работ может показаться простым для продвинутых студентов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Варианты усложнения: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Объединение работ 1 и 2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Объединение работ 3-7 (до уровня курсовой)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Соревновательный рейтинг для оценивания работы 8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Использование обфусцированных программ для работы 9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Объединение (творческий проект) для работ 10-12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Объединение (творческий проект) для работ 13-15</a:t>
            </a:r>
            <a:endParaRPr/>
          </a:p>
        </p:txBody>
      </p:sp>
      <p:sp>
        <p:nvSpPr>
          <p:cNvPr id="126" name="Google Shape;126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Цель практикума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Цель - </a:t>
            </a:r>
            <a:r>
              <a:rPr lang="ru"/>
              <a:t>познакомить студента с особенностями архитектуры RISC-V на различных уровнях разработки.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Поскольку современное программирование достаточно сильно абстрагирует разработчика от аппаратуры, практикум намеренно погружает студента максимально близко к hardware.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Для этого студенты проводят много времени, изучая и программируя ассемблер - именно так они соприкасаются с процессором RISC-V.</a:t>
            </a:r>
            <a:endParaRPr/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Темы практикума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Темы:</a:t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Изучение инструментов разработки (Syntacore Kit) для работы с виртуальными устройствами RISC-V (эмулятор)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Ассемблер RISC-V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Инструменты оптимизации и отладки (эмулятор)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Разработка ПО для операционных систем реального времени (эмулятор).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Программирование микроконтроллеров (реальный МК)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Базовые к</a:t>
            </a:r>
            <a:r>
              <a:rPr lang="ru"/>
              <a:t>урсы Linux Foundation</a:t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ru" u="sng">
                <a:solidFill>
                  <a:schemeClr val="hlink"/>
                </a:solidFill>
                <a:hlinkClick r:id="rId3"/>
              </a:rPr>
              <a:t>Introduction to RISC-V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 u="sng">
                <a:solidFill>
                  <a:schemeClr val="hlink"/>
                </a:solidFill>
                <a:hlinkClick r:id="rId4"/>
              </a:rPr>
              <a:t>Foundations of RISC-V Assembly Programming</a:t>
            </a:r>
            <a:r>
              <a:rPr lang="ru"/>
              <a:t> 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 u="sng">
                <a:solidFill>
                  <a:schemeClr val="hlink"/>
                </a:solidFill>
                <a:hlinkClick r:id="rId5"/>
              </a:rPr>
              <a:t>RISC-V Toolchain and Compiler Optimization Techniques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 u="sng">
                <a:solidFill>
                  <a:schemeClr val="hlink"/>
                </a:solidFill>
                <a:hlinkClick r:id="rId6"/>
              </a:rPr>
              <a:t>Microcontroller Applications with RISC-V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 u="sng">
                <a:solidFill>
                  <a:schemeClr val="hlink"/>
                </a:solidFill>
                <a:hlinkClick r:id="rId7"/>
              </a:rPr>
              <a:t>Building Applications with RISC-V and FreeRTOS</a:t>
            </a:r>
            <a:r>
              <a:rPr lang="ru"/>
              <a:t> </a:t>
            </a:r>
            <a:endParaRPr/>
          </a:p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Материалы практикума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15 лабораторных работ, каждая включает: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теория для выполнения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задание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пример выполнения и руководство для студентов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контрольные вопросы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5 презентаций с теорией по тематическим блокам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Список литературы для дополнительного изучения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12/15 лабораторных можно выполнять на базе Syntacore Kit без дополнительной подготовки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3 лабораторные по МК требуют наличие платы прототипирования + их не рекомендуется применять в Syntacore Kit (в теории - возможно, но неудобно)</a:t>
            </a:r>
            <a:endParaRPr/>
          </a:p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Для кого предназначен практикум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Практикум ориентирован на широкую аудиторию студентов технических вузов, обучающихся по специальностям, связанным с разработкой ПО и информационно-вычислительной техникой.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Авторы ориентируют практикум на студентов второго курса, обладающих начальным опытом программирования в объеме первого года занятий.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Для освоения практикума желательны, но не обязательны следующие навыки: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Программирование на языке C.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Работа в командной строке Linux.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Базовые представления о многопоточном программировании.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Необходимый минимум знаний о работе с инструментами Linux дается в материалах.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Задания можно адаптировать для более сильных студентов (сделать сложнее, об этом будет сказано в конце доклада).</a:t>
            </a:r>
            <a:endParaRPr/>
          </a:p>
        </p:txBody>
      </p:sp>
      <p:sp>
        <p:nvSpPr>
          <p:cNvPr id="84" name="Google Shape;8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Блок “Введение и инструменты сборки”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Лабораторные работы: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 sz="1400"/>
              <a:t>№ 1. Знакомство с рабочей средой Syntacore Kit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 sz="1400"/>
              <a:t>№ 2. Компиляция и запуск ассемблерной программы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Погружение в инструменты разработки Syntacore Kit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Запуск RISC-V ОС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Кросс-компиляция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Диззассемблирование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Подготовка простейших программ для RISC-V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Изучение архитектурных различий для языков высокого уровня</a:t>
            </a:r>
            <a:endParaRPr/>
          </a:p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Блок “Ассемблер RISC-V”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Лабораторные работы: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 sz="1400"/>
              <a:t>3 Изучение архитектуры RISC-V на примере ассемблерной программы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 sz="1400"/>
              <a:t>4 Логические и арифметические операции, операции сравнения и сдвига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 sz="1400"/>
              <a:t>5 Режимы адресации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 sz="1400"/>
              <a:t>6 Адресация элементов массива, организация цикла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 sz="1400"/>
              <a:t>7 Вызов подпрограммы, работа со стеком</a:t>
            </a:r>
            <a:r>
              <a:rPr lang="ru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Базовый набор команд (ISA) и регистры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Работа с массивами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Операции с памятью, стеком и подпрограммами</a:t>
            </a:r>
            <a:endParaRPr/>
          </a:p>
        </p:txBody>
      </p:sp>
      <p:sp>
        <p:nvSpPr>
          <p:cNvPr id="98" name="Google Shape;98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Блок “Оптимизации в компиляторах и отладка”</a:t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Лабораторные работы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 sz="1400"/>
              <a:t>8 Оптимизации на этапе компиляции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 sz="1400"/>
              <a:t>9 Методы отладки программ</a:t>
            </a:r>
            <a:r>
              <a:rPr lang="ru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Актуальные вопросы низкоуровневой разработки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Инструменты оптимизации времени работы и объема бинарных файлов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Отладка программ в GDB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Блок “Операционные системы реального времени RISC-V”</a:t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377600"/>
            <a:ext cx="8520600" cy="31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Лабораторные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10 Настройка и запуск задач FreeRTOS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11 Мьютексы FreeRTOS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12 Очереди FreeRTOS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Концепция операционных систем реального времени (ОСРВ)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Инструменты разработчика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Компиляция ПО для FreeRTOS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Работа с мьютексами и очередями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