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677" y="7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655804" y="1122363"/>
            <a:ext cx="8059695" cy="1056482"/>
          </a:xfrm>
        </p:spPr>
        <p:txBody>
          <a:bodyPr anchor="b"/>
          <a:lstStyle>
            <a:lvl1pPr algn="ctr">
              <a:defRPr sz="6000" b="1">
                <a:latin typeface="Consolas"/>
                <a:cs typeface="Consolas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655804" y="3602038"/>
            <a:ext cx="9012196" cy="1655762"/>
          </a:xfrm>
        </p:spPr>
        <p:txBody>
          <a:bodyPr>
            <a:normAutofit/>
          </a:bodyPr>
          <a:lstStyle>
            <a:lvl1pPr marL="0" indent="0" algn="ctr">
              <a:buNone/>
              <a:defRPr sz="5400" b="1">
                <a:latin typeface="Consolas"/>
                <a:cs typeface="Consola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C0E2C16-F6C7-4A3F-99B0-582CB6AF15A9}" type="datetimeFigureOut">
              <a:rPr lang="ru-RU"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0199999" y="140869"/>
            <a:ext cx="1806095" cy="170325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78004" y="76137"/>
            <a:ext cx="1495424" cy="176798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28600" y="155701"/>
            <a:ext cx="9918700" cy="1490538"/>
          </a:xfrm>
        </p:spPr>
        <p:txBody>
          <a:bodyPr/>
          <a:lstStyle>
            <a:lvl1pPr>
              <a:defRPr b="1">
                <a:latin typeface="Consolas"/>
                <a:cs typeface="Consolas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218065" y="1825624"/>
            <a:ext cx="11745334" cy="4889501"/>
          </a:xfrm>
        </p:spPr>
        <p:txBody>
          <a:bodyPr/>
          <a:lstStyle>
            <a:lvl1pPr>
              <a:defRPr sz="3600">
                <a:latin typeface="Consolas"/>
                <a:cs typeface="Consolas"/>
              </a:defRPr>
            </a:lvl1pPr>
            <a:lvl2pPr>
              <a:defRPr sz="3200">
                <a:latin typeface="Consolas"/>
                <a:cs typeface="Consolas"/>
              </a:defRPr>
            </a:lvl2pPr>
            <a:lvl3pPr>
              <a:defRPr sz="2800">
                <a:latin typeface="Consolas"/>
                <a:cs typeface="Consolas"/>
              </a:defRPr>
            </a:lvl3pPr>
            <a:lvl4pPr>
              <a:defRPr sz="2400">
                <a:latin typeface="Consolas"/>
                <a:cs typeface="Consolas"/>
              </a:defRPr>
            </a:lvl4pPr>
            <a:lvl5pPr>
              <a:defRPr sz="2400">
                <a:latin typeface="Consolas"/>
                <a:cs typeface="Consolas"/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1232572" y="6350000"/>
            <a:ext cx="730827" cy="365125"/>
          </a:xfrm>
        </p:spPr>
        <p:txBody>
          <a:bodyPr/>
          <a:lstStyle>
            <a:lvl1pPr>
              <a:defRPr sz="1800">
                <a:solidFill>
                  <a:schemeClr val="tx1"/>
                </a:solidFill>
                <a:latin typeface="Consolas"/>
                <a:cs typeface="Consolas"/>
              </a:defRPr>
            </a:lvl1pPr>
          </a:lstStyle>
          <a:p>
            <a:pPr>
              <a:defRPr/>
            </a:pPr>
            <a:fld id="{53BCC731-F260-473E-BBF0-63ED50C59202}" type="slidenum">
              <a:rPr lang="ru-RU"/>
              <a:t>‹#›</a:t>
            </a:fld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2"/>
          <a:stretch/>
        </p:blipFill>
        <p:spPr bwMode="auto">
          <a:xfrm>
            <a:off x="10366967" y="155701"/>
            <a:ext cx="1596431" cy="1490538"/>
          </a:xfrm>
          <a:prstGeom prst="rect">
            <a:avLst/>
          </a:prstGeom>
        </p:spPr>
      </p:pic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nsolas"/>
                <a:cs typeface="Consolas"/>
              </a:defRPr>
            </a:lvl1pPr>
          </a:lstStyle>
          <a:p>
            <a:pPr>
              <a:defRPr/>
            </a:pPr>
            <a:fld id="{DC0E2C16-F6C7-4A3F-99B0-582CB6AF15A9}" type="datetimeFigureOut">
              <a:rPr lang="ru-RU"/>
              <a:t>08.10.2024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nsolas"/>
                <a:cs typeface="Consola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nsolas"/>
                <a:cs typeface="Consolas"/>
              </a:defRPr>
            </a:lvl1pPr>
          </a:lstStyle>
          <a:p>
            <a:pPr>
              <a:defRPr/>
            </a:pPr>
            <a:fld id="{53BCC731-F260-473E-BBF0-63ED50C59202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 b="1">
          <a:solidFill>
            <a:schemeClr val="tx1"/>
          </a:solidFill>
          <a:latin typeface="Consolas"/>
          <a:ea typeface="+mj-ea"/>
          <a:cs typeface="Consola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Consolas"/>
          <a:ea typeface="+mn-ea"/>
          <a:cs typeface="Consola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Consolas"/>
          <a:ea typeface="+mn-ea"/>
          <a:cs typeface="Consola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Consolas"/>
          <a:ea typeface="+mn-ea"/>
          <a:cs typeface="Consola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Consolas"/>
          <a:ea typeface="+mn-ea"/>
          <a:cs typeface="Consola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Consolas"/>
          <a:ea typeface="+mn-ea"/>
          <a:cs typeface="Consola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 bwMode="auto">
          <a:xfrm>
            <a:off x="1589902" y="2741634"/>
            <a:ext cx="9012196" cy="137473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5000" lnSpcReduction="3000"/>
          </a:bodyPr>
          <a:lstStyle/>
          <a:p>
            <a:pPr>
              <a:defRPr/>
            </a:pPr>
            <a:r>
              <a:rPr lang="ru-RU" sz="3800" b="1" i="0" u="none" strike="noStrike" cap="none" spc="0">
                <a:solidFill>
                  <a:srgbClr val="000000"/>
                </a:solidFill>
                <a:highlight>
                  <a:srgbClr val="FFFFFF"/>
                </a:highlight>
                <a:latin typeface="Consolas"/>
                <a:ea typeface="Consolas"/>
                <a:cs typeface="Consolas"/>
              </a:rPr>
              <a:t>Разработка цифровых ИС на примере микроконтроллерного ядра SCR1 - HDL описание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28600" y="155701"/>
            <a:ext cx="9918700" cy="782762"/>
          </a:xfrm>
        </p:spPr>
        <p:txBody>
          <a:bodyPr/>
          <a:lstStyle/>
          <a:p>
            <a:pPr>
              <a:defRPr/>
            </a:pPr>
            <a:r>
              <a:rPr lang="ru-RU"/>
              <a:t>Логический синтез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10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4458448" y="1014577"/>
            <a:ext cx="3275097" cy="4451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>
                <a:solidFill>
                  <a:schemeClr val="tx1"/>
                </a:solidFill>
                <a:latin typeface="Consolas"/>
                <a:cs typeface="Arial"/>
              </a:rPr>
              <a:t>RTL </a:t>
            </a: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описание</a:t>
            </a:r>
            <a:endParaRPr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4458448" y="1614030"/>
            <a:ext cx="3275098" cy="4451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Перевод описания</a:t>
            </a:r>
            <a:endParaRPr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4458448" y="2217696"/>
            <a:ext cx="3275098" cy="10989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Неоптимизированное внутреннее представление</a:t>
            </a:r>
            <a:endParaRPr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4458447" y="3475160"/>
            <a:ext cx="3275098" cy="4451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Логическая оптимизация</a:t>
            </a:r>
            <a:endParaRPr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4458447" y="4074410"/>
            <a:ext cx="3275098" cy="12444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Технологическое маппирование и оптимизация</a:t>
            </a:r>
            <a:endParaRPr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4458447" y="5490576"/>
            <a:ext cx="3275098" cy="10989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Оптимизированная модель на уровне логических вентилей</a:t>
            </a:r>
            <a:endParaRPr/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520102" y="4147175"/>
            <a:ext cx="3275098" cy="10989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Ограничения при проектировании</a:t>
            </a:r>
            <a:endParaRPr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8396800" y="4069931"/>
            <a:ext cx="3275098" cy="12534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  <a:latin typeface="Consolas"/>
                <a:cs typeface="Arial"/>
              </a:rPr>
              <a:t>Библиотека доступных элементов (технологическая библиотека)</a:t>
            </a:r>
            <a:endParaRPr dirty="0"/>
          </a:p>
        </p:txBody>
      </p:sp>
      <p:cxnSp>
        <p:nvCxnSpPr>
          <p:cNvPr id="18" name="Прямая со стрелкой 17"/>
          <p:cNvCxnSpPr>
            <a:cxnSpLocks/>
            <a:stCxn id="8" idx="2"/>
            <a:endCxn id="9" idx="0"/>
          </p:cNvCxnSpPr>
          <p:nvPr/>
        </p:nvCxnSpPr>
        <p:spPr bwMode="auto">
          <a:xfrm>
            <a:off x="6095997" y="1459744"/>
            <a:ext cx="0" cy="1542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cxnSpLocks/>
            <a:stCxn id="9" idx="2"/>
            <a:endCxn id="11" idx="0"/>
          </p:cNvCxnSpPr>
          <p:nvPr/>
        </p:nvCxnSpPr>
        <p:spPr bwMode="auto">
          <a:xfrm>
            <a:off x="6095997" y="2059197"/>
            <a:ext cx="0" cy="158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cxnSpLocks/>
            <a:stCxn id="11" idx="2"/>
            <a:endCxn id="12" idx="0"/>
          </p:cNvCxnSpPr>
          <p:nvPr/>
        </p:nvCxnSpPr>
        <p:spPr bwMode="auto">
          <a:xfrm flipH="1">
            <a:off x="6095996" y="3316661"/>
            <a:ext cx="1" cy="158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cxnSpLocks/>
            <a:stCxn id="12" idx="2"/>
            <a:endCxn id="13" idx="0"/>
          </p:cNvCxnSpPr>
          <p:nvPr/>
        </p:nvCxnSpPr>
        <p:spPr bwMode="auto">
          <a:xfrm>
            <a:off x="6095996" y="3920327"/>
            <a:ext cx="0" cy="154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cxnSpLocks/>
            <a:stCxn id="13" idx="2"/>
            <a:endCxn id="14" idx="0"/>
          </p:cNvCxnSpPr>
          <p:nvPr/>
        </p:nvCxnSpPr>
        <p:spPr bwMode="auto">
          <a:xfrm>
            <a:off x="6095996" y="5318905"/>
            <a:ext cx="0" cy="171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cxnSpLocks/>
            <a:stCxn id="15" idx="3"/>
            <a:endCxn id="13" idx="1"/>
          </p:cNvCxnSpPr>
          <p:nvPr/>
        </p:nvCxnSpPr>
        <p:spPr bwMode="auto">
          <a:xfrm>
            <a:off x="3795200" y="4696658"/>
            <a:ext cx="6632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cxnSpLocks/>
            <a:stCxn id="16" idx="1"/>
            <a:endCxn id="13" idx="3"/>
          </p:cNvCxnSpPr>
          <p:nvPr/>
        </p:nvCxnSpPr>
        <p:spPr bwMode="auto">
          <a:xfrm flipH="1">
            <a:off x="7733545" y="4696658"/>
            <a:ext cx="6632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Логический синтез</a:t>
            </a:r>
            <a:endParaRPr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2204494" y="1853573"/>
            <a:ext cx="7783011" cy="4496427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Обзор микропроцессорного ядра </a:t>
            </a:r>
            <a:r>
              <a:rPr lang="en-US"/>
              <a:t>SCR1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ru-RU"/>
              <a:t>Микропроцессорное ядро «Syntacore «SCR1» – открытое микропроцессорное ядро на базе открытой архитектуры RISC-V</a:t>
            </a:r>
            <a:r>
              <a:rPr lang="en-US"/>
              <a:t>.</a:t>
            </a:r>
            <a:endParaRPr/>
          </a:p>
          <a:p>
            <a:pPr marL="0" indent="0">
              <a:buNone/>
              <a:defRPr/>
            </a:pPr>
            <a:r>
              <a:rPr lang="ru-RU"/>
              <a:t>Поддерживаемые базовые расширения:</a:t>
            </a:r>
            <a:endParaRPr/>
          </a:p>
          <a:p>
            <a:pPr>
              <a:defRPr/>
            </a:pPr>
            <a:r>
              <a:rPr lang="en-US"/>
              <a:t>RV32I – </a:t>
            </a:r>
            <a:r>
              <a:rPr lang="ru-RU"/>
              <a:t>32 целочисленных регистра, 47 целочисленных инструкций.</a:t>
            </a:r>
            <a:endParaRPr/>
          </a:p>
          <a:p>
            <a:pPr>
              <a:defRPr/>
            </a:pPr>
            <a:r>
              <a:rPr lang="en-US"/>
              <a:t>RV32E – </a:t>
            </a:r>
            <a:r>
              <a:rPr lang="ru-RU"/>
              <a:t>16 целочисленных регистров, 47 целочисленных инструкций.</a:t>
            </a:r>
            <a:endParaRPr/>
          </a:p>
          <a:p>
            <a:pPr marL="0" indent="0">
              <a:buNone/>
              <a:defRPr/>
            </a:pPr>
            <a:r>
              <a:rPr lang="ru-RU"/>
              <a:t>Поддерживаемые расширения:</a:t>
            </a:r>
            <a:endParaRPr/>
          </a:p>
          <a:p>
            <a:pPr>
              <a:defRPr/>
            </a:pPr>
            <a:r>
              <a:rPr lang="en-US"/>
              <a:t>RVM – </a:t>
            </a:r>
            <a:r>
              <a:rPr lang="ru-RU"/>
              <a:t>инструкции целочисленного умножения и деления. </a:t>
            </a:r>
            <a:endParaRPr lang="en-US"/>
          </a:p>
          <a:p>
            <a:pPr>
              <a:defRPr/>
            </a:pPr>
            <a:r>
              <a:rPr lang="en-US"/>
              <a:t>RVC</a:t>
            </a:r>
            <a:r>
              <a:rPr lang="ru-RU"/>
              <a:t> – сжатые 16-ти битные инструкции.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Кластер </a:t>
            </a:r>
            <a:r>
              <a:rPr lang="en-US"/>
              <a:t>SCR1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236367" y="1825624"/>
            <a:ext cx="5727032" cy="4889501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2300"/>
              <a:t>Кластер </a:t>
            </a:r>
            <a:r>
              <a:rPr lang="en-US" sz="2300"/>
              <a:t>SCR1</a:t>
            </a:r>
            <a:r>
              <a:rPr lang="ru-RU" sz="2300"/>
              <a:t> содержит:</a:t>
            </a:r>
            <a:endParaRPr/>
          </a:p>
          <a:p>
            <a:pPr>
              <a:defRPr/>
            </a:pPr>
            <a:r>
              <a:rPr lang="ru-RU" sz="2300"/>
              <a:t>Микропроцессорное ядро (</a:t>
            </a:r>
            <a:r>
              <a:rPr lang="en-US" sz="2300" i="1"/>
              <a:t>SCR1 core</a:t>
            </a:r>
            <a:r>
              <a:rPr lang="ru-RU" sz="2300"/>
              <a:t>)</a:t>
            </a:r>
            <a:r>
              <a:rPr lang="en-US" sz="2300"/>
              <a:t>;</a:t>
            </a:r>
            <a:endParaRPr/>
          </a:p>
          <a:p>
            <a:pPr>
              <a:defRPr/>
            </a:pPr>
            <a:r>
              <a:rPr lang="ru-RU" sz="2300"/>
              <a:t>Маршрутизаторы памяти данных (</a:t>
            </a:r>
            <a:r>
              <a:rPr lang="en-US" sz="2300" i="1"/>
              <a:t>DMEM</a:t>
            </a:r>
            <a:r>
              <a:rPr lang="ru-RU" sz="2300" i="1"/>
              <a:t> </a:t>
            </a:r>
            <a:r>
              <a:rPr lang="en-US" sz="2300" i="1"/>
              <a:t>router</a:t>
            </a:r>
            <a:r>
              <a:rPr lang="ru-RU" sz="2300"/>
              <a:t>) и памяти инструкций (</a:t>
            </a:r>
            <a:r>
              <a:rPr lang="en-US" sz="2300" i="1"/>
              <a:t>IMEM router</a:t>
            </a:r>
            <a:r>
              <a:rPr lang="ru-RU" sz="2300"/>
              <a:t>)</a:t>
            </a:r>
            <a:r>
              <a:rPr lang="en-US" sz="2300"/>
              <a:t>;</a:t>
            </a:r>
            <a:endParaRPr/>
          </a:p>
          <a:p>
            <a:pPr>
              <a:defRPr/>
            </a:pPr>
            <a:r>
              <a:rPr lang="ru-RU" sz="2300"/>
              <a:t>Тесно-связанную память (</a:t>
            </a:r>
            <a:r>
              <a:rPr lang="en-US" sz="2300" i="1"/>
              <a:t>Tightly-Coupled Memory</a:t>
            </a:r>
            <a:r>
              <a:rPr lang="ru-RU" sz="2300"/>
              <a:t>)</a:t>
            </a:r>
            <a:r>
              <a:rPr lang="en-US" sz="2300"/>
              <a:t>;</a:t>
            </a:r>
            <a:endParaRPr/>
          </a:p>
          <a:p>
            <a:pPr>
              <a:defRPr/>
            </a:pPr>
            <a:r>
              <a:rPr lang="ru-RU" sz="2300"/>
              <a:t>Машинный таймер (</a:t>
            </a:r>
            <a:r>
              <a:rPr lang="en-US" sz="2300" i="1"/>
              <a:t>Timer</a:t>
            </a:r>
            <a:r>
              <a:rPr lang="ru-RU" sz="2300"/>
              <a:t>)</a:t>
            </a:r>
            <a:r>
              <a:rPr lang="en-US" sz="2300"/>
              <a:t>;</a:t>
            </a:r>
            <a:endParaRPr/>
          </a:p>
          <a:p>
            <a:pPr>
              <a:defRPr/>
            </a:pPr>
            <a:r>
              <a:rPr lang="ru-RU" sz="2300"/>
              <a:t>Мосты для внешних </a:t>
            </a:r>
            <a:r>
              <a:rPr lang="en-US" sz="2300"/>
              <a:t>AXI/AHB </a:t>
            </a:r>
            <a:r>
              <a:rPr lang="ru-RU" sz="2300"/>
              <a:t>интерфейсов памяти инструкций и данных (</a:t>
            </a:r>
            <a:r>
              <a:rPr lang="en-US" sz="2300" i="1"/>
              <a:t>IMEM/DMEM AXI/AHB bridge</a:t>
            </a:r>
            <a:r>
              <a:rPr lang="ru-RU" sz="2300"/>
              <a:t>)</a:t>
            </a:r>
            <a:r>
              <a:rPr lang="en-US" sz="2300"/>
              <a:t>.</a:t>
            </a:r>
            <a:endParaRPr lang="ru-RU" sz="230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13</a:t>
            </a:fld>
            <a:endParaRPr lang="ru-RU"/>
          </a:p>
        </p:txBody>
      </p:sp>
      <p:pic>
        <p:nvPicPr>
          <p:cNvPr id="6" name="Рисунок 5" descr="Изображение выглядит как текст, снимок экрана, диаграмма, дисплей&#10;&#10;Автоматически созданное описание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1599092"/>
            <a:ext cx="5727032" cy="51032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Конвейер обработки инструкций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0000" lnSpcReduction="20000"/>
          </a:bodyPr>
          <a:lstStyle/>
          <a:p>
            <a:pPr marL="0" indent="0">
              <a:buNone/>
              <a:defRPr/>
            </a:pPr>
            <a:r>
              <a:rPr lang="en-US"/>
              <a:t>SCR1 </a:t>
            </a:r>
            <a:r>
              <a:rPr lang="ru-RU"/>
              <a:t>содержит простой конвейер, обрабатывающий инструкции строго по порядку и состоящий из следующих фаз:</a:t>
            </a:r>
            <a:endParaRPr/>
          </a:p>
          <a:p>
            <a:pPr>
              <a:defRPr/>
            </a:pPr>
            <a:r>
              <a:rPr lang="ru-RU"/>
              <a:t>Запрос инструкции;</a:t>
            </a:r>
            <a:endParaRPr/>
          </a:p>
          <a:p>
            <a:pPr>
              <a:defRPr/>
            </a:pPr>
            <a:r>
              <a:rPr lang="ru-RU"/>
              <a:t>Получение инструкции;</a:t>
            </a:r>
            <a:endParaRPr/>
          </a:p>
          <a:p>
            <a:pPr>
              <a:defRPr/>
            </a:pPr>
            <a:r>
              <a:rPr lang="ru-RU"/>
              <a:t>Декодирование инструкции;</a:t>
            </a:r>
            <a:endParaRPr/>
          </a:p>
          <a:p>
            <a:pPr>
              <a:defRPr/>
            </a:pPr>
            <a:r>
              <a:rPr lang="ru-RU"/>
              <a:t>Выборка операндов;</a:t>
            </a:r>
            <a:endParaRPr/>
          </a:p>
          <a:p>
            <a:pPr>
              <a:defRPr/>
            </a:pPr>
            <a:r>
              <a:rPr lang="ru-RU"/>
              <a:t>Арифметические и логические операции;</a:t>
            </a:r>
            <a:endParaRPr/>
          </a:p>
          <a:p>
            <a:pPr>
              <a:defRPr/>
            </a:pPr>
            <a:r>
              <a:rPr lang="ru-RU"/>
              <a:t>Операции загрузки</a:t>
            </a:r>
            <a:r>
              <a:rPr lang="en-US"/>
              <a:t>/</a:t>
            </a:r>
            <a:r>
              <a:rPr lang="ru-RU"/>
              <a:t>сохранения</a:t>
            </a:r>
            <a:r>
              <a:rPr lang="en-US"/>
              <a:t> </a:t>
            </a:r>
            <a:r>
              <a:rPr lang="ru-RU"/>
              <a:t>в память данных;</a:t>
            </a:r>
            <a:endParaRPr/>
          </a:p>
          <a:p>
            <a:pPr>
              <a:defRPr/>
            </a:pPr>
            <a:r>
              <a:rPr lang="ru-RU"/>
              <a:t>Управление потоком инструкций (расчёт следующего значение счетчика команд);</a:t>
            </a:r>
            <a:endParaRPr/>
          </a:p>
          <a:p>
            <a:pPr>
              <a:defRPr/>
            </a:pPr>
            <a:r>
              <a:rPr lang="ru-RU"/>
              <a:t>Запись результатов;</a:t>
            </a:r>
            <a:endParaRPr/>
          </a:p>
          <a:p>
            <a:pPr marL="0" indent="0">
              <a:buNone/>
              <a:defRPr/>
            </a:pPr>
            <a:r>
              <a:rPr lang="ru-RU"/>
              <a:t>Данные фазы могут быть сконфигурированы в 2-4 стадии конвейера.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Конвейер обработки инструкций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15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05513" y="1891287"/>
            <a:ext cx="10380974" cy="44587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Запрос инструкции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363657" y="1825624"/>
            <a:ext cx="7599742" cy="4889501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ru-RU"/>
              <a:t>Во время фазы запроса инструкции к памяти инструкций отправляется запрос с адресом из регистра </a:t>
            </a:r>
            <a:r>
              <a:rPr lang="en-US" i="1"/>
              <a:t>IMEM_ADDR </a:t>
            </a:r>
            <a:r>
              <a:rPr lang="ru-RU"/>
              <a:t>или с адресом, вычисленным во время выполнения инструкции ветвления или прыжка.</a:t>
            </a:r>
            <a:endParaRPr/>
          </a:p>
          <a:p>
            <a:pPr marL="0" indent="0">
              <a:buNone/>
              <a:defRPr/>
            </a:pPr>
            <a:r>
              <a:rPr lang="ru-RU"/>
              <a:t>Данная фаза может занимать произвольное число тактов в зависимости от задержки памяти инструкций.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16</a:t>
            </a:fld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53439" y="1646239"/>
            <a:ext cx="3233836" cy="470376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Получение инструкции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449255" y="1825624"/>
            <a:ext cx="8514143" cy="4889501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ru-RU"/>
              <a:t>Во время фазы получения инструкции</a:t>
            </a:r>
            <a:r>
              <a:rPr lang="en-US"/>
              <a:t> </a:t>
            </a:r>
            <a:r>
              <a:rPr lang="ru-RU"/>
              <a:t>считанное 32 битное слово данных предварительно декодируется, т.е. определяется тип содержащихся в нем инструкций, например, две </a:t>
            </a:r>
            <a:r>
              <a:rPr lang="en-US"/>
              <a:t>RVC </a:t>
            </a:r>
            <a:r>
              <a:rPr lang="ru-RU"/>
              <a:t>инструкции или одна </a:t>
            </a:r>
            <a:r>
              <a:rPr lang="en-US"/>
              <a:t>RVI </a:t>
            </a:r>
            <a:r>
              <a:rPr lang="ru-RU"/>
              <a:t>инструкция.</a:t>
            </a:r>
            <a:endParaRPr/>
          </a:p>
          <a:p>
            <a:pPr marL="0" indent="0">
              <a:buNone/>
              <a:defRPr/>
            </a:pPr>
            <a:r>
              <a:rPr lang="ru-RU"/>
              <a:t>Предварительно декодированная инструкция отправляется в очередь инструкций или напрямую в декодер в зависимости от конфигурации ядра.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17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70571" y="1643061"/>
            <a:ext cx="2782216" cy="488950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Декодирование инструкции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345530" y="1825624"/>
            <a:ext cx="8617869" cy="4889501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/>
              <a:t>Во время данной фазы формируются управляющие сигналы для других фаз и извлекается непосредственное значение (</a:t>
            </a:r>
            <a:r>
              <a:rPr lang="en-US"/>
              <a:t>immediate</a:t>
            </a:r>
            <a:r>
              <a:rPr lang="ru-RU"/>
              <a:t>).</a:t>
            </a:r>
            <a:endParaRPr/>
          </a:p>
          <a:p>
            <a:pPr marL="0" indent="0">
              <a:buNone/>
              <a:defRPr/>
            </a:pPr>
            <a:r>
              <a:rPr lang="ru-RU"/>
              <a:t>Полученные сигналы помещаются в очередь выполнения или пересылаются напрямую в логику выполнения инструкции в зависимости от конфигурации.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18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91092" y="1465888"/>
            <a:ext cx="2791946" cy="506985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Выборка операндов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009419" y="1825624"/>
            <a:ext cx="8953980" cy="488950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ru-RU"/>
              <a:t>Во время данной фазы происходит выборка операндов. Источниками операндов могут служить:</a:t>
            </a:r>
            <a:endParaRPr/>
          </a:p>
          <a:p>
            <a:pPr>
              <a:defRPr/>
            </a:pPr>
            <a:r>
              <a:rPr lang="ru-RU"/>
              <a:t>Многопортовый регистровый файл, содержащий регистры общего назначения (</a:t>
            </a:r>
            <a:r>
              <a:rPr lang="en-US"/>
              <a:t>MPRF</a:t>
            </a:r>
            <a:r>
              <a:rPr lang="ru-RU"/>
              <a:t>);</a:t>
            </a:r>
            <a:endParaRPr/>
          </a:p>
          <a:p>
            <a:pPr>
              <a:defRPr/>
            </a:pPr>
            <a:r>
              <a:rPr lang="ru-RU"/>
              <a:t>Регистровый файл управления и состояния (</a:t>
            </a:r>
            <a:r>
              <a:rPr lang="en-US"/>
              <a:t>CSRF</a:t>
            </a:r>
            <a:r>
              <a:rPr lang="ru-RU"/>
              <a:t>);</a:t>
            </a:r>
            <a:endParaRPr/>
          </a:p>
          <a:p>
            <a:pPr>
              <a:defRPr/>
            </a:pPr>
            <a:r>
              <a:rPr lang="ru-RU"/>
              <a:t>Непосредственное поле инструкции;</a:t>
            </a:r>
            <a:endParaRPr/>
          </a:p>
          <a:p>
            <a:pPr>
              <a:defRPr/>
            </a:pPr>
            <a:r>
              <a:rPr lang="ru-RU"/>
              <a:t>Счетчик команд.</a:t>
            </a:r>
            <a:endParaRPr/>
          </a:p>
          <a:p>
            <a:pPr marL="0" indent="0">
              <a:buNone/>
              <a:defRPr/>
            </a:pPr>
            <a:r>
              <a:rPr lang="ru-RU"/>
              <a:t>Данная фаза необходима только для инструкций, требующих операции с операндами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19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1672608"/>
            <a:ext cx="2537749" cy="50296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Что такое </a:t>
            </a:r>
            <a:r>
              <a:rPr lang="en-US"/>
              <a:t>HDL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en-US"/>
              <a:t>HDL (Hardware Description Language)</a:t>
            </a:r>
            <a:r>
              <a:rPr lang="ru-RU"/>
              <a:t> – язык описания аппаратуры</a:t>
            </a:r>
            <a:r>
              <a:rPr lang="en-US"/>
              <a:t>, </a:t>
            </a:r>
            <a:r>
              <a:rPr lang="ru-RU"/>
              <a:t>использующийся для описания структуры и поведения цифровой интегральной схемы.</a:t>
            </a:r>
            <a:endParaRPr/>
          </a:p>
          <a:p>
            <a:pPr marL="0" indent="0">
              <a:buNone/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/>
              <a:t>Основное отличие от языков программирования – описание параллелизмов процессов в цифровой ИС.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Арифметические и логические операции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863525" y="1825624"/>
            <a:ext cx="10099874" cy="4889501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/>
              <a:t>Во время данной фазы выполняются арифметические или логические операции над операндами.</a:t>
            </a:r>
            <a:endParaRPr/>
          </a:p>
          <a:p>
            <a:pPr marL="0" indent="0">
              <a:buNone/>
              <a:defRPr/>
            </a:pPr>
            <a:r>
              <a:rPr lang="ru-RU"/>
              <a:t>Умножение занимает 1 или 32 такта в зависимости от конфигурации. Деление всегда занимает 33 такта.</a:t>
            </a:r>
            <a:endParaRPr/>
          </a:p>
          <a:p>
            <a:pPr marL="0" indent="0">
              <a:buNone/>
              <a:defRPr/>
            </a:pPr>
            <a:r>
              <a:rPr lang="ru-RU"/>
              <a:t>Данная фаза необходима только для инструкций, выполняющих арифметические или логические операции.</a:t>
            </a:r>
            <a:endParaRPr/>
          </a:p>
          <a:p>
            <a:pPr marL="0" indent="0">
              <a:buNone/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20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51917" y="1825624"/>
            <a:ext cx="1349560" cy="48766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Операции загрузки</a:t>
            </a:r>
            <a:r>
              <a:rPr lang="en-US"/>
              <a:t>/</a:t>
            </a:r>
            <a:r>
              <a:rPr lang="ru-RU"/>
              <a:t>сохранения</a:t>
            </a:r>
            <a:r>
              <a:rPr lang="en-US"/>
              <a:t> </a:t>
            </a:r>
            <a:r>
              <a:rPr lang="ru-RU"/>
              <a:t>в память данных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727048" y="1825624"/>
            <a:ext cx="8236351" cy="4889501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/>
              <a:t>Во время данной фазы осуществляются операции с памятью данных.</a:t>
            </a:r>
            <a:endParaRPr/>
          </a:p>
          <a:p>
            <a:pPr marL="0" indent="0">
              <a:buNone/>
              <a:defRPr/>
            </a:pPr>
            <a:r>
              <a:rPr lang="ru-RU"/>
              <a:t>Данная фаза может занимать произвольное число тактов в зависимости от задержки памяти данных.</a:t>
            </a:r>
            <a:endParaRPr/>
          </a:p>
          <a:p>
            <a:pPr marL="0" indent="0">
              <a:buNone/>
              <a:defRPr/>
            </a:pPr>
            <a:r>
              <a:rPr lang="ru-RU"/>
              <a:t>Данная фаза необходима только для инструкций, выполняющих операции с памятью.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21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1825624"/>
            <a:ext cx="3382416" cy="4889501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Управление потоком инструкций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45619" y="1825624"/>
            <a:ext cx="7217779" cy="48895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/>
              <a:t>Во время данной фазы вычисляется следующее значение программного счетчика.</a:t>
            </a:r>
            <a:endParaRPr/>
          </a:p>
          <a:p>
            <a:pPr marL="0" indent="0">
              <a:buNone/>
              <a:defRPr/>
            </a:pPr>
            <a:r>
              <a:rPr lang="ru-RU"/>
              <a:t>Обычно, значение программного счетчика увеличивается на 4 для 32-битных инструкций и на 2 для 16-битных инструкций. Исключением являются инструкции прыжка, ветвления, возникновение исключений, прерываний и т.д.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22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25599" y="2018194"/>
            <a:ext cx="4513297" cy="450436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Запись результатов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2803359" y="1825624"/>
            <a:ext cx="9160040" cy="4889501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/>
              <a:t>Во время данной фазы происходит обновление регистров общего назначения (</a:t>
            </a:r>
            <a:r>
              <a:rPr lang="en-US"/>
              <a:t>MPRF</a:t>
            </a:r>
            <a:r>
              <a:rPr lang="ru-RU"/>
              <a:t>), регистров контроля и состояния (</a:t>
            </a:r>
            <a:r>
              <a:rPr lang="en-US"/>
              <a:t>CSR</a:t>
            </a:r>
            <a:r>
              <a:rPr lang="ru-RU"/>
              <a:t>) и программного счетчика значениями, вычисленными во время выполнения предыдущих фаз.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23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28600" y="1646836"/>
            <a:ext cx="2249905" cy="5151567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Конфликты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ru-RU" b="1"/>
              <a:t>Конфликты данных</a:t>
            </a:r>
            <a:r>
              <a:rPr lang="ru-RU"/>
              <a:t>: не возникают, поскольку выборка операндов и фиксация результатов происходит на одной стадии конвейера.</a:t>
            </a:r>
            <a:endParaRPr/>
          </a:p>
          <a:p>
            <a:pPr>
              <a:defRPr/>
            </a:pPr>
            <a:r>
              <a:rPr lang="ru-RU" b="1"/>
              <a:t>Структурные конфликты: </a:t>
            </a:r>
            <a:r>
              <a:rPr lang="ru-RU"/>
              <a:t>если несколько инструкций нуждаются в одном аппаратном ресурсе, выполнение более поздней инструкции останавливается до освобождения данного ресурса более ранней инструкцией.</a:t>
            </a:r>
            <a:endParaRPr/>
          </a:p>
          <a:p>
            <a:pPr>
              <a:defRPr/>
            </a:pPr>
            <a:r>
              <a:rPr lang="ru-RU" b="1"/>
              <a:t>Конфликты управления: </a:t>
            </a:r>
            <a:r>
              <a:rPr lang="ru-RU"/>
              <a:t>когда конвейеру выполнения инструкций требуется изменить значение программного счетчика на новое значение (не увеличение на 4 или 2), конвейер очищается от последующих инструкций, а выборка начинается с начинается с нового значения программного счетчика.</a:t>
            </a:r>
            <a:endParaRPr lang="ru-RU" b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Конфигурации конвейера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ru-RU" b="1"/>
              <a:t>2 стадии:</a:t>
            </a:r>
            <a:endParaRPr/>
          </a:p>
          <a:p>
            <a:pPr marL="450000" lvl="1">
              <a:defRPr/>
            </a:pPr>
            <a:r>
              <a:rPr lang="ru-RU" sz="3600"/>
              <a:t>Стадия запроса инструкции.</a:t>
            </a:r>
            <a:endParaRPr/>
          </a:p>
          <a:p>
            <a:pPr marL="450000" lvl="1">
              <a:defRPr/>
            </a:pPr>
            <a:r>
              <a:rPr lang="ru-RU" sz="3600"/>
              <a:t>Стадия получения инструкции, декодирования и выполнения.</a:t>
            </a:r>
            <a:endParaRPr/>
          </a:p>
          <a:p>
            <a:pPr marL="0" lvl="1" indent="0">
              <a:buNone/>
              <a:defRPr/>
            </a:pPr>
            <a:r>
              <a:rPr lang="ru-RU" sz="3600" b="1"/>
              <a:t>3 стадии:</a:t>
            </a:r>
            <a:endParaRPr/>
          </a:p>
          <a:p>
            <a:pPr marL="450000" lvl="1" indent="-230400">
              <a:defRPr/>
            </a:pPr>
            <a:r>
              <a:rPr lang="ru-RU" sz="3600"/>
              <a:t>Стадия запроса инструкции.</a:t>
            </a:r>
            <a:endParaRPr/>
          </a:p>
          <a:p>
            <a:pPr marL="450000" lvl="1" indent="-230400">
              <a:defRPr/>
            </a:pPr>
            <a:r>
              <a:rPr lang="ru-RU" sz="3600"/>
              <a:t>Стадия получения инструкции и декодирования.</a:t>
            </a:r>
            <a:endParaRPr/>
          </a:p>
          <a:p>
            <a:pPr marL="450000" lvl="1" indent="-230400">
              <a:defRPr/>
            </a:pPr>
            <a:r>
              <a:rPr lang="ru-RU" sz="3600"/>
              <a:t>Стадия выполнения инструкции.</a:t>
            </a:r>
            <a:endParaRPr lang="ru-RU" sz="3600" b="1"/>
          </a:p>
          <a:p>
            <a:pPr marL="0" lvl="1" indent="0">
              <a:buNone/>
              <a:defRPr/>
            </a:pPr>
            <a:r>
              <a:rPr lang="ru-RU" sz="3600" b="1"/>
              <a:t>4 стадии:</a:t>
            </a:r>
            <a:endParaRPr/>
          </a:p>
          <a:p>
            <a:pPr marL="450000" lvl="1" indent="-230400">
              <a:defRPr/>
            </a:pPr>
            <a:r>
              <a:rPr lang="ru-RU" sz="3600"/>
              <a:t>Стадия запроса инструкции.</a:t>
            </a:r>
            <a:endParaRPr/>
          </a:p>
          <a:p>
            <a:pPr marL="450000" lvl="1" indent="-230400">
              <a:defRPr/>
            </a:pPr>
            <a:r>
              <a:rPr lang="ru-RU" sz="3600"/>
              <a:t>Стадия получения инструкции.</a:t>
            </a:r>
            <a:endParaRPr/>
          </a:p>
          <a:p>
            <a:pPr marL="450000" lvl="1" indent="-230400">
              <a:defRPr/>
            </a:pPr>
            <a:r>
              <a:rPr lang="ru-RU" sz="3600"/>
              <a:t>Стадия декодирования инструкции.</a:t>
            </a:r>
            <a:endParaRPr/>
          </a:p>
          <a:p>
            <a:pPr marL="450000" lvl="1" indent="-230400">
              <a:defRPr/>
            </a:pPr>
            <a:r>
              <a:rPr lang="ru-RU" sz="3600"/>
              <a:t>Стадия выполнения инструкции.</a:t>
            </a:r>
            <a:endParaRPr lang="ru-RU" sz="3600" b="1"/>
          </a:p>
          <a:p>
            <a:pPr marL="0" lvl="1" indent="0">
              <a:buNone/>
              <a:defRPr/>
            </a:pPr>
            <a:endParaRPr lang="ru-RU" sz="360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Контроллер прерываний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ru-RU"/>
              <a:t>Микропроцессорное ядро </a:t>
            </a:r>
            <a:r>
              <a:rPr lang="en-US"/>
              <a:t>SCR1 </a:t>
            </a:r>
            <a:r>
              <a:rPr lang="ru-RU"/>
              <a:t>имеет опциональный интегрированный программируемый контроллер прерываний (англ. </a:t>
            </a:r>
            <a:r>
              <a:rPr lang="en-US"/>
              <a:t>Integrated Programmable Interrupt Controller</a:t>
            </a:r>
            <a:r>
              <a:rPr lang="ru-RU"/>
              <a:t>,</a:t>
            </a:r>
            <a:r>
              <a:rPr lang="en-US"/>
              <a:t> IPIC</a:t>
            </a:r>
            <a:r>
              <a:rPr lang="ru-RU"/>
              <a:t>)</a:t>
            </a:r>
            <a:r>
              <a:rPr lang="en-US"/>
              <a:t>.</a:t>
            </a:r>
            <a:endParaRPr lang="ru-RU"/>
          </a:p>
          <a:p>
            <a:pPr marL="0" indent="0">
              <a:buNone/>
              <a:defRPr/>
            </a:pPr>
            <a:r>
              <a:rPr lang="ru-RU"/>
              <a:t>Контроллер прерываний поддерживает до 16 линий прерываний (внешний вывод для подключения источника прерывания) и до 16 соответствующих векторов прерываний (номер внешнего прерывания, генерируемый на запрос прерывания). Каждая линия прерывания статически соответствует вектору прерывания.</a:t>
            </a:r>
            <a:endParaRPr/>
          </a:p>
          <a:p>
            <a:pPr marL="0" indent="0">
              <a:buNone/>
              <a:defRPr/>
            </a:pPr>
            <a:endParaRPr lang="en-US"/>
          </a:p>
          <a:p>
            <a:pPr marL="0" indent="0">
              <a:buNone/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Контроллер прерываний</a:t>
            </a:r>
            <a:endParaRPr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2044700" y="1646239"/>
            <a:ext cx="7828907" cy="4889500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27</a:t>
            </a:fld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Контроллер прерываний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ru-RU"/>
              <a:t>Каждый вектор прерывания имеет фиксированный приоритет. Вектор с наименьшим номером имеет высший приоритет.</a:t>
            </a:r>
            <a:endParaRPr/>
          </a:p>
          <a:p>
            <a:pPr>
              <a:defRPr/>
            </a:pPr>
            <a:r>
              <a:rPr lang="ru-RU"/>
              <a:t>Контроллер прерываний поддерживает т.н. вложенные прерывания (англ. </a:t>
            </a:r>
            <a:r>
              <a:rPr lang="en-US"/>
              <a:t>nested interrupts</a:t>
            </a:r>
            <a:r>
              <a:rPr lang="ru-RU"/>
              <a:t>), т.е. прерывания, возникшие во время обработки другого прерывания и имеющие более высокий приоритет.</a:t>
            </a:r>
            <a:endParaRPr lang="en-US"/>
          </a:p>
          <a:p>
            <a:pPr>
              <a:defRPr/>
            </a:pPr>
            <a:r>
              <a:rPr lang="en-US"/>
              <a:t>IPIC </a:t>
            </a:r>
            <a:r>
              <a:rPr lang="ru-RU"/>
              <a:t>поддерживает опциональный 2-х стадийный синхронизатор линий прерываний.</a:t>
            </a:r>
            <a:endParaRPr/>
          </a:p>
          <a:p>
            <a:pPr>
              <a:defRPr/>
            </a:pPr>
            <a:r>
              <a:rPr lang="ru-RU"/>
              <a:t>Программирование </a:t>
            </a:r>
            <a:r>
              <a:rPr lang="en-US"/>
              <a:t>IPIC </a:t>
            </a:r>
            <a:r>
              <a:rPr lang="ru-RU"/>
              <a:t>осуществляется с помощью специальных регистров.</a:t>
            </a:r>
            <a:endParaRPr/>
          </a:p>
          <a:p>
            <a:pPr marL="0" indent="0">
              <a:buNone/>
              <a:defRPr/>
            </a:pPr>
            <a:r>
              <a:rPr lang="ru-RU"/>
              <a:t>Больше информации о </a:t>
            </a:r>
            <a:r>
              <a:rPr lang="en-US"/>
              <a:t>IPIC </a:t>
            </a:r>
            <a:r>
              <a:rPr lang="ru-RU"/>
              <a:t>приведено</a:t>
            </a:r>
            <a:r>
              <a:rPr lang="en-US"/>
              <a:t> </a:t>
            </a:r>
            <a:r>
              <a:rPr lang="ru-RU"/>
              <a:t>в разделе 7 спецификации </a:t>
            </a:r>
            <a:r>
              <a:rPr lang="en-US"/>
              <a:t>SCR1</a:t>
            </a:r>
            <a:r>
              <a:rPr lang="ru-RU"/>
              <a:t>, приведенной в </a:t>
            </a:r>
            <a:r>
              <a:rPr lang="en-US"/>
              <a:t>[1].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Подсистема отладки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ru-RU"/>
              <a:t>Подсистема отладки используется для тестирования и управления ядром, а также модулями кластера. Подсистема отладки содержит следующие модули:</a:t>
            </a:r>
            <a:endParaRPr/>
          </a:p>
          <a:p>
            <a:pPr>
              <a:defRPr/>
            </a:pPr>
            <a:r>
              <a:rPr lang="en-US"/>
              <a:t>TAP </a:t>
            </a:r>
            <a:r>
              <a:rPr lang="ru-RU"/>
              <a:t>контроллер (</a:t>
            </a:r>
            <a:r>
              <a:rPr lang="en-US"/>
              <a:t>TAPC</a:t>
            </a:r>
            <a:r>
              <a:rPr lang="ru-RU"/>
              <a:t>).</a:t>
            </a:r>
            <a:endParaRPr/>
          </a:p>
          <a:p>
            <a:pPr>
              <a:defRPr/>
            </a:pPr>
            <a:r>
              <a:rPr lang="en-US"/>
              <a:t>TAP </a:t>
            </a:r>
            <a:r>
              <a:rPr lang="ru-RU"/>
              <a:t>синхронизатор.</a:t>
            </a:r>
            <a:endParaRPr lang="en-US"/>
          </a:p>
          <a:p>
            <a:pPr>
              <a:defRPr/>
            </a:pPr>
            <a:r>
              <a:rPr lang="en-US"/>
              <a:t>System Control Unit (SCU).</a:t>
            </a:r>
            <a:endParaRPr/>
          </a:p>
          <a:p>
            <a:pPr>
              <a:defRPr/>
            </a:pPr>
            <a:r>
              <a:rPr lang="en-US"/>
              <a:t>Debug Module Interface (DMI).</a:t>
            </a:r>
            <a:endParaRPr/>
          </a:p>
          <a:p>
            <a:pPr>
              <a:defRPr/>
            </a:pPr>
            <a:r>
              <a:rPr lang="en-US"/>
              <a:t>Debug Module (DM).</a:t>
            </a:r>
            <a:endParaRPr/>
          </a:p>
          <a:p>
            <a:pPr>
              <a:defRPr/>
            </a:pPr>
            <a:r>
              <a:rPr lang="en-US"/>
              <a:t>Hart Debug Unit (HDU).</a:t>
            </a:r>
            <a:endParaRPr/>
          </a:p>
          <a:p>
            <a:pPr>
              <a:defRPr/>
            </a:pPr>
            <a:r>
              <a:rPr lang="en-US"/>
              <a:t>Trigger Debug Unit (TDU).</a:t>
            </a: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Наиболее популярные языки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4393531" y="1828800"/>
            <a:ext cx="3404937" cy="1239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>
                <a:solidFill>
                  <a:schemeClr val="tx1"/>
                </a:solidFill>
                <a:latin typeface="Consolas"/>
                <a:cs typeface="Arial"/>
              </a:rPr>
              <a:t>HDL</a:t>
            </a:r>
            <a:endParaRPr lang="ru-RU" sz="3600">
              <a:solidFill>
                <a:schemeClr val="tx1"/>
              </a:solidFill>
              <a:latin typeface="Consolas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1684421" y="4267200"/>
            <a:ext cx="3503529" cy="1239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>
                <a:solidFill>
                  <a:schemeClr val="tx1"/>
                </a:solidFill>
                <a:latin typeface="Consolas"/>
                <a:cs typeface="Arial"/>
              </a:rPr>
              <a:t>Verilog/</a:t>
            </a:r>
            <a:endParaRPr/>
          </a:p>
          <a:p>
            <a:pPr algn="ctr">
              <a:defRPr/>
            </a:pPr>
            <a:r>
              <a:rPr lang="en-US" sz="3600">
                <a:solidFill>
                  <a:schemeClr val="tx1"/>
                </a:solidFill>
                <a:latin typeface="Consolas"/>
                <a:cs typeface="Arial"/>
              </a:rPr>
              <a:t>SystemVerilog</a:t>
            </a:r>
            <a:endParaRPr lang="ru-RU" sz="3600">
              <a:solidFill>
                <a:schemeClr val="tx1"/>
              </a:solidFill>
              <a:latin typeface="Consolas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7004052" y="4267200"/>
            <a:ext cx="3503527" cy="12392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>
                <a:solidFill>
                  <a:schemeClr val="tx1"/>
                </a:solidFill>
                <a:latin typeface="Consolas"/>
                <a:cs typeface="Arial"/>
              </a:rPr>
              <a:t>VHDL</a:t>
            </a:r>
            <a:endParaRPr lang="ru-RU" sz="3600">
              <a:solidFill>
                <a:schemeClr val="tx1"/>
              </a:solidFill>
              <a:latin typeface="Consolas"/>
              <a:cs typeface="Arial"/>
            </a:endParaRPr>
          </a:p>
        </p:txBody>
      </p:sp>
      <p:cxnSp>
        <p:nvCxnSpPr>
          <p:cNvPr id="9" name="Прямая со стрелкой 8"/>
          <p:cNvCxnSpPr>
            <a:cxnSpLocks/>
            <a:stCxn id="5" idx="2"/>
            <a:endCxn id="6" idx="0"/>
          </p:cNvCxnSpPr>
          <p:nvPr/>
        </p:nvCxnSpPr>
        <p:spPr bwMode="auto">
          <a:xfrm flipH="1">
            <a:off x="3436186" y="3068053"/>
            <a:ext cx="2659814" cy="1199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cxnSpLocks/>
            <a:stCxn id="5" idx="2"/>
            <a:endCxn id="7" idx="0"/>
          </p:cNvCxnSpPr>
          <p:nvPr/>
        </p:nvCxnSpPr>
        <p:spPr bwMode="auto">
          <a:xfrm>
            <a:off x="6096000" y="3068053"/>
            <a:ext cx="2659816" cy="1199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Подсистема отладки</a:t>
            </a:r>
            <a:endParaRPr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217488" y="1946379"/>
            <a:ext cx="11745912" cy="4647992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TAP </a:t>
            </a:r>
            <a:r>
              <a:rPr lang="ru-RU"/>
              <a:t>контроллер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en-US"/>
              <a:t>TAP (Test Access Port) – </a:t>
            </a:r>
            <a:r>
              <a:rPr lang="ru-RU"/>
              <a:t>интерфейс, используемый</a:t>
            </a:r>
            <a:r>
              <a:rPr lang="en-US"/>
              <a:t> </a:t>
            </a:r>
            <a:r>
              <a:rPr lang="ru-RU"/>
              <a:t>для управления </a:t>
            </a:r>
            <a:r>
              <a:rPr lang="en-US"/>
              <a:t>JTAG. </a:t>
            </a:r>
            <a:endParaRPr lang="ru-RU"/>
          </a:p>
          <a:p>
            <a:pPr marL="0" indent="0">
              <a:buNone/>
              <a:defRPr/>
            </a:pPr>
            <a:r>
              <a:rPr lang="en-US"/>
              <a:t>TAP </a:t>
            </a:r>
            <a:r>
              <a:rPr lang="ru-RU"/>
              <a:t>контроллер управляет операциями </a:t>
            </a:r>
            <a:r>
              <a:rPr lang="en-US"/>
              <a:t>JTAG </a:t>
            </a:r>
            <a:r>
              <a:rPr lang="ru-RU"/>
              <a:t>и представляет собой конечный автомат с 16 состояниями.</a:t>
            </a:r>
            <a:endParaRPr lang="en-US"/>
          </a:p>
          <a:p>
            <a:pPr marL="0" indent="0">
              <a:buNone/>
              <a:defRPr/>
            </a:pPr>
            <a:r>
              <a:rPr lang="ru-RU"/>
              <a:t>Больше информации о </a:t>
            </a:r>
            <a:r>
              <a:rPr lang="en-US"/>
              <a:t>TAP</a:t>
            </a:r>
            <a:r>
              <a:rPr lang="ru-RU"/>
              <a:t> приведено</a:t>
            </a:r>
            <a:r>
              <a:rPr lang="en-US"/>
              <a:t> </a:t>
            </a:r>
            <a:r>
              <a:rPr lang="ru-RU"/>
              <a:t>в разделе 8.2 спецификации </a:t>
            </a:r>
            <a:r>
              <a:rPr lang="en-US"/>
              <a:t>SCR1</a:t>
            </a:r>
            <a:r>
              <a:rPr lang="ru-RU"/>
              <a:t>, приведенной в </a:t>
            </a:r>
            <a:r>
              <a:rPr lang="en-US"/>
              <a:t>[1].</a:t>
            </a:r>
            <a:endParaRPr lang="ru-RU"/>
          </a:p>
          <a:p>
            <a:pPr marL="0" indent="0">
              <a:buNone/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31</a:t>
            </a:fld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TAP </a:t>
            </a:r>
            <a:r>
              <a:rPr lang="ru-RU"/>
              <a:t>синхронизатор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ru-RU"/>
              <a:t>Период тактового сигнала </a:t>
            </a:r>
            <a:r>
              <a:rPr lang="en-US"/>
              <a:t>JTAG </a:t>
            </a:r>
            <a:r>
              <a:rPr lang="ru-RU"/>
              <a:t>должен быть в 12 и более раз больше, чем тактовый сигнал остальной логики. Таком образом, </a:t>
            </a:r>
            <a:r>
              <a:rPr lang="en-US"/>
              <a:t>TAP </a:t>
            </a:r>
            <a:r>
              <a:rPr lang="ru-RU"/>
              <a:t>контроллер и модули, которыми он управляет, находятся в различных тактовых доменах.</a:t>
            </a:r>
            <a:endParaRPr/>
          </a:p>
          <a:p>
            <a:pPr marL="0" indent="0">
              <a:buNone/>
              <a:defRPr/>
            </a:pPr>
            <a:r>
              <a:rPr lang="ru-RU"/>
              <a:t>Для синхронизации данных тактовых доменов используется </a:t>
            </a:r>
            <a:r>
              <a:rPr lang="en-US"/>
              <a:t>TAP </a:t>
            </a:r>
            <a:r>
              <a:rPr lang="ru-RU"/>
              <a:t>синхронизатор.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32</a:t>
            </a:fld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System Control Unit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/>
              <a:t>Данный модуль управляет подсистемой сброса ядра, включая набор регистров управления и состояния и схему сигналов сброса.</a:t>
            </a:r>
            <a:endParaRPr/>
          </a:p>
          <a:p>
            <a:pPr marL="0" indent="0">
              <a:buNone/>
              <a:defRPr/>
            </a:pPr>
            <a:r>
              <a:rPr lang="ru-RU"/>
              <a:t>Схема сброса осуществляет синхронизацию входных сигналов сброса и обеспечивает необходимые зависимости между входными сигналами сброса, внутренними генерируемыми сигналами сброса и основными продуктами SCU.</a:t>
            </a:r>
            <a:endParaRPr/>
          </a:p>
          <a:p>
            <a:pPr marL="0" indent="0">
              <a:buNone/>
              <a:defRPr/>
            </a:pPr>
            <a:r>
              <a:rPr lang="ru-RU"/>
              <a:t>Больше информации о </a:t>
            </a:r>
            <a:r>
              <a:rPr lang="en-US"/>
              <a:t>SCU</a:t>
            </a:r>
            <a:r>
              <a:rPr lang="ru-RU"/>
              <a:t> приведено</a:t>
            </a:r>
            <a:r>
              <a:rPr lang="en-US"/>
              <a:t> </a:t>
            </a:r>
            <a:r>
              <a:rPr lang="ru-RU"/>
              <a:t>в разделе 8.</a:t>
            </a:r>
            <a:r>
              <a:rPr lang="en-US"/>
              <a:t>3</a:t>
            </a:r>
            <a:r>
              <a:rPr lang="ru-RU"/>
              <a:t> спецификации </a:t>
            </a:r>
            <a:r>
              <a:rPr lang="en-US"/>
              <a:t>SCR1</a:t>
            </a:r>
            <a:r>
              <a:rPr lang="ru-RU"/>
              <a:t>, приведенной в </a:t>
            </a:r>
            <a:r>
              <a:rPr lang="en-US"/>
              <a:t>[1].</a:t>
            </a:r>
            <a:endParaRPr lang="ru-RU"/>
          </a:p>
          <a:p>
            <a:pPr marL="0" indent="0">
              <a:buNone/>
              <a:defRPr/>
            </a:pPr>
            <a:endParaRPr lang="ru-RU"/>
          </a:p>
          <a:p>
            <a:pPr marL="0" indent="0">
              <a:buNone/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33</a:t>
            </a:fld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Debug Module Interface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ru-RU"/>
              <a:t>Внешний отладчик коммуницирует с подсистемой отладки ядра через </a:t>
            </a:r>
            <a:r>
              <a:rPr lang="en-US"/>
              <a:t>JTAG</a:t>
            </a:r>
            <a:r>
              <a:rPr lang="ru-RU"/>
              <a:t>-интерфейс и </a:t>
            </a:r>
            <a:r>
              <a:rPr lang="en-US"/>
              <a:t>TAP </a:t>
            </a:r>
            <a:r>
              <a:rPr lang="ru-RU"/>
              <a:t>контроллер. </a:t>
            </a:r>
            <a:endParaRPr/>
          </a:p>
          <a:p>
            <a:pPr marL="0" indent="0">
              <a:buNone/>
              <a:defRPr/>
            </a:pPr>
            <a:r>
              <a:rPr lang="ru-RU"/>
              <a:t>Модуль отладки (англ. </a:t>
            </a:r>
            <a:r>
              <a:rPr lang="en-US"/>
              <a:t>Debug Module</a:t>
            </a:r>
            <a:r>
              <a:rPr lang="ru-RU"/>
              <a:t>)</a:t>
            </a:r>
            <a:r>
              <a:rPr lang="en-US"/>
              <a:t> </a:t>
            </a:r>
            <a:r>
              <a:rPr lang="ru-RU"/>
              <a:t>является ведомым виртуальной шины, называемой </a:t>
            </a:r>
            <a:r>
              <a:rPr lang="en-US"/>
              <a:t>Debug Module Interface (DMI)</a:t>
            </a:r>
            <a:r>
              <a:rPr lang="ru-RU"/>
              <a:t>, а </a:t>
            </a:r>
            <a:r>
              <a:rPr lang="en-US"/>
              <a:t>TAP </a:t>
            </a:r>
            <a:r>
              <a:rPr lang="ru-RU"/>
              <a:t>контроллер является ведущим.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34</a:t>
            </a:fld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Debug Module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ru-RU"/>
              <a:t>Модуль отладки (англ. </a:t>
            </a:r>
            <a:r>
              <a:rPr lang="en-US"/>
              <a:t>Debug Module</a:t>
            </a:r>
            <a:r>
              <a:rPr lang="ru-RU"/>
              <a:t>)</a:t>
            </a:r>
            <a:r>
              <a:rPr lang="en-US"/>
              <a:t> </a:t>
            </a:r>
            <a:r>
              <a:rPr lang="ru-RU"/>
              <a:t>реализует интерфейс трансляции между абстрактными операциями отладки и их конкретной реализацией. Он может поддерживать следующие операции:</a:t>
            </a:r>
            <a:endParaRPr/>
          </a:p>
          <a:p>
            <a:pPr marL="742950" indent="-742950">
              <a:buAutoNum type="arabicPeriod"/>
              <a:defRPr/>
            </a:pPr>
            <a:r>
              <a:rPr lang="ru-RU"/>
              <a:t>Предоставление отладчику необходимой информации о реализации.</a:t>
            </a:r>
            <a:endParaRPr/>
          </a:p>
          <a:p>
            <a:pPr marL="742950" indent="-742950">
              <a:buAutoNum type="arabicPeriod"/>
              <a:defRPr/>
            </a:pPr>
            <a:r>
              <a:rPr lang="ru-RU"/>
              <a:t>Позволяет останавливать и возобновлять работу одного харта* ядра.</a:t>
            </a:r>
            <a:endParaRPr/>
          </a:p>
          <a:p>
            <a:pPr marL="742950" indent="-742950">
              <a:buAutoNum type="arabicPeriod"/>
              <a:defRPr/>
            </a:pPr>
            <a:r>
              <a:rPr lang="ru-RU"/>
              <a:t>Предоставляет статус, если харт* остановлен.</a:t>
            </a:r>
            <a:endParaRPr/>
          </a:p>
          <a:p>
            <a:pPr marL="742950" indent="-742950">
              <a:buAutoNum type="arabicPeriod"/>
              <a:defRPr/>
            </a:pPr>
            <a:r>
              <a:rPr lang="ru-RU"/>
              <a:t>Предоставляет абстрактный доступ на чтение и запись регистров общего назначения остановленного харта*.</a:t>
            </a:r>
            <a:endParaRPr/>
          </a:p>
          <a:p>
            <a:pPr marL="0" indent="0">
              <a:buNone/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/>
              <a:t>* Харт (англ. </a:t>
            </a:r>
            <a:r>
              <a:rPr lang="en-US"/>
              <a:t>hart)</a:t>
            </a:r>
            <a:r>
              <a:rPr lang="ru-RU"/>
              <a:t> – аппаратный поток.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35</a:t>
            </a:fld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Debug Module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0000" lnSpcReduction="20000"/>
          </a:bodyPr>
          <a:lstStyle/>
          <a:p>
            <a:pPr marL="742950" indent="-742950">
              <a:buFont typeface="+mj-lt"/>
              <a:buAutoNum type="arabicPeriod" startAt="5"/>
              <a:defRPr/>
            </a:pPr>
            <a:r>
              <a:rPr lang="ru-RU"/>
              <a:t>Предоставляет доступ к сигналу сброса, позволяющему выполнять отладку с самой первой инструкции после сброса.</a:t>
            </a:r>
            <a:endParaRPr/>
          </a:p>
          <a:p>
            <a:pPr marL="742950" indent="-742950">
              <a:buAutoNum type="arabicPeriod" startAt="5"/>
              <a:defRPr/>
            </a:pPr>
            <a:r>
              <a:rPr lang="ru-RU"/>
              <a:t>Предоставляет механизм, позволяющий отлаживать харт* сразу после сброса (независимо от причины сброса).</a:t>
            </a:r>
            <a:endParaRPr/>
          </a:p>
          <a:p>
            <a:pPr marL="742950" indent="-742950">
              <a:buAutoNum type="arabicPeriod" startAt="5"/>
              <a:defRPr/>
            </a:pPr>
            <a:r>
              <a:rPr lang="ru-RU"/>
              <a:t>Обеспечивает абстрактный доступ к регистрам харта*, не относящимся к регистрам общего назначения (</a:t>
            </a:r>
            <a:r>
              <a:rPr lang="en-US"/>
              <a:t>CSR, PC</a:t>
            </a:r>
            <a:r>
              <a:rPr lang="ru-RU"/>
              <a:t>).</a:t>
            </a:r>
            <a:endParaRPr/>
          </a:p>
          <a:p>
            <a:pPr marL="742950" indent="-742950">
              <a:buAutoNum type="arabicPeriod" startAt="5"/>
              <a:defRPr/>
            </a:pPr>
            <a:r>
              <a:rPr lang="ru-RU"/>
              <a:t>Предоставляет программный буфер (англ. </a:t>
            </a:r>
            <a:r>
              <a:rPr lang="en-US"/>
              <a:t>Program Buffer</a:t>
            </a:r>
            <a:r>
              <a:rPr lang="ru-RU"/>
              <a:t>), чтобы заставить харт* выполнять произвольные инструкции.</a:t>
            </a:r>
            <a:endParaRPr/>
          </a:p>
          <a:p>
            <a:pPr marL="742950" indent="-742950">
              <a:buAutoNum type="arabicPeriod" startAt="5"/>
              <a:defRPr/>
            </a:pPr>
            <a:r>
              <a:rPr lang="ru-RU"/>
              <a:t>Обеспечивает доступ к памяти с точки зрения харта*.</a:t>
            </a:r>
            <a:endParaRPr/>
          </a:p>
          <a:p>
            <a:pPr marL="0" indent="0">
              <a:buNone/>
              <a:defRPr/>
            </a:pPr>
            <a:r>
              <a:rPr lang="ru-RU"/>
              <a:t>Больше информации о модуле отладки приведено</a:t>
            </a:r>
            <a:r>
              <a:rPr lang="en-US"/>
              <a:t> </a:t>
            </a:r>
            <a:r>
              <a:rPr lang="ru-RU"/>
              <a:t>в разделе 8.4 спецификации </a:t>
            </a:r>
            <a:r>
              <a:rPr lang="en-US"/>
              <a:t>SCR1</a:t>
            </a:r>
            <a:r>
              <a:rPr lang="ru-RU"/>
              <a:t>, приведенной в </a:t>
            </a:r>
            <a:r>
              <a:rPr lang="en-US"/>
              <a:t>[1].</a:t>
            </a:r>
            <a:endParaRPr lang="ru-RU"/>
          </a:p>
          <a:p>
            <a:pPr marL="0" indent="0">
              <a:buNone/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/>
              <a:t>*Харт (англ. </a:t>
            </a:r>
            <a:r>
              <a:rPr lang="en-US"/>
              <a:t>hart</a:t>
            </a:r>
            <a:r>
              <a:rPr lang="ru-RU"/>
              <a:t>) – аппаратный поток.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36</a:t>
            </a:fld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Hart Debug Unit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ru-RU"/>
              <a:t>Модуль отладки аппаратного потока осуществляет контроль над отладочными функциями аппаратного потока и предоставляющий для этого интерфейс модулю отладки (</a:t>
            </a:r>
            <a:r>
              <a:rPr lang="en-US"/>
              <a:t>Debug Module</a:t>
            </a:r>
            <a:r>
              <a:rPr lang="ru-RU"/>
              <a:t>)</a:t>
            </a:r>
            <a:r>
              <a:rPr lang="en-US"/>
              <a:t>.</a:t>
            </a:r>
            <a:endParaRPr/>
          </a:p>
          <a:p>
            <a:pPr marL="0" indent="0">
              <a:buNone/>
              <a:defRPr/>
            </a:pPr>
            <a:r>
              <a:rPr lang="ru-RU"/>
              <a:t>Он управляет переходами между состояниями отладки харта (сброс/запуск/отложенное состояние), а также процессом выполнения инструкций из программного буфера.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37</a:t>
            </a:fld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Hart Debug Unit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/>
              <a:t>При выполнении кода из</a:t>
            </a:r>
            <a:r>
              <a:rPr lang="en-US"/>
              <a:t> </a:t>
            </a:r>
            <a:r>
              <a:rPr lang="ru-RU"/>
              <a:t>программного буфера для харта действуют определенные правила, например, исключения не обновляют никакие регистры, а прекращают выполнение кода из программного буфера. Данные правила приведены в разделе 8.5.2 спецификации </a:t>
            </a:r>
            <a:r>
              <a:rPr lang="en-US"/>
              <a:t>SCR1</a:t>
            </a:r>
            <a:r>
              <a:rPr lang="ru-RU"/>
              <a:t>, приведенной в </a:t>
            </a:r>
            <a:r>
              <a:rPr lang="en-US"/>
              <a:t>[1].</a:t>
            </a:r>
            <a:endParaRPr lang="ru-RU"/>
          </a:p>
          <a:p>
            <a:pPr marL="0" indent="0">
              <a:buNone/>
              <a:defRPr/>
            </a:pPr>
            <a:r>
              <a:rPr lang="ru-RU"/>
              <a:t>Больше информации о модуле отладки аппаратного потока приведено</a:t>
            </a:r>
            <a:r>
              <a:rPr lang="en-US"/>
              <a:t> </a:t>
            </a:r>
            <a:r>
              <a:rPr lang="ru-RU"/>
              <a:t>в разделе 8.5 спецификации </a:t>
            </a:r>
            <a:r>
              <a:rPr lang="en-US"/>
              <a:t>SCR1</a:t>
            </a:r>
            <a:r>
              <a:rPr lang="ru-RU"/>
              <a:t>, приведенной в </a:t>
            </a:r>
            <a:r>
              <a:rPr lang="en-US"/>
              <a:t>[1].</a:t>
            </a:r>
            <a:endParaRPr lang="ru-RU"/>
          </a:p>
          <a:p>
            <a:pPr marL="0" indent="0">
              <a:buNone/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38</a:t>
            </a:fld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Trigger Debug Unit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ru-RU"/>
              <a:t>Триггеры могут вызвать исключение точки остановы (англ. </a:t>
            </a:r>
            <a:r>
              <a:rPr lang="en-US"/>
              <a:t>breakpoint exception</a:t>
            </a:r>
            <a:r>
              <a:rPr lang="ru-RU"/>
              <a:t>)</a:t>
            </a:r>
            <a:r>
              <a:rPr lang="en-US"/>
              <a:t> </a:t>
            </a:r>
            <a:r>
              <a:rPr lang="ru-RU"/>
              <a:t>или вход в режим отладки без выполнения специальной инструкции, что полезно при отладке кода из </a:t>
            </a:r>
            <a:r>
              <a:rPr lang="en-US"/>
              <a:t>ROM. </a:t>
            </a:r>
            <a:endParaRPr lang="ru-RU"/>
          </a:p>
          <a:p>
            <a:pPr marL="0" indent="0">
              <a:buNone/>
              <a:defRPr/>
            </a:pPr>
            <a:r>
              <a:rPr lang="ru-RU"/>
              <a:t>Триггер может срабатывать при выполнении инструкции по определенному адресу, чтении</a:t>
            </a:r>
            <a:r>
              <a:rPr lang="en-US"/>
              <a:t>/</a:t>
            </a:r>
            <a:r>
              <a:rPr lang="ru-RU"/>
              <a:t>записи по определенному адресу или при достижении выполнения определенного числа инструкций.</a:t>
            </a:r>
            <a:endParaRPr/>
          </a:p>
          <a:p>
            <a:pPr marL="0" indent="0">
              <a:buNone/>
              <a:defRPr/>
            </a:pPr>
            <a:r>
              <a:rPr lang="ru-RU"/>
              <a:t>Триггеры не срабатывают в режиме отладки.</a:t>
            </a:r>
            <a:endParaRPr/>
          </a:p>
          <a:p>
            <a:pPr marL="0" indent="0">
              <a:buNone/>
              <a:defRPr/>
            </a:pPr>
            <a:r>
              <a:rPr lang="ru-RU"/>
              <a:t>Больше информации о триггерах приведено</a:t>
            </a:r>
            <a:r>
              <a:rPr lang="en-US"/>
              <a:t> </a:t>
            </a:r>
            <a:r>
              <a:rPr lang="ru-RU"/>
              <a:t>в разделе 8.6 спецификации </a:t>
            </a:r>
            <a:r>
              <a:rPr lang="en-US"/>
              <a:t>SCR1</a:t>
            </a:r>
            <a:r>
              <a:rPr lang="ru-RU"/>
              <a:t>, приведенной в </a:t>
            </a:r>
            <a:r>
              <a:rPr lang="en-US"/>
              <a:t>[1].</a:t>
            </a:r>
            <a:endParaRPr lang="ru-RU"/>
          </a:p>
          <a:p>
            <a:pPr marL="0" indent="0">
              <a:buNone/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39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Основные конструкции </a:t>
            </a:r>
            <a:r>
              <a:rPr lang="en-US"/>
              <a:t>SystemVerilog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4393531" y="1642229"/>
            <a:ext cx="3404937" cy="5114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000">
                <a:solidFill>
                  <a:schemeClr val="tx1"/>
                </a:solidFill>
                <a:latin typeface="Consolas"/>
                <a:cs typeface="Arial"/>
              </a:rPr>
              <a:t>SystemVerilog</a:t>
            </a:r>
            <a:endParaRPr lang="ru-RU" sz="2000">
              <a:solidFill>
                <a:schemeClr val="tx1"/>
              </a:solidFill>
              <a:latin typeface="Consolas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1167064" y="2576680"/>
            <a:ext cx="3824036" cy="6177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Синтезируемое подмножество</a:t>
            </a: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7200902" y="2576680"/>
            <a:ext cx="3824035" cy="6177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Не синтезируемое подмножество</a:t>
            </a: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275932" y="3549148"/>
            <a:ext cx="3824036" cy="7700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Уровень переключателей (транзисторов)</a:t>
            </a:r>
            <a:endParaRPr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3275932" y="4488822"/>
            <a:ext cx="3824036" cy="571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Уровень логических вентилей</a:t>
            </a:r>
            <a:endParaRPr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275932" y="5235990"/>
            <a:ext cx="3824036" cy="571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Уровень потока данных</a:t>
            </a:r>
            <a:endParaRPr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3275932" y="5982533"/>
            <a:ext cx="3824036" cy="5714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  <a:latin typeface="Consolas"/>
                <a:cs typeface="Arial"/>
              </a:rPr>
              <a:t>Поведенческий уровень</a:t>
            </a:r>
            <a:endParaRPr/>
          </a:p>
        </p:txBody>
      </p:sp>
      <p:cxnSp>
        <p:nvCxnSpPr>
          <p:cNvPr id="15" name="Прямая со стрелкой 14"/>
          <p:cNvCxnSpPr>
            <a:cxnSpLocks/>
            <a:stCxn id="5" idx="2"/>
            <a:endCxn id="6" idx="0"/>
          </p:cNvCxnSpPr>
          <p:nvPr/>
        </p:nvCxnSpPr>
        <p:spPr bwMode="auto">
          <a:xfrm flipH="1">
            <a:off x="3079081" y="2153653"/>
            <a:ext cx="3016918" cy="423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cxnSpLocks/>
            <a:stCxn id="5" idx="2"/>
            <a:endCxn id="7" idx="0"/>
          </p:cNvCxnSpPr>
          <p:nvPr/>
        </p:nvCxnSpPr>
        <p:spPr bwMode="auto">
          <a:xfrm>
            <a:off x="6096000" y="2153653"/>
            <a:ext cx="3016920" cy="423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Соединитель: уступ 18"/>
          <p:cNvCxnSpPr>
            <a:cxnSpLocks/>
            <a:stCxn id="6" idx="2"/>
            <a:endCxn id="10" idx="1"/>
          </p:cNvCxnSpPr>
          <p:nvPr/>
        </p:nvCxnSpPr>
        <p:spPr bwMode="auto">
          <a:xfrm rot="16199999" flipH="1">
            <a:off x="2807661" y="3465888"/>
            <a:ext cx="739692" cy="1968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Соединитель: уступ 20"/>
          <p:cNvCxnSpPr>
            <a:cxnSpLocks/>
            <a:stCxn id="6" idx="2"/>
            <a:endCxn id="13" idx="1"/>
          </p:cNvCxnSpPr>
          <p:nvPr/>
        </p:nvCxnSpPr>
        <p:spPr bwMode="auto">
          <a:xfrm rot="16199999" flipH="1">
            <a:off x="1640620" y="4632929"/>
            <a:ext cx="3073775" cy="1968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Соединитель: уступ 23"/>
          <p:cNvCxnSpPr>
            <a:cxnSpLocks/>
            <a:stCxn id="6" idx="2"/>
            <a:endCxn id="12" idx="1"/>
          </p:cNvCxnSpPr>
          <p:nvPr/>
        </p:nvCxnSpPr>
        <p:spPr bwMode="auto">
          <a:xfrm rot="16199999" flipH="1">
            <a:off x="2013891" y="4259658"/>
            <a:ext cx="2327232" cy="1968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Соединитель: уступ 26"/>
          <p:cNvCxnSpPr>
            <a:cxnSpLocks/>
            <a:stCxn id="6" idx="2"/>
            <a:endCxn id="11" idx="1"/>
          </p:cNvCxnSpPr>
          <p:nvPr/>
        </p:nvCxnSpPr>
        <p:spPr bwMode="auto">
          <a:xfrm rot="16199999" flipH="1">
            <a:off x="2387475" y="3886074"/>
            <a:ext cx="1580064" cy="1968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Правая фигурная скобка 29"/>
          <p:cNvSpPr/>
          <p:nvPr/>
        </p:nvSpPr>
        <p:spPr bwMode="auto">
          <a:xfrm>
            <a:off x="7099967" y="5521699"/>
            <a:ext cx="588211" cy="746543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latin typeface="Consolas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7719261" y="5320813"/>
            <a:ext cx="31643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>
                <a:latin typeface="Consolas"/>
                <a:cs typeface="Arial"/>
              </a:rPr>
              <a:t>В основном данные уровни используются для описания цифровых ИС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Список использованных источников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SCR1 External Architecture Specification – URL: https://github.com/syntacore/scr1/blob/master/docs/scr1_eas.pdf.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40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Модули в </a:t>
            </a:r>
            <a:r>
              <a:rPr lang="en-US"/>
              <a:t>SystemVerilog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cs typeface="Arial"/>
              </a:rPr>
              <a:t>Основной строительный блок в Verilog</a:t>
            </a:r>
            <a:r>
              <a:rPr lang="en-US">
                <a:cs typeface="Arial"/>
              </a:rPr>
              <a:t>.</a:t>
            </a:r>
            <a:endParaRPr/>
          </a:p>
          <a:p>
            <a:pPr>
              <a:defRPr/>
            </a:pPr>
            <a:r>
              <a:rPr lang="ru-RU">
                <a:cs typeface="Arial"/>
              </a:rPr>
              <a:t>Содержит HDL-описание (на любом из 4-х уровней абстракции) устройства, а также т.н. “инстансы” (экземпляры других модулей)</a:t>
            </a:r>
            <a:r>
              <a:rPr lang="en-US">
                <a:cs typeface="Arial"/>
              </a:rPr>
              <a:t>.</a:t>
            </a:r>
            <a:endParaRPr/>
          </a:p>
          <a:p>
            <a:pPr>
              <a:defRPr/>
            </a:pPr>
            <a:r>
              <a:rPr lang="ru-RU">
                <a:cs typeface="Arial"/>
              </a:rPr>
              <a:t>Взаимодействует с внешней средой моделирования/реализации только через порты</a:t>
            </a:r>
            <a:r>
              <a:rPr lang="en-US">
                <a:cs typeface="Arial"/>
              </a:rPr>
              <a:t>;</a:t>
            </a:r>
            <a:r>
              <a:rPr lang="ru-RU">
                <a:cs typeface="Arial"/>
              </a:rPr>
              <a:t> внутренности модуля скрыты от окружающей среды</a:t>
            </a:r>
            <a:r>
              <a:rPr lang="en-US">
                <a:cs typeface="Arial"/>
              </a:rPr>
              <a:t>.</a:t>
            </a:r>
            <a:endParaRPr lang="ru-RU">
              <a:cs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Уровень потока данных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ru-RU">
                <a:cs typeface="Arial"/>
              </a:rPr>
              <a:t>На уровне потока данных устройство описывается в терминах обработки данных и математических</a:t>
            </a:r>
            <a:r>
              <a:rPr lang="en-US">
                <a:cs typeface="Arial"/>
              </a:rPr>
              <a:t>/</a:t>
            </a:r>
            <a:r>
              <a:rPr lang="ru-RU">
                <a:cs typeface="Arial"/>
              </a:rPr>
              <a:t>логических операций.</a:t>
            </a:r>
            <a:endParaRPr/>
          </a:p>
          <a:p>
            <a:pPr marL="0" indent="0">
              <a:buNone/>
              <a:defRPr/>
            </a:pPr>
            <a:r>
              <a:rPr lang="ru-RU">
                <a:cs typeface="Arial"/>
              </a:rPr>
              <a:t>Основная конструкция – постоянное присваивание (ключевое слово </a:t>
            </a:r>
            <a:r>
              <a:rPr lang="en-US">
                <a:cs typeface="Arial"/>
              </a:rPr>
              <a:t>“assign”</a:t>
            </a:r>
            <a:r>
              <a:rPr lang="ru-RU">
                <a:cs typeface="Arial"/>
              </a:rPr>
              <a:t>)</a:t>
            </a:r>
            <a:r>
              <a:rPr lang="en-US">
                <a:cs typeface="Arial"/>
              </a:rPr>
              <a:t>.</a:t>
            </a:r>
            <a:endParaRPr/>
          </a:p>
          <a:p>
            <a:pPr marL="0" indent="0">
              <a:buNone/>
              <a:defRPr/>
            </a:pPr>
            <a:r>
              <a:rPr lang="ru-RU">
                <a:cs typeface="Arial"/>
              </a:rPr>
              <a:t>Пример мультиплексора </a:t>
            </a:r>
            <a:r>
              <a:rPr lang="en-US">
                <a:cs typeface="Arial"/>
              </a:rPr>
              <a:t>2</a:t>
            </a:r>
            <a:r>
              <a:rPr lang="ru-RU">
                <a:cs typeface="Arial"/>
              </a:rPr>
              <a:t>-в-1:</a:t>
            </a:r>
            <a:endParaRPr/>
          </a:p>
          <a:p>
            <a:pPr marL="0" indent="0">
              <a:buNone/>
              <a:defRPr/>
            </a:pPr>
            <a:r>
              <a:rPr lang="en-US" b="0">
                <a:solidFill>
                  <a:srgbClr val="C586C0"/>
                </a:solidFill>
                <a:latin typeface="Consolas"/>
              </a:rPr>
              <a:t>assign</a:t>
            </a:r>
            <a:r>
              <a:rPr lang="en-US" b="0">
                <a:solidFill>
                  <a:srgbClr val="CCCCCC"/>
                </a:solidFill>
                <a:latin typeface="Consolas"/>
              </a:rPr>
              <a:t> </a:t>
            </a:r>
            <a:r>
              <a:rPr lang="en-US" b="0">
                <a:solidFill>
                  <a:srgbClr val="9CDCFE"/>
                </a:solidFill>
                <a:latin typeface="Consolas"/>
              </a:rPr>
              <a:t>out</a:t>
            </a:r>
            <a:r>
              <a:rPr lang="en-US" b="0">
                <a:solidFill>
                  <a:srgbClr val="CCCCCC"/>
                </a:solidFill>
                <a:latin typeface="Consolas"/>
              </a:rPr>
              <a:t> </a:t>
            </a:r>
            <a:r>
              <a:rPr lang="en-US" b="0">
                <a:solidFill>
                  <a:srgbClr val="D4D4D4"/>
                </a:solidFill>
                <a:latin typeface="Consolas"/>
              </a:rPr>
              <a:t>=</a:t>
            </a:r>
            <a:r>
              <a:rPr lang="en-US" b="0">
                <a:solidFill>
                  <a:srgbClr val="CCCCCC"/>
                </a:solidFill>
                <a:latin typeface="Consolas"/>
              </a:rPr>
              <a:t> </a:t>
            </a:r>
            <a:r>
              <a:rPr lang="en-US" b="0">
                <a:solidFill>
                  <a:srgbClr val="9CDCFE"/>
                </a:solidFill>
                <a:latin typeface="Consolas"/>
              </a:rPr>
              <a:t>sel</a:t>
            </a:r>
            <a:r>
              <a:rPr lang="en-US" b="0">
                <a:solidFill>
                  <a:srgbClr val="CCCCCC"/>
                </a:solidFill>
                <a:latin typeface="Consolas"/>
              </a:rPr>
              <a:t> </a:t>
            </a:r>
            <a:r>
              <a:rPr lang="en-US" b="0">
                <a:solidFill>
                  <a:srgbClr val="D4D4D4"/>
                </a:solidFill>
                <a:latin typeface="Consolas"/>
              </a:rPr>
              <a:t>?</a:t>
            </a:r>
            <a:r>
              <a:rPr lang="en-US" b="0">
                <a:solidFill>
                  <a:srgbClr val="CCCCCC"/>
                </a:solidFill>
                <a:latin typeface="Consolas"/>
              </a:rPr>
              <a:t> </a:t>
            </a:r>
            <a:r>
              <a:rPr lang="en-US" b="0">
                <a:solidFill>
                  <a:srgbClr val="9CDCFE"/>
                </a:solidFill>
                <a:latin typeface="Consolas"/>
              </a:rPr>
              <a:t>in1</a:t>
            </a:r>
            <a:r>
              <a:rPr lang="en-US" b="0">
                <a:solidFill>
                  <a:srgbClr val="CCCCCC"/>
                </a:solidFill>
                <a:latin typeface="Consolas"/>
              </a:rPr>
              <a:t> </a:t>
            </a:r>
            <a:r>
              <a:rPr lang="en-US" b="0">
                <a:solidFill>
                  <a:srgbClr val="D4D4D4"/>
                </a:solidFill>
                <a:latin typeface="Consolas"/>
              </a:rPr>
              <a:t>:</a:t>
            </a:r>
            <a:r>
              <a:rPr lang="en-US" b="0">
                <a:solidFill>
                  <a:srgbClr val="CCCCCC"/>
                </a:solidFill>
                <a:latin typeface="Consolas"/>
              </a:rPr>
              <a:t> </a:t>
            </a:r>
            <a:r>
              <a:rPr lang="en-US" b="0">
                <a:solidFill>
                  <a:srgbClr val="9CDCFE"/>
                </a:solidFill>
                <a:latin typeface="Consolas"/>
              </a:rPr>
              <a:t>in2</a:t>
            </a:r>
            <a:r>
              <a:rPr lang="en-US" b="0">
                <a:solidFill>
                  <a:srgbClr val="CCCCCC"/>
                </a:solidFill>
                <a:latin typeface="Consolas"/>
              </a:rPr>
              <a:t>;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Поведенческий уровень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cs typeface="Arial"/>
              </a:rPr>
              <a:t>Высокий уровень абстракции -</a:t>
            </a:r>
            <a:r>
              <a:rPr lang="en-US">
                <a:cs typeface="Arial"/>
              </a:rPr>
              <a:t>&gt;</a:t>
            </a:r>
            <a:r>
              <a:rPr lang="ru-RU">
                <a:cs typeface="Arial"/>
              </a:rPr>
              <a:t> проще сконцентрироваться на архитектуре проекта</a:t>
            </a:r>
            <a:r>
              <a:rPr lang="en-US">
                <a:cs typeface="Arial"/>
              </a:rPr>
              <a:t>.</a:t>
            </a:r>
            <a:endParaRPr/>
          </a:p>
          <a:p>
            <a:pPr>
              <a:defRPr/>
            </a:pPr>
            <a:r>
              <a:rPr lang="ru-RU">
                <a:cs typeface="Arial"/>
              </a:rPr>
              <a:t>Схож с программированием на языке высокого уровня (возможно использование конструкций </a:t>
            </a:r>
            <a:r>
              <a:rPr lang="en-US">
                <a:cs typeface="Arial"/>
              </a:rPr>
              <a:t>if/else, for, case </a:t>
            </a:r>
            <a:r>
              <a:rPr lang="ru-RU">
                <a:cs typeface="Arial"/>
              </a:rPr>
              <a:t>и т.д.).</a:t>
            </a:r>
            <a:endParaRPr/>
          </a:p>
          <a:p>
            <a:pPr>
              <a:defRPr/>
            </a:pPr>
            <a:r>
              <a:rPr lang="ru-RU">
                <a:cs typeface="Arial"/>
              </a:rPr>
              <a:t>Гибкие лексические конструкции.</a:t>
            </a:r>
            <a:endParaRPr/>
          </a:p>
          <a:p>
            <a:pPr>
              <a:defRPr/>
            </a:pPr>
            <a:r>
              <a:rPr lang="ru-RU">
                <a:cs typeface="Arial"/>
              </a:rPr>
              <a:t>Могут быть ошибки вследствие гибкости синтаксических конструкций.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Поведенческий уровень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ru-RU"/>
              <a:t>Основные синтезируемые поведенческие конструкции – процедурные блоки</a:t>
            </a:r>
            <a:r>
              <a:rPr lang="en-US"/>
              <a:t>:</a:t>
            </a:r>
            <a:endParaRPr/>
          </a:p>
          <a:p>
            <a:pPr>
              <a:defRPr/>
            </a:pPr>
            <a:r>
              <a:rPr lang="en-US"/>
              <a:t>always_ff (</a:t>
            </a:r>
            <a:r>
              <a:rPr lang="ru-RU"/>
              <a:t>последовательностная логика с управлением перепадом</a:t>
            </a:r>
            <a:r>
              <a:rPr lang="en-US"/>
              <a:t>).</a:t>
            </a:r>
            <a:endParaRPr/>
          </a:p>
          <a:p>
            <a:pPr>
              <a:defRPr/>
            </a:pPr>
            <a:r>
              <a:rPr lang="en-US"/>
              <a:t>always_latch (</a:t>
            </a:r>
            <a:r>
              <a:rPr lang="ru-RU"/>
              <a:t>последовательностная логика с</a:t>
            </a:r>
            <a:r>
              <a:rPr lang="en-US"/>
              <a:t> </a:t>
            </a:r>
            <a:r>
              <a:rPr lang="ru-RU"/>
              <a:t>потенциальным управлением</a:t>
            </a:r>
            <a:r>
              <a:rPr lang="en-US"/>
              <a:t>)</a:t>
            </a:r>
            <a:r>
              <a:rPr lang="ru-RU"/>
              <a:t>.</a:t>
            </a:r>
            <a:endParaRPr/>
          </a:p>
          <a:p>
            <a:pPr>
              <a:defRPr/>
            </a:pPr>
            <a:r>
              <a:rPr lang="en-US"/>
              <a:t>always_comb (</a:t>
            </a:r>
            <a:r>
              <a:rPr lang="ru-RU"/>
              <a:t>комбинационная логика</a:t>
            </a:r>
            <a:r>
              <a:rPr lang="en-US"/>
              <a:t>)</a:t>
            </a:r>
            <a:r>
              <a:rPr lang="ru-RU"/>
              <a:t>.</a:t>
            </a: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Поведенческий уровень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ru-RU"/>
              <a:t>Пример описания мультиплексора 2-в-1:</a:t>
            </a:r>
            <a:endParaRPr/>
          </a:p>
          <a:p>
            <a:pPr marL="0" indent="0">
              <a:buNone/>
              <a:defRPr/>
            </a:pPr>
            <a:r>
              <a:rPr lang="en-US" b="0">
                <a:solidFill>
                  <a:srgbClr val="C586C0"/>
                </a:solidFill>
                <a:latin typeface="Consolas"/>
              </a:rPr>
              <a:t>always_comb</a:t>
            </a:r>
            <a:endParaRPr lang="en-US" b="0">
              <a:solidFill>
                <a:srgbClr val="CCCCCC"/>
              </a:solidFill>
              <a:latin typeface="Consolas"/>
            </a:endParaRPr>
          </a:p>
          <a:p>
            <a:pPr marL="0" indent="0">
              <a:buNone/>
              <a:defRPr/>
            </a:pPr>
            <a:r>
              <a:rPr lang="en-US" b="0">
                <a:solidFill>
                  <a:srgbClr val="CCCCCC"/>
                </a:solidFill>
                <a:latin typeface="Consolas"/>
              </a:rPr>
              <a:t>    </a:t>
            </a:r>
            <a:r>
              <a:rPr lang="en-US" b="0">
                <a:solidFill>
                  <a:srgbClr val="C586C0"/>
                </a:solidFill>
                <a:latin typeface="Consolas"/>
              </a:rPr>
              <a:t>case</a:t>
            </a:r>
            <a:r>
              <a:rPr lang="en-US" b="0">
                <a:solidFill>
                  <a:srgbClr val="CCCCCC"/>
                </a:solidFill>
                <a:latin typeface="Consolas"/>
              </a:rPr>
              <a:t>(</a:t>
            </a:r>
            <a:r>
              <a:rPr lang="en-US" b="0">
                <a:solidFill>
                  <a:srgbClr val="9CDCFE"/>
                </a:solidFill>
                <a:latin typeface="Consolas"/>
              </a:rPr>
              <a:t>sel</a:t>
            </a:r>
            <a:r>
              <a:rPr lang="en-US" b="0">
                <a:solidFill>
                  <a:srgbClr val="CCCCCC"/>
                </a:solidFill>
                <a:latin typeface="Consolas"/>
              </a:rPr>
              <a:t>)</a:t>
            </a:r>
            <a:endParaRPr/>
          </a:p>
          <a:p>
            <a:pPr marL="0" indent="0">
              <a:buNone/>
              <a:defRPr/>
            </a:pPr>
            <a:r>
              <a:rPr lang="en-US" b="0">
                <a:solidFill>
                  <a:srgbClr val="CCCCCC"/>
                </a:solidFill>
                <a:latin typeface="Consolas"/>
              </a:rPr>
              <a:t>    </a:t>
            </a:r>
            <a:r>
              <a:rPr lang="en-US" b="0">
                <a:solidFill>
                  <a:srgbClr val="B5CEA8"/>
                </a:solidFill>
                <a:latin typeface="Consolas"/>
              </a:rPr>
              <a:t>1'b0</a:t>
            </a:r>
            <a:r>
              <a:rPr lang="en-US" b="0">
                <a:solidFill>
                  <a:srgbClr val="D4D4D4"/>
                </a:solidFill>
                <a:latin typeface="Consolas"/>
              </a:rPr>
              <a:t>:</a:t>
            </a:r>
            <a:r>
              <a:rPr lang="en-US" b="0">
                <a:solidFill>
                  <a:srgbClr val="CCCCCC"/>
                </a:solidFill>
                <a:latin typeface="Consolas"/>
              </a:rPr>
              <a:t> </a:t>
            </a:r>
            <a:r>
              <a:rPr lang="en-US" b="0">
                <a:solidFill>
                  <a:srgbClr val="9CDCFE"/>
                </a:solidFill>
                <a:latin typeface="Consolas"/>
              </a:rPr>
              <a:t>in1</a:t>
            </a:r>
            <a:r>
              <a:rPr lang="en-US" b="0">
                <a:solidFill>
                  <a:srgbClr val="CCCCCC"/>
                </a:solidFill>
                <a:latin typeface="Consolas"/>
              </a:rPr>
              <a:t>;</a:t>
            </a:r>
            <a:endParaRPr/>
          </a:p>
          <a:p>
            <a:pPr marL="0" indent="0">
              <a:buNone/>
              <a:defRPr/>
            </a:pPr>
            <a:r>
              <a:rPr lang="en-US" b="0">
                <a:solidFill>
                  <a:srgbClr val="CCCCCC"/>
                </a:solidFill>
                <a:latin typeface="Consolas"/>
              </a:rPr>
              <a:t>    </a:t>
            </a:r>
            <a:r>
              <a:rPr lang="en-US" b="0">
                <a:solidFill>
                  <a:srgbClr val="B5CEA8"/>
                </a:solidFill>
                <a:latin typeface="Consolas"/>
              </a:rPr>
              <a:t>1'b1</a:t>
            </a:r>
            <a:r>
              <a:rPr lang="en-US" b="0">
                <a:solidFill>
                  <a:srgbClr val="D4D4D4"/>
                </a:solidFill>
                <a:latin typeface="Consolas"/>
              </a:rPr>
              <a:t>:</a:t>
            </a:r>
            <a:r>
              <a:rPr lang="en-US" b="0">
                <a:solidFill>
                  <a:srgbClr val="CCCCCC"/>
                </a:solidFill>
                <a:latin typeface="Consolas"/>
              </a:rPr>
              <a:t> </a:t>
            </a:r>
            <a:r>
              <a:rPr lang="en-US" b="0">
                <a:solidFill>
                  <a:srgbClr val="9CDCFE"/>
                </a:solidFill>
                <a:latin typeface="Consolas"/>
              </a:rPr>
              <a:t>in2</a:t>
            </a:r>
            <a:r>
              <a:rPr lang="en-US" b="0">
                <a:solidFill>
                  <a:srgbClr val="CCCCCC"/>
                </a:solidFill>
                <a:latin typeface="Consolas"/>
              </a:rPr>
              <a:t>;</a:t>
            </a:r>
            <a:endParaRPr/>
          </a:p>
          <a:p>
            <a:pPr marL="0" indent="0">
              <a:buNone/>
              <a:defRPr/>
            </a:pPr>
            <a:r>
              <a:rPr lang="en-US" b="0">
                <a:solidFill>
                  <a:srgbClr val="CCCCCC"/>
                </a:solidFill>
                <a:latin typeface="Consolas"/>
              </a:rPr>
              <a:t>    </a:t>
            </a:r>
            <a:r>
              <a:rPr lang="en-US" b="0">
                <a:solidFill>
                  <a:srgbClr val="C586C0"/>
                </a:solidFill>
                <a:latin typeface="Consolas"/>
              </a:rPr>
              <a:t>endcase</a:t>
            </a:r>
            <a:endParaRPr lang="en-US" b="0">
              <a:solidFill>
                <a:srgbClr val="CCCCCC"/>
              </a:solidFill>
              <a:latin typeface="Consolas"/>
            </a:endParaRPr>
          </a:p>
          <a:p>
            <a:pPr marL="0" indent="0">
              <a:buNone/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3BCC731-F260-473E-BBF0-63ED50C59202}" type="slidenum">
              <a:rPr lang="ru-RU"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SystemProgramming</Template>
  <TotalTime>0</TotalTime>
  <Words>1879</Words>
  <Application>Microsoft Office PowerPoint</Application>
  <DocSecurity>0</DocSecurity>
  <PresentationFormat>Широкоэкранный</PresentationFormat>
  <Paragraphs>231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3" baseType="lpstr">
      <vt:lpstr>Arial</vt:lpstr>
      <vt:lpstr>Consolas</vt:lpstr>
      <vt:lpstr>Тема Office</vt:lpstr>
      <vt:lpstr>Презентация PowerPoint</vt:lpstr>
      <vt:lpstr>Что такое HDL</vt:lpstr>
      <vt:lpstr>Наиболее популярные языки</vt:lpstr>
      <vt:lpstr>Основные конструкции SystemVerilog</vt:lpstr>
      <vt:lpstr>Модули в SystemVerilog</vt:lpstr>
      <vt:lpstr>Уровень потока данных</vt:lpstr>
      <vt:lpstr>Поведенческий уровень</vt:lpstr>
      <vt:lpstr>Поведенческий уровень</vt:lpstr>
      <vt:lpstr>Поведенческий уровень</vt:lpstr>
      <vt:lpstr>Логический синтез</vt:lpstr>
      <vt:lpstr>Логический синтез</vt:lpstr>
      <vt:lpstr>Обзор микропроцессорного ядра SCR1</vt:lpstr>
      <vt:lpstr>Кластер SCR1</vt:lpstr>
      <vt:lpstr>Конвейер обработки инструкций</vt:lpstr>
      <vt:lpstr>Конвейер обработки инструкций</vt:lpstr>
      <vt:lpstr>Запрос инструкции</vt:lpstr>
      <vt:lpstr>Получение инструкции</vt:lpstr>
      <vt:lpstr>Декодирование инструкции</vt:lpstr>
      <vt:lpstr>Выборка операндов</vt:lpstr>
      <vt:lpstr>Арифметические и логические операции</vt:lpstr>
      <vt:lpstr>Операции загрузки/сохранения в память данных</vt:lpstr>
      <vt:lpstr>Управление потоком инструкций</vt:lpstr>
      <vt:lpstr>Запись результатов</vt:lpstr>
      <vt:lpstr>Конфликты</vt:lpstr>
      <vt:lpstr>Конфигурации конвейера</vt:lpstr>
      <vt:lpstr>Контроллер прерываний</vt:lpstr>
      <vt:lpstr>Контроллер прерываний</vt:lpstr>
      <vt:lpstr>Контроллер прерываний</vt:lpstr>
      <vt:lpstr>Подсистема отладки</vt:lpstr>
      <vt:lpstr>Подсистема отладки</vt:lpstr>
      <vt:lpstr>TAP контроллер</vt:lpstr>
      <vt:lpstr>TAP синхронизатор</vt:lpstr>
      <vt:lpstr>System Control Unit</vt:lpstr>
      <vt:lpstr>Debug Module Interface</vt:lpstr>
      <vt:lpstr>Debug Module</vt:lpstr>
      <vt:lpstr>Debug Module</vt:lpstr>
      <vt:lpstr>Hart Debug Unit</vt:lpstr>
      <vt:lpstr>Hart Debug Unit</vt:lpstr>
      <vt:lpstr>Trigger Debug Unit</vt:lpstr>
      <vt:lpstr>Список использованных источников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RISC-V</dc:title>
  <dc:subject/>
  <dc:creator/>
  <cp:keywords/>
  <dc:description/>
  <cp:lastModifiedBy>Влад Антропов</cp:lastModifiedBy>
  <cp:revision>12</cp:revision>
  <dcterms:created xsi:type="dcterms:W3CDTF">2022-01-25T16:58:50Z</dcterms:created>
  <dcterms:modified xsi:type="dcterms:W3CDTF">2024-10-08T09:19:03Z</dcterms:modified>
  <cp:category/>
  <dc:identifier/>
  <cp:contentStatus/>
  <dc:language/>
  <cp:version/>
</cp:coreProperties>
</file>