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45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2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35DEC-36DC-4026-B2D4-CD24706055ED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4" y="4300304"/>
            <a:ext cx="5025473" cy="4256582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C8541-F453-42D5-9E42-5F6E167C4993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6264" y="4300303"/>
            <a:ext cx="5025473" cy="4155087"/>
          </a:xfrm>
          <a:noFill/>
          <a:ln/>
        </p:spPr>
        <p:txBody>
          <a:bodyPr lIns="85212" tIns="42606" rIns="85212" bIns="42606"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809625"/>
            <a:ext cx="4249738" cy="318928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292D93-186B-4489-9CAC-E189EA171324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6264" y="4301865"/>
            <a:ext cx="5025473" cy="4153525"/>
          </a:xfrm>
          <a:noFill/>
          <a:ln/>
        </p:spPr>
        <p:txBody>
          <a:bodyPr lIns="88369" tIns="45763" rIns="88369" bIns="45763"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53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1675"/>
            <a:ext cx="4546600" cy="34099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74C63-D3F5-4EF8-A52D-C0D850CB7FB7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6264" y="4301865"/>
            <a:ext cx="5025473" cy="4153525"/>
          </a:xfrm>
          <a:noFill/>
          <a:ln/>
        </p:spPr>
        <p:txBody>
          <a:bodyPr lIns="88369" tIns="45763" rIns="88369" bIns="45763"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63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1675"/>
            <a:ext cx="4546600" cy="34099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A3462-48DC-44CA-9C11-BD73ABC3FCD7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6264" y="4300303"/>
            <a:ext cx="5025473" cy="4155087"/>
          </a:xfrm>
          <a:noFill/>
          <a:ln/>
        </p:spPr>
        <p:txBody>
          <a:bodyPr lIns="85212" tIns="42606" rIns="85212" bIns="42606"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73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809625"/>
            <a:ext cx="4249738" cy="318928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9C0D4-5A9E-4563-BE4C-A8F46EAEE5B1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6264" y="4300303"/>
            <a:ext cx="5025473" cy="4155087"/>
          </a:xfrm>
          <a:noFill/>
          <a:ln/>
        </p:spPr>
        <p:txBody>
          <a:bodyPr lIns="85212" tIns="42606" rIns="85212" bIns="42606"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83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6038" y="801688"/>
            <a:ext cx="4225925" cy="317023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622BE-41AC-47AA-B1A5-A9B7A970B4B7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6264" y="4300303"/>
            <a:ext cx="5025473" cy="4155087"/>
          </a:xfrm>
          <a:noFill/>
          <a:ln/>
        </p:spPr>
        <p:txBody>
          <a:bodyPr lIns="85212" tIns="42606" rIns="85212" bIns="42606"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93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809625"/>
            <a:ext cx="4249738" cy="318928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A2FAB-8550-42E1-BCCB-9992B8F40131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4" y="4300304"/>
            <a:ext cx="5025473" cy="4256582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E18BB-05AA-43F7-8BBB-26112680BAFB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43F9-EC8F-44F2-B79C-79B59D320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F774-C3BF-4E24-80D3-1AC77F7C8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41635-31A1-43B3-AF36-A8D664979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10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10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0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0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28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029604" cy="690546"/>
          </a:xfrm>
        </p:spPr>
        <p:txBody>
          <a:bodyPr/>
          <a:lstStyle/>
          <a:p>
            <a:r>
              <a:rPr lang="en-US" sz="3200" b="1" dirty="0"/>
              <a:t>Stripe Set With Parity </a:t>
            </a:r>
            <a:r>
              <a:rPr lang="ru-RU" sz="3200" b="1" dirty="0"/>
              <a:t>на трех дисках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8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8286807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848600" cy="381000"/>
          </a:xfrm>
        </p:spPr>
        <p:txBody>
          <a:bodyPr/>
          <a:lstStyle/>
          <a:p>
            <a:r>
              <a:rPr lang="en-US" sz="3200" b="1" dirty="0"/>
              <a:t>Mirror Set </a:t>
            </a:r>
            <a:r>
              <a:rPr lang="ru-RU" sz="3200" b="1" dirty="0"/>
              <a:t>на двух дисках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8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143900" cy="5628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58204" cy="1055673"/>
          </a:xfrm>
        </p:spPr>
        <p:txBody>
          <a:bodyPr/>
          <a:lstStyle/>
          <a:p>
            <a:r>
              <a:rPr lang="ru-RU" b="1" dirty="0"/>
              <a:t>Файловая система - сжатие</a:t>
            </a:r>
            <a:endParaRPr lang="en-US" b="1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500174"/>
            <a:ext cx="6421460" cy="46259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Для сжатия файла</a:t>
            </a:r>
            <a:r>
              <a:rPr lang="en-US" sz="2000" b="1" dirty="0"/>
              <a:t> NTFS </a:t>
            </a:r>
            <a:r>
              <a:rPr lang="ru-RU" sz="2000" b="1" dirty="0"/>
              <a:t>разделяет данный </a:t>
            </a:r>
            <a:r>
              <a:rPr lang="ru-RU" sz="2000" b="1" dirty="0" smtClean="0"/>
              <a:t>файл </a:t>
            </a:r>
            <a:r>
              <a:rPr lang="ru-RU" sz="2000" b="1" dirty="0"/>
              <a:t>на модули сжатия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i="1" dirty="0"/>
              <a:t>compression units</a:t>
            </a:r>
            <a:r>
              <a:rPr lang="ru-RU" sz="2000" b="1" dirty="0"/>
              <a:t>) - </a:t>
            </a:r>
            <a:r>
              <a:rPr lang="en-US" sz="2000" b="1" dirty="0"/>
              <a:t> </a:t>
            </a:r>
            <a:r>
              <a:rPr lang="ru-RU" sz="2000" b="1" dirty="0"/>
              <a:t>блоки по 16 смежных </a:t>
            </a:r>
            <a:r>
              <a:rPr lang="ru-RU" sz="2000" b="1" dirty="0" smtClean="0"/>
              <a:t>кластеров</a:t>
            </a:r>
            <a:r>
              <a:rPr lang="en-US" sz="2000" b="1" dirty="0" smtClean="0"/>
              <a:t>.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Для не смежно расположенных файлов</a:t>
            </a:r>
            <a:r>
              <a:rPr lang="en-US" sz="2000" b="1" dirty="0"/>
              <a:t> NTFS </a:t>
            </a:r>
            <a:r>
              <a:rPr lang="ru-RU" sz="2000" b="1" dirty="0"/>
              <a:t>использует другой метод экономии памяти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Кластеры, содержащие только нули, фактически не хранятся на диске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Вместо этого, в последовательности виртуальных номеров кластеров оставлены пропуски, информация о которых хранится в элементе</a:t>
            </a:r>
            <a:r>
              <a:rPr lang="en-US" sz="2000" b="1" dirty="0"/>
              <a:t> MFT </a:t>
            </a:r>
            <a:r>
              <a:rPr lang="ru-RU" sz="2000" b="1" dirty="0"/>
              <a:t>для данного файла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При чтении из файла</a:t>
            </a:r>
            <a:r>
              <a:rPr lang="en-US" sz="2000" b="1" dirty="0"/>
              <a:t>, </a:t>
            </a:r>
            <a:r>
              <a:rPr lang="ru-RU" sz="2000" b="1" dirty="0"/>
              <a:t>если найден пропуск в нумерации виртуальных кластеров</a:t>
            </a:r>
            <a:r>
              <a:rPr lang="en-US" sz="2000" b="1" dirty="0"/>
              <a:t>, NTFS </a:t>
            </a:r>
            <a:r>
              <a:rPr lang="ru-RU" sz="2000" b="1" dirty="0"/>
              <a:t>просто заполняет нулями соответствующую часть буфера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Файловая система </a:t>
            </a:r>
            <a:r>
              <a:rPr lang="ru-RU" sz="3600" b="1" dirty="0"/>
              <a:t>– точки повторного анализа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/>
              <a:t>(</a:t>
            </a:r>
            <a:r>
              <a:rPr lang="en-US" sz="3600" b="1" dirty="0"/>
              <a:t>reparse points)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/>
              <a:t>Точки повторного анализа при обращении вызывают генерацию кода ошибки</a:t>
            </a:r>
            <a:r>
              <a:rPr lang="en-US" sz="2400" b="1" dirty="0"/>
              <a:t>. </a:t>
            </a:r>
            <a:r>
              <a:rPr lang="ru-RU" sz="2400" b="1" dirty="0"/>
              <a:t>Они содержат информацию для менеджера ввода-вывода, какие действия выполнять дальше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Точки повторного анализа могут быть использованы</a:t>
            </a:r>
            <a:r>
              <a:rPr lang="en-US" sz="2400" b="1" dirty="0"/>
              <a:t> </a:t>
            </a:r>
            <a:r>
              <a:rPr lang="ru-RU" sz="2400" b="1" dirty="0"/>
              <a:t>для обеспечения функциональности монтирования, как в </a:t>
            </a:r>
            <a:r>
              <a:rPr lang="en-US" sz="2400" b="1" dirty="0"/>
              <a:t>UNIX.</a:t>
            </a:r>
            <a:endParaRPr lang="en-US" sz="2400" b="1" i="1" dirty="0"/>
          </a:p>
          <a:p>
            <a:r>
              <a:rPr lang="ru-RU" sz="2400" b="1" dirty="0"/>
              <a:t>Они могут быть также использованы для доступа к файлам, которые перенесены в отдельно размещаемую память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Сетевые средства</a:t>
            </a:r>
            <a:endParaRPr lang="en-US" sz="3600" b="1"/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Windows 2000 </a:t>
            </a:r>
            <a:r>
              <a:rPr lang="ru-RU" sz="2000" b="1" dirty="0"/>
              <a:t>поддерживает как одноранговую связь, так и клиент-серверную связь в сетях</a:t>
            </a:r>
            <a:r>
              <a:rPr lang="en-US" sz="2000" b="1" dirty="0"/>
              <a:t>; </a:t>
            </a:r>
            <a:r>
              <a:rPr lang="ru-RU" sz="2000" b="1" dirty="0"/>
              <a:t>она также содержит средства для управления сетями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Для описания сетевых средств в </a:t>
            </a:r>
            <a:r>
              <a:rPr lang="en-US" sz="2000" b="1" dirty="0"/>
              <a:t>Windows 2000, </a:t>
            </a:r>
            <a:r>
              <a:rPr lang="ru-RU" sz="2000" b="1" dirty="0"/>
              <a:t>будем ссылаться на два внутренних интерфейса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NDIS (Network Device Interface Specification) — </a:t>
            </a:r>
            <a:r>
              <a:rPr lang="ru-RU" sz="2000" b="1" dirty="0"/>
              <a:t>отделяет сетевые адаптеры от транспортных протоколов, так чтобы</a:t>
            </a:r>
            <a:r>
              <a:rPr lang="en-US" sz="2000" b="1" dirty="0"/>
              <a:t> </a:t>
            </a:r>
            <a:r>
              <a:rPr lang="ru-RU" sz="2000" b="1" dirty="0"/>
              <a:t>каждый из них можно было изменить, не оказывая влияния на другой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TDI (Transport Driver Interface) — </a:t>
            </a:r>
            <a:r>
              <a:rPr lang="ru-RU" sz="2000" b="1" dirty="0"/>
              <a:t>обеспечивает, чтобы каждая из компонент уровня сеанса могла использовать любой транспортный механизм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Windows 2000 </a:t>
            </a:r>
            <a:r>
              <a:rPr lang="ru-RU" sz="2000" b="1" dirty="0"/>
              <a:t>реализует транспортные протоколы</a:t>
            </a:r>
            <a:r>
              <a:rPr lang="en-US" sz="2000" b="1" dirty="0"/>
              <a:t> </a:t>
            </a:r>
            <a:r>
              <a:rPr lang="ru-RU" sz="2000" b="1" dirty="0"/>
              <a:t>как драйверы, </a:t>
            </a:r>
            <a:r>
              <a:rPr lang="ru-RU" sz="2000" b="1" dirty="0" smtClean="0"/>
              <a:t>которые </a:t>
            </a:r>
            <a:r>
              <a:rPr lang="ru-RU" sz="2000" b="1" dirty="0"/>
              <a:t>могут быть динамически добавлены к системе или удалены из нее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ru-RU" sz="3600" b="1"/>
              <a:t>Сетевые средства – Протоколы</a:t>
            </a:r>
            <a:endParaRPr lang="en-US" sz="3600" b="1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Протокол</a:t>
            </a:r>
            <a:r>
              <a:rPr lang="en-US" sz="2000" b="1" dirty="0"/>
              <a:t> “server message block” (SMB) </a:t>
            </a:r>
            <a:r>
              <a:rPr lang="ru-RU" sz="2000" b="1" dirty="0"/>
              <a:t>используется для передачи через сеть запросов на ввод-вывод</a:t>
            </a:r>
            <a:r>
              <a:rPr lang="en-US" sz="2000" b="1" dirty="0"/>
              <a:t>.  </a:t>
            </a:r>
            <a:r>
              <a:rPr lang="ru-RU" sz="2000" b="1" dirty="0"/>
              <a:t>Он имеет четыре типа сообщений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000" b="1" dirty="0">
                <a:latin typeface="Courier" pitchFamily="49" charset="0"/>
              </a:rPr>
              <a:t>Session control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000" b="1" dirty="0">
                <a:latin typeface="Courier" pitchFamily="49" charset="0"/>
              </a:rPr>
              <a:t>File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000" b="1" dirty="0">
                <a:latin typeface="Courier" pitchFamily="49" charset="0"/>
              </a:rPr>
              <a:t>Printer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000" b="1" dirty="0">
                <a:latin typeface="Courier" pitchFamily="49" charset="0"/>
              </a:rPr>
              <a:t>Message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Система </a:t>
            </a:r>
            <a:r>
              <a:rPr lang="en-US" sz="2000" b="1" dirty="0"/>
              <a:t>Network basic </a:t>
            </a:r>
            <a:r>
              <a:rPr lang="en-US" sz="2000" b="1" dirty="0" err="1"/>
              <a:t>Input/Output</a:t>
            </a:r>
            <a:r>
              <a:rPr lang="en-US" sz="2000" b="1" dirty="0"/>
              <a:t> system (NetBIOS) </a:t>
            </a:r>
            <a:r>
              <a:rPr lang="ru-RU" sz="2000" b="1" dirty="0"/>
              <a:t> - сетевой интерфейс с абстрагированием от аппаратуры</a:t>
            </a:r>
            <a:r>
              <a:rPr lang="en-US" sz="2000" b="1" dirty="0"/>
              <a:t>.  </a:t>
            </a:r>
            <a:r>
              <a:rPr lang="ru-RU" sz="2000" b="1" dirty="0"/>
              <a:t>Используется для</a:t>
            </a:r>
            <a:r>
              <a:rPr lang="en-US" sz="2000" b="1" dirty="0"/>
              <a:t>: 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Установки логических имен в сети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Установления логической последовательности сеансов </a:t>
            </a:r>
            <a:r>
              <a:rPr lang="en-US" sz="2000" b="1" dirty="0"/>
              <a:t> </a:t>
            </a:r>
            <a:r>
              <a:rPr lang="ru-RU" sz="2000" b="1" dirty="0"/>
              <a:t>между двумя логическими именами в сети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Поддержки надежной передачи данных</a:t>
            </a:r>
            <a:r>
              <a:rPr lang="en-US" sz="2000" b="1" dirty="0"/>
              <a:t> </a:t>
            </a:r>
            <a:r>
              <a:rPr lang="ru-RU" sz="2000" b="1" dirty="0"/>
              <a:t>для сеанса с помощью запросов</a:t>
            </a:r>
            <a:r>
              <a:rPr lang="en-US" sz="2000" b="1" dirty="0"/>
              <a:t> NetBIOS </a:t>
            </a:r>
            <a:r>
              <a:rPr lang="ru-RU" sz="2000" b="1" dirty="0"/>
              <a:t>или</a:t>
            </a:r>
            <a:r>
              <a:rPr lang="en-US" sz="2000" b="1" dirty="0"/>
              <a:t> </a:t>
            </a:r>
            <a:r>
              <a:rPr lang="en-US" sz="2000" b="1" i="1" dirty="0"/>
              <a:t>SMB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z="3600" b="1"/>
              <a:t>Сетевые средства – Протоколы (прод.)</a:t>
            </a:r>
            <a:endParaRPr lang="en-US" sz="3600" b="1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b="1" dirty="0"/>
              <a:t>NetBEUI (NetBIOS Extended User Interface):  </a:t>
            </a:r>
            <a:r>
              <a:rPr lang="ru-RU" sz="2000" b="1" dirty="0"/>
              <a:t>протокол по умолчанию для одноранговых сетей</a:t>
            </a:r>
            <a:r>
              <a:rPr lang="en-US" sz="2000" b="1" dirty="0"/>
              <a:t> Windows 95 </a:t>
            </a:r>
            <a:r>
              <a:rPr lang="ru-RU" sz="2000" b="1" dirty="0"/>
              <a:t>и</a:t>
            </a:r>
            <a:r>
              <a:rPr lang="en-US" sz="2000" b="1" dirty="0"/>
              <a:t> Windows for Workgroups; </a:t>
            </a:r>
            <a:r>
              <a:rPr lang="ru-RU" sz="2000" b="1" dirty="0"/>
              <a:t>используется для совместного использования ресурсов в подобных сетях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Windows 2000 </a:t>
            </a:r>
            <a:r>
              <a:rPr lang="ru-RU" sz="2000" b="1" dirty="0"/>
              <a:t>использует протокол Интернета</a:t>
            </a:r>
            <a:r>
              <a:rPr lang="en-US" sz="2000" b="1" dirty="0"/>
              <a:t> TCP/IP </a:t>
            </a:r>
            <a:r>
              <a:rPr lang="ru-RU" sz="2000" b="1" dirty="0"/>
              <a:t>для соединения с различными ОС и </a:t>
            </a:r>
            <a:r>
              <a:rPr lang="en-US" sz="2000" b="1" dirty="0"/>
              <a:t> </a:t>
            </a:r>
            <a:r>
              <a:rPr lang="ru-RU" sz="2000" b="1" dirty="0"/>
              <a:t>аппаратными платформами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PPTP (Point-to-Point Tunneling Protocol) </a:t>
            </a:r>
            <a:r>
              <a:rPr lang="ru-RU" sz="2000" b="1" dirty="0"/>
              <a:t>используется для коммуникации между</a:t>
            </a:r>
            <a:r>
              <a:rPr lang="en-US" sz="2000" b="1" dirty="0"/>
              <a:t> </a:t>
            </a:r>
            <a:r>
              <a:rPr lang="ru-RU" sz="2000" b="1" dirty="0"/>
              <a:t>модулями</a:t>
            </a:r>
            <a:r>
              <a:rPr lang="en-US" sz="2000" b="1" dirty="0"/>
              <a:t> Remote Access Server</a:t>
            </a:r>
            <a:r>
              <a:rPr lang="ru-RU" sz="2000" b="1" dirty="0"/>
              <a:t>, </a:t>
            </a:r>
            <a:r>
              <a:rPr lang="en-US" sz="2000" b="1" dirty="0"/>
              <a:t> </a:t>
            </a:r>
            <a:r>
              <a:rPr lang="ru-RU" sz="2000" b="1" dirty="0"/>
              <a:t>работающими на машинах под </a:t>
            </a:r>
            <a:r>
              <a:rPr lang="en-US" sz="2000" b="1" dirty="0"/>
              <a:t>Windows 2000, </a:t>
            </a:r>
            <a:r>
              <a:rPr lang="ru-RU" sz="2000" b="1" dirty="0"/>
              <a:t>соединенных через Интернет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Протокол </a:t>
            </a:r>
            <a:r>
              <a:rPr lang="en-US" sz="2000" b="1" dirty="0" err="1"/>
              <a:t>NWLink</a:t>
            </a:r>
            <a:r>
              <a:rPr lang="en-US" sz="2000" b="1" dirty="0"/>
              <a:t> </a:t>
            </a:r>
            <a:r>
              <a:rPr lang="ru-RU" sz="2000" b="1" dirty="0"/>
              <a:t>соединяет сети</a:t>
            </a:r>
            <a:r>
              <a:rPr lang="en-US" sz="2000" b="1" dirty="0"/>
              <a:t> NetBIOS </a:t>
            </a:r>
            <a:r>
              <a:rPr lang="ru-RU" sz="2000" b="1" dirty="0"/>
              <a:t>и</a:t>
            </a:r>
            <a:r>
              <a:rPr lang="en-US" sz="2000" b="1" dirty="0"/>
              <a:t> Novell NetWare.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Сетевые средства – протоколы (прод.)</a:t>
            </a:r>
            <a:endParaRPr lang="en-US" sz="3600" b="1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/>
              <a:t>Протокол </a:t>
            </a:r>
            <a:r>
              <a:rPr lang="en-US" sz="2400" b="1" dirty="0"/>
              <a:t>Data Link Control (DLC) </a:t>
            </a:r>
            <a:r>
              <a:rPr lang="ru-RU" sz="2400" b="1" dirty="0"/>
              <a:t>используется для доступа к </a:t>
            </a:r>
            <a:r>
              <a:rPr lang="en-US" sz="2400" b="1" dirty="0"/>
              <a:t>mainframe-</a:t>
            </a:r>
            <a:r>
              <a:rPr lang="ru-RU" sz="2400" b="1" dirty="0"/>
              <a:t>компьютерам</a:t>
            </a:r>
            <a:r>
              <a:rPr lang="en-US" sz="2400" b="1" dirty="0"/>
              <a:t> IBM </a:t>
            </a:r>
            <a:r>
              <a:rPr lang="ru-RU" sz="2400" b="1" dirty="0"/>
              <a:t>и принтерам</a:t>
            </a:r>
            <a:r>
              <a:rPr lang="en-US" sz="2400" b="1" dirty="0"/>
              <a:t> HP</a:t>
            </a:r>
            <a:r>
              <a:rPr lang="ru-RU" sz="2400" b="1" dirty="0"/>
              <a:t>, непосредственно подсоединенным к сети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Системы на базе </a:t>
            </a:r>
            <a:r>
              <a:rPr lang="en-US" sz="2400" b="1" dirty="0"/>
              <a:t>Windows 2000 </a:t>
            </a:r>
            <a:r>
              <a:rPr lang="ru-RU" sz="2400" b="1" dirty="0"/>
              <a:t>могут взаимодействовать с компьютерами</a:t>
            </a:r>
            <a:r>
              <a:rPr lang="en-US" sz="2400" b="1" dirty="0"/>
              <a:t> Macintosh </a:t>
            </a:r>
            <a:r>
              <a:rPr lang="ru-RU" sz="2400" b="1" dirty="0"/>
              <a:t>с помощью протокола</a:t>
            </a:r>
            <a:r>
              <a:rPr lang="en-US" sz="2400" b="1" dirty="0"/>
              <a:t> Apple Talk</a:t>
            </a:r>
            <a:r>
              <a:rPr lang="ru-RU" sz="2400" b="1" dirty="0"/>
              <a:t>, если сервер в сети, работающий под </a:t>
            </a:r>
            <a:r>
              <a:rPr lang="en-US" sz="2400" b="1" dirty="0"/>
              <a:t>Windows 2000, </a:t>
            </a:r>
            <a:r>
              <a:rPr lang="ru-RU" sz="2400" b="1" dirty="0"/>
              <a:t>использует пакет </a:t>
            </a:r>
            <a:r>
              <a:rPr lang="en-US" sz="2400" b="1" dirty="0"/>
              <a:t>Windows 2000 Services for Macintosh.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28600"/>
            <a:ext cx="8313737" cy="609600"/>
          </a:xfrm>
        </p:spPr>
        <p:txBody>
          <a:bodyPr/>
          <a:lstStyle/>
          <a:p>
            <a:r>
              <a:rPr lang="ru-RU" sz="3200" b="1"/>
              <a:t>Сетевые средства – механизмы распределенной обработки</a:t>
            </a:r>
            <a:endParaRPr lang="en-US" sz="3200" b="1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295400"/>
            <a:ext cx="7785100" cy="5402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Windows 2000 </a:t>
            </a:r>
            <a:r>
              <a:rPr lang="ru-RU" sz="2000" b="1" dirty="0"/>
              <a:t>поддерживает распределенные приложения</a:t>
            </a:r>
            <a:r>
              <a:rPr lang="en-US" sz="2000" b="1" dirty="0"/>
              <a:t> </a:t>
            </a:r>
            <a:r>
              <a:rPr lang="ru-RU" sz="2000" b="1" dirty="0"/>
              <a:t>с помощью именованных</a:t>
            </a:r>
            <a:r>
              <a:rPr lang="en-US" sz="2000" b="1" dirty="0"/>
              <a:t> NetBIOS,</a:t>
            </a:r>
            <a:r>
              <a:rPr lang="ru-RU" sz="2000" b="1" dirty="0"/>
              <a:t> именованных конвейеров </a:t>
            </a:r>
            <a:r>
              <a:rPr lang="en-US" sz="2000" b="1" dirty="0"/>
              <a:t>(pipes)</a:t>
            </a:r>
            <a:r>
              <a:rPr lang="ru-RU" sz="2000" b="1" dirty="0"/>
              <a:t>,</a:t>
            </a:r>
            <a:r>
              <a:rPr lang="en-US" sz="2000" b="1" dirty="0"/>
              <a:t> </a:t>
            </a:r>
            <a:r>
              <a:rPr lang="en-US" sz="2000" b="1" dirty="0" err="1"/>
              <a:t>mailslots</a:t>
            </a:r>
            <a:r>
              <a:rPr lang="en-US" sz="2000" b="1" dirty="0"/>
              <a:t>, Windows Sockets, Remote Procedure Calls (RPC)</a:t>
            </a:r>
            <a:r>
              <a:rPr lang="ru-RU" sz="2000" b="1" dirty="0"/>
              <a:t> и</a:t>
            </a:r>
            <a:r>
              <a:rPr lang="en-US" sz="2000" b="1" dirty="0"/>
              <a:t> Network Dynamic Data Exchange (</a:t>
            </a:r>
            <a:r>
              <a:rPr lang="en-US" sz="2000" b="1" dirty="0" err="1"/>
              <a:t>NetDDE</a:t>
            </a:r>
            <a:r>
              <a:rPr lang="en-US" sz="2000" b="1" dirty="0"/>
              <a:t>).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NetBIOS </a:t>
            </a:r>
            <a:r>
              <a:rPr lang="ru-RU" sz="2000" b="1" dirty="0"/>
              <a:t>могут взаимодействовать через сеть, используя</a:t>
            </a:r>
            <a:r>
              <a:rPr lang="en-US" sz="2000" b="1" dirty="0"/>
              <a:t> NetBEUI, </a:t>
            </a:r>
            <a:r>
              <a:rPr lang="en-US" sz="2000" b="1" dirty="0" err="1"/>
              <a:t>NWLink</a:t>
            </a:r>
            <a:r>
              <a:rPr lang="ru-RU" sz="2000" b="1" dirty="0"/>
              <a:t> или</a:t>
            </a:r>
            <a:r>
              <a:rPr lang="en-US" sz="2000" b="1" dirty="0"/>
              <a:t> TCP/IP.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Именованные конвейеры – это </a:t>
            </a:r>
            <a:r>
              <a:rPr lang="en-US" sz="2000" b="1" dirty="0"/>
              <a:t> </a:t>
            </a:r>
            <a:r>
              <a:rPr lang="ru-RU" sz="2000" b="1" dirty="0"/>
              <a:t>механизм передачи сообщений через сетевую коннекцию. Они именуются с использованием</a:t>
            </a:r>
            <a:r>
              <a:rPr lang="en-US" sz="2000" b="1" dirty="0"/>
              <a:t> </a:t>
            </a:r>
            <a:r>
              <a:rPr lang="en-US" sz="2000" b="1" i="1" dirty="0"/>
              <a:t>uniform naming convention</a:t>
            </a:r>
            <a:r>
              <a:rPr lang="en-US" sz="2000" b="1" dirty="0"/>
              <a:t> (UNC).</a:t>
            </a:r>
          </a:p>
          <a:p>
            <a:pPr>
              <a:lnSpc>
                <a:spcPct val="90000"/>
              </a:lnSpc>
            </a:pPr>
            <a:r>
              <a:rPr lang="en-US" sz="2000" b="1" dirty="0" err="1"/>
              <a:t>Mailslots</a:t>
            </a:r>
            <a:r>
              <a:rPr lang="en-US" sz="2000" b="1" dirty="0"/>
              <a:t> </a:t>
            </a:r>
            <a:r>
              <a:rPr lang="ru-RU" sz="2000" b="1" dirty="0"/>
              <a:t>– это механизм передачи сообщений без непосредственного использования коннекции,</a:t>
            </a:r>
            <a:r>
              <a:rPr lang="en-US" sz="2000" b="1" dirty="0"/>
              <a:t> </a:t>
            </a:r>
            <a:r>
              <a:rPr lang="ru-RU" sz="2000" b="1" dirty="0"/>
              <a:t>основанный на приложениях типа поиска компонент в сети.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Winsock, API</a:t>
            </a:r>
            <a:r>
              <a:rPr lang="ru-RU" sz="2000" b="1" dirty="0"/>
              <a:t> для реализации сокетов под </a:t>
            </a:r>
            <a:r>
              <a:rPr lang="en-US" sz="2000" b="1" dirty="0"/>
              <a:t>Windows, - </a:t>
            </a:r>
            <a:r>
              <a:rPr lang="ru-RU" sz="2000" b="1" dirty="0"/>
              <a:t>это интерфейс уровня сеанса,</a:t>
            </a:r>
            <a:r>
              <a:rPr lang="en-US" sz="2000" b="1" dirty="0"/>
              <a:t> </a:t>
            </a:r>
            <a:r>
              <a:rPr lang="ru-RU" sz="2000" b="1" dirty="0"/>
              <a:t>который обеспечивает стандартизованный интерфейс</a:t>
            </a:r>
            <a:r>
              <a:rPr lang="en-US" sz="2000" b="1" dirty="0"/>
              <a:t> </a:t>
            </a:r>
            <a:r>
              <a:rPr lang="ru-RU" sz="2000" b="1" dirty="0"/>
              <a:t>для </a:t>
            </a:r>
            <a:r>
              <a:rPr lang="ru-RU" sz="2000" b="1" dirty="0" smtClean="0"/>
              <a:t>многих </a:t>
            </a:r>
            <a:r>
              <a:rPr lang="ru-RU" sz="2000" b="1" dirty="0"/>
              <a:t>транспортных протоколов,</a:t>
            </a:r>
            <a:r>
              <a:rPr lang="en-US" sz="2000" b="1" dirty="0"/>
              <a:t> </a:t>
            </a:r>
            <a:r>
              <a:rPr lang="ru-RU" sz="2000" b="1" dirty="0"/>
              <a:t>которые могут иметь различные схемы адресации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0975"/>
            <a:ext cx="8118475" cy="1114425"/>
          </a:xfrm>
        </p:spPr>
        <p:txBody>
          <a:bodyPr/>
          <a:lstStyle/>
          <a:p>
            <a:r>
              <a:rPr lang="ru-RU" sz="3600" b="1"/>
              <a:t>Механизмы распределенной обработки (прод.)</a:t>
            </a:r>
            <a:endParaRPr lang="en-US" sz="3600" b="1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572000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Механизм</a:t>
            </a:r>
            <a:r>
              <a:rPr lang="en-US" sz="2400" b="1" dirty="0"/>
              <a:t> RPC </a:t>
            </a:r>
            <a:r>
              <a:rPr lang="ru-RU" sz="2400" b="1" dirty="0"/>
              <a:t>в </a:t>
            </a:r>
            <a:r>
              <a:rPr lang="en-US" sz="2400" b="1" dirty="0"/>
              <a:t>Windows 2000 </a:t>
            </a:r>
            <a:r>
              <a:rPr lang="ru-RU" sz="2400" b="1" dirty="0"/>
              <a:t>следует широко используемому стандарту</a:t>
            </a:r>
            <a:r>
              <a:rPr lang="en-US" sz="2400" b="1" dirty="0"/>
              <a:t> Distributed Computing Environment </a:t>
            </a:r>
            <a:r>
              <a:rPr lang="ru-RU" sz="2400" b="1" dirty="0"/>
              <a:t>для </a:t>
            </a:r>
            <a:r>
              <a:rPr lang="en-US" sz="2400" b="1" dirty="0"/>
              <a:t>RPC </a:t>
            </a:r>
            <a:r>
              <a:rPr lang="ru-RU" sz="2400" b="1" dirty="0"/>
              <a:t>- сообщений</a:t>
            </a:r>
            <a:r>
              <a:rPr lang="en-US" sz="2400" b="1" dirty="0"/>
              <a:t>, </a:t>
            </a:r>
            <a:r>
              <a:rPr lang="ru-RU" sz="2400" b="1" dirty="0"/>
              <a:t>так что </a:t>
            </a:r>
            <a:r>
              <a:rPr lang="ru-RU" sz="2400" b="1" dirty="0" smtClean="0"/>
              <a:t>программы</a:t>
            </a:r>
            <a:r>
              <a:rPr lang="ru-RU" sz="2400" b="1" dirty="0"/>
              <a:t>, использующие </a:t>
            </a:r>
            <a:r>
              <a:rPr lang="en-US" sz="2400" b="1" dirty="0"/>
              <a:t>RPC </a:t>
            </a:r>
            <a:r>
              <a:rPr lang="ru-RU" sz="2400" b="1" dirty="0"/>
              <a:t>для </a:t>
            </a:r>
            <a:r>
              <a:rPr lang="en-US" sz="2400" b="1" dirty="0"/>
              <a:t>Windows 2000, </a:t>
            </a:r>
            <a:r>
              <a:rPr lang="ru-RU" sz="2400" b="1" dirty="0"/>
              <a:t>имеют высокую степень переносимости</a:t>
            </a:r>
            <a:r>
              <a:rPr lang="en-US" sz="2400" b="1" dirty="0"/>
              <a:t>.</a:t>
            </a:r>
          </a:p>
          <a:p>
            <a:pPr lvl="1"/>
            <a:r>
              <a:rPr lang="en-US" sz="2400" b="1" dirty="0"/>
              <a:t>RPC </a:t>
            </a:r>
            <a:r>
              <a:rPr lang="ru-RU" sz="2400" b="1" dirty="0"/>
              <a:t>– сообщения посылаются с использованием</a:t>
            </a:r>
            <a:r>
              <a:rPr lang="en-US" sz="2400" b="1" dirty="0"/>
              <a:t> NetBIOS, </a:t>
            </a:r>
            <a:r>
              <a:rPr lang="ru-RU" sz="2400" b="1" dirty="0"/>
              <a:t>или </a:t>
            </a:r>
            <a:r>
              <a:rPr lang="en-US" sz="2400" b="1" dirty="0"/>
              <a:t>Winsock </a:t>
            </a:r>
            <a:r>
              <a:rPr lang="ru-RU" sz="2400" b="1" dirty="0"/>
              <a:t>в сетях</a:t>
            </a:r>
            <a:r>
              <a:rPr lang="en-US" sz="2400" b="1" dirty="0"/>
              <a:t> TCP/IP, </a:t>
            </a:r>
            <a:r>
              <a:rPr lang="ru-RU" sz="2400" b="1" dirty="0"/>
              <a:t>или именованные конвейеры в сетях</a:t>
            </a:r>
            <a:r>
              <a:rPr lang="en-US" sz="2400" b="1" dirty="0"/>
              <a:t> LAN Manager.</a:t>
            </a:r>
          </a:p>
          <a:p>
            <a:pPr lvl="1"/>
            <a:r>
              <a:rPr lang="en-US" sz="2400" b="1" dirty="0"/>
              <a:t>Windows 2000 </a:t>
            </a:r>
            <a:r>
              <a:rPr lang="ru-RU" sz="2400" b="1" dirty="0"/>
              <a:t>предоставляет</a:t>
            </a:r>
            <a:r>
              <a:rPr lang="en-US" sz="2400" b="1" dirty="0"/>
              <a:t> </a:t>
            </a:r>
            <a:r>
              <a:rPr lang="en-US" sz="2400" b="1" i="1" dirty="0"/>
              <a:t>Microsoft</a:t>
            </a:r>
            <a:r>
              <a:rPr lang="en-US" sz="2400" b="1" dirty="0"/>
              <a:t> </a:t>
            </a:r>
            <a:r>
              <a:rPr lang="en-US" sz="2400" b="1" i="1" dirty="0"/>
              <a:t>Interface Definition</a:t>
            </a:r>
            <a:r>
              <a:rPr lang="en-US" sz="2400" b="1" dirty="0"/>
              <a:t> </a:t>
            </a:r>
            <a:r>
              <a:rPr lang="en-US" sz="2400" b="1" i="1" dirty="0"/>
              <a:t>Language</a:t>
            </a:r>
            <a:r>
              <a:rPr lang="en-US" sz="2400" b="1" dirty="0"/>
              <a:t> </a:t>
            </a:r>
            <a:r>
              <a:rPr lang="ru-RU" sz="2400" b="1" dirty="0"/>
              <a:t>для описания имен, аргументов и результатов удаленных процедур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58204" cy="1055673"/>
          </a:xfrm>
        </p:spPr>
        <p:txBody>
          <a:bodyPr/>
          <a:lstStyle/>
          <a:p>
            <a:r>
              <a:rPr lang="ru-RU" b="1" dirty="0"/>
              <a:t>Система </a:t>
            </a:r>
            <a:r>
              <a:rPr lang="ru-RU" b="1" dirty="0" smtClean="0"/>
              <a:t>файлов</a:t>
            </a:r>
            <a:r>
              <a:rPr lang="en-US" b="1" dirty="0" smtClean="0"/>
              <a:t> NTFS</a:t>
            </a:r>
            <a:endParaRPr lang="en-US" b="1" dirty="0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43050"/>
            <a:ext cx="7848600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Фундаментальная структура системы файлов </a:t>
            </a:r>
            <a:r>
              <a:rPr lang="en-US" sz="2000" b="1" dirty="0"/>
              <a:t>Windows 2000 (NTFS) – </a:t>
            </a:r>
            <a:r>
              <a:rPr lang="ru-RU" sz="2000" b="1" i="1" dirty="0"/>
              <a:t>том (</a:t>
            </a:r>
            <a:r>
              <a:rPr lang="en-US" sz="2000" b="1" i="1" dirty="0"/>
              <a:t>volume</a:t>
            </a:r>
            <a:r>
              <a:rPr lang="en-US" sz="2000" b="1" dirty="0"/>
              <a:t>).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Создается утилитой администрирования диска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Основан на логическом диске (</a:t>
            </a:r>
            <a:r>
              <a:rPr lang="en-US" sz="2000" b="1" dirty="0"/>
              <a:t>partition).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Может занимать часть диска, целый диск или распределяться по нескольким дискам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Все метаданные</a:t>
            </a:r>
            <a:r>
              <a:rPr lang="en-US" sz="2000" b="1" dirty="0"/>
              <a:t>, </a:t>
            </a:r>
            <a:r>
              <a:rPr lang="ru-RU" sz="2000" b="1" dirty="0"/>
              <a:t>такие как информация о томе</a:t>
            </a:r>
            <a:r>
              <a:rPr lang="en-US" sz="2000" b="1" dirty="0"/>
              <a:t>, </a:t>
            </a:r>
            <a:r>
              <a:rPr lang="ru-RU" sz="2000" b="1" dirty="0"/>
              <a:t>хранятся в обычном файле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NTFS </a:t>
            </a:r>
            <a:r>
              <a:rPr lang="ru-RU" sz="2000" b="1" dirty="0"/>
              <a:t>использует </a:t>
            </a:r>
            <a:r>
              <a:rPr lang="ru-RU" sz="2000" b="1" i="1" dirty="0"/>
              <a:t>кластеры </a:t>
            </a:r>
            <a:r>
              <a:rPr lang="ru-RU" sz="2000" b="1" dirty="0"/>
              <a:t>как базовую единицу выделения дисковой памяти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Кластер – число секторов диска, размер </a:t>
            </a:r>
            <a:r>
              <a:rPr lang="ru-RU" sz="2000" b="1" dirty="0" smtClean="0"/>
              <a:t>которого </a:t>
            </a:r>
            <a:r>
              <a:rPr lang="ru-RU" sz="2000" b="1" dirty="0"/>
              <a:t>– степень двойки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Поскольку размер кластера меньше, чем в </a:t>
            </a:r>
            <a:r>
              <a:rPr lang="en-US" sz="2000" b="1" dirty="0"/>
              <a:t>FAT16, </a:t>
            </a:r>
            <a:r>
              <a:rPr lang="ru-RU" sz="2000" b="1" dirty="0"/>
              <a:t>внутренняя фрагментация уменьшается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924800" cy="1066800"/>
          </a:xfrm>
        </p:spPr>
        <p:txBody>
          <a:bodyPr/>
          <a:lstStyle/>
          <a:p>
            <a:r>
              <a:rPr lang="ru-RU" sz="3600" b="1" dirty="0"/>
              <a:t>Сетевые средства – Перенаправления и серверы</a:t>
            </a:r>
            <a:endParaRPr lang="en-US" sz="3600" b="1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5926"/>
            <a:ext cx="8101042" cy="469107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В </a:t>
            </a:r>
            <a:r>
              <a:rPr lang="en-US" sz="2400" b="1" dirty="0"/>
              <a:t>Windows 2000 </a:t>
            </a:r>
            <a:r>
              <a:rPr lang="ru-RU" sz="2400" b="1" dirty="0"/>
              <a:t>приложение</a:t>
            </a:r>
            <a:r>
              <a:rPr lang="en-US" sz="2400" b="1" dirty="0"/>
              <a:t> </a:t>
            </a:r>
            <a:r>
              <a:rPr lang="ru-RU" sz="2400" b="1" dirty="0"/>
              <a:t>может использовать</a:t>
            </a:r>
            <a:r>
              <a:rPr lang="en-US" sz="2400" b="1" dirty="0"/>
              <a:t> API </a:t>
            </a:r>
            <a:r>
              <a:rPr lang="ru-RU" sz="2400" b="1" dirty="0"/>
              <a:t>для ввода-вывода </a:t>
            </a:r>
            <a:r>
              <a:rPr lang="en-US" sz="2400" b="1" dirty="0"/>
              <a:t>Windows 2000  </a:t>
            </a:r>
            <a:r>
              <a:rPr lang="ru-RU" sz="2400" b="1" dirty="0"/>
              <a:t>для доступа к файлам удаленного компьютера, как к локальным файлам, при условии, что на удаленном компьютере</a:t>
            </a:r>
            <a:r>
              <a:rPr lang="en-US" sz="2400" b="1" dirty="0"/>
              <a:t> </a:t>
            </a:r>
            <a:r>
              <a:rPr lang="ru-RU" sz="2400" b="1" dirty="0"/>
              <a:t>исполняется</a:t>
            </a:r>
            <a:r>
              <a:rPr lang="en-US" sz="2400" b="1" dirty="0"/>
              <a:t> MS-NET server.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Перенаправитель</a:t>
            </a:r>
            <a:r>
              <a:rPr lang="en-US" sz="2400" b="1" dirty="0"/>
              <a:t> </a:t>
            </a:r>
            <a:r>
              <a:rPr lang="ru-RU" sz="2400" b="1" dirty="0"/>
              <a:t>(</a:t>
            </a:r>
            <a:r>
              <a:rPr lang="en-US" sz="2400" b="1" i="1" dirty="0"/>
              <a:t>redirector</a:t>
            </a:r>
            <a:r>
              <a:rPr lang="ru-RU" sz="2400" b="1" dirty="0"/>
              <a:t>) - </a:t>
            </a:r>
            <a:r>
              <a:rPr lang="en-US" sz="2400" b="1" dirty="0"/>
              <a:t> </a:t>
            </a:r>
            <a:r>
              <a:rPr lang="ru-RU" sz="2400" b="1" dirty="0"/>
              <a:t>это объект клиентской стороны,</a:t>
            </a:r>
            <a:r>
              <a:rPr lang="en-US" sz="2400" b="1" dirty="0"/>
              <a:t> </a:t>
            </a:r>
            <a:r>
              <a:rPr lang="ru-RU" sz="2400" b="1" dirty="0"/>
              <a:t>который пересылает запросы на ввод-вывод удаленных файлов. Эти запросы затем удовлетворяются сервером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Для повышения производительности и обеспечения безопасности, </a:t>
            </a:r>
            <a:r>
              <a:rPr lang="ru-RU" sz="2400" b="1" dirty="0" smtClean="0"/>
              <a:t>перенаправители </a:t>
            </a:r>
            <a:r>
              <a:rPr lang="ru-RU" sz="2400" b="1" dirty="0"/>
              <a:t>и серверы выполняются в режиме ядра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533400"/>
          </a:xfrm>
        </p:spPr>
        <p:txBody>
          <a:bodyPr/>
          <a:lstStyle/>
          <a:p>
            <a:r>
              <a:rPr lang="ru-RU" sz="3600" b="1"/>
              <a:t>Доступ к удаленному файлу</a:t>
            </a:r>
            <a:endParaRPr lang="en-US" sz="3600" b="1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077913"/>
            <a:ext cx="7188200" cy="51704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Приложение вызывает менеджер ввода-вывода</a:t>
            </a:r>
            <a:r>
              <a:rPr lang="en-US" sz="2000" b="1" dirty="0"/>
              <a:t> </a:t>
            </a:r>
            <a:r>
              <a:rPr lang="ru-RU" sz="2000" b="1" dirty="0"/>
              <a:t>для запроса на открытие файла</a:t>
            </a:r>
            <a:r>
              <a:rPr lang="en-US" sz="2000" b="1" dirty="0"/>
              <a:t> (</a:t>
            </a:r>
            <a:r>
              <a:rPr lang="ru-RU" sz="2000" b="1" dirty="0"/>
              <a:t>предполагается, что имя файла – в стандартном формате</a:t>
            </a:r>
            <a:r>
              <a:rPr lang="en-US" sz="2000" b="1" dirty="0"/>
              <a:t> UNC).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Менеджер ввода-вывода конструирует пакет запроса на ввод-вывод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Менеджер ввода-вывода распознает, что это запрос к удаленному файлу</a:t>
            </a:r>
            <a:r>
              <a:rPr lang="en-US" sz="2000" b="1" dirty="0"/>
              <a:t>, </a:t>
            </a:r>
            <a:r>
              <a:rPr lang="ru-RU" sz="2000" b="1" dirty="0"/>
              <a:t>и вызывает специальный драйвер, называемый</a:t>
            </a:r>
            <a:r>
              <a:rPr lang="en-US" sz="2000" b="1" dirty="0"/>
              <a:t> Multiple Universal Naming Convention Provider (MUP).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MUP </a:t>
            </a:r>
            <a:r>
              <a:rPr lang="ru-RU" sz="2000" b="1" dirty="0"/>
              <a:t>посылает пакет запроса на ввод-вывод</a:t>
            </a:r>
            <a:r>
              <a:rPr lang="en-US" sz="2000" b="1" dirty="0"/>
              <a:t> </a:t>
            </a:r>
            <a:r>
              <a:rPr lang="ru-RU" sz="2000" b="1" dirty="0"/>
              <a:t>асинхронно всем зарегистрированным перенаправителям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Перенаправитель, который может удовлетворить  данный запрос, отвечает</a:t>
            </a:r>
            <a:r>
              <a:rPr lang="en-US" sz="2000" b="1" dirty="0"/>
              <a:t> MUP.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Для того, чтобы не задавать тот же вопрос перенаправителям в будущем</a:t>
            </a:r>
            <a:r>
              <a:rPr lang="en-US" sz="2000" b="1" dirty="0"/>
              <a:t>, MUP </a:t>
            </a:r>
            <a:r>
              <a:rPr lang="ru-RU" sz="2000" b="1" dirty="0"/>
              <a:t>использует кэш-память</a:t>
            </a:r>
            <a:r>
              <a:rPr lang="en-US" sz="2000" b="1" dirty="0"/>
              <a:t> </a:t>
            </a:r>
            <a:r>
              <a:rPr lang="ru-RU" sz="2000" b="1" dirty="0"/>
              <a:t>для запоминания того, какой перенаправитель может работать с этим файлом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Доступ к удаленному файлу (прод.)</a:t>
            </a:r>
            <a:endParaRPr lang="en-US" sz="3600" b="1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Перенаправитель посылает сетевой запрос удаленной системе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Сетевые драйверы удаленной системы</a:t>
            </a:r>
            <a:r>
              <a:rPr lang="en-US" sz="2400" b="1" dirty="0"/>
              <a:t> </a:t>
            </a:r>
            <a:r>
              <a:rPr lang="ru-RU" sz="2400" b="1" dirty="0"/>
              <a:t>получают запрос и передают его драйверу сервера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Драйвер сервера перепоручает этот запрос драйверу соответствующей файловой системы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Соответствующий драйвер вызывается для доступа к данным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Результаты возвращаются драйверу сервера</a:t>
            </a:r>
            <a:r>
              <a:rPr lang="en-US" sz="2400" b="1" dirty="0"/>
              <a:t>, </a:t>
            </a:r>
            <a:r>
              <a:rPr lang="ru-RU" sz="2400" b="1" dirty="0"/>
              <a:t>который пересылает данные перенаправителю, передавшему запрос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329642" cy="1127111"/>
          </a:xfrm>
        </p:spPr>
        <p:txBody>
          <a:bodyPr/>
          <a:lstStyle/>
          <a:p>
            <a:r>
              <a:rPr lang="ru-RU" sz="3600" b="1" dirty="0" smtClean="0"/>
              <a:t>Сетевые </a:t>
            </a:r>
            <a:r>
              <a:rPr lang="ru-RU" sz="3600" b="1" dirty="0"/>
              <a:t>средства - Домены</a:t>
            </a:r>
            <a:endParaRPr lang="en-US" sz="3600" b="1" dirty="0"/>
          </a:p>
        </p:txBody>
      </p:sp>
      <p:sp>
        <p:nvSpPr>
          <p:cNvPr id="7188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365250" y="1428736"/>
            <a:ext cx="6778650" cy="46974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Windows NT </a:t>
            </a:r>
            <a:r>
              <a:rPr lang="ru-RU" sz="2000" b="1" dirty="0"/>
              <a:t>использует концепцию домена для управления глобальными правами доступа между группами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Домен – это группа машин, использующих </a:t>
            </a:r>
            <a:r>
              <a:rPr lang="en-US" sz="2000" b="1" dirty="0"/>
              <a:t>Windows NT Server, </a:t>
            </a:r>
            <a:r>
              <a:rPr lang="ru-RU" sz="2000" b="1" dirty="0"/>
              <a:t>которые используют одну и ту же политику безопасности и одну и ту же пользовательскую базу данных.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Windows 2000 </a:t>
            </a:r>
            <a:r>
              <a:rPr lang="ru-RU" sz="2000" b="1" dirty="0"/>
              <a:t>обеспечивает три модели</a:t>
            </a:r>
            <a:r>
              <a:rPr lang="en-US" sz="2000" b="1" dirty="0"/>
              <a:t> </a:t>
            </a:r>
            <a:r>
              <a:rPr lang="ru-RU" sz="2000" b="1" dirty="0"/>
              <a:t>установки доверительных связей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i="1" dirty="0"/>
              <a:t>Однонаправленную - </a:t>
            </a:r>
            <a:r>
              <a:rPr lang="en-US" sz="2000" b="1" i="1" dirty="0"/>
              <a:t> A </a:t>
            </a:r>
            <a:r>
              <a:rPr lang="ru-RU" sz="2000" b="1" i="1" dirty="0"/>
              <a:t>доверяет</a:t>
            </a:r>
            <a:r>
              <a:rPr lang="en-US" sz="2000" b="1" i="1" dirty="0"/>
              <a:t> B</a:t>
            </a:r>
          </a:p>
          <a:p>
            <a:pPr lvl="1">
              <a:lnSpc>
                <a:spcPct val="90000"/>
              </a:lnSpc>
            </a:pPr>
            <a:r>
              <a:rPr lang="ru-RU" sz="2000" b="1" i="1" dirty="0"/>
              <a:t>Двунаправленную, или транзитивную -</a:t>
            </a:r>
            <a:r>
              <a:rPr lang="en-US" sz="2000" b="1" i="1" dirty="0"/>
              <a:t> A </a:t>
            </a:r>
            <a:r>
              <a:rPr lang="ru-RU" sz="2000" b="1" i="1" dirty="0"/>
              <a:t>доверяет</a:t>
            </a:r>
            <a:r>
              <a:rPr lang="en-US" sz="2000" b="1" i="1" dirty="0"/>
              <a:t> B, B </a:t>
            </a:r>
            <a:r>
              <a:rPr lang="ru-RU" sz="2000" b="1" i="1" dirty="0"/>
              <a:t>доверяет</a:t>
            </a:r>
            <a:r>
              <a:rPr lang="en-US" sz="2000" b="1" i="1" dirty="0"/>
              <a:t> C</a:t>
            </a:r>
            <a:r>
              <a:rPr lang="ru-RU" sz="2000" b="1" i="1" dirty="0"/>
              <a:t>, следовательно,</a:t>
            </a:r>
            <a:r>
              <a:rPr lang="en-US" sz="2000" b="1" i="1" dirty="0"/>
              <a:t>  A, B, C </a:t>
            </a:r>
            <a:r>
              <a:rPr lang="ru-RU" sz="2000" b="1" i="1" dirty="0"/>
              <a:t>доверяют друг другу</a:t>
            </a:r>
            <a:endParaRPr lang="en-US" sz="2000" b="1" i="1" dirty="0"/>
          </a:p>
          <a:p>
            <a:pPr lvl="1">
              <a:lnSpc>
                <a:spcPct val="90000"/>
              </a:lnSpc>
            </a:pPr>
            <a:r>
              <a:rPr lang="ru-RU" sz="2000" b="1" i="1" dirty="0"/>
              <a:t>Перекрестную (</a:t>
            </a:r>
            <a:r>
              <a:rPr lang="en-US" sz="2000" b="1" i="1" dirty="0"/>
              <a:t>Crosslink</a:t>
            </a:r>
            <a:r>
              <a:rPr lang="ru-RU" sz="2000" b="1" i="1" dirty="0"/>
              <a:t>)</a:t>
            </a:r>
            <a:r>
              <a:rPr lang="en-US" sz="2000" b="1" i="1" dirty="0"/>
              <a:t> – </a:t>
            </a:r>
            <a:r>
              <a:rPr lang="ru-RU" sz="2000" b="1" i="1" dirty="0"/>
              <a:t>допускает, чтобы аутентификация миновала иерархию,</a:t>
            </a:r>
            <a:r>
              <a:rPr lang="en-US" sz="2000" b="1" i="1" dirty="0"/>
              <a:t> </a:t>
            </a:r>
            <a:r>
              <a:rPr lang="ru-RU" sz="2000" b="1" i="1" dirty="0"/>
              <a:t>с целью сокращения аутентификационного трафика</a:t>
            </a:r>
            <a:r>
              <a:rPr lang="en-US" sz="2000" b="1" i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457200"/>
          </a:xfrm>
        </p:spPr>
        <p:txBody>
          <a:bodyPr/>
          <a:lstStyle/>
          <a:p>
            <a:r>
              <a:rPr lang="ru-RU" sz="3600" b="1"/>
              <a:t>Разрешение имен в сетях</a:t>
            </a:r>
            <a:r>
              <a:rPr lang="en-US" sz="3600" b="1"/>
              <a:t> TCP/IP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125" y="1304925"/>
            <a:ext cx="7712075" cy="5172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В сети</a:t>
            </a:r>
            <a:r>
              <a:rPr lang="en-US" sz="2400" b="1" dirty="0"/>
              <a:t> IP </a:t>
            </a:r>
            <a:r>
              <a:rPr lang="ru-RU" sz="2400" b="1" dirty="0"/>
              <a:t>разрешение имен –</a:t>
            </a:r>
            <a:r>
              <a:rPr lang="en-US" sz="2400" b="1" dirty="0"/>
              <a:t> </a:t>
            </a:r>
            <a:r>
              <a:rPr lang="ru-RU" sz="2400" b="1" dirty="0"/>
              <a:t>это процесс преобразования имени компьютера в </a:t>
            </a:r>
            <a:r>
              <a:rPr lang="en-US" sz="2400" b="1" dirty="0"/>
              <a:t>IP-</a:t>
            </a:r>
            <a:r>
              <a:rPr lang="ru-RU" sz="2400" b="1" dirty="0"/>
              <a:t>адрес</a:t>
            </a:r>
            <a:r>
              <a:rPr lang="en-US" sz="2400" b="1" dirty="0"/>
              <a:t>.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ru-RU" sz="2400" b="1" dirty="0"/>
              <a:t>Например, </a:t>
            </a:r>
            <a:r>
              <a:rPr lang="en-US" sz="2400" b="1" dirty="0"/>
              <a:t> </a:t>
            </a:r>
            <a:r>
              <a:rPr lang="en-US" sz="2400" b="1" dirty="0">
                <a:latin typeface="Courier" pitchFamily="49" charset="0"/>
              </a:rPr>
              <a:t>www.bell-labs.com</a:t>
            </a:r>
            <a:r>
              <a:rPr lang="en-US" sz="2400" b="1" dirty="0"/>
              <a:t> </a:t>
            </a:r>
            <a:r>
              <a:rPr lang="ru-RU" sz="2400" b="1" dirty="0"/>
              <a:t> преобразуется в </a:t>
            </a:r>
            <a:r>
              <a:rPr lang="en-US" sz="2400" b="1" dirty="0"/>
              <a:t> </a:t>
            </a:r>
            <a:r>
              <a:rPr lang="en-US" sz="2400" b="1" dirty="0">
                <a:latin typeface="Courier" pitchFamily="49" charset="0"/>
              </a:rPr>
              <a:t>135.104.1.14</a:t>
            </a:r>
            <a:br>
              <a:rPr lang="en-US" sz="2400" b="1" dirty="0">
                <a:latin typeface="Courier" pitchFamily="49" charset="0"/>
              </a:rPr>
            </a:b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Windows 2000 </a:t>
            </a:r>
            <a:r>
              <a:rPr lang="ru-RU" sz="2400" b="1" dirty="0"/>
              <a:t>обеспечивает несколько методов разрешения имен</a:t>
            </a:r>
            <a:r>
              <a:rPr lang="en-US" sz="24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Windows Internet Name Service (WINS)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broadcast name resolution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domain name system (DNS)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a host file 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an LMHOSTS 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Разрешение имен (прод.)</a:t>
            </a:r>
            <a:endParaRPr lang="en-US" sz="3600" b="1"/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WINS </a:t>
            </a:r>
            <a:r>
              <a:rPr lang="ru-RU" sz="2400" b="1" dirty="0"/>
              <a:t>состоит из одного или более</a:t>
            </a:r>
            <a:r>
              <a:rPr lang="en-US" sz="2400" b="1" dirty="0"/>
              <a:t> WINS </a:t>
            </a:r>
            <a:r>
              <a:rPr lang="ru-RU" sz="2400" b="1" dirty="0"/>
              <a:t>– серверов, поддерживающих</a:t>
            </a:r>
            <a:r>
              <a:rPr lang="en-US" sz="2400" b="1" dirty="0"/>
              <a:t> </a:t>
            </a:r>
            <a:r>
              <a:rPr lang="ru-RU" sz="2400" b="1" dirty="0"/>
              <a:t>динамическую базу данных </a:t>
            </a:r>
            <a:r>
              <a:rPr lang="en-US" sz="2400" b="1" dirty="0"/>
              <a:t> </a:t>
            </a:r>
            <a:r>
              <a:rPr lang="ru-RU" sz="2400" b="1" dirty="0"/>
              <a:t>о связях между именами и </a:t>
            </a:r>
            <a:r>
              <a:rPr lang="en-US" sz="2400" b="1" dirty="0"/>
              <a:t>IP-</a:t>
            </a:r>
            <a:r>
              <a:rPr lang="ru-RU" sz="2400" b="1" dirty="0"/>
              <a:t>адресами</a:t>
            </a:r>
            <a:r>
              <a:rPr lang="en-US" sz="2400" b="1" dirty="0"/>
              <a:t>, </a:t>
            </a:r>
            <a:r>
              <a:rPr lang="ru-RU" sz="2400" b="1" dirty="0"/>
              <a:t>а также </a:t>
            </a:r>
            <a:r>
              <a:rPr lang="ru-RU" sz="2400" b="1" dirty="0" smtClean="0"/>
              <a:t>клиентского программного обеспечения </a:t>
            </a:r>
            <a:r>
              <a:rPr lang="ru-RU" sz="2400" b="1" dirty="0"/>
              <a:t>для запросов к серверам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WINS </a:t>
            </a:r>
            <a:r>
              <a:rPr lang="ru-RU" sz="2400" b="1" dirty="0"/>
              <a:t>использует</a:t>
            </a:r>
            <a:r>
              <a:rPr lang="en-US" sz="2400" b="1" dirty="0"/>
              <a:t> Dynamic Host Configuration Protocol (DHCP), </a:t>
            </a:r>
            <a:r>
              <a:rPr lang="ru-RU" sz="2400" b="1" dirty="0"/>
              <a:t>который автоматически обновляет адресные конфигурации в</a:t>
            </a:r>
            <a:r>
              <a:rPr lang="en-US" sz="2400" b="1" dirty="0"/>
              <a:t> </a:t>
            </a:r>
            <a:r>
              <a:rPr lang="ru-RU" sz="2400" b="1" dirty="0"/>
              <a:t>базе данных</a:t>
            </a:r>
            <a:r>
              <a:rPr lang="en-US" sz="2400" b="1" dirty="0"/>
              <a:t> WINS</a:t>
            </a:r>
            <a:r>
              <a:rPr lang="ru-RU" sz="2400" b="1" dirty="0"/>
              <a:t> без вмешательства пользователя или системного администратора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28600"/>
            <a:ext cx="8915400" cy="1131888"/>
          </a:xfrm>
        </p:spPr>
        <p:txBody>
          <a:bodyPr/>
          <a:lstStyle/>
          <a:p>
            <a:r>
              <a:rPr lang="ru-RU" sz="2800" b="1" dirty="0"/>
              <a:t>Программный интерфейс –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Доступ </a:t>
            </a:r>
            <a:r>
              <a:rPr lang="ru-RU" sz="2800" b="1" dirty="0"/>
              <a:t>к объектам </a:t>
            </a:r>
            <a:r>
              <a:rPr lang="ru-RU" sz="2800" b="1" dirty="0" smtClean="0"/>
              <a:t>ядра</a:t>
            </a:r>
            <a:endParaRPr lang="en-US" sz="2800" b="1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724400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/>
              <a:t>Процесс получает доступ к объекту ядра, называемому</a:t>
            </a:r>
            <a:r>
              <a:rPr lang="en-US" sz="2000" b="1" dirty="0"/>
              <a:t> </a:t>
            </a:r>
            <a:r>
              <a:rPr lang="en-US" sz="2000" b="1" dirty="0">
                <a:latin typeface="Courier" pitchFamily="49" charset="0"/>
              </a:rPr>
              <a:t>XXX</a:t>
            </a:r>
            <a:r>
              <a:rPr lang="ru-RU" sz="2000" b="1" dirty="0">
                <a:latin typeface="Courier" pitchFamily="49" charset="0"/>
              </a:rPr>
              <a:t>,</a:t>
            </a:r>
            <a:r>
              <a:rPr lang="en-US" sz="2000" b="1" dirty="0"/>
              <a:t> </a:t>
            </a:r>
            <a:r>
              <a:rPr lang="ru-RU" sz="2000" b="1" dirty="0"/>
              <a:t>путем вызова функции</a:t>
            </a:r>
            <a:r>
              <a:rPr lang="en-US" sz="2000" b="1" dirty="0"/>
              <a:t> </a:t>
            </a:r>
            <a:r>
              <a:rPr lang="en-US" sz="2000" b="1" dirty="0" err="1">
                <a:latin typeface="Courier" pitchFamily="49" charset="0"/>
              </a:rPr>
              <a:t>CreateXXX</a:t>
            </a:r>
            <a:r>
              <a:rPr lang="en-US" sz="2000" b="1" dirty="0"/>
              <a:t> </a:t>
            </a:r>
            <a:r>
              <a:rPr lang="ru-RU" sz="2000" b="1" dirty="0"/>
              <a:t>для получения (открытия) ссылки (</a:t>
            </a:r>
            <a:r>
              <a:rPr lang="en-US" sz="2000" b="1" i="1" dirty="0"/>
              <a:t>handle</a:t>
            </a:r>
            <a:r>
              <a:rPr lang="ru-RU" sz="2000" b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на</a:t>
            </a:r>
            <a:r>
              <a:rPr lang="en-US" sz="2000" b="1" dirty="0"/>
              <a:t> </a:t>
            </a:r>
            <a:r>
              <a:rPr lang="en-US" sz="2000" b="1" dirty="0">
                <a:latin typeface="Courier" pitchFamily="49" charset="0"/>
              </a:rPr>
              <a:t>XXX</a:t>
            </a:r>
            <a:r>
              <a:rPr lang="en-US" sz="2000" b="1" dirty="0"/>
              <a:t>; </a:t>
            </a:r>
            <a:r>
              <a:rPr lang="ru-RU" sz="2000" b="1" dirty="0"/>
              <a:t>ссылка уникальна для данного процесса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Ссылка может быть закрыта вызовом функции</a:t>
            </a:r>
            <a:r>
              <a:rPr lang="en-US" sz="2000" b="1" dirty="0"/>
              <a:t> </a:t>
            </a:r>
            <a:r>
              <a:rPr lang="en-US" sz="2000" b="1" dirty="0" err="1">
                <a:latin typeface="Courier" pitchFamily="49" charset="0"/>
              </a:rPr>
              <a:t>CloseHandle</a:t>
            </a:r>
            <a:r>
              <a:rPr lang="en-US" sz="2000" b="1" dirty="0"/>
              <a:t>; </a:t>
            </a:r>
            <a:r>
              <a:rPr lang="ru-RU" sz="2000" b="1" dirty="0"/>
              <a:t>система может удалить данный объект, если счетчик ссылок на него стал равным нулю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Windows 2000 </a:t>
            </a:r>
            <a:r>
              <a:rPr lang="ru-RU" sz="2000" b="1" dirty="0" smtClean="0"/>
              <a:t> применяет три </a:t>
            </a:r>
            <a:r>
              <a:rPr lang="ru-RU" sz="2000" b="1" dirty="0"/>
              <a:t>способа совместного использования объекта несколькими процессами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Дочерний процесс наследует ссылку на объект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Один процесс дает объекту имя при его создании, а другой процесс</a:t>
            </a:r>
            <a:r>
              <a:rPr lang="en-US" sz="2000" b="1" dirty="0"/>
              <a:t> </a:t>
            </a:r>
            <a:r>
              <a:rPr lang="ru-RU" sz="2000" b="1" dirty="0"/>
              <a:t>открывает данное имя</a:t>
            </a:r>
            <a:r>
              <a:rPr lang="en-US" sz="2000" b="1" dirty="0"/>
              <a:t>.</a:t>
            </a:r>
          </a:p>
          <a:p>
            <a:pPr lvl="1">
              <a:buClr>
                <a:schemeClr val="tx1"/>
              </a:buClr>
              <a:buFont typeface="Wingdings 2" pitchFamily="18" charset="2"/>
              <a:buChar char=""/>
            </a:pPr>
            <a:r>
              <a:rPr lang="ru-RU" sz="2000" b="1" dirty="0">
                <a:latin typeface="Courier" pitchFamily="49" charset="0"/>
              </a:rPr>
              <a:t>Функция </a:t>
            </a:r>
            <a:r>
              <a:rPr lang="en-US" sz="2000" b="1" dirty="0" err="1">
                <a:latin typeface="Courier" pitchFamily="49" charset="0"/>
              </a:rPr>
              <a:t>DuplicateHandle</a:t>
            </a:r>
            <a:r>
              <a:rPr lang="en-US" sz="2000" b="1" dirty="0"/>
              <a:t>:</a:t>
            </a:r>
          </a:p>
          <a:p>
            <a:pPr lvl="2"/>
            <a:r>
              <a:rPr lang="ru-RU" sz="2000" b="1" dirty="0"/>
              <a:t>Если известна ссылка на процесс и значение ссылки,</a:t>
            </a:r>
            <a:r>
              <a:rPr lang="en-US" sz="2000" b="1" dirty="0"/>
              <a:t> </a:t>
            </a:r>
            <a:r>
              <a:rPr lang="ru-RU" sz="2000" b="1" dirty="0"/>
              <a:t>то другой процесс</a:t>
            </a:r>
            <a:r>
              <a:rPr lang="en-US" sz="2000" b="1" dirty="0"/>
              <a:t> </a:t>
            </a:r>
            <a:r>
              <a:rPr lang="ru-RU" sz="2000" b="1" dirty="0"/>
              <a:t>может получить ссылку на тот же объект</a:t>
            </a:r>
            <a:r>
              <a:rPr lang="en-US" sz="2000" b="1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57200"/>
            <a:ext cx="8548687" cy="1066800"/>
          </a:xfrm>
        </p:spPr>
        <p:txBody>
          <a:bodyPr/>
          <a:lstStyle/>
          <a:p>
            <a:r>
              <a:rPr lang="ru-RU" sz="3200" b="1" dirty="0"/>
              <a:t>Программный интерфейс –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Управление </a:t>
            </a:r>
            <a:r>
              <a:rPr lang="ru-RU" sz="3200" b="1" dirty="0"/>
              <a:t>процессами</a:t>
            </a:r>
            <a:endParaRPr lang="en-US" sz="3200" b="1" dirty="0"/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/>
              <a:t>Процесс запускается функцией</a:t>
            </a:r>
            <a:r>
              <a:rPr lang="en-US" sz="2400" b="1" dirty="0"/>
              <a:t> </a:t>
            </a:r>
            <a:r>
              <a:rPr lang="en-US" sz="2400" b="1" dirty="0" err="1">
                <a:latin typeface="Courier" pitchFamily="49" charset="0"/>
              </a:rPr>
              <a:t>CreateProcess</a:t>
            </a:r>
            <a:r>
              <a:rPr lang="ru-RU" sz="2400" b="1" dirty="0"/>
              <a:t>, которая загружает все </a:t>
            </a:r>
            <a:r>
              <a:rPr lang="en-US" sz="2400" b="1" dirty="0"/>
              <a:t>DLL, </a:t>
            </a:r>
            <a:r>
              <a:rPr lang="ru-RU" sz="2400" b="1" dirty="0"/>
              <a:t>используемые процессом, и </a:t>
            </a:r>
            <a:r>
              <a:rPr lang="en-US" sz="2400" b="1" dirty="0"/>
              <a:t> </a:t>
            </a:r>
            <a:r>
              <a:rPr lang="ru-RU" sz="2400" b="1" dirty="0"/>
              <a:t>создает первичный поток (</a:t>
            </a:r>
            <a:r>
              <a:rPr lang="en-US" sz="2400" b="1" i="1" dirty="0"/>
              <a:t>primary thread</a:t>
            </a:r>
            <a:r>
              <a:rPr lang="ru-RU" sz="2400" b="1" dirty="0"/>
              <a:t>)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Дополнительные потоки могут создаваться функцией</a:t>
            </a:r>
            <a:r>
              <a:rPr lang="en-US" sz="2400" b="1" dirty="0"/>
              <a:t> </a:t>
            </a:r>
            <a:r>
              <a:rPr lang="en-US" sz="2400" b="1" dirty="0" err="1">
                <a:latin typeface="Courier" pitchFamily="49" charset="0"/>
              </a:rPr>
              <a:t>CreateThread</a:t>
            </a:r>
            <a:r>
              <a:rPr lang="en-US" sz="2400" b="1" dirty="0"/>
              <a:t>.</a:t>
            </a:r>
          </a:p>
          <a:p>
            <a:r>
              <a:rPr lang="ru-RU" sz="2400" b="1" dirty="0" smtClean="0"/>
              <a:t>Каждая </a:t>
            </a:r>
            <a:r>
              <a:rPr lang="en-US" sz="2400" b="1" dirty="0"/>
              <a:t>DLL </a:t>
            </a:r>
            <a:r>
              <a:rPr lang="ru-RU" sz="2400" b="1" dirty="0"/>
              <a:t>или </a:t>
            </a:r>
            <a:r>
              <a:rPr lang="en-US" sz="2400" b="1" dirty="0"/>
              <a:t>exe-</a:t>
            </a:r>
            <a:r>
              <a:rPr lang="ru-RU" sz="2400" b="1" dirty="0"/>
              <a:t>файл,</a:t>
            </a:r>
            <a:r>
              <a:rPr lang="en-US" sz="2400" b="1" dirty="0"/>
              <a:t> </a:t>
            </a:r>
            <a:r>
              <a:rPr lang="ru-RU" sz="2400" b="1" dirty="0"/>
              <a:t>загружаемые в адресное пространство процесса, идентифицируются</a:t>
            </a:r>
            <a:r>
              <a:rPr lang="en-US" sz="2400" b="1" dirty="0"/>
              <a:t> </a:t>
            </a:r>
            <a:r>
              <a:rPr lang="ru-RU" sz="2400" b="1" dirty="0"/>
              <a:t>ссылкой на экземпляр</a:t>
            </a:r>
            <a:r>
              <a:rPr lang="en-US" sz="2400" b="1" dirty="0"/>
              <a:t> </a:t>
            </a:r>
            <a:r>
              <a:rPr lang="ru-RU" sz="2400" b="1" dirty="0"/>
              <a:t>(</a:t>
            </a:r>
            <a:r>
              <a:rPr lang="en-US" sz="2400" b="1" i="1" dirty="0"/>
              <a:t>instance handle</a:t>
            </a:r>
            <a:r>
              <a:rPr lang="ru-RU" sz="2400" b="1" dirty="0"/>
              <a:t>)</a:t>
            </a:r>
            <a:r>
              <a:rPr lang="en-US" sz="2400" b="1" i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81000"/>
            <a:ext cx="7848600" cy="685800"/>
          </a:xfrm>
        </p:spPr>
        <p:txBody>
          <a:bodyPr/>
          <a:lstStyle/>
          <a:p>
            <a:r>
              <a:rPr lang="ru-RU" sz="3200" b="1"/>
              <a:t>Управление процессами (прод.)</a:t>
            </a:r>
            <a:endParaRPr lang="en-US" sz="3200" b="1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502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Планирование в</a:t>
            </a:r>
            <a:r>
              <a:rPr lang="en-US" sz="2000" b="1" dirty="0"/>
              <a:t> Win32 </a:t>
            </a:r>
            <a:r>
              <a:rPr lang="ru-RU" sz="2000" b="1" dirty="0"/>
              <a:t>использует четыре класса приоритетов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000" b="1" dirty="0">
                <a:latin typeface="Courier" pitchFamily="49" charset="0"/>
              </a:rPr>
              <a:t>IDLE_PRIORITY_CLASS</a:t>
            </a:r>
            <a:r>
              <a:rPr lang="en-US" sz="2000" b="1" dirty="0"/>
              <a:t> (</a:t>
            </a:r>
            <a:r>
              <a:rPr lang="ru-RU" sz="2000" b="1" dirty="0"/>
              <a:t>уровень приоритетов</a:t>
            </a:r>
            <a:r>
              <a:rPr lang="en-US" sz="2000" b="1" dirty="0"/>
              <a:t> 4)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000" b="1" dirty="0">
                <a:latin typeface="Courier" pitchFamily="49" charset="0"/>
              </a:rPr>
              <a:t>NORMAL_PRIORITY_CLASS</a:t>
            </a:r>
            <a:r>
              <a:rPr lang="en-US" sz="2000" b="1" dirty="0"/>
              <a:t> (</a:t>
            </a:r>
            <a:r>
              <a:rPr lang="ru-RU" sz="2000" b="1" dirty="0"/>
              <a:t>уровень </a:t>
            </a:r>
            <a:r>
              <a:rPr lang="en-US" sz="2000" b="1" dirty="0"/>
              <a:t>8 — </a:t>
            </a:r>
            <a:r>
              <a:rPr lang="ru-RU" sz="2000" b="1" dirty="0"/>
              <a:t>типичный для большинства </a:t>
            </a:r>
            <a:r>
              <a:rPr lang="ru-RU" sz="2000" b="1" dirty="0" smtClean="0"/>
              <a:t>процессов)</a:t>
            </a:r>
            <a:endParaRPr lang="en-US" sz="2000" b="1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000" b="1" dirty="0">
                <a:latin typeface="Courier" pitchFamily="49" charset="0"/>
              </a:rPr>
              <a:t>HIGH_PRIORITY_CLASS</a:t>
            </a:r>
            <a:r>
              <a:rPr lang="en-US" sz="2000" b="1" dirty="0"/>
              <a:t> (</a:t>
            </a:r>
            <a:r>
              <a:rPr lang="ru-RU" sz="2000" b="1" dirty="0"/>
              <a:t>уровень</a:t>
            </a:r>
            <a:r>
              <a:rPr lang="en-US" sz="2000" b="1" dirty="0"/>
              <a:t> 13)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000" b="1" dirty="0">
                <a:latin typeface="Courier" pitchFamily="49" charset="0"/>
              </a:rPr>
              <a:t>REALTIME_PRIORITY_CLASS</a:t>
            </a:r>
            <a:r>
              <a:rPr lang="en-US" sz="2000" b="1" dirty="0"/>
              <a:t> (</a:t>
            </a:r>
            <a:r>
              <a:rPr lang="ru-RU" sz="2000" b="1" dirty="0"/>
              <a:t>уровень </a:t>
            </a:r>
            <a:r>
              <a:rPr lang="en-US" sz="2000" b="1" dirty="0"/>
              <a:t>24)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Для обеспечения уровней </a:t>
            </a:r>
            <a:r>
              <a:rPr lang="ru-RU" sz="2000" b="1" dirty="0" smtClean="0"/>
              <a:t>производительности</a:t>
            </a:r>
            <a:r>
              <a:rPr lang="ru-RU" sz="2000" b="1" dirty="0"/>
              <a:t>, необходимых для интерактивных программ, </a:t>
            </a:r>
            <a:r>
              <a:rPr lang="en-US" sz="2000" b="1" dirty="0"/>
              <a:t>Windows 2000 </a:t>
            </a:r>
            <a:r>
              <a:rPr lang="ru-RU" sz="2000" b="1" dirty="0"/>
              <a:t>использует специальное правило планирования</a:t>
            </a:r>
            <a:r>
              <a:rPr lang="en-US" sz="2000" b="1" dirty="0"/>
              <a:t> </a:t>
            </a:r>
            <a:r>
              <a:rPr lang="ru-RU" sz="2000" b="1" dirty="0"/>
              <a:t>для процессов с</a:t>
            </a:r>
            <a:r>
              <a:rPr lang="en-US" sz="2000" b="1" dirty="0"/>
              <a:t> </a:t>
            </a:r>
            <a:r>
              <a:rPr lang="en-US" sz="2000" b="1" dirty="0">
                <a:latin typeface="Courier" pitchFamily="49" charset="0"/>
              </a:rPr>
              <a:t>NORMAL_PRIORITY_CLASS.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Windows</a:t>
            </a:r>
            <a:r>
              <a:rPr lang="en-US" sz="1800" dirty="0"/>
              <a:t> </a:t>
            </a:r>
            <a:r>
              <a:rPr lang="en-US" sz="2000" b="1" dirty="0"/>
              <a:t>2000 </a:t>
            </a:r>
            <a:r>
              <a:rPr lang="ru-RU" sz="2000" b="1" dirty="0"/>
              <a:t>различает основной процесс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i="1" dirty="0"/>
              <a:t>foreground process</a:t>
            </a:r>
            <a:r>
              <a:rPr lang="ru-RU" sz="2000" b="1" i="1" dirty="0"/>
              <a:t>),  </a:t>
            </a:r>
            <a:r>
              <a:rPr lang="ru-RU" sz="2000" b="1" dirty="0"/>
              <a:t>который в данный момент выбран на экране</a:t>
            </a:r>
            <a:r>
              <a:rPr lang="en-US" sz="2000" b="1" dirty="0"/>
              <a:t>, </a:t>
            </a:r>
            <a:r>
              <a:rPr lang="ru-RU" sz="2000" b="1" dirty="0"/>
              <a:t>и</a:t>
            </a:r>
            <a:r>
              <a:rPr lang="en-US" sz="2000" b="1" dirty="0"/>
              <a:t> </a:t>
            </a:r>
            <a:r>
              <a:rPr lang="ru-RU" sz="2000" b="1" dirty="0"/>
              <a:t>фоновые процессы (</a:t>
            </a:r>
            <a:r>
              <a:rPr lang="en-US" sz="2000" b="1" i="1" dirty="0"/>
              <a:t>background processes</a:t>
            </a:r>
            <a:r>
              <a:rPr lang="ru-RU" sz="2000" b="1" dirty="0"/>
              <a:t>), </a:t>
            </a:r>
            <a:r>
              <a:rPr lang="en-US" sz="2000" b="1" dirty="0"/>
              <a:t> </a:t>
            </a:r>
            <a:r>
              <a:rPr lang="ru-RU" sz="2000" b="1" dirty="0"/>
              <a:t>которые не выбраны в данный момент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Когда процесс становится основным</a:t>
            </a:r>
            <a:r>
              <a:rPr lang="en-US" sz="2000" b="1" dirty="0"/>
              <a:t>, Windows 2000 </a:t>
            </a:r>
            <a:r>
              <a:rPr lang="ru-RU" sz="2000" b="1" dirty="0"/>
              <a:t>увеличивает его квант планирования</a:t>
            </a:r>
            <a:r>
              <a:rPr lang="en-US" sz="2000" b="1" dirty="0"/>
              <a:t> </a:t>
            </a:r>
            <a:r>
              <a:rPr lang="ru-RU" sz="2000" b="1" dirty="0"/>
              <a:t>в несколько раз, как правило – в три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ru-RU" sz="3600" b="1"/>
              <a:t>Управление процессами (прод.)</a:t>
            </a:r>
            <a:endParaRPr lang="en-US" sz="3600" b="1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Ядро динамически изменяет приоритет потока,</a:t>
            </a:r>
            <a:r>
              <a:rPr lang="en-US" sz="2400" b="1" dirty="0"/>
              <a:t> </a:t>
            </a:r>
            <a:r>
              <a:rPr lang="ru-RU" sz="2400" b="1" dirty="0"/>
              <a:t>в зависимости от того, связан ли он с вводом-выводом или с процессором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Для синхронизации доступа к общим объектам несколькими потоками</a:t>
            </a:r>
            <a:r>
              <a:rPr lang="en-US" sz="2400" b="1" dirty="0"/>
              <a:t> </a:t>
            </a:r>
            <a:r>
              <a:rPr lang="ru-RU" sz="2400" b="1" dirty="0"/>
              <a:t>ядро предоставляет синхронизирующие объекты</a:t>
            </a:r>
            <a:r>
              <a:rPr lang="en-US" sz="2400" b="1" dirty="0"/>
              <a:t>, </a:t>
            </a:r>
            <a:r>
              <a:rPr lang="ru-RU" sz="2400" b="1" dirty="0"/>
              <a:t>такие как семафоры и мьютексы (</a:t>
            </a:r>
            <a:r>
              <a:rPr lang="en-US" sz="2400" b="1" dirty="0" err="1"/>
              <a:t>mutexes</a:t>
            </a:r>
            <a:r>
              <a:rPr lang="en-US" sz="2400" b="1" dirty="0"/>
              <a:t>).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Кроме того, потоки могут синхронизироваться с использованием функций</a:t>
            </a:r>
            <a:r>
              <a:rPr lang="en-US" sz="2400" b="1" dirty="0"/>
              <a:t> </a:t>
            </a:r>
            <a:r>
              <a:rPr lang="en-US" sz="2400" b="1" dirty="0" err="1">
                <a:latin typeface="Courier" pitchFamily="49" charset="0"/>
              </a:rPr>
              <a:t>WaitForSingleObject</a:t>
            </a:r>
            <a:r>
              <a:rPr lang="en-US" sz="2400" b="1" dirty="0"/>
              <a:t> </a:t>
            </a:r>
            <a:r>
              <a:rPr lang="ru-RU" sz="2400" b="1" dirty="0"/>
              <a:t>или</a:t>
            </a:r>
            <a:r>
              <a:rPr lang="en-US" sz="2400" b="1" dirty="0"/>
              <a:t> </a:t>
            </a:r>
            <a:r>
              <a:rPr lang="en-US" sz="2400" b="1" dirty="0" err="1">
                <a:latin typeface="Courier" pitchFamily="49" charset="0"/>
              </a:rPr>
              <a:t>WaitForMultipleObjects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Другой метод синхронизации в</a:t>
            </a:r>
            <a:r>
              <a:rPr lang="en-US" sz="2400" b="1" dirty="0"/>
              <a:t> Win32 API </a:t>
            </a:r>
            <a:r>
              <a:rPr lang="ru-RU" sz="2400" b="1" dirty="0"/>
              <a:t>– критическая секция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/>
          <a:lstStyle/>
          <a:p>
            <a:r>
              <a:rPr lang="ru-RU" sz="3200" b="1" dirty="0"/>
              <a:t>Система файлов – внутреннее представление</a:t>
            </a:r>
            <a:endParaRPr lang="en-US" sz="3200" b="1" dirty="0"/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125" y="1214422"/>
            <a:ext cx="7445403" cy="52864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NTFS </a:t>
            </a:r>
            <a:r>
              <a:rPr lang="ru-RU" sz="2000" b="1" dirty="0"/>
              <a:t>использует логические номера кластеров </a:t>
            </a:r>
            <a:r>
              <a:rPr lang="ru-RU" sz="2000" b="1" dirty="0" smtClean="0"/>
              <a:t>- </a:t>
            </a:r>
            <a:r>
              <a:rPr lang="en-US" sz="2000" b="1" i="1" dirty="0"/>
              <a:t>logical cluster</a:t>
            </a:r>
            <a:r>
              <a:rPr lang="en-US" sz="2000" b="1" dirty="0"/>
              <a:t> </a:t>
            </a:r>
            <a:r>
              <a:rPr lang="en-US" sz="2000" b="1" i="1" dirty="0"/>
              <a:t>numbers</a:t>
            </a:r>
            <a:r>
              <a:rPr lang="en-US" sz="2000" b="1" dirty="0"/>
              <a:t> (LCNs) </a:t>
            </a:r>
            <a:r>
              <a:rPr lang="ru-RU" sz="2000" b="1" dirty="0"/>
              <a:t>в качестве дисковых адресов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Файл в</a:t>
            </a:r>
            <a:r>
              <a:rPr lang="en-US" sz="2000" b="1" dirty="0"/>
              <a:t> NTFS </a:t>
            </a:r>
            <a:r>
              <a:rPr lang="ru-RU" sz="2000" b="1" dirty="0"/>
              <a:t>– не просто байтовый поток, как в</a:t>
            </a:r>
            <a:r>
              <a:rPr lang="en-US" sz="2000" b="1" dirty="0"/>
              <a:t> MS-DOS </a:t>
            </a:r>
            <a:r>
              <a:rPr lang="ru-RU" sz="2000" b="1" dirty="0"/>
              <a:t>или в </a:t>
            </a:r>
            <a:r>
              <a:rPr lang="en-US" sz="2000" b="1" dirty="0"/>
              <a:t>UNIX, </a:t>
            </a:r>
            <a:r>
              <a:rPr lang="ru-RU" sz="2000" b="1" dirty="0"/>
              <a:t>но это структурированный объект, состоящий из атрибутов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Каждый файл в</a:t>
            </a:r>
            <a:r>
              <a:rPr lang="en-US" sz="2000" b="1" dirty="0"/>
              <a:t> NTFS </a:t>
            </a:r>
            <a:r>
              <a:rPr lang="ru-RU" sz="2000" b="1" dirty="0"/>
              <a:t>описывается одной или несколькими записями</a:t>
            </a:r>
            <a:r>
              <a:rPr lang="en-US" sz="2000" b="1" dirty="0"/>
              <a:t> </a:t>
            </a:r>
            <a:r>
              <a:rPr lang="ru-RU" sz="2000" b="1" dirty="0"/>
              <a:t>в массиве, хранящемся в специальном файле, называемом</a:t>
            </a:r>
            <a:r>
              <a:rPr lang="en-US" sz="2000" b="1" dirty="0"/>
              <a:t> Master File Table (MFT).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Каждый файл в томе</a:t>
            </a:r>
            <a:r>
              <a:rPr lang="en-US" sz="2000" b="1" dirty="0"/>
              <a:t> NTFS </a:t>
            </a:r>
            <a:r>
              <a:rPr lang="ru-RU" sz="2000" b="1" dirty="0"/>
              <a:t>имеет уникальный идентификатор (</a:t>
            </a:r>
            <a:r>
              <a:rPr lang="en-US" sz="2000" b="1" dirty="0"/>
              <a:t>ID</a:t>
            </a:r>
            <a:r>
              <a:rPr lang="ru-RU" sz="2000" b="1" dirty="0"/>
              <a:t>), называемый ссылкой на файл -</a:t>
            </a:r>
            <a:r>
              <a:rPr lang="en-US" sz="2000" b="1" dirty="0"/>
              <a:t> </a:t>
            </a:r>
            <a:r>
              <a:rPr lang="en-US" sz="2000" b="1" i="1" dirty="0"/>
              <a:t>file reference.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64-</a:t>
            </a:r>
            <a:r>
              <a:rPr lang="ru-RU" sz="2000" b="1" dirty="0"/>
              <a:t>битовое число, состоящее из</a:t>
            </a:r>
            <a:r>
              <a:rPr lang="en-US" sz="2000" b="1" dirty="0"/>
              <a:t> 48-</a:t>
            </a:r>
            <a:r>
              <a:rPr lang="ru-RU" sz="2000" b="1" dirty="0"/>
              <a:t>битового номера файла и</a:t>
            </a:r>
            <a:r>
              <a:rPr lang="en-US" sz="2000" b="1" dirty="0"/>
              <a:t> 16-</a:t>
            </a:r>
            <a:r>
              <a:rPr lang="ru-RU" sz="2000" b="1" dirty="0"/>
              <a:t>битового номера последовательности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Может использоваться для выполнения внутренних проверок целостности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Пространство имен </a:t>
            </a:r>
            <a:r>
              <a:rPr lang="en-US" sz="2000" b="1" dirty="0"/>
              <a:t>NTFS </a:t>
            </a:r>
            <a:r>
              <a:rPr lang="ru-RU" sz="2000" b="1" dirty="0"/>
              <a:t>организовано в иерархию директорий</a:t>
            </a:r>
            <a:r>
              <a:rPr lang="en-US" sz="2000" b="1" dirty="0"/>
              <a:t>; </a:t>
            </a:r>
            <a:r>
              <a:rPr lang="ru-RU" sz="2000" b="1" dirty="0"/>
              <a:t>индексный корень (</a:t>
            </a:r>
            <a:r>
              <a:rPr lang="en-US" sz="2000" b="1" i="1" dirty="0"/>
              <a:t>index</a:t>
            </a:r>
            <a:r>
              <a:rPr lang="en-US" sz="2000" b="1" dirty="0"/>
              <a:t> </a:t>
            </a:r>
            <a:r>
              <a:rPr lang="en-US" sz="2000" b="1" i="1" dirty="0"/>
              <a:t>root</a:t>
            </a:r>
            <a:r>
              <a:rPr lang="ru-RU" sz="2000" b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содержит верхний уровень</a:t>
            </a:r>
            <a:r>
              <a:rPr lang="en-US" sz="2000" b="1" dirty="0"/>
              <a:t> B+</a:t>
            </a:r>
            <a:r>
              <a:rPr lang="ru-RU" sz="2000" b="1" dirty="0"/>
              <a:t> - дерева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58204" cy="912797"/>
          </a:xfrm>
        </p:spPr>
        <p:txBody>
          <a:bodyPr/>
          <a:lstStyle/>
          <a:p>
            <a:r>
              <a:rPr lang="ru-RU" sz="3600" b="1" dirty="0"/>
              <a:t>Управление процессами (прод.)</a:t>
            </a:r>
            <a:endParaRPr lang="en-US" sz="3600" b="1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357298"/>
            <a:ext cx="6707212" cy="4768865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/>
              <a:t>Волокно </a:t>
            </a:r>
            <a:r>
              <a:rPr lang="en-US" sz="2400" b="1" dirty="0"/>
              <a:t>(fiber) – </a:t>
            </a:r>
            <a:r>
              <a:rPr lang="ru-RU" sz="2400" b="1" dirty="0"/>
              <a:t>это код пользовательского режима,</a:t>
            </a:r>
            <a:r>
              <a:rPr lang="en-US" sz="2400" b="1" dirty="0"/>
              <a:t> </a:t>
            </a:r>
            <a:r>
              <a:rPr lang="ru-RU" sz="2400" b="1" dirty="0"/>
              <a:t>исполнение которого планируется по алгоритму, определенному пользователем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r>
              <a:rPr lang="en-US" sz="2400" b="1" dirty="0" smtClean="0"/>
              <a:t>Fiber </a:t>
            </a:r>
            <a:r>
              <a:rPr lang="ru-RU" sz="2400" b="1" dirty="0" smtClean="0"/>
              <a:t>отличается от </a:t>
            </a:r>
            <a:r>
              <a:rPr lang="en-US" sz="2400" b="1" dirty="0" smtClean="0"/>
              <a:t>thread </a:t>
            </a:r>
            <a:r>
              <a:rPr lang="ru-RU" sz="2400" b="1" dirty="0" smtClean="0"/>
              <a:t>тем, что разработчик приложения сам явным образом планирует переключение процессора между волокнами</a:t>
            </a:r>
          </a:p>
          <a:p>
            <a:r>
              <a:rPr lang="ru-RU" sz="2400" b="1" dirty="0" smtClean="0"/>
              <a:t>Волокна исполняются совместно</a:t>
            </a:r>
            <a:endParaRPr lang="en-US" sz="2400" b="1" dirty="0"/>
          </a:p>
          <a:p>
            <a:pPr lvl="1"/>
            <a:r>
              <a:rPr lang="ru-RU" sz="2400" b="1" dirty="0"/>
              <a:t>В каждый момент времени разрешено исполняться только одному волокну</a:t>
            </a:r>
            <a:r>
              <a:rPr lang="en-US" sz="2400" b="1" dirty="0"/>
              <a:t>, </a:t>
            </a:r>
            <a:r>
              <a:rPr lang="ru-RU" sz="2400" b="1" dirty="0"/>
              <a:t>даже на многопроцессорной аппаратуре.</a:t>
            </a:r>
            <a:endParaRPr lang="en-US" sz="2400" b="1" dirty="0"/>
          </a:p>
          <a:p>
            <a:pPr lvl="1"/>
            <a:r>
              <a:rPr lang="en-US" sz="2400" b="1" dirty="0"/>
              <a:t>Windows 2000 </a:t>
            </a:r>
            <a:r>
              <a:rPr lang="ru-RU" sz="2400" b="1" dirty="0"/>
              <a:t>поддерживает концепцию волокон</a:t>
            </a:r>
            <a:r>
              <a:rPr lang="en-US" sz="2400" b="1" dirty="0"/>
              <a:t> </a:t>
            </a:r>
            <a:r>
              <a:rPr lang="ru-RU" sz="2400" b="1" dirty="0"/>
              <a:t>с целью переноса</a:t>
            </a:r>
            <a:r>
              <a:rPr lang="en-US" sz="2400" b="1" dirty="0"/>
              <a:t> </a:t>
            </a:r>
            <a:r>
              <a:rPr lang="ru-RU" sz="2400" b="1" dirty="0"/>
              <a:t>унаследованных </a:t>
            </a:r>
            <a:r>
              <a:rPr lang="en-US" sz="2400" b="1" dirty="0"/>
              <a:t>(legacy) UNIX</a:t>
            </a:r>
            <a:r>
              <a:rPr lang="ru-RU" sz="2400" b="1" dirty="0"/>
              <a:t>-приложений, написанных на основе модели исполнения волокон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lvl="1"/>
            <a:r>
              <a:rPr lang="en-US" sz="2400" b="1" i="1" dirty="0" err="1" smtClean="0"/>
              <a:t>ConvertThreadToFiber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механизм преобразования потока в волокно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228600"/>
            <a:ext cx="8447087" cy="1081088"/>
          </a:xfrm>
        </p:spPr>
        <p:txBody>
          <a:bodyPr/>
          <a:lstStyle/>
          <a:p>
            <a:r>
              <a:rPr lang="ru-RU" sz="3600" b="1"/>
              <a:t>Программный интерфейс – Взаимодействие процессов</a:t>
            </a:r>
            <a:endParaRPr lang="en-US" sz="3600" b="1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78486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Win32 </a:t>
            </a:r>
            <a:r>
              <a:rPr lang="ru-RU" sz="2000" b="1" dirty="0"/>
              <a:t>– приложения могут выполнять взаимодействие между процессами путем совместного использования разделяемых объектов ядра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Альтернативный способ взаимодействия процессов – передача сообщений</a:t>
            </a:r>
            <a:r>
              <a:rPr lang="en-US" sz="2000" b="1" dirty="0"/>
              <a:t>; </a:t>
            </a:r>
            <a:r>
              <a:rPr lang="ru-RU" sz="2000" b="1" dirty="0"/>
              <a:t>он наиболее популярен для </a:t>
            </a:r>
            <a:r>
              <a:rPr lang="en-US" sz="2000" b="1" dirty="0"/>
              <a:t>Windows GUI - </a:t>
            </a:r>
            <a:r>
              <a:rPr lang="ru-RU" sz="2000" b="1" dirty="0"/>
              <a:t>приложений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Один поток посылает сообщение другому потоку или окну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Вместе с сообщением поток может также посылать данные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Каждый поток</a:t>
            </a:r>
            <a:r>
              <a:rPr lang="en-US" sz="2000" b="1" dirty="0"/>
              <a:t> Win32 </a:t>
            </a:r>
            <a:r>
              <a:rPr lang="ru-RU" sz="2000" b="1" dirty="0"/>
              <a:t>имеет свою входную очередь,</a:t>
            </a:r>
            <a:r>
              <a:rPr lang="en-US" sz="2000" b="1" dirty="0"/>
              <a:t> </a:t>
            </a:r>
            <a:r>
              <a:rPr lang="ru-RU" sz="2000" b="1" dirty="0"/>
              <a:t>из которой данный поток получает сообщения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Это более надежно, чем общая входная очередь, применяемая в </a:t>
            </a:r>
            <a:r>
              <a:rPr lang="en-US" sz="2000" b="1" dirty="0"/>
              <a:t>16-</a:t>
            </a:r>
            <a:r>
              <a:rPr lang="ru-RU" sz="2000" b="1" dirty="0"/>
              <a:t>битовой версии</a:t>
            </a:r>
            <a:r>
              <a:rPr lang="en-US" sz="2000" b="1" dirty="0"/>
              <a:t> Windows, </a:t>
            </a:r>
            <a:r>
              <a:rPr lang="ru-RU" sz="2000" b="1" dirty="0"/>
              <a:t>так как при использовании отдельных очередей одно подвисшее приложение не может блокировать другие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066800"/>
          </a:xfrm>
        </p:spPr>
        <p:txBody>
          <a:bodyPr/>
          <a:lstStyle/>
          <a:p>
            <a:r>
              <a:rPr lang="ru-RU" sz="3200" b="1"/>
              <a:t>Программный интерфейс – </a:t>
            </a:r>
            <a:br>
              <a:rPr lang="ru-RU" sz="3200" b="1"/>
            </a:br>
            <a:r>
              <a:rPr lang="ru-RU" sz="3200" b="1"/>
              <a:t>Управление памятью</a:t>
            </a:r>
            <a:endParaRPr lang="en-US" sz="3200" b="1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72480" cy="47577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Виртуальная память</a:t>
            </a:r>
            <a:r>
              <a:rPr lang="en-US" sz="2400" b="1" dirty="0"/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400" b="1" dirty="0" err="1">
                <a:latin typeface="Courier" pitchFamily="49" charset="0"/>
              </a:rPr>
              <a:t>VirtualAlloc</a:t>
            </a:r>
            <a:r>
              <a:rPr lang="en-US" sz="2400" b="1" dirty="0">
                <a:latin typeface="Courier" pitchFamily="49" charset="0"/>
              </a:rPr>
              <a:t> </a:t>
            </a:r>
            <a:r>
              <a:rPr lang="ru-RU" sz="2400" b="1" dirty="0"/>
              <a:t>резервирует или согласует для резервирования виртуальную память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en-US" sz="2400" b="1" dirty="0" err="1">
                <a:latin typeface="Courier" pitchFamily="49" charset="0"/>
              </a:rPr>
              <a:t>VirtualFree</a:t>
            </a:r>
            <a:r>
              <a:rPr lang="en-US" sz="2400" b="1" dirty="0"/>
              <a:t> </a:t>
            </a:r>
            <a:r>
              <a:rPr lang="ru-RU" sz="2400" b="1" dirty="0"/>
              <a:t>освобождает виртуальную память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Эти функции дают возможность приложению запомнить виртуальный адрес, по которому была выделена виртуальная память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Приложение может использовать память, отобразив файл в свое адресное пространство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Многоэтапный процесс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Два процесса совместно используют память, отображая один и тот же файл в свою виртуальную память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Управление памятью (прод.)</a:t>
            </a:r>
            <a:endParaRPr lang="en-US" sz="3600" b="1"/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71612"/>
            <a:ext cx="80010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Куча </a:t>
            </a:r>
            <a:r>
              <a:rPr lang="en-US" sz="2000" b="1" dirty="0"/>
              <a:t>(heap) </a:t>
            </a:r>
            <a:r>
              <a:rPr lang="ru-RU" sz="2000" b="1" dirty="0"/>
              <a:t>в окружении</a:t>
            </a:r>
            <a:r>
              <a:rPr lang="en-US" sz="2000" b="1" dirty="0"/>
              <a:t> Win32 </a:t>
            </a:r>
            <a:r>
              <a:rPr lang="ru-RU" sz="2000" b="1" dirty="0"/>
              <a:t>– это область </a:t>
            </a:r>
            <a:r>
              <a:rPr lang="en-US" sz="2000" b="1" dirty="0"/>
              <a:t>(region) </a:t>
            </a:r>
            <a:r>
              <a:rPr lang="ru-RU" sz="2000" b="1" dirty="0" smtClean="0"/>
              <a:t>зарезервированного </a:t>
            </a:r>
            <a:r>
              <a:rPr lang="ru-RU" sz="2000" b="1" dirty="0"/>
              <a:t>адресного пространства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 smtClean="0"/>
              <a:t>Для процесса </a:t>
            </a:r>
            <a:r>
              <a:rPr lang="en-US" sz="2000" b="1" dirty="0" smtClean="0"/>
              <a:t>Win </a:t>
            </a:r>
            <a:r>
              <a:rPr lang="en-US" sz="2000" b="1" dirty="0"/>
              <a:t>32 </a:t>
            </a:r>
            <a:r>
              <a:rPr lang="ru-RU" sz="2000" b="1" dirty="0"/>
              <a:t>создается </a:t>
            </a:r>
            <a:r>
              <a:rPr lang="ru-RU" sz="2000" b="1" dirty="0" smtClean="0"/>
              <a:t>куча, </a:t>
            </a:r>
            <a:r>
              <a:rPr lang="ru-RU" sz="2000" b="1" dirty="0"/>
              <a:t>размер которой по умолчанию равен</a:t>
            </a:r>
            <a:r>
              <a:rPr lang="en-US" sz="2000" b="1" dirty="0"/>
              <a:t> 1 MB</a:t>
            </a:r>
            <a:r>
              <a:rPr lang="en-US" sz="2000" b="1" i="1" dirty="0"/>
              <a:t>.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Доступ к </a:t>
            </a:r>
            <a:r>
              <a:rPr lang="ru-RU" sz="2000" b="1" dirty="0" smtClean="0"/>
              <a:t>куче синхронизирован</a:t>
            </a:r>
            <a:r>
              <a:rPr lang="ru-RU" sz="2000" b="1" dirty="0"/>
              <a:t>,</a:t>
            </a:r>
            <a:r>
              <a:rPr lang="en-US" sz="2000" b="1" dirty="0"/>
              <a:t> </a:t>
            </a:r>
            <a:r>
              <a:rPr lang="ru-RU" sz="2000" b="1" dirty="0"/>
              <a:t>с целью защиты структур данных, связанных с распределением памяти в куче,</a:t>
            </a:r>
            <a:r>
              <a:rPr lang="en-US" sz="2000" b="1" dirty="0"/>
              <a:t> </a:t>
            </a:r>
            <a:r>
              <a:rPr lang="ru-RU" sz="2000" b="1" dirty="0"/>
              <a:t>от разрушения при совместном доступе из нескольких потоков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Поскольку функции, которые основаны на глобальных или статических данных,</a:t>
            </a:r>
            <a:r>
              <a:rPr lang="en-US" sz="2000" b="1" dirty="0"/>
              <a:t> </a:t>
            </a:r>
            <a:r>
              <a:rPr lang="ru-RU" sz="2000" b="1" dirty="0" smtClean="0"/>
              <a:t>неправильно </a:t>
            </a:r>
            <a:r>
              <a:rPr lang="ru-RU" sz="2000" b="1" dirty="0"/>
              <a:t>работают в многопоточном окружении,</a:t>
            </a:r>
            <a:r>
              <a:rPr lang="en-US" sz="2000" b="1" dirty="0"/>
              <a:t> </a:t>
            </a:r>
            <a:r>
              <a:rPr lang="ru-RU" sz="2000" b="1" dirty="0"/>
              <a:t>предоставлен механизм выделения глобальной, но связанной с конкретным потоком памяти (</a:t>
            </a:r>
            <a:r>
              <a:rPr lang="en-US" sz="2000" b="1" dirty="0"/>
              <a:t>thread-local </a:t>
            </a:r>
            <a:r>
              <a:rPr lang="en-US" sz="2000" b="1" dirty="0" smtClean="0"/>
              <a:t>storage</a:t>
            </a:r>
            <a:r>
              <a:rPr lang="ru-RU" sz="2000" b="1" dirty="0" smtClean="0"/>
              <a:t> </a:t>
            </a:r>
            <a:r>
              <a:rPr lang="en-US" sz="2000" b="1" dirty="0" smtClean="0"/>
              <a:t>- TLS).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Данный механизм предоставляет как статические, так и динамические методы выделения памяти, связанной с потоком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079500"/>
            <a:ext cx="8570943" cy="4992706"/>
          </a:xfrm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Рабочий набор — все физические страницы, которыми «владеет» процесс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По существу, это все страницы, к которым процесс может обратиться, </a:t>
            </a:r>
            <a:b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не вызвав сбоя страницы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Предел рабочего набора — максимальное число страниц, 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которыми процесс </a:t>
            </a:r>
            <a:r>
              <a:rPr 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может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 владеть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При достижении предела добавление каждой новой страницы </a:t>
            </a:r>
            <a:b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должно сопровождаться исключением одной страницы из набора </a:t>
            </a:r>
            <a:b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(«замена в рабочем наборе»)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Верхний предел размера набора для каждого процесса по умолчанию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Максимальное значение для всей системы вычисляется и сохраняется </a:t>
            </a:r>
            <a:b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в MmMaximumWorkingSetSize</a:t>
            </a:r>
          </a:p>
          <a:p>
            <a:pPr lvl="2"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Примерно объем ОЗУ минус 512 страниц (2 МБ в x86) и минус минимальный размер системного рабочего набора (1,5 МБ в x86)</a:t>
            </a:r>
          </a:p>
          <a:p>
            <a:pPr lvl="2">
              <a:lnSpc>
                <a:spcPct val="85000"/>
              </a:lnSpc>
              <a:spcBef>
                <a:spcPct val="25000"/>
              </a:spcBef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Интересные данные, поскольку дают представление, сколько памяти «теряется» на нужды ОС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Реальный верхний предел: 2 ГБ минус 64 МБ для 32-битной ОС Windows</a:t>
            </a: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57200" y="220663"/>
            <a:ext cx="8258204" cy="8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3600" b="0" dirty="0" smtClean="0">
                <a:solidFill>
                  <a:srgbClr val="FE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     </a:t>
            </a:r>
            <a:r>
              <a:rPr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Рабочий набор (</a:t>
            </a:r>
            <a:r>
              <a:rPr lang="en-US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working set)</a:t>
            </a:r>
            <a:endParaRPr lang="ru-RU" sz="3600" b="0" dirty="0">
              <a:effectLst>
                <a:outerShdw blurRad="38100" dist="38100" dir="2700000" algn="tl">
                  <a:srgbClr val="000000"/>
                </a:outerShdw>
              </a:effectLst>
              <a:sym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993775" y="2459038"/>
          <a:ext cx="803275" cy="573087"/>
        </p:xfrm>
        <a:graphic>
          <a:graphicData uri="http://schemas.openxmlformats.org/presentationml/2006/ole">
            <p:oleObj spid="_x0000_s79874" name="Clip" r:id="rId4" imgW="3657600" imgH="2603160" progId="">
              <p:embed/>
            </p:oleObj>
          </a:graphicData>
        </a:graphic>
      </p:graphicFrame>
      <p:sp>
        <p:nvSpPr>
          <p:cNvPr id="1751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873625"/>
            <a:ext cx="8229600" cy="558800"/>
          </a:xfrm>
        </p:spPr>
        <p:txBody>
          <a:bodyPr lIns="92075" tIns="46038" rIns="92075" bIns="46038">
            <a:no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Процесс всегда запускается с пустым рабочим набором</a:t>
            </a:r>
          </a:p>
          <a:p>
            <a:pPr lvl="1"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Затем он вызывает 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сбои страниц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при обращении к странице, </a:t>
            </a:r>
            <a:b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не входящей в его рабочий набор</a:t>
            </a:r>
          </a:p>
          <a:p>
            <a:pPr lvl="1">
              <a:buSzPct val="75000"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Многие сбои страниц могут быть разрешены из памяти </a:t>
            </a:r>
            <a:b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charset="0"/>
              </a:rPr>
              <a:t>(описано позже)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78138" y="2595563"/>
            <a:ext cx="3902075" cy="444500"/>
            <a:chOff x="1813" y="1635"/>
            <a:chExt cx="2458" cy="280"/>
          </a:xfrm>
        </p:grpSpPr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1813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13" name="Rectangle 9"/>
            <p:cNvSpPr>
              <a:spLocks noChangeArrowheads="1"/>
            </p:cNvSpPr>
            <p:nvPr/>
          </p:nvSpPr>
          <p:spPr bwMode="auto">
            <a:xfrm>
              <a:off x="1942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14" name="Rectangle 10"/>
            <p:cNvSpPr>
              <a:spLocks noChangeArrowheads="1"/>
            </p:cNvSpPr>
            <p:nvPr/>
          </p:nvSpPr>
          <p:spPr bwMode="auto">
            <a:xfrm>
              <a:off x="2071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15" name="Rectangle 11"/>
            <p:cNvSpPr>
              <a:spLocks noChangeArrowheads="1"/>
            </p:cNvSpPr>
            <p:nvPr/>
          </p:nvSpPr>
          <p:spPr bwMode="auto">
            <a:xfrm>
              <a:off x="2200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2329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2458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18" name="Rectangle 14"/>
            <p:cNvSpPr>
              <a:spLocks noChangeArrowheads="1"/>
            </p:cNvSpPr>
            <p:nvPr/>
          </p:nvSpPr>
          <p:spPr bwMode="auto">
            <a:xfrm>
              <a:off x="2587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19" name="Rectangle 15"/>
            <p:cNvSpPr>
              <a:spLocks noChangeArrowheads="1"/>
            </p:cNvSpPr>
            <p:nvPr/>
          </p:nvSpPr>
          <p:spPr bwMode="auto">
            <a:xfrm>
              <a:off x="2716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2845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2974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2" name="Rectangle 18"/>
            <p:cNvSpPr>
              <a:spLocks noChangeArrowheads="1"/>
            </p:cNvSpPr>
            <p:nvPr/>
          </p:nvSpPr>
          <p:spPr bwMode="auto">
            <a:xfrm>
              <a:off x="3103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3" name="Rectangle 19"/>
            <p:cNvSpPr>
              <a:spLocks noChangeArrowheads="1"/>
            </p:cNvSpPr>
            <p:nvPr/>
          </p:nvSpPr>
          <p:spPr bwMode="auto">
            <a:xfrm>
              <a:off x="3232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4" name="Rectangle 20"/>
            <p:cNvSpPr>
              <a:spLocks noChangeArrowheads="1"/>
            </p:cNvSpPr>
            <p:nvPr/>
          </p:nvSpPr>
          <p:spPr bwMode="auto">
            <a:xfrm>
              <a:off x="3361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3490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3619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7" name="Rectangle 23"/>
            <p:cNvSpPr>
              <a:spLocks noChangeArrowheads="1"/>
            </p:cNvSpPr>
            <p:nvPr/>
          </p:nvSpPr>
          <p:spPr bwMode="auto">
            <a:xfrm>
              <a:off x="3748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8" name="Rectangle 24"/>
            <p:cNvSpPr>
              <a:spLocks noChangeArrowheads="1"/>
            </p:cNvSpPr>
            <p:nvPr/>
          </p:nvSpPr>
          <p:spPr bwMode="auto">
            <a:xfrm>
              <a:off x="3877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006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35" y="1635"/>
              <a:ext cx="136" cy="280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1011238" y="1709738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5132" name="Rectangle 28"/>
          <p:cNvSpPr>
            <a:spLocks noChangeArrowheads="1"/>
          </p:cNvSpPr>
          <p:nvPr/>
        </p:nvSpPr>
        <p:spPr bwMode="auto">
          <a:xfrm>
            <a:off x="615950" y="2324100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5133" name="Rectangle 29"/>
          <p:cNvSpPr>
            <a:spLocks noChangeArrowheads="1"/>
          </p:cNvSpPr>
          <p:nvPr/>
        </p:nvSpPr>
        <p:spPr bwMode="auto">
          <a:xfrm>
            <a:off x="631825" y="1462088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914525" y="2373313"/>
            <a:ext cx="4859338" cy="920750"/>
            <a:chOff x="1206" y="1495"/>
            <a:chExt cx="3061" cy="580"/>
          </a:xfrm>
        </p:grpSpPr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1206" y="1495"/>
              <a:ext cx="3061" cy="75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36" name="Rectangle 32"/>
            <p:cNvSpPr>
              <a:spLocks noChangeArrowheads="1"/>
            </p:cNvSpPr>
            <p:nvPr/>
          </p:nvSpPr>
          <p:spPr bwMode="auto">
            <a:xfrm>
              <a:off x="1206" y="2000"/>
              <a:ext cx="3061" cy="75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882900" y="3473450"/>
            <a:ext cx="3905250" cy="227013"/>
            <a:chOff x="1816" y="2188"/>
            <a:chExt cx="2460" cy="143"/>
          </a:xfrm>
        </p:grpSpPr>
        <p:sp>
          <p:nvSpPr>
            <p:cNvPr id="175138" name="AutoShape 34"/>
            <p:cNvSpPr>
              <a:spLocks noChangeArrowheads="1"/>
            </p:cNvSpPr>
            <p:nvPr/>
          </p:nvSpPr>
          <p:spPr bwMode="auto">
            <a:xfrm>
              <a:off x="1816" y="2188"/>
              <a:ext cx="844" cy="137"/>
            </a:xfrm>
            <a:prstGeom prst="leftArrow">
              <a:avLst>
                <a:gd name="adj1" fmla="val 50000"/>
                <a:gd name="adj2" fmla="val 133679"/>
              </a:avLst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5139" name="AutoShape 35"/>
            <p:cNvSpPr>
              <a:spLocks noChangeArrowheads="1"/>
            </p:cNvSpPr>
            <p:nvPr/>
          </p:nvSpPr>
          <p:spPr bwMode="auto">
            <a:xfrm>
              <a:off x="3432" y="2194"/>
              <a:ext cx="844" cy="137"/>
            </a:xfrm>
            <a:prstGeom prst="rightArrow">
              <a:avLst>
                <a:gd name="adj1" fmla="val 50000"/>
                <a:gd name="adj2" fmla="val 133736"/>
              </a:avLst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sp>
        <p:nvSpPr>
          <p:cNvPr id="1036" name="Rectangle 36"/>
          <p:cNvSpPr>
            <a:spLocks noChangeArrowheads="1"/>
          </p:cNvSpPr>
          <p:nvPr/>
        </p:nvSpPr>
        <p:spPr bwMode="auto">
          <a:xfrm>
            <a:off x="3592513" y="3397250"/>
            <a:ext cx="2349681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SzPct val="100000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PerfMon</a:t>
            </a:r>
          </a:p>
          <a:p>
            <a:pPr algn="ctr" eaLnBrk="0" hangingPunct="0">
              <a:buSzPct val="100000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Процесс WorkingSet</a:t>
            </a:r>
          </a:p>
        </p:txBody>
      </p:sp>
      <p:sp>
        <p:nvSpPr>
          <p:cNvPr id="1037" name="Rectangle 37"/>
          <p:cNvSpPr>
            <a:spLocks noChangeArrowheads="1"/>
          </p:cNvSpPr>
          <p:nvPr/>
        </p:nvSpPr>
        <p:spPr bwMode="auto">
          <a:xfrm>
            <a:off x="1363663" y="1885950"/>
            <a:ext cx="23586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SzPct val="100000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новейшие страницы</a:t>
            </a:r>
          </a:p>
        </p:txBody>
      </p:sp>
      <p:sp>
        <p:nvSpPr>
          <p:cNvPr id="1038" name="Rectangle 38"/>
          <p:cNvSpPr>
            <a:spLocks noChangeArrowheads="1"/>
          </p:cNvSpPr>
          <p:nvPr/>
        </p:nvSpPr>
        <p:spPr bwMode="auto">
          <a:xfrm>
            <a:off x="4778375" y="1885950"/>
            <a:ext cx="245644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SzPct val="100000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старейшие страницы</a:t>
            </a:r>
          </a:p>
        </p:txBody>
      </p:sp>
      <p:sp>
        <p:nvSpPr>
          <p:cNvPr id="175143" name="Line 39"/>
          <p:cNvSpPr>
            <a:spLocks noChangeShapeType="1"/>
          </p:cNvSpPr>
          <p:nvPr/>
        </p:nvSpPr>
        <p:spPr bwMode="auto">
          <a:xfrm>
            <a:off x="3889375" y="2073275"/>
            <a:ext cx="835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57200" y="220663"/>
            <a:ext cx="8258204" cy="92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3600" b="0" dirty="0" smtClean="0">
                <a:solidFill>
                  <a:srgbClr val="FE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      </a:t>
            </a:r>
            <a:r>
              <a:rPr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Список </a:t>
            </a:r>
            <a:r>
              <a:rPr lang="ru-RU" sz="3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рабочего набора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(С) В.О. Сафонов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740150"/>
            <a:ext cx="7327900" cy="2736850"/>
          </a:xfrm>
        </p:spPr>
        <p:txBody>
          <a:bodyPr lIns="92075" tIns="46038" rIns="92075" bIns="46038">
            <a:normAutofit fontScale="85000" lnSpcReduction="20000"/>
          </a:bodyPr>
          <a:lstStyle/>
          <a:p>
            <a:pPr marL="285750" indent="-285750"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Когда размер рабочего набора достигает максимума (либо выполняется подстройка рабочего набора), выполняется выброс страниц, чтобы высвободить место для новых</a:t>
            </a:r>
          </a:p>
          <a:p>
            <a:pPr marL="285750" indent="-285750"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Политика локальной замены страниц (в большинстве систем Unix реализована глобальная замена)</a:t>
            </a:r>
          </a:p>
          <a:p>
            <a:pPr marL="685800" lvl="1" indent="-228600"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Это означает, что один процесс не может занять всю физическую память, </a:t>
            </a:r>
            <a:b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кроме случая, когда другие процессы не используют ее</a:t>
            </a:r>
          </a:p>
          <a:p>
            <a:pPr marL="285750" indent="-285750"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Алгоритм замены замещает наиболее давние по использованию страницы </a:t>
            </a:r>
            <a:b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(ведется учет возраста страниц)</a:t>
            </a:r>
          </a:p>
          <a:p>
            <a:pPr marL="685800" lvl="1" indent="-228600"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В Windows 2000 только для однопроцессорных систем, а в Windows XP </a:t>
            </a:r>
            <a:b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и Windows Server 2003 — для всех</a:t>
            </a:r>
          </a:p>
          <a:p>
            <a:pPr marL="285750" indent="-285750">
              <a:defRPr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В Windows XP и Windows Server 2003 реализован новый флаг VirtualAlloc — MEM_WRITE_WATCH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2878138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3082925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3287713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3492500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697288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3902075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4106863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4311650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4516438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4721225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4926013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5130800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5335588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5540375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5745163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5949950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4" name="Rectangle 22"/>
          <p:cNvSpPr>
            <a:spLocks noChangeArrowheads="1"/>
          </p:cNvSpPr>
          <p:nvPr/>
        </p:nvSpPr>
        <p:spPr bwMode="auto">
          <a:xfrm>
            <a:off x="6154738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6359525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6" name="Rectangle 24"/>
          <p:cNvSpPr>
            <a:spLocks noChangeArrowheads="1"/>
          </p:cNvSpPr>
          <p:nvPr/>
        </p:nvSpPr>
        <p:spPr bwMode="auto">
          <a:xfrm>
            <a:off x="6564313" y="227647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7" name="Rectangle 25"/>
          <p:cNvSpPr>
            <a:spLocks noChangeArrowheads="1"/>
          </p:cNvSpPr>
          <p:nvPr/>
        </p:nvSpPr>
        <p:spPr bwMode="auto">
          <a:xfrm>
            <a:off x="1011238" y="1390650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615950" y="2005013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631825" y="1143000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825625" y="2054225"/>
            <a:ext cx="4948238" cy="920750"/>
            <a:chOff x="1150" y="1495"/>
            <a:chExt cx="3117" cy="580"/>
          </a:xfrm>
        </p:grpSpPr>
        <p:sp>
          <p:nvSpPr>
            <p:cNvPr id="177181" name="Rectangle 29"/>
            <p:cNvSpPr>
              <a:spLocks noChangeArrowheads="1"/>
            </p:cNvSpPr>
            <p:nvPr/>
          </p:nvSpPr>
          <p:spPr bwMode="auto">
            <a:xfrm>
              <a:off x="1150" y="1495"/>
              <a:ext cx="3117" cy="75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7182" name="Rectangle 30"/>
            <p:cNvSpPr>
              <a:spLocks noChangeArrowheads="1"/>
            </p:cNvSpPr>
            <p:nvPr/>
          </p:nvSpPr>
          <p:spPr bwMode="auto">
            <a:xfrm>
              <a:off x="1150" y="2000"/>
              <a:ext cx="3117" cy="75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841500" y="3154363"/>
            <a:ext cx="4946650" cy="227012"/>
            <a:chOff x="1160" y="2188"/>
            <a:chExt cx="3116" cy="143"/>
          </a:xfrm>
        </p:grpSpPr>
        <p:sp>
          <p:nvSpPr>
            <p:cNvPr id="177184" name="AutoShape 32"/>
            <p:cNvSpPr>
              <a:spLocks noChangeArrowheads="1"/>
            </p:cNvSpPr>
            <p:nvPr/>
          </p:nvSpPr>
          <p:spPr bwMode="auto">
            <a:xfrm>
              <a:off x="1160" y="2188"/>
              <a:ext cx="1070" cy="137"/>
            </a:xfrm>
            <a:prstGeom prst="leftArrow">
              <a:avLst>
                <a:gd name="adj1" fmla="val 50000"/>
                <a:gd name="adj2" fmla="val 169475"/>
              </a:avLst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77185" name="AutoShape 33"/>
            <p:cNvSpPr>
              <a:spLocks noChangeArrowheads="1"/>
            </p:cNvSpPr>
            <p:nvPr/>
          </p:nvSpPr>
          <p:spPr bwMode="auto">
            <a:xfrm>
              <a:off x="3206" y="2194"/>
              <a:ext cx="1070" cy="137"/>
            </a:xfrm>
            <a:prstGeom prst="rightArrow">
              <a:avLst>
                <a:gd name="adj1" fmla="val 50000"/>
                <a:gd name="adj2" fmla="val 169547"/>
              </a:avLst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sp>
        <p:nvSpPr>
          <p:cNvPr id="21533" name="Rectangle 34"/>
          <p:cNvSpPr>
            <a:spLocks noChangeArrowheads="1"/>
          </p:cNvSpPr>
          <p:nvPr/>
        </p:nvSpPr>
        <p:spPr bwMode="auto">
          <a:xfrm>
            <a:off x="3103563" y="3097213"/>
            <a:ext cx="2349681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buSzPct val="100000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PerfMon</a:t>
            </a:r>
          </a:p>
          <a:p>
            <a:pPr algn="ctr" eaLnBrk="0" hangingPunct="0">
              <a:buSzPct val="100000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Процесс WorkingSet</a:t>
            </a:r>
          </a:p>
        </p:txBody>
      </p:sp>
      <p:sp>
        <p:nvSpPr>
          <p:cNvPr id="177187" name="Rectangle 35"/>
          <p:cNvSpPr>
            <a:spLocks noChangeArrowheads="1"/>
          </p:cNvSpPr>
          <p:nvPr/>
        </p:nvSpPr>
        <p:spPr bwMode="auto">
          <a:xfrm>
            <a:off x="2043113" y="2274888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88" name="Rectangle 36"/>
          <p:cNvSpPr>
            <a:spLocks noChangeArrowheads="1"/>
          </p:cNvSpPr>
          <p:nvPr/>
        </p:nvSpPr>
        <p:spPr bwMode="auto">
          <a:xfrm>
            <a:off x="2247900" y="2274888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89" name="Rectangle 37"/>
          <p:cNvSpPr>
            <a:spLocks noChangeArrowheads="1"/>
          </p:cNvSpPr>
          <p:nvPr/>
        </p:nvSpPr>
        <p:spPr bwMode="auto">
          <a:xfrm>
            <a:off x="2452688" y="2274888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90" name="Rectangle 38"/>
          <p:cNvSpPr>
            <a:spLocks noChangeArrowheads="1"/>
          </p:cNvSpPr>
          <p:nvPr/>
        </p:nvSpPr>
        <p:spPr bwMode="auto">
          <a:xfrm>
            <a:off x="2657475" y="2274888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91" name="Rectangle 39"/>
          <p:cNvSpPr>
            <a:spLocks noChangeArrowheads="1"/>
          </p:cNvSpPr>
          <p:nvPr/>
        </p:nvSpPr>
        <p:spPr bwMode="auto">
          <a:xfrm>
            <a:off x="1824038" y="2274888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92" name="Rectangle 40"/>
          <p:cNvSpPr>
            <a:spLocks noChangeArrowheads="1"/>
          </p:cNvSpPr>
          <p:nvPr/>
        </p:nvSpPr>
        <p:spPr bwMode="auto">
          <a:xfrm>
            <a:off x="7820025" y="3490913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93" name="Rectangle 41"/>
          <p:cNvSpPr>
            <a:spLocks noChangeArrowheads="1"/>
          </p:cNvSpPr>
          <p:nvPr/>
        </p:nvSpPr>
        <p:spPr bwMode="auto">
          <a:xfrm>
            <a:off x="7383463" y="2984500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94" name="Rectangle 42"/>
          <p:cNvSpPr>
            <a:spLocks noChangeArrowheads="1"/>
          </p:cNvSpPr>
          <p:nvPr/>
        </p:nvSpPr>
        <p:spPr bwMode="auto">
          <a:xfrm>
            <a:off x="8005763" y="2841625"/>
            <a:ext cx="215900" cy="4445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95" name="AutoShape 43"/>
          <p:cNvSpPr>
            <a:spLocks noChangeArrowheads="1"/>
          </p:cNvSpPr>
          <p:nvPr/>
        </p:nvSpPr>
        <p:spPr bwMode="auto">
          <a:xfrm>
            <a:off x="3395663" y="2378075"/>
            <a:ext cx="1698625" cy="217488"/>
          </a:xfrm>
          <a:prstGeom prst="rightArrow">
            <a:avLst>
              <a:gd name="adj1" fmla="val 50000"/>
              <a:gd name="adj2" fmla="val 16954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96" name="Arc 44"/>
          <p:cNvSpPr>
            <a:spLocks/>
          </p:cNvSpPr>
          <p:nvPr/>
        </p:nvSpPr>
        <p:spPr bwMode="auto">
          <a:xfrm>
            <a:off x="7053263" y="2505075"/>
            <a:ext cx="838200" cy="3460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rnd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77197" name="Arc 45"/>
          <p:cNvSpPr>
            <a:spLocks/>
          </p:cNvSpPr>
          <p:nvPr/>
        </p:nvSpPr>
        <p:spPr bwMode="auto">
          <a:xfrm>
            <a:off x="993775" y="1998663"/>
            <a:ext cx="592138" cy="461962"/>
          </a:xfrm>
          <a:custGeom>
            <a:avLst/>
            <a:gdLst>
              <a:gd name="G0" fmla="+- 20967 0 0"/>
              <a:gd name="G1" fmla="+- 0 0 0"/>
              <a:gd name="G2" fmla="+- 21600 0 0"/>
              <a:gd name="T0" fmla="*/ 20967 w 20967"/>
              <a:gd name="T1" fmla="*/ 21600 h 21600"/>
              <a:gd name="T2" fmla="*/ 0 w 20967"/>
              <a:gd name="T3" fmla="*/ 5192 h 21600"/>
              <a:gd name="T4" fmla="*/ 20967 w 2096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67" h="21600" fill="none" extrusionOk="0">
                <a:moveTo>
                  <a:pt x="20967" y="21600"/>
                </a:moveTo>
                <a:cubicBezTo>
                  <a:pt x="11037" y="21600"/>
                  <a:pt x="2387" y="14830"/>
                  <a:pt x="0" y="5191"/>
                </a:cubicBezTo>
              </a:path>
              <a:path w="20967" h="21600" stroke="0" extrusionOk="0">
                <a:moveTo>
                  <a:pt x="20967" y="21600"/>
                </a:moveTo>
                <a:cubicBezTo>
                  <a:pt x="11037" y="21600"/>
                  <a:pt x="2387" y="14830"/>
                  <a:pt x="0" y="5191"/>
                </a:cubicBezTo>
                <a:lnTo>
                  <a:pt x="20967" y="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1545" name="Rectangle 46"/>
          <p:cNvSpPr>
            <a:spLocks noChangeArrowheads="1"/>
          </p:cNvSpPr>
          <p:nvPr/>
        </p:nvSpPr>
        <p:spPr bwMode="auto">
          <a:xfrm>
            <a:off x="7071500" y="4037013"/>
            <a:ext cx="185025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buSzPct val="100000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в список</a:t>
            </a:r>
          </a:p>
          <a:p>
            <a:pPr algn="r" eaLnBrk="0" hangingPunct="0">
              <a:buSzPct val="100000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 резервных или</a:t>
            </a:r>
          </a:p>
          <a:p>
            <a:pPr algn="r" eaLnBrk="0" hangingPunct="0">
              <a:buSzPct val="100000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 измененных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страниц</a:t>
            </a: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57200" y="220663"/>
            <a:ext cx="8258204" cy="92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3600" b="0" dirty="0" smtClean="0">
                <a:solidFill>
                  <a:srgbClr val="FE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       </a:t>
            </a:r>
            <a:r>
              <a:rPr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Замена </a:t>
            </a:r>
            <a:r>
              <a:rPr lang="ru-RU" sz="3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рабочего набора</a:t>
            </a: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857232"/>
            <a:ext cx="8642381" cy="57864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Типы отказов страниц ОЗУ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Страницы могут быть возвращены сбоем в процесс из списков резервных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измененных страниц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Общая страница, допустимая для одного процесса, может оказаться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сбойной в других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Некоторые отказы страниц диска неизбежны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Запуск процесса (загрузка EXE- и DLL-файлов)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Нормальная файловая операция ввода-вывода выполняется посредством подкачки</a:t>
            </a:r>
          </a:p>
          <a:p>
            <a:pPr lvl="2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Кэшированные файлы добавляются сбоем в системный рабочий набор</a:t>
            </a: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28596" y="0"/>
            <a:ext cx="8329642" cy="7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Отказы страниц </a:t>
            </a:r>
            <a:r>
              <a:rPr lang="ru-RU" sz="3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диска и страниц ОЗУ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14356"/>
            <a:ext cx="8553480" cy="5991244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Подобно тому, как процессы имеют рабочие наборы, подкачиваемые код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и данные системного пространства Windows размещаются в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системном рабочем наборе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Он состоит из 4 компонентов: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подкачиваемый пул;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поддерживающие подкачку код и данные в исполнительном сегменте ядра;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поддерживающие подкачку код и данные в драйверах режима ядра, Win32K.Sys, графических драйверах и т. д.;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глобальный кэш данных файловой системы.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Чтобы подсчитать физический (резидентный) размер этих компонентов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 помощью утилиты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PerfMon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, следует выяснить значения следующих показателей.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Память | число подкачанных в пул резидентных байтов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Память | число резидентных байтов системного кода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Память | число резидентных байтов системных драйверов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Память | число резидентных байтов системного кэша</a:t>
            </a:r>
          </a:p>
          <a:p>
            <a:pPr lvl="1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Показатель счетчика байтов в памяти | кэше представляет собой сумму показателей этих четырех «резидентных» (физических) счетчиков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(не только кэш; в NT4 — то же, что и «Файловый кэш» на вкладке «Быстродействие» в диспетчере задач) </a:t>
            </a: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28596" y="0"/>
            <a:ext cx="8258204" cy="63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3600" b="0" dirty="0" smtClean="0">
                <a:solidFill>
                  <a:srgbClr val="FE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     </a:t>
            </a:r>
            <a:r>
              <a:rPr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Системный </a:t>
            </a:r>
            <a:r>
              <a:rPr lang="ru-RU" sz="3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рабочий набор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(С) В.О. Сафонов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428736"/>
            <a:ext cx="6492898" cy="4697427"/>
          </a:xfrm>
        </p:spPr>
        <p:txBody>
          <a:bodyPr lIns="92075" tIns="46038" rIns="92075" bIns="46038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Система хранит не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назначенные физические страницы в одном из нескольких списков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Список свободных страниц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Список измененных страниц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Список резервных страниц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Список нулевых страниц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Список плохих страниц — страницы, не прошедшие тест памяти при загрузке системы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Списки реализованы как записи в «базе данных PFN»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Обслуживаются как списки FIFO, или очереди</a:t>
            </a: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57200" y="220663"/>
            <a:ext cx="82296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3600" b="0" dirty="0" smtClean="0">
                <a:solidFill>
                  <a:srgbClr val="FE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 </a:t>
            </a:r>
            <a:r>
              <a:rPr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Управление </a:t>
            </a:r>
            <a:r>
              <a:rPr lang="ru-RU" sz="3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физической памятью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715436" cy="785818"/>
          </a:xfrm>
        </p:spPr>
        <p:txBody>
          <a:bodyPr/>
          <a:lstStyle/>
          <a:p>
            <a:r>
              <a:rPr lang="ru-RU" sz="3600" b="1" dirty="0" smtClean="0"/>
              <a:t>Система  файлов - Восстановление</a:t>
            </a:r>
            <a:endParaRPr lang="en-US" sz="3600" b="1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80772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Все изменения </a:t>
            </a:r>
            <a:r>
              <a:rPr lang="ru-RU" sz="2400" b="1" dirty="0" smtClean="0"/>
              <a:t>структур </a:t>
            </a:r>
            <a:r>
              <a:rPr lang="ru-RU" sz="2400" b="1" dirty="0"/>
              <a:t>данных в файловой системе выполняются как транзакции, для которых используется журнал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Перед тем, как структура данных изменяется, транзакция </a:t>
            </a:r>
            <a:r>
              <a:rPr lang="ru-RU" sz="2400" b="1" dirty="0" smtClean="0"/>
              <a:t>заносит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ru-RU" sz="2400" b="1" dirty="0"/>
              <a:t>журнал специальную запись,</a:t>
            </a:r>
            <a:r>
              <a:rPr lang="en-US" sz="2400" b="1" dirty="0"/>
              <a:t> </a:t>
            </a:r>
            <a:r>
              <a:rPr lang="ru-RU" sz="2400" b="1" dirty="0"/>
              <a:t>которая содержит информацию для повторного выполнения (</a:t>
            </a:r>
            <a:r>
              <a:rPr lang="en-US" sz="2400" b="1" dirty="0"/>
              <a:t>redo</a:t>
            </a:r>
            <a:r>
              <a:rPr lang="ru-RU" sz="2400" b="1" dirty="0"/>
              <a:t>) и отмены (</a:t>
            </a:r>
            <a:r>
              <a:rPr lang="en-US" sz="2400" b="1" dirty="0"/>
              <a:t>undo</a:t>
            </a:r>
            <a:r>
              <a:rPr lang="ru-RU" sz="2400" b="1" dirty="0"/>
              <a:t>)</a:t>
            </a:r>
            <a:r>
              <a:rPr lang="en-US" sz="2400" b="1" dirty="0"/>
              <a:t> </a:t>
            </a:r>
            <a:r>
              <a:rPr lang="ru-RU" sz="2400" b="1" dirty="0"/>
              <a:t>данного изменения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После изменения структуры данных</a:t>
            </a:r>
            <a:r>
              <a:rPr lang="en-US" sz="2400" b="1" dirty="0"/>
              <a:t> </a:t>
            </a:r>
            <a:r>
              <a:rPr lang="ru-RU" sz="2400" b="1" dirty="0"/>
              <a:t>в журнал заносится информация об успешном выполнении операции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В случае порчи информации файловая система может быть восстановлена</a:t>
            </a:r>
            <a:r>
              <a:rPr lang="en-US" sz="2400" b="1" dirty="0"/>
              <a:t> </a:t>
            </a:r>
            <a:r>
              <a:rPr lang="ru-RU" sz="2400" b="1" dirty="0"/>
              <a:t>до целостного состояния с использованием журнальных записей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428736"/>
            <a:ext cx="6350022" cy="469742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Новые страницы распределяются по рабочим наборам 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из начала списка свободных или нулевых страниц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Страницы, исключенные из рабочего набора в ходе операции замены, помещаются в конец одного из следующих списков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Список измененных страниц (если они были изменены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в рабочем наборе)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Список резервных страниц (если изменения не вносились)</a:t>
            </a:r>
          </a:p>
          <a:p>
            <a:pPr lvl="2"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Решение принимается на основе значении бита D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(dirty = изменена) в записи таблицы страницы</a:t>
            </a:r>
          </a:p>
          <a:p>
            <a:pPr lvl="1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Пока физическая страница находится в одном из этих списков, между ней и процессом по-прежнему поддерживается связь</a:t>
            </a: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57200" y="220663"/>
            <a:ext cx="82296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3600" b="0" dirty="0" smtClean="0">
                <a:solidFill>
                  <a:srgbClr val="FE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              </a:t>
            </a:r>
            <a:r>
              <a:rPr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Динамика </a:t>
            </a:r>
            <a:r>
              <a:rPr lang="ru-RU" sz="3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подкачки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2940050" y="2309813"/>
            <a:ext cx="954088" cy="954087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SzPct val="100000"/>
              <a:defRPr/>
            </a:pP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Список</a:t>
            </a:r>
          </a:p>
          <a:p>
            <a:pPr algn="ctr" eaLnBrk="0" hangingPunct="0">
              <a:buSzPct val="100000"/>
              <a:defRPr/>
            </a:pP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резервных</a:t>
            </a:r>
            <a:b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</a:b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страниц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7086600" y="2324100"/>
            <a:ext cx="914400" cy="3335338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Список</a:t>
            </a:r>
          </a:p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нулевых</a:t>
            </a:r>
          </a:p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страниц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4921250" y="2324100"/>
            <a:ext cx="1000125" cy="33401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Список</a:t>
            </a:r>
          </a:p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свободных</a:t>
            </a:r>
            <a:b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</a:b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страниц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504825" y="2862263"/>
            <a:ext cx="873125" cy="15303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657225" y="3014663"/>
            <a:ext cx="873125" cy="15303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809625" y="3167063"/>
            <a:ext cx="873125" cy="15303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Рабочие</a:t>
            </a:r>
          </a:p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наборы</a:t>
            </a:r>
          </a:p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процессов</a:t>
            </a:r>
          </a:p>
        </p:txBody>
      </p:sp>
      <p:sp>
        <p:nvSpPr>
          <p:cNvPr id="187401" name="Arc 9"/>
          <p:cNvSpPr>
            <a:spLocks/>
          </p:cNvSpPr>
          <p:nvPr/>
        </p:nvSpPr>
        <p:spPr bwMode="auto">
          <a:xfrm>
            <a:off x="4041775" y="1670050"/>
            <a:ext cx="1257300" cy="625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02" name="Arc 10"/>
          <p:cNvSpPr>
            <a:spLocks/>
          </p:cNvSpPr>
          <p:nvPr/>
        </p:nvSpPr>
        <p:spPr bwMode="auto">
          <a:xfrm>
            <a:off x="1108075" y="1670050"/>
            <a:ext cx="2911475" cy="11398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971"/>
              <a:gd name="T1" fmla="*/ 21600 h 21600"/>
              <a:gd name="T2" fmla="*/ 21971 w 21971"/>
              <a:gd name="T3" fmla="*/ 3 h 21600"/>
              <a:gd name="T4" fmla="*/ 21600 w 219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71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1723" y="0"/>
                  <a:pt x="21847" y="1"/>
                  <a:pt x="21970" y="3"/>
                </a:cubicBezTo>
              </a:path>
              <a:path w="21971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1723" y="0"/>
                  <a:pt x="21847" y="1"/>
                  <a:pt x="21970" y="3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gray">
          <a:xfrm>
            <a:off x="2667000" y="1371600"/>
            <a:ext cx="1447800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defRPr/>
            </a:pPr>
            <a:r>
              <a: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чтение страниц из мест распределения на диске или в ядре</a:t>
            </a:r>
          </a:p>
        </p:txBody>
      </p:sp>
      <p:sp>
        <p:nvSpPr>
          <p:cNvPr id="187404" name="Arc 12"/>
          <p:cNvSpPr>
            <a:spLocks/>
          </p:cNvSpPr>
          <p:nvPr/>
        </p:nvSpPr>
        <p:spPr bwMode="auto">
          <a:xfrm>
            <a:off x="871538" y="1143000"/>
            <a:ext cx="3171825" cy="1657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4"/>
                  <a:pt x="9663" y="6"/>
                  <a:pt x="2158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4"/>
                  <a:pt x="9663" y="6"/>
                  <a:pt x="215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05" name="Arc 13"/>
          <p:cNvSpPr>
            <a:spLocks/>
          </p:cNvSpPr>
          <p:nvPr/>
        </p:nvSpPr>
        <p:spPr bwMode="auto">
          <a:xfrm>
            <a:off x="4041775" y="1143000"/>
            <a:ext cx="3471863" cy="1009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gray">
          <a:xfrm>
            <a:off x="441325" y="1292225"/>
            <a:ext cx="1158875" cy="558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defRPr/>
            </a:pPr>
            <a:r>
              <a: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сбои страниц, требующие </a:t>
            </a:r>
            <a:br>
              <a: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</a:br>
            <a:r>
              <a: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их обнуления</a:t>
            </a:r>
          </a:p>
        </p:txBody>
      </p:sp>
      <p:sp>
        <p:nvSpPr>
          <p:cNvPr id="187407" name="Arc 15"/>
          <p:cNvSpPr>
            <a:spLocks/>
          </p:cNvSpPr>
          <p:nvPr/>
        </p:nvSpPr>
        <p:spPr bwMode="auto">
          <a:xfrm>
            <a:off x="1295400" y="4781550"/>
            <a:ext cx="1619250" cy="12319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gray">
          <a:xfrm>
            <a:off x="1436688" y="5213350"/>
            <a:ext cx="1339850" cy="40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Ctr="1"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defRPr/>
            </a:pPr>
            <a:r>
              <a: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замена </a:t>
            </a:r>
            <a:br>
              <a: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</a:br>
            <a:r>
              <a: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в рабочем наборе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14650" y="3297238"/>
            <a:ext cx="1155700" cy="2717800"/>
            <a:chOff x="1836" y="2145"/>
            <a:chExt cx="728" cy="1712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033" y="2145"/>
              <a:ext cx="531" cy="1392"/>
              <a:chOff x="1985" y="2125"/>
              <a:chExt cx="531" cy="1392"/>
            </a:xfrm>
          </p:grpSpPr>
          <p:sp>
            <p:nvSpPr>
              <p:cNvPr id="187411" name="Arc 19"/>
              <p:cNvSpPr>
                <a:spLocks/>
              </p:cNvSpPr>
              <p:nvPr/>
            </p:nvSpPr>
            <p:spPr bwMode="auto">
              <a:xfrm>
                <a:off x="1985" y="2125"/>
                <a:ext cx="531" cy="488"/>
              </a:xfrm>
              <a:custGeom>
                <a:avLst/>
                <a:gdLst>
                  <a:gd name="G0" fmla="+- 0 0 0"/>
                  <a:gd name="G1" fmla="+- 15814 0 0"/>
                  <a:gd name="G2" fmla="+- 21600 0 0"/>
                  <a:gd name="T0" fmla="*/ 14713 w 21600"/>
                  <a:gd name="T1" fmla="*/ 0 h 15814"/>
                  <a:gd name="T2" fmla="*/ 21600 w 21600"/>
                  <a:gd name="T3" fmla="*/ 15814 h 15814"/>
                  <a:gd name="T4" fmla="*/ 0 w 21600"/>
                  <a:gd name="T5" fmla="*/ 15814 h 15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5814" fill="none" extrusionOk="0">
                    <a:moveTo>
                      <a:pt x="14713" y="-1"/>
                    </a:moveTo>
                    <a:cubicBezTo>
                      <a:pt x="19105" y="4086"/>
                      <a:pt x="21600" y="9814"/>
                      <a:pt x="21600" y="15814"/>
                    </a:cubicBezTo>
                  </a:path>
                  <a:path w="21600" h="15814" stroke="0" extrusionOk="0">
                    <a:moveTo>
                      <a:pt x="14713" y="-1"/>
                    </a:moveTo>
                    <a:cubicBezTo>
                      <a:pt x="19105" y="4086"/>
                      <a:pt x="21600" y="9814"/>
                      <a:pt x="21600" y="15814"/>
                    </a:cubicBezTo>
                    <a:lnTo>
                      <a:pt x="0" y="1581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>
                <a:off x="2514" y="2609"/>
                <a:ext cx="0" cy="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836" y="3541"/>
              <a:ext cx="728" cy="316"/>
              <a:chOff x="1788" y="3521"/>
              <a:chExt cx="728" cy="316"/>
            </a:xfrm>
          </p:grpSpPr>
          <p:sp>
            <p:nvSpPr>
              <p:cNvPr id="187414" name="Arc 22"/>
              <p:cNvSpPr>
                <a:spLocks/>
              </p:cNvSpPr>
              <p:nvPr/>
            </p:nvSpPr>
            <p:spPr bwMode="auto">
              <a:xfrm>
                <a:off x="1788" y="3603"/>
                <a:ext cx="322" cy="23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7415" name="Arc 23"/>
              <p:cNvSpPr>
                <a:spLocks/>
              </p:cNvSpPr>
              <p:nvPr/>
            </p:nvSpPr>
            <p:spPr bwMode="auto">
              <a:xfrm>
                <a:off x="1806" y="3521"/>
                <a:ext cx="710" cy="31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2928938" y="4724400"/>
            <a:ext cx="976312" cy="8604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SzPct val="100000"/>
              <a:defRPr/>
            </a:pP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Список</a:t>
            </a:r>
          </a:p>
          <a:p>
            <a:pPr algn="ctr" eaLnBrk="0" hangingPunct="0">
              <a:buSzPct val="100000"/>
              <a:defRPr/>
            </a:pP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измененных</a:t>
            </a:r>
            <a:b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</a:b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страниц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909888" y="3211513"/>
            <a:ext cx="1052512" cy="1501775"/>
            <a:chOff x="1860" y="2146"/>
            <a:chExt cx="610" cy="870"/>
          </a:xfrm>
        </p:grpSpPr>
        <p:sp>
          <p:nvSpPr>
            <p:cNvPr id="187418" name="AutoShape 26"/>
            <p:cNvSpPr>
              <a:spLocks noChangeArrowheads="1"/>
            </p:cNvSpPr>
            <p:nvPr/>
          </p:nvSpPr>
          <p:spPr bwMode="blackWhite">
            <a:xfrm>
              <a:off x="1860" y="2314"/>
              <a:ext cx="610" cy="52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>
                <a:buSzPct val="100000"/>
                <a:defRPr/>
              </a:pPr>
              <a:r>
                <a:rPr lang="ru-RU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Arial" charset="0"/>
                </a:rPr>
                <a:t>запись</a:t>
              </a:r>
            </a:p>
            <a:p>
              <a:pPr algn="ctr" eaLnBrk="0" hangingPunct="0">
                <a:buSzPct val="100000"/>
                <a:defRPr/>
              </a:pPr>
              <a:r>
                <a:rPr lang="ru-RU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Arial" charset="0"/>
                </a:rPr>
                <a:t>измененных</a:t>
              </a:r>
            </a:p>
            <a:p>
              <a:pPr algn="ctr" eaLnBrk="0" hangingPunct="0">
                <a:buSzPct val="100000"/>
                <a:defRPr/>
              </a:pPr>
              <a:r>
                <a:rPr lang="ru-RU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Arial" charset="0"/>
                </a:rPr>
                <a:t>страниц</a:t>
              </a:r>
            </a:p>
          </p:txBody>
        </p:sp>
        <p:sp>
          <p:nvSpPr>
            <p:cNvPr id="187419" name="Line 27"/>
            <p:cNvSpPr>
              <a:spLocks noChangeShapeType="1"/>
            </p:cNvSpPr>
            <p:nvPr/>
          </p:nvSpPr>
          <p:spPr bwMode="auto">
            <a:xfrm>
              <a:off x="2159" y="2146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87420" name="Line 28"/>
            <p:cNvSpPr>
              <a:spLocks noChangeShapeType="1"/>
            </p:cNvSpPr>
            <p:nvPr/>
          </p:nvSpPr>
          <p:spPr bwMode="auto">
            <a:xfrm>
              <a:off x="2156" y="2855"/>
              <a:ext cx="0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429000" y="1970088"/>
            <a:ext cx="1981200" cy="4089400"/>
            <a:chOff x="2112" y="1289"/>
            <a:chExt cx="1165" cy="2576"/>
          </a:xfrm>
        </p:grpSpPr>
        <p:sp>
          <p:nvSpPr>
            <p:cNvPr id="187422" name="Arc 30"/>
            <p:cNvSpPr>
              <a:spLocks/>
            </p:cNvSpPr>
            <p:nvPr/>
          </p:nvSpPr>
          <p:spPr bwMode="auto">
            <a:xfrm>
              <a:off x="2408" y="1290"/>
              <a:ext cx="378" cy="123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87423" name="Arc 31"/>
            <p:cNvSpPr>
              <a:spLocks/>
            </p:cNvSpPr>
            <p:nvPr/>
          </p:nvSpPr>
          <p:spPr bwMode="auto">
            <a:xfrm>
              <a:off x="2112" y="1289"/>
              <a:ext cx="286" cy="20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2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0"/>
                    <a:pt x="9624" y="42"/>
                    <a:pt x="2152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0"/>
                    <a:pt x="9624" y="42"/>
                    <a:pt x="2152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87424" name="Arc 32"/>
            <p:cNvSpPr>
              <a:spLocks/>
            </p:cNvSpPr>
            <p:nvPr/>
          </p:nvSpPr>
          <p:spPr bwMode="auto">
            <a:xfrm>
              <a:off x="2785" y="2497"/>
              <a:ext cx="331" cy="136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87425" name="Arc 33"/>
            <p:cNvSpPr>
              <a:spLocks/>
            </p:cNvSpPr>
            <p:nvPr/>
          </p:nvSpPr>
          <p:spPr bwMode="auto">
            <a:xfrm>
              <a:off x="3118" y="3662"/>
              <a:ext cx="159" cy="20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sp>
        <p:nvSpPr>
          <p:cNvPr id="187426" name="AutoShape 34"/>
          <p:cNvSpPr>
            <a:spLocks noChangeArrowheads="1"/>
          </p:cNvSpPr>
          <p:nvPr/>
        </p:nvSpPr>
        <p:spPr bwMode="blackWhite">
          <a:xfrm>
            <a:off x="6008688" y="3548063"/>
            <a:ext cx="990600" cy="939800"/>
          </a:xfrm>
          <a:prstGeom prst="hexagon">
            <a:avLst>
              <a:gd name="adj" fmla="val 26332"/>
              <a:gd name="vf" fmla="val 115470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SzPct val="100000"/>
              <a:defRPr/>
            </a:pP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поток</a:t>
            </a:r>
          </a:p>
          <a:p>
            <a:pPr algn="ctr" eaLnBrk="0" hangingPunct="0">
              <a:buSzPct val="100000"/>
              <a:defRPr/>
            </a:pP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обнуления</a:t>
            </a:r>
          </a:p>
          <a:p>
            <a:pPr algn="ctr" eaLnBrk="0" hangingPunct="0">
              <a:buSzPct val="100000"/>
              <a:defRPr/>
            </a:pPr>
            <a:r>
              <a:rPr lang="ru-RU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страниц</a:t>
            </a:r>
          </a:p>
        </p:txBody>
      </p:sp>
      <p:sp>
        <p:nvSpPr>
          <p:cNvPr id="187427" name="Arc 35"/>
          <p:cNvSpPr>
            <a:spLocks/>
          </p:cNvSpPr>
          <p:nvPr/>
        </p:nvSpPr>
        <p:spPr bwMode="auto">
          <a:xfrm>
            <a:off x="5813425" y="2014538"/>
            <a:ext cx="628650" cy="14716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28" name="Arc 36"/>
          <p:cNvSpPr>
            <a:spLocks/>
          </p:cNvSpPr>
          <p:nvPr/>
        </p:nvSpPr>
        <p:spPr bwMode="auto">
          <a:xfrm>
            <a:off x="6453188" y="4419600"/>
            <a:ext cx="614362" cy="16922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29" name="Arc 37"/>
          <p:cNvSpPr>
            <a:spLocks/>
          </p:cNvSpPr>
          <p:nvPr/>
        </p:nvSpPr>
        <p:spPr bwMode="auto">
          <a:xfrm>
            <a:off x="7070725" y="5737225"/>
            <a:ext cx="422275" cy="3762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30" name="Arc 38"/>
          <p:cNvSpPr>
            <a:spLocks/>
          </p:cNvSpPr>
          <p:nvPr/>
        </p:nvSpPr>
        <p:spPr bwMode="auto">
          <a:xfrm>
            <a:off x="5514975" y="2014538"/>
            <a:ext cx="280988" cy="279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7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8"/>
                  <a:pt x="9596" y="67"/>
                  <a:pt x="2147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8"/>
                  <a:pt x="9596" y="67"/>
                  <a:pt x="2147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812925" y="2813050"/>
            <a:ext cx="1085850" cy="2328863"/>
            <a:chOff x="1142" y="1840"/>
            <a:chExt cx="684" cy="1467"/>
          </a:xfrm>
        </p:grpSpPr>
        <p:sp>
          <p:nvSpPr>
            <p:cNvPr id="187432" name="Line 40"/>
            <p:cNvSpPr>
              <a:spLocks noChangeShapeType="1"/>
            </p:cNvSpPr>
            <p:nvPr/>
          </p:nvSpPr>
          <p:spPr bwMode="gray">
            <a:xfrm flipV="1">
              <a:off x="1142" y="1840"/>
              <a:ext cx="6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87433" name="Line 41"/>
            <p:cNvSpPr>
              <a:spLocks noChangeShapeType="1"/>
            </p:cNvSpPr>
            <p:nvPr/>
          </p:nvSpPr>
          <p:spPr bwMode="gray">
            <a:xfrm flipV="1">
              <a:off x="1178" y="2011"/>
              <a:ext cx="639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87434" name="Line 42"/>
            <p:cNvSpPr>
              <a:spLocks noChangeShapeType="1"/>
            </p:cNvSpPr>
            <p:nvPr/>
          </p:nvSpPr>
          <p:spPr bwMode="gray">
            <a:xfrm>
              <a:off x="1178" y="2776"/>
              <a:ext cx="612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87435" name="Rectangle 43"/>
            <p:cNvSpPr>
              <a:spLocks noChangeArrowheads="1"/>
            </p:cNvSpPr>
            <p:nvPr/>
          </p:nvSpPr>
          <p:spPr bwMode="gray">
            <a:xfrm>
              <a:off x="1259" y="2349"/>
              <a:ext cx="478" cy="3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Ctr="1">
              <a:spAutoFit/>
            </a:bodyPr>
            <a:lstStyle/>
            <a:p>
              <a:pPr algn="ctr" eaLnBrk="0" hangingPunct="0">
                <a:buSzPct val="100000"/>
                <a:defRPr/>
              </a:pPr>
              <a:r>
                <a:rPr lang="ru-RU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Arial" charset="0"/>
                </a:rPr>
                <a:t>сбои</a:t>
              </a:r>
            </a:p>
            <a:p>
              <a:pPr algn="ctr" eaLnBrk="0" hangingPunct="0">
                <a:buSzPct val="100000"/>
                <a:defRPr/>
              </a:pPr>
              <a:r>
                <a:rPr lang="ru-RU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Arial" charset="0"/>
                </a:rPr>
                <a:t>страниц</a:t>
              </a:r>
            </a:p>
            <a:p>
              <a:pPr algn="ctr" eaLnBrk="0" hangingPunct="0">
                <a:buSzPct val="100000"/>
                <a:defRPr/>
              </a:pPr>
              <a:r>
                <a:rPr lang="ru-RU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Arial" charset="0"/>
                </a:rPr>
                <a:t>ОЗУ</a:t>
              </a:r>
            </a:p>
          </p:txBody>
        </p:sp>
        <p:sp>
          <p:nvSpPr>
            <p:cNvPr id="187436" name="Line 44"/>
            <p:cNvSpPr>
              <a:spLocks noChangeShapeType="1"/>
            </p:cNvSpPr>
            <p:nvPr/>
          </p:nvSpPr>
          <p:spPr bwMode="gray">
            <a:xfrm>
              <a:off x="1184" y="2944"/>
              <a:ext cx="615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sp>
        <p:nvSpPr>
          <p:cNvPr id="187437" name="Rectangle 45"/>
          <p:cNvSpPr>
            <a:spLocks noChangeArrowheads="1"/>
          </p:cNvSpPr>
          <p:nvPr/>
        </p:nvSpPr>
        <p:spPr bwMode="auto">
          <a:xfrm>
            <a:off x="8153400" y="2998788"/>
            <a:ext cx="762000" cy="2238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Список</a:t>
            </a:r>
          </a:p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плохих</a:t>
            </a:r>
          </a:p>
          <a:p>
            <a:pPr algn="ctr" eaLnBrk="0" hangingPunct="0">
              <a:buSzPct val="100000"/>
              <a:defRPr/>
            </a:pPr>
            <a:r>
              <a:rPr 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страниц</a:t>
            </a:r>
          </a:p>
        </p:txBody>
      </p:sp>
      <p:sp>
        <p:nvSpPr>
          <p:cNvPr id="187438" name="Freeform 46"/>
          <p:cNvSpPr>
            <a:spLocks/>
          </p:cNvSpPr>
          <p:nvPr/>
        </p:nvSpPr>
        <p:spPr bwMode="auto">
          <a:xfrm>
            <a:off x="539750" y="4724400"/>
            <a:ext cx="5259388" cy="1644650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428" y="864"/>
              </a:cxn>
              <a:cxn ang="0">
                <a:pos x="2853" y="1031"/>
              </a:cxn>
              <a:cxn ang="0">
                <a:pos x="3189" y="876"/>
              </a:cxn>
              <a:cxn ang="0">
                <a:pos x="3180" y="667"/>
              </a:cxn>
            </a:cxnLst>
            <a:rect l="0" t="0" r="r" b="b"/>
            <a:pathLst>
              <a:path w="3313" h="1036">
                <a:moveTo>
                  <a:pt x="284" y="0"/>
                </a:moveTo>
                <a:cubicBezTo>
                  <a:pt x="164" y="348"/>
                  <a:pt x="0" y="692"/>
                  <a:pt x="428" y="864"/>
                </a:cubicBezTo>
                <a:cubicBezTo>
                  <a:pt x="856" y="1036"/>
                  <a:pt x="2393" y="1029"/>
                  <a:pt x="2853" y="1031"/>
                </a:cubicBezTo>
                <a:cubicBezTo>
                  <a:pt x="3313" y="1033"/>
                  <a:pt x="3135" y="936"/>
                  <a:pt x="3189" y="876"/>
                </a:cubicBezTo>
                <a:cubicBezTo>
                  <a:pt x="3243" y="816"/>
                  <a:pt x="3184" y="716"/>
                  <a:pt x="3180" y="667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tIns="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7439" name="Rectangle 47"/>
          <p:cNvSpPr>
            <a:spLocks noChangeArrowheads="1"/>
          </p:cNvSpPr>
          <p:nvPr/>
        </p:nvSpPr>
        <p:spPr bwMode="gray">
          <a:xfrm>
            <a:off x="457200" y="5867400"/>
            <a:ext cx="1524000" cy="558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Ctr="1"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defRPr/>
            </a:pPr>
            <a:r>
              <a: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Частные страницы при завершении процесса</a:t>
            </a: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57200" y="220663"/>
            <a:ext cx="82296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3600" b="0" dirty="0" smtClean="0">
                <a:solidFill>
                  <a:srgbClr val="FE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               </a:t>
            </a:r>
            <a:r>
              <a:rPr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Динамика </a:t>
            </a:r>
            <a:r>
              <a:rPr lang="ru-RU" sz="3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подкачки</a:t>
            </a: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1447800" y="990600"/>
            <a:ext cx="1905000" cy="2590800"/>
          </a:xfrm>
          <a:prstGeom prst="rect">
            <a:avLst/>
          </a:prstGeom>
          <a:gradFill rotWithShape="0">
            <a:gsLst>
              <a:gs pos="0">
                <a:srgbClr val="C0FEF9">
                  <a:gamma/>
                  <a:shade val="89804"/>
                  <a:invGamma/>
                </a:srgbClr>
              </a:gs>
              <a:gs pos="100000">
                <a:srgbClr val="C0FEF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 anchorCtr="1"/>
          <a:lstStyle/>
          <a:p>
            <a:pPr algn="ctr" eaLnBrk="0" hangingPunct="0">
              <a:buSzPct val="100000"/>
              <a:defRPr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Процесс 3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447800" y="2133600"/>
            <a:ext cx="1905000" cy="1397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1447800" y="2755900"/>
            <a:ext cx="1905000" cy="1397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1447800" y="2895600"/>
            <a:ext cx="1905000" cy="1397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1600200" y="1219200"/>
            <a:ext cx="1905000" cy="2536825"/>
          </a:xfrm>
          <a:prstGeom prst="rect">
            <a:avLst/>
          </a:prstGeom>
          <a:gradFill rotWithShape="0">
            <a:gsLst>
              <a:gs pos="0">
                <a:srgbClr val="C0FEF9">
                  <a:gamma/>
                  <a:shade val="89804"/>
                  <a:invGamma/>
                </a:srgbClr>
              </a:gs>
              <a:gs pos="100000">
                <a:srgbClr val="C0FEF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 anchorCtr="1"/>
          <a:lstStyle/>
          <a:p>
            <a:pPr algn="ctr" eaLnBrk="0" hangingPunct="0">
              <a:buSzPct val="100000"/>
              <a:defRPr/>
            </a:pPr>
            <a:r>
              <a:rPr lang="ru-RU" sz="1600" dirty="0">
                <a:solidFill>
                  <a:srgbClr val="FFFFFF"/>
                </a:solidFill>
                <a:sym typeface="Arial" charset="0"/>
              </a:rPr>
              <a:t>Процесс 2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1600200" y="1676400"/>
            <a:ext cx="1905000" cy="139700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1600200" y="3060700"/>
            <a:ext cx="1905000" cy="139700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1600200" y="3365500"/>
            <a:ext cx="1905000" cy="139700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1752600" y="1447800"/>
            <a:ext cx="1905000" cy="2438400"/>
          </a:xfrm>
          <a:prstGeom prst="rect">
            <a:avLst/>
          </a:prstGeom>
          <a:gradFill rotWithShape="0">
            <a:gsLst>
              <a:gs pos="0">
                <a:srgbClr val="C0FEF9">
                  <a:gamma/>
                  <a:shade val="89804"/>
                  <a:invGamma/>
                </a:srgbClr>
              </a:gs>
              <a:gs pos="100000">
                <a:srgbClr val="C0FEF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 anchorCtr="1"/>
          <a:lstStyle/>
          <a:p>
            <a:pPr algn="ctr" eaLnBrk="0" hangingPunct="0">
              <a:buSzPct val="100000"/>
              <a:defRPr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Процесс 1</a:t>
            </a:r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title"/>
          </p:nvPr>
        </p:nvSpPr>
        <p:spPr>
          <a:xfrm>
            <a:off x="357158" y="76200"/>
            <a:ext cx="8786842" cy="709594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  <a:sym typeface="Arial" charset="0"/>
              </a:rPr>
              <a:t>Рабочие наборы в памяти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57200" y="1368425"/>
            <a:ext cx="1006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788" tIns="39688" rIns="77788" bIns="39688">
            <a:spAutoFit/>
          </a:bodyPr>
          <a:lstStyle/>
          <a:p>
            <a:pPr algn="r" defTabSz="777875" eaLnBrk="0" hangingPunct="0">
              <a:buSzPct val="100000"/>
            </a:pPr>
            <a:r>
              <a:rPr lang="ru-RU" sz="1400">
                <a:solidFill>
                  <a:srgbClr val="FE9900"/>
                </a:solidFill>
                <a:latin typeface="Courier New" pitchFamily="49" charset="0"/>
                <a:sym typeface="Arial" charset="0"/>
              </a:rPr>
              <a:t>00000000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61963" y="3606800"/>
            <a:ext cx="1006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788" tIns="39688" rIns="77788" bIns="39688">
            <a:spAutoFit/>
          </a:bodyPr>
          <a:lstStyle/>
          <a:p>
            <a:pPr algn="r" defTabSz="777875" eaLnBrk="0" hangingPunct="0">
              <a:buSzPct val="100000"/>
            </a:pPr>
            <a:r>
              <a:rPr lang="ru-RU" sz="1400">
                <a:solidFill>
                  <a:srgbClr val="FE9900"/>
                </a:solidFill>
                <a:latin typeface="Courier New" pitchFamily="49" charset="0"/>
                <a:sym typeface="Arial" charset="0"/>
              </a:rPr>
              <a:t>7FFFFFFF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61963" y="3975100"/>
            <a:ext cx="1006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788" tIns="39688" rIns="77788" bIns="39688">
            <a:spAutoFit/>
          </a:bodyPr>
          <a:lstStyle/>
          <a:p>
            <a:pPr algn="r" defTabSz="777875" eaLnBrk="0" hangingPunct="0">
              <a:buSzPct val="100000"/>
            </a:pPr>
            <a:r>
              <a:rPr lang="ru-RU" sz="1400">
                <a:solidFill>
                  <a:srgbClr val="FE9900"/>
                </a:solidFill>
                <a:latin typeface="Courier New" pitchFamily="49" charset="0"/>
                <a:sym typeface="Arial" charset="0"/>
              </a:rPr>
              <a:t>80000000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57200" y="6334125"/>
            <a:ext cx="1006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788" tIns="39688" rIns="77788" bIns="39688">
            <a:spAutoFit/>
          </a:bodyPr>
          <a:lstStyle/>
          <a:p>
            <a:pPr algn="r" defTabSz="777875" eaLnBrk="0" hangingPunct="0">
              <a:buSzPct val="100000"/>
            </a:pPr>
            <a:r>
              <a:rPr lang="ru-RU" sz="1400">
                <a:solidFill>
                  <a:srgbClr val="FE9900"/>
                </a:solidFill>
                <a:latin typeface="Courier New" pitchFamily="49" charset="0"/>
                <a:sym typeface="Arial" charset="0"/>
              </a:rPr>
              <a:t>FFFFFFFF</a:t>
            </a:r>
          </a:p>
        </p:txBody>
      </p:sp>
      <p:sp>
        <p:nvSpPr>
          <p:cNvPr id="188432" name="Rectangle 16"/>
          <p:cNvSpPr>
            <a:spLocks noChangeArrowheads="1"/>
          </p:cNvSpPr>
          <p:nvPr/>
        </p:nvSpPr>
        <p:spPr bwMode="auto">
          <a:xfrm>
            <a:off x="5292725" y="1851025"/>
            <a:ext cx="2759075" cy="1958975"/>
          </a:xfrm>
          <a:prstGeom prst="rect">
            <a:avLst/>
          </a:prstGeom>
          <a:gradFill rotWithShape="0">
            <a:gsLst>
              <a:gs pos="0">
                <a:srgbClr val="114FFB">
                  <a:gamma/>
                  <a:tint val="40000"/>
                  <a:invGamma/>
                </a:srgbClr>
              </a:gs>
              <a:gs pos="50000">
                <a:srgbClr val="114FFB"/>
              </a:gs>
              <a:gs pos="100000">
                <a:srgbClr val="114FFB">
                  <a:gamma/>
                  <a:tint val="40000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6608763" y="2770188"/>
            <a:ext cx="1841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Страницы в физической памяти</a:t>
            </a: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endParaRPr lang="ru-RU" sz="1600" dirty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1752600" y="3962400"/>
            <a:ext cx="1905000" cy="2590800"/>
          </a:xfrm>
          <a:prstGeom prst="rect">
            <a:avLst/>
          </a:prstGeom>
          <a:gradFill rotWithShape="0">
            <a:gsLst>
              <a:gs pos="0">
                <a:srgbClr val="B6F5B6"/>
              </a:gs>
              <a:gs pos="100000">
                <a:srgbClr val="B6F5B6">
                  <a:gamma/>
                  <a:shade val="8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1752600" y="1981200"/>
            <a:ext cx="1905000" cy="152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5715000" y="207962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638800" y="33893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7696200" y="29321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858000" y="30083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5486400" y="25511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M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5410200" y="20177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M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6477000" y="30845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M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6400800" y="34655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M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696200" y="19415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M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867400" y="25511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S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6934200" y="25511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S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7543800" y="23225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S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7696200" y="346551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S</a:t>
            </a:r>
          </a:p>
        </p:txBody>
      </p:sp>
      <p:sp>
        <p:nvSpPr>
          <p:cNvPr id="188449" name="Rectangle 33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3927475"/>
            <a:ext cx="4192587" cy="24733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По мере того как процессы вызывают сбои страниц, страницы изымаются из списка свободных или резервных страниц и включаются в состав рабочего набора процесса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Общая страница может быть одновременно резидентной в рабочих наборах нескольких процессов (здесь этот случай не иллюстрируется)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5562600" y="291782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096000" y="322897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6781800" y="345757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7315200" y="330517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7239000" y="277177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7162800" y="216217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6781800" y="208597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6324600" y="2619375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F</a:t>
            </a:r>
          </a:p>
        </p:txBody>
      </p:sp>
      <p:sp>
        <p:nvSpPr>
          <p:cNvPr id="188458" name="Rectangle 42"/>
          <p:cNvSpPr>
            <a:spLocks noChangeArrowheads="1"/>
          </p:cNvSpPr>
          <p:nvPr/>
        </p:nvSpPr>
        <p:spPr bwMode="auto">
          <a:xfrm>
            <a:off x="5715000" y="2079625"/>
            <a:ext cx="228600" cy="2286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 dirty="0">
                <a:solidFill>
                  <a:srgbClr val="FFFFFF"/>
                </a:solidFill>
                <a:sym typeface="Arial" charset="0"/>
              </a:rPr>
              <a:t>3</a:t>
            </a:r>
          </a:p>
        </p:txBody>
      </p:sp>
      <p:sp>
        <p:nvSpPr>
          <p:cNvPr id="188459" name="Rectangle 43"/>
          <p:cNvSpPr>
            <a:spLocks noChangeArrowheads="1"/>
          </p:cNvSpPr>
          <p:nvPr/>
        </p:nvSpPr>
        <p:spPr bwMode="auto">
          <a:xfrm>
            <a:off x="5562600" y="2917825"/>
            <a:ext cx="228600" cy="2286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3</a:t>
            </a:r>
          </a:p>
        </p:txBody>
      </p:sp>
      <p:sp>
        <p:nvSpPr>
          <p:cNvPr id="188460" name="Rectangle 44"/>
          <p:cNvSpPr>
            <a:spLocks noChangeArrowheads="1"/>
          </p:cNvSpPr>
          <p:nvPr/>
        </p:nvSpPr>
        <p:spPr bwMode="auto">
          <a:xfrm>
            <a:off x="7315200" y="3305175"/>
            <a:ext cx="228600" cy="2286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3</a:t>
            </a:r>
          </a:p>
        </p:txBody>
      </p:sp>
      <p:sp>
        <p:nvSpPr>
          <p:cNvPr id="188461" name="Rectangle 45"/>
          <p:cNvSpPr>
            <a:spLocks noChangeArrowheads="1"/>
          </p:cNvSpPr>
          <p:nvPr/>
        </p:nvSpPr>
        <p:spPr bwMode="auto">
          <a:xfrm>
            <a:off x="6324600" y="2620963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1</a:t>
            </a:r>
          </a:p>
        </p:txBody>
      </p:sp>
      <p:sp>
        <p:nvSpPr>
          <p:cNvPr id="188462" name="Rectangle 46"/>
          <p:cNvSpPr>
            <a:spLocks noChangeArrowheads="1"/>
          </p:cNvSpPr>
          <p:nvPr/>
        </p:nvSpPr>
        <p:spPr bwMode="auto">
          <a:xfrm>
            <a:off x="7162800" y="2163763"/>
            <a:ext cx="228600" cy="228600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2</a:t>
            </a:r>
          </a:p>
        </p:txBody>
      </p:sp>
      <p:sp>
        <p:nvSpPr>
          <p:cNvPr id="188463" name="Rectangle 47"/>
          <p:cNvSpPr>
            <a:spLocks noChangeArrowheads="1"/>
          </p:cNvSpPr>
          <p:nvPr/>
        </p:nvSpPr>
        <p:spPr bwMode="auto">
          <a:xfrm>
            <a:off x="6781800" y="3459163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1</a:t>
            </a:r>
          </a:p>
        </p:txBody>
      </p:sp>
      <p:sp>
        <p:nvSpPr>
          <p:cNvPr id="188464" name="Rectangle 48"/>
          <p:cNvSpPr>
            <a:spLocks noChangeArrowheads="1"/>
          </p:cNvSpPr>
          <p:nvPr/>
        </p:nvSpPr>
        <p:spPr bwMode="auto">
          <a:xfrm>
            <a:off x="6096000" y="3230563"/>
            <a:ext cx="228600" cy="228600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2</a:t>
            </a:r>
          </a:p>
        </p:txBody>
      </p:sp>
      <p:sp>
        <p:nvSpPr>
          <p:cNvPr id="188465" name="Rectangle 49"/>
          <p:cNvSpPr>
            <a:spLocks noChangeArrowheads="1"/>
          </p:cNvSpPr>
          <p:nvPr/>
        </p:nvSpPr>
        <p:spPr bwMode="auto">
          <a:xfrm>
            <a:off x="6781800" y="2087563"/>
            <a:ext cx="228600" cy="228600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2</a:t>
            </a:r>
          </a:p>
        </p:txBody>
      </p:sp>
      <p:sp>
        <p:nvSpPr>
          <p:cNvPr id="188466" name="Rectangle 50"/>
          <p:cNvSpPr>
            <a:spLocks noChangeArrowheads="1"/>
          </p:cNvSpPr>
          <p:nvPr/>
        </p:nvSpPr>
        <p:spPr bwMode="auto">
          <a:xfrm>
            <a:off x="7239000" y="2773363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>
              <a:buSzPct val="100000"/>
            </a:pPr>
            <a:r>
              <a:rPr lang="ru-RU" sz="1600">
                <a:solidFill>
                  <a:srgbClr val="FFFFFF"/>
                </a:solidFill>
                <a:sym typeface="Arial" charset="0"/>
              </a:rPr>
              <a:t>1</a:t>
            </a:r>
          </a:p>
        </p:txBody>
      </p: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1752600" y="2438400"/>
            <a:ext cx="1905000" cy="152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188468" name="Rectangle 52"/>
          <p:cNvSpPr>
            <a:spLocks noChangeArrowheads="1"/>
          </p:cNvSpPr>
          <p:nvPr/>
        </p:nvSpPr>
        <p:spPr bwMode="auto">
          <a:xfrm>
            <a:off x="1752600" y="3200400"/>
            <a:ext cx="1905000" cy="152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182562" rIns="77788" bIns="182562" anchor="ctr"/>
          <a:lstStyle/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  <a:p>
            <a:pPr algn="ctr" defTabSz="777875" eaLnBrk="0" hangingPunct="0"/>
            <a:endParaRPr lang="ru-RU" sz="1500">
              <a:latin typeface="Times New Roman" pitchFamily="18" charset="0"/>
            </a:endParaRP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(С) Сафонов В.О. 2010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 autoUpdateAnimBg="0"/>
      <p:bldP spid="188420" grpId="0" animBg="1" autoUpdateAnimBg="0"/>
      <p:bldP spid="188421" grpId="0" animBg="1" autoUpdateAnimBg="0"/>
      <p:bldP spid="188423" grpId="0" animBg="1" autoUpdateAnimBg="0"/>
      <p:bldP spid="188424" grpId="0" animBg="1" autoUpdateAnimBg="0"/>
      <p:bldP spid="188425" grpId="0" animBg="1" autoUpdateAnimBg="0"/>
      <p:bldP spid="188435" grpId="0" animBg="1" autoUpdateAnimBg="0"/>
      <p:bldP spid="188458" grpId="0" animBg="1" autoUpdateAnimBg="0"/>
      <p:bldP spid="188459" grpId="0" animBg="1" autoUpdateAnimBg="0"/>
      <p:bldP spid="188460" grpId="0" animBg="1" autoUpdateAnimBg="0"/>
      <p:bldP spid="188461" grpId="0" animBg="1" autoUpdateAnimBg="0"/>
      <p:bldP spid="188462" grpId="0" animBg="1" autoUpdateAnimBg="0"/>
      <p:bldP spid="188463" grpId="0" animBg="1" autoUpdateAnimBg="0"/>
      <p:bldP spid="188464" grpId="0" animBg="1" autoUpdateAnimBg="0"/>
      <p:bldP spid="188465" grpId="0" animBg="1" autoUpdateAnimBg="0"/>
      <p:bldP spid="188466" grpId="0" animBg="1" autoUpdateAnimBg="0"/>
      <p:bldP spid="188467" grpId="0" animBg="1" autoUpdateAnimBg="0"/>
      <p:bldP spid="18846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Система  файлов – </a:t>
            </a:r>
            <a:r>
              <a:rPr lang="ru-RU" sz="3600" b="1" dirty="0"/>
              <a:t>восстановление (прод.)</a:t>
            </a:r>
            <a:endParaRPr lang="en-US" sz="3600" b="1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Эта схема не гарантирует, что</a:t>
            </a:r>
            <a:r>
              <a:rPr lang="en-US" sz="2400" b="1" dirty="0"/>
              <a:t> </a:t>
            </a:r>
            <a:r>
              <a:rPr lang="ru-RU" sz="2400" b="1" dirty="0"/>
              <a:t>все данные пользовательского файла могут быть восстановлены в случае порчи информации</a:t>
            </a:r>
            <a:r>
              <a:rPr lang="en-US" sz="2400" b="1" dirty="0"/>
              <a:t>, </a:t>
            </a:r>
            <a:r>
              <a:rPr lang="ru-RU" sz="2400" b="1" dirty="0"/>
              <a:t>а гарантирует лишь, что все структуры данных о файлах в системе (метаданные)</a:t>
            </a:r>
            <a:r>
              <a:rPr lang="en-US" sz="2400" b="1" dirty="0"/>
              <a:t> </a:t>
            </a:r>
            <a:r>
              <a:rPr lang="ru-RU" sz="2400" b="1" dirty="0"/>
              <a:t>не повреждены и отражают какое-либо целостное состояние данных до порчи информации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Журнал хранится в третьем файле метаданных каждого тома</a:t>
            </a:r>
            <a:r>
              <a:rPr lang="en-US" sz="2400" b="1" dirty="0"/>
              <a:t>.</a:t>
            </a:r>
          </a:p>
          <a:p>
            <a:pPr>
              <a:buFontTx/>
              <a:buNone/>
            </a:pP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Система  файлов - </a:t>
            </a:r>
            <a:r>
              <a:rPr lang="ru-RU" sz="3600" b="1" dirty="0"/>
              <a:t>Безопасность</a:t>
            </a:r>
            <a:endParaRPr lang="en-US" sz="3600" b="1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643050"/>
            <a:ext cx="6421460" cy="4483113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Безопасность тома</a:t>
            </a:r>
            <a:r>
              <a:rPr lang="en-US" sz="2400" b="1" dirty="0"/>
              <a:t> NTFS </a:t>
            </a:r>
            <a:r>
              <a:rPr lang="ru-RU" sz="2400" b="1" dirty="0"/>
              <a:t>реализована на основе объектной модели </a:t>
            </a:r>
            <a:r>
              <a:rPr lang="en-US" sz="2400" b="1" dirty="0"/>
              <a:t>Windows </a:t>
            </a:r>
            <a:r>
              <a:rPr lang="ru-RU" sz="2400" b="1" dirty="0"/>
              <a:t>2000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Каждый файловый объект имеет дескриптор безопасности,</a:t>
            </a:r>
            <a:r>
              <a:rPr lang="en-US" sz="2400" b="1" dirty="0"/>
              <a:t> </a:t>
            </a:r>
            <a:r>
              <a:rPr lang="ru-RU" sz="2400" b="1" dirty="0"/>
              <a:t>хранящийся в записи</a:t>
            </a:r>
            <a:r>
              <a:rPr lang="en-US" sz="2400" b="1" dirty="0"/>
              <a:t> MFT.</a:t>
            </a:r>
          </a:p>
          <a:p>
            <a:r>
              <a:rPr lang="ru-RU" sz="2400" b="1" dirty="0"/>
              <a:t>Данный атрибут содержит маркер доступа владельца файла</a:t>
            </a:r>
            <a:r>
              <a:rPr lang="en-US" sz="2400" b="1" dirty="0"/>
              <a:t>, </a:t>
            </a:r>
            <a:r>
              <a:rPr lang="ru-RU" sz="2400" b="1" dirty="0"/>
              <a:t>а также список управления доступом, устанавливающий права каждого пользователя для</a:t>
            </a:r>
            <a:r>
              <a:rPr lang="en-US" sz="2400" b="1" dirty="0"/>
              <a:t> </a:t>
            </a:r>
            <a:r>
              <a:rPr lang="ru-RU" sz="2400" b="1" dirty="0"/>
              <a:t>доступа к данному файлу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8" y="139700"/>
            <a:ext cx="7415212" cy="1231900"/>
          </a:xfrm>
        </p:spPr>
        <p:txBody>
          <a:bodyPr/>
          <a:lstStyle/>
          <a:p>
            <a:r>
              <a:rPr lang="ru-RU" sz="3600" b="1"/>
              <a:t>Управление томами и устойчивость к сбоям</a:t>
            </a:r>
            <a:endParaRPr lang="en-US" sz="3600" b="1"/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 2" pitchFamily="18" charset="2"/>
              <a:buChar char=""/>
            </a:pPr>
            <a:r>
              <a:rPr lang="en-US" sz="2000" b="1" dirty="0" err="1">
                <a:latin typeface="Courier" pitchFamily="49" charset="0"/>
              </a:rPr>
              <a:t>FtDisk</a:t>
            </a:r>
            <a:r>
              <a:rPr lang="en-US" sz="2000" b="1" dirty="0"/>
              <a:t>, </a:t>
            </a:r>
            <a:r>
              <a:rPr lang="ru-RU" sz="2000" b="1" dirty="0"/>
              <a:t>дисковый драйвер </a:t>
            </a:r>
            <a:r>
              <a:rPr lang="en-US" sz="2000" b="1" dirty="0"/>
              <a:t>Windows 2000, </a:t>
            </a:r>
            <a:r>
              <a:rPr lang="ru-RU" sz="2000" b="1" dirty="0"/>
              <a:t>устойчивый к сбоям, обеспечивает несколько способов объединения нескольких</a:t>
            </a:r>
            <a:r>
              <a:rPr lang="en-US" sz="2000" b="1" dirty="0"/>
              <a:t> SCSI</a:t>
            </a:r>
            <a:r>
              <a:rPr lang="ru-RU" sz="2000" b="1" dirty="0"/>
              <a:t>-дисков в один логический том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Логически конкатенирует диски, образуя один логический том (набор дисков тома – </a:t>
            </a:r>
            <a:r>
              <a:rPr lang="en-US" sz="2000" b="1" dirty="0"/>
              <a:t>volume set</a:t>
            </a:r>
            <a:r>
              <a:rPr lang="ru-RU" sz="2000" b="1" dirty="0"/>
              <a:t>)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Обработка нескольких частей тома по принципу </a:t>
            </a:r>
            <a:r>
              <a:rPr lang="en-US" sz="2000" b="1" dirty="0"/>
              <a:t>round-robin </a:t>
            </a:r>
            <a:r>
              <a:rPr lang="ru-RU" sz="2000" b="1" dirty="0"/>
              <a:t>для формирования </a:t>
            </a:r>
            <a:r>
              <a:rPr lang="en-US" sz="2000" b="1" dirty="0"/>
              <a:t>“</a:t>
            </a:r>
            <a:r>
              <a:rPr lang="ru-RU" sz="2000" b="1" dirty="0"/>
              <a:t>полосатого множества</a:t>
            </a:r>
            <a:r>
              <a:rPr lang="en-US" sz="2000" b="1" dirty="0"/>
              <a:t>” (stripe set</a:t>
            </a:r>
            <a:r>
              <a:rPr lang="en-US" sz="2000" b="1" dirty="0" smtClean="0"/>
              <a:t>), </a:t>
            </a:r>
            <a:r>
              <a:rPr lang="ru-RU" sz="2000" b="1" dirty="0"/>
              <a:t>или</a:t>
            </a:r>
            <a:r>
              <a:rPr lang="en-US" sz="2000" b="1" dirty="0"/>
              <a:t> “disk striping</a:t>
            </a:r>
            <a:r>
              <a:rPr lang="en-US" sz="2000" b="1" dirty="0" smtClean="0"/>
              <a:t>”). Stripe set – </a:t>
            </a:r>
            <a:r>
              <a:rPr lang="ru-RU" sz="2000" b="1" dirty="0" smtClean="0"/>
              <a:t>набор от 2 до 32 дисков, логически объединенных в единый том. При записи данных в </a:t>
            </a:r>
            <a:r>
              <a:rPr lang="en-US" sz="2000" b="1" dirty="0" smtClean="0"/>
              <a:t>stripe set </a:t>
            </a:r>
            <a:r>
              <a:rPr lang="ru-RU" sz="2000" b="1" dirty="0" smtClean="0"/>
              <a:t>данные записываются порциями по 64 </a:t>
            </a:r>
            <a:r>
              <a:rPr lang="ru-RU" sz="2000" b="1" dirty="0" err="1" smtClean="0"/>
              <a:t>Кбайта</a:t>
            </a:r>
            <a:r>
              <a:rPr lang="ru-RU" sz="2000" b="1" dirty="0" smtClean="0"/>
              <a:t> (которые могут распределяться произвольным образом между дисками </a:t>
            </a:r>
            <a:r>
              <a:rPr lang="en-US" sz="2000" b="1" dirty="0" smtClean="0"/>
              <a:t>stripe set). </a:t>
            </a:r>
            <a:r>
              <a:rPr lang="ru-RU" sz="2000" b="1" dirty="0" smtClean="0"/>
              <a:t>Это позволяет сэкономить время в случае, если работа с дисками </a:t>
            </a:r>
            <a:r>
              <a:rPr lang="en-US" sz="2000" b="1" dirty="0" smtClean="0"/>
              <a:t>stripe set </a:t>
            </a:r>
            <a:r>
              <a:rPr lang="ru-RU" sz="2000" b="1" dirty="0" smtClean="0"/>
              <a:t>может выполняться параллельно. </a:t>
            </a:r>
            <a:r>
              <a:rPr lang="ru-RU" sz="2000" b="1" i="1" dirty="0" smtClean="0"/>
              <a:t>Не</a:t>
            </a:r>
            <a:r>
              <a:rPr lang="ru-RU" sz="2000" b="1" dirty="0" smtClean="0"/>
              <a:t> гарантирует сохранности данных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Вариант</a:t>
            </a:r>
            <a:r>
              <a:rPr lang="en-US" sz="2000" b="1" dirty="0"/>
              <a:t>: </a:t>
            </a:r>
            <a:r>
              <a:rPr lang="en-US" sz="2000" b="1" i="1" dirty="0"/>
              <a:t>stripe set with </a:t>
            </a:r>
            <a:r>
              <a:rPr lang="en-US" sz="2000" b="1" i="1" dirty="0" smtClean="0"/>
              <a:t>parity</a:t>
            </a:r>
            <a:r>
              <a:rPr lang="ru-RU" sz="2000" b="1" i="1" dirty="0" smtClean="0"/>
              <a:t> – </a:t>
            </a:r>
            <a:r>
              <a:rPr lang="ru-RU" b="1" dirty="0" smtClean="0"/>
              <a:t>позволяет восстановить данные в случае сбоя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Зеркальное отображение дисков (</a:t>
            </a:r>
            <a:r>
              <a:rPr lang="en-US" sz="2000" b="1" dirty="0"/>
              <a:t>Disk mirroring</a:t>
            </a:r>
            <a:r>
              <a:rPr lang="ru-RU" sz="2000" b="1" dirty="0" smtClean="0"/>
              <a:t>)</a:t>
            </a:r>
            <a:r>
              <a:rPr lang="en-US" sz="2000" b="1" dirty="0" smtClean="0"/>
              <a:t> </a:t>
            </a:r>
            <a:r>
              <a:rPr lang="ru-RU" sz="2000" b="1" dirty="0" smtClean="0"/>
              <a:t>- </a:t>
            </a:r>
            <a:r>
              <a:rPr lang="ru-RU" sz="2000" b="1" dirty="0"/>
              <a:t>это надежная схема,</a:t>
            </a:r>
            <a:r>
              <a:rPr lang="en-US" sz="2000" b="1" dirty="0"/>
              <a:t> </a:t>
            </a:r>
            <a:r>
              <a:rPr lang="ru-RU" sz="2000" b="1" dirty="0"/>
              <a:t>использующая множество </a:t>
            </a:r>
            <a:r>
              <a:rPr lang="en-US" sz="2000" b="1" dirty="0"/>
              <a:t>“</a:t>
            </a:r>
            <a:r>
              <a:rPr lang="ru-RU" sz="2000" b="1" dirty="0"/>
              <a:t>зеркал</a:t>
            </a:r>
            <a:r>
              <a:rPr lang="en-US" sz="2000" b="1" dirty="0"/>
              <a:t>” (</a:t>
            </a:r>
            <a:r>
              <a:rPr lang="en-US" sz="2000" b="1" i="1" dirty="0"/>
              <a:t>mirror set</a:t>
            </a:r>
            <a:r>
              <a:rPr lang="en-US" sz="2000" b="1" dirty="0"/>
              <a:t>) — </a:t>
            </a:r>
            <a:r>
              <a:rPr lang="ru-RU" sz="2000" b="1" dirty="0"/>
              <a:t>две секции одного размера на разных частях диска с идентичным содержимым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Для обработки запорченных дисковых </a:t>
            </a:r>
            <a:r>
              <a:rPr lang="ru-RU" sz="2000" b="1" dirty="0" smtClean="0"/>
              <a:t>секторов</a:t>
            </a:r>
            <a:r>
              <a:rPr lang="en-US" sz="2000" b="1" dirty="0" smtClean="0"/>
              <a:t> </a:t>
            </a:r>
            <a:r>
              <a:rPr lang="en-US" sz="2000" b="1" dirty="0" err="1">
                <a:latin typeface="Courier" pitchFamily="49" charset="0"/>
              </a:rPr>
              <a:t>FtDisk</a:t>
            </a:r>
            <a:r>
              <a:rPr lang="en-US" sz="2000" b="1" dirty="0"/>
              <a:t> </a:t>
            </a:r>
            <a:r>
              <a:rPr lang="ru-RU" sz="2000" b="1" dirty="0"/>
              <a:t>использует аппаратный метод, называемый</a:t>
            </a:r>
            <a:r>
              <a:rPr lang="en-US" sz="2000" b="1" dirty="0"/>
              <a:t> </a:t>
            </a:r>
            <a:r>
              <a:rPr lang="ru-RU" sz="2000" b="1" dirty="0"/>
              <a:t>предохранением секторов (</a:t>
            </a:r>
            <a:r>
              <a:rPr lang="en-US" sz="2000" b="1" i="1" dirty="0"/>
              <a:t>sector sparing</a:t>
            </a:r>
            <a:r>
              <a:rPr lang="ru-RU" sz="2000" b="1" dirty="0"/>
              <a:t>),</a:t>
            </a:r>
            <a:r>
              <a:rPr lang="en-US" sz="2000" b="1" dirty="0"/>
              <a:t> </a:t>
            </a:r>
            <a:r>
              <a:rPr lang="ru-RU" sz="2000" b="1" dirty="0"/>
              <a:t>а</a:t>
            </a:r>
            <a:r>
              <a:rPr lang="en-US" sz="2000" b="1" dirty="0"/>
              <a:t> NTFS </a:t>
            </a:r>
            <a:r>
              <a:rPr lang="ru-RU" sz="2000" b="1" dirty="0"/>
              <a:t>использует программный метод,</a:t>
            </a:r>
            <a:r>
              <a:rPr lang="en-US" sz="2000" b="1" dirty="0"/>
              <a:t> </a:t>
            </a:r>
            <a:r>
              <a:rPr lang="ru-RU" sz="2000" b="1" dirty="0"/>
              <a:t>называемый повторным отображением кластеров (</a:t>
            </a:r>
            <a:r>
              <a:rPr lang="en-US" sz="2000" b="1" i="1" dirty="0"/>
              <a:t>cluster remapping</a:t>
            </a:r>
            <a:r>
              <a:rPr lang="ru-RU" sz="2000" b="1" dirty="0"/>
              <a:t>)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685800"/>
          </a:xfrm>
        </p:spPr>
        <p:txBody>
          <a:bodyPr/>
          <a:lstStyle/>
          <a:p>
            <a:r>
              <a:rPr lang="ru-RU" sz="3200" b="1" dirty="0"/>
              <a:t>Том, размещаемый на двух дисках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8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7358082" cy="5173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772400" cy="533400"/>
          </a:xfrm>
        </p:spPr>
        <p:txBody>
          <a:bodyPr/>
          <a:lstStyle/>
          <a:p>
            <a:r>
              <a:rPr lang="en-US" sz="3200" b="1" dirty="0"/>
              <a:t>Stripe Set </a:t>
            </a:r>
            <a:r>
              <a:rPr lang="ru-RU" sz="3200" b="1" dirty="0"/>
              <a:t>на двух дисках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8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7858180" cy="57079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1162</TotalTime>
  <Words>3143</Words>
  <Application>Microsoft Office PowerPoint</Application>
  <PresentationFormat>On-screen Show (4:3)</PresentationFormat>
  <Paragraphs>388</Paragraphs>
  <Slides>43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1_Wildflowers</vt:lpstr>
      <vt:lpstr>Clip</vt:lpstr>
      <vt:lpstr>         Основы современных                  операционных систем                           Лекция 28</vt:lpstr>
      <vt:lpstr>Система файлов NTFS</vt:lpstr>
      <vt:lpstr>Система файлов – внутреннее представление</vt:lpstr>
      <vt:lpstr>Система  файлов - Восстановление</vt:lpstr>
      <vt:lpstr>Система  файлов – восстановление (прод.)</vt:lpstr>
      <vt:lpstr>Система  файлов - Безопасность</vt:lpstr>
      <vt:lpstr>Управление томами и устойчивость к сбоям</vt:lpstr>
      <vt:lpstr>Том, размещаемый на двух дисках</vt:lpstr>
      <vt:lpstr>Stripe Set на двух дисках</vt:lpstr>
      <vt:lpstr>Stripe Set With Parity на трех дисках</vt:lpstr>
      <vt:lpstr>Mirror Set на двух дисках</vt:lpstr>
      <vt:lpstr>Файловая система - сжатие</vt:lpstr>
      <vt:lpstr>Файловая система – точки повторного анализа  (reparse points)</vt:lpstr>
      <vt:lpstr>Сетевые средства</vt:lpstr>
      <vt:lpstr>Сетевые средства – Протоколы</vt:lpstr>
      <vt:lpstr>Сетевые средства – Протоколы (прод.)</vt:lpstr>
      <vt:lpstr>Сетевые средства – протоколы (прод.)</vt:lpstr>
      <vt:lpstr>Сетевые средства – механизмы распределенной обработки</vt:lpstr>
      <vt:lpstr>Механизмы распределенной обработки (прод.)</vt:lpstr>
      <vt:lpstr>Сетевые средства – Перенаправления и серверы</vt:lpstr>
      <vt:lpstr>Доступ к удаленному файлу</vt:lpstr>
      <vt:lpstr>Доступ к удаленному файлу (прод.)</vt:lpstr>
      <vt:lpstr>Сетевые средства - Домены</vt:lpstr>
      <vt:lpstr>Разрешение имен в сетях TCP/IP</vt:lpstr>
      <vt:lpstr>Разрешение имен (прод.)</vt:lpstr>
      <vt:lpstr>Программный интерфейс –  Доступ к объектам ядра</vt:lpstr>
      <vt:lpstr>Программный интерфейс –  Управление процессами</vt:lpstr>
      <vt:lpstr>Управление процессами (прод.)</vt:lpstr>
      <vt:lpstr>Управление процессами (прод.)</vt:lpstr>
      <vt:lpstr>Управление процессами (прод.)</vt:lpstr>
      <vt:lpstr>Программный интерфейс – Взаимодействие процессов</vt:lpstr>
      <vt:lpstr>Программный интерфейс –  Управление памятью</vt:lpstr>
      <vt:lpstr>Управление памятью (прод.)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Рабочие наборы в памяти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143</cp:revision>
  <dcterms:created xsi:type="dcterms:W3CDTF">2001-09-03T03:38:43Z</dcterms:created>
  <dcterms:modified xsi:type="dcterms:W3CDTF">2010-08-16T06:14:31Z</dcterms:modified>
</cp:coreProperties>
</file>