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44"/>
  </p:notesMasterIdLst>
  <p:sldIdLst>
    <p:sldId id="256" r:id="rId5"/>
    <p:sldId id="257" r:id="rId6"/>
    <p:sldId id="258" r:id="rId7"/>
    <p:sldId id="299" r:id="rId8"/>
    <p:sldId id="259" r:id="rId9"/>
    <p:sldId id="261" r:id="rId10"/>
    <p:sldId id="262" r:id="rId11"/>
    <p:sldId id="285" r:id="rId12"/>
    <p:sldId id="280" r:id="rId13"/>
    <p:sldId id="286" r:id="rId14"/>
    <p:sldId id="287" r:id="rId15"/>
    <p:sldId id="288" r:id="rId16"/>
    <p:sldId id="289" r:id="rId17"/>
    <p:sldId id="290" r:id="rId18"/>
    <p:sldId id="291" r:id="rId19"/>
    <p:sldId id="300" r:id="rId20"/>
    <p:sldId id="263" r:id="rId21"/>
    <p:sldId id="264" r:id="rId22"/>
    <p:sldId id="265" r:id="rId23"/>
    <p:sldId id="266" r:id="rId24"/>
    <p:sldId id="298" r:id="rId25"/>
    <p:sldId id="267" r:id="rId26"/>
    <p:sldId id="268" r:id="rId27"/>
    <p:sldId id="311" r:id="rId28"/>
    <p:sldId id="269" r:id="rId29"/>
    <p:sldId id="270" r:id="rId30"/>
    <p:sldId id="301" r:id="rId31"/>
    <p:sldId id="302" r:id="rId32"/>
    <p:sldId id="303" r:id="rId33"/>
    <p:sldId id="304" r:id="rId34"/>
    <p:sldId id="305" r:id="rId35"/>
    <p:sldId id="306" r:id="rId36"/>
    <p:sldId id="307" r:id="rId37"/>
    <p:sldId id="308" r:id="rId38"/>
    <p:sldId id="309" r:id="rId39"/>
    <p:sldId id="310" r:id="rId40"/>
    <p:sldId id="312" r:id="rId41"/>
    <p:sldId id="276" r:id="rId42"/>
    <p:sldId id="313" r:id="rId43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600" b="1" kern="1200">
        <a:solidFill>
          <a:schemeClr val="bg1"/>
        </a:solidFill>
        <a:latin typeface="Courier New" pitchFamily="49" charset="0"/>
        <a:ea typeface="SimSun" pitchFamily="2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600" b="1" kern="1200">
        <a:solidFill>
          <a:schemeClr val="bg1"/>
        </a:solidFill>
        <a:latin typeface="Courier New" pitchFamily="49" charset="0"/>
        <a:ea typeface="SimSun" pitchFamily="2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600" b="1" kern="1200">
        <a:solidFill>
          <a:schemeClr val="bg1"/>
        </a:solidFill>
        <a:latin typeface="Courier New" pitchFamily="49" charset="0"/>
        <a:ea typeface="SimSun" pitchFamily="2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600" b="1" kern="1200">
        <a:solidFill>
          <a:schemeClr val="bg1"/>
        </a:solidFill>
        <a:latin typeface="Courier New" pitchFamily="49" charset="0"/>
        <a:ea typeface="SimSun" pitchFamily="2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600" b="1" kern="1200">
        <a:solidFill>
          <a:schemeClr val="bg1"/>
        </a:solidFill>
        <a:latin typeface="Courier New" pitchFamily="49" charset="0"/>
        <a:ea typeface="SimSun" pitchFamily="2" charset="-122"/>
        <a:cs typeface="+mn-cs"/>
      </a:defRPr>
    </a:lvl5pPr>
    <a:lvl6pPr marL="2286000" algn="l" defTabSz="914400" rtl="0" eaLnBrk="1" latinLnBrk="0" hangingPunct="1">
      <a:defRPr sz="1600" b="1" kern="1200">
        <a:solidFill>
          <a:schemeClr val="bg1"/>
        </a:solidFill>
        <a:latin typeface="Courier New" pitchFamily="49" charset="0"/>
        <a:ea typeface="SimSun" pitchFamily="2" charset="-122"/>
        <a:cs typeface="+mn-cs"/>
      </a:defRPr>
    </a:lvl6pPr>
    <a:lvl7pPr marL="2743200" algn="l" defTabSz="914400" rtl="0" eaLnBrk="1" latinLnBrk="0" hangingPunct="1">
      <a:defRPr sz="1600" b="1" kern="1200">
        <a:solidFill>
          <a:schemeClr val="bg1"/>
        </a:solidFill>
        <a:latin typeface="Courier New" pitchFamily="49" charset="0"/>
        <a:ea typeface="SimSun" pitchFamily="2" charset="-122"/>
        <a:cs typeface="+mn-cs"/>
      </a:defRPr>
    </a:lvl7pPr>
    <a:lvl8pPr marL="3200400" algn="l" defTabSz="914400" rtl="0" eaLnBrk="1" latinLnBrk="0" hangingPunct="1">
      <a:defRPr sz="1600" b="1" kern="1200">
        <a:solidFill>
          <a:schemeClr val="bg1"/>
        </a:solidFill>
        <a:latin typeface="Courier New" pitchFamily="49" charset="0"/>
        <a:ea typeface="SimSun" pitchFamily="2" charset="-122"/>
        <a:cs typeface="+mn-cs"/>
      </a:defRPr>
    </a:lvl8pPr>
    <a:lvl9pPr marL="3657600" algn="l" defTabSz="914400" rtl="0" eaLnBrk="1" latinLnBrk="0" hangingPunct="1">
      <a:defRPr sz="1600" b="1" kern="1200">
        <a:solidFill>
          <a:schemeClr val="bg1"/>
        </a:solidFill>
        <a:latin typeface="Courier New" pitchFamily="49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1424" autoAdjust="0"/>
  </p:normalViewPr>
  <p:slideViewPr>
    <p:cSldViewPr>
      <p:cViewPr varScale="1">
        <p:scale>
          <a:sx n="97" d="100"/>
          <a:sy n="97" d="100"/>
        </p:scale>
        <p:origin x="-114" y="-15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viewProps" Target="view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059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060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061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062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6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60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45064" name="Text Box 7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Courier New" pitchFamily="49" charset="0"/>
              </a:defRPr>
            </a:lvl1pPr>
          </a:lstStyle>
          <a:p>
            <a:pPr>
              <a:defRPr/>
            </a:pPr>
            <a:fld id="{35E3F5B1-5E59-4ED7-80CF-3CF7DC623E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1348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9pPr>
          </a:lstStyle>
          <a:p>
            <a:pPr eaLnBrk="1" hangingPunct="1"/>
            <a:fld id="{9269871E-F0FA-48CA-B8B0-74BBB66F98B6}" type="slidenum">
              <a:rPr lang="en-US" sz="1200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</a:t>
            </a:fld>
            <a:endParaRPr lang="en-US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608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mtClean="0"/>
              <a:t>Первые две инструкции обеспечивают циклическое сложение и вычитание для упакованных байтов </a:t>
            </a:r>
            <a:r>
              <a:rPr lang="en-US" smtClean="0"/>
              <a:t>(b)</a:t>
            </a:r>
            <a:r>
              <a:rPr lang="ru-RU" smtClean="0"/>
              <a:t>, слов </a:t>
            </a:r>
            <a:r>
              <a:rPr lang="en-US" smtClean="0"/>
              <a:t>(w), </a:t>
            </a:r>
            <a:r>
              <a:rPr lang="ru-RU" smtClean="0"/>
              <a:t>двойных слов </a:t>
            </a:r>
            <a:r>
              <a:rPr lang="en-US" smtClean="0"/>
              <a:t>(d), </a:t>
            </a:r>
            <a:r>
              <a:rPr lang="ru-RU" smtClean="0"/>
              <a:t>четверных </a:t>
            </a:r>
            <a:r>
              <a:rPr lang="en-US" smtClean="0"/>
              <a:t>(?) </a:t>
            </a:r>
            <a:r>
              <a:rPr lang="ru-RU" smtClean="0"/>
              <a:t>слов </a:t>
            </a:r>
            <a:r>
              <a:rPr lang="en-US" smtClean="0"/>
              <a:t>(q).</a:t>
            </a:r>
          </a:p>
          <a:p>
            <a:r>
              <a:rPr lang="ru-RU" smtClean="0"/>
              <a:t>Сложение и вычитание с насыщенностью </a:t>
            </a:r>
            <a:r>
              <a:rPr lang="en-US" smtClean="0"/>
              <a:t>(saturation?) </a:t>
            </a:r>
            <a:r>
              <a:rPr lang="ru-RU" smtClean="0"/>
              <a:t>поддерживаются для упакованных знаковых и беззнаковых байт и слов.</a:t>
            </a:r>
          </a:p>
          <a:p>
            <a:r>
              <a:rPr lang="ru-RU" smtClean="0"/>
              <a:t>Также для них поддерживается операция получения минммума и максимума.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9pPr>
          </a:lstStyle>
          <a:p>
            <a:pPr eaLnBrk="1" hangingPunct="1"/>
            <a:fld id="{17D57866-B0B5-42C0-8AE1-D15EC368E528}" type="slidenum">
              <a:rPr lang="en-US" sz="1200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11</a:t>
            </a:fld>
            <a:endParaRPr lang="en-US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9pPr>
          </a:lstStyle>
          <a:p>
            <a:pPr eaLnBrk="1" hangingPunct="1"/>
            <a:fld id="{D9B1D031-AF4A-46C1-BF1C-911C476DA430}" type="slidenum">
              <a:rPr lang="en-US" sz="1200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12</a:t>
            </a:fld>
            <a:endParaRPr lang="en-US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9pPr>
          </a:lstStyle>
          <a:p>
            <a:pPr eaLnBrk="1" hangingPunct="1"/>
            <a:fld id="{CE97B38B-3C0D-4135-BF4F-54B2367DA984}" type="slidenum">
              <a:rPr lang="en-US" sz="1200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13</a:t>
            </a:fld>
            <a:endParaRPr lang="en-US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9pPr>
          </a:lstStyle>
          <a:p>
            <a:pPr eaLnBrk="1" hangingPunct="1"/>
            <a:fld id="{98F6DE7B-2A3F-42C0-835F-68F84164982D}" type="slidenum">
              <a:rPr lang="en-US" sz="1200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14</a:t>
            </a:fld>
            <a:endParaRPr lang="en-US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9pPr>
          </a:lstStyle>
          <a:p>
            <a:pPr eaLnBrk="1" hangingPunct="1"/>
            <a:fld id="{D8873532-242E-4F8E-9185-FA9E9FC5DFAA}" type="slidenum">
              <a:rPr lang="en-US" sz="1200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15</a:t>
            </a:fld>
            <a:endParaRPr lang="en-US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Ake </a:t>
            </a:r>
          </a:p>
          <a:p>
            <a:r>
              <a:rPr lang="en-US" smtClean="0"/>
              <a:t>Say “default path”, not “generic path”, because it no longer supports generic IA-32 processors by default.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9pPr>
          </a:lstStyle>
          <a:p>
            <a:pPr eaLnBrk="1" hangingPunct="1"/>
            <a:fld id="{97F5BB5A-62C4-46EF-A81D-AF4D091D727D}" type="slidenum">
              <a:rPr lang="ru-RU" sz="1200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18</a:t>
            </a:fld>
            <a:endParaRPr lang="ru-RU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443" name="Text Box 1"/>
          <p:cNvSpPr txBox="1">
            <a:spLocks noChangeArrowheads="1"/>
          </p:cNvSpPr>
          <p:nvPr/>
        </p:nvSpPr>
        <p:spPr bwMode="auto">
          <a:xfrm>
            <a:off x="1143000" y="677863"/>
            <a:ext cx="4572000" cy="3444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44" name="Text Box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ru-RU" smtClean="0"/>
              <a:t> В данном случае при компиляции используется опция –</a:t>
            </a:r>
            <a:r>
              <a:rPr lang="en-US" smtClean="0"/>
              <a:t>Od (disable optimizations). </a:t>
            </a:r>
            <a:r>
              <a:rPr lang="ru-RU" smtClean="0"/>
              <a:t>Эта опция очень удобна в том случае если вы хотите получить точное соответствие между выполняемым модулем и исходным тестом. </a:t>
            </a:r>
            <a:r>
              <a:rPr lang="en-US" smtClean="0"/>
              <a:t> 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9pPr>
          </a:lstStyle>
          <a:p>
            <a:pPr eaLnBrk="1" hangingPunct="1"/>
            <a:fld id="{CCD6087A-9555-4A11-89A0-1908FC0D0341}" type="slidenum">
              <a:rPr lang="ru-RU" sz="1200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19</a:t>
            </a:fld>
            <a:endParaRPr lang="ru-RU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1888" y="676275"/>
            <a:ext cx="4591050" cy="34432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mtClean="0"/>
              <a:t> Вывод: оптимизирующий компилятор в этом случае производит достаточно хороший код.</a:t>
            </a:r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9pPr>
          </a:lstStyle>
          <a:p>
            <a:pPr eaLnBrk="1" hangingPunct="1"/>
            <a:fld id="{6FEB9545-64B3-4EFA-AD33-47C0753EEB4F}" type="slidenum">
              <a:rPr lang="ru-RU" sz="1200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20</a:t>
            </a:fld>
            <a:endParaRPr lang="ru-RU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1888" y="676275"/>
            <a:ext cx="4591050" cy="3443288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mtClean="0"/>
              <a:t> Определить существуют или нет зависимости для данного цикла – непростая задача. Компилятор использует оценочные технологии для решения этой проблемы. Дополнительные сложности возникают с указателями в </a:t>
            </a:r>
            <a:r>
              <a:rPr lang="en-US" smtClean="0"/>
              <a:t>C. </a:t>
            </a:r>
            <a:r>
              <a:rPr lang="ru-RU" smtClean="0"/>
              <a:t>Поскольку указатели могут указывать на пересекающиеся области памяти одной из важных задач является доказательство того, что указатели указывают на различные участки памяти. </a:t>
            </a:r>
          </a:p>
          <a:p>
            <a:r>
              <a:rPr lang="ru-RU" smtClean="0"/>
              <a:t>  Упрощает ситуацию для анализа допустимости векторизации тот факт, что векторизация выполняется как правило для внытреннего цикла.</a:t>
            </a:r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mtClean="0">
                <a:sym typeface="Wingdings" pitchFamily="2" charset="2"/>
              </a:rPr>
              <a:t>В случае векторизации есть опция </a:t>
            </a:r>
            <a:r>
              <a:rPr lang="en-US" smtClean="0">
                <a:sym typeface="Wingdings" pitchFamily="2" charset="2"/>
              </a:rPr>
              <a:t>–Qvec-report</a:t>
            </a:r>
            <a:r>
              <a:rPr lang="ru-RU" smtClean="0">
                <a:sym typeface="Wingdings" pitchFamily="2" charset="2"/>
              </a:rPr>
              <a:t>, которая позволяет получить компиляторную диагностику и понять был ли распознан цикл</a:t>
            </a:r>
            <a:r>
              <a:rPr lang="en-US" smtClean="0">
                <a:sym typeface="Wingdings" pitchFamily="2" charset="2"/>
              </a:rPr>
              <a:t>;</a:t>
            </a:r>
            <a:endParaRPr lang="ru-RU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9pPr>
          </a:lstStyle>
          <a:p>
            <a:pPr eaLnBrk="1" hangingPunct="1"/>
            <a:fld id="{A1264DEB-D38A-4B2D-BA52-E925C698A847}" type="slidenum">
              <a:rPr lang="en-US" sz="1200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21</a:t>
            </a:fld>
            <a:endParaRPr lang="en-US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9pPr>
          </a:lstStyle>
          <a:p>
            <a:pPr eaLnBrk="1" hangingPunct="1"/>
            <a:fld id="{8A671E14-740A-4C2F-AB1C-D69AA555021B}" type="slidenum">
              <a:rPr lang="ru-RU" sz="1200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2</a:t>
            </a:fld>
            <a:endParaRPr lang="ru-RU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1888" y="676275"/>
            <a:ext cx="4591050" cy="3443288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mtClean="0"/>
              <a:t>  Изначально компьютеры имели одно логическое устройство, испольняющее инструкции последовательно. Программы разрабатывались для последовательного выполнения инструкций и большинство программных языков работали в соответствии с этим принципом. Однако в последствии при развитии архитектуры процессоров много усилий было приложено к тому, чтобы достичь одновременного выполнения нескольких инструкций. Параллелизм в данном случае трактуется как одновременное выполнение нескольких операций.</a:t>
            </a:r>
          </a:p>
          <a:p>
            <a:pPr>
              <a:lnSpc>
                <a:spcPct val="90000"/>
              </a:lnSpc>
            </a:pPr>
            <a:r>
              <a:rPr lang="en-US" smtClean="0"/>
              <a:t>(</a:t>
            </a:r>
            <a:r>
              <a:rPr lang="ru-RU" smtClean="0"/>
              <a:t>Если говорить о развитии параллелизма в процессоре, то можно упомянуть такие технологии как конвейеризация </a:t>
            </a:r>
            <a:r>
              <a:rPr lang="en-US" smtClean="0"/>
              <a:t>pipelining, </a:t>
            </a:r>
            <a:r>
              <a:rPr lang="ru-RU" smtClean="0"/>
              <a:t>суперскалярность, многоядерность и многопроцессорность). Развитие процессорных технологий поставило вопрос о трансформации последовательно выполняющейся программы в программу, где полностью используются возможности вычислительной системы  и инструкции выполняются одновременно в той мере насколько это поддерживается вычислительной системой и необходимостью сохранить «смысл» выполняемой программы.</a:t>
            </a:r>
          </a:p>
          <a:p>
            <a:pPr>
              <a:lnSpc>
                <a:spcPct val="90000"/>
              </a:lnSpc>
            </a:pPr>
            <a:r>
              <a:rPr lang="ru-RU" smtClean="0"/>
              <a:t> Трансформациями программы из программного языка в инструкции микропроцессора занимается компилятор. Современные компиляторы - это мощные средства разработки, включающие в себя разнообразные интерфейсные и отладочные средства, производящие выполняемые модули для различных архитектур и использующие массу оптимизаций для улучшения производительности программы.  </a:t>
            </a:r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dirty="0" smtClean="0"/>
              <a:t>По определению зависимость существует если 1) есть два утверждения, которые обращаются к одной и той-же памяти и по крайней мере одно из них пишет в память и 2)  существует возможный путь от одного утверждения к другому. В предложенных примерах в первом случае в цикле нет утверждений, которые бы обращались к одной и той-же памяти, а в плохом случае секции «накладываются» друг на друга, поэтому если взять </a:t>
            </a:r>
            <a:r>
              <a:rPr lang="en-US" dirty="0" smtClean="0"/>
              <a:t>I </a:t>
            </a:r>
            <a:r>
              <a:rPr lang="ru-RU" dirty="0" smtClean="0"/>
              <a:t>и </a:t>
            </a:r>
            <a:r>
              <a:rPr lang="en-US" dirty="0" smtClean="0"/>
              <a:t>I+1 </a:t>
            </a:r>
            <a:r>
              <a:rPr lang="ru-RU" dirty="0" smtClean="0"/>
              <a:t>итерацию, то будем иметь </a:t>
            </a:r>
            <a:r>
              <a:rPr lang="en-US" dirty="0" smtClean="0"/>
              <a:t>I(I+1:I+1+K) </a:t>
            </a:r>
            <a:r>
              <a:rPr lang="ru-RU" dirty="0" smtClean="0"/>
              <a:t>из левой части утверждения (пишем в память) и </a:t>
            </a:r>
            <a:r>
              <a:rPr lang="en-US" dirty="0" smtClean="0"/>
              <a:t>I(I+K:I+2K) </a:t>
            </a:r>
            <a:r>
              <a:rPr lang="ru-RU" dirty="0" smtClean="0"/>
              <a:t>из правой части. Т.е. утверждения на итерациях </a:t>
            </a:r>
            <a:r>
              <a:rPr lang="en-US" dirty="0" smtClean="0"/>
              <a:t>I </a:t>
            </a:r>
            <a:r>
              <a:rPr lang="ru-RU" dirty="0" smtClean="0"/>
              <a:t>и </a:t>
            </a:r>
            <a:r>
              <a:rPr lang="en-US" dirty="0" smtClean="0"/>
              <a:t>I+1 </a:t>
            </a:r>
            <a:r>
              <a:rPr lang="ru-RU" dirty="0" smtClean="0"/>
              <a:t>работают с одной и той-же памятью, возможный путь существует – есть зависимость.</a:t>
            </a: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9pPr>
          </a:lstStyle>
          <a:p>
            <a:pPr eaLnBrk="1" hangingPunct="1"/>
            <a:fld id="{6266B747-1198-4236-B6CA-6B846594FB08}" type="slidenum">
              <a:rPr lang="en-US" sz="1200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22</a:t>
            </a:fld>
            <a:endParaRPr lang="en-US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9pPr>
          </a:lstStyle>
          <a:p>
            <a:pPr eaLnBrk="1" hangingPunct="1"/>
            <a:fld id="{3FF2306A-9713-4229-8C31-E09196E40B7B}" type="slidenum">
              <a:rPr lang="ru-RU" sz="1200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23</a:t>
            </a:fld>
            <a:endParaRPr lang="ru-RU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6563" name="Text Box 1"/>
          <p:cNvSpPr txBox="1">
            <a:spLocks noChangeArrowheads="1"/>
          </p:cNvSpPr>
          <p:nvPr/>
        </p:nvSpPr>
        <p:spPr bwMode="auto">
          <a:xfrm>
            <a:off x="1143000" y="677863"/>
            <a:ext cx="4572000" cy="3444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564" name="Text Box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ru-RU" smtClean="0"/>
              <a:t> Опции группы </a:t>
            </a:r>
            <a:r>
              <a:rPr lang="en-US" smtClean="0"/>
              <a:t>vec_report (Qvec_report) </a:t>
            </a:r>
            <a:r>
              <a:rPr lang="ru-RU" smtClean="0"/>
              <a:t>информируют пользователя о действиях векторизатора.</a:t>
            </a:r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9pPr>
          </a:lstStyle>
          <a:p>
            <a:pPr eaLnBrk="1" hangingPunct="1"/>
            <a:fld id="{789BFAD3-59FF-4E26-8DFB-60D075C2DD0D}" type="slidenum">
              <a:rPr lang="ru-RU" sz="1200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25</a:t>
            </a:fld>
            <a:endParaRPr lang="ru-RU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7587" name="Text Box 1"/>
          <p:cNvSpPr txBox="1">
            <a:spLocks noChangeArrowheads="1"/>
          </p:cNvSpPr>
          <p:nvPr/>
        </p:nvSpPr>
        <p:spPr bwMode="auto">
          <a:xfrm>
            <a:off x="1143000" y="677863"/>
            <a:ext cx="4572000" cy="3444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7588" name="Text Box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ru-RU" smtClean="0"/>
              <a:t>Это текст для Фортрана90. </a:t>
            </a:r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9pPr>
          </a:lstStyle>
          <a:p>
            <a:pPr eaLnBrk="1" hangingPunct="1"/>
            <a:fld id="{369A406C-664F-4384-955D-F8465972F38B}" type="slidenum">
              <a:rPr lang="ru-RU" sz="1200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26</a:t>
            </a:fld>
            <a:endParaRPr lang="ru-RU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8611" name="Text Box 1"/>
          <p:cNvSpPr txBox="1">
            <a:spLocks noChangeArrowheads="1"/>
          </p:cNvSpPr>
          <p:nvPr/>
        </p:nvSpPr>
        <p:spPr bwMode="auto">
          <a:xfrm>
            <a:off x="1143000" y="677863"/>
            <a:ext cx="4572000" cy="3444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8612" name="Text Box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ru-RU" smtClean="0"/>
              <a:t>Опция </a:t>
            </a:r>
            <a:r>
              <a:rPr lang="en-US" smtClean="0"/>
              <a:t>–Ob0 – </a:t>
            </a:r>
            <a:r>
              <a:rPr lang="ru-RU" smtClean="0"/>
              <a:t>запрет инлайнинга</a:t>
            </a:r>
          </a:p>
          <a:p>
            <a:r>
              <a:rPr lang="en-US" smtClean="0"/>
              <a:t>/fpp – </a:t>
            </a:r>
            <a:r>
              <a:rPr lang="ru-RU" smtClean="0"/>
              <a:t>запуск препроцессора</a:t>
            </a:r>
          </a:p>
          <a:p>
            <a:r>
              <a:rPr lang="en-US" smtClean="0"/>
              <a:t>/DSHIFT=  </a:t>
            </a:r>
            <a:r>
              <a:rPr lang="ru-RU" smtClean="0"/>
              <a:t>определяет значение макроса </a:t>
            </a:r>
            <a:r>
              <a:rPr lang="en-US" smtClean="0"/>
              <a:t>SHIFT</a:t>
            </a:r>
            <a:r>
              <a:rPr lang="ru-RU" smtClean="0"/>
              <a:t>, используемого внутри программы</a:t>
            </a:r>
          </a:p>
          <a:p>
            <a:r>
              <a:rPr lang="ru-RU" smtClean="0"/>
              <a:t>-</a:t>
            </a:r>
            <a:r>
              <a:rPr lang="en-US" smtClean="0"/>
              <a:t>Qvec_report </a:t>
            </a:r>
            <a:r>
              <a:rPr lang="ru-RU" smtClean="0"/>
              <a:t>– запрашивает у компилятора выдачу информации о векторизации</a:t>
            </a:r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9pPr>
          </a:lstStyle>
          <a:p>
            <a:pPr eaLnBrk="1" hangingPunct="1"/>
            <a:fld id="{C60914F3-3663-440F-9511-DD5A614B75E3}" type="slidenum">
              <a:rPr lang="ru-RU" sz="1200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38</a:t>
            </a:fld>
            <a:endParaRPr lang="ru-RU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9635" name="Text Box 1"/>
          <p:cNvSpPr txBox="1">
            <a:spLocks noChangeArrowheads="1"/>
          </p:cNvSpPr>
          <p:nvPr/>
        </p:nvSpPr>
        <p:spPr bwMode="auto">
          <a:xfrm>
            <a:off x="1143000" y="677863"/>
            <a:ext cx="4572000" cy="3444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9pPr>
          </a:lstStyle>
          <a:p>
            <a:pPr eaLnBrk="1" hangingPunct="1"/>
            <a:fld id="{ACA9BE11-75EB-466B-A075-6F9C4C8AC64D}" type="slidenum">
              <a:rPr lang="en-US" sz="1200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39</a:t>
            </a:fld>
            <a:endParaRPr lang="en-US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0659" name="Text Box 1"/>
          <p:cNvSpPr txBox="1">
            <a:spLocks noChangeArrowheads="1"/>
          </p:cNvSpPr>
          <p:nvPr/>
        </p:nvSpPr>
        <p:spPr bwMode="auto">
          <a:xfrm>
            <a:off x="1143000" y="677863"/>
            <a:ext cx="4572000" cy="34448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9pPr>
          </a:lstStyle>
          <a:p>
            <a:pPr eaLnBrk="1" hangingPunct="1"/>
            <a:fld id="{DF3C441E-0258-4AD6-9F9B-4FCA13CE481D}" type="slidenum">
              <a:rPr lang="ru-RU" sz="1200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3</a:t>
            </a:fld>
            <a:endParaRPr lang="ru-RU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1888" y="676275"/>
            <a:ext cx="4591050" cy="344328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mtClean="0"/>
              <a:t> Поскольку большую часть времени работы программа проводит внутри различных циклов и синтаксис тела цикла обычно хорошо определен, то  векторизация циклов - это одна из самых мощных компиляторных оптимизаций. Идея векторизации базируется на использовании векторов данных и наличии векторных операций, работающих с векторными операндами. Таким образом формально вместо последовательного выполнения группы скалярных операций получаем одновременное выполнение этих операций.</a:t>
            </a: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mtClean="0"/>
              <a:t>В Фортране есть очень подходящая языковая структура для описания оптимизации векторизация, а именно «секция массива». Т.е. Секция массива это область памяти, содержащая несколько последовательных элементов, возможно разделенных постоянным отступом. Формально мы можем в векторный регистр заполнить любыми переменными, но в случае векторизации работа идет в основном именно с элементами массива.  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9pPr>
          </a:lstStyle>
          <a:p>
            <a:pPr eaLnBrk="1" hangingPunct="1"/>
            <a:fld id="{1EF97F64-27E7-4CA8-AC91-6966D35FE4BB}" type="slidenum">
              <a:rPr lang="en-US" sz="1200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5</a:t>
            </a:fld>
            <a:endParaRPr lang="en-US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9pPr>
          </a:lstStyle>
          <a:p>
            <a:pPr eaLnBrk="1" hangingPunct="1"/>
            <a:fld id="{EBEC00B9-9116-4CA6-BBC7-C16917636227}" type="slidenum">
              <a:rPr lang="ru-RU" sz="1200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6</a:t>
            </a:fld>
            <a:endParaRPr lang="ru-RU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0179" name="Text Box 2"/>
          <p:cNvSpPr txBox="1">
            <a:spLocks noChangeArrowheads="1"/>
          </p:cNvSpPr>
          <p:nvPr/>
        </p:nvSpPr>
        <p:spPr bwMode="auto">
          <a:xfrm>
            <a:off x="1143000" y="677863"/>
            <a:ext cx="4572000" cy="3444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1pPr>
            <a:lvl2pPr eaLnBrk="0" hangingPunct="0"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2pPr>
            <a:lvl3pPr eaLnBrk="0" hangingPunct="0"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3pPr>
            <a:lvl4pPr eaLnBrk="0" hangingPunct="0"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4pPr>
            <a:lvl5pPr eaLnBrk="0" hangingPunct="0"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9pPr>
          </a:lstStyle>
          <a:p>
            <a:pPr defTabSz="914400" eaLnBrk="1" hangingPunct="1">
              <a:buClrTx/>
              <a:buSzTx/>
              <a:buFontTx/>
              <a:buNone/>
            </a:pPr>
            <a:endParaRPr lang="en-US">
              <a:solidFill>
                <a:schemeClr val="accent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208463"/>
          </a:xfrm>
          <a:ln/>
        </p:spPr>
        <p:txBody>
          <a:bodyPr wrap="none" lIns="91440" tIns="45720" rIns="91440" bIns="45720" anchor="ctr"/>
          <a:lstStyle/>
          <a:p>
            <a:pPr defTabSz="914400">
              <a:spcBef>
                <a:spcPts val="300"/>
              </a:spcBef>
              <a:defRPr/>
            </a:pP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Эта технология ведет свое начало от инструкций сопроцессора для обработки вещественных чисел или чисел с плавающей точкой. Устройство обработки чисел с плавающей точкой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(FPU)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было интегрировано в 80486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DX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МП. Эта интеграция добавила в МП новые регистры, а именно 8 80-битных регистров данных для хранения чисел с плавающей точкой. Интеграция существенно улучшила скорость работы с вещественными числами. Но при работе с целыми числами эта часть компилятора простаивала. </a:t>
            </a:r>
          </a:p>
          <a:p>
            <a:pPr defTabSz="914400">
              <a:spcBef>
                <a:spcPts val="300"/>
              </a:spcBef>
              <a:defRPr/>
            </a:pP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Для того, чтобы позволить использовать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FPU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в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Pentium MMX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МП была предложена новая технология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MMX.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Ее идея заключалась в том, что в МП добавлялись новые регистры (8 64 битных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MM0-MM7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), которые адресовались (алиасились) к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FPU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регистрам и набор инструкций микропроцессора дополнялся рядом инструкций (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SIMD Single Instruction, Multiple Data)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работающих с этими регистрами и выполнявшими над ними целочисленные операции. Вводилась концепция пакетов, т.е. каждый из этих регистров мог хранить </a:t>
            </a:r>
          </a:p>
          <a:p>
            <a:pPr defTabSz="914400">
              <a:spcBef>
                <a:spcPts val="300"/>
              </a:spcBef>
              <a:defRPr/>
            </a:pP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2 – 32 битных целых числа</a:t>
            </a:r>
          </a:p>
          <a:p>
            <a:pPr defTabSz="914400">
              <a:spcBef>
                <a:spcPts val="300"/>
              </a:spcBef>
              <a:defRPr/>
            </a:pP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4 -  16 битных</a:t>
            </a:r>
          </a:p>
          <a:p>
            <a:pPr defTabSz="914400">
              <a:spcBef>
                <a:spcPts val="300"/>
              </a:spcBef>
              <a:defRPr/>
            </a:pP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8 -   8  битных </a:t>
            </a:r>
          </a:p>
          <a:p>
            <a:pPr defTabSz="914400">
              <a:spcBef>
                <a:spcPts val="300"/>
              </a:spcBef>
              <a:defRPr/>
            </a:pP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Недостатком была невозможность одновременно работать с целыми и вещественными числами,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MMX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инструкции были предназначены для работы с целыми. </a:t>
            </a:r>
          </a:p>
          <a:p>
            <a:pPr defTabSz="914400">
              <a:spcBef>
                <a:spcPts val="300"/>
              </a:spcBef>
              <a:defRPr/>
            </a:pPr>
            <a:endParaRPr lang="ru-RU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9pPr>
          </a:lstStyle>
          <a:p>
            <a:pPr eaLnBrk="1" hangingPunct="1"/>
            <a:fld id="{1054ECFA-3825-45A7-82B0-4D5D24494280}" type="slidenum">
              <a:rPr lang="ru-RU" sz="1200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7</a:t>
            </a:fld>
            <a:endParaRPr lang="ru-RU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03" name="Text Box 2"/>
          <p:cNvSpPr txBox="1">
            <a:spLocks noChangeArrowheads="1"/>
          </p:cNvSpPr>
          <p:nvPr/>
        </p:nvSpPr>
        <p:spPr bwMode="auto">
          <a:xfrm>
            <a:off x="1143000" y="677863"/>
            <a:ext cx="4572000" cy="3444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1pPr>
            <a:lvl2pPr eaLnBrk="0" hangingPunct="0"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2pPr>
            <a:lvl3pPr eaLnBrk="0" hangingPunct="0"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3pPr>
            <a:lvl4pPr eaLnBrk="0" hangingPunct="0"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4pPr>
            <a:lvl5pPr eaLnBrk="0" hangingPunct="0"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9pPr>
          </a:lstStyle>
          <a:p>
            <a:pPr defTabSz="914400" eaLnBrk="1" hangingPunct="1">
              <a:buClrTx/>
              <a:buSzTx/>
              <a:buFontTx/>
              <a:buNone/>
            </a:pPr>
            <a:endParaRPr lang="en-US">
              <a:solidFill>
                <a:schemeClr val="accent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208463"/>
          </a:xfrm>
          <a:ln/>
        </p:spPr>
        <p:txBody>
          <a:bodyPr wrap="none" lIns="91440" tIns="45720" rIns="91440" bIns="45720" anchor="ctr"/>
          <a:lstStyle/>
          <a:p>
            <a:pPr defTabSz="914400">
              <a:spcBef>
                <a:spcPts val="300"/>
              </a:spcBef>
              <a:defRPr/>
            </a:pP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Технология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SSE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была впервые реализована в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Pentium3.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defTabSz="914400">
              <a:spcBef>
                <a:spcPts val="300"/>
              </a:spcBef>
              <a:defRPr/>
            </a:pP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Появление этого набора инструкций позволило решить проблему одновременной работы с упакованными целыми и вещественными данными. Теперь упакованные целые обрабатываются с помощью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MMX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в то же время вещественные вычисления проводяться с помощью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SSE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и векторных регистров.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defTabSz="914400">
              <a:spcBef>
                <a:spcPts val="3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Помимо векторных регистров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SSE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добавил в вычислительную систему 32-битный регистр флагов и операции с этим регистром</a:t>
            </a:r>
          </a:p>
          <a:p>
            <a:pPr defTabSz="914400">
              <a:spcBef>
                <a:spcPts val="300"/>
              </a:spcBef>
              <a:defRPr/>
            </a:pP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Расширился набор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SIMD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операций над целыми</a:t>
            </a:r>
          </a:p>
          <a:p>
            <a:pPr defTabSz="914400">
              <a:spcBef>
                <a:spcPts val="300"/>
              </a:spcBef>
              <a:defRPr/>
            </a:pP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Были добавлены инструкции явной предвыборки данных, контроля кэширования данных и контроля порядка операций сохранения</a:t>
            </a:r>
          </a:p>
          <a:p>
            <a:pPr defTabSz="914400">
              <a:spcBef>
                <a:spcPts val="300"/>
              </a:spcBef>
              <a:defRPr/>
            </a:pP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Расширения инструкций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CPUID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для получения информации о процессоре.</a:t>
            </a:r>
          </a:p>
          <a:p>
            <a:pPr defTabSz="914400">
              <a:spcBef>
                <a:spcPts val="3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SSE2 –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расширяет набор инструкций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SSE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 целью полного вытеснения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MMX</a:t>
            </a:r>
            <a:endParaRPr lang="ru-RU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defTabSz="914400">
              <a:spcBef>
                <a:spcPts val="300"/>
              </a:spcBef>
              <a:defRPr/>
            </a:pP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Преимущество в производительности достигается в том случае, когда необходимо произвести одну и ту же последовательность действий над разными данными.</a:t>
            </a:r>
          </a:p>
          <a:p>
            <a:pPr defTabSz="914400">
              <a:spcBef>
                <a:spcPts val="300"/>
              </a:spcBef>
              <a:defRPr/>
            </a:pPr>
            <a:endParaRPr lang="ru-RU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9pPr>
          </a:lstStyle>
          <a:p>
            <a:pPr eaLnBrk="1" hangingPunct="1"/>
            <a:fld id="{6F58E2C8-03D9-4031-BA20-087566C15EE5}" type="slidenum">
              <a:rPr lang="ru-RU" sz="1200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8</a:t>
            </a:fld>
            <a:endParaRPr lang="ru-RU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227" name="Text Box 2"/>
          <p:cNvSpPr txBox="1">
            <a:spLocks noChangeArrowheads="1"/>
          </p:cNvSpPr>
          <p:nvPr/>
        </p:nvSpPr>
        <p:spPr bwMode="auto">
          <a:xfrm>
            <a:off x="1143000" y="677863"/>
            <a:ext cx="4572000" cy="3444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1pPr>
            <a:lvl2pPr eaLnBrk="0" hangingPunct="0"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2pPr>
            <a:lvl3pPr eaLnBrk="0" hangingPunct="0"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3pPr>
            <a:lvl4pPr eaLnBrk="0" hangingPunct="0"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4pPr>
            <a:lvl5pPr eaLnBrk="0" hangingPunct="0"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9pPr>
          </a:lstStyle>
          <a:p>
            <a:pPr defTabSz="914400" eaLnBrk="1" hangingPunct="1">
              <a:buClrTx/>
              <a:buSzTx/>
              <a:buFontTx/>
              <a:buNone/>
            </a:pPr>
            <a:endParaRPr lang="en-US">
              <a:solidFill>
                <a:schemeClr val="accent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208463"/>
          </a:xfrm>
          <a:ln/>
        </p:spPr>
        <p:txBody>
          <a:bodyPr wrap="none" lIns="91440" tIns="45720" rIns="91440" bIns="45720" anchor="ctr"/>
          <a:lstStyle/>
          <a:p>
            <a:pPr defTabSz="914400">
              <a:spcBef>
                <a:spcPts val="300"/>
              </a:spcBef>
              <a:defRPr/>
            </a:pP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При обсуждении возможного выигрыша от векторизации нужно учитывать тот простой факт, что в векторные регистры может быть упаковано различное количество элементов одного типа. Формально, можно предположить, что векторизация тем более выгодна, чем больше скалярных элементов используемого типа может быть размещено в векторном регистре. </a:t>
            </a:r>
            <a:endParaRPr lang="ru-RU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8863" y="850900"/>
            <a:ext cx="4573587" cy="3430588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419600"/>
            <a:ext cx="6416675" cy="3711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Use –QxW for P4 SIMD data types</a:t>
            </a:r>
          </a:p>
          <a:p>
            <a:r>
              <a:rPr lang="en-US" smtClean="0"/>
              <a:t>64 bit double + 64 bit double = 128 bit register</a:t>
            </a:r>
          </a:p>
          <a:p>
            <a:r>
              <a:rPr lang="en-US" smtClean="0"/>
              <a:t>32 bit + 32 bit + 32 bit + 32 bit (floats) = 128 bit register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mtClean="0"/>
              <a:t>Итак, в соответствии с общей схемой векторизации первой и немаловажной необходимостью является чтение</a:t>
            </a:r>
            <a:r>
              <a:rPr lang="en-US" smtClean="0"/>
              <a:t>/</a:t>
            </a:r>
            <a:r>
              <a:rPr lang="ru-RU" smtClean="0"/>
              <a:t>запись в векторные регистры и из них. На самом деле если адрес памяти выравнен на 16, то такой адрес памяти может появляться как </a:t>
            </a:r>
            <a:r>
              <a:rPr lang="en-US" smtClean="0"/>
              <a:t>m128 </a:t>
            </a:r>
            <a:r>
              <a:rPr lang="ru-RU" smtClean="0"/>
              <a:t>операнд во всех векторных инструкциях кроме инструкций перемещения невыравненных данных. </a:t>
            </a:r>
          </a:p>
          <a:p>
            <a:r>
              <a:rPr lang="ru-RU" smtClean="0"/>
              <a:t>С помощью части инструкций можно манипулировать векторными регистрами по частям. Например инструкции </a:t>
            </a:r>
            <a:r>
              <a:rPr lang="en-US" smtClean="0"/>
              <a:t>movhlps </a:t>
            </a:r>
            <a:r>
              <a:rPr lang="ru-RU" smtClean="0"/>
              <a:t>и </a:t>
            </a:r>
            <a:r>
              <a:rPr lang="en-US" smtClean="0"/>
              <a:t>movlhps </a:t>
            </a:r>
            <a:r>
              <a:rPr lang="ru-RU" smtClean="0"/>
              <a:t>перемещают два верхних</a:t>
            </a:r>
            <a:r>
              <a:rPr lang="en-US" smtClean="0"/>
              <a:t>/</a:t>
            </a:r>
            <a:r>
              <a:rPr lang="ru-RU" smtClean="0"/>
              <a:t>нижних вещественных числа одинарной точности из источника в два нижних</a:t>
            </a:r>
            <a:r>
              <a:rPr lang="en-US" smtClean="0"/>
              <a:t>/</a:t>
            </a:r>
            <a:r>
              <a:rPr lang="ru-RU" smtClean="0"/>
              <a:t>верхних вещественных числа одинарной точности оператора приемника.</a:t>
            </a:r>
          </a:p>
          <a:p>
            <a:r>
              <a:rPr lang="ru-RU" smtClean="0"/>
              <a:t>Инструкция </a:t>
            </a:r>
            <a:r>
              <a:rPr lang="en-US" smtClean="0"/>
              <a:t>lddqu – </a:t>
            </a:r>
            <a:r>
              <a:rPr lang="ru-RU" smtClean="0"/>
              <a:t>новая инструкция из </a:t>
            </a:r>
            <a:r>
              <a:rPr lang="en-US" smtClean="0"/>
              <a:t>SSE3</a:t>
            </a:r>
            <a:r>
              <a:rPr lang="ru-RU" smtClean="0"/>
              <a:t>, которая обеспечивает альтернативный метод загрузки из невыравненной памяти. Может быть полезна когда загрузка возможно пересекает линию кэша.</a:t>
            </a:r>
            <a:endParaRPr lang="en-US" smtClean="0"/>
          </a:p>
          <a:p>
            <a:r>
              <a:rPr lang="ru-RU" smtClean="0"/>
              <a:t>Последние четыре инструкции дают возможность формировать маску и оперировать данными с ее использованием.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9pPr>
          </a:lstStyle>
          <a:p>
            <a:pPr eaLnBrk="1" hangingPunct="1"/>
            <a:fld id="{05DFE416-04AA-4244-94A4-5FDF7192364F}" type="slidenum">
              <a:rPr lang="en-US" sz="1200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10</a:t>
            </a:fld>
            <a:endParaRPr lang="en-US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10/17/10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8EAFE-7936-4BA6-BDBE-973D7AE54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48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10/17/10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1CC4F-5E69-460E-B390-05E8BF51D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62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2575" y="158750"/>
            <a:ext cx="2057400" cy="5807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158750"/>
            <a:ext cx="6024562" cy="5807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10/17/10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49238-10DE-4BEE-8E89-41FBA5155B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065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10/17/10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92FC3-9FE0-41C5-97C3-F7666BC6F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23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10/17/10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6EC7C-9315-4A9E-BB10-73F89F41CD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08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10/17/10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5A274-75B9-4CA0-B9AD-E2DDC1B04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476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201738"/>
            <a:ext cx="4040187" cy="4764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1738"/>
            <a:ext cx="4041775" cy="4764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10/17/10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02117-80E7-44FB-B449-6757C1820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780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10/17/10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13E2D-BFBA-4F6D-BE26-54E963C3F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3847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10/17/10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F34D1-585B-4754-A97B-7D867552F7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1335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10/17/10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E9DE7-D3B4-46B2-92A8-2652D78D74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011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10/17/10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E35B1-64EC-4636-8FA0-7C5CCB6C3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09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10/17/10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DD28D-F194-469F-A67D-C770365D7F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405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10/17/10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370D6-4C72-4054-8DEE-280F9FD73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4743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10/17/10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561C3-FD24-4F3E-8D06-EA249B2A56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423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2575" y="158750"/>
            <a:ext cx="2057400" cy="5807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158750"/>
            <a:ext cx="6024562" cy="5807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10/17/10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1BC64-5E84-47A7-B2D9-F9E7CAEE78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864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10/17/10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D5AEE-A817-4811-9B50-04574FAAB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9261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10/17/10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47994-2119-493D-97DC-C7A52DFFBE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931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10/17/10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C5295-B6EF-4AA7-B541-34D7267F1D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917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201738"/>
            <a:ext cx="4040187" cy="4764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1738"/>
            <a:ext cx="4041775" cy="4764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10/17/10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A9FB1-A120-4A28-8EC6-25BBDD450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5134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10/17/10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A2DCF-2FD7-42D5-AFB5-4F69102E5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19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10/17/10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088FC-B015-4A89-9F55-1EF112B95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332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10/17/10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4D6E2-0AC2-4E9B-818C-2CEE9B6DFE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625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10/17/10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75A9B-DACF-4B49-8078-1050026DB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874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10/17/10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B42CC-A5AF-4C07-B0E5-C99A93CDD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8218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10/17/10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FCFCF-38A2-4DA4-A608-24F55CC72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2621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10/17/10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EBF50-C9DF-4187-8173-327E83605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272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2575" y="158750"/>
            <a:ext cx="2057400" cy="5807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158750"/>
            <a:ext cx="6024562" cy="5807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10/17/10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45922-2C71-4AE8-B576-BE7453E12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237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58750"/>
            <a:ext cx="8234362" cy="885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5613" y="1201738"/>
            <a:ext cx="4040187" cy="47640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1738"/>
            <a:ext cx="4041775" cy="47640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10/17/10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A6DCA-5FB1-422C-BBE6-A6E55428B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3314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10/17/10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07925-81C0-4A2C-AD67-04851090B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8723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10/17/10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6EB12-6930-455B-8728-E60A5DA10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447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10/17/10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8ED9E-DDCB-462D-9335-8E1B9EEB6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619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201738"/>
            <a:ext cx="4040187" cy="4764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1738"/>
            <a:ext cx="4041775" cy="4764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10/17/10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CDCF3-BF42-49AD-97D9-3888B96F0E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66825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10/17/10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67A0F-4759-4250-8CE5-BEC455EAD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300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201738"/>
            <a:ext cx="4040187" cy="4764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1738"/>
            <a:ext cx="4041775" cy="4764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10/17/10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B02BB-86F8-475F-A2AC-323EE54F5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6304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10/17/10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6CFEC-2713-4610-897F-C75FDB97A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192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10/17/10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17FF7-9905-477B-88E8-F8C56B489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5577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10/17/10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E8B2E-0AB7-47BE-BE94-78C4850EB5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03161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10/17/10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174DB-C407-4441-A47E-94BAF14F7C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9348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10/17/10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5D83D-71BE-47E0-B5BF-96658FF134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8907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2575" y="158750"/>
            <a:ext cx="2057400" cy="5807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158750"/>
            <a:ext cx="6024562" cy="5807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10/17/10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34C3B-C35D-45E2-9673-980360DCE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98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10/17/10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0C99B-2E16-469F-8AEE-A59ACB97D4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886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10/17/10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A9094-0417-431A-A2CB-F7DB51BAE7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20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10/17/10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E4602-6457-42FA-B025-013D3A863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178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10/17/10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1E34C-82D9-4A03-85EA-7210F0FD1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96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10/17/10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7F2C-AAA3-49C9-8856-89257BA1C0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85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158750"/>
            <a:ext cx="8234362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201738"/>
            <a:ext cx="8234362" cy="476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142163" y="6492875"/>
            <a:ext cx="1106487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80000"/>
              </a:lnSpc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10/17/10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8505825" y="6492875"/>
            <a:ext cx="498475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80000"/>
              </a:lnSpc>
              <a:spcBef>
                <a:spcPts val="6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B48BB743-91F2-4B68-9B3F-F24F8CBBEC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 b="1">
          <a:solidFill>
            <a:srgbClr val="0860A8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 b="1">
          <a:solidFill>
            <a:srgbClr val="0860A8"/>
          </a:solidFill>
          <a:latin typeface="Arial" charset="0"/>
          <a:ea typeface="MS PGothic" pitchFamily="34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 b="1">
          <a:solidFill>
            <a:srgbClr val="0860A8"/>
          </a:solidFill>
          <a:latin typeface="Arial" charset="0"/>
          <a:ea typeface="MS PGothic" pitchFamily="34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 b="1">
          <a:solidFill>
            <a:srgbClr val="0860A8"/>
          </a:solidFill>
          <a:latin typeface="Arial" charset="0"/>
          <a:ea typeface="MS PGothic" pitchFamily="34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 b="1">
          <a:solidFill>
            <a:srgbClr val="0860A8"/>
          </a:solidFill>
          <a:latin typeface="Arial" charset="0"/>
          <a:ea typeface="MS PGothic" pitchFamily="34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 b="1">
          <a:solidFill>
            <a:srgbClr val="0860A8"/>
          </a:solidFill>
          <a:latin typeface="Arial" charset="0"/>
          <a:ea typeface="MS PGothic" pitchFamily="34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 b="1">
          <a:solidFill>
            <a:srgbClr val="0860A8"/>
          </a:solidFill>
          <a:latin typeface="Arial" charset="0"/>
          <a:ea typeface="MS PGothic" pitchFamily="34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 b="1">
          <a:solidFill>
            <a:srgbClr val="0860A8"/>
          </a:solidFill>
          <a:latin typeface="Arial" charset="0"/>
          <a:ea typeface="MS PGothic" pitchFamily="34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 b="1">
          <a:solidFill>
            <a:srgbClr val="0860A8"/>
          </a:solidFill>
          <a:latin typeface="Arial" charset="0"/>
          <a:ea typeface="MS PGothic" pitchFamily="34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4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4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4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4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4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-3175" y="6051550"/>
            <a:ext cx="9147175" cy="806450"/>
          </a:xfrm>
          <a:prstGeom prst="rect">
            <a:avLst/>
          </a:prstGeom>
          <a:solidFill>
            <a:srgbClr val="0860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>
              <a:lnSpc>
                <a:spcPct val="80000"/>
              </a:lnSpc>
              <a:spcBef>
                <a:spcPts val="1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>
              <a:solidFill>
                <a:srgbClr val="000000"/>
              </a:solidFill>
              <a:cs typeface="Arial" charset="0"/>
            </a:endParaRPr>
          </a:p>
          <a:p>
            <a:pPr algn="ctr">
              <a:lnSpc>
                <a:spcPct val="80000"/>
              </a:lnSpc>
              <a:spcBef>
                <a:spcPts val="1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836613" y="6365875"/>
            <a:ext cx="4691062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ts val="625"/>
              </a:spcBef>
              <a:defRPr/>
            </a:pPr>
            <a:r>
              <a:rPr lang="en-US" sz="1000" smtClean="0">
                <a:solidFill>
                  <a:srgbClr val="FFFFFF"/>
                </a:solidFill>
                <a:cs typeface="Courier New" pitchFamily="49" charset="0"/>
              </a:rPr>
              <a:t>Software &amp; Services Group, Developer Products Division</a:t>
            </a:r>
          </a:p>
          <a:p>
            <a:pPr eaLnBrk="1" hangingPunct="1">
              <a:lnSpc>
                <a:spcPct val="150000"/>
              </a:lnSpc>
              <a:spcBef>
                <a:spcPts val="313"/>
              </a:spcBef>
              <a:defRPr/>
            </a:pPr>
            <a:r>
              <a:rPr lang="en-US" sz="500" smtClean="0">
                <a:solidFill>
                  <a:srgbClr val="FFFFFF"/>
                </a:solidFill>
                <a:cs typeface="Courier New" pitchFamily="49" charset="0"/>
              </a:rPr>
              <a:t>Copyright© 2010, Intel Corporation. All rights reserved. *Other brands and names are the property of their respective owners.</a:t>
            </a:r>
          </a:p>
        </p:txBody>
      </p:sp>
      <p:pic>
        <p:nvPicPr>
          <p:cNvPr id="2053" name="Picture 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1" r="2606" b="8144"/>
          <a:stretch>
            <a:fillRect/>
          </a:stretch>
        </p:blipFill>
        <p:spPr bwMode="auto">
          <a:xfrm>
            <a:off x="0" y="6081713"/>
            <a:ext cx="836613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5410200" y="6096000"/>
            <a:ext cx="37338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000">
                <a:solidFill>
                  <a:srgbClr val="FFFFFF"/>
                </a:solidFill>
                <a:cs typeface="Courier New" pitchFamily="49" charset="0"/>
              </a:rPr>
              <a:t>Our plans are subject to change without notice</a:t>
            </a:r>
          </a:p>
        </p:txBody>
      </p:sp>
      <p:sp>
        <p:nvSpPr>
          <p:cNvPr id="205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158750"/>
            <a:ext cx="8234362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201738"/>
            <a:ext cx="8234362" cy="476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80000"/>
              </a:lnSpc>
              <a:spcBef>
                <a:spcPts val="625"/>
              </a:spcBef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10/17/10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80000"/>
              </a:lnSpc>
              <a:spcBef>
                <a:spcPts val="625"/>
              </a:spcBef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12C3D3E4-CDA5-4D3E-99CC-108AE344DF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 b="1">
          <a:solidFill>
            <a:srgbClr val="0860A8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 b="1">
          <a:solidFill>
            <a:srgbClr val="0860A8"/>
          </a:solidFill>
          <a:latin typeface="Arial" charset="0"/>
          <a:ea typeface="MS PGothic" pitchFamily="34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 b="1">
          <a:solidFill>
            <a:srgbClr val="0860A8"/>
          </a:solidFill>
          <a:latin typeface="Arial" charset="0"/>
          <a:ea typeface="MS PGothic" pitchFamily="34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 b="1">
          <a:solidFill>
            <a:srgbClr val="0860A8"/>
          </a:solidFill>
          <a:latin typeface="Arial" charset="0"/>
          <a:ea typeface="MS PGothic" pitchFamily="34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 b="1">
          <a:solidFill>
            <a:srgbClr val="0860A8"/>
          </a:solidFill>
          <a:latin typeface="Arial" charset="0"/>
          <a:ea typeface="MS PGothic" pitchFamily="34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 b="1">
          <a:solidFill>
            <a:srgbClr val="0860A8"/>
          </a:solidFill>
          <a:latin typeface="Arial" charset="0"/>
          <a:ea typeface="MS PGothic" pitchFamily="34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 b="1">
          <a:solidFill>
            <a:srgbClr val="0860A8"/>
          </a:solidFill>
          <a:latin typeface="Arial" charset="0"/>
          <a:ea typeface="MS PGothic" pitchFamily="34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 b="1">
          <a:solidFill>
            <a:srgbClr val="0860A8"/>
          </a:solidFill>
          <a:latin typeface="Arial" charset="0"/>
          <a:ea typeface="MS PGothic" pitchFamily="34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 b="1">
          <a:solidFill>
            <a:srgbClr val="0860A8"/>
          </a:solidFill>
          <a:latin typeface="Arial" charset="0"/>
          <a:ea typeface="MS PGothic" pitchFamily="34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4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4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4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4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4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-3175" y="6051550"/>
            <a:ext cx="9147175" cy="806450"/>
          </a:xfrm>
          <a:prstGeom prst="rect">
            <a:avLst/>
          </a:prstGeom>
          <a:solidFill>
            <a:srgbClr val="0860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>
              <a:lnSpc>
                <a:spcPct val="80000"/>
              </a:lnSpc>
              <a:spcBef>
                <a:spcPts val="1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>
              <a:solidFill>
                <a:srgbClr val="000000"/>
              </a:solidFill>
              <a:cs typeface="Arial" charset="0"/>
            </a:endParaRPr>
          </a:p>
          <a:p>
            <a:pPr algn="ctr">
              <a:lnSpc>
                <a:spcPct val="80000"/>
              </a:lnSpc>
              <a:spcBef>
                <a:spcPts val="1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836613" y="6365875"/>
            <a:ext cx="4691062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ts val="625"/>
              </a:spcBef>
              <a:defRPr/>
            </a:pPr>
            <a:r>
              <a:rPr lang="en-US" sz="1000" smtClean="0">
                <a:solidFill>
                  <a:srgbClr val="FFFFFF"/>
                </a:solidFill>
                <a:cs typeface="Courier New" pitchFamily="49" charset="0"/>
              </a:rPr>
              <a:t>Software &amp; Services Group, Developer Products Division</a:t>
            </a:r>
          </a:p>
          <a:p>
            <a:pPr eaLnBrk="1" hangingPunct="1">
              <a:lnSpc>
                <a:spcPct val="150000"/>
              </a:lnSpc>
              <a:spcBef>
                <a:spcPts val="313"/>
              </a:spcBef>
              <a:defRPr/>
            </a:pPr>
            <a:r>
              <a:rPr lang="en-US" sz="500" smtClean="0">
                <a:solidFill>
                  <a:srgbClr val="FFFFFF"/>
                </a:solidFill>
                <a:cs typeface="Courier New" pitchFamily="49" charset="0"/>
              </a:rPr>
              <a:t>Copyright© 2010, Intel Corporation. All rights reserved. *Other brands and names are the property of their respective owners.</a:t>
            </a:r>
          </a:p>
        </p:txBody>
      </p:sp>
      <p:pic>
        <p:nvPicPr>
          <p:cNvPr id="3077" name="Picture 4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1" r="2606" b="8144"/>
          <a:stretch>
            <a:fillRect/>
          </a:stretch>
        </p:blipFill>
        <p:spPr bwMode="auto">
          <a:xfrm>
            <a:off x="0" y="6081713"/>
            <a:ext cx="836613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07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158750"/>
            <a:ext cx="8234362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307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201738"/>
            <a:ext cx="8234362" cy="476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7142163" y="6492875"/>
            <a:ext cx="1106487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80000"/>
              </a:lnSpc>
              <a:spcBef>
                <a:spcPts val="625"/>
              </a:spcBef>
              <a:tabLst>
                <a:tab pos="723900" algn="l"/>
              </a:tabLst>
              <a:defRPr sz="1000">
                <a:solidFill>
                  <a:srgbClr val="FFFFFF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10/17/10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8505825" y="6492875"/>
            <a:ext cx="498475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80000"/>
              </a:lnSpc>
              <a:spcBef>
                <a:spcPts val="625"/>
              </a:spcBef>
              <a:defRPr sz="1000">
                <a:solidFill>
                  <a:srgbClr val="FFFFFF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0D074E54-7192-4C8C-8B01-3E93B2A55F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 b="1">
          <a:solidFill>
            <a:srgbClr val="0860A8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 b="1">
          <a:solidFill>
            <a:srgbClr val="0860A8"/>
          </a:solidFill>
          <a:latin typeface="Arial" charset="0"/>
          <a:ea typeface="MS PGothic" pitchFamily="34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 b="1">
          <a:solidFill>
            <a:srgbClr val="0860A8"/>
          </a:solidFill>
          <a:latin typeface="Arial" charset="0"/>
          <a:ea typeface="MS PGothic" pitchFamily="34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 b="1">
          <a:solidFill>
            <a:srgbClr val="0860A8"/>
          </a:solidFill>
          <a:latin typeface="Arial" charset="0"/>
          <a:ea typeface="MS PGothic" pitchFamily="34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 b="1">
          <a:solidFill>
            <a:srgbClr val="0860A8"/>
          </a:solidFill>
          <a:latin typeface="Arial" charset="0"/>
          <a:ea typeface="MS PGothic" pitchFamily="34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 b="1">
          <a:solidFill>
            <a:srgbClr val="0860A8"/>
          </a:solidFill>
          <a:latin typeface="Arial" charset="0"/>
          <a:ea typeface="MS PGothic" pitchFamily="34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 b="1">
          <a:solidFill>
            <a:srgbClr val="0860A8"/>
          </a:solidFill>
          <a:latin typeface="Arial" charset="0"/>
          <a:ea typeface="MS PGothic" pitchFamily="34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 b="1">
          <a:solidFill>
            <a:srgbClr val="0860A8"/>
          </a:solidFill>
          <a:latin typeface="Arial" charset="0"/>
          <a:ea typeface="MS PGothic" pitchFamily="34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 b="1">
          <a:solidFill>
            <a:srgbClr val="0860A8"/>
          </a:solidFill>
          <a:latin typeface="Arial" charset="0"/>
          <a:ea typeface="MS PGothic" pitchFamily="34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4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4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4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4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4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-3175" y="6051550"/>
            <a:ext cx="9147175" cy="806450"/>
          </a:xfrm>
          <a:prstGeom prst="rect">
            <a:avLst/>
          </a:prstGeom>
          <a:solidFill>
            <a:srgbClr val="0860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>
              <a:lnSpc>
                <a:spcPct val="80000"/>
              </a:lnSpc>
              <a:spcBef>
                <a:spcPts val="1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>
              <a:solidFill>
                <a:srgbClr val="000000"/>
              </a:solidFill>
              <a:cs typeface="Arial" charset="0"/>
            </a:endParaRPr>
          </a:p>
          <a:p>
            <a:pPr algn="ctr">
              <a:lnSpc>
                <a:spcPct val="80000"/>
              </a:lnSpc>
              <a:spcBef>
                <a:spcPts val="1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836613" y="6365875"/>
            <a:ext cx="4691062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ts val="625"/>
              </a:spcBef>
              <a:defRPr/>
            </a:pPr>
            <a:r>
              <a:rPr lang="en-US" sz="1000" smtClean="0">
                <a:solidFill>
                  <a:srgbClr val="FFFFFF"/>
                </a:solidFill>
                <a:cs typeface="Courier New" pitchFamily="49" charset="0"/>
              </a:rPr>
              <a:t>Software &amp; Services Group, Developer Products Division</a:t>
            </a:r>
          </a:p>
          <a:p>
            <a:pPr eaLnBrk="1" hangingPunct="1">
              <a:lnSpc>
                <a:spcPct val="150000"/>
              </a:lnSpc>
              <a:spcBef>
                <a:spcPts val="313"/>
              </a:spcBef>
              <a:defRPr/>
            </a:pPr>
            <a:r>
              <a:rPr lang="en-US" sz="500" smtClean="0">
                <a:solidFill>
                  <a:srgbClr val="FFFFFF"/>
                </a:solidFill>
                <a:cs typeface="Courier New" pitchFamily="49" charset="0"/>
              </a:rPr>
              <a:t>Copyright© 2010, Intel Corporation. All rights reserved. *Other brands and names are the property of their respective owners.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1" r="2606" b="8144"/>
          <a:stretch>
            <a:fillRect/>
          </a:stretch>
        </p:blipFill>
        <p:spPr bwMode="auto">
          <a:xfrm>
            <a:off x="0" y="6081713"/>
            <a:ext cx="836613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5410200" y="6096000"/>
            <a:ext cx="37338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000">
                <a:solidFill>
                  <a:srgbClr val="FFFFFF"/>
                </a:solidFill>
                <a:cs typeface="Courier New" pitchFamily="49" charset="0"/>
              </a:rPr>
              <a:t>Our plans are subject to change without notice</a:t>
            </a:r>
          </a:p>
        </p:txBody>
      </p:sp>
      <p:sp>
        <p:nvSpPr>
          <p:cNvPr id="4103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158750"/>
            <a:ext cx="8234362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4104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201738"/>
            <a:ext cx="8234362" cy="476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7142163" y="6492875"/>
            <a:ext cx="1106487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80000"/>
              </a:lnSpc>
              <a:spcBef>
                <a:spcPts val="625"/>
              </a:spcBef>
              <a:tabLst>
                <a:tab pos="723900" algn="l"/>
              </a:tabLst>
              <a:defRPr sz="1000">
                <a:solidFill>
                  <a:srgbClr val="FFFFFF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10/17/10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8505825" y="6492875"/>
            <a:ext cx="498475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80000"/>
              </a:lnSpc>
              <a:spcBef>
                <a:spcPts val="625"/>
              </a:spcBef>
              <a:defRPr sz="1000">
                <a:solidFill>
                  <a:srgbClr val="FFFFFF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EADCC26A-4DDB-481F-A762-818F8A40B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 b="1">
          <a:solidFill>
            <a:srgbClr val="0860A8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 b="1">
          <a:solidFill>
            <a:srgbClr val="0860A8"/>
          </a:solidFill>
          <a:latin typeface="Arial" charset="0"/>
          <a:ea typeface="MS PGothic" pitchFamily="34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 b="1">
          <a:solidFill>
            <a:srgbClr val="0860A8"/>
          </a:solidFill>
          <a:latin typeface="Arial" charset="0"/>
          <a:ea typeface="MS PGothic" pitchFamily="34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 b="1">
          <a:solidFill>
            <a:srgbClr val="0860A8"/>
          </a:solidFill>
          <a:latin typeface="Arial" charset="0"/>
          <a:ea typeface="MS PGothic" pitchFamily="34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 b="1">
          <a:solidFill>
            <a:srgbClr val="0860A8"/>
          </a:solidFill>
          <a:latin typeface="Arial" charset="0"/>
          <a:ea typeface="MS PGothic" pitchFamily="34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 b="1">
          <a:solidFill>
            <a:srgbClr val="0860A8"/>
          </a:solidFill>
          <a:latin typeface="Arial" charset="0"/>
          <a:ea typeface="MS PGothic" pitchFamily="34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 b="1">
          <a:solidFill>
            <a:srgbClr val="0860A8"/>
          </a:solidFill>
          <a:latin typeface="Arial" charset="0"/>
          <a:ea typeface="MS PGothic" pitchFamily="34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 b="1">
          <a:solidFill>
            <a:srgbClr val="0860A8"/>
          </a:solidFill>
          <a:latin typeface="Arial" charset="0"/>
          <a:ea typeface="MS PGothic" pitchFamily="34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 b="1">
          <a:solidFill>
            <a:srgbClr val="0860A8"/>
          </a:solidFill>
          <a:latin typeface="Arial" charset="0"/>
          <a:ea typeface="MS PGothic" pitchFamily="34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4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4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4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4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4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2362200"/>
            <a:ext cx="8237538" cy="1346200"/>
          </a:xfrm>
          <a:gradFill rotWithShape="0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/>
          </a:gradFill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 dirty="0" smtClean="0"/>
              <a:t>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Optimizing compiler.</a:t>
            </a:r>
            <a:br>
              <a:rPr lang="en-US" sz="2800" dirty="0" smtClean="0">
                <a:latin typeface="Calibri" pitchFamily="34" charset="0"/>
                <a:cs typeface="Calibri" pitchFamily="34" charset="0"/>
              </a:rPr>
            </a:b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Vectorization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2800" dirty="0" smtClean="0">
                <a:latin typeface="Calibri" pitchFamily="34" charset="0"/>
                <a:cs typeface="Calibri" pitchFamily="34" charset="0"/>
              </a:rPr>
            </a:br>
            <a:endParaRPr lang="ru-RU" sz="28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68313" y="115888"/>
            <a:ext cx="8234362" cy="5976937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  <a:ea typeface="+mj-ea"/>
                <a:cs typeface="Calibri" pitchFamily="34" charset="0"/>
              </a:rPr>
              <a:t>Instruction groups</a:t>
            </a:r>
            <a:endParaRPr lang="en-US" sz="2800" b="1" dirty="0">
              <a:solidFill>
                <a:srgbClr val="0070C0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Data movement instructions :</a:t>
            </a:r>
          </a:p>
          <a:p>
            <a:r>
              <a:rPr lang="en-US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Instruction      Suffix                           Description</a:t>
            </a:r>
          </a:p>
          <a:p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movdqa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                                       </a:t>
            </a:r>
            <a:r>
              <a:rPr lang="ru-RU" sz="1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move double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quadword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aligned</a:t>
            </a:r>
          </a:p>
          <a:p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movdqu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                                       </a:t>
            </a:r>
            <a:r>
              <a:rPr lang="ru-RU" sz="1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move double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quadword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unaligned</a:t>
            </a:r>
          </a:p>
          <a:p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mova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           [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ps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pd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]                   move floating-point aligned</a:t>
            </a:r>
          </a:p>
          <a:p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movu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           [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ps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pd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]                   move floating-point unaligned </a:t>
            </a:r>
          </a:p>
          <a:p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movhl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              [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ps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]                     move packed floating-point high to low</a:t>
            </a:r>
          </a:p>
          <a:p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movlh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              [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ps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] </a:t>
            </a:r>
            <a:r>
              <a:rPr lang="ru-RU" sz="1400" b="1" dirty="0" smtClean="0">
                <a:latin typeface="Calibri" pitchFamily="34" charset="0"/>
                <a:cs typeface="Calibri" pitchFamily="34" charset="0"/>
              </a:rPr>
              <a:t>                    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move packed floating-point low to high</a:t>
            </a:r>
            <a:endParaRPr lang="ru-RU" sz="14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movh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            [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ps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pd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] </a:t>
            </a:r>
            <a:r>
              <a:rPr lang="ru-RU" sz="1400" b="1" dirty="0" smtClean="0">
                <a:latin typeface="Calibri" pitchFamily="34" charset="0"/>
                <a:cs typeface="Calibri" pitchFamily="34" charset="0"/>
              </a:rPr>
              <a:t>                 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move high packed floating-point</a:t>
            </a:r>
          </a:p>
          <a:p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movl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             [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ps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pd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] </a:t>
            </a:r>
            <a:r>
              <a:rPr lang="ru-RU" sz="1400" b="1" dirty="0" smtClean="0">
                <a:latin typeface="Calibri" pitchFamily="34" charset="0"/>
                <a:cs typeface="Calibri" pitchFamily="34" charset="0"/>
              </a:rPr>
              <a:t>                 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move low packed floating-point</a:t>
            </a:r>
            <a:endParaRPr lang="ru-RU" sz="14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mov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           [ d, q,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ss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sd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]             move scalar data</a:t>
            </a:r>
          </a:p>
          <a:p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lddqu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                                            </a:t>
            </a:r>
            <a:r>
              <a:rPr lang="ru-RU" sz="1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load double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quadword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unaligned</a:t>
            </a:r>
            <a:endParaRPr lang="ru-RU" sz="14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mov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&lt;d/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sh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/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sl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&gt;dup                           </a:t>
            </a:r>
            <a:r>
              <a:rPr lang="ru-RU" sz="1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move and duplicate</a:t>
            </a:r>
            <a:endParaRPr lang="ru-RU" sz="14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ru-RU" sz="1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pextr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                [ w ]                       extract word</a:t>
            </a:r>
          </a:p>
          <a:p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pinstr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               [ w ]                       insert word</a:t>
            </a:r>
          </a:p>
          <a:p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pmovmsk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         [ b ]                       move mask</a:t>
            </a:r>
          </a:p>
          <a:p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movmsk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          [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ps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pd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]                move mask</a:t>
            </a:r>
          </a:p>
          <a:p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         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An aligned data movement instruction cannot be applied to the memory location which is not aligned by 16 (bytes).</a:t>
            </a:r>
            <a:endParaRPr lang="ru-RU" sz="16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33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1pPr>
            <a:lvl2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2pPr>
            <a:lvl3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3pPr>
            <a:lvl4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4pPr>
            <a:lvl5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9pPr>
          </a:lstStyle>
          <a:p>
            <a:pPr eaLnBrk="1" hangingPunct="1"/>
            <a:r>
              <a:rPr lang="en-US" sz="1000" smtClean="0">
                <a:solidFill>
                  <a:srgbClr val="FFFFFF"/>
                </a:solidFill>
                <a:latin typeface="Times New Roman" pitchFamily="18" charset="0"/>
              </a:rPr>
              <a:t>10/17/10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5613" y="260350"/>
            <a:ext cx="8234362" cy="5705475"/>
          </a:xfrm>
        </p:spPr>
        <p:txBody>
          <a:bodyPr/>
          <a:lstStyle/>
          <a:p>
            <a:r>
              <a:rPr lang="ru-RU" smtClean="0"/>
              <a:t> </a:t>
            </a:r>
            <a:r>
              <a:rPr lang="en-US" sz="1600" b="1" smtClean="0">
                <a:latin typeface="Calibri" pitchFamily="34" charset="0"/>
                <a:cs typeface="Calibri" pitchFamily="34" charset="0"/>
              </a:rPr>
              <a:t>Intel arithmetic instructions :</a:t>
            </a:r>
          </a:p>
          <a:p>
            <a:r>
              <a:rPr lang="en-US" sz="160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b="1" smtClean="0">
                <a:latin typeface="Calibri" pitchFamily="34" charset="0"/>
                <a:cs typeface="Calibri" pitchFamily="34" charset="0"/>
              </a:rPr>
              <a:t>Instruction      Suffix                           Description</a:t>
            </a:r>
          </a:p>
          <a:p>
            <a:r>
              <a:rPr lang="en-US" sz="1600" b="1" smtClean="0">
                <a:latin typeface="Calibri" pitchFamily="34" charset="0"/>
                <a:cs typeface="Calibri" pitchFamily="34" charset="0"/>
              </a:rPr>
              <a:t>  padd            [ b, w, d, q ]               packed addition (signed and unsigned)</a:t>
            </a:r>
          </a:p>
          <a:p>
            <a:r>
              <a:rPr lang="en-US" sz="1600" b="1" smtClean="0">
                <a:latin typeface="Calibri" pitchFamily="34" charset="0"/>
                <a:cs typeface="Calibri" pitchFamily="34" charset="0"/>
              </a:rPr>
              <a:t>  psub            [ b, w, d, q ]               packed subtraction (signed and unsigned)</a:t>
            </a:r>
          </a:p>
          <a:p>
            <a:r>
              <a:rPr lang="en-US" sz="1600" b="1" smtClean="0">
                <a:latin typeface="Calibri" pitchFamily="34" charset="0"/>
                <a:cs typeface="Calibri" pitchFamily="34" charset="0"/>
              </a:rPr>
              <a:t>  padds            [ b, w ]                     packed addition with saturation (signed)</a:t>
            </a:r>
          </a:p>
          <a:p>
            <a:r>
              <a:rPr lang="en-US" sz="1600" b="1" smtClean="0">
                <a:latin typeface="Calibri" pitchFamily="34" charset="0"/>
                <a:cs typeface="Calibri" pitchFamily="34" charset="0"/>
              </a:rPr>
              <a:t>  paddus          [ b, w ]                     packed addition with saturation (unsigned)</a:t>
            </a:r>
          </a:p>
          <a:p>
            <a:r>
              <a:rPr lang="en-US" sz="1600" b="1" smtClean="0">
                <a:latin typeface="Calibri" pitchFamily="34" charset="0"/>
                <a:cs typeface="Calibri" pitchFamily="34" charset="0"/>
              </a:rPr>
              <a:t>  psubs            [ b, w ]                     packed subtraction with saturation (signed)</a:t>
            </a:r>
          </a:p>
          <a:p>
            <a:r>
              <a:rPr lang="en-US" sz="1600" b="1" smtClean="0">
                <a:latin typeface="Calibri" pitchFamily="34" charset="0"/>
                <a:cs typeface="Calibri" pitchFamily="34" charset="0"/>
              </a:rPr>
              <a:t>  psubus          [ b, w ] </a:t>
            </a:r>
            <a:r>
              <a:rPr lang="ru-RU" sz="1600" b="1" smtClean="0">
                <a:latin typeface="Calibri" pitchFamily="34" charset="0"/>
                <a:cs typeface="Calibri" pitchFamily="34" charset="0"/>
              </a:rPr>
              <a:t>                    </a:t>
            </a:r>
            <a:r>
              <a:rPr lang="en-US" sz="1600" b="1" smtClean="0">
                <a:latin typeface="Calibri" pitchFamily="34" charset="0"/>
                <a:cs typeface="Calibri" pitchFamily="34" charset="0"/>
              </a:rPr>
              <a:t>packed subtraction with saturation (unsigned)</a:t>
            </a:r>
          </a:p>
          <a:p>
            <a:r>
              <a:rPr lang="ru-RU" sz="1600" b="1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b="1" smtClean="0">
                <a:latin typeface="Calibri" pitchFamily="34" charset="0"/>
                <a:cs typeface="Calibri" pitchFamily="34" charset="0"/>
              </a:rPr>
              <a:t> pmins               [ w ]                       packed minimum (signed)</a:t>
            </a:r>
          </a:p>
          <a:p>
            <a:r>
              <a:rPr lang="en-US" sz="1600" b="1" smtClean="0">
                <a:latin typeface="Calibri" pitchFamily="34" charset="0"/>
                <a:cs typeface="Calibri" pitchFamily="34" charset="0"/>
              </a:rPr>
              <a:t> pminu               [ b ]                        packed minimum (unsigned)</a:t>
            </a:r>
          </a:p>
          <a:p>
            <a:r>
              <a:rPr lang="en-US" sz="1600" b="1" smtClean="0">
                <a:latin typeface="Calibri" pitchFamily="34" charset="0"/>
                <a:cs typeface="Calibri" pitchFamily="34" charset="0"/>
              </a:rPr>
              <a:t> pmaxs              [ w ]                        packed maximum (signed) </a:t>
            </a:r>
          </a:p>
          <a:p>
            <a:r>
              <a:rPr lang="en-US" sz="1600" b="1" smtClean="0">
                <a:latin typeface="Calibri" pitchFamily="34" charset="0"/>
                <a:cs typeface="Calibri" pitchFamily="34" charset="0"/>
              </a:rPr>
              <a:t> pmaxu              [ b ]                         packed maximum (unsigned) </a:t>
            </a:r>
          </a:p>
          <a:p>
            <a:endParaRPr lang="en-US" sz="1600" smtClean="0"/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1pPr>
            <a:lvl2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2pPr>
            <a:lvl3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3pPr>
            <a:lvl4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4pPr>
            <a:lvl5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9pPr>
          </a:lstStyle>
          <a:p>
            <a:pPr eaLnBrk="1" hangingPunct="1"/>
            <a:r>
              <a:rPr lang="en-US" sz="1000" smtClean="0">
                <a:solidFill>
                  <a:srgbClr val="FFFFFF"/>
                </a:solidFill>
                <a:latin typeface="Times New Roman" pitchFamily="18" charset="0"/>
              </a:rPr>
              <a:t>10/17/10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5613" y="188913"/>
            <a:ext cx="8234362" cy="5903912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1800" dirty="0" smtClean="0"/>
              <a:t> 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Floating-point arithmetic instructions :</a:t>
            </a:r>
          </a:p>
          <a:p>
            <a:r>
              <a:rPr lang="en-US" sz="1200" dirty="0" smtClean="0"/>
              <a:t> 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Instruction      Suffix                           Description</a:t>
            </a:r>
          </a:p>
          <a:p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  add            [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ss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ps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sd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pd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 ]          addition     </a:t>
            </a:r>
          </a:p>
          <a:p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  div             [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ss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ps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sd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pd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 ]          division</a:t>
            </a:r>
          </a:p>
          <a:p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  min            [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ss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ps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sd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pd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 ]          minimum </a:t>
            </a:r>
          </a:p>
          <a:p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  max           [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ss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ps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sd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pd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 ]          maximum</a:t>
            </a:r>
          </a:p>
          <a:p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mul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            [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ss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ps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sd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pd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 ]          multiplication</a:t>
            </a:r>
          </a:p>
          <a:p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sqrt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            [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ss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ps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sd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pd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 ]          square root</a:t>
            </a:r>
          </a:p>
          <a:p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  sub             [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ss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ps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sd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pd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 ]         subtraction</a:t>
            </a:r>
          </a:p>
          <a:p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rcp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         </a:t>
            </a:r>
            <a:r>
              <a:rPr lang="ru-RU" sz="1200" b="1" dirty="0" smtClean="0">
                <a:latin typeface="Calibri" pitchFamily="34" charset="0"/>
                <a:cs typeface="Calibri" pitchFamily="34" charset="0"/>
              </a:rPr>
              <a:t>          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[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ss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ps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]                </a:t>
            </a:r>
            <a:r>
              <a:rPr lang="ru-RU" sz="1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approximated reciprocal</a:t>
            </a: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ru-RU" sz="12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rsqrt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       </a:t>
            </a:r>
            <a:r>
              <a:rPr lang="ru-RU" sz="1200" b="1" dirty="0" smtClean="0">
                <a:latin typeface="Calibri" pitchFamily="34" charset="0"/>
                <a:cs typeface="Calibri" pitchFamily="34" charset="0"/>
              </a:rPr>
              <a:t>         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[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ss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ps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]                </a:t>
            </a:r>
            <a:r>
              <a:rPr lang="ru-RU" sz="1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approximated reciprocal square root</a:t>
            </a: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endParaRPr lang="ru-RU" sz="1200" b="1" dirty="0" smtClean="0"/>
          </a:p>
          <a:p>
            <a:r>
              <a:rPr lang="ru-RU" sz="16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Idiomatic arithmetic instructions :</a:t>
            </a:r>
          </a:p>
          <a:p>
            <a:r>
              <a:rPr lang="en-US" sz="1800" dirty="0" smtClean="0"/>
              <a:t> 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Instruction                                              Suffix                           Description</a:t>
            </a:r>
          </a:p>
          <a:p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  pang                                                      [ b, w ]                    packed average with rounding (unsigned)     </a:t>
            </a:r>
          </a:p>
          <a:p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pmulh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/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pmulhu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/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pmull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                              [ w ]                      packed multiplication</a:t>
            </a:r>
          </a:p>
          <a:p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psad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                                                       [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bw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 ]                      packed sum of absolute differences (unsigned)</a:t>
            </a:r>
          </a:p>
          <a:p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pmadd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                                                    [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wd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 ]                     packed multiplication and addition (signed)</a:t>
            </a:r>
          </a:p>
          <a:p>
            <a:r>
              <a:rPr lang="ru-RU" sz="12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addsub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                                                 [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ps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pd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 ]                  floating-point addition/subtraction </a:t>
            </a: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hadd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                                                     [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ps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pd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 ]                  floating-point horizontal addition</a:t>
            </a:r>
          </a:p>
          <a:p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hsub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                                                     [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ps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pd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 ]                  floating-point horizontal subtraction</a:t>
            </a:r>
          </a:p>
          <a:p>
            <a:r>
              <a:rPr lang="en-US" sz="1200" b="1" dirty="0" smtClean="0"/>
              <a:t>  </a:t>
            </a:r>
          </a:p>
        </p:txBody>
      </p:sp>
      <p:sp>
        <p:nvSpPr>
          <p:cNvPr id="1638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1pPr>
            <a:lvl2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2pPr>
            <a:lvl3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3pPr>
            <a:lvl4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4pPr>
            <a:lvl5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9pPr>
          </a:lstStyle>
          <a:p>
            <a:pPr eaLnBrk="1" hangingPunct="1"/>
            <a:r>
              <a:rPr lang="en-US" sz="1000" smtClean="0">
                <a:solidFill>
                  <a:srgbClr val="FFFFFF"/>
                </a:solidFill>
                <a:latin typeface="Times New Roman" pitchFamily="18" charset="0"/>
              </a:rPr>
              <a:t>10/17/10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5613" y="188913"/>
            <a:ext cx="8234362" cy="5903912"/>
          </a:xfrm>
        </p:spPr>
        <p:txBody>
          <a:bodyPr/>
          <a:lstStyle/>
          <a:p>
            <a:r>
              <a:rPr lang="ru-RU" smtClean="0"/>
              <a:t> </a:t>
            </a:r>
            <a:r>
              <a:rPr lang="ru-RU" sz="1800" smtClean="0"/>
              <a:t> </a:t>
            </a:r>
            <a:r>
              <a:rPr lang="en-US" sz="1600" b="1" smtClean="0">
                <a:latin typeface="Calibri" pitchFamily="34" charset="0"/>
                <a:cs typeface="Calibri" pitchFamily="34" charset="0"/>
              </a:rPr>
              <a:t>Logical instructions :</a:t>
            </a:r>
          </a:p>
          <a:p>
            <a:r>
              <a:rPr lang="en-US" sz="180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b="1" smtClean="0">
                <a:latin typeface="Calibri" pitchFamily="34" charset="0"/>
                <a:cs typeface="Calibri" pitchFamily="34" charset="0"/>
              </a:rPr>
              <a:t>Instruction      Suffix                           Description</a:t>
            </a:r>
          </a:p>
          <a:p>
            <a:r>
              <a:rPr lang="en-US" sz="1200" b="1" smtClean="0">
                <a:latin typeface="Calibri" pitchFamily="34" charset="0"/>
                <a:cs typeface="Calibri" pitchFamily="34" charset="0"/>
              </a:rPr>
              <a:t>  pand                                               bitwise logical</a:t>
            </a:r>
            <a:r>
              <a:rPr lang="ru-RU" sz="1200" b="1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b="1" smtClean="0">
                <a:latin typeface="Calibri" pitchFamily="34" charset="0"/>
                <a:cs typeface="Calibri" pitchFamily="34" charset="0"/>
              </a:rPr>
              <a:t>AND    </a:t>
            </a:r>
          </a:p>
          <a:p>
            <a:r>
              <a:rPr lang="en-US" sz="1200" b="1" smtClean="0">
                <a:latin typeface="Calibri" pitchFamily="34" charset="0"/>
                <a:cs typeface="Calibri" pitchFamily="34" charset="0"/>
              </a:rPr>
              <a:t>  pandn                                             bitwise logical</a:t>
            </a:r>
            <a:r>
              <a:rPr lang="ru-RU" sz="1200" b="1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b="1" smtClean="0">
                <a:latin typeface="Calibri" pitchFamily="34" charset="0"/>
                <a:cs typeface="Calibri" pitchFamily="34" charset="0"/>
              </a:rPr>
              <a:t>AND-NOT</a:t>
            </a:r>
          </a:p>
          <a:p>
            <a:r>
              <a:rPr lang="en-US" sz="1200" b="1" smtClean="0">
                <a:latin typeface="Calibri" pitchFamily="34" charset="0"/>
                <a:cs typeface="Calibri" pitchFamily="34" charset="0"/>
              </a:rPr>
              <a:t>  por                                                  bitwise logical</a:t>
            </a:r>
            <a:r>
              <a:rPr lang="ru-RU" sz="1200" b="1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b="1" smtClean="0">
                <a:latin typeface="Calibri" pitchFamily="34" charset="0"/>
                <a:cs typeface="Calibri" pitchFamily="34" charset="0"/>
              </a:rPr>
              <a:t>OR</a:t>
            </a:r>
          </a:p>
          <a:p>
            <a:r>
              <a:rPr lang="en-US" sz="1200" b="1" smtClean="0">
                <a:latin typeface="Calibri" pitchFamily="34" charset="0"/>
                <a:cs typeface="Calibri" pitchFamily="34" charset="0"/>
              </a:rPr>
              <a:t>  pxor                                                bitwise logical</a:t>
            </a:r>
            <a:r>
              <a:rPr lang="ru-RU" sz="1200" b="1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b="1" smtClean="0">
                <a:latin typeface="Calibri" pitchFamily="34" charset="0"/>
                <a:cs typeface="Calibri" pitchFamily="34" charset="0"/>
              </a:rPr>
              <a:t>XOR</a:t>
            </a:r>
          </a:p>
          <a:p>
            <a:r>
              <a:rPr lang="en-US" sz="1200" b="1" smtClean="0">
                <a:latin typeface="Calibri" pitchFamily="34" charset="0"/>
                <a:cs typeface="Calibri" pitchFamily="34" charset="0"/>
              </a:rPr>
              <a:t>  and                [  ps, pd ]                  bitwise logical</a:t>
            </a:r>
            <a:r>
              <a:rPr lang="ru-RU" sz="1200" b="1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b="1" smtClean="0">
                <a:latin typeface="Calibri" pitchFamily="34" charset="0"/>
                <a:cs typeface="Calibri" pitchFamily="34" charset="0"/>
              </a:rPr>
              <a:t>AND</a:t>
            </a:r>
          </a:p>
          <a:p>
            <a:r>
              <a:rPr lang="en-US" sz="1200" b="1" smtClean="0">
                <a:latin typeface="Calibri" pitchFamily="34" charset="0"/>
                <a:cs typeface="Calibri" pitchFamily="34" charset="0"/>
              </a:rPr>
              <a:t>  andn              [  ps, pd ]                 bitwise logical</a:t>
            </a:r>
            <a:r>
              <a:rPr lang="ru-RU" sz="1200" b="1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b="1" smtClean="0">
                <a:latin typeface="Calibri" pitchFamily="34" charset="0"/>
                <a:cs typeface="Calibri" pitchFamily="34" charset="0"/>
              </a:rPr>
              <a:t>AND-NOT</a:t>
            </a:r>
          </a:p>
          <a:p>
            <a:r>
              <a:rPr lang="en-US" sz="1200" b="1" smtClean="0">
                <a:latin typeface="Calibri" pitchFamily="34" charset="0"/>
                <a:cs typeface="Calibri" pitchFamily="34" charset="0"/>
              </a:rPr>
              <a:t>  or                   [  ps, pd ]                 bitwise logical</a:t>
            </a:r>
            <a:r>
              <a:rPr lang="ru-RU" sz="1200" b="1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b="1" smtClean="0">
                <a:latin typeface="Calibri" pitchFamily="34" charset="0"/>
                <a:cs typeface="Calibri" pitchFamily="34" charset="0"/>
              </a:rPr>
              <a:t>OR</a:t>
            </a:r>
          </a:p>
          <a:p>
            <a:r>
              <a:rPr lang="en-US" sz="1200" b="1" smtClean="0">
                <a:latin typeface="Calibri" pitchFamily="34" charset="0"/>
                <a:cs typeface="Calibri" pitchFamily="34" charset="0"/>
              </a:rPr>
              <a:t>  xor         </a:t>
            </a:r>
            <a:r>
              <a:rPr lang="ru-RU" sz="1200" b="1" smtClean="0">
                <a:latin typeface="Calibri" pitchFamily="34" charset="0"/>
                <a:cs typeface="Calibri" pitchFamily="34" charset="0"/>
              </a:rPr>
              <a:t>        </a:t>
            </a:r>
            <a:r>
              <a:rPr lang="en-US" sz="1200" b="1" smtClean="0">
                <a:latin typeface="Calibri" pitchFamily="34" charset="0"/>
                <a:cs typeface="Calibri" pitchFamily="34" charset="0"/>
              </a:rPr>
              <a:t>[ ps, pd  ]                </a:t>
            </a:r>
            <a:r>
              <a:rPr lang="ru-RU" sz="1200" b="1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b="1" smtClean="0">
                <a:latin typeface="Calibri" pitchFamily="34" charset="0"/>
                <a:cs typeface="Calibri" pitchFamily="34" charset="0"/>
              </a:rPr>
              <a:t>bitwise logical</a:t>
            </a:r>
            <a:r>
              <a:rPr lang="ru-RU" sz="1200" b="1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b="1" smtClean="0">
                <a:latin typeface="Calibri" pitchFamily="34" charset="0"/>
                <a:cs typeface="Calibri" pitchFamily="34" charset="0"/>
              </a:rPr>
              <a:t>XOR</a:t>
            </a:r>
          </a:p>
          <a:p>
            <a:endParaRPr lang="en-US" sz="1600" b="1" smtClean="0">
              <a:latin typeface="Calibri" pitchFamily="34" charset="0"/>
              <a:cs typeface="Calibri" pitchFamily="34" charset="0"/>
            </a:endParaRPr>
          </a:p>
          <a:p>
            <a:r>
              <a:rPr lang="ru-RU" sz="1600" b="1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600" b="1" smtClean="0">
                <a:latin typeface="Calibri" pitchFamily="34" charset="0"/>
                <a:cs typeface="Calibri" pitchFamily="34" charset="0"/>
              </a:rPr>
              <a:t>Comparison instructions :</a:t>
            </a:r>
          </a:p>
          <a:p>
            <a:r>
              <a:rPr lang="en-US" sz="180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b="1" smtClean="0">
                <a:latin typeface="Calibri" pitchFamily="34" charset="0"/>
                <a:cs typeface="Calibri" pitchFamily="34" charset="0"/>
              </a:rPr>
              <a:t>Instruction      Suffix                           Description</a:t>
            </a:r>
          </a:p>
          <a:p>
            <a:r>
              <a:rPr lang="en-US" sz="1200" b="1" smtClean="0">
                <a:latin typeface="Calibri" pitchFamily="34" charset="0"/>
                <a:cs typeface="Calibri" pitchFamily="34" charset="0"/>
              </a:rPr>
              <a:t>  pcmp&lt;cc&gt;     [ b, w, d ]                    packed compare     </a:t>
            </a:r>
          </a:p>
          <a:p>
            <a:r>
              <a:rPr lang="en-US" sz="1200" b="1" smtClean="0">
                <a:latin typeface="Calibri" pitchFamily="34" charset="0"/>
                <a:cs typeface="Calibri" pitchFamily="34" charset="0"/>
              </a:rPr>
              <a:t>  cmp&lt;cc&gt;  [ ss, ps, sd, pd ]              floating-point compare</a:t>
            </a:r>
            <a:r>
              <a:rPr lang="ru-RU" sz="1200" b="1" smtClean="0">
                <a:latin typeface="Calibri" pitchFamily="34" charset="0"/>
                <a:cs typeface="Calibri" pitchFamily="34" charset="0"/>
              </a:rPr>
              <a:t> </a:t>
            </a:r>
            <a:endParaRPr lang="en-US" sz="1200" b="1" smtClean="0">
              <a:latin typeface="Calibri" pitchFamily="34" charset="0"/>
              <a:cs typeface="Calibri" pitchFamily="34" charset="0"/>
            </a:endParaRPr>
          </a:p>
          <a:p>
            <a:r>
              <a:rPr lang="en-US" sz="1200" b="1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1200" b="1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200" b="1" smtClean="0">
                <a:latin typeface="Calibri" pitchFamily="34" charset="0"/>
                <a:cs typeface="Calibri" pitchFamily="34" charset="0"/>
              </a:rPr>
              <a:t>&lt;cc&gt; defines comparison operation.</a:t>
            </a:r>
          </a:p>
          <a:p>
            <a:r>
              <a:rPr lang="en-US" sz="1200" b="1" smtClean="0">
                <a:latin typeface="Calibri" pitchFamily="34" charset="0"/>
                <a:cs typeface="Calibri" pitchFamily="34" charset="0"/>
              </a:rPr>
              <a:t>   lt – less</a:t>
            </a:r>
            <a:r>
              <a:rPr lang="ru-RU" sz="1200" b="1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200" b="1" smtClean="0">
                <a:latin typeface="Calibri" pitchFamily="34" charset="0"/>
                <a:cs typeface="Calibri" pitchFamily="34" charset="0"/>
              </a:rPr>
              <a:t>gt – greater</a:t>
            </a:r>
            <a:r>
              <a:rPr lang="ru-RU" sz="1200" b="1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200" b="1" smtClean="0">
                <a:latin typeface="Calibri" pitchFamily="34" charset="0"/>
                <a:cs typeface="Calibri" pitchFamily="34" charset="0"/>
              </a:rPr>
              <a:t>eq - equal</a:t>
            </a:r>
          </a:p>
        </p:txBody>
      </p:sp>
      <p:sp>
        <p:nvSpPr>
          <p:cNvPr id="1741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1pPr>
            <a:lvl2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2pPr>
            <a:lvl3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3pPr>
            <a:lvl4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4pPr>
            <a:lvl5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9pPr>
          </a:lstStyle>
          <a:p>
            <a:pPr eaLnBrk="1" hangingPunct="1"/>
            <a:r>
              <a:rPr lang="en-US" sz="1000" smtClean="0">
                <a:solidFill>
                  <a:srgbClr val="FFFFFF"/>
                </a:solidFill>
                <a:latin typeface="Times New Roman" pitchFamily="18" charset="0"/>
              </a:rPr>
              <a:t>10/17/10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5613" y="188913"/>
            <a:ext cx="8234362" cy="5903912"/>
          </a:xfrm>
        </p:spPr>
        <p:txBody>
          <a:bodyPr/>
          <a:lstStyle/>
          <a:p>
            <a:r>
              <a:rPr lang="ru-RU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180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b="1" smtClean="0">
                <a:latin typeface="Calibri" pitchFamily="34" charset="0"/>
                <a:cs typeface="Calibri" pitchFamily="34" charset="0"/>
              </a:rPr>
              <a:t>Conversion instructions :</a:t>
            </a:r>
          </a:p>
          <a:p>
            <a:r>
              <a:rPr lang="en-US" sz="180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b="1" smtClean="0">
                <a:latin typeface="Calibri" pitchFamily="34" charset="0"/>
                <a:cs typeface="Calibri" pitchFamily="34" charset="0"/>
              </a:rPr>
              <a:t>Instruction      Suffix                           Description</a:t>
            </a:r>
          </a:p>
          <a:p>
            <a:r>
              <a:rPr lang="en-US" sz="1200" b="1" smtClean="0">
                <a:latin typeface="Calibri" pitchFamily="34" charset="0"/>
                <a:cs typeface="Calibri" pitchFamily="34" charset="0"/>
              </a:rPr>
              <a:t>  packss            [wb, dw]                       pack with saturation  </a:t>
            </a:r>
            <a:r>
              <a:rPr lang="ru-RU" sz="1200" b="1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1200" b="1" smtClean="0">
                <a:latin typeface="Calibri" pitchFamily="34" charset="0"/>
                <a:cs typeface="Calibri" pitchFamily="34" charset="0"/>
              </a:rPr>
              <a:t>signed</a:t>
            </a:r>
            <a:r>
              <a:rPr lang="ru-RU" sz="1200" b="1" smtClean="0">
                <a:latin typeface="Calibri" pitchFamily="34" charset="0"/>
                <a:cs typeface="Calibri" pitchFamily="34" charset="0"/>
              </a:rPr>
              <a:t>)</a:t>
            </a:r>
            <a:r>
              <a:rPr lang="en-US" sz="1200" b="1" smtClean="0">
                <a:latin typeface="Calibri" pitchFamily="34" charset="0"/>
                <a:cs typeface="Calibri" pitchFamily="34" charset="0"/>
              </a:rPr>
              <a:t>  </a:t>
            </a:r>
          </a:p>
          <a:p>
            <a:r>
              <a:rPr lang="en-US" sz="1200" b="1" smtClean="0">
                <a:latin typeface="Calibri" pitchFamily="34" charset="0"/>
                <a:cs typeface="Calibri" pitchFamily="34" charset="0"/>
              </a:rPr>
              <a:t>  pa</a:t>
            </a:r>
            <a:r>
              <a:rPr lang="ru-RU" sz="1200" b="1" smtClean="0">
                <a:latin typeface="Calibri" pitchFamily="34" charset="0"/>
                <a:cs typeface="Calibri" pitchFamily="34" charset="0"/>
              </a:rPr>
              <a:t>с</a:t>
            </a:r>
            <a:r>
              <a:rPr lang="en-US" sz="1200" b="1" smtClean="0">
                <a:latin typeface="Calibri" pitchFamily="34" charset="0"/>
                <a:cs typeface="Calibri" pitchFamily="34" charset="0"/>
              </a:rPr>
              <a:t>kus              [wb]                            pack with saturation</a:t>
            </a:r>
            <a:r>
              <a:rPr lang="ru-RU" sz="1200" b="1" smtClean="0">
                <a:latin typeface="Calibri" pitchFamily="34" charset="0"/>
                <a:cs typeface="Calibri" pitchFamily="34" charset="0"/>
              </a:rPr>
              <a:t> (</a:t>
            </a:r>
            <a:r>
              <a:rPr lang="en-US" sz="1200" b="1" smtClean="0">
                <a:latin typeface="Calibri" pitchFamily="34" charset="0"/>
                <a:cs typeface="Calibri" pitchFamily="34" charset="0"/>
              </a:rPr>
              <a:t>unsigned</a:t>
            </a:r>
            <a:r>
              <a:rPr lang="ru-RU" sz="1200" b="1" smtClean="0">
                <a:latin typeface="Calibri" pitchFamily="34" charset="0"/>
                <a:cs typeface="Calibri" pitchFamily="34" charset="0"/>
              </a:rPr>
              <a:t>)</a:t>
            </a:r>
            <a:endParaRPr lang="en-US" sz="1200" b="1" smtClean="0">
              <a:latin typeface="Calibri" pitchFamily="34" charset="0"/>
              <a:cs typeface="Calibri" pitchFamily="34" charset="0"/>
            </a:endParaRPr>
          </a:p>
          <a:p>
            <a:r>
              <a:rPr lang="en-US" sz="1200" b="1" smtClean="0">
                <a:latin typeface="Calibri" pitchFamily="34" charset="0"/>
                <a:cs typeface="Calibri" pitchFamily="34" charset="0"/>
              </a:rPr>
              <a:t>  cvt&lt;s2d&gt;                                              conversion</a:t>
            </a:r>
          </a:p>
          <a:p>
            <a:r>
              <a:rPr lang="ru-RU" sz="1200" b="1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200" b="1" smtClean="0">
                <a:latin typeface="Calibri" pitchFamily="34" charset="0"/>
                <a:cs typeface="Calibri" pitchFamily="34" charset="0"/>
              </a:rPr>
              <a:t>cvtt&lt;s2d&gt;                                             conversion with truncation</a:t>
            </a:r>
            <a:endParaRPr lang="ru-RU" sz="1200" b="1" smtClean="0">
              <a:latin typeface="Calibri" pitchFamily="34" charset="0"/>
              <a:cs typeface="Calibri" pitchFamily="34" charset="0"/>
            </a:endParaRPr>
          </a:p>
          <a:p>
            <a:endParaRPr lang="en-US" sz="1600" b="1" smtClean="0">
              <a:latin typeface="Calibri" pitchFamily="34" charset="0"/>
              <a:cs typeface="Calibri" pitchFamily="34" charset="0"/>
            </a:endParaRPr>
          </a:p>
          <a:p>
            <a:r>
              <a:rPr lang="ru-RU" sz="1600" b="1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600" b="1" smtClean="0">
                <a:latin typeface="Calibri" pitchFamily="34" charset="0"/>
                <a:cs typeface="Calibri" pitchFamily="34" charset="0"/>
              </a:rPr>
              <a:t>Shift instructions :</a:t>
            </a:r>
          </a:p>
          <a:p>
            <a:r>
              <a:rPr lang="en-US" sz="180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b="1" smtClean="0">
                <a:latin typeface="Calibri" pitchFamily="34" charset="0"/>
                <a:cs typeface="Calibri" pitchFamily="34" charset="0"/>
              </a:rPr>
              <a:t>Instruction      Suffix                           Description</a:t>
            </a:r>
          </a:p>
          <a:p>
            <a:r>
              <a:rPr lang="en-US" sz="1200" b="1" smtClean="0">
                <a:latin typeface="Calibri" pitchFamily="34" charset="0"/>
                <a:cs typeface="Calibri" pitchFamily="34" charset="0"/>
              </a:rPr>
              <a:t>  psll              [ w, d, q, dq ]                   shift left logical (zero in)     </a:t>
            </a:r>
          </a:p>
          <a:p>
            <a:r>
              <a:rPr lang="ru-RU" sz="1200" b="1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200" b="1" smtClean="0">
                <a:latin typeface="Calibri" pitchFamily="34" charset="0"/>
                <a:cs typeface="Calibri" pitchFamily="34" charset="0"/>
              </a:rPr>
              <a:t>psra                [w, d]                            shift right arithmetic (sign in)</a:t>
            </a:r>
            <a:endParaRPr lang="ru-RU" sz="1200" b="1" smtClean="0">
              <a:latin typeface="Calibri" pitchFamily="34" charset="0"/>
              <a:cs typeface="Calibri" pitchFamily="34" charset="0"/>
            </a:endParaRPr>
          </a:p>
          <a:p>
            <a:r>
              <a:rPr lang="en-US" sz="1200" b="1" smtClean="0">
                <a:latin typeface="Calibri" pitchFamily="34" charset="0"/>
                <a:cs typeface="Calibri" pitchFamily="34" charset="0"/>
              </a:rPr>
              <a:t>  psrl              [ w, d, q, dq ]                   shift right logical (zero in)</a:t>
            </a:r>
            <a:endParaRPr lang="ru-RU" sz="1200" b="1" smtClean="0">
              <a:latin typeface="Calibri" pitchFamily="34" charset="0"/>
              <a:cs typeface="Calibri" pitchFamily="34" charset="0"/>
            </a:endParaRPr>
          </a:p>
          <a:p>
            <a:endParaRPr lang="ru-RU" sz="1200" b="1" smtClean="0">
              <a:latin typeface="Calibri" pitchFamily="34" charset="0"/>
              <a:cs typeface="Calibri" pitchFamily="34" charset="0"/>
            </a:endParaRPr>
          </a:p>
          <a:p>
            <a:r>
              <a:rPr lang="ru-RU" sz="1200" b="1" smtClean="0">
                <a:latin typeface="Calibri" pitchFamily="34" charset="0"/>
                <a:cs typeface="Calibri" pitchFamily="34" charset="0"/>
              </a:rPr>
              <a:t>  </a:t>
            </a:r>
            <a:r>
              <a:rPr lang="ru-RU" sz="1600" b="1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b="1" smtClean="0">
                <a:latin typeface="Calibri" pitchFamily="34" charset="0"/>
                <a:cs typeface="Calibri" pitchFamily="34" charset="0"/>
              </a:rPr>
              <a:t>Shuffle instructions :</a:t>
            </a:r>
          </a:p>
          <a:p>
            <a:r>
              <a:rPr lang="en-US" sz="180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b="1" smtClean="0">
                <a:latin typeface="Calibri" pitchFamily="34" charset="0"/>
                <a:cs typeface="Calibri" pitchFamily="34" charset="0"/>
              </a:rPr>
              <a:t>Instruction      Suffix                           Description</a:t>
            </a:r>
          </a:p>
          <a:p>
            <a:r>
              <a:rPr lang="en-US" sz="1200" b="1" smtClean="0">
                <a:latin typeface="Calibri" pitchFamily="34" charset="0"/>
                <a:cs typeface="Calibri" pitchFamily="34" charset="0"/>
              </a:rPr>
              <a:t>  pshuf              [ w, d ]                          packed shuffle     </a:t>
            </a:r>
          </a:p>
          <a:p>
            <a:r>
              <a:rPr lang="ru-RU" sz="1200" b="1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200" b="1" smtClean="0">
                <a:latin typeface="Calibri" pitchFamily="34" charset="0"/>
                <a:cs typeface="Calibri" pitchFamily="34" charset="0"/>
              </a:rPr>
              <a:t>pshufh              [w]                              packed shuffle high</a:t>
            </a:r>
            <a:endParaRPr lang="ru-RU" sz="1200" b="1" smtClean="0">
              <a:latin typeface="Calibri" pitchFamily="34" charset="0"/>
              <a:cs typeface="Calibri" pitchFamily="34" charset="0"/>
            </a:endParaRPr>
          </a:p>
          <a:p>
            <a:r>
              <a:rPr lang="ru-RU" sz="1200" b="1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200" b="1" smtClean="0">
                <a:latin typeface="Calibri" pitchFamily="34" charset="0"/>
                <a:cs typeface="Calibri" pitchFamily="34" charset="0"/>
              </a:rPr>
              <a:t>pshufl               [w]                              packed shuffle low</a:t>
            </a:r>
            <a:endParaRPr lang="ru-RU" sz="1200" b="1" smtClean="0">
              <a:latin typeface="Calibri" pitchFamily="34" charset="0"/>
              <a:cs typeface="Calibri" pitchFamily="34" charset="0"/>
            </a:endParaRPr>
          </a:p>
          <a:p>
            <a:r>
              <a:rPr lang="ru-RU" sz="1200" b="1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b="1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1200" b="1" smtClean="0">
                <a:latin typeface="Calibri" pitchFamily="34" charset="0"/>
                <a:cs typeface="Calibri" pitchFamily="34" charset="0"/>
              </a:rPr>
              <a:t>ырга</a:t>
            </a:r>
            <a:r>
              <a:rPr lang="en-US" sz="1200" b="1" smtClean="0">
                <a:latin typeface="Calibri" pitchFamily="34" charset="0"/>
                <a:cs typeface="Calibri" pitchFamily="34" charset="0"/>
              </a:rPr>
              <a:t>              [ ps, pd ]                       shuffle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1pPr>
            <a:lvl2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2pPr>
            <a:lvl3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3pPr>
            <a:lvl4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4pPr>
            <a:lvl5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9pPr>
          </a:lstStyle>
          <a:p>
            <a:pPr eaLnBrk="1" hangingPunct="1"/>
            <a:r>
              <a:rPr lang="en-US" sz="1000" smtClean="0">
                <a:solidFill>
                  <a:srgbClr val="FFFFFF"/>
                </a:solidFill>
                <a:latin typeface="Times New Roman" pitchFamily="18" charset="0"/>
              </a:rPr>
              <a:t>10/17/10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5613" y="188913"/>
            <a:ext cx="8234362" cy="5903912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1800" dirty="0" smtClean="0"/>
              <a:t> 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Unpack instructions :</a:t>
            </a:r>
          </a:p>
          <a:p>
            <a:r>
              <a:rPr lang="en-US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Instruction      Suffix                           Description</a:t>
            </a:r>
          </a:p>
          <a:p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punpckh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      [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bw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wd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dq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qdq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]           unpack high </a:t>
            </a: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ru-RU" sz="12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punpckl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      [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bw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wd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dq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qdq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]            unpack low </a:t>
            </a:r>
          </a:p>
          <a:p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unpckh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            [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ps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pd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]                       unpack high</a:t>
            </a:r>
          </a:p>
          <a:p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unpckl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             [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ps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pd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]                       unpack low</a:t>
            </a:r>
          </a:p>
          <a:p>
            <a:endParaRPr lang="ru-RU" sz="16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ru-RU" sz="16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600" b="1" dirty="0" err="1" smtClean="0">
                <a:latin typeface="Calibri" pitchFamily="34" charset="0"/>
                <a:cs typeface="Calibri" pitchFamily="34" charset="0"/>
              </a:rPr>
              <a:t>Cacheability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 control and </a:t>
            </a:r>
            <a:r>
              <a:rPr lang="en-US" sz="1600" b="1" dirty="0" err="1" smtClean="0">
                <a:latin typeface="Calibri" pitchFamily="34" charset="0"/>
                <a:cs typeface="Calibri" pitchFamily="34" charset="0"/>
              </a:rPr>
              <a:t>prefetch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 instructions :</a:t>
            </a:r>
          </a:p>
          <a:p>
            <a:r>
              <a:rPr lang="en-US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Instruction      Suffix                           Description</a:t>
            </a:r>
          </a:p>
          <a:p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movnt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          [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ps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pd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, q,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dq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 ]               move aligned non-temporal     </a:t>
            </a:r>
          </a:p>
          <a:p>
            <a:r>
              <a:rPr lang="ru-RU" sz="12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prefetch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&lt;hint&gt;                                     </a:t>
            </a:r>
            <a:r>
              <a:rPr lang="en-US" sz="1200" b="1" dirty="0" err="1" smtClean="0">
                <a:latin typeface="Calibri" pitchFamily="34" charset="0"/>
                <a:cs typeface="Calibri" pitchFamily="34" charset="0"/>
              </a:rPr>
              <a:t>prefetch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 with hint</a:t>
            </a:r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endParaRPr lang="ru-RU" sz="12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ru-RU" sz="12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ru-RU" sz="1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State management instructions</a:t>
            </a:r>
            <a:endParaRPr lang="ru-RU" sz="16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ru-RU" sz="1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These instructions are commonly used by operating system.</a:t>
            </a:r>
            <a:endParaRPr lang="en-US" sz="1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1pPr>
            <a:lvl2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2pPr>
            <a:lvl3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3pPr>
            <a:lvl4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4pPr>
            <a:lvl5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9pPr>
          </a:lstStyle>
          <a:p>
            <a:pPr eaLnBrk="1" hangingPunct="1"/>
            <a:r>
              <a:rPr lang="en-US" sz="1000" smtClean="0">
                <a:solidFill>
                  <a:srgbClr val="FFFFFF"/>
                </a:solidFill>
                <a:latin typeface="Times New Roman" pitchFamily="18" charset="0"/>
              </a:rPr>
              <a:t>10/17/10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2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fld id="{82ED3F93-0DA2-40AA-91DE-133D6F92422B}" type="slidenum">
              <a:rPr lang="en-US" altLang="zh-CN" smtClean="0">
                <a:solidFill>
                  <a:schemeClr val="bg1"/>
                </a:solidFill>
                <a:latin typeface="Courier New" pitchFamily="49" charset="0"/>
              </a:rPr>
              <a:pPr eaLnBrk="0" hangingPunct="0"/>
              <a:t>16</a:t>
            </a:fld>
            <a:endParaRPr lang="en-US" altLang="zh-CN" smtClean="0">
              <a:solidFill>
                <a:schemeClr val="bg1"/>
              </a:solidFill>
              <a:latin typeface="Courier New" pitchFamily="49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7620000" cy="889000"/>
          </a:xfrm>
        </p:spPr>
        <p:txBody>
          <a:bodyPr/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Three Sets of Switches to Enable Processor-specific Extensions </a:t>
            </a:r>
            <a:endParaRPr lang="en-US" sz="2800" b="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457200" y="12954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3400" indent="-533400" defTabSz="457200" eaLnBrk="0" hangingPunct="0">
              <a:spcBef>
                <a:spcPct val="20000"/>
              </a:spcBef>
              <a:buFontTx/>
              <a:buAutoNum type="arabicPeriod"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 pitchFamily="34" charset="0"/>
              </a:rPr>
              <a:t>Switches –x&lt;EXT&gt;  like –xSSE4_1</a:t>
            </a:r>
          </a:p>
          <a:p>
            <a:pPr marL="914400" lvl="1" indent="-457200" defTabSz="457200" eaLnBrk="0" hangingPunct="0">
              <a:spcBef>
                <a:spcPct val="20000"/>
              </a:spcBef>
              <a:buFont typeface="Verdana" pitchFamily="34" charset="0"/>
              <a:buChar char="–"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 pitchFamily="34" charset="0"/>
              </a:rPr>
              <a:t>Imply an Intel processor check</a:t>
            </a:r>
          </a:p>
          <a:p>
            <a:pPr marL="914400" lvl="1" indent="-457200" defTabSz="457200" eaLnBrk="0" hangingPunct="0">
              <a:spcBef>
                <a:spcPct val="20000"/>
              </a:spcBef>
              <a:buFont typeface="Verdana" pitchFamily="34" charset="0"/>
              <a:buChar char="–"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 pitchFamily="34" charset="0"/>
              </a:rPr>
              <a:t>Run-time error message at program start when launched on processor without  &lt;EXT&gt;</a:t>
            </a:r>
          </a:p>
          <a:p>
            <a:pPr marL="533400" indent="-533400" defTabSz="457200" eaLnBrk="0" hangingPunct="0">
              <a:spcBef>
                <a:spcPct val="20000"/>
              </a:spcBef>
              <a:buFontTx/>
              <a:buAutoNum type="arabicPeriod"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 pitchFamily="34" charset="0"/>
              </a:rPr>
              <a:t>Switches –m&lt;EXT&gt; like –mSSE3</a:t>
            </a:r>
          </a:p>
          <a:p>
            <a:pPr marL="914400" lvl="1" indent="-457200" defTabSz="457200" eaLnBrk="0" hangingPunct="0">
              <a:spcBef>
                <a:spcPct val="20000"/>
              </a:spcBef>
              <a:buFont typeface="Verdana" pitchFamily="34" charset="0"/>
              <a:buChar char="–"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 pitchFamily="34" charset="0"/>
              </a:rPr>
              <a:t>No processor check </a:t>
            </a:r>
          </a:p>
          <a:p>
            <a:pPr marL="914400" lvl="1" indent="-457200" defTabSz="457200" eaLnBrk="0" hangingPunct="0">
              <a:spcBef>
                <a:spcPct val="20000"/>
              </a:spcBef>
              <a:buFont typeface="Verdana" pitchFamily="34" charset="0"/>
              <a:buChar char="–"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 pitchFamily="34" charset="0"/>
              </a:rPr>
              <a:t>Illegal instruction fault when launched on processor without &lt;EXT&gt;</a:t>
            </a:r>
          </a:p>
          <a:p>
            <a:pPr marL="533400" indent="-533400" defTabSz="457200" eaLnBrk="0" hangingPunct="0">
              <a:spcBef>
                <a:spcPct val="20000"/>
              </a:spcBef>
              <a:buFontTx/>
              <a:buAutoNum type="arabicPeriod"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 pitchFamily="34" charset="0"/>
              </a:rPr>
              <a:t>Switches –ax&lt;EXT&gt; like –axSSE4_2</a:t>
            </a:r>
          </a:p>
          <a:p>
            <a:pPr marL="914400" lvl="1" indent="-457200" defTabSz="457200" eaLnBrk="0" hangingPunct="0">
              <a:spcBef>
                <a:spcPct val="20000"/>
              </a:spcBef>
              <a:buFont typeface="Verdana" pitchFamily="34" charset="0"/>
              <a:buChar char="–"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 pitchFamily="34" charset="0"/>
              </a:rPr>
              <a:t>Automatic processor dispatch – multiple code paths</a:t>
            </a:r>
          </a:p>
          <a:p>
            <a:pPr marL="914400" lvl="1" indent="-457200" defTabSz="457200" eaLnBrk="0" hangingPunct="0">
              <a:spcBef>
                <a:spcPct val="20000"/>
              </a:spcBef>
              <a:buFont typeface="Verdana" pitchFamily="34" charset="0"/>
              <a:buChar char="–"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 pitchFamily="34" charset="0"/>
              </a:rPr>
              <a:t>Processor check only available on Intel processors</a:t>
            </a:r>
          </a:p>
          <a:p>
            <a:pPr marL="914400" lvl="1" indent="-457200" defTabSz="457200" eaLnBrk="0" hangingPunct="0">
              <a:spcBef>
                <a:spcPct val="20000"/>
              </a:spcBef>
              <a:buFont typeface="Verdana" pitchFamily="34" charset="0"/>
              <a:buChar char="–"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 pitchFamily="34" charset="0"/>
              </a:rPr>
              <a:t>Non-Intel processors take default path</a:t>
            </a:r>
          </a:p>
          <a:p>
            <a:pPr marL="914400" lvl="1" indent="-457200" defTabSz="457200" eaLnBrk="0" hangingPunct="0">
              <a:spcBef>
                <a:spcPct val="20000"/>
              </a:spcBef>
              <a:buFont typeface="Verdana" pitchFamily="34" charset="0"/>
              <a:buChar char="–"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 pitchFamily="34" charset="0"/>
              </a:rPr>
              <a:t>Default path is –mSSE2 but can be modified again by another –x&lt;EXT&gt; switch</a:t>
            </a:r>
          </a:p>
          <a:p>
            <a:pPr marL="914400" lvl="1" indent="-457200" defTabSz="457200" eaLnBrk="0" hangingPunct="0">
              <a:spcBef>
                <a:spcPct val="20000"/>
              </a:spcBef>
              <a:buFont typeface="Verdana" pitchFamily="34" charset="0"/>
              <a:buChar char="–"/>
            </a:pPr>
            <a:endParaRPr lang="en-US" sz="1400" dirty="0">
              <a:latin typeface="Verdana" pitchFamily="34" charset="0"/>
              <a:ea typeface="MS PGothic" pitchFamily="34" charset="-128"/>
            </a:endParaRPr>
          </a:p>
          <a:p>
            <a:pPr marL="914400" lvl="1" indent="-457200" defTabSz="457200" eaLnBrk="0" hangingPunct="0">
              <a:spcBef>
                <a:spcPct val="20000"/>
              </a:spcBef>
              <a:buFont typeface="Verdana" pitchFamily="34" charset="0"/>
              <a:buChar char="–"/>
            </a:pPr>
            <a:endParaRPr lang="en-US" dirty="0">
              <a:latin typeface="Verdana" pitchFamily="34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6425" cy="5603875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0860A8"/>
                </a:solidFill>
                <a:latin typeface="Calibri" pitchFamily="34" charset="0"/>
                <a:ea typeface="+mj-ea"/>
                <a:cs typeface="Calibri" pitchFamily="34" charset="0"/>
              </a:rPr>
              <a:t>Simple </a:t>
            </a:r>
            <a:r>
              <a:rPr lang="en-US" sz="2800" b="1" dirty="0">
                <a:solidFill>
                  <a:srgbClr val="0860A8"/>
                </a:solidFill>
                <a:latin typeface="Calibri" pitchFamily="34" charset="0"/>
                <a:ea typeface="+mj-ea"/>
                <a:cs typeface="Calibri" pitchFamily="34" charset="0"/>
              </a:rPr>
              <a:t>estimation of </a:t>
            </a:r>
            <a:r>
              <a:rPr lang="en-US" sz="2800" b="1" dirty="0" err="1">
                <a:solidFill>
                  <a:srgbClr val="0860A8"/>
                </a:solidFill>
                <a:latin typeface="Calibri" pitchFamily="34" charset="0"/>
                <a:ea typeface="+mj-ea"/>
                <a:cs typeface="Calibri" pitchFamily="34" charset="0"/>
              </a:rPr>
              <a:t>vectorization</a:t>
            </a:r>
            <a:r>
              <a:rPr lang="en-US" sz="2800" b="1" dirty="0">
                <a:solidFill>
                  <a:srgbClr val="0860A8"/>
                </a:solidFill>
                <a:latin typeface="Calibri" pitchFamily="34" charset="0"/>
                <a:ea typeface="+mj-ea"/>
                <a:cs typeface="Calibri" pitchFamily="34" charset="0"/>
              </a:rPr>
              <a:t> </a:t>
            </a:r>
            <a:r>
              <a:rPr lang="en-US" sz="2800" b="1" dirty="0" smtClean="0">
                <a:solidFill>
                  <a:srgbClr val="0860A8"/>
                </a:solidFill>
                <a:latin typeface="Calibri" pitchFamily="34" charset="0"/>
                <a:ea typeface="+mj-ea"/>
                <a:cs typeface="Calibri" pitchFamily="34" charset="0"/>
              </a:rPr>
              <a:t>profitability</a:t>
            </a:r>
            <a:endParaRPr lang="en-US" sz="2800" b="1" dirty="0">
              <a:solidFill>
                <a:srgbClr val="0860A8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A typical vector instruction is an operation on two vectors in memory or in registers of fixed length. These vectors can be loaded from memory in a single operation or in part.</a:t>
            </a:r>
          </a:p>
          <a:p>
            <a:pPr>
              <a:lnSpc>
                <a:spcPct val="80000"/>
              </a:lnSpc>
              <a:spcBef>
                <a:spcPts val="3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Description of the foundations of SSE technology can be found in CHAPTER 10 PROGRAMMING WITH STREAMING SIMD EXTENSIONS (SSE) of the document «Intel 64 and IA-32 Intel Architecture Software Developer's Manual» (Volume 1)</a:t>
            </a:r>
          </a:p>
          <a:p>
            <a:pPr>
              <a:lnSpc>
                <a:spcPct val="80000"/>
              </a:lnSpc>
              <a:spcBef>
                <a:spcPts val="3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Microsoft Visual Studio supports a set of SSE </a:t>
            </a:r>
            <a:r>
              <a:rPr lang="en-US" sz="1800" dirty="0" err="1">
                <a:latin typeface="Calibri" pitchFamily="34" charset="0"/>
                <a:cs typeface="Calibri" pitchFamily="34" charset="0"/>
              </a:rPr>
              <a:t>intrinsics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that allows you to use SSE instructions directly from C/C++ code. You need to include </a:t>
            </a:r>
            <a:r>
              <a:rPr lang="en-US" sz="1800" dirty="0" err="1">
                <a:latin typeface="Calibri" pitchFamily="34" charset="0"/>
                <a:cs typeface="Calibri" pitchFamily="34" charset="0"/>
              </a:rPr>
              <a:t>xmmintrin.h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which defines the vector type __m128 and vector operations.    </a:t>
            </a:r>
          </a:p>
          <a:p>
            <a:pPr>
              <a:lnSpc>
                <a:spcPct val="80000"/>
              </a:lnSpc>
              <a:spcBef>
                <a:spcPts val="3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For example, we need to </a:t>
            </a:r>
            <a:r>
              <a:rPr lang="en-US" sz="1800" dirty="0" err="1">
                <a:latin typeface="Calibri" pitchFamily="34" charset="0"/>
                <a:cs typeface="Calibri" pitchFamily="34" charset="0"/>
              </a:rPr>
              <a:t>vectorize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manually the following loop:</a:t>
            </a:r>
          </a:p>
          <a:p>
            <a:pPr>
              <a:lnSpc>
                <a:spcPct val="80000"/>
              </a:lnSpc>
              <a:spcBef>
                <a:spcPts val="3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800" dirty="0">
                <a:latin typeface="Calibri" pitchFamily="34" charset="0"/>
                <a:cs typeface="Calibri" pitchFamily="34" charset="0"/>
              </a:rPr>
              <a:t>   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for(i=0;i&lt;</a:t>
            </a:r>
            <a:r>
              <a:rPr lang="en-US" sz="1800" dirty="0" err="1">
                <a:latin typeface="Calibri" pitchFamily="34" charset="0"/>
                <a:cs typeface="Calibri" pitchFamily="34" charset="0"/>
              </a:rPr>
              <a:t>N;i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++) </a:t>
            </a:r>
          </a:p>
          <a:p>
            <a:pPr>
              <a:lnSpc>
                <a:spcPct val="80000"/>
              </a:lnSpc>
              <a:spcBef>
                <a:spcPts val="3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       C[i]=A[i]</a:t>
            </a:r>
            <a:r>
              <a:rPr lang="ru-RU" sz="1800" dirty="0">
                <a:latin typeface="Calibri" pitchFamily="34" charset="0"/>
                <a:cs typeface="Calibri" pitchFamily="34" charset="0"/>
              </a:rPr>
              <a:t>*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B[i];</a:t>
            </a:r>
            <a:endParaRPr lang="ru-RU" sz="18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To do this:</a:t>
            </a:r>
          </a:p>
          <a:p>
            <a:pPr marL="609600" indent="-609600">
              <a:lnSpc>
                <a:spcPct val="80000"/>
              </a:lnSpc>
              <a:spcBef>
                <a:spcPts val="400"/>
              </a:spcBef>
              <a:defRPr/>
            </a:pPr>
            <a:r>
              <a:rPr lang="en-US" sz="1800" dirty="0" smtClean="0">
                <a:latin typeface="Calibri" pitchFamily="34" charset="0"/>
                <a:cs typeface="Calibri" pitchFamily="34" charset="0"/>
              </a:rPr>
              <a:t> 1.)  organize / fill the vector variables</a:t>
            </a:r>
          </a:p>
          <a:p>
            <a:pPr marL="609600" indent="-609600">
              <a:lnSpc>
                <a:spcPct val="80000"/>
              </a:lnSpc>
              <a:spcBef>
                <a:spcPts val="400"/>
              </a:spcBef>
              <a:defRPr/>
            </a:pPr>
            <a:r>
              <a:rPr lang="en-US" sz="1800" dirty="0" smtClean="0">
                <a:latin typeface="Calibri" pitchFamily="34" charset="0"/>
                <a:cs typeface="Calibri" pitchFamily="34" charset="0"/>
              </a:rPr>
              <a:t> 2.)  use multiply intrinsic for the vector variables</a:t>
            </a:r>
          </a:p>
          <a:p>
            <a:pPr marL="609600" indent="-609600">
              <a:lnSpc>
                <a:spcPct val="80000"/>
              </a:lnSpc>
              <a:spcBef>
                <a:spcPts val="400"/>
              </a:spcBef>
              <a:defRPr/>
            </a:pPr>
            <a:r>
              <a:rPr lang="en-US" sz="1800" dirty="0" smtClean="0">
                <a:latin typeface="Calibri" pitchFamily="34" charset="0"/>
                <a:cs typeface="Calibri" pitchFamily="34" charset="0"/>
              </a:rPr>
              <a:t> 3.)  write the results of calculations back to 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15888"/>
            <a:ext cx="4392613" cy="5868987"/>
          </a:xfrm>
          <a:gradFill rotWithShape="0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/>
          </a:gradFill>
        </p:spPr>
        <p:txBody>
          <a:bodyPr/>
          <a:lstStyle/>
          <a:p>
            <a:pPr>
              <a:spcBef>
                <a:spcPts val="3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smtClean="0">
                <a:solidFill>
                  <a:srgbClr val="33CC33"/>
                </a:solidFill>
                <a:latin typeface="Calibri" pitchFamily="34" charset="0"/>
                <a:cs typeface="Calibri" pitchFamily="34" charset="0"/>
              </a:rPr>
              <a:t>#include &lt;stdio.h&gt;</a:t>
            </a:r>
          </a:p>
          <a:p>
            <a:pPr>
              <a:spcBef>
                <a:spcPts val="3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smtClean="0">
                <a:solidFill>
                  <a:srgbClr val="33CC33"/>
                </a:solidFill>
                <a:latin typeface="Calibri" pitchFamily="34" charset="0"/>
                <a:cs typeface="Calibri" pitchFamily="34" charset="0"/>
              </a:rPr>
              <a:t>#include &lt;xmmintrin.h&gt;</a:t>
            </a:r>
          </a:p>
          <a:p>
            <a:pPr>
              <a:spcBef>
                <a:spcPts val="3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smtClean="0">
                <a:solidFill>
                  <a:srgbClr val="33CC33"/>
                </a:solidFill>
                <a:latin typeface="Calibri" pitchFamily="34" charset="0"/>
                <a:cs typeface="Calibri" pitchFamily="34" charset="0"/>
              </a:rPr>
              <a:t>#define N 40</a:t>
            </a:r>
          </a:p>
          <a:p>
            <a:pPr>
              <a:spcBef>
                <a:spcPts val="3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smtClean="0">
                <a:solidFill>
                  <a:srgbClr val="33CC33"/>
                </a:solidFill>
                <a:latin typeface="Calibri" pitchFamily="34" charset="0"/>
                <a:cs typeface="Calibri" pitchFamily="34" charset="0"/>
              </a:rPr>
              <a:t>int main() {</a:t>
            </a:r>
          </a:p>
          <a:p>
            <a:pPr>
              <a:spcBef>
                <a:spcPts val="3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smtClean="0">
                <a:solidFill>
                  <a:srgbClr val="33CC33"/>
                </a:solidFill>
                <a:latin typeface="Calibri" pitchFamily="34" charset="0"/>
                <a:cs typeface="Calibri" pitchFamily="34" charset="0"/>
              </a:rPr>
              <a:t>float a[N][N][N],b[N][N][N],c[N][N][N];</a:t>
            </a:r>
          </a:p>
          <a:p>
            <a:pPr>
              <a:spcBef>
                <a:spcPts val="3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smtClean="0">
                <a:solidFill>
                  <a:srgbClr val="33CC33"/>
                </a:solidFill>
                <a:latin typeface="Calibri" pitchFamily="34" charset="0"/>
                <a:cs typeface="Calibri" pitchFamily="34" charset="0"/>
              </a:rPr>
              <a:t>int i,j,k,rep; __m128 *xa,*xb,*xc;</a:t>
            </a:r>
          </a:p>
          <a:p>
            <a:pPr>
              <a:spcBef>
                <a:spcPts val="3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smtClean="0">
                <a:solidFill>
                  <a:srgbClr val="33CC33"/>
                </a:solidFill>
                <a:latin typeface="Calibri" pitchFamily="34" charset="0"/>
                <a:cs typeface="Calibri" pitchFamily="34" charset="0"/>
              </a:rPr>
              <a:t>for(i=0;i&lt;N;i++)</a:t>
            </a:r>
          </a:p>
          <a:p>
            <a:pPr>
              <a:spcBef>
                <a:spcPts val="3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smtClean="0">
                <a:solidFill>
                  <a:srgbClr val="33CC33"/>
                </a:solidFill>
                <a:latin typeface="Calibri" pitchFamily="34" charset="0"/>
                <a:cs typeface="Calibri" pitchFamily="34" charset="0"/>
              </a:rPr>
              <a:t> for(j=0;j&lt;N;j++)</a:t>
            </a:r>
          </a:p>
          <a:p>
            <a:pPr>
              <a:spcBef>
                <a:spcPts val="3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smtClean="0">
                <a:solidFill>
                  <a:srgbClr val="33CC33"/>
                </a:solidFill>
                <a:latin typeface="Calibri" pitchFamily="34" charset="0"/>
                <a:cs typeface="Calibri" pitchFamily="34" charset="0"/>
              </a:rPr>
              <a:t>  for(k=0;k&lt;N;k++) { </a:t>
            </a:r>
          </a:p>
          <a:p>
            <a:pPr>
              <a:spcBef>
                <a:spcPts val="3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smtClean="0">
                <a:solidFill>
                  <a:srgbClr val="33CC33"/>
                </a:solidFill>
                <a:latin typeface="Calibri" pitchFamily="34" charset="0"/>
                <a:cs typeface="Calibri" pitchFamily="34" charset="0"/>
              </a:rPr>
              <a:t>    a[i][j][k]=1.0;   b[i][j][k]=2.0;</a:t>
            </a:r>
            <a:r>
              <a:rPr lang="ru-RU" sz="1200" smtClean="0">
                <a:solidFill>
                  <a:srgbClr val="33CC33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smtClean="0">
                <a:solidFill>
                  <a:srgbClr val="33CC33"/>
                </a:solidFill>
                <a:latin typeface="Calibri" pitchFamily="34" charset="0"/>
                <a:cs typeface="Calibri" pitchFamily="34" charset="0"/>
              </a:rPr>
              <a:t>}</a:t>
            </a:r>
          </a:p>
          <a:p>
            <a:pPr>
              <a:spcBef>
                <a:spcPts val="3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smtClean="0">
                <a:solidFill>
                  <a:srgbClr val="33CC33"/>
                </a:solidFill>
                <a:latin typeface="Calibri" pitchFamily="34" charset="0"/>
                <a:cs typeface="Calibri" pitchFamily="34" charset="0"/>
              </a:rPr>
              <a:t>for(rep=0;rep&lt;10000;rep++) {</a:t>
            </a:r>
          </a:p>
          <a:p>
            <a:pPr>
              <a:spcBef>
                <a:spcPts val="3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b="1" smtClean="0">
                <a:solidFill>
                  <a:srgbClr val="0066FF"/>
                </a:solidFill>
                <a:latin typeface="Calibri" pitchFamily="34" charset="0"/>
                <a:cs typeface="Calibri" pitchFamily="34" charset="0"/>
              </a:rPr>
              <a:t>#ifdef PERF</a:t>
            </a:r>
          </a:p>
          <a:p>
            <a:pPr>
              <a:spcBef>
                <a:spcPts val="3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b="1" smtClean="0">
                <a:solidFill>
                  <a:srgbClr val="0066FF"/>
                </a:solidFill>
                <a:latin typeface="Calibri" pitchFamily="34" charset="0"/>
                <a:cs typeface="Calibri" pitchFamily="34" charset="0"/>
              </a:rPr>
              <a:t>for(i=0;i&lt;N;i++) </a:t>
            </a:r>
          </a:p>
          <a:p>
            <a:pPr>
              <a:spcBef>
                <a:spcPts val="3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b="1" smtClean="0">
                <a:solidFill>
                  <a:srgbClr val="0066FF"/>
                </a:solidFill>
                <a:latin typeface="Calibri" pitchFamily="34" charset="0"/>
                <a:cs typeface="Calibri" pitchFamily="34" charset="0"/>
              </a:rPr>
              <a:t>  for(j=0;j&lt;N;j++) </a:t>
            </a:r>
          </a:p>
          <a:p>
            <a:pPr>
              <a:spcBef>
                <a:spcPts val="3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b="1" smtClean="0">
                <a:solidFill>
                  <a:srgbClr val="0066FF"/>
                </a:solidFill>
                <a:latin typeface="Calibri" pitchFamily="34" charset="0"/>
                <a:cs typeface="Calibri" pitchFamily="34" charset="0"/>
              </a:rPr>
              <a:t>    for(k=0;k&lt;N;k+=4) {</a:t>
            </a:r>
          </a:p>
          <a:p>
            <a:pPr>
              <a:spcBef>
                <a:spcPts val="3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b="1" smtClean="0">
                <a:solidFill>
                  <a:srgbClr val="0066FF"/>
                </a:solidFill>
                <a:latin typeface="Calibri" pitchFamily="34" charset="0"/>
                <a:cs typeface="Calibri" pitchFamily="34" charset="0"/>
              </a:rPr>
              <a:t>      xa=(__m128*)&amp;(a[i][j][k]);  xb=(__m128*)&amp;(b[i][j][k]);      xc=(__m128*)&amp;(c[i][j][k]);</a:t>
            </a:r>
          </a:p>
          <a:p>
            <a:pPr>
              <a:spcBef>
                <a:spcPts val="3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b="1" smtClean="0">
                <a:solidFill>
                  <a:srgbClr val="0066FF"/>
                </a:solidFill>
                <a:latin typeface="Calibri" pitchFamily="34" charset="0"/>
                <a:cs typeface="Calibri" pitchFamily="34" charset="0"/>
              </a:rPr>
              <a:t>      *xc=_mm_mul_ps(*xa,*xb);     }</a:t>
            </a:r>
          </a:p>
          <a:p>
            <a:pPr>
              <a:spcBef>
                <a:spcPts val="3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b="1" smtClean="0">
                <a:solidFill>
                  <a:srgbClr val="33CC33"/>
                </a:solidFill>
                <a:latin typeface="Calibri" pitchFamily="34" charset="0"/>
                <a:cs typeface="Calibri" pitchFamily="34" charset="0"/>
              </a:rPr>
              <a:t>#else</a:t>
            </a:r>
          </a:p>
          <a:p>
            <a:pPr>
              <a:spcBef>
                <a:spcPts val="3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b="1" smtClean="0">
                <a:solidFill>
                  <a:srgbClr val="33CC33"/>
                </a:solidFill>
                <a:latin typeface="Calibri" pitchFamily="34" charset="0"/>
                <a:cs typeface="Calibri" pitchFamily="34" charset="0"/>
              </a:rPr>
              <a:t>for(i=0;i&lt;N;i++)</a:t>
            </a:r>
          </a:p>
          <a:p>
            <a:pPr>
              <a:spcBef>
                <a:spcPts val="3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b="1" smtClean="0">
                <a:solidFill>
                  <a:srgbClr val="33CC33"/>
                </a:solidFill>
                <a:latin typeface="Calibri" pitchFamily="34" charset="0"/>
                <a:cs typeface="Calibri" pitchFamily="34" charset="0"/>
              </a:rPr>
              <a:t> for(j=0;j&lt;N;j++)</a:t>
            </a:r>
          </a:p>
          <a:p>
            <a:pPr>
              <a:spcBef>
                <a:spcPts val="3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b="1" smtClean="0">
                <a:solidFill>
                  <a:srgbClr val="33CC33"/>
                </a:solidFill>
                <a:latin typeface="Calibri" pitchFamily="34" charset="0"/>
                <a:cs typeface="Calibri" pitchFamily="34" charset="0"/>
              </a:rPr>
              <a:t>  for(k=0;k&lt;N;k++)</a:t>
            </a:r>
          </a:p>
          <a:p>
            <a:pPr>
              <a:spcBef>
                <a:spcPts val="3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b="1" smtClean="0">
                <a:solidFill>
                  <a:srgbClr val="33CC33"/>
                </a:solidFill>
                <a:latin typeface="Calibri" pitchFamily="34" charset="0"/>
                <a:cs typeface="Calibri" pitchFamily="34" charset="0"/>
              </a:rPr>
              <a:t>    c[i][j][k]=a[i][j][k]*b[i][j][k];</a:t>
            </a:r>
          </a:p>
          <a:p>
            <a:pPr>
              <a:spcBef>
                <a:spcPts val="3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b="1" smtClean="0">
                <a:solidFill>
                  <a:srgbClr val="33CC33"/>
                </a:solidFill>
                <a:latin typeface="Calibri" pitchFamily="34" charset="0"/>
                <a:cs typeface="Calibri" pitchFamily="34" charset="0"/>
              </a:rPr>
              <a:t>#endif</a:t>
            </a:r>
          </a:p>
          <a:p>
            <a:pPr>
              <a:spcBef>
                <a:spcPts val="3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smtClean="0">
                <a:solidFill>
                  <a:srgbClr val="33CC33"/>
                </a:solidFill>
                <a:latin typeface="Calibri" pitchFamily="34" charset="0"/>
                <a:cs typeface="Calibri" pitchFamily="34" charset="0"/>
              </a:rPr>
              <a:t>}</a:t>
            </a:r>
          </a:p>
          <a:p>
            <a:pPr>
              <a:spcBef>
                <a:spcPts val="3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smtClean="0">
                <a:solidFill>
                  <a:srgbClr val="33CC33"/>
                </a:solidFill>
                <a:latin typeface="Calibri" pitchFamily="34" charset="0"/>
                <a:cs typeface="Calibri" pitchFamily="34" charset="0"/>
              </a:rPr>
              <a:t>printf("%f\n ",c[21][11][18]);</a:t>
            </a:r>
          </a:p>
          <a:p>
            <a:pPr>
              <a:spcBef>
                <a:spcPts val="3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smtClean="0">
                <a:solidFill>
                  <a:srgbClr val="33CC33"/>
                </a:solidFill>
                <a:latin typeface="Calibri" pitchFamily="34" charset="0"/>
                <a:cs typeface="Calibri" pitchFamily="34" charset="0"/>
              </a:rPr>
              <a:t>}</a:t>
            </a: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5003800" y="404813"/>
            <a:ext cx="3816350" cy="4421187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en-US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An example illustrating the vectorization with SSE intrinsics</a:t>
            </a:r>
          </a:p>
          <a:p>
            <a:pPr eaLnBrk="1" hangingPunct="1">
              <a:spcBef>
                <a:spcPts val="1125"/>
              </a:spcBef>
            </a:pPr>
            <a:r>
              <a:rPr lang="en-US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icl -Od test.c -Fetest1.exe</a:t>
            </a:r>
          </a:p>
          <a:p>
            <a:pPr eaLnBrk="1" hangingPunct="1"/>
            <a:r>
              <a:rPr lang="en-US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icl -Od test.c -DPERF -Fetest_opt.exe</a:t>
            </a:r>
          </a:p>
          <a:p>
            <a:pPr eaLnBrk="1" hangingPunct="1"/>
            <a:r>
              <a:rPr lang="en-US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time test1.exe</a:t>
            </a:r>
          </a:p>
          <a:p>
            <a:pPr eaLnBrk="1" hangingPunct="1"/>
            <a:r>
              <a:rPr lang="en-US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2.000000</a:t>
            </a:r>
          </a:p>
          <a:p>
            <a:pPr eaLnBrk="1" hangingPunct="1"/>
            <a:r>
              <a:rPr lang="en-US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CPU time for command: 'test1.exe'</a:t>
            </a:r>
          </a:p>
          <a:p>
            <a:pPr eaLnBrk="1" hangingPunct="1"/>
            <a:r>
              <a:rPr lang="en-US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real    3.406 sec</a:t>
            </a:r>
          </a:p>
          <a:p>
            <a:pPr eaLnBrk="1" hangingPunct="1"/>
            <a:r>
              <a:rPr lang="en-US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user    3.391 sec</a:t>
            </a:r>
          </a:p>
          <a:p>
            <a:pPr eaLnBrk="1" hangingPunct="1"/>
            <a:r>
              <a:rPr lang="en-US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system  0.000 sec</a:t>
            </a:r>
          </a:p>
          <a:p>
            <a:pPr eaLnBrk="1" hangingPunct="1"/>
            <a:r>
              <a:rPr lang="en-US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time test_opt.exe</a:t>
            </a:r>
          </a:p>
          <a:p>
            <a:pPr eaLnBrk="1" hangingPunct="1"/>
            <a:r>
              <a:rPr lang="en-US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2.000000</a:t>
            </a:r>
          </a:p>
          <a:p>
            <a:pPr eaLnBrk="1" hangingPunct="1"/>
            <a:r>
              <a:rPr lang="en-US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CPU time for command: 'test_opt.exe'</a:t>
            </a:r>
          </a:p>
          <a:p>
            <a:pPr eaLnBrk="1" hangingPunct="1"/>
            <a:r>
              <a:rPr lang="en-US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real    1.281 sec</a:t>
            </a:r>
          </a:p>
          <a:p>
            <a:pPr eaLnBrk="1" hangingPunct="1"/>
            <a:r>
              <a:rPr lang="en-US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user    1.250 sec</a:t>
            </a:r>
          </a:p>
          <a:p>
            <a:pPr eaLnBrk="1" hangingPunct="1"/>
            <a:r>
              <a:rPr lang="en-US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system  0.000 sec</a:t>
            </a:r>
          </a:p>
          <a:p>
            <a:pPr eaLnBrk="1" hangingPunct="1"/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02832" y="5085184"/>
            <a:ext cx="38884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0" kern="0" dirty="0">
                <a:solidFill>
                  <a:srgbClr val="000000"/>
                </a:solidFill>
                <a:latin typeface="Calibri" pitchFamily="34" charset="0"/>
                <a:ea typeface="MS PGothic"/>
                <a:cs typeface="Calibri" pitchFamily="34" charset="0"/>
              </a:rPr>
              <a:t>Intel compiler 12.0 was used for this experiment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6425" cy="531495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450"/>
              </a:spcBef>
            </a:pPr>
            <a:r>
              <a:rPr lang="en-US" sz="2000" dirty="0"/>
              <a:t>T</a:t>
            </a:r>
            <a:r>
              <a:rPr lang="en-US" sz="2000" dirty="0" smtClean="0"/>
              <a:t>he </a:t>
            </a:r>
            <a:r>
              <a:rPr lang="en-US" sz="2000" dirty="0" smtClean="0"/>
              <a:t>resulting speedup is 2.7x.</a:t>
            </a:r>
          </a:p>
          <a:p>
            <a:pPr>
              <a:lnSpc>
                <a:spcPct val="80000"/>
              </a:lnSpc>
              <a:spcBef>
                <a:spcPts val="450"/>
              </a:spcBef>
            </a:pPr>
            <a:r>
              <a:rPr lang="en-US" sz="2000" dirty="0" smtClean="0"/>
              <a:t>We </a:t>
            </a:r>
            <a:r>
              <a:rPr lang="en-US" sz="2000" dirty="0" smtClean="0"/>
              <a:t>used aligned by 16 memory access instructions in this example. Alignment was matched accidently, in the real case, you need to worry about it.</a:t>
            </a:r>
          </a:p>
          <a:p>
            <a:pPr>
              <a:lnSpc>
                <a:spcPct val="80000"/>
              </a:lnSpc>
              <a:spcBef>
                <a:spcPts val="450"/>
              </a:spcBef>
            </a:pPr>
            <a:r>
              <a:rPr lang="en-US" sz="2000" dirty="0" smtClean="0"/>
              <a:t> </a:t>
            </a:r>
          </a:p>
          <a:p>
            <a:pPr>
              <a:lnSpc>
                <a:spcPct val="80000"/>
              </a:lnSpc>
              <a:spcBef>
                <a:spcPts val="450"/>
              </a:spcBef>
            </a:pPr>
            <a:r>
              <a:rPr lang="en-US" sz="2000" dirty="0" smtClean="0"/>
              <a:t>Test-optimized </a:t>
            </a:r>
            <a:r>
              <a:rPr lang="en-US" sz="2000" dirty="0" smtClean="0"/>
              <a:t>compiler shows the following result:</a:t>
            </a:r>
          </a:p>
          <a:p>
            <a:pPr>
              <a:lnSpc>
                <a:spcPct val="80000"/>
              </a:lnSpc>
              <a:spcBef>
                <a:spcPts val="450"/>
              </a:spcBef>
            </a:pPr>
            <a:r>
              <a:rPr lang="en-US" sz="2000" dirty="0" smtClean="0"/>
              <a:t> </a:t>
            </a:r>
            <a:r>
              <a:rPr lang="en-US" sz="2000" dirty="0" err="1" smtClean="0"/>
              <a:t>icl</a:t>
            </a:r>
            <a:r>
              <a:rPr lang="en-US" sz="2000" dirty="0" smtClean="0"/>
              <a:t> test.c-Qvec_report3-Fetest_intel_opt.exe</a:t>
            </a:r>
          </a:p>
          <a:p>
            <a:pPr>
              <a:lnSpc>
                <a:spcPct val="80000"/>
              </a:lnSpc>
              <a:spcBef>
                <a:spcPts val="450"/>
              </a:spcBef>
            </a:pPr>
            <a:r>
              <a:rPr lang="en-US" sz="2000" dirty="0" smtClean="0"/>
              <a:t> time test_intel_opt.exe</a:t>
            </a:r>
          </a:p>
          <a:p>
            <a:pPr>
              <a:lnSpc>
                <a:spcPct val="80000"/>
              </a:lnSpc>
              <a:spcBef>
                <a:spcPts val="450"/>
              </a:spcBef>
            </a:pPr>
            <a:r>
              <a:rPr lang="en-US" sz="2000" dirty="0" smtClean="0"/>
              <a:t> 2.000000</a:t>
            </a:r>
          </a:p>
          <a:p>
            <a:pPr>
              <a:lnSpc>
                <a:spcPct val="80000"/>
              </a:lnSpc>
              <a:spcBef>
                <a:spcPts val="450"/>
              </a:spcBef>
            </a:pPr>
            <a:r>
              <a:rPr lang="en-US" sz="2000" dirty="0" smtClean="0"/>
              <a:t>CPU </a:t>
            </a:r>
            <a:r>
              <a:rPr lang="en-US" sz="2000" dirty="0" smtClean="0"/>
              <a:t>time for command: 'test_intel_opt.exe'</a:t>
            </a:r>
          </a:p>
          <a:p>
            <a:pPr>
              <a:lnSpc>
                <a:spcPct val="80000"/>
              </a:lnSpc>
              <a:spcBef>
                <a:spcPts val="450"/>
              </a:spcBef>
            </a:pPr>
            <a:r>
              <a:rPr lang="en-US" sz="2000" dirty="0" smtClean="0"/>
              <a:t> real 0.328 sec</a:t>
            </a:r>
          </a:p>
          <a:p>
            <a:pPr>
              <a:lnSpc>
                <a:spcPct val="80000"/>
              </a:lnSpc>
              <a:spcBef>
                <a:spcPts val="450"/>
              </a:spcBef>
            </a:pPr>
            <a:r>
              <a:rPr lang="en-US" sz="2000" dirty="0" smtClean="0"/>
              <a:t> user 0.313 sec</a:t>
            </a:r>
          </a:p>
          <a:p>
            <a:pPr>
              <a:lnSpc>
                <a:spcPct val="80000"/>
              </a:lnSpc>
              <a:spcBef>
                <a:spcPts val="450"/>
              </a:spcBef>
            </a:pPr>
            <a:r>
              <a:rPr lang="en-US" sz="2000" dirty="0" smtClean="0"/>
              <a:t> system 0.000 sec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6425" cy="503237"/>
          </a:xfrm>
        </p:spPr>
        <p:txBody>
          <a:bodyPr/>
          <a:lstStyle/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>
                <a:solidFill>
                  <a:srgbClr val="0860A8"/>
                </a:solidFill>
                <a:latin typeface="Calibri" pitchFamily="34" charset="0"/>
                <a:ea typeface="+mj-ea"/>
                <a:cs typeface="Calibri" pitchFamily="34" charset="0"/>
              </a:rPr>
              <a:t>The trend in the microprocessor development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539750" y="1484313"/>
            <a:ext cx="2684463" cy="584775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Sequential instruction execution</a:t>
            </a: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5148064" y="1484312"/>
            <a:ext cx="2684463" cy="584775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Parallel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instruction </a:t>
            </a:r>
          </a:p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execution</a:t>
            </a: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AutoShape 6"/>
          <p:cNvSpPr>
            <a:spLocks noChangeArrowheads="1"/>
          </p:cNvSpPr>
          <p:nvPr/>
        </p:nvSpPr>
        <p:spPr bwMode="auto">
          <a:xfrm>
            <a:off x="3491880" y="1056769"/>
            <a:ext cx="1441450" cy="1439862"/>
          </a:xfrm>
          <a:prstGeom prst="rightArrow">
            <a:avLst>
              <a:gd name="adj1" fmla="val 50000"/>
              <a:gd name="adj2" fmla="val 75245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6156" name="Text Box 7"/>
          <p:cNvSpPr txBox="1">
            <a:spLocks noChangeArrowheads="1"/>
          </p:cNvSpPr>
          <p:nvPr/>
        </p:nvSpPr>
        <p:spPr bwMode="auto">
          <a:xfrm>
            <a:off x="395288" y="2781300"/>
            <a:ext cx="8137525" cy="2924175"/>
          </a:xfrm>
          <a:prstGeom prst="rect">
            <a:avLst/>
          </a:prstGeom>
          <a:gradFill rotWithShape="0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Different kinds of </a:t>
            </a:r>
            <a:r>
              <a:rPr lang="en-US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parallel: </a:t>
            </a:r>
            <a:endParaRPr lang="en-US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Pipeline</a:t>
            </a:r>
            <a:endParaRPr lang="en-US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Superscalar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Vector operations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Multi-core and multiprocessor tasks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 An optimizing compiler is a tool which translates source code into an executable module and optimize source code for better performance. Parallelization is a transformation </a:t>
            </a:r>
            <a:r>
              <a:rPr lang="en-US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of the sequential </a:t>
            </a:r>
            <a:r>
              <a:rPr lang="en-US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program </a:t>
            </a:r>
            <a:r>
              <a:rPr lang="en-US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into multi-threaded or </a:t>
            </a:r>
            <a:r>
              <a:rPr lang="en-US" dirty="0" err="1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vectorized</a:t>
            </a:r>
            <a:r>
              <a:rPr lang="en-US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(or both) to utilize multiple execution units </a:t>
            </a:r>
            <a:r>
              <a:rPr lang="en-US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simultaneously without </a:t>
            </a:r>
            <a:r>
              <a:rPr lang="en-US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breaking the </a:t>
            </a:r>
            <a:r>
              <a:rPr lang="en-US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correctness of the program.</a:t>
            </a:r>
            <a:endParaRPr lang="ru-RU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76250"/>
            <a:ext cx="8226425" cy="531495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Admissibility </a:t>
            </a:r>
            <a:r>
              <a:rPr lang="en-US" sz="2800" b="1" dirty="0" smtClean="0">
                <a:solidFill>
                  <a:srgbClr val="0070C0"/>
                </a:solidFill>
              </a:rPr>
              <a:t>of </a:t>
            </a:r>
            <a:r>
              <a:rPr lang="en-US" sz="2800" b="1" dirty="0" err="1" smtClean="0">
                <a:solidFill>
                  <a:srgbClr val="0070C0"/>
                </a:solidFill>
              </a:rPr>
              <a:t>vectorization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Vectorization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is a permutation optimization. Initial execution order is changed during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vectorization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sz="1800" dirty="0" smtClean="0">
                <a:latin typeface="Calibri" pitchFamily="34" charset="0"/>
                <a:cs typeface="Calibri" pitchFamily="34" charset="0"/>
              </a:rPr>
              <a:t>Permutation optimization is acceptable, if it preserves the order of dependencies.  Thus we have a criterion for the admissibility of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vectorization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in terms of dependencies.</a:t>
            </a:r>
          </a:p>
          <a:p>
            <a:r>
              <a:rPr lang="en-US" sz="1800" dirty="0" smtClean="0">
                <a:latin typeface="Calibri" pitchFamily="34" charset="0"/>
                <a:cs typeface="Calibri" pitchFamily="34" charset="0"/>
              </a:rPr>
              <a:t>The simplest case when there are no dependencies inside the processed loop.</a:t>
            </a:r>
          </a:p>
          <a:p>
            <a:r>
              <a:rPr lang="en-US" sz="1800" dirty="0" smtClean="0">
                <a:latin typeface="Calibri" pitchFamily="34" charset="0"/>
                <a:cs typeface="Calibri" pitchFamily="34" charset="0"/>
              </a:rPr>
              <a:t>In more complicated case there are dependences inside the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vectorized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loop but its order is the same as inside the initial scalar loop.</a:t>
            </a:r>
          </a:p>
          <a:p>
            <a:r>
              <a:rPr lang="en-US" sz="1800" dirty="0" smtClean="0">
                <a:latin typeface="Calibri" pitchFamily="34" charset="0"/>
                <a:cs typeface="Calibri" pitchFamily="34" charset="0"/>
              </a:rPr>
              <a:t>Let’s recall the description of the dependency in a loop:</a:t>
            </a:r>
          </a:p>
          <a:p>
            <a:r>
              <a:rPr lang="en-US" sz="1800" dirty="0" smtClean="0">
                <a:latin typeface="Calibri" pitchFamily="34" charset="0"/>
                <a:cs typeface="Calibri" pitchFamily="34" charset="0"/>
              </a:rPr>
              <a:t>There is a loop dependency between the statements S1 and S2 in the set of nested loops, if and only if 1) there are two loop nest iteration vectors i and j such that i &lt;j or i = j and there is a path from S1 to S2 inside the loop 2) statement S1 for iteration i  and statement S2 for iteration j refer to the same memory area. 3) One of these statements writes to this memory.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55613" y="260350"/>
            <a:ext cx="8234362" cy="5705475"/>
          </a:xfrm>
        </p:spPr>
        <p:txBody>
          <a:bodyPr/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Option 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for </a:t>
            </a:r>
            <a:r>
              <a:rPr lang="en-US" sz="2800" b="1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vectorization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control </a:t>
            </a:r>
          </a:p>
          <a:p>
            <a:r>
              <a:rPr lang="en-US" sz="1600" dirty="0" smtClean="0">
                <a:latin typeface="Calibri" pitchFamily="34" charset="0"/>
                <a:cs typeface="Calibri" pitchFamily="34" charset="0"/>
              </a:rPr>
              <a:t> /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Qvec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-report[n]</a:t>
            </a:r>
          </a:p>
          <a:p>
            <a:r>
              <a:rPr lang="en-US" sz="1600" dirty="0" smtClean="0">
                <a:latin typeface="Calibri" pitchFamily="34" charset="0"/>
                <a:cs typeface="Calibri" pitchFamily="34" charset="0"/>
              </a:rPr>
              <a:t>          control amount of 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vectorizer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diagnostic information</a:t>
            </a:r>
          </a:p>
          <a:p>
            <a:r>
              <a:rPr lang="en-US" sz="1600" dirty="0" smtClean="0">
                <a:latin typeface="Calibri" pitchFamily="34" charset="0"/>
                <a:cs typeface="Calibri" pitchFamily="34" charset="0"/>
              </a:rPr>
              <a:t>            n=0    no diagnostic information</a:t>
            </a:r>
          </a:p>
          <a:p>
            <a:r>
              <a:rPr lang="en-US" sz="1600" dirty="0" smtClean="0">
                <a:latin typeface="Calibri" pitchFamily="34" charset="0"/>
                <a:cs typeface="Calibri" pitchFamily="34" charset="0"/>
              </a:rPr>
              <a:t>            n=1    indicate 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vectorized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loops (DEFAULT)</a:t>
            </a:r>
          </a:p>
          <a:p>
            <a:r>
              <a:rPr lang="en-US" sz="1600" dirty="0" smtClean="0">
                <a:latin typeface="Calibri" pitchFamily="34" charset="0"/>
                <a:cs typeface="Calibri" pitchFamily="34" charset="0"/>
              </a:rPr>
              <a:t>            n=2    indicate 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vectorized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/non-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vectorized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loops</a:t>
            </a:r>
          </a:p>
          <a:p>
            <a:r>
              <a:rPr lang="en-US" sz="1600" dirty="0" smtClean="0">
                <a:latin typeface="Calibri" pitchFamily="34" charset="0"/>
                <a:cs typeface="Calibri" pitchFamily="34" charset="0"/>
              </a:rPr>
              <a:t>            n=3    indicate 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vectorized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/non-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vectorized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loops and prohibiting</a:t>
            </a:r>
          </a:p>
          <a:p>
            <a:r>
              <a:rPr lang="en-US" sz="1600" dirty="0" smtClean="0">
                <a:latin typeface="Calibri" pitchFamily="34" charset="0"/>
                <a:cs typeface="Calibri" pitchFamily="34" charset="0"/>
              </a:rPr>
              <a:t>                   data dependence information</a:t>
            </a:r>
          </a:p>
          <a:p>
            <a:r>
              <a:rPr lang="en-US" sz="1600" dirty="0" smtClean="0">
                <a:latin typeface="Calibri" pitchFamily="34" charset="0"/>
                <a:cs typeface="Calibri" pitchFamily="34" charset="0"/>
              </a:rPr>
              <a:t>            n=4    indicate non-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vectorized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loops</a:t>
            </a:r>
          </a:p>
          <a:p>
            <a:r>
              <a:rPr lang="en-US" sz="1600" dirty="0" smtClean="0">
                <a:latin typeface="Calibri" pitchFamily="34" charset="0"/>
                <a:cs typeface="Calibri" pitchFamily="34" charset="0"/>
              </a:rPr>
              <a:t>            n=5    indicate non-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vectorized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loops and prohibiting data</a:t>
            </a:r>
          </a:p>
          <a:p>
            <a:r>
              <a:rPr lang="en-US" sz="1600" dirty="0" smtClean="0">
                <a:latin typeface="Calibri" pitchFamily="34" charset="0"/>
                <a:cs typeface="Calibri" pitchFamily="34" charset="0"/>
              </a:rPr>
              <a:t>                   dependence information</a:t>
            </a:r>
          </a:p>
          <a:p>
            <a:r>
              <a:rPr lang="ru-RU" sz="16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Usage: 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icl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-c -Qvec_report3 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loop.c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 </a:t>
            </a:r>
          </a:p>
          <a:p>
            <a:r>
              <a:rPr lang="en-US" sz="1600" dirty="0" smtClean="0">
                <a:latin typeface="Calibri" pitchFamily="34" charset="0"/>
                <a:cs typeface="Calibri" pitchFamily="34" charset="0"/>
              </a:rPr>
              <a:t>  Diagnostic examples</a:t>
            </a:r>
            <a:r>
              <a:rPr lang="ru-RU" sz="1600" dirty="0" smtClean="0">
                <a:latin typeface="Calibri" pitchFamily="34" charset="0"/>
                <a:cs typeface="Calibri" pitchFamily="34" charset="0"/>
              </a:rPr>
              <a:t>:</a:t>
            </a:r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r>
              <a:rPr lang="ru-RU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C:\loops\loop1.c(5) (col. 1): remark: LOOP WAS VECTORIZED.</a:t>
            </a:r>
            <a:endParaRPr lang="ru-RU" sz="16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1600" dirty="0" smtClean="0">
                <a:latin typeface="Calibri" pitchFamily="34" charset="0"/>
                <a:cs typeface="Calibri" pitchFamily="34" charset="0"/>
              </a:rPr>
              <a:t>C:\loops\loop3.c(5) (col. 1): remark: loop was not 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vectorized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vectorization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possible but seems inefficient.</a:t>
            </a:r>
            <a:endParaRPr lang="ru-RU" sz="16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1600" dirty="0" smtClean="0">
                <a:latin typeface="Calibri" pitchFamily="34" charset="0"/>
                <a:cs typeface="Calibri" pitchFamily="34" charset="0"/>
              </a:rPr>
              <a:t>C:\loops\loop6.c(5) (col. 1): remark: loop was not 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vectorized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: nonstandard loop is not a 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vectorization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candidate.</a:t>
            </a:r>
          </a:p>
          <a:p>
            <a:r>
              <a:rPr lang="ru-RU" sz="1400" dirty="0" smtClean="0"/>
              <a:t>  </a:t>
            </a:r>
            <a:endParaRPr lang="en-US" sz="1400" dirty="0" smtClean="0"/>
          </a:p>
          <a:p>
            <a:endParaRPr lang="ru-RU" dirty="0" smtClean="0"/>
          </a:p>
          <a:p>
            <a:endParaRPr lang="en-US" dirty="0" smtClean="0"/>
          </a:p>
          <a:p>
            <a:endParaRPr lang="ru-RU" dirty="0" smtClean="0"/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1pPr>
            <a:lvl2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2pPr>
            <a:lvl3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3pPr>
            <a:lvl4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4pPr>
            <a:lvl5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9pPr>
          </a:lstStyle>
          <a:p>
            <a:pPr eaLnBrk="1" hangingPunct="1"/>
            <a:r>
              <a:rPr lang="en-US" sz="1000" smtClean="0">
                <a:solidFill>
                  <a:srgbClr val="FFFFFF"/>
                </a:solidFill>
                <a:latin typeface="Times New Roman" pitchFamily="18" charset="0"/>
              </a:rPr>
              <a:t>10/17/10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6425" cy="10795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450"/>
              </a:spcBef>
            </a:pPr>
            <a:r>
              <a:rPr lang="en-US" sz="28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Simple </a:t>
            </a:r>
            <a:r>
              <a:rPr lang="en-US" sz="28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criteria of </a:t>
            </a:r>
            <a:r>
              <a:rPr lang="en-US" sz="2800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vectorization</a:t>
            </a:r>
            <a:r>
              <a:rPr lang="en-US" sz="28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admissibility</a:t>
            </a:r>
          </a:p>
          <a:p>
            <a:pPr>
              <a:lnSpc>
                <a:spcPct val="80000"/>
              </a:lnSpc>
              <a:spcBef>
                <a:spcPts val="450"/>
              </a:spcBef>
            </a:pPr>
            <a:r>
              <a:rPr lang="en-US" sz="1800" dirty="0" smtClean="0">
                <a:latin typeface="Calibri" pitchFamily="34" charset="0"/>
                <a:cs typeface="Calibri" pitchFamily="34" charset="0"/>
              </a:rPr>
              <a:t>Let’s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write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vectorization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of loop with usage of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fortran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array sections.</a:t>
            </a:r>
          </a:p>
          <a:p>
            <a:pPr>
              <a:lnSpc>
                <a:spcPct val="80000"/>
              </a:lnSpc>
              <a:spcBef>
                <a:spcPts val="450"/>
              </a:spcBef>
            </a:pPr>
            <a:r>
              <a:rPr lang="en-US" sz="1800" dirty="0" smtClean="0">
                <a:latin typeface="Calibri" pitchFamily="34" charset="0"/>
                <a:cs typeface="Calibri" pitchFamily="34" charset="0"/>
              </a:rPr>
              <a:t>A good criterion for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vectorization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is the fact that the introduction section of the array does not create dependency.</a:t>
            </a:r>
          </a:p>
          <a:p>
            <a:pPr>
              <a:lnSpc>
                <a:spcPct val="80000"/>
              </a:lnSpc>
              <a:spcBef>
                <a:spcPts val="450"/>
              </a:spcBef>
            </a:pPr>
            <a:endParaRPr lang="en-US" sz="1400" b="1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spcBef>
                <a:spcPts val="450"/>
              </a:spcBef>
            </a:pPr>
            <a:endParaRPr lang="en-US" sz="1400" b="1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endParaRPr lang="en-US" sz="14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493161" y="1484784"/>
            <a:ext cx="2952328" cy="830997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DO I=1,N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 A(I)=A(I)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END DO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Notched Right Arrow 12"/>
          <p:cNvSpPr>
            <a:spLocks noChangeArrowheads="1"/>
          </p:cNvSpPr>
          <p:nvPr/>
        </p:nvSpPr>
        <p:spPr bwMode="auto">
          <a:xfrm>
            <a:off x="3779911" y="1539919"/>
            <a:ext cx="576263" cy="720725"/>
          </a:xfrm>
          <a:prstGeom prst="notchedRight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/>
          </a:gra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716016" y="1484784"/>
            <a:ext cx="3816424" cy="830997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DO I=1,N/VL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 A(I:I+VL)=A(I:I+VL)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END DO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2678970"/>
            <a:ext cx="2952328" cy="830997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DO I=1,N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 A(I+1)=A(I)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END DO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Notched Right Arrow 12"/>
          <p:cNvSpPr>
            <a:spLocks noChangeArrowheads="1"/>
          </p:cNvSpPr>
          <p:nvPr/>
        </p:nvSpPr>
        <p:spPr bwMode="auto">
          <a:xfrm>
            <a:off x="3796612" y="2734105"/>
            <a:ext cx="576263" cy="720725"/>
          </a:xfrm>
          <a:prstGeom prst="notchedRight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707173" y="2623833"/>
            <a:ext cx="3816424" cy="830997"/>
          </a:xfrm>
          <a:prstGeom prst="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DO I=1,N/VL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 A(I+1:I+1+VL)=A(I:I+VL)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END DO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645" name="TextBox 2"/>
          <p:cNvSpPr txBox="1">
            <a:spLocks noChangeArrowheads="1"/>
          </p:cNvSpPr>
          <p:nvPr/>
        </p:nvSpPr>
        <p:spPr bwMode="auto">
          <a:xfrm>
            <a:off x="458788" y="3729038"/>
            <a:ext cx="80645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There is dependency because A(I+1:I+1+VL) on iteration I and A(I+VL:I+2*VL) for I+1 are intersected.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0156" y="4516913"/>
            <a:ext cx="2952328" cy="830997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DO I=1,N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 A(I-1)=A(I)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END DO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Notched Right Arrow 12"/>
          <p:cNvSpPr>
            <a:spLocks noChangeArrowheads="1"/>
          </p:cNvSpPr>
          <p:nvPr/>
        </p:nvSpPr>
        <p:spPr bwMode="auto">
          <a:xfrm>
            <a:off x="3779910" y="4633985"/>
            <a:ext cx="576263" cy="720725"/>
          </a:xfrm>
          <a:prstGeom prst="notchedRight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/>
          </a:gra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658423" y="4516912"/>
            <a:ext cx="3816424" cy="830997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DO I=1,N/VL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 A(I-1:I-1+VL)=A(I:I+VL)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END DO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655" name="TextBox 12"/>
          <p:cNvSpPr txBox="1">
            <a:spLocks noChangeArrowheads="1"/>
          </p:cNvSpPr>
          <p:nvPr/>
        </p:nvSpPr>
        <p:spPr bwMode="auto">
          <a:xfrm>
            <a:off x="441325" y="5481638"/>
            <a:ext cx="806608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There is </a:t>
            </a:r>
            <a:r>
              <a:rPr lang="en-US" dirty="0" smtClean="0">
                <a:solidFill>
                  <a:schemeClr val="tx1"/>
                </a:solidFill>
              </a:rPr>
              <a:t>no </a:t>
            </a:r>
            <a:r>
              <a:rPr lang="en-US" dirty="0">
                <a:solidFill>
                  <a:schemeClr val="tx1"/>
                </a:solidFill>
              </a:rPr>
              <a:t>dependency because A(I-1:I-1+VL) on iteration I and A(I+VL:I+2*VL) for I+1 aren’t intersected.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4067175" y="115888"/>
            <a:ext cx="4897438" cy="5761037"/>
          </a:xfr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</p:spPr>
        <p:txBody>
          <a:bodyPr/>
          <a:lstStyle/>
          <a:p>
            <a:pPr>
              <a:lnSpc>
                <a:spcPct val="80000"/>
              </a:lnSpc>
              <a:spcBef>
                <a:spcPts val="35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 dirty="0" smtClean="0"/>
              <a:t>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Let’s check an assumption:</a:t>
            </a:r>
          </a:p>
          <a:p>
            <a:pPr>
              <a:lnSpc>
                <a:spcPct val="80000"/>
              </a:lnSpc>
              <a:spcBef>
                <a:spcPts val="35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dirty="0" smtClean="0">
                <a:latin typeface="Calibri" pitchFamily="34" charset="0"/>
                <a:cs typeface="Calibri" pitchFamily="34" charset="0"/>
              </a:rPr>
              <a:t>  Loop can be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vectorized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, if the dependence distance greater or equal to number of array elements within the vector register.</a:t>
            </a:r>
          </a:p>
          <a:p>
            <a:pPr>
              <a:lnSpc>
                <a:spcPct val="80000"/>
              </a:lnSpc>
              <a:spcBef>
                <a:spcPts val="35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dirty="0" smtClean="0">
                <a:latin typeface="Calibri" pitchFamily="34" charset="0"/>
                <a:cs typeface="Calibri" pitchFamily="34" charset="0"/>
              </a:rPr>
              <a:t> Check this with compiler</a:t>
            </a:r>
            <a:r>
              <a:rPr lang="ru-RU" sz="18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>
              <a:lnSpc>
                <a:spcPct val="80000"/>
              </a:lnSpc>
              <a:spcBef>
                <a:spcPts val="35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ifort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test.F90 -o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a.out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–vec_report3</a:t>
            </a:r>
          </a:p>
          <a:p>
            <a:pPr>
              <a:lnSpc>
                <a:spcPct val="80000"/>
              </a:lnSpc>
              <a:spcBef>
                <a:spcPts val="35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dirty="0" smtClean="0">
                <a:latin typeface="Calibri" pitchFamily="34" charset="0"/>
                <a:cs typeface="Calibri" pitchFamily="34" charset="0"/>
              </a:rPr>
              <a:t> echo -------------------------------------</a:t>
            </a:r>
          </a:p>
          <a:p>
            <a:pPr>
              <a:lnSpc>
                <a:spcPct val="80000"/>
              </a:lnSpc>
              <a:spcBef>
                <a:spcPts val="35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ifort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test.F90 -DPERF -o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b.out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–vec_report3</a:t>
            </a:r>
          </a:p>
          <a:p>
            <a:pPr>
              <a:lnSpc>
                <a:spcPct val="80000"/>
              </a:lnSpc>
              <a:spcBef>
                <a:spcPts val="35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dirty="0" smtClean="0">
                <a:latin typeface="Calibri" pitchFamily="34" charset="0"/>
                <a:cs typeface="Calibri" pitchFamily="34" charset="0"/>
              </a:rPr>
              <a:t> ./build.sh</a:t>
            </a:r>
          </a:p>
          <a:p>
            <a:pPr>
              <a:lnSpc>
                <a:spcPct val="80000"/>
              </a:lnSpc>
              <a:spcBef>
                <a:spcPts val="35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dirty="0" smtClean="0">
                <a:latin typeface="Calibri" pitchFamily="34" charset="0"/>
                <a:cs typeface="Calibri" pitchFamily="34" charset="0"/>
              </a:rPr>
              <a:t>test.F90(11): (col. 1) remark: loop was not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vectorized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: existence of vector dependence.</a:t>
            </a:r>
          </a:p>
          <a:p>
            <a:pPr>
              <a:lnSpc>
                <a:spcPct val="80000"/>
              </a:lnSpc>
              <a:spcBef>
                <a:spcPts val="35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dirty="0" smtClean="0">
                <a:latin typeface="Calibri" pitchFamily="34" charset="0"/>
                <a:cs typeface="Calibri" pitchFamily="34" charset="0"/>
              </a:rPr>
              <a:t>-------------------------------------</a:t>
            </a:r>
          </a:p>
          <a:p>
            <a:pPr>
              <a:lnSpc>
                <a:spcPct val="80000"/>
              </a:lnSpc>
              <a:spcBef>
                <a:spcPts val="35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dirty="0" smtClean="0">
                <a:latin typeface="Calibri" pitchFamily="34" charset="0"/>
                <a:cs typeface="Calibri" pitchFamily="34" charset="0"/>
              </a:rPr>
              <a:t>test.F90(11): (col. 1) remark: LOOP WAS VECTORIZED.</a:t>
            </a:r>
            <a:endParaRPr lang="ru-RU" sz="18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ts val="35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dirty="0" smtClean="0">
              <a:solidFill>
                <a:srgbClr val="9999CC"/>
              </a:solidFill>
            </a:endParaRPr>
          </a:p>
          <a:p>
            <a:pPr>
              <a:lnSpc>
                <a:spcPct val="80000"/>
              </a:lnSpc>
              <a:spcBef>
                <a:spcPts val="35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dirty="0" smtClean="0">
              <a:solidFill>
                <a:srgbClr val="9999CC"/>
              </a:solidFill>
            </a:endParaRPr>
          </a:p>
        </p:txBody>
      </p:sp>
      <p:sp>
        <p:nvSpPr>
          <p:cNvPr id="27651" name="TextBox 4"/>
          <p:cNvSpPr txBox="1">
            <a:spLocks noChangeArrowheads="1"/>
          </p:cNvSpPr>
          <p:nvPr/>
        </p:nvSpPr>
        <p:spPr bwMode="auto">
          <a:xfrm>
            <a:off x="250825" y="260350"/>
            <a:ext cx="3384550" cy="401135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>
            <a:lvl1pPr eaLnBrk="0" hangingPunct="0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1pPr>
            <a:lvl2pPr eaLnBrk="0" hangingPunct="0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2pPr>
            <a:lvl3pPr eaLnBrk="0" hangingPunct="0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3pPr>
            <a:lvl4pPr eaLnBrk="0" hangingPunct="0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4pPr>
            <a:lvl5pPr eaLnBrk="0" hangingPunct="0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350"/>
              </a:spcBef>
              <a:defRPr/>
            </a:pPr>
            <a:r>
              <a:rPr lang="ru-RU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PROGRAM TEST_VEC</a:t>
            </a:r>
          </a:p>
          <a:p>
            <a:pPr eaLnBrk="1" hangingPunct="1">
              <a:lnSpc>
                <a:spcPct val="80000"/>
              </a:lnSpc>
              <a:spcBef>
                <a:spcPts val="350"/>
              </a:spcBef>
              <a:defRPr/>
            </a:pPr>
            <a:r>
              <a:rPr lang="ru-RU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INTEGER,PARAMETER :: N=1000</a:t>
            </a:r>
          </a:p>
          <a:p>
            <a:pPr eaLnBrk="1" hangingPunct="1">
              <a:lnSpc>
                <a:spcPct val="80000"/>
              </a:lnSpc>
              <a:spcBef>
                <a:spcPts val="350"/>
              </a:spcBef>
              <a:defRPr/>
            </a:pPr>
            <a:r>
              <a:rPr lang="ru-RU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#ifdef PERF</a:t>
            </a:r>
          </a:p>
          <a:p>
            <a:pPr eaLnBrk="1" hangingPunct="1">
              <a:lnSpc>
                <a:spcPct val="80000"/>
              </a:lnSpc>
              <a:spcBef>
                <a:spcPts val="350"/>
              </a:spcBef>
              <a:defRPr/>
            </a:pPr>
            <a:r>
              <a:rPr lang="ru-RU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INTEGER,PARAMETER :: P=4</a:t>
            </a:r>
          </a:p>
          <a:p>
            <a:pPr eaLnBrk="1" hangingPunct="1">
              <a:lnSpc>
                <a:spcPct val="80000"/>
              </a:lnSpc>
              <a:spcBef>
                <a:spcPts val="350"/>
              </a:spcBef>
              <a:defRPr/>
            </a:pPr>
            <a:r>
              <a:rPr lang="ru-RU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#else</a:t>
            </a:r>
          </a:p>
          <a:p>
            <a:pPr eaLnBrk="1" hangingPunct="1">
              <a:lnSpc>
                <a:spcPct val="80000"/>
              </a:lnSpc>
              <a:spcBef>
                <a:spcPts val="350"/>
              </a:spcBef>
              <a:defRPr/>
            </a:pPr>
            <a:r>
              <a:rPr lang="ru-RU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INTEGER,PARAMETER :: P=3</a:t>
            </a:r>
          </a:p>
          <a:p>
            <a:pPr eaLnBrk="1" hangingPunct="1">
              <a:lnSpc>
                <a:spcPct val="80000"/>
              </a:lnSpc>
              <a:spcBef>
                <a:spcPts val="350"/>
              </a:spcBef>
              <a:defRPr/>
            </a:pPr>
            <a:r>
              <a:rPr lang="ru-RU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#endif</a:t>
            </a:r>
          </a:p>
          <a:p>
            <a:pPr eaLnBrk="1" hangingPunct="1">
              <a:lnSpc>
                <a:spcPct val="80000"/>
              </a:lnSpc>
              <a:spcBef>
                <a:spcPts val="350"/>
              </a:spcBef>
              <a:defRPr/>
            </a:pPr>
            <a:r>
              <a:rPr lang="ru-RU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INTEGER A(N)</a:t>
            </a:r>
          </a:p>
          <a:p>
            <a:pPr eaLnBrk="1" hangingPunct="1">
              <a:lnSpc>
                <a:spcPct val="80000"/>
              </a:lnSpc>
              <a:spcBef>
                <a:spcPts val="350"/>
              </a:spcBef>
              <a:defRPr/>
            </a:pPr>
            <a:r>
              <a:rPr lang="ru-RU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                       </a:t>
            </a:r>
          </a:p>
          <a:p>
            <a:pPr eaLnBrk="1" hangingPunct="1">
              <a:lnSpc>
                <a:spcPct val="80000"/>
              </a:lnSpc>
              <a:spcBef>
                <a:spcPts val="350"/>
              </a:spcBef>
              <a:defRPr/>
            </a:pPr>
            <a:r>
              <a:rPr lang="ru-RU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DO I=1,N</a:t>
            </a:r>
            <a:r>
              <a:rPr lang="en-US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-P</a:t>
            </a:r>
          </a:p>
          <a:p>
            <a:pPr eaLnBrk="1" hangingPunct="1">
              <a:lnSpc>
                <a:spcPct val="80000"/>
              </a:lnSpc>
              <a:spcBef>
                <a:spcPts val="350"/>
              </a:spcBef>
              <a:defRPr/>
            </a:pPr>
            <a:r>
              <a:rPr lang="ru-RU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A(I+P)=A(I)</a:t>
            </a:r>
          </a:p>
          <a:p>
            <a:pPr eaLnBrk="1" hangingPunct="1">
              <a:lnSpc>
                <a:spcPct val="80000"/>
              </a:lnSpc>
              <a:spcBef>
                <a:spcPts val="350"/>
              </a:spcBef>
              <a:defRPr/>
            </a:pPr>
            <a:r>
              <a:rPr lang="ru-RU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END DO</a:t>
            </a:r>
          </a:p>
          <a:p>
            <a:pPr eaLnBrk="1" hangingPunct="1">
              <a:lnSpc>
                <a:spcPct val="80000"/>
              </a:lnSpc>
              <a:spcBef>
                <a:spcPts val="350"/>
              </a:spcBef>
              <a:defRPr/>
            </a:pPr>
            <a:endParaRPr lang="ru-RU" dirty="0" smtClean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350"/>
              </a:spcBef>
              <a:defRPr/>
            </a:pPr>
            <a:r>
              <a:rPr lang="ru-RU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PRINT *,A(50)</a:t>
            </a:r>
          </a:p>
          <a:p>
            <a:pPr eaLnBrk="1" hangingPunct="1">
              <a:lnSpc>
                <a:spcPct val="80000"/>
              </a:lnSpc>
              <a:spcBef>
                <a:spcPts val="350"/>
              </a:spcBef>
              <a:defRPr/>
            </a:pPr>
            <a:r>
              <a:rPr lang="ru-RU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END</a:t>
            </a:r>
            <a:endParaRPr lang="en-US" dirty="0" smtClean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1pPr>
            <a:lvl2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2pPr>
            <a:lvl3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3pPr>
            <a:lvl4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4pPr>
            <a:lvl5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9pPr>
          </a:lstStyle>
          <a:p>
            <a:pPr eaLnBrk="1" hangingPunct="1"/>
            <a:r>
              <a:rPr lang="en-US" sz="1000" smtClean="0">
                <a:solidFill>
                  <a:srgbClr val="FFFFFF"/>
                </a:solidFill>
                <a:latin typeface="Times New Roman" pitchFamily="18" charset="0"/>
              </a:rPr>
              <a:t>10/17/10</a:t>
            </a:r>
          </a:p>
        </p:txBody>
      </p:sp>
      <p:sp>
        <p:nvSpPr>
          <p:cNvPr id="28675" name="TextBox 4"/>
          <p:cNvSpPr txBox="1">
            <a:spLocks noChangeArrowheads="1"/>
          </p:cNvSpPr>
          <p:nvPr/>
        </p:nvSpPr>
        <p:spPr bwMode="auto">
          <a:xfrm>
            <a:off x="468313" y="282575"/>
            <a:ext cx="77041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Dependency analysis and </a:t>
            </a:r>
            <a:r>
              <a:rPr lang="en-US" sz="28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directives</a:t>
            </a:r>
            <a:endParaRPr lang="ru-RU" sz="28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850" y="981075"/>
            <a:ext cx="7704138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There are two tasks which compiler should </a:t>
            </a:r>
            <a:r>
              <a:rPr lang="en-US" dirty="0" smtClean="0">
                <a:solidFill>
                  <a:schemeClr val="tx1"/>
                </a:solidFill>
              </a:rPr>
              <a:t>perform for </a:t>
            </a:r>
            <a:r>
              <a:rPr lang="en-US" dirty="0">
                <a:solidFill>
                  <a:schemeClr val="tx1"/>
                </a:solidFill>
              </a:rPr>
              <a:t>dependency </a:t>
            </a:r>
            <a:r>
              <a:rPr lang="en-US" dirty="0" smtClean="0">
                <a:solidFill>
                  <a:schemeClr val="tx1"/>
                </a:solidFill>
              </a:rPr>
              <a:t>evaluation: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Times New Roman" pitchFamily="18" charset="0"/>
              <a:buAutoNum type="arabicPeriod"/>
              <a:defRPr/>
            </a:pPr>
            <a:r>
              <a:rPr lang="en-US" dirty="0">
                <a:solidFill>
                  <a:schemeClr val="tx1"/>
                </a:solidFill>
              </a:rPr>
              <a:t>Alias </a:t>
            </a:r>
            <a:r>
              <a:rPr lang="en-US" dirty="0" smtClean="0">
                <a:solidFill>
                  <a:schemeClr val="tx1"/>
                </a:solidFill>
              </a:rPr>
              <a:t>analysis (pointers which </a:t>
            </a:r>
            <a:r>
              <a:rPr lang="en-US" dirty="0">
                <a:solidFill>
                  <a:schemeClr val="tx1"/>
                </a:solidFill>
              </a:rPr>
              <a:t>can address the same memory should be </a:t>
            </a:r>
            <a:r>
              <a:rPr lang="en-US" dirty="0" smtClean="0">
                <a:solidFill>
                  <a:schemeClr val="tx1"/>
                </a:solidFill>
              </a:rPr>
              <a:t>detected)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Times New Roman" pitchFamily="18" charset="0"/>
              <a:buAutoNum type="arabicPeriod"/>
              <a:defRPr/>
            </a:pPr>
            <a:r>
              <a:rPr lang="en-US" dirty="0" smtClean="0">
                <a:solidFill>
                  <a:schemeClr val="tx1"/>
                </a:solidFill>
              </a:rPr>
              <a:t>Definition-use chains analysis</a:t>
            </a: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Compiler should prove that there are not aliased objects and precisely calculate </a:t>
            </a:r>
            <a:r>
              <a:rPr lang="en-US" dirty="0" smtClean="0">
                <a:solidFill>
                  <a:schemeClr val="tx1"/>
                </a:solidFill>
              </a:rPr>
              <a:t>the dependencies</a:t>
            </a:r>
            <a:r>
              <a:rPr lang="en-US" dirty="0">
                <a:solidFill>
                  <a:schemeClr val="tx1"/>
                </a:solidFill>
              </a:rPr>
              <a:t>. It is hard task and sometimes compiler isn’t able to solve it.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There are </a:t>
            </a:r>
            <a:r>
              <a:rPr lang="en-US" dirty="0" smtClean="0">
                <a:solidFill>
                  <a:schemeClr val="tx1"/>
                </a:solidFill>
              </a:rPr>
              <a:t>methods of providing </a:t>
            </a:r>
            <a:r>
              <a:rPr lang="en-US" dirty="0">
                <a:solidFill>
                  <a:schemeClr val="tx1"/>
                </a:solidFill>
              </a:rPr>
              <a:t>additional information </a:t>
            </a:r>
            <a:r>
              <a:rPr lang="en-US" dirty="0" smtClean="0">
                <a:solidFill>
                  <a:schemeClr val="tx1"/>
                </a:solidFill>
              </a:rPr>
              <a:t>to the </a:t>
            </a:r>
            <a:r>
              <a:rPr lang="en-US" dirty="0">
                <a:solidFill>
                  <a:schemeClr val="tx1"/>
                </a:solidFill>
              </a:rPr>
              <a:t>compiler: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- Option </a:t>
            </a:r>
            <a:r>
              <a:rPr lang="en-US" dirty="0">
                <a:solidFill>
                  <a:srgbClr val="C00000"/>
                </a:solidFill>
              </a:rPr>
              <a:t>–</a:t>
            </a:r>
            <a:r>
              <a:rPr lang="en-US" dirty="0" err="1">
                <a:solidFill>
                  <a:srgbClr val="C00000"/>
                </a:solidFill>
              </a:rPr>
              <a:t>ansi_alias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(the pointers can refer only to the objects of the same or compatible type).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-</a:t>
            </a:r>
            <a:r>
              <a:rPr lang="en-US" dirty="0" smtClean="0">
                <a:solidFill>
                  <a:srgbClr val="C00000"/>
                </a:solidFill>
              </a:rPr>
              <a:t> restrict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attributes for pointer arguments (C/C++).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- </a:t>
            </a:r>
            <a:r>
              <a:rPr lang="en-US" dirty="0" smtClean="0">
                <a:solidFill>
                  <a:srgbClr val="C00000"/>
                </a:solidFill>
              </a:rPr>
              <a:t>#</a:t>
            </a:r>
            <a:r>
              <a:rPr lang="en-US" dirty="0">
                <a:solidFill>
                  <a:srgbClr val="C00000"/>
                </a:solidFill>
              </a:rPr>
              <a:t>pragma </a:t>
            </a:r>
            <a:r>
              <a:rPr lang="en-US" dirty="0" err="1">
                <a:solidFill>
                  <a:srgbClr val="C00000"/>
                </a:solidFill>
              </a:rPr>
              <a:t>ivdep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says that there are not dependencies in </a:t>
            </a:r>
            <a:r>
              <a:rPr lang="en-US" dirty="0" smtClean="0">
                <a:solidFill>
                  <a:schemeClr val="tx1"/>
                </a:solidFill>
              </a:rPr>
              <a:t>the following </a:t>
            </a:r>
            <a:r>
              <a:rPr lang="en-US" dirty="0">
                <a:solidFill>
                  <a:schemeClr val="tx1"/>
                </a:solidFill>
              </a:rPr>
              <a:t>loop. (C/C++)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 smtClean="0">
                <a:solidFill>
                  <a:srgbClr val="C00000"/>
                </a:solidFill>
              </a:rPr>
              <a:t>!</a:t>
            </a:r>
            <a:r>
              <a:rPr lang="en-US" dirty="0">
                <a:solidFill>
                  <a:srgbClr val="C00000"/>
                </a:solidFill>
              </a:rPr>
              <a:t>DEC$ IVDEP</a:t>
            </a:r>
            <a:r>
              <a:rPr lang="en-US" dirty="0">
                <a:solidFill>
                  <a:schemeClr val="tx1"/>
                </a:solidFill>
              </a:rPr>
              <a:t> Fortran </a:t>
            </a:r>
            <a:r>
              <a:rPr lang="en-US" dirty="0" smtClean="0">
                <a:solidFill>
                  <a:schemeClr val="tx1"/>
                </a:solidFill>
              </a:rPr>
              <a:t>analogue </a:t>
            </a:r>
            <a:r>
              <a:rPr lang="en-US" dirty="0">
                <a:solidFill>
                  <a:schemeClr val="tx1"/>
                </a:solidFill>
              </a:rPr>
              <a:t>of #pragma </a:t>
            </a:r>
            <a:r>
              <a:rPr lang="en-US" dirty="0" err="1">
                <a:solidFill>
                  <a:schemeClr val="tx1"/>
                </a:solidFill>
              </a:rPr>
              <a:t>ivdep</a:t>
            </a: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 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1"/>
          <p:cNvSpPr txBox="1">
            <a:spLocks noChangeArrowheads="1"/>
          </p:cNvSpPr>
          <p:nvPr/>
        </p:nvSpPr>
        <p:spPr bwMode="auto">
          <a:xfrm>
            <a:off x="395288" y="260350"/>
            <a:ext cx="74898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Some </a:t>
            </a:r>
            <a:r>
              <a:rPr lang="en-US" sz="28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performance issues for the </a:t>
            </a:r>
            <a:r>
              <a:rPr lang="en-US" sz="2800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vectorized</a:t>
            </a:r>
            <a:r>
              <a:rPr lang="en-US" sz="28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code</a:t>
            </a:r>
            <a:endParaRPr lang="ru-RU" sz="28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9052" y="772921"/>
            <a:ext cx="4608512" cy="5262979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>
                <a:solidFill>
                  <a:srgbClr val="00B050"/>
                </a:solidFill>
              </a:rPr>
              <a:t>INTEGER :: A(1000),B(1000)</a:t>
            </a:r>
          </a:p>
          <a:p>
            <a:pPr>
              <a:defRPr/>
            </a:pPr>
            <a:r>
              <a:rPr lang="en-US" dirty="0">
                <a:solidFill>
                  <a:srgbClr val="00B050"/>
                </a:solidFill>
              </a:rPr>
              <a:t>INTEGER I,K</a:t>
            </a:r>
          </a:p>
          <a:p>
            <a:pPr>
              <a:defRPr/>
            </a:pPr>
            <a:r>
              <a:rPr lang="en-US" dirty="0">
                <a:solidFill>
                  <a:srgbClr val="00B050"/>
                </a:solidFill>
              </a:rPr>
              <a:t>INTEGER, PARAMETER :: REP = 500000</a:t>
            </a:r>
          </a:p>
          <a:p>
            <a:pPr>
              <a:defRPr/>
            </a:pPr>
            <a:endParaRPr lang="en-US" dirty="0">
              <a:solidFill>
                <a:srgbClr val="00B050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B050"/>
                </a:solidFill>
              </a:rPr>
              <a:t>A = 2</a:t>
            </a:r>
          </a:p>
          <a:p>
            <a:pPr>
              <a:defRPr/>
            </a:pPr>
            <a:r>
              <a:rPr lang="en-US" dirty="0">
                <a:solidFill>
                  <a:srgbClr val="00B050"/>
                </a:solidFill>
              </a:rPr>
              <a:t>DO K=1,REP</a:t>
            </a:r>
          </a:p>
          <a:p>
            <a:pPr>
              <a:defRPr/>
            </a:pPr>
            <a:r>
              <a:rPr lang="en-US" dirty="0">
                <a:solidFill>
                  <a:srgbClr val="00B050"/>
                </a:solidFill>
              </a:rPr>
              <a:t>  CALL ADD(A,B)</a:t>
            </a:r>
          </a:p>
          <a:p>
            <a:pPr>
              <a:defRPr/>
            </a:pPr>
            <a:r>
              <a:rPr lang="en-US" dirty="0">
                <a:solidFill>
                  <a:srgbClr val="00B050"/>
                </a:solidFill>
              </a:rPr>
              <a:t>END DO</a:t>
            </a:r>
          </a:p>
          <a:p>
            <a:pPr>
              <a:defRPr/>
            </a:pPr>
            <a:r>
              <a:rPr lang="en-US" dirty="0">
                <a:solidFill>
                  <a:srgbClr val="00B050"/>
                </a:solidFill>
              </a:rPr>
              <a:t>PRINT *,SHIFT,B(101)</a:t>
            </a:r>
          </a:p>
          <a:p>
            <a:pPr>
              <a:defRPr/>
            </a:pPr>
            <a:endParaRPr lang="en-US" dirty="0">
              <a:solidFill>
                <a:srgbClr val="00B050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B050"/>
                </a:solidFill>
              </a:rPr>
              <a:t>CONTAINS </a:t>
            </a:r>
          </a:p>
          <a:p>
            <a:pPr>
              <a:defRPr/>
            </a:pPr>
            <a:r>
              <a:rPr lang="en-US" dirty="0">
                <a:solidFill>
                  <a:srgbClr val="00B050"/>
                </a:solidFill>
              </a:rPr>
              <a:t>  SUBROUTINE ADD(A,B)</a:t>
            </a:r>
          </a:p>
          <a:p>
            <a:pPr>
              <a:defRPr/>
            </a:pPr>
            <a:r>
              <a:rPr lang="en-US" dirty="0">
                <a:solidFill>
                  <a:srgbClr val="00B050"/>
                </a:solidFill>
              </a:rPr>
              <a:t>  INTEGER A(1000),B(1000)</a:t>
            </a:r>
          </a:p>
          <a:p>
            <a:pPr>
              <a:defRPr/>
            </a:pPr>
            <a:r>
              <a:rPr lang="en-US" dirty="0">
                <a:solidFill>
                  <a:srgbClr val="00B050"/>
                </a:solidFill>
              </a:rPr>
              <a:t>  INTEGER I</a:t>
            </a:r>
          </a:p>
          <a:p>
            <a:pPr>
              <a:defRPr/>
            </a:pPr>
            <a:r>
              <a:rPr lang="en-US" dirty="0">
                <a:solidFill>
                  <a:srgbClr val="00B050"/>
                </a:solidFill>
              </a:rPr>
              <a:t>!DEC$ UNROLL(0)</a:t>
            </a:r>
          </a:p>
          <a:p>
            <a:pPr>
              <a:defRPr/>
            </a:pPr>
            <a:r>
              <a:rPr lang="en-US" dirty="0">
                <a:solidFill>
                  <a:srgbClr val="00B050"/>
                </a:solidFill>
              </a:rPr>
              <a:t>  DO I=1,1000-SHIFT</a:t>
            </a:r>
          </a:p>
          <a:p>
            <a:pPr>
              <a:defRPr/>
            </a:pPr>
            <a:r>
              <a:rPr lang="en-US" dirty="0">
                <a:solidFill>
                  <a:srgbClr val="00B050"/>
                </a:solidFill>
              </a:rPr>
              <a:t>   </a:t>
            </a:r>
            <a:r>
              <a:rPr lang="en-US" dirty="0">
                <a:solidFill>
                  <a:srgbClr val="00B0F0"/>
                </a:solidFill>
              </a:rPr>
              <a:t>B(I) = A(I+</a:t>
            </a:r>
            <a:r>
              <a:rPr lang="en-US" dirty="0">
                <a:solidFill>
                  <a:srgbClr val="C00000"/>
                </a:solidFill>
              </a:rPr>
              <a:t>SHIFT</a:t>
            </a:r>
            <a:r>
              <a:rPr lang="en-US" dirty="0">
                <a:solidFill>
                  <a:srgbClr val="00B0F0"/>
                </a:solidFill>
              </a:rPr>
              <a:t>)+1</a:t>
            </a:r>
          </a:p>
          <a:p>
            <a:pPr>
              <a:defRPr/>
            </a:pPr>
            <a:r>
              <a:rPr lang="en-US" dirty="0">
                <a:solidFill>
                  <a:srgbClr val="00B050"/>
                </a:solidFill>
              </a:rPr>
              <a:t>  END DO</a:t>
            </a:r>
          </a:p>
          <a:p>
            <a:pPr>
              <a:defRPr/>
            </a:pPr>
            <a:r>
              <a:rPr lang="en-US" dirty="0">
                <a:solidFill>
                  <a:srgbClr val="00B050"/>
                </a:solidFill>
              </a:rPr>
              <a:t>  END SUBROUTINE</a:t>
            </a:r>
          </a:p>
          <a:p>
            <a:pPr>
              <a:defRPr/>
            </a:pPr>
            <a:r>
              <a:rPr lang="en-US" dirty="0">
                <a:solidFill>
                  <a:srgbClr val="00B050"/>
                </a:solidFill>
              </a:rPr>
              <a:t>END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92080" y="772921"/>
            <a:ext cx="3528392" cy="4031873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Let’s consider some simple test with a assignment which is appropriate for </a:t>
            </a:r>
            <a:r>
              <a:rPr lang="en-US" dirty="0" err="1">
                <a:solidFill>
                  <a:schemeClr val="tx1"/>
                </a:solidFill>
              </a:rPr>
              <a:t>vectorization</a:t>
            </a:r>
            <a:r>
              <a:rPr lang="en-US" dirty="0">
                <a:solidFill>
                  <a:schemeClr val="tx1"/>
                </a:solidFill>
              </a:rPr>
              <a:t>. Let us obtain </a:t>
            </a:r>
            <a:r>
              <a:rPr lang="en-US" dirty="0" err="1">
                <a:solidFill>
                  <a:schemeClr val="tx1"/>
                </a:solidFill>
              </a:rPr>
              <a:t>vectorized</a:t>
            </a:r>
            <a:r>
              <a:rPr lang="en-US" dirty="0">
                <a:solidFill>
                  <a:schemeClr val="tx1"/>
                </a:solidFill>
              </a:rPr>
              <a:t> code with usage of Intel Fortran compiler for different values of SHIFT macro. 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en-US" dirty="0" err="1">
                <a:solidFill>
                  <a:schemeClr val="tx1"/>
                </a:solidFill>
              </a:rPr>
              <a:t>fpp</a:t>
            </a:r>
            <a:r>
              <a:rPr lang="en-US" dirty="0">
                <a:solidFill>
                  <a:schemeClr val="tx1"/>
                </a:solidFill>
              </a:rPr>
              <a:t> – option for preprocessor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Intel compiler makes </a:t>
            </a:r>
            <a:r>
              <a:rPr lang="en-US" dirty="0" err="1">
                <a:solidFill>
                  <a:schemeClr val="tx1"/>
                </a:solidFill>
              </a:rPr>
              <a:t>vectorization</a:t>
            </a:r>
            <a:r>
              <a:rPr lang="en-US" dirty="0">
                <a:solidFill>
                  <a:schemeClr val="tx1"/>
                </a:solidFill>
              </a:rPr>
              <a:t> if level of optimization is 2 or 3.   (-O2 or –O3)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Option –Ob0 is used to forbid </a:t>
            </a:r>
            <a:r>
              <a:rPr lang="en-US" dirty="0" err="1">
                <a:solidFill>
                  <a:schemeClr val="tx1"/>
                </a:solidFill>
              </a:rPr>
              <a:t>inlining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1"/>
          <p:cNvSpPr txBox="1">
            <a:spLocks noChangeArrowheads="1"/>
          </p:cNvSpPr>
          <p:nvPr/>
        </p:nvSpPr>
        <p:spPr bwMode="auto">
          <a:xfrm>
            <a:off x="539750" y="333374"/>
            <a:ext cx="41762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Experiment </a:t>
            </a:r>
            <a:r>
              <a:rPr lang="en-US" sz="28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results</a:t>
            </a:r>
            <a:endParaRPr lang="ru-RU" sz="28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908720"/>
            <a:ext cx="7416824" cy="830997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ifort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test1.F90 -O2  -Ob0 /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fpp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/DSHIFT=0 -Fea.exe -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Qvec_report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&gt;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a.out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2&gt;&amp;1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ifort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test1.F90 -O2  -Ob0 /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fpp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/DSHIFT=1 -Feb.exe -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Qvec_report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&gt;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b.out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2&gt;&amp;1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2060848"/>
            <a:ext cx="4542220" cy="3293209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time.exe a.exe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 0           3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 CPU time for command: 'a.exe'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 real    0.125 sec 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 user    0.094 sec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 system  0.000 sec</a:t>
            </a: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 time.exe  b.exe 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           1           3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 CPU time for command: 'b.exe'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 real    0.297 sec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 user    0.281 sec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 system  0.000 sec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1pPr>
            <a:lvl2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2pPr>
            <a:lvl3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3pPr>
            <a:lvl4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4pPr>
            <a:lvl5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9pPr>
          </a:lstStyle>
          <a:p>
            <a:pPr eaLnBrk="1" hangingPunct="1"/>
            <a:r>
              <a:rPr lang="en-US" sz="1000" smtClean="0">
                <a:solidFill>
                  <a:srgbClr val="FFFFFF"/>
                </a:solidFill>
                <a:latin typeface="Times New Roman" pitchFamily="18" charset="0"/>
              </a:rPr>
              <a:t>10/17/10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332656"/>
            <a:ext cx="8064896" cy="369332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ifort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test1.F90 -O2  -Ob0 /</a:t>
            </a:r>
            <a:r>
              <a:rPr lang="en-US" sz="1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fpp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/DSHIFT=0 /Fas -Ob0 -S –</a:t>
            </a:r>
            <a:r>
              <a:rPr lang="en-US" sz="1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Fafast.s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1457" y="1340768"/>
            <a:ext cx="4394559" cy="452431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.B2.5:                          ;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Preds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.B2.5 .B2.4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$LN83: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;;;    B(I) = A(I+SHIFT)+1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movdqa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xmm1, XMMWORD PTR [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eax+ecx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*4]                 ;17.11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$LN84: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paddd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xmm1, xmm0                                    ;17.4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$LN85: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movdqa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XMMWORD PTR [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edx+ecx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*4], xmm1                 ;17.4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$LN86: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add      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ecx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4                                        ;16.3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$LN87: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cmp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ecx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1000                                     ;16.3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$LN88: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jb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.B2.5         ;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Prob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99%                      ;16.3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292080" y="1340768"/>
            <a:ext cx="3096344" cy="338554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tx1"/>
                </a:solidFill>
              </a:rPr>
              <a:t>fast.s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1pPr>
            <a:lvl2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2pPr>
            <a:lvl3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3pPr>
            <a:lvl4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4pPr>
            <a:lvl5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9pPr>
          </a:lstStyle>
          <a:p>
            <a:pPr eaLnBrk="1" hangingPunct="1"/>
            <a:r>
              <a:rPr lang="en-US" sz="1000" smtClean="0">
                <a:solidFill>
                  <a:srgbClr val="FFFFFF"/>
                </a:solidFill>
                <a:latin typeface="Times New Roman" pitchFamily="18" charset="0"/>
              </a:rPr>
              <a:t>10/17/10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332656"/>
            <a:ext cx="8064896" cy="369332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ru-RU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ifort test1.F90 -O2  -Ob0 /fpp /DSHIFT=1  /Fas -Ob0  -S  –Fa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slow</a:t>
            </a:r>
            <a:r>
              <a:rPr lang="ru-RU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.s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1457" y="1340768"/>
            <a:ext cx="4394559" cy="4278094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.B2.5:                          ;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Preds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.B2.5 .B2.4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$LN81: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;;;    B(I) = A(I+SHIFT)+1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movdqu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xmm1, XMMWORD PTR [4+eax+ecx*4]               ;17.11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$LN82: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paddd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xmm1, xmm0                                    ;17.4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$LN83: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movdqa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XMMWORD PTR [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edx+ecx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*4], xmm1                 ;17.4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$LN84: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add      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ecx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4                                        ;16.3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$LN85: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cmp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ecx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996                                      ;16.3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$LN86: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jb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.B2.5         ;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Prob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99%                      ;16.3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92080" y="1340768"/>
            <a:ext cx="3096344" cy="338554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tx1"/>
                </a:solidFill>
              </a:rPr>
              <a:t>slow.s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92080" y="1988840"/>
            <a:ext cx="3600400" cy="4031873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CONCLUSION:</a:t>
            </a:r>
          </a:p>
          <a:p>
            <a:pPr>
              <a:defRPr/>
            </a:pPr>
            <a:endParaRPr lang="en-US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MOVDQA—Move Aligned Double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Quadword</a:t>
            </a: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MOVDQU—Move Unaligned Double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Quadword</a:t>
            </a: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 fast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version aligned 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instructions are used and vector registers are filled faster.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Unaligned instructions are slower. For latest architectures they shows the same performance as aligned instructions if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applied to the aligned 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data.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444500" y="404813"/>
            <a:ext cx="8066088" cy="3801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eaLnBrk="0" hangingPunct="0">
              <a:spcBef>
                <a:spcPts val="600"/>
              </a:spcBef>
            </a:pPr>
            <a:r>
              <a:rPr lang="en-US" sz="1800" b="0" dirty="0">
                <a:solidFill>
                  <a:srgbClr val="000000"/>
                </a:solidFill>
                <a:latin typeface="Calibri" pitchFamily="34" charset="0"/>
                <a:ea typeface="+mn-ea"/>
                <a:cs typeface="Calibri" pitchFamily="34" charset="0"/>
              </a:rPr>
              <a:t>Performance </a:t>
            </a:r>
            <a:r>
              <a:rPr lang="en-US" sz="1800" b="0" dirty="0">
                <a:solidFill>
                  <a:srgbClr val="000000"/>
                </a:solidFill>
                <a:latin typeface="Calibri" pitchFamily="34" charset="0"/>
                <a:ea typeface="+mn-ea"/>
                <a:cs typeface="Calibri" pitchFamily="34" charset="0"/>
              </a:rPr>
              <a:t>of </a:t>
            </a:r>
            <a:r>
              <a:rPr lang="en-US" sz="1800" b="0" dirty="0" err="1">
                <a:solidFill>
                  <a:srgbClr val="000000"/>
                </a:solidFill>
                <a:latin typeface="Calibri" pitchFamily="34" charset="0"/>
                <a:ea typeface="+mn-ea"/>
                <a:cs typeface="Calibri" pitchFamily="34" charset="0"/>
              </a:rPr>
              <a:t>vectorized</a:t>
            </a:r>
            <a:r>
              <a:rPr lang="en-US" sz="1800" b="0" dirty="0">
                <a:solidFill>
                  <a:srgbClr val="000000"/>
                </a:solidFill>
                <a:latin typeface="Calibri" pitchFamily="34" charset="0"/>
                <a:ea typeface="+mn-ea"/>
                <a:cs typeface="Calibri" pitchFamily="34" charset="0"/>
              </a:rPr>
              <a:t> loop depends on the memory location of </a:t>
            </a:r>
            <a:r>
              <a:rPr lang="en-US" sz="1800" b="0" dirty="0">
                <a:solidFill>
                  <a:srgbClr val="000000"/>
                </a:solidFill>
                <a:latin typeface="Calibri" pitchFamily="34" charset="0"/>
                <a:ea typeface="+mn-ea"/>
                <a:cs typeface="Calibri" pitchFamily="34" charset="0"/>
              </a:rPr>
              <a:t>the </a:t>
            </a:r>
            <a:r>
              <a:rPr lang="en-US" sz="1800" b="0" dirty="0">
                <a:solidFill>
                  <a:srgbClr val="000000"/>
                </a:solidFill>
                <a:latin typeface="Calibri" pitchFamily="34" charset="0"/>
                <a:ea typeface="+mn-ea"/>
                <a:cs typeface="Calibri" pitchFamily="34" charset="0"/>
              </a:rPr>
              <a:t>objects </a:t>
            </a:r>
            <a:r>
              <a:rPr lang="en-US" sz="1800" b="0" dirty="0">
                <a:solidFill>
                  <a:srgbClr val="000000"/>
                </a:solidFill>
                <a:latin typeface="Calibri" pitchFamily="34" charset="0"/>
                <a:ea typeface="+mn-ea"/>
                <a:cs typeface="Calibri" pitchFamily="34" charset="0"/>
              </a:rPr>
              <a:t>used.  </a:t>
            </a:r>
            <a:r>
              <a:rPr lang="en-US" sz="1800" b="0" dirty="0">
                <a:solidFill>
                  <a:srgbClr val="000000"/>
                </a:solidFill>
                <a:latin typeface="Calibri" pitchFamily="34" charset="0"/>
                <a:ea typeface="+mn-ea"/>
                <a:cs typeface="Calibri" pitchFamily="34" charset="0"/>
              </a:rPr>
              <a:t>The important aspect of  program performance is the </a:t>
            </a:r>
            <a:r>
              <a:rPr lang="en-US" sz="1800" b="0" dirty="0">
                <a:solidFill>
                  <a:srgbClr val="000000"/>
                </a:solidFill>
                <a:latin typeface="Calibri" pitchFamily="34" charset="0"/>
                <a:ea typeface="+mn-ea"/>
                <a:cs typeface="Calibri" pitchFamily="34" charset="0"/>
              </a:rPr>
              <a:t>memory alignment </a:t>
            </a:r>
            <a:r>
              <a:rPr lang="en-US" sz="1800" b="0" dirty="0">
                <a:solidFill>
                  <a:srgbClr val="000000"/>
                </a:solidFill>
                <a:latin typeface="Calibri" pitchFamily="34" charset="0"/>
                <a:ea typeface="+mn-ea"/>
                <a:cs typeface="Calibri" pitchFamily="34" charset="0"/>
              </a:rPr>
              <a:t>of </a:t>
            </a:r>
            <a:r>
              <a:rPr lang="en-US" sz="1800" b="0" dirty="0">
                <a:solidFill>
                  <a:srgbClr val="000000"/>
                </a:solidFill>
                <a:latin typeface="Calibri" pitchFamily="34" charset="0"/>
                <a:ea typeface="+mn-ea"/>
                <a:cs typeface="Calibri" pitchFamily="34" charset="0"/>
              </a:rPr>
              <a:t>the data.</a:t>
            </a:r>
            <a:endParaRPr lang="en-US" sz="1800" b="0" dirty="0">
              <a:solidFill>
                <a:srgbClr val="000000"/>
              </a:solidFill>
              <a:latin typeface="Calibri" pitchFamily="34" charset="0"/>
              <a:ea typeface="+mn-ea"/>
              <a:cs typeface="Calibri" pitchFamily="34" charset="0"/>
            </a:endParaRPr>
          </a:p>
          <a:p>
            <a:pPr marL="342900" indent="-342900" eaLnBrk="0" hangingPunct="0">
              <a:spcBef>
                <a:spcPts val="600"/>
              </a:spcBef>
            </a:pPr>
            <a:r>
              <a:rPr lang="en-US" sz="1800" b="0" dirty="0">
                <a:solidFill>
                  <a:srgbClr val="000000"/>
                </a:solidFill>
                <a:latin typeface="Calibri" pitchFamily="34" charset="0"/>
                <a:ea typeface="+mn-ea"/>
                <a:cs typeface="Calibri" pitchFamily="34" charset="0"/>
              </a:rPr>
              <a:t>Data </a:t>
            </a:r>
            <a:r>
              <a:rPr lang="en-US" sz="1800" b="0" dirty="0">
                <a:solidFill>
                  <a:srgbClr val="000000"/>
                </a:solidFill>
                <a:latin typeface="Calibri" pitchFamily="34" charset="0"/>
                <a:ea typeface="+mn-ea"/>
                <a:cs typeface="Calibri" pitchFamily="34" charset="0"/>
              </a:rPr>
              <a:t>Structure Alignment is </a:t>
            </a:r>
            <a:r>
              <a:rPr lang="en-US" sz="1800" b="0" dirty="0">
                <a:solidFill>
                  <a:srgbClr val="000000"/>
                </a:solidFill>
                <a:latin typeface="Calibri" pitchFamily="34" charset="0"/>
                <a:ea typeface="+mn-ea"/>
                <a:cs typeface="Calibri" pitchFamily="34" charset="0"/>
              </a:rPr>
              <a:t>computer memory data placement. </a:t>
            </a:r>
            <a:r>
              <a:rPr lang="en-US" sz="1800" b="0" dirty="0">
                <a:solidFill>
                  <a:srgbClr val="000000"/>
                </a:solidFill>
                <a:latin typeface="Calibri" pitchFamily="34" charset="0"/>
                <a:ea typeface="+mn-ea"/>
                <a:cs typeface="Calibri" pitchFamily="34" charset="0"/>
              </a:rPr>
              <a:t>This concept </a:t>
            </a:r>
            <a:r>
              <a:rPr lang="en-US" sz="1800" b="0" dirty="0">
                <a:solidFill>
                  <a:srgbClr val="000000"/>
                </a:solidFill>
                <a:latin typeface="Calibri" pitchFamily="34" charset="0"/>
                <a:ea typeface="+mn-ea"/>
                <a:cs typeface="Calibri" pitchFamily="34" charset="0"/>
              </a:rPr>
              <a:t>includes two distinct but </a:t>
            </a:r>
            <a:r>
              <a:rPr lang="en-US" sz="1800" b="0" dirty="0">
                <a:solidFill>
                  <a:srgbClr val="000000"/>
                </a:solidFill>
                <a:latin typeface="Calibri" pitchFamily="34" charset="0"/>
                <a:ea typeface="+mn-ea"/>
                <a:cs typeface="Calibri" pitchFamily="34" charset="0"/>
              </a:rPr>
              <a:t>related issues: alignment of the data (Data alignment) and data </a:t>
            </a:r>
            <a:r>
              <a:rPr lang="en-US" sz="1800" b="0" dirty="0">
                <a:solidFill>
                  <a:srgbClr val="000000"/>
                </a:solidFill>
                <a:latin typeface="Calibri" pitchFamily="34" charset="0"/>
                <a:ea typeface="+mn-ea"/>
                <a:cs typeface="Calibri" pitchFamily="34" charset="0"/>
              </a:rPr>
              <a:t>structure </a:t>
            </a:r>
            <a:r>
              <a:rPr lang="en-US" sz="1800" b="0" dirty="0">
                <a:solidFill>
                  <a:srgbClr val="000000"/>
                </a:solidFill>
                <a:latin typeface="Calibri" pitchFamily="34" charset="0"/>
                <a:ea typeface="+mn-ea"/>
                <a:cs typeface="Calibri" pitchFamily="34" charset="0"/>
              </a:rPr>
              <a:t>filling (Data structure padding).</a:t>
            </a:r>
          </a:p>
          <a:p>
            <a:pPr marL="342900" indent="-342900" eaLnBrk="0" hangingPunct="0">
              <a:spcBef>
                <a:spcPts val="600"/>
              </a:spcBef>
            </a:pPr>
            <a:r>
              <a:rPr lang="en-US" sz="1800" b="0" dirty="0">
                <a:solidFill>
                  <a:srgbClr val="000000"/>
                </a:solidFill>
                <a:latin typeface="Calibri" pitchFamily="34" charset="0"/>
                <a:ea typeface="+mn-ea"/>
                <a:cs typeface="Calibri" pitchFamily="34" charset="0"/>
              </a:rPr>
              <a:t>Data </a:t>
            </a:r>
            <a:r>
              <a:rPr lang="en-US" sz="1800" b="0" dirty="0">
                <a:solidFill>
                  <a:srgbClr val="000000"/>
                </a:solidFill>
                <a:latin typeface="Calibri" pitchFamily="34" charset="0"/>
                <a:ea typeface="+mn-ea"/>
                <a:cs typeface="Calibri" pitchFamily="34" charset="0"/>
              </a:rPr>
              <a:t>alignment specifies how certain data is located relative to the boundaries of memory. This </a:t>
            </a:r>
            <a:r>
              <a:rPr lang="en-US" sz="1800" b="0" dirty="0">
                <a:solidFill>
                  <a:srgbClr val="000000"/>
                </a:solidFill>
                <a:latin typeface="Calibri" pitchFamily="34" charset="0"/>
                <a:ea typeface="+mn-ea"/>
                <a:cs typeface="Calibri" pitchFamily="34" charset="0"/>
              </a:rPr>
              <a:t>property is </a:t>
            </a:r>
            <a:r>
              <a:rPr lang="en-US" sz="1800" b="0" dirty="0">
                <a:solidFill>
                  <a:srgbClr val="000000"/>
                </a:solidFill>
                <a:latin typeface="Calibri" pitchFamily="34" charset="0"/>
                <a:ea typeface="+mn-ea"/>
                <a:cs typeface="Calibri" pitchFamily="34" charset="0"/>
              </a:rPr>
              <a:t>usually associated with a data type.</a:t>
            </a:r>
          </a:p>
          <a:p>
            <a:pPr marL="342900" indent="-342900" eaLnBrk="0" hangingPunct="0">
              <a:spcBef>
                <a:spcPts val="600"/>
              </a:spcBef>
            </a:pPr>
            <a:r>
              <a:rPr lang="en-US" sz="1800" b="0" dirty="0">
                <a:solidFill>
                  <a:srgbClr val="000000"/>
                </a:solidFill>
                <a:latin typeface="Calibri" pitchFamily="34" charset="0"/>
                <a:ea typeface="+mn-ea"/>
                <a:cs typeface="Calibri" pitchFamily="34" charset="0"/>
              </a:rPr>
              <a:t>Filling </a:t>
            </a:r>
            <a:r>
              <a:rPr lang="en-US" sz="1800" b="0" dirty="0">
                <a:solidFill>
                  <a:srgbClr val="000000"/>
                </a:solidFill>
                <a:latin typeface="Calibri" pitchFamily="34" charset="0"/>
                <a:ea typeface="+mn-ea"/>
                <a:cs typeface="Calibri" pitchFamily="34" charset="0"/>
              </a:rPr>
              <a:t>data structures involves insertion of unnamed fields </a:t>
            </a:r>
            <a:r>
              <a:rPr lang="en-US" sz="1800" b="0" dirty="0">
                <a:solidFill>
                  <a:srgbClr val="000000"/>
                </a:solidFill>
                <a:latin typeface="Calibri" pitchFamily="34" charset="0"/>
                <a:ea typeface="+mn-ea"/>
                <a:cs typeface="Calibri" pitchFamily="34" charset="0"/>
              </a:rPr>
              <a:t>into </a:t>
            </a:r>
            <a:r>
              <a:rPr lang="en-US" sz="1800" b="0" dirty="0">
                <a:solidFill>
                  <a:srgbClr val="000000"/>
                </a:solidFill>
                <a:latin typeface="Calibri" pitchFamily="34" charset="0"/>
                <a:ea typeface="+mn-ea"/>
                <a:cs typeface="Calibri" pitchFamily="34" charset="0"/>
              </a:rPr>
              <a:t>the data structure in order to preserve the relative alignment of structure fields.</a:t>
            </a:r>
          </a:p>
          <a:p>
            <a:pPr marL="342900" indent="-342900" eaLnBrk="0" hangingPunct="0">
              <a:spcBef>
                <a:spcPts val="600"/>
              </a:spcBef>
            </a:pPr>
            <a:endParaRPr lang="en-US" sz="1800" b="0" dirty="0">
              <a:solidFill>
                <a:srgbClr val="000000"/>
              </a:solidFill>
              <a:latin typeface="Calibri" pitchFamily="34" charset="0"/>
              <a:ea typeface="+mn-ea"/>
              <a:cs typeface="Calibri" pitchFamily="34" charset="0"/>
            </a:endParaRPr>
          </a:p>
          <a:p>
            <a:pPr marL="342900" indent="-342900" eaLnBrk="0" hangingPunct="0">
              <a:spcBef>
                <a:spcPts val="600"/>
              </a:spcBef>
            </a:pPr>
            <a:endParaRPr lang="en-US" sz="1800" b="0" dirty="0">
              <a:solidFill>
                <a:srgbClr val="000000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6425" cy="503237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2800" b="1" dirty="0" err="1">
                <a:solidFill>
                  <a:srgbClr val="0860A8"/>
                </a:solidFill>
                <a:latin typeface="Calibri" pitchFamily="34" charset="0"/>
                <a:ea typeface="+mj-ea"/>
                <a:cs typeface="Calibri" pitchFamily="34" charset="0"/>
              </a:rPr>
              <a:t>Vectorization</a:t>
            </a:r>
            <a:r>
              <a:rPr lang="en-US" sz="2800" b="1" dirty="0">
                <a:solidFill>
                  <a:srgbClr val="0860A8"/>
                </a:solidFill>
                <a:latin typeface="Calibri" pitchFamily="34" charset="0"/>
                <a:ea typeface="+mj-ea"/>
                <a:cs typeface="Calibri" pitchFamily="34" charset="0"/>
              </a:rPr>
              <a:t> is an example of data parallelism (SIMD)</a:t>
            </a: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107950" y="1268413"/>
            <a:ext cx="3348038" cy="1077912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C[1] = A[1]+B[1]</a:t>
            </a:r>
          </a:p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C[2] = A[2]+B[2]</a:t>
            </a:r>
          </a:p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C[3] = A[3]+B[3]</a:t>
            </a:r>
          </a:p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C[4] = A[4]+B[4]</a:t>
            </a:r>
          </a:p>
        </p:txBody>
      </p:sp>
      <p:sp>
        <p:nvSpPr>
          <p:cNvPr id="7172" name="AutoShape 6"/>
          <p:cNvSpPr>
            <a:spLocks noChangeArrowheads="1"/>
          </p:cNvSpPr>
          <p:nvPr/>
        </p:nvSpPr>
        <p:spPr bwMode="auto">
          <a:xfrm>
            <a:off x="3779838" y="1989138"/>
            <a:ext cx="647700" cy="719137"/>
          </a:xfrm>
          <a:prstGeom prst="downArrow">
            <a:avLst>
              <a:gd name="adj1" fmla="val 50000"/>
              <a:gd name="adj2" fmla="val 27757"/>
            </a:avLst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eaVert"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7173" name="AutoShape 7"/>
          <p:cNvSpPr>
            <a:spLocks noChangeArrowheads="1"/>
          </p:cNvSpPr>
          <p:nvPr/>
        </p:nvSpPr>
        <p:spPr bwMode="auto">
          <a:xfrm>
            <a:off x="684213" y="2852738"/>
            <a:ext cx="431800" cy="360362"/>
          </a:xfrm>
          <a:prstGeom prst="flowChartProcess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A[1]</a:t>
            </a:r>
          </a:p>
        </p:txBody>
      </p:sp>
      <p:sp>
        <p:nvSpPr>
          <p:cNvPr id="7174" name="AutoShape 8"/>
          <p:cNvSpPr>
            <a:spLocks noChangeArrowheads="1"/>
          </p:cNvSpPr>
          <p:nvPr/>
        </p:nvSpPr>
        <p:spPr bwMode="auto">
          <a:xfrm>
            <a:off x="827088" y="3068638"/>
            <a:ext cx="431800" cy="360362"/>
          </a:xfrm>
          <a:prstGeom prst="flowChartProcess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A[2]</a:t>
            </a:r>
          </a:p>
        </p:txBody>
      </p:sp>
      <p:sp>
        <p:nvSpPr>
          <p:cNvPr id="7175" name="AutoShape 9"/>
          <p:cNvSpPr>
            <a:spLocks noChangeArrowheads="1"/>
          </p:cNvSpPr>
          <p:nvPr/>
        </p:nvSpPr>
        <p:spPr bwMode="auto">
          <a:xfrm>
            <a:off x="971550" y="3357563"/>
            <a:ext cx="431800" cy="360362"/>
          </a:xfrm>
          <a:prstGeom prst="flowChartProcess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A[3]</a:t>
            </a:r>
          </a:p>
        </p:txBody>
      </p:sp>
      <p:sp>
        <p:nvSpPr>
          <p:cNvPr id="7176" name="AutoShape 10"/>
          <p:cNvSpPr>
            <a:spLocks noChangeArrowheads="1"/>
          </p:cNvSpPr>
          <p:nvPr/>
        </p:nvSpPr>
        <p:spPr bwMode="auto">
          <a:xfrm>
            <a:off x="1116013" y="3573463"/>
            <a:ext cx="431800" cy="360362"/>
          </a:xfrm>
          <a:prstGeom prst="flowChartProcess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A[4]</a:t>
            </a:r>
          </a:p>
        </p:txBody>
      </p:sp>
      <p:sp>
        <p:nvSpPr>
          <p:cNvPr id="7177" name="AutoShape 11"/>
          <p:cNvSpPr>
            <a:spLocks noChangeArrowheads="1"/>
          </p:cNvSpPr>
          <p:nvPr/>
        </p:nvSpPr>
        <p:spPr bwMode="auto">
          <a:xfrm>
            <a:off x="1403350" y="2997200"/>
            <a:ext cx="431800" cy="73025"/>
          </a:xfrm>
          <a:prstGeom prst="rightArrow">
            <a:avLst>
              <a:gd name="adj1" fmla="val 50000"/>
              <a:gd name="adj2" fmla="val 147826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7178" name="AutoShape 12"/>
          <p:cNvSpPr>
            <a:spLocks noChangeArrowheads="1"/>
          </p:cNvSpPr>
          <p:nvPr/>
        </p:nvSpPr>
        <p:spPr bwMode="auto">
          <a:xfrm>
            <a:off x="1547813" y="3213100"/>
            <a:ext cx="431800" cy="73025"/>
          </a:xfrm>
          <a:prstGeom prst="rightArrow">
            <a:avLst>
              <a:gd name="adj1" fmla="val 50000"/>
              <a:gd name="adj2" fmla="val 147826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7179" name="AutoShape 13"/>
          <p:cNvSpPr>
            <a:spLocks noChangeArrowheads="1"/>
          </p:cNvSpPr>
          <p:nvPr/>
        </p:nvSpPr>
        <p:spPr bwMode="auto">
          <a:xfrm>
            <a:off x="1692275" y="3500438"/>
            <a:ext cx="431800" cy="73025"/>
          </a:xfrm>
          <a:prstGeom prst="rightArrow">
            <a:avLst>
              <a:gd name="adj1" fmla="val 50000"/>
              <a:gd name="adj2" fmla="val 147826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7180" name="AutoShape 14"/>
          <p:cNvSpPr>
            <a:spLocks noChangeArrowheads="1"/>
          </p:cNvSpPr>
          <p:nvPr/>
        </p:nvSpPr>
        <p:spPr bwMode="auto">
          <a:xfrm>
            <a:off x="1835150" y="3789363"/>
            <a:ext cx="431800" cy="73025"/>
          </a:xfrm>
          <a:prstGeom prst="rightArrow">
            <a:avLst>
              <a:gd name="adj1" fmla="val 50000"/>
              <a:gd name="adj2" fmla="val 147826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7181" name="AutoShape 15"/>
          <p:cNvSpPr>
            <a:spLocks noChangeArrowheads="1"/>
          </p:cNvSpPr>
          <p:nvPr/>
        </p:nvSpPr>
        <p:spPr bwMode="auto">
          <a:xfrm>
            <a:off x="2700338" y="2781300"/>
            <a:ext cx="431800" cy="1296988"/>
          </a:xfrm>
          <a:prstGeom prst="flowChartProcess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A[1]</a:t>
            </a:r>
          </a:p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A[2]</a:t>
            </a:r>
          </a:p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A[3]</a:t>
            </a:r>
          </a:p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A[4]</a:t>
            </a:r>
          </a:p>
        </p:txBody>
      </p:sp>
      <p:sp>
        <p:nvSpPr>
          <p:cNvPr id="7194" name="Text Box 16"/>
          <p:cNvSpPr txBox="1">
            <a:spLocks noChangeArrowheads="1"/>
          </p:cNvSpPr>
          <p:nvPr/>
        </p:nvSpPr>
        <p:spPr bwMode="auto">
          <a:xfrm>
            <a:off x="4787899" y="1456369"/>
            <a:ext cx="3095625" cy="369332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Vector operation</a:t>
            </a:r>
          </a:p>
        </p:txBody>
      </p:sp>
      <p:sp>
        <p:nvSpPr>
          <p:cNvPr id="7183" name="AutoShape 17"/>
          <p:cNvSpPr>
            <a:spLocks noChangeArrowheads="1"/>
          </p:cNvSpPr>
          <p:nvPr/>
        </p:nvSpPr>
        <p:spPr bwMode="auto">
          <a:xfrm>
            <a:off x="7380288" y="2781300"/>
            <a:ext cx="431800" cy="360363"/>
          </a:xfrm>
          <a:prstGeom prst="flowChartProcess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B[1]</a:t>
            </a:r>
          </a:p>
        </p:txBody>
      </p:sp>
      <p:sp>
        <p:nvSpPr>
          <p:cNvPr id="7184" name="AutoShape 18"/>
          <p:cNvSpPr>
            <a:spLocks noChangeArrowheads="1"/>
          </p:cNvSpPr>
          <p:nvPr/>
        </p:nvSpPr>
        <p:spPr bwMode="auto">
          <a:xfrm>
            <a:off x="7164388" y="2997200"/>
            <a:ext cx="431800" cy="360363"/>
          </a:xfrm>
          <a:prstGeom prst="flowChartProcess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B[2]</a:t>
            </a:r>
          </a:p>
        </p:txBody>
      </p:sp>
      <p:sp>
        <p:nvSpPr>
          <p:cNvPr id="7185" name="AutoShape 19"/>
          <p:cNvSpPr>
            <a:spLocks noChangeArrowheads="1"/>
          </p:cNvSpPr>
          <p:nvPr/>
        </p:nvSpPr>
        <p:spPr bwMode="auto">
          <a:xfrm>
            <a:off x="6948488" y="3213100"/>
            <a:ext cx="431800" cy="360363"/>
          </a:xfrm>
          <a:prstGeom prst="flowChartProcess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B[3]</a:t>
            </a:r>
          </a:p>
        </p:txBody>
      </p:sp>
      <p:sp>
        <p:nvSpPr>
          <p:cNvPr id="7186" name="AutoShape 20"/>
          <p:cNvSpPr>
            <a:spLocks noChangeArrowheads="1"/>
          </p:cNvSpPr>
          <p:nvPr/>
        </p:nvSpPr>
        <p:spPr bwMode="auto">
          <a:xfrm>
            <a:off x="6732588" y="3429000"/>
            <a:ext cx="431800" cy="360363"/>
          </a:xfrm>
          <a:prstGeom prst="flowChartProcess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B[4]</a:t>
            </a:r>
          </a:p>
        </p:txBody>
      </p:sp>
      <p:sp>
        <p:nvSpPr>
          <p:cNvPr id="7187" name="AutoShape 21"/>
          <p:cNvSpPr>
            <a:spLocks noChangeArrowheads="1"/>
          </p:cNvSpPr>
          <p:nvPr/>
        </p:nvSpPr>
        <p:spPr bwMode="auto">
          <a:xfrm>
            <a:off x="6516688" y="2924175"/>
            <a:ext cx="504825" cy="73025"/>
          </a:xfrm>
          <a:prstGeom prst="leftArrow">
            <a:avLst>
              <a:gd name="adj1" fmla="val 50000"/>
              <a:gd name="adj2" fmla="val 172826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7188" name="AutoShape 22"/>
          <p:cNvSpPr>
            <a:spLocks noChangeArrowheads="1"/>
          </p:cNvSpPr>
          <p:nvPr/>
        </p:nvSpPr>
        <p:spPr bwMode="auto">
          <a:xfrm>
            <a:off x="6156325" y="3141663"/>
            <a:ext cx="504825" cy="73025"/>
          </a:xfrm>
          <a:prstGeom prst="leftArrow">
            <a:avLst>
              <a:gd name="adj1" fmla="val 50000"/>
              <a:gd name="adj2" fmla="val 172826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7189" name="AutoShape 23"/>
          <p:cNvSpPr>
            <a:spLocks noChangeArrowheads="1"/>
          </p:cNvSpPr>
          <p:nvPr/>
        </p:nvSpPr>
        <p:spPr bwMode="auto">
          <a:xfrm>
            <a:off x="5867400" y="3429000"/>
            <a:ext cx="504825" cy="73025"/>
          </a:xfrm>
          <a:prstGeom prst="leftArrow">
            <a:avLst>
              <a:gd name="adj1" fmla="val 50000"/>
              <a:gd name="adj2" fmla="val 172826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7190" name="AutoShape 24"/>
          <p:cNvSpPr>
            <a:spLocks noChangeArrowheads="1"/>
          </p:cNvSpPr>
          <p:nvPr/>
        </p:nvSpPr>
        <p:spPr bwMode="auto">
          <a:xfrm>
            <a:off x="5651500" y="3716338"/>
            <a:ext cx="504825" cy="73025"/>
          </a:xfrm>
          <a:prstGeom prst="leftArrow">
            <a:avLst>
              <a:gd name="adj1" fmla="val 50000"/>
              <a:gd name="adj2" fmla="val 172826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7191" name="AutoShape 25"/>
          <p:cNvSpPr>
            <a:spLocks noChangeArrowheads="1"/>
          </p:cNvSpPr>
          <p:nvPr/>
        </p:nvSpPr>
        <p:spPr bwMode="auto">
          <a:xfrm>
            <a:off x="5003800" y="2781300"/>
            <a:ext cx="431800" cy="1296988"/>
          </a:xfrm>
          <a:prstGeom prst="flowChartProcess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B[1]</a:t>
            </a:r>
          </a:p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B[2]</a:t>
            </a:r>
          </a:p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B[3]</a:t>
            </a:r>
          </a:p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B[4]</a:t>
            </a:r>
          </a:p>
        </p:txBody>
      </p:sp>
      <p:sp>
        <p:nvSpPr>
          <p:cNvPr id="7192" name="AutoShape 27"/>
          <p:cNvSpPr>
            <a:spLocks noChangeArrowheads="1"/>
          </p:cNvSpPr>
          <p:nvPr/>
        </p:nvSpPr>
        <p:spPr bwMode="auto">
          <a:xfrm>
            <a:off x="3708400" y="2997200"/>
            <a:ext cx="792163" cy="576263"/>
          </a:xfrm>
          <a:prstGeom prst="octagon">
            <a:avLst>
              <a:gd name="adj" fmla="val 29287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800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193" name="AutoShape 28"/>
          <p:cNvSpPr>
            <a:spLocks noChangeArrowheads="1"/>
          </p:cNvSpPr>
          <p:nvPr/>
        </p:nvSpPr>
        <p:spPr bwMode="auto">
          <a:xfrm>
            <a:off x="3779838" y="3860800"/>
            <a:ext cx="647700" cy="574675"/>
          </a:xfrm>
          <a:prstGeom prst="octagon">
            <a:avLst>
              <a:gd name="adj" fmla="val 29287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2" name="Rectangle 29"/>
          <p:cNvSpPr>
            <a:spLocks noChangeArrowheads="1"/>
          </p:cNvSpPr>
          <p:nvPr/>
        </p:nvSpPr>
        <p:spPr bwMode="auto">
          <a:xfrm>
            <a:off x="3059113" y="4652963"/>
            <a:ext cx="2089150" cy="47625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C[1] C[2] C[3] C[4]</a:t>
            </a:r>
          </a:p>
        </p:txBody>
      </p:sp>
      <p:sp>
        <p:nvSpPr>
          <p:cNvPr id="7195" name="AutoShape 30"/>
          <p:cNvSpPr>
            <a:spLocks noChangeArrowheads="1"/>
          </p:cNvSpPr>
          <p:nvPr/>
        </p:nvSpPr>
        <p:spPr bwMode="auto">
          <a:xfrm>
            <a:off x="3203575" y="5157788"/>
            <a:ext cx="73025" cy="288925"/>
          </a:xfrm>
          <a:prstGeom prst="downArrow">
            <a:avLst>
              <a:gd name="adj1" fmla="val 50000"/>
              <a:gd name="adj2" fmla="val 98913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eaVert"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7196" name="Rectangle 31"/>
          <p:cNvSpPr>
            <a:spLocks noChangeArrowheads="1"/>
          </p:cNvSpPr>
          <p:nvPr/>
        </p:nvSpPr>
        <p:spPr bwMode="auto">
          <a:xfrm>
            <a:off x="2987675" y="5516563"/>
            <a:ext cx="504825" cy="404812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C[1]</a:t>
            </a:r>
          </a:p>
        </p:txBody>
      </p:sp>
      <p:sp>
        <p:nvSpPr>
          <p:cNvPr id="7197" name="Rectangle 32"/>
          <p:cNvSpPr>
            <a:spLocks noChangeArrowheads="1"/>
          </p:cNvSpPr>
          <p:nvPr/>
        </p:nvSpPr>
        <p:spPr bwMode="auto">
          <a:xfrm>
            <a:off x="3563938" y="5516563"/>
            <a:ext cx="504825" cy="404812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C[2]</a:t>
            </a:r>
          </a:p>
        </p:txBody>
      </p:sp>
      <p:sp>
        <p:nvSpPr>
          <p:cNvPr id="7198" name="Rectangle 33"/>
          <p:cNvSpPr>
            <a:spLocks noChangeArrowheads="1"/>
          </p:cNvSpPr>
          <p:nvPr/>
        </p:nvSpPr>
        <p:spPr bwMode="auto">
          <a:xfrm>
            <a:off x="4140200" y="5516563"/>
            <a:ext cx="504825" cy="404812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C[3]</a:t>
            </a:r>
          </a:p>
        </p:txBody>
      </p:sp>
      <p:sp>
        <p:nvSpPr>
          <p:cNvPr id="7199" name="Rectangle 34"/>
          <p:cNvSpPr>
            <a:spLocks noChangeArrowheads="1"/>
          </p:cNvSpPr>
          <p:nvPr/>
        </p:nvSpPr>
        <p:spPr bwMode="auto">
          <a:xfrm>
            <a:off x="4716463" y="5516563"/>
            <a:ext cx="504825" cy="404812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C[4]</a:t>
            </a:r>
          </a:p>
        </p:txBody>
      </p:sp>
      <p:sp>
        <p:nvSpPr>
          <p:cNvPr id="7200" name="AutoShape 35"/>
          <p:cNvSpPr>
            <a:spLocks noChangeArrowheads="1"/>
          </p:cNvSpPr>
          <p:nvPr/>
        </p:nvSpPr>
        <p:spPr bwMode="auto">
          <a:xfrm>
            <a:off x="3779838" y="5157788"/>
            <a:ext cx="73025" cy="288925"/>
          </a:xfrm>
          <a:prstGeom prst="downArrow">
            <a:avLst>
              <a:gd name="adj1" fmla="val 50000"/>
              <a:gd name="adj2" fmla="val 98913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eaVert"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7201" name="AutoShape 36"/>
          <p:cNvSpPr>
            <a:spLocks noChangeArrowheads="1"/>
          </p:cNvSpPr>
          <p:nvPr/>
        </p:nvSpPr>
        <p:spPr bwMode="auto">
          <a:xfrm>
            <a:off x="4356100" y="5157788"/>
            <a:ext cx="73025" cy="288925"/>
          </a:xfrm>
          <a:prstGeom prst="downArrow">
            <a:avLst>
              <a:gd name="adj1" fmla="val 50000"/>
              <a:gd name="adj2" fmla="val 98913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eaVert"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7202" name="AutoShape 37"/>
          <p:cNvSpPr>
            <a:spLocks noChangeArrowheads="1"/>
          </p:cNvSpPr>
          <p:nvPr/>
        </p:nvSpPr>
        <p:spPr bwMode="auto">
          <a:xfrm>
            <a:off x="4859338" y="5157788"/>
            <a:ext cx="73025" cy="288925"/>
          </a:xfrm>
          <a:prstGeom prst="downArrow">
            <a:avLst>
              <a:gd name="adj1" fmla="val 50000"/>
              <a:gd name="adj2" fmla="val 98913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eaVert"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1pPr>
            <a:lvl2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2pPr>
            <a:lvl3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3pPr>
            <a:lvl4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4pPr>
            <a:lvl5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9pPr>
          </a:lstStyle>
          <a:p>
            <a:pPr eaLnBrk="1" hangingPunct="1"/>
            <a:r>
              <a:rPr lang="en-US" sz="1000" smtClean="0">
                <a:solidFill>
                  <a:srgbClr val="FFFFFF"/>
                </a:solidFill>
                <a:latin typeface="Times New Roman" pitchFamily="18" charset="0"/>
              </a:rPr>
              <a:t>10/17/10</a:t>
            </a:r>
          </a:p>
        </p:txBody>
      </p:sp>
      <p:sp>
        <p:nvSpPr>
          <p:cNvPr id="34819" name="TextBox 4"/>
          <p:cNvSpPr txBox="1">
            <a:spLocks noChangeArrowheads="1"/>
          </p:cNvSpPr>
          <p:nvPr/>
        </p:nvSpPr>
        <p:spPr bwMode="auto">
          <a:xfrm>
            <a:off x="250825" y="322263"/>
            <a:ext cx="7920038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Data alignment</a:t>
            </a:r>
          </a:p>
          <a:p>
            <a:r>
              <a:rPr lang="en-US" b="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Information </a:t>
            </a:r>
            <a:r>
              <a:rPr lang="en-US" b="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about the alignment can be obtained with </a:t>
            </a:r>
            <a:r>
              <a:rPr lang="en-US" b="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intrinsic </a:t>
            </a:r>
            <a:r>
              <a:rPr lang="en-US" b="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__</a:t>
            </a:r>
            <a:r>
              <a:rPr lang="en-US" b="0" dirty="0" err="1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alignof</a:t>
            </a:r>
            <a:r>
              <a:rPr lang="en-US" b="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__. The size and the default alignment of the variable of </a:t>
            </a:r>
            <a:r>
              <a:rPr lang="en-US" b="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a </a:t>
            </a:r>
            <a:r>
              <a:rPr lang="en-US" b="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type may depend on </a:t>
            </a:r>
            <a:r>
              <a:rPr lang="en-US" b="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the compiler</a:t>
            </a:r>
            <a:r>
              <a:rPr lang="en-US" b="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. (ia32 or intel64)</a:t>
            </a:r>
          </a:p>
          <a:p>
            <a:r>
              <a:rPr lang="en-US" b="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0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printf</a:t>
            </a:r>
            <a:r>
              <a:rPr lang="en-US" b="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("</a:t>
            </a:r>
            <a:r>
              <a:rPr lang="en-US" b="0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b="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:  </a:t>
            </a:r>
            <a:r>
              <a:rPr lang="en-US" b="0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sizeof</a:t>
            </a:r>
            <a:r>
              <a:rPr lang="en-US" b="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=%d align=%d\n",</a:t>
            </a:r>
            <a:r>
              <a:rPr lang="en-US" b="0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sizeof</a:t>
            </a:r>
            <a:r>
              <a:rPr lang="en-US" b="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(a),__</a:t>
            </a:r>
            <a:r>
              <a:rPr lang="en-US" b="0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alignof</a:t>
            </a:r>
            <a:r>
              <a:rPr lang="en-US" b="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__(a));</a:t>
            </a:r>
          </a:p>
          <a:p>
            <a:r>
              <a:rPr lang="en-US" b="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Alignment </a:t>
            </a:r>
            <a:r>
              <a:rPr lang="en-US" b="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for ia32 Intel C++ compiler: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5290" y="2132856"/>
            <a:ext cx="5112568" cy="255454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tx1"/>
                </a:solidFill>
              </a:rPr>
              <a:t>bool</a:t>
            </a:r>
            <a:r>
              <a:rPr lang="en-US" dirty="0">
                <a:solidFill>
                  <a:schemeClr val="tx1"/>
                </a:solidFill>
              </a:rPr>
              <a:t>           </a:t>
            </a:r>
            <a:r>
              <a:rPr lang="en-US" dirty="0" err="1">
                <a:solidFill>
                  <a:schemeClr val="tx1"/>
                </a:solidFill>
              </a:rPr>
              <a:t>sizeof</a:t>
            </a:r>
            <a:r>
              <a:rPr lang="en-US" dirty="0">
                <a:solidFill>
                  <a:schemeClr val="tx1"/>
                </a:solidFill>
              </a:rPr>
              <a:t> = 1 </a:t>
            </a:r>
            <a:r>
              <a:rPr lang="en-US" dirty="0" err="1">
                <a:solidFill>
                  <a:schemeClr val="tx1"/>
                </a:solidFill>
              </a:rPr>
              <a:t>alignof</a:t>
            </a:r>
            <a:r>
              <a:rPr lang="en-US" dirty="0">
                <a:solidFill>
                  <a:schemeClr val="tx1"/>
                </a:solidFill>
              </a:rPr>
              <a:t> = 1</a:t>
            </a:r>
          </a:p>
          <a:p>
            <a:pPr>
              <a:defRPr/>
            </a:pPr>
            <a:r>
              <a:rPr lang="en-US" dirty="0" err="1">
                <a:solidFill>
                  <a:schemeClr val="tx1"/>
                </a:solidFill>
              </a:rPr>
              <a:t>wchar_t</a:t>
            </a:r>
            <a:r>
              <a:rPr lang="en-US" dirty="0">
                <a:solidFill>
                  <a:schemeClr val="tx1"/>
                </a:solidFill>
              </a:rPr>
              <a:t>        </a:t>
            </a:r>
            <a:r>
              <a:rPr lang="en-US" dirty="0" err="1">
                <a:solidFill>
                  <a:schemeClr val="tx1"/>
                </a:solidFill>
              </a:rPr>
              <a:t>sizeof</a:t>
            </a:r>
            <a:r>
              <a:rPr lang="en-US" dirty="0">
                <a:solidFill>
                  <a:schemeClr val="tx1"/>
                </a:solidFill>
              </a:rPr>
              <a:t> = 2 </a:t>
            </a:r>
            <a:r>
              <a:rPr lang="en-US" dirty="0" err="1">
                <a:solidFill>
                  <a:schemeClr val="tx1"/>
                </a:solidFill>
              </a:rPr>
              <a:t>alignof</a:t>
            </a:r>
            <a:r>
              <a:rPr lang="en-US" dirty="0">
                <a:solidFill>
                  <a:schemeClr val="tx1"/>
                </a:solidFill>
              </a:rPr>
              <a:t> = 2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short </a:t>
            </a:r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     </a:t>
            </a:r>
            <a:r>
              <a:rPr lang="en-US" dirty="0" err="1">
                <a:solidFill>
                  <a:schemeClr val="tx1"/>
                </a:solidFill>
              </a:rPr>
              <a:t>sizeof</a:t>
            </a:r>
            <a:r>
              <a:rPr lang="en-US" dirty="0">
                <a:solidFill>
                  <a:schemeClr val="tx1"/>
                </a:solidFill>
              </a:rPr>
              <a:t> = 2 </a:t>
            </a:r>
            <a:r>
              <a:rPr lang="en-US" dirty="0" err="1">
                <a:solidFill>
                  <a:schemeClr val="tx1"/>
                </a:solidFill>
              </a:rPr>
              <a:t>alignof</a:t>
            </a:r>
            <a:r>
              <a:rPr lang="en-US" dirty="0">
                <a:solidFill>
                  <a:schemeClr val="tx1"/>
                </a:solidFill>
              </a:rPr>
              <a:t> = 2</a:t>
            </a:r>
          </a:p>
          <a:p>
            <a:pPr>
              <a:defRPr/>
            </a:pPr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           </a:t>
            </a:r>
            <a:r>
              <a:rPr lang="en-US" dirty="0" err="1">
                <a:solidFill>
                  <a:schemeClr val="tx1"/>
                </a:solidFill>
              </a:rPr>
              <a:t>sizeof</a:t>
            </a:r>
            <a:r>
              <a:rPr lang="en-US" dirty="0">
                <a:solidFill>
                  <a:schemeClr val="tx1"/>
                </a:solidFill>
              </a:rPr>
              <a:t> = 4 </a:t>
            </a:r>
            <a:r>
              <a:rPr lang="en-US" dirty="0" err="1">
                <a:solidFill>
                  <a:schemeClr val="tx1"/>
                </a:solidFill>
              </a:rPr>
              <a:t>alignof</a:t>
            </a:r>
            <a:r>
              <a:rPr lang="en-US" dirty="0">
                <a:solidFill>
                  <a:schemeClr val="tx1"/>
                </a:solidFill>
              </a:rPr>
              <a:t> = 4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long </a:t>
            </a:r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      </a:t>
            </a:r>
            <a:r>
              <a:rPr lang="en-US" dirty="0" err="1">
                <a:solidFill>
                  <a:schemeClr val="tx1"/>
                </a:solidFill>
              </a:rPr>
              <a:t>sizeof</a:t>
            </a:r>
            <a:r>
              <a:rPr lang="en-US" dirty="0">
                <a:solidFill>
                  <a:schemeClr val="tx1"/>
                </a:solidFill>
              </a:rPr>
              <a:t> = 4 </a:t>
            </a:r>
            <a:r>
              <a:rPr lang="en-US" dirty="0" err="1">
                <a:solidFill>
                  <a:schemeClr val="tx1"/>
                </a:solidFill>
              </a:rPr>
              <a:t>alignof</a:t>
            </a:r>
            <a:r>
              <a:rPr lang="en-US" dirty="0">
                <a:solidFill>
                  <a:schemeClr val="tx1"/>
                </a:solidFill>
              </a:rPr>
              <a:t> = 4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long </a:t>
            </a:r>
            <a:r>
              <a:rPr lang="en-US" dirty="0" err="1">
                <a:solidFill>
                  <a:schemeClr val="tx1"/>
                </a:solidFill>
              </a:rPr>
              <a:t>long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sizeof</a:t>
            </a:r>
            <a:r>
              <a:rPr lang="en-US" dirty="0">
                <a:solidFill>
                  <a:schemeClr val="tx1"/>
                </a:solidFill>
              </a:rPr>
              <a:t> = 8 </a:t>
            </a:r>
            <a:r>
              <a:rPr lang="en-US" dirty="0" err="1">
                <a:solidFill>
                  <a:schemeClr val="tx1"/>
                </a:solidFill>
              </a:rPr>
              <a:t>alignof</a:t>
            </a:r>
            <a:r>
              <a:rPr lang="en-US" dirty="0">
                <a:solidFill>
                  <a:schemeClr val="tx1"/>
                </a:solidFill>
              </a:rPr>
              <a:t> = 8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float          </a:t>
            </a:r>
            <a:r>
              <a:rPr lang="en-US" dirty="0" err="1">
                <a:solidFill>
                  <a:schemeClr val="tx1"/>
                </a:solidFill>
              </a:rPr>
              <a:t>sizeof</a:t>
            </a:r>
            <a:r>
              <a:rPr lang="en-US" dirty="0">
                <a:solidFill>
                  <a:schemeClr val="tx1"/>
                </a:solidFill>
              </a:rPr>
              <a:t> = 4 </a:t>
            </a:r>
            <a:r>
              <a:rPr lang="en-US" dirty="0" err="1">
                <a:solidFill>
                  <a:schemeClr val="tx1"/>
                </a:solidFill>
              </a:rPr>
              <a:t>alignof</a:t>
            </a:r>
            <a:r>
              <a:rPr lang="en-US" dirty="0">
                <a:solidFill>
                  <a:schemeClr val="tx1"/>
                </a:solidFill>
              </a:rPr>
              <a:t> = 4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double         </a:t>
            </a:r>
            <a:r>
              <a:rPr lang="en-US" dirty="0" err="1">
                <a:solidFill>
                  <a:schemeClr val="tx1"/>
                </a:solidFill>
              </a:rPr>
              <a:t>sizeof</a:t>
            </a:r>
            <a:r>
              <a:rPr lang="en-US" dirty="0">
                <a:solidFill>
                  <a:schemeClr val="tx1"/>
                </a:solidFill>
              </a:rPr>
              <a:t> = 8 </a:t>
            </a:r>
            <a:r>
              <a:rPr lang="en-US" dirty="0" err="1">
                <a:solidFill>
                  <a:schemeClr val="tx1"/>
                </a:solidFill>
              </a:rPr>
              <a:t>alignof</a:t>
            </a:r>
            <a:r>
              <a:rPr lang="en-US" dirty="0">
                <a:solidFill>
                  <a:schemeClr val="tx1"/>
                </a:solidFill>
              </a:rPr>
              <a:t> = 8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long double    </a:t>
            </a:r>
            <a:r>
              <a:rPr lang="en-US" dirty="0" err="1">
                <a:solidFill>
                  <a:schemeClr val="tx1"/>
                </a:solidFill>
              </a:rPr>
              <a:t>sizeof</a:t>
            </a:r>
            <a:r>
              <a:rPr lang="en-US" dirty="0">
                <a:solidFill>
                  <a:schemeClr val="tx1"/>
                </a:solidFill>
              </a:rPr>
              <a:t> = 8 </a:t>
            </a:r>
            <a:r>
              <a:rPr lang="en-US" dirty="0" err="1">
                <a:solidFill>
                  <a:schemeClr val="tx1"/>
                </a:solidFill>
              </a:rPr>
              <a:t>alignof</a:t>
            </a:r>
            <a:r>
              <a:rPr lang="en-US" dirty="0">
                <a:solidFill>
                  <a:schemeClr val="tx1"/>
                </a:solidFill>
              </a:rPr>
              <a:t> = 8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void*          </a:t>
            </a:r>
            <a:r>
              <a:rPr lang="en-US" dirty="0" err="1">
                <a:solidFill>
                  <a:schemeClr val="tx1"/>
                </a:solidFill>
              </a:rPr>
              <a:t>sizeof</a:t>
            </a:r>
            <a:r>
              <a:rPr lang="en-US" dirty="0">
                <a:solidFill>
                  <a:schemeClr val="tx1"/>
                </a:solidFill>
              </a:rPr>
              <a:t> = 4 </a:t>
            </a:r>
            <a:r>
              <a:rPr lang="en-US" dirty="0" err="1">
                <a:solidFill>
                  <a:schemeClr val="tx1"/>
                </a:solidFill>
              </a:rPr>
              <a:t>alignof</a:t>
            </a:r>
            <a:r>
              <a:rPr lang="en-US" dirty="0">
                <a:solidFill>
                  <a:schemeClr val="tx1"/>
                </a:solidFill>
              </a:rPr>
              <a:t> = 4</a:t>
            </a:r>
          </a:p>
        </p:txBody>
      </p:sp>
      <p:sp>
        <p:nvSpPr>
          <p:cNvPr id="34823" name="TextBox 7"/>
          <p:cNvSpPr txBox="1">
            <a:spLocks noChangeArrowheads="1"/>
          </p:cNvSpPr>
          <p:nvPr/>
        </p:nvSpPr>
        <p:spPr bwMode="auto">
          <a:xfrm>
            <a:off x="404813" y="5084763"/>
            <a:ext cx="798353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same rules are used for array alignment. </a:t>
            </a:r>
          </a:p>
          <a:p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There is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possibility 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to force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compiler to align 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object in a certain way:</a:t>
            </a:r>
          </a:p>
          <a:p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__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declspec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(align(16)) float x[N];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1pPr>
            <a:lvl2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2pPr>
            <a:lvl3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3pPr>
            <a:lvl4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4pPr>
            <a:lvl5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9pPr>
          </a:lstStyle>
          <a:p>
            <a:pPr eaLnBrk="1" hangingPunct="1"/>
            <a:r>
              <a:rPr lang="en-US" sz="1000" smtClean="0">
                <a:solidFill>
                  <a:srgbClr val="FFFFFF"/>
                </a:solidFill>
                <a:latin typeface="Times New Roman" pitchFamily="18" charset="0"/>
              </a:rPr>
              <a:t>10/17/10</a:t>
            </a:r>
          </a:p>
        </p:txBody>
      </p:sp>
      <p:sp>
        <p:nvSpPr>
          <p:cNvPr id="35843" name="TextBox 4"/>
          <p:cNvSpPr txBox="1">
            <a:spLocks noChangeArrowheads="1"/>
          </p:cNvSpPr>
          <p:nvPr/>
        </p:nvSpPr>
        <p:spPr bwMode="auto">
          <a:xfrm>
            <a:off x="539750" y="333375"/>
            <a:ext cx="77771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Data Structure Alignment</a:t>
            </a:r>
            <a:endParaRPr lang="ru-RU" sz="28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3" y="980728"/>
            <a:ext cx="2376263" cy="1938992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struct</a:t>
            </a:r>
            <a:r>
              <a:rPr lang="en-US" sz="20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foo {   </a:t>
            </a:r>
          </a:p>
          <a:p>
            <a:pPr>
              <a:defRPr/>
            </a:pPr>
            <a:r>
              <a:rPr lang="en-US" sz="20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   </a:t>
            </a:r>
            <a:r>
              <a:rPr lang="en-US" sz="2000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bool</a:t>
            </a:r>
            <a:r>
              <a:rPr lang="en-US" sz="20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a;</a:t>
            </a:r>
          </a:p>
          <a:p>
            <a:pPr>
              <a:defRPr/>
            </a:pPr>
            <a:r>
              <a:rPr lang="en-US" sz="20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   short b;                       </a:t>
            </a:r>
          </a:p>
          <a:p>
            <a:pPr>
              <a:defRPr/>
            </a:pPr>
            <a:r>
              <a:rPr lang="en-US" sz="20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   long </a:t>
            </a:r>
            <a:r>
              <a:rPr lang="en-US" sz="2000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long</a:t>
            </a:r>
            <a:r>
              <a:rPr lang="en-US" sz="20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c;</a:t>
            </a:r>
          </a:p>
          <a:p>
            <a:pPr>
              <a:defRPr/>
            </a:pPr>
            <a:r>
              <a:rPr lang="en-US" sz="20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   </a:t>
            </a:r>
            <a:r>
              <a:rPr lang="en-US" sz="2000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bool</a:t>
            </a:r>
            <a:r>
              <a:rPr lang="en-US" sz="20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d;</a:t>
            </a:r>
          </a:p>
          <a:p>
            <a:pPr>
              <a:defRPr/>
            </a:pPr>
            <a:r>
              <a:rPr lang="en-US" sz="20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};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48849" y="605324"/>
            <a:ext cx="2376263" cy="2862322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struct</a:t>
            </a:r>
            <a:r>
              <a:rPr lang="en-US" sz="20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foo {   </a:t>
            </a:r>
          </a:p>
          <a:p>
            <a:pPr>
              <a:defRPr/>
            </a:pPr>
            <a:r>
              <a:rPr lang="en-US" sz="20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   </a:t>
            </a:r>
            <a:r>
              <a:rPr lang="en-US" sz="2000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bool</a:t>
            </a:r>
            <a:r>
              <a:rPr lang="en-US" sz="20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a;</a:t>
            </a:r>
          </a:p>
          <a:p>
            <a:pPr>
              <a:defRPr/>
            </a:pPr>
            <a:r>
              <a:rPr lang="en-US" sz="20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   char pad1[1];</a:t>
            </a:r>
          </a:p>
          <a:p>
            <a:pPr>
              <a:defRPr/>
            </a:pPr>
            <a:r>
              <a:rPr lang="en-US" sz="20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   short b;</a:t>
            </a:r>
          </a:p>
          <a:p>
            <a:pPr>
              <a:defRPr/>
            </a:pPr>
            <a:r>
              <a:rPr lang="en-US" sz="20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   char pad2[4];                       </a:t>
            </a:r>
          </a:p>
          <a:p>
            <a:pPr>
              <a:defRPr/>
            </a:pPr>
            <a:r>
              <a:rPr lang="en-US" sz="20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   long </a:t>
            </a:r>
            <a:r>
              <a:rPr lang="en-US" sz="2000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long</a:t>
            </a:r>
            <a:r>
              <a:rPr lang="en-US" sz="20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c;</a:t>
            </a:r>
          </a:p>
          <a:p>
            <a:pPr>
              <a:defRPr/>
            </a:pPr>
            <a:r>
              <a:rPr lang="en-US" sz="20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   </a:t>
            </a:r>
            <a:r>
              <a:rPr lang="en-US" sz="2000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bool</a:t>
            </a:r>
            <a:r>
              <a:rPr lang="en-US" sz="20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d;</a:t>
            </a:r>
          </a:p>
          <a:p>
            <a:pPr>
              <a:defRPr/>
            </a:pPr>
            <a:r>
              <a:rPr lang="en-US" sz="20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   char pad3[7];</a:t>
            </a:r>
          </a:p>
          <a:p>
            <a:pPr>
              <a:defRPr/>
            </a:pPr>
            <a:r>
              <a:rPr lang="en-US" sz="20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}; </a:t>
            </a:r>
          </a:p>
        </p:txBody>
      </p:sp>
      <p:sp>
        <p:nvSpPr>
          <p:cNvPr id="9" name="Notched Right Arrow 12"/>
          <p:cNvSpPr>
            <a:spLocks noChangeArrowheads="1"/>
          </p:cNvSpPr>
          <p:nvPr/>
        </p:nvSpPr>
        <p:spPr bwMode="auto">
          <a:xfrm>
            <a:off x="3643016" y="1676122"/>
            <a:ext cx="576263" cy="720725"/>
          </a:xfrm>
          <a:prstGeom prst="notchedRight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/>
          </a:gra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5853" name="TextBox 9"/>
          <p:cNvSpPr txBox="1">
            <a:spLocks noChangeArrowheads="1"/>
          </p:cNvSpPr>
          <p:nvPr/>
        </p:nvSpPr>
        <p:spPr bwMode="auto">
          <a:xfrm>
            <a:off x="539750" y="3514725"/>
            <a:ext cx="80645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8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order of fields in the structure affects the size of the object of a derived type. </a:t>
            </a: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To reduce the size of the object structure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fields should be </a:t>
            </a: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sorted by descending of its size.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You can use __</a:t>
            </a:r>
            <a:r>
              <a:rPr lang="en-US" sz="1800" b="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declspec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to align structure fields.</a:t>
            </a:r>
            <a:endParaRPr lang="ru-RU" sz="1800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553" y="4581128"/>
            <a:ext cx="6685559" cy="1477328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typedef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struct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aStuct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{</a:t>
            </a:r>
          </a:p>
          <a:p>
            <a:pPr>
              <a:defRPr/>
            </a:pP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__</a:t>
            </a:r>
            <a:r>
              <a:rPr lang="en-US" sz="1800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declspec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(align(16)) float x[N];</a:t>
            </a:r>
          </a:p>
          <a:p>
            <a:pPr>
              <a:defRPr/>
            </a:pP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__</a:t>
            </a:r>
            <a:r>
              <a:rPr lang="en-US" sz="1800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declspec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(align(16)) float y[N];</a:t>
            </a:r>
          </a:p>
          <a:p>
            <a:pPr>
              <a:defRPr/>
            </a:pP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__</a:t>
            </a:r>
            <a:r>
              <a:rPr lang="en-US" sz="1800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declspec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(align(16)) float z[N];</a:t>
            </a:r>
          </a:p>
          <a:p>
            <a:pPr>
              <a:defRPr/>
            </a:pP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};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1pPr>
            <a:lvl2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2pPr>
            <a:lvl3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3pPr>
            <a:lvl4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4pPr>
            <a:lvl5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9pPr>
          </a:lstStyle>
          <a:p>
            <a:pPr eaLnBrk="1" hangingPunct="1"/>
            <a:r>
              <a:rPr lang="en-US" sz="1000" smtClean="0">
                <a:solidFill>
                  <a:srgbClr val="FFFFFF"/>
                </a:solidFill>
                <a:latin typeface="Times New Roman" pitchFamily="18" charset="0"/>
              </a:rPr>
              <a:t>10/17/10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39975" y="908050"/>
            <a:ext cx="3887788" cy="647700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for(</a:t>
            </a:r>
            <a:r>
              <a:rPr lang="en-US" sz="1800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=0;i&lt;100;i++) </a:t>
            </a:r>
          </a:p>
          <a:p>
            <a:pPr algn="ctr">
              <a:defRPr/>
            </a:pP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p[</a:t>
            </a:r>
            <a:r>
              <a:rPr lang="en-US" sz="1800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]=b[</a:t>
            </a:r>
            <a:r>
              <a:rPr lang="en-US" sz="1800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]</a:t>
            </a:r>
            <a:endParaRPr lang="ru-RU" sz="1800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3850" y="1773238"/>
          <a:ext cx="2016125" cy="2682872"/>
        </p:xfrm>
        <a:graphic>
          <a:graphicData uri="http://schemas.openxmlformats.org/drawingml/2006/table">
            <a:tbl>
              <a:tblPr bandRow="1" bandCol="1">
                <a:tableStyleId>{5C22544A-7EE6-4342-B048-85BDC9FD1C3A}</a:tableStyleId>
              </a:tblPr>
              <a:tblGrid>
                <a:gridCol w="432027"/>
                <a:gridCol w="1584098"/>
              </a:tblGrid>
              <a:tr h="33535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ru-RU" sz="1600" dirty="0"/>
                    </a:p>
                  </a:txBody>
                  <a:tcPr marL="91436" marR="91436" marT="45731" marB="45731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p[0]=b[0]</a:t>
                      </a:r>
                      <a:endParaRPr lang="ru-RU" sz="1600" dirty="0"/>
                    </a:p>
                  </a:txBody>
                  <a:tcPr marL="91436" marR="91436" marT="45731" marB="45731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33535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ru-RU" sz="1600" dirty="0"/>
                    </a:p>
                  </a:txBody>
                  <a:tcPr marL="91436" marR="91436" marT="45731" marB="45731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p[1]=b[1]</a:t>
                      </a:r>
                      <a:endParaRPr lang="ru-RU" sz="1600" dirty="0"/>
                    </a:p>
                  </a:txBody>
                  <a:tcPr marL="91436" marR="91436" marT="45731" marB="45731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33535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ru-RU" sz="1600" dirty="0"/>
                    </a:p>
                  </a:txBody>
                  <a:tcPr marL="91436" marR="91436" marT="45731" marB="45731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p[2]=b[2]</a:t>
                      </a:r>
                      <a:endParaRPr lang="ru-RU" sz="1600" dirty="0"/>
                    </a:p>
                  </a:txBody>
                  <a:tcPr marL="91436" marR="91436" marT="45731" marB="45731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33535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ru-RU" sz="1600" dirty="0"/>
                    </a:p>
                  </a:txBody>
                  <a:tcPr marL="91436" marR="91436" marT="45731" marB="45731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p[2]=b[2]</a:t>
                      </a:r>
                      <a:endParaRPr lang="ru-RU" sz="1600" dirty="0"/>
                    </a:p>
                  </a:txBody>
                  <a:tcPr marL="91436" marR="91436" marT="45731" marB="45731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33535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ru-RU" sz="1600" dirty="0"/>
                    </a:p>
                  </a:txBody>
                  <a:tcPr marL="91436" marR="91436" marT="45731" marB="45731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91436" marR="91436" marT="45731" marB="45731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33535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97</a:t>
                      </a:r>
                      <a:endParaRPr lang="ru-RU" sz="1600" dirty="0"/>
                    </a:p>
                  </a:txBody>
                  <a:tcPr marL="91436" marR="91436" marT="45731" marB="45731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p[97]=b[97]</a:t>
                      </a:r>
                      <a:endParaRPr lang="ru-RU" sz="1600" dirty="0"/>
                    </a:p>
                  </a:txBody>
                  <a:tcPr marL="91436" marR="91436" marT="45731" marB="45731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33535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98</a:t>
                      </a:r>
                      <a:endParaRPr lang="ru-RU" sz="1600" dirty="0"/>
                    </a:p>
                  </a:txBody>
                  <a:tcPr marL="91436" marR="91436" marT="45731" marB="45731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p[98]=b[98]</a:t>
                      </a:r>
                      <a:endParaRPr lang="ru-RU" sz="1600" dirty="0"/>
                    </a:p>
                  </a:txBody>
                  <a:tcPr marL="91436" marR="91436" marT="45731" marB="45731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33535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99</a:t>
                      </a:r>
                      <a:endParaRPr lang="ru-RU" sz="1600" dirty="0"/>
                    </a:p>
                  </a:txBody>
                  <a:tcPr marL="91436" marR="91436" marT="45731" marB="45731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p[99]=b[99]</a:t>
                      </a:r>
                      <a:endParaRPr lang="ru-RU" sz="1600" dirty="0"/>
                    </a:p>
                  </a:txBody>
                  <a:tcPr marL="91436" marR="91436" marT="45731" marB="45731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276600" y="1773238"/>
          <a:ext cx="2303463" cy="814388"/>
        </p:xfrm>
        <a:graphic>
          <a:graphicData uri="http://schemas.openxmlformats.org/drawingml/2006/table">
            <a:tbl>
              <a:tblPr bandRow="1" bandCol="1">
                <a:tableStyleId>{5C22544A-7EE6-4342-B048-85BDC9FD1C3A}</a:tableStyleId>
              </a:tblPr>
              <a:tblGrid>
                <a:gridCol w="493599"/>
                <a:gridCol w="1809864"/>
              </a:tblGrid>
              <a:tr h="40719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ru-RU" sz="1600" dirty="0"/>
                    </a:p>
                  </a:txBody>
                  <a:tcPr marL="91409" marR="91409" marT="45709" marB="45709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p[0]=b[0]</a:t>
                      </a:r>
                      <a:endParaRPr lang="ru-RU" sz="1600" dirty="0"/>
                    </a:p>
                  </a:txBody>
                  <a:tcPr marL="91409" marR="91409" marT="45709" marB="45709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40719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ru-RU" sz="1600" dirty="0"/>
                    </a:p>
                  </a:txBody>
                  <a:tcPr marL="91409" marR="91409" marT="45709" marB="45709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p[1]=b[1]</a:t>
                      </a:r>
                      <a:endParaRPr lang="ru-RU" sz="1600" dirty="0"/>
                    </a:p>
                  </a:txBody>
                  <a:tcPr marL="91409" marR="91409" marT="45709" marB="45709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276600" y="3933825"/>
          <a:ext cx="2303463" cy="670016"/>
        </p:xfrm>
        <a:graphic>
          <a:graphicData uri="http://schemas.openxmlformats.org/drawingml/2006/table">
            <a:tbl>
              <a:tblPr bandRow="1" bandCol="1">
                <a:tableStyleId>{5C22544A-7EE6-4342-B048-85BDC9FD1C3A}</a:tableStyleId>
              </a:tblPr>
              <a:tblGrid>
                <a:gridCol w="493599"/>
                <a:gridCol w="1809864"/>
              </a:tblGrid>
              <a:tr h="33496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ru-RU" sz="1600" dirty="0"/>
                    </a:p>
                  </a:txBody>
                  <a:tcPr marL="91409" marR="91409" marT="45584" marB="45584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p[98]=b[98]</a:t>
                      </a:r>
                      <a:endParaRPr lang="ru-RU" sz="1600" dirty="0"/>
                    </a:p>
                  </a:txBody>
                  <a:tcPr marL="91409" marR="91409" marT="45584" marB="45584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ru-RU" sz="1600" dirty="0"/>
                    </a:p>
                  </a:txBody>
                  <a:tcPr marL="91409" marR="91409" marT="45584" marB="45584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p[99]=b[99]</a:t>
                      </a:r>
                      <a:endParaRPr lang="ru-RU" sz="1600" dirty="0"/>
                    </a:p>
                  </a:txBody>
                  <a:tcPr marL="91409" marR="91409" marT="45584" marB="45584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276600" y="2708275"/>
          <a:ext cx="2303463" cy="1008063"/>
        </p:xfrm>
        <a:graphic>
          <a:graphicData uri="http://schemas.openxmlformats.org/drawingml/2006/table">
            <a:tbl>
              <a:tblPr bandRow="1" bandCol="1">
                <a:tableStyleId>{5C22544A-7EE6-4342-B048-85BDC9FD1C3A}</a:tableStyleId>
              </a:tblPr>
              <a:tblGrid>
                <a:gridCol w="493599"/>
                <a:gridCol w="1809864"/>
              </a:tblGrid>
              <a:tr h="33602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 marL="91409" marR="91409" marT="45718" marB="45718">
                    <a:gradFill>
                      <a:gsLst>
                        <a:gs pos="0">
                          <a:srgbClr val="DDEBCF"/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p[</a:t>
                      </a:r>
                      <a:r>
                        <a:rPr lang="ru-RU" sz="1600" dirty="0" smtClean="0"/>
                        <a:t>2</a:t>
                      </a:r>
                      <a:r>
                        <a:rPr lang="en-US" sz="1600" dirty="0" smtClean="0"/>
                        <a:t>:9]=b[2:9]</a:t>
                      </a:r>
                      <a:endParaRPr lang="ru-RU" sz="1600" dirty="0"/>
                    </a:p>
                  </a:txBody>
                  <a:tcPr marL="91409" marR="91409" marT="45718" marB="45718">
                    <a:gradFill>
                      <a:gsLst>
                        <a:gs pos="0">
                          <a:srgbClr val="DDEBCF"/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</a:gradFill>
                  </a:tcPr>
                </a:tc>
              </a:tr>
              <a:tr h="33602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ru-RU" sz="1600" dirty="0"/>
                    </a:p>
                  </a:txBody>
                  <a:tcPr marL="91409" marR="91409" marT="45718" marB="45718">
                    <a:gradFill>
                      <a:gsLst>
                        <a:gs pos="0">
                          <a:srgbClr val="DDEBCF"/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sz="1600" baseline="0" dirty="0">
                        <a:solidFill>
                          <a:srgbClr val="00B050"/>
                        </a:solidFill>
                      </a:endParaRPr>
                    </a:p>
                  </a:txBody>
                  <a:tcPr marL="91409" marR="91409" marT="45718" marB="45718">
                    <a:gradFill>
                      <a:gsLst>
                        <a:gs pos="0">
                          <a:srgbClr val="DDEBCF"/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</a:gradFill>
                  </a:tcPr>
                </a:tc>
              </a:tr>
              <a:tr h="33602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</a:t>
                      </a:r>
                      <a:endParaRPr lang="ru-RU" sz="1600" dirty="0"/>
                    </a:p>
                  </a:txBody>
                  <a:tcPr marL="91409" marR="91409" marT="45718" marB="45718">
                    <a:gradFill>
                      <a:gsLst>
                        <a:gs pos="0">
                          <a:srgbClr val="DDEBCF"/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p[90:97]=b[90:97]</a:t>
                      </a:r>
                      <a:endParaRPr lang="ru-RU" sz="1600" dirty="0"/>
                    </a:p>
                  </a:txBody>
                  <a:tcPr marL="91409" marR="91409" marT="45718" marB="45718">
                    <a:gradFill>
                      <a:gsLst>
                        <a:gs pos="0">
                          <a:srgbClr val="DDEBCF"/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36933" name="Notched Right Arrow 12"/>
          <p:cNvSpPr>
            <a:spLocks noChangeArrowheads="1"/>
          </p:cNvSpPr>
          <p:nvPr/>
        </p:nvSpPr>
        <p:spPr bwMode="auto">
          <a:xfrm>
            <a:off x="2555875" y="2924175"/>
            <a:ext cx="576263" cy="720725"/>
          </a:xfrm>
          <a:prstGeom prst="notchedRight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934" name="TextBox 14"/>
          <p:cNvSpPr txBox="1">
            <a:spLocks noChangeArrowheads="1"/>
          </p:cNvSpPr>
          <p:nvPr/>
        </p:nvSpPr>
        <p:spPr bwMode="auto">
          <a:xfrm>
            <a:off x="1042988" y="260350"/>
            <a:ext cx="6408737" cy="400050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approximate scheme of  the loop vectorization</a:t>
            </a:r>
            <a:endParaRPr lang="ru-RU" sz="200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935" name="TextBox 15"/>
          <p:cNvSpPr txBox="1">
            <a:spLocks noChangeArrowheads="1"/>
          </p:cNvSpPr>
          <p:nvPr/>
        </p:nvSpPr>
        <p:spPr bwMode="auto">
          <a:xfrm>
            <a:off x="6227763" y="1844675"/>
            <a:ext cx="2520950" cy="830997"/>
          </a:xfrm>
          <a:prstGeom prst="rect">
            <a:avLst/>
          </a:prstGeo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Non-aligned starting elements passed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6936" name="Left Arrow 16"/>
          <p:cNvSpPr>
            <a:spLocks noChangeArrowheads="1"/>
          </p:cNvSpPr>
          <p:nvPr/>
        </p:nvSpPr>
        <p:spPr bwMode="auto">
          <a:xfrm>
            <a:off x="5724525" y="1989138"/>
            <a:ext cx="360363" cy="287337"/>
          </a:xfrm>
          <a:prstGeom prst="leftArrow">
            <a:avLst>
              <a:gd name="adj1" fmla="val 50000"/>
              <a:gd name="adj2" fmla="val 50166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937" name="TextBox 17"/>
          <p:cNvSpPr txBox="1">
            <a:spLocks noChangeArrowheads="1"/>
          </p:cNvSpPr>
          <p:nvPr/>
        </p:nvSpPr>
        <p:spPr bwMode="auto">
          <a:xfrm>
            <a:off x="6227763" y="2781300"/>
            <a:ext cx="2520950" cy="830263"/>
          </a:xfrm>
          <a:prstGeom prst="rect">
            <a:avLst/>
          </a:prstGeom>
          <a:gradFill rotWithShape="0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Vector operations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Vector register - </a:t>
            </a:r>
            <a:r>
              <a:rPr lang="ru-RU" dirty="0">
                <a:solidFill>
                  <a:schemeClr val="tx1"/>
                </a:solidFill>
              </a:rPr>
              <a:t> 8 </a:t>
            </a:r>
            <a:r>
              <a:rPr lang="en-US" dirty="0">
                <a:solidFill>
                  <a:schemeClr val="tx1"/>
                </a:solidFill>
              </a:rPr>
              <a:t>elements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6938" name="Left Arrow 18"/>
          <p:cNvSpPr>
            <a:spLocks noChangeArrowheads="1"/>
          </p:cNvSpPr>
          <p:nvPr/>
        </p:nvSpPr>
        <p:spPr bwMode="auto">
          <a:xfrm>
            <a:off x="5724525" y="4149725"/>
            <a:ext cx="360363" cy="287338"/>
          </a:xfrm>
          <a:prstGeom prst="leftArrow">
            <a:avLst>
              <a:gd name="adj1" fmla="val 50000"/>
              <a:gd name="adj2" fmla="val 50166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939" name="TextBox 19"/>
          <p:cNvSpPr txBox="1">
            <a:spLocks noChangeArrowheads="1"/>
          </p:cNvSpPr>
          <p:nvPr/>
        </p:nvSpPr>
        <p:spPr bwMode="auto">
          <a:xfrm>
            <a:off x="6300788" y="4149725"/>
            <a:ext cx="2519362" cy="338138"/>
          </a:xfrm>
          <a:prstGeom prst="rect">
            <a:avLst/>
          </a:prstGeo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Tail loop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36940" name="Left Arrow 20"/>
          <p:cNvSpPr>
            <a:spLocks noChangeArrowheads="1"/>
          </p:cNvSpPr>
          <p:nvPr/>
        </p:nvSpPr>
        <p:spPr bwMode="auto">
          <a:xfrm>
            <a:off x="5724525" y="3068638"/>
            <a:ext cx="360363" cy="288925"/>
          </a:xfrm>
          <a:prstGeom prst="leftArrow">
            <a:avLst>
              <a:gd name="adj1" fmla="val 50000"/>
              <a:gd name="adj2" fmla="val 49890"/>
            </a:avLst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941" name="TextBox 1"/>
          <p:cNvSpPr txBox="1">
            <a:spLocks noChangeArrowheads="1"/>
          </p:cNvSpPr>
          <p:nvPr/>
        </p:nvSpPr>
        <p:spPr bwMode="auto">
          <a:xfrm>
            <a:off x="250825" y="4868863"/>
            <a:ext cx="84978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/>
              <a:t> </a:t>
            </a:r>
            <a:r>
              <a:rPr lang="en-US" dirty="0" smtClean="0">
                <a:solidFill>
                  <a:schemeClr val="tx1"/>
                </a:solidFill>
              </a:rPr>
              <a:t>Loop </a:t>
            </a:r>
            <a:r>
              <a:rPr lang="en-US" dirty="0" err="1" smtClean="0">
                <a:solidFill>
                  <a:schemeClr val="tx1"/>
                </a:solidFill>
              </a:rPr>
              <a:t>vectorization</a:t>
            </a:r>
            <a:r>
              <a:rPr lang="en-US" dirty="0" smtClean="0">
                <a:solidFill>
                  <a:schemeClr val="tx1"/>
                </a:solidFill>
              </a:rPr>
              <a:t> usually </a:t>
            </a:r>
            <a:r>
              <a:rPr lang="en-US" dirty="0">
                <a:solidFill>
                  <a:schemeClr val="tx1"/>
                </a:solidFill>
              </a:rPr>
              <a:t>produces three loops: loop </a:t>
            </a:r>
            <a:r>
              <a:rPr lang="en-US" dirty="0" smtClean="0">
                <a:solidFill>
                  <a:schemeClr val="tx1"/>
                </a:solidFill>
              </a:rPr>
              <a:t>for non-aligned staring elements, </a:t>
            </a:r>
            <a:r>
              <a:rPr lang="en-US" dirty="0" err="1">
                <a:solidFill>
                  <a:schemeClr val="tx1"/>
                </a:solidFill>
              </a:rPr>
              <a:t>vectorized</a:t>
            </a:r>
            <a:r>
              <a:rPr lang="en-US" dirty="0">
                <a:solidFill>
                  <a:schemeClr val="tx1"/>
                </a:solidFill>
              </a:rPr>
              <a:t> loop and tail. </a:t>
            </a:r>
            <a:r>
              <a:rPr lang="en-US" dirty="0" err="1">
                <a:solidFill>
                  <a:schemeClr val="tx1"/>
                </a:solidFill>
              </a:rPr>
              <a:t>Vectorization</a:t>
            </a:r>
            <a:r>
              <a:rPr lang="en-US" dirty="0">
                <a:solidFill>
                  <a:schemeClr val="tx1"/>
                </a:solidFill>
              </a:rPr>
              <a:t> of loop with small number of </a:t>
            </a:r>
            <a:r>
              <a:rPr lang="en-US" dirty="0" smtClean="0">
                <a:solidFill>
                  <a:schemeClr val="tx1"/>
                </a:solidFill>
              </a:rPr>
              <a:t>iterations </a:t>
            </a:r>
            <a:r>
              <a:rPr lang="en-US" dirty="0">
                <a:solidFill>
                  <a:schemeClr val="tx1"/>
                </a:solidFill>
              </a:rPr>
              <a:t>can be unprofitable. 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333375" y="158750"/>
            <a:ext cx="8356600" cy="461963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Additional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vectorization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example</a:t>
            </a:r>
            <a:endParaRPr lang="ru-RU" sz="28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89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1pPr>
            <a:lvl2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2pPr>
            <a:lvl3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3pPr>
            <a:lvl4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4pPr>
            <a:lvl5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9pPr>
          </a:lstStyle>
          <a:p>
            <a:pPr eaLnBrk="1" hangingPunct="1"/>
            <a:r>
              <a:rPr lang="en-US" sz="1000" smtClean="0">
                <a:solidFill>
                  <a:srgbClr val="FFFFFF"/>
                </a:solidFill>
                <a:latin typeface="Times New Roman" pitchFamily="18" charset="0"/>
              </a:rPr>
              <a:t>10/17/10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9928" y="1228110"/>
            <a:ext cx="3384376" cy="2308324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void Calculate(float * </a:t>
            </a:r>
            <a:r>
              <a:rPr lang="en-US" sz="1800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a,float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* b, </a:t>
            </a:r>
          </a:p>
          <a:p>
            <a:pPr>
              <a:defRPr/>
            </a:pP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                          float * c , </a:t>
            </a:r>
            <a:r>
              <a:rPr lang="en-US" sz="1800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n) {</a:t>
            </a:r>
          </a:p>
          <a:p>
            <a:pPr>
              <a:defRPr/>
            </a:pPr>
            <a:r>
              <a:rPr lang="en-US" sz="1800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i;</a:t>
            </a:r>
          </a:p>
          <a:p>
            <a:pPr>
              <a:defRPr/>
            </a:pP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 for(i=0;i&lt;</a:t>
            </a:r>
            <a:r>
              <a:rPr lang="en-US" sz="1800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n;i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++) {</a:t>
            </a:r>
          </a:p>
          <a:p>
            <a:pPr>
              <a:defRPr/>
            </a:pP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   a[i] = a[i]+b[i]+c[i];</a:t>
            </a:r>
          </a:p>
          <a:p>
            <a:pPr>
              <a:defRPr/>
            </a:pP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 }</a:t>
            </a:r>
          </a:p>
          <a:p>
            <a:pPr>
              <a:defRPr/>
            </a:pP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 return;</a:t>
            </a:r>
          </a:p>
          <a:p>
            <a:pPr>
              <a:defRPr/>
            </a:pP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79912" y="1221519"/>
            <a:ext cx="4680521" cy="3970318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#include &lt;</a:t>
            </a:r>
            <a:r>
              <a:rPr lang="en-US" sz="1800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stdio.h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pPr>
              <a:defRPr/>
            </a:pP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#define N 1000</a:t>
            </a:r>
          </a:p>
          <a:p>
            <a:pPr>
              <a:defRPr/>
            </a:pP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extern void Calculate(float *,float *, float *,</a:t>
            </a:r>
            <a:r>
              <a:rPr lang="en-US" sz="1800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);</a:t>
            </a:r>
          </a:p>
          <a:p>
            <a:pPr>
              <a:defRPr/>
            </a:pPr>
            <a:r>
              <a:rPr lang="en-US" sz="1800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main() {</a:t>
            </a:r>
          </a:p>
          <a:p>
            <a:pPr>
              <a:defRPr/>
            </a:pP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float x[N],y[N],z[N];</a:t>
            </a:r>
          </a:p>
          <a:p>
            <a:pPr>
              <a:defRPr/>
            </a:pPr>
            <a:r>
              <a:rPr lang="en-US" sz="1800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i,rep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;</a:t>
            </a:r>
          </a:p>
          <a:p>
            <a:pPr>
              <a:defRPr/>
            </a:pP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for(i=0;i&lt;</a:t>
            </a:r>
            <a:r>
              <a:rPr lang="en-US" sz="1800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N;i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++) {</a:t>
            </a:r>
          </a:p>
          <a:p>
            <a:pPr>
              <a:defRPr/>
            </a:pP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 x[i] = 1;y[i] = 0; z[i] = 1;</a:t>
            </a:r>
          </a:p>
          <a:p>
            <a:pPr>
              <a:defRPr/>
            </a:pP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}</a:t>
            </a:r>
          </a:p>
          <a:p>
            <a:pPr>
              <a:defRPr/>
            </a:pP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for(rep=0;rep&lt;10000000;rep++) {</a:t>
            </a:r>
          </a:p>
          <a:p>
            <a:pPr>
              <a:defRPr/>
            </a:pP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Calculate(&amp;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x[1]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,&amp;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y[0]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,&amp;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z[0]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,N-1);</a:t>
            </a:r>
          </a:p>
          <a:p>
            <a:pPr>
              <a:defRPr/>
            </a:pP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}</a:t>
            </a:r>
          </a:p>
          <a:p>
            <a:pPr>
              <a:defRPr/>
            </a:pPr>
            <a:r>
              <a:rPr lang="en-US" sz="1800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printf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("x[1]=%f\</a:t>
            </a:r>
            <a:r>
              <a:rPr lang="en-US" sz="1800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n",x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[1]);</a:t>
            </a:r>
          </a:p>
          <a:p>
            <a:pPr>
              <a:defRPr/>
            </a:pP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}</a:t>
            </a:r>
            <a:endParaRPr lang="ru-RU" sz="1800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898" name="TextBox 7"/>
          <p:cNvSpPr txBox="1">
            <a:spLocks noChangeArrowheads="1"/>
          </p:cNvSpPr>
          <p:nvPr/>
        </p:nvSpPr>
        <p:spPr bwMode="auto">
          <a:xfrm>
            <a:off x="333375" y="717550"/>
            <a:ext cx="30972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Vector.c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37899" name="TextBox 8"/>
          <p:cNvSpPr txBox="1">
            <a:spLocks noChangeArrowheads="1"/>
          </p:cNvSpPr>
          <p:nvPr/>
        </p:nvSpPr>
        <p:spPr bwMode="auto">
          <a:xfrm>
            <a:off x="4148138" y="698500"/>
            <a:ext cx="19446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Main.c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Notched Right Arrow 9"/>
          <p:cNvSpPr/>
          <p:nvPr/>
        </p:nvSpPr>
        <p:spPr bwMode="auto">
          <a:xfrm>
            <a:off x="3173052" y="3933056"/>
            <a:ext cx="514472" cy="432048"/>
          </a:xfrm>
          <a:prstGeom prst="notchedRightArrow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7903" name="TextBox 11"/>
          <p:cNvSpPr txBox="1">
            <a:spLocks noChangeArrowheads="1"/>
          </p:cNvSpPr>
          <p:nvPr/>
        </p:nvSpPr>
        <p:spPr bwMode="auto">
          <a:xfrm>
            <a:off x="190500" y="4006850"/>
            <a:ext cx="298255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First argument alignment differs</a:t>
            </a:r>
            <a:endParaRPr lang="ru-RU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3945" y="5301208"/>
            <a:ext cx="8126488" cy="646331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tx1"/>
                </a:solidFill>
              </a:rPr>
              <a:t>icl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main.c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vec.c</a:t>
            </a:r>
            <a:r>
              <a:rPr lang="en-US" dirty="0">
                <a:solidFill>
                  <a:schemeClr val="tx1"/>
                </a:solidFill>
              </a:rPr>
              <a:t> -O1 –</a:t>
            </a:r>
            <a:r>
              <a:rPr lang="en-US" dirty="0" err="1">
                <a:solidFill>
                  <a:schemeClr val="tx1"/>
                </a:solidFill>
              </a:rPr>
              <a:t>FeA</a:t>
            </a: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time a.exe                                 </a:t>
            </a:r>
            <a:r>
              <a:rPr lang="en-US" sz="2000" dirty="0">
                <a:solidFill>
                  <a:srgbClr val="C00000"/>
                </a:solidFill>
              </a:rPr>
              <a:t>12.6 s.</a:t>
            </a:r>
            <a:r>
              <a:rPr lang="en-US" dirty="0">
                <a:solidFill>
                  <a:schemeClr val="tx1"/>
                </a:solidFill>
              </a:rPr>
              <a:t>     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1pPr>
            <a:lvl2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2pPr>
            <a:lvl3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3pPr>
            <a:lvl4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4pPr>
            <a:lvl5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9pPr>
          </a:lstStyle>
          <a:p>
            <a:pPr eaLnBrk="1" hangingPunct="1"/>
            <a:r>
              <a:rPr lang="en-US" sz="1000" smtClean="0">
                <a:solidFill>
                  <a:srgbClr val="FFFFFF"/>
                </a:solidFill>
                <a:latin typeface="Times New Roman" pitchFamily="18" charset="0"/>
              </a:rPr>
              <a:t>10/17/10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7960" y="231062"/>
            <a:ext cx="8486528" cy="1938992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Compiler makes auto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vectorization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for –O2 or –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O3. 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Option 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-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Qvec_report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informs about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vectorized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loops.  </a:t>
            </a:r>
          </a:p>
          <a:p>
            <a:pPr>
              <a:defRPr/>
            </a:pP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icl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main.c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vec.c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–O2 –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Qvec_report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–Feb</a:t>
            </a:r>
          </a:p>
          <a:p>
            <a:pPr>
              <a:defRPr/>
            </a:pP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vec.c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(3): (col. 3) remark: LOOP WAS VECTORIZED.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time b.exe         </a:t>
            </a:r>
            <a:r>
              <a:rPr lang="en-US" sz="20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3.67 s.</a:t>
            </a:r>
          </a:p>
          <a:p>
            <a:pPr>
              <a:defRPr/>
            </a:pPr>
            <a:r>
              <a:rPr lang="en-US" sz="1800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Vectorization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is possible because </a:t>
            </a:r>
            <a:r>
              <a:rPr lang="en-US" sz="1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the compiler inserts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run-time check for </a:t>
            </a:r>
            <a:r>
              <a:rPr lang="en-US" sz="1800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vectorizing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when some of the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pointers </a:t>
            </a:r>
            <a:r>
              <a:rPr lang="en-US" sz="1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may be not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aliased. </a:t>
            </a:r>
            <a:r>
              <a:rPr lang="en-US" sz="1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The application size is enlarged.    </a:t>
            </a:r>
            <a:endParaRPr lang="ru-RU" sz="18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918" name="TextBox 5"/>
          <p:cNvSpPr txBox="1">
            <a:spLocks noChangeArrowheads="1"/>
          </p:cNvSpPr>
          <p:nvPr/>
        </p:nvSpPr>
        <p:spPr bwMode="auto">
          <a:xfrm>
            <a:off x="71438" y="350838"/>
            <a:ext cx="5397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1)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3" y="2163345"/>
            <a:ext cx="8500071" cy="369332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void Calculate(float * </a:t>
            </a:r>
            <a:r>
              <a:rPr lang="en-US" sz="1800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resrtict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a,float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*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restrict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b, float *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restrict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c , </a:t>
            </a:r>
            <a:r>
              <a:rPr lang="en-US" sz="1800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n) {</a:t>
            </a:r>
          </a:p>
        </p:txBody>
      </p:sp>
      <p:sp>
        <p:nvSpPr>
          <p:cNvPr id="38922" name="TextBox 7"/>
          <p:cNvSpPr txBox="1">
            <a:spLocks noChangeArrowheads="1"/>
          </p:cNvSpPr>
          <p:nvPr/>
        </p:nvSpPr>
        <p:spPr bwMode="auto">
          <a:xfrm>
            <a:off x="115888" y="2154238"/>
            <a:ext cx="5397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2)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1087" y="2708920"/>
            <a:ext cx="8486528" cy="1415772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To restrict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align attribute 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we need to add option –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Qstd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=c99 </a:t>
            </a:r>
          </a:p>
          <a:p>
            <a:pPr>
              <a:defRPr/>
            </a:pP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icl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main.c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vec.c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–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Qstd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=c99 –O2 –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Qvec_report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–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Fec</a:t>
            </a: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vec.c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(3): (col. 3) remark: LOOP WAS VECTORIZED.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time c.exe         </a:t>
            </a:r>
            <a:r>
              <a:rPr lang="en-US" sz="20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3.55 s.</a:t>
            </a:r>
          </a:p>
          <a:p>
            <a:pPr>
              <a:defRPr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Small improvement because of avoiding run-time check    </a:t>
            </a:r>
            <a:endParaRPr lang="ru-RU" sz="18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2487" y="4509120"/>
            <a:ext cx="8486528" cy="646331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Useful fact: For modern calculation systems performance of aligned and unaligned instructions almost the same </a:t>
            </a:r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when applied to aligned 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objects. </a:t>
            </a:r>
            <a:endParaRPr lang="ru-RU" sz="1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1pPr>
            <a:lvl2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2pPr>
            <a:lvl3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3pPr>
            <a:lvl4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4pPr>
            <a:lvl5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9pPr>
          </a:lstStyle>
          <a:p>
            <a:pPr eaLnBrk="1" hangingPunct="1"/>
            <a:r>
              <a:rPr lang="en-US" sz="1000" smtClean="0">
                <a:solidFill>
                  <a:srgbClr val="FFFFFF"/>
                </a:solidFill>
                <a:latin typeface="Times New Roman" pitchFamily="18" charset="0"/>
              </a:rPr>
              <a:t>10/17/10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6780" y="147990"/>
            <a:ext cx="8500071" cy="1200329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main() {</a:t>
            </a:r>
          </a:p>
          <a:p>
            <a:pPr>
              <a:defRPr/>
            </a:pP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__</a:t>
            </a:r>
            <a:r>
              <a:rPr lang="en-US" sz="1800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declspec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(align(16)) float x[N];</a:t>
            </a:r>
          </a:p>
          <a:p>
            <a:pPr>
              <a:defRPr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__</a:t>
            </a:r>
            <a:r>
              <a:rPr lang="en-US" sz="1800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declspec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(align(16)) float y[N];</a:t>
            </a:r>
          </a:p>
          <a:p>
            <a:pPr>
              <a:defRPr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__</a:t>
            </a:r>
            <a:r>
              <a:rPr lang="en-US" sz="1800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declspec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(align(16)) float z[N];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0376" y="2132856"/>
            <a:ext cx="8500071" cy="1477328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void Calculate(float * </a:t>
            </a:r>
            <a:r>
              <a:rPr lang="en-US" sz="1800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resrtict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a,float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* restrict b, float * restrict c , </a:t>
            </a:r>
            <a:r>
              <a:rPr lang="en-US" sz="1800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n) {</a:t>
            </a:r>
          </a:p>
          <a:p>
            <a:pPr>
              <a:defRPr/>
            </a:pPr>
            <a:r>
              <a:rPr lang="en-US" sz="1800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n;</a:t>
            </a:r>
          </a:p>
          <a:p>
            <a:pPr>
              <a:defRPr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__</a:t>
            </a:r>
            <a:r>
              <a:rPr lang="en-US" sz="1800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assume_aligned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(a,16);</a:t>
            </a:r>
          </a:p>
          <a:p>
            <a:pPr>
              <a:defRPr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__</a:t>
            </a:r>
            <a:r>
              <a:rPr lang="en-US" sz="1800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assume_aligned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(b,16);</a:t>
            </a:r>
          </a:p>
          <a:p>
            <a:pPr>
              <a:defRPr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__</a:t>
            </a:r>
            <a:r>
              <a:rPr lang="en-US" sz="1800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assume_aligned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(c,16);</a:t>
            </a:r>
          </a:p>
        </p:txBody>
      </p:sp>
      <p:sp>
        <p:nvSpPr>
          <p:cNvPr id="39945" name="TextBox 6"/>
          <p:cNvSpPr txBox="1">
            <a:spLocks noChangeArrowheads="1"/>
          </p:cNvSpPr>
          <p:nvPr/>
        </p:nvSpPr>
        <p:spPr bwMode="auto">
          <a:xfrm>
            <a:off x="26988" y="147638"/>
            <a:ext cx="5397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3)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3919" y="3933056"/>
            <a:ext cx="8486528" cy="2000548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icl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main.c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vec.c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–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Qstd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=c99 –O2 –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Qvec_report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–Fed</a:t>
            </a:r>
          </a:p>
          <a:p>
            <a:pPr>
              <a:defRPr/>
            </a:pPr>
            <a:r>
              <a:rPr lang="en-US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vec.c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(3): (col. 3) remark: LOOP WAS VECTORIZED.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time d.exe         </a:t>
            </a:r>
            <a:r>
              <a:rPr lang="en-US" sz="20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3.20 s.</a:t>
            </a:r>
          </a:p>
          <a:p>
            <a:pPr>
              <a:defRPr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This update demonstrates improvement because </a:t>
            </a:r>
            <a:r>
              <a:rPr lang="en-US" sz="1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of the better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alignment of </a:t>
            </a:r>
            <a:r>
              <a:rPr lang="en-US" sz="1800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vectorized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objects. Arrays in main are aligned to 16. With this </a:t>
            </a:r>
            <a:r>
              <a:rPr lang="en-US" sz="1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update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all argument pointers are well aligned and </a:t>
            </a:r>
            <a:r>
              <a:rPr lang="en-US" sz="1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the compiler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is informed </a:t>
            </a:r>
            <a:r>
              <a:rPr lang="en-US" sz="1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by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__</a:t>
            </a:r>
            <a:r>
              <a:rPr lang="en-US" sz="1800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assume_aligned</a:t>
            </a:r>
            <a:r>
              <a:rPr lang="en-US" sz="1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directive. It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allows to remove </a:t>
            </a:r>
            <a:r>
              <a:rPr lang="en-US" sz="1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the first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scalar loop.    </a:t>
            </a:r>
            <a:endParaRPr lang="ru-RU" sz="18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6780" y="1483946"/>
            <a:ext cx="8500071" cy="369332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Calculate(&amp;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x[0]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,&amp;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y[0]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,&amp;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z[0]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,N-1);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55613" y="158750"/>
            <a:ext cx="8234362" cy="461938"/>
          </a:xfrm>
        </p:spPr>
        <p:txBody>
          <a:bodyPr/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Data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alignment </a:t>
            </a:r>
            <a:endParaRPr lang="ru-RU" sz="28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455613" y="620713"/>
            <a:ext cx="8234362" cy="5345112"/>
          </a:xfrm>
        </p:spPr>
        <p:txBody>
          <a:bodyPr/>
          <a:lstStyle/>
          <a:p>
            <a:r>
              <a:rPr lang="en-US" smtClean="0"/>
              <a:t> </a:t>
            </a:r>
            <a:r>
              <a:rPr lang="en-US" sz="1800" smtClean="0">
                <a:latin typeface="Calibri" pitchFamily="34" charset="0"/>
                <a:cs typeface="Calibri" pitchFamily="34" charset="0"/>
              </a:rPr>
              <a:t>Good array data alignment for   SSE: 16B  for  AVX: 32B</a:t>
            </a:r>
          </a:p>
          <a:p>
            <a:r>
              <a:rPr lang="en-US" sz="1800" smtClean="0">
                <a:latin typeface="Calibri" pitchFamily="34" charset="0"/>
                <a:cs typeface="Calibri" pitchFamily="34" charset="0"/>
              </a:rPr>
              <a:t>  Data alignment directives:</a:t>
            </a:r>
          </a:p>
          <a:p>
            <a:pPr lvl="1"/>
            <a:r>
              <a:rPr lang="en-US" sz="1800" smtClean="0">
                <a:latin typeface="Calibri" pitchFamily="34" charset="0"/>
                <a:cs typeface="Calibri" pitchFamily="34" charset="0"/>
              </a:rPr>
              <a:t>C/C++  </a:t>
            </a:r>
            <a:r>
              <a:rPr lang="en-US" smtClean="0">
                <a:latin typeface="Calibri" pitchFamily="34" charset="0"/>
                <a:cs typeface="Calibri" pitchFamily="34" charset="0"/>
              </a:rPr>
              <a:t>Windows         :  __declspec(align(16)) float X[N];</a:t>
            </a:r>
          </a:p>
          <a:p>
            <a:pPr lvl="1"/>
            <a:r>
              <a:rPr lang="en-US" smtClean="0">
                <a:latin typeface="Calibri" pitchFamily="34" charset="0"/>
                <a:cs typeface="Calibri" pitchFamily="34" charset="0"/>
              </a:rPr>
              <a:t>            Linux/MacOS  :  float X[N] __attribute__ ((aligned (16));</a:t>
            </a:r>
          </a:p>
          <a:p>
            <a:pPr lvl="1"/>
            <a:r>
              <a:rPr lang="en-US" sz="1800" smtClean="0">
                <a:latin typeface="Calibri" pitchFamily="34" charset="0"/>
                <a:cs typeface="Calibri" pitchFamily="34" charset="0"/>
              </a:rPr>
              <a:t>Fortran                               </a:t>
            </a:r>
            <a:r>
              <a:rPr lang="en-US" smtClean="0">
                <a:latin typeface="Calibri" pitchFamily="34" charset="0"/>
                <a:cs typeface="Calibri" pitchFamily="34" charset="0"/>
              </a:rPr>
              <a:t>!DIR$ ATTRIBUTES ALIGN: 16:: A</a:t>
            </a:r>
          </a:p>
          <a:p>
            <a:r>
              <a:rPr lang="en-US" sz="1800" smtClean="0">
                <a:latin typeface="Calibri" pitchFamily="34" charset="0"/>
                <a:cs typeface="Calibri" pitchFamily="34" charset="0"/>
              </a:rPr>
              <a:t>  Aligned malloc</a:t>
            </a:r>
          </a:p>
          <a:p>
            <a:pPr lvl="1"/>
            <a:r>
              <a:rPr lang="en-US" sz="1800" smtClean="0">
                <a:latin typeface="Calibri" pitchFamily="34" charset="0"/>
                <a:cs typeface="Calibri" pitchFamily="34" charset="0"/>
              </a:rPr>
              <a:t>_aligned_malloc()</a:t>
            </a:r>
          </a:p>
          <a:p>
            <a:pPr lvl="1"/>
            <a:r>
              <a:rPr lang="en-US" sz="1800" smtClean="0">
                <a:latin typeface="Calibri" pitchFamily="34" charset="0"/>
                <a:cs typeface="Calibri" pitchFamily="34" charset="0"/>
              </a:rPr>
              <a:t>_mm_malloc()</a:t>
            </a:r>
          </a:p>
          <a:p>
            <a:r>
              <a:rPr lang="en-US" sz="1800" smtClean="0"/>
              <a:t> Data alignment assertion (16B example)</a:t>
            </a:r>
          </a:p>
          <a:p>
            <a:pPr lvl="1"/>
            <a:r>
              <a:rPr lang="en-US" sz="1800" smtClean="0"/>
              <a:t>C/C++:  __assume_aligned(p,16);</a:t>
            </a:r>
          </a:p>
          <a:p>
            <a:pPr lvl="1"/>
            <a:r>
              <a:rPr lang="en-US" sz="1800" smtClean="0"/>
              <a:t>Fortran:  !DIR$ ASSUME_ALIGNED A(1):16</a:t>
            </a:r>
          </a:p>
          <a:p>
            <a:r>
              <a:rPr lang="en-US" sz="1800" smtClean="0"/>
              <a:t> Aligned loop assertion</a:t>
            </a:r>
          </a:p>
          <a:p>
            <a:pPr lvl="1"/>
            <a:r>
              <a:rPr lang="en-US" sz="1800" smtClean="0"/>
              <a:t>C/C++: #pragma vector aligned</a:t>
            </a:r>
          </a:p>
          <a:p>
            <a:pPr lvl="1"/>
            <a:r>
              <a:rPr lang="en-US" sz="1800" smtClean="0"/>
              <a:t>Fortran: !DIR$ VECTOR ALIGNED</a:t>
            </a:r>
          </a:p>
          <a:p>
            <a:endParaRPr lang="ru-RU" smtClean="0"/>
          </a:p>
        </p:txBody>
      </p:sp>
      <p:sp>
        <p:nvSpPr>
          <p:cNvPr id="409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1pPr>
            <a:lvl2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2pPr>
            <a:lvl3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3pPr>
            <a:lvl4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4pPr>
            <a:lvl5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9pPr>
          </a:lstStyle>
          <a:p>
            <a:pPr eaLnBrk="1" hangingPunct="1"/>
            <a:r>
              <a:rPr lang="en-US" sz="1000" smtClean="0">
                <a:solidFill>
                  <a:srgbClr val="FFFFFF"/>
                </a:solidFill>
                <a:latin typeface="Times New Roman" pitchFamily="18" charset="0"/>
              </a:rPr>
              <a:t>10/17/10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5613" y="158750"/>
            <a:ext cx="8234362" cy="606425"/>
          </a:xfrm>
        </p:spPr>
        <p:txBody>
          <a:bodyPr/>
          <a:lstStyle/>
          <a:p>
            <a:r>
              <a:rPr lang="en-US" sz="2800" dirty="0" smtClean="0"/>
              <a:t>Non-unit </a:t>
            </a:r>
            <a:r>
              <a:rPr lang="en-US" sz="2800" dirty="0" smtClean="0"/>
              <a:t>stride and unit stride access</a:t>
            </a:r>
            <a:endParaRPr lang="ru-RU" sz="2800" dirty="0" smtClean="0"/>
          </a:p>
        </p:txBody>
      </p:sp>
      <p:sp>
        <p:nvSpPr>
          <p:cNvPr id="4198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1pPr>
            <a:lvl2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2pPr>
            <a:lvl3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3pPr>
            <a:lvl4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4pPr>
            <a:lvl5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9pPr>
          </a:lstStyle>
          <a:p>
            <a:pPr eaLnBrk="1" hangingPunct="1"/>
            <a:r>
              <a:rPr lang="en-US" sz="1000" smtClean="0">
                <a:solidFill>
                  <a:srgbClr val="FFFFFF"/>
                </a:solidFill>
                <a:latin typeface="Times New Roman" pitchFamily="18" charset="0"/>
              </a:rPr>
              <a:t>10/17/10</a:t>
            </a:r>
          </a:p>
        </p:txBody>
      </p:sp>
      <p:sp>
        <p:nvSpPr>
          <p:cNvPr id="41988" name="TextBox 4"/>
          <p:cNvSpPr txBox="1">
            <a:spLocks noChangeArrowheads="1"/>
          </p:cNvSpPr>
          <p:nvPr/>
        </p:nvSpPr>
        <p:spPr bwMode="auto">
          <a:xfrm>
            <a:off x="323850" y="981075"/>
            <a:ext cx="8064500" cy="437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Well aligned data is better for </a:t>
            </a:r>
            <a:r>
              <a:rPr lang="en-US" sz="1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vectorization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because in this case vector register is filled </a:t>
            </a:r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by 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single operation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In case with non-unit stride access to array</a:t>
            </a:r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register filling 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is more complicated task and </a:t>
            </a:r>
            <a:r>
              <a:rPr lang="en-US" sz="1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vectorization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is less profitable.</a:t>
            </a:r>
          </a:p>
          <a:p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Auto </a:t>
            </a:r>
            <a:r>
              <a:rPr lang="en-US" sz="1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vectorizer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cooperates with loop optimizations for improving access to objects. </a:t>
            </a:r>
          </a:p>
          <a:p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There are compiler directives which recommend to make </a:t>
            </a:r>
            <a:r>
              <a:rPr lang="en-US" sz="1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vectorization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in case when compiler doesn’t make it because </a:t>
            </a:r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it 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looks unprofitable. </a:t>
            </a:r>
          </a:p>
          <a:p>
            <a:endParaRPr lang="en-US" sz="1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C/C++</a:t>
            </a:r>
          </a:p>
          <a:p>
            <a:pPr>
              <a:lnSpc>
                <a:spcPct val="90000"/>
              </a:lnSpc>
              <a:spcBef>
                <a:spcPts val="700"/>
              </a:spcBef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#pragma</a:t>
            </a:r>
            <a:r>
              <a:rPr lang="ru-RU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vector{</a:t>
            </a:r>
            <a:r>
              <a:rPr lang="en-US" sz="1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aligned|unaligned|always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}</a:t>
            </a:r>
            <a:r>
              <a:rPr lang="ru-RU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</a:t>
            </a:r>
          </a:p>
          <a:p>
            <a:pPr>
              <a:lnSpc>
                <a:spcPct val="90000"/>
              </a:lnSpc>
              <a:spcBef>
                <a:spcPts val="700"/>
              </a:spcBef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#pragma </a:t>
            </a:r>
            <a:r>
              <a:rPr lang="en-US" sz="1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novector</a:t>
            </a:r>
            <a:r>
              <a:rPr lang="ru-RU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Fortran</a:t>
            </a:r>
          </a:p>
          <a:p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!DEC$ VECTOR ALWAYS</a:t>
            </a:r>
          </a:p>
          <a:p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!DEC$ NOVECTOR</a:t>
            </a:r>
          </a:p>
          <a:p>
            <a:endParaRPr lang="ru-RU" sz="1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361950" y="115888"/>
            <a:ext cx="8210550" cy="1008062"/>
          </a:xfrm>
        </p:spPr>
        <p:txBody>
          <a:bodyPr/>
          <a:lstStyle/>
          <a:p>
            <a:pPr marL="339725" indent="-339725">
              <a:lnSpc>
                <a:spcPct val="90000"/>
              </a:lnSpc>
              <a:spcBef>
                <a:spcPts val="500"/>
              </a:spcBef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b="1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Vectorization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of outer loop</a:t>
            </a:r>
          </a:p>
          <a:p>
            <a:pPr marL="339725" indent="-339725">
              <a:lnSpc>
                <a:spcPct val="90000"/>
              </a:lnSpc>
              <a:spcBef>
                <a:spcPts val="500"/>
              </a:spcBef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Usually auto </a:t>
            </a:r>
            <a:r>
              <a:rPr lang="en-US" sz="2000" dirty="0" err="1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vectorizer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processes the nested loop. </a:t>
            </a:r>
            <a:r>
              <a:rPr lang="en-US" sz="2000" dirty="0" err="1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Vectorization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of the outer loop can be done using “</a:t>
            </a:r>
            <a:r>
              <a:rPr lang="en-US" sz="2000" dirty="0" err="1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simd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” directive. </a:t>
            </a:r>
            <a:endParaRPr lang="ru-RU" sz="2000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1489" y="1196752"/>
            <a:ext cx="3600400" cy="3693319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#define  N 200</a:t>
            </a:r>
          </a:p>
          <a:p>
            <a:pPr>
              <a:defRPr/>
            </a:pPr>
            <a:r>
              <a:rPr lang="en-US" sz="1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#include &lt;</a:t>
            </a:r>
            <a:r>
              <a:rPr lang="en-US" sz="1800" dirty="0" err="1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stdio.h</a:t>
            </a:r>
            <a:r>
              <a:rPr lang="en-US" sz="1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pPr>
              <a:defRPr/>
            </a:pPr>
            <a:endParaRPr lang="en-US" sz="18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1800" dirty="0" err="1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sz="1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main() {</a:t>
            </a:r>
          </a:p>
          <a:p>
            <a:pPr>
              <a:defRPr/>
            </a:pPr>
            <a:r>
              <a:rPr lang="en-US" sz="1800" dirty="0" err="1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sz="1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A[N][N],B[N][N],C[N][N];</a:t>
            </a:r>
          </a:p>
          <a:p>
            <a:pPr>
              <a:defRPr/>
            </a:pPr>
            <a:r>
              <a:rPr lang="en-US" sz="1800" dirty="0" err="1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sz="1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i,j,rep</a:t>
            </a:r>
            <a:r>
              <a:rPr lang="en-US" sz="1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;</a:t>
            </a:r>
          </a:p>
          <a:p>
            <a:pPr>
              <a:defRPr/>
            </a:pPr>
            <a:endParaRPr lang="en-US" sz="18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1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for(i=0;i&lt;</a:t>
            </a:r>
            <a:r>
              <a:rPr lang="en-US" sz="1800" dirty="0" err="1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N;i</a:t>
            </a:r>
            <a:r>
              <a:rPr lang="en-US" sz="1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++)</a:t>
            </a:r>
          </a:p>
          <a:p>
            <a:pPr>
              <a:defRPr/>
            </a:pPr>
            <a:r>
              <a:rPr lang="en-US" sz="1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 for(j=0;j&lt;</a:t>
            </a:r>
            <a:r>
              <a:rPr lang="en-US" sz="1800" dirty="0" err="1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N;j</a:t>
            </a:r>
            <a:r>
              <a:rPr lang="en-US" sz="1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++) {</a:t>
            </a:r>
          </a:p>
          <a:p>
            <a:pPr>
              <a:defRPr/>
            </a:pPr>
            <a:r>
              <a:rPr lang="en-US" sz="1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    A[i][j]=</a:t>
            </a:r>
            <a:r>
              <a:rPr lang="en-US" sz="1800" dirty="0" err="1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i+j</a:t>
            </a:r>
            <a:r>
              <a:rPr lang="en-US" sz="1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;</a:t>
            </a:r>
          </a:p>
          <a:p>
            <a:pPr>
              <a:defRPr/>
            </a:pPr>
            <a:r>
              <a:rPr lang="en-US" sz="1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    B[i][j]=2*j-i;</a:t>
            </a:r>
          </a:p>
          <a:p>
            <a:pPr>
              <a:defRPr/>
            </a:pPr>
            <a:r>
              <a:rPr lang="en-US" sz="1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    C[i][j]=0;</a:t>
            </a:r>
          </a:p>
          <a:p>
            <a:pPr>
              <a:defRPr/>
            </a:pPr>
            <a:r>
              <a:rPr lang="en-US" sz="1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 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59142" y="1196751"/>
            <a:ext cx="4608512" cy="3693319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for(rep=0;rep&lt;10000000;rep++) { </a:t>
            </a:r>
          </a:p>
          <a:p>
            <a:pPr>
              <a:defRPr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#pragma </a:t>
            </a:r>
            <a:r>
              <a:rPr lang="en-US" sz="1800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simd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defRPr/>
            </a:pPr>
            <a:r>
              <a:rPr lang="en-US" sz="1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 for(i=0;i&lt;</a:t>
            </a:r>
            <a:r>
              <a:rPr lang="en-US" sz="1800" dirty="0" err="1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N;i</a:t>
            </a:r>
            <a:r>
              <a:rPr lang="en-US" sz="1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++) {</a:t>
            </a:r>
          </a:p>
          <a:p>
            <a:pPr>
              <a:defRPr/>
            </a:pPr>
            <a:r>
              <a:rPr lang="en-US" sz="1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   j=0;</a:t>
            </a:r>
          </a:p>
          <a:p>
            <a:pPr>
              <a:defRPr/>
            </a:pPr>
            <a:r>
              <a:rPr lang="en-US" sz="1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   while(A[i][j]&lt;=B[i][j] &amp;&amp; j&lt;N) {</a:t>
            </a:r>
          </a:p>
          <a:p>
            <a:pPr>
              <a:defRPr/>
            </a:pPr>
            <a:r>
              <a:rPr lang="en-US" sz="1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     C[i][j]=C[i][j]+B[j][i]-A[j][i];      </a:t>
            </a:r>
          </a:p>
          <a:p>
            <a:pPr>
              <a:defRPr/>
            </a:pPr>
            <a:r>
              <a:rPr lang="en-US" sz="1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     j++;</a:t>
            </a:r>
          </a:p>
          <a:p>
            <a:pPr>
              <a:defRPr/>
            </a:pPr>
            <a:r>
              <a:rPr lang="en-US" sz="1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   }</a:t>
            </a:r>
          </a:p>
          <a:p>
            <a:pPr>
              <a:defRPr/>
            </a:pPr>
            <a:r>
              <a:rPr lang="en-US" sz="1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 }</a:t>
            </a:r>
          </a:p>
          <a:p>
            <a:pPr>
              <a:defRPr/>
            </a:pPr>
            <a:r>
              <a:rPr lang="en-US" sz="1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}</a:t>
            </a:r>
          </a:p>
          <a:p>
            <a:pPr>
              <a:defRPr/>
            </a:pPr>
            <a:endParaRPr lang="en-US" sz="18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1800" dirty="0" err="1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printf</a:t>
            </a:r>
            <a:r>
              <a:rPr lang="en-US" sz="1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("%d\</a:t>
            </a:r>
            <a:r>
              <a:rPr lang="en-US" sz="1800" dirty="0" err="1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n",C</a:t>
            </a:r>
            <a:r>
              <a:rPr lang="en-US" sz="1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[0][2]);</a:t>
            </a:r>
          </a:p>
          <a:p>
            <a:pPr>
              <a:defRPr/>
            </a:pPr>
            <a:r>
              <a:rPr lang="en-US" sz="1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}</a:t>
            </a:r>
          </a:p>
        </p:txBody>
      </p:sp>
      <p:sp>
        <p:nvSpPr>
          <p:cNvPr id="43017" name="TextBox 3"/>
          <p:cNvSpPr txBox="1">
            <a:spLocks noChangeArrowheads="1"/>
          </p:cNvSpPr>
          <p:nvPr/>
        </p:nvSpPr>
        <p:spPr bwMode="auto">
          <a:xfrm>
            <a:off x="361950" y="5029200"/>
            <a:ext cx="87820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icl   vec.c -O3 -Qvec- -Fea         (Qvec- disable vectorization)                     </a:t>
            </a:r>
            <a:r>
              <a:rPr lang="en-US" sz="180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20.7 s</a:t>
            </a:r>
          </a:p>
          <a:p>
            <a:r>
              <a:rPr lang="en-US" sz="180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icl   vec.c -O3 -Qvec_report -Feb                                                                     </a:t>
            </a:r>
            <a:r>
              <a:rPr lang="en-US" sz="180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17.s</a:t>
            </a:r>
          </a:p>
          <a:p>
            <a:r>
              <a:rPr lang="en-US" sz="180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vec.c(17): (col. 3) remark: SIMD LOOP WAS VECTORIZED.</a:t>
            </a:r>
            <a:endParaRPr lang="ru-RU" sz="180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1pPr>
            <a:lvl2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2pPr>
            <a:lvl3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3pPr>
            <a:lvl4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4pPr>
            <a:lvl5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9pPr>
          </a:lstStyle>
          <a:p>
            <a:pPr eaLnBrk="1" hangingPunct="1"/>
            <a:r>
              <a:rPr lang="en-US" sz="1000" smtClean="0">
                <a:solidFill>
                  <a:srgbClr val="FFFFFF"/>
                </a:solidFill>
                <a:latin typeface="Times New Roman" pitchFamily="18" charset="0"/>
              </a:rPr>
              <a:t>10/17/10</a:t>
            </a:r>
          </a:p>
        </p:txBody>
      </p:sp>
      <p:sp>
        <p:nvSpPr>
          <p:cNvPr id="4403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2492375"/>
            <a:ext cx="8229600" cy="1371600"/>
          </a:xfrm>
          <a:gradFill rotWithShape="0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/>
          </a:gradFill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Thank you.</a:t>
            </a:r>
            <a:endParaRPr lang="ru-RU" sz="28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1pPr>
            <a:lvl2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2pPr>
            <a:lvl3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3pPr>
            <a:lvl4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4pPr>
            <a:lvl5pPr eaLnBrk="0" hangingPunct="0"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</a:tabLst>
              <a:defRPr sz="1600" b="1">
                <a:solidFill>
                  <a:schemeClr val="bg1"/>
                </a:solidFill>
                <a:latin typeface="Courier New" pitchFamily="49" charset="0"/>
                <a:ea typeface="SimSun" pitchFamily="2" charset="-122"/>
              </a:defRPr>
            </a:lvl9pPr>
          </a:lstStyle>
          <a:p>
            <a:pPr eaLnBrk="1" hangingPunct="1"/>
            <a:r>
              <a:rPr lang="en-US" sz="1000" smtClean="0">
                <a:solidFill>
                  <a:srgbClr val="FFFFFF"/>
                </a:solidFill>
                <a:latin typeface="Times New Roman" pitchFamily="18" charset="0"/>
              </a:rPr>
              <a:t>10/17/10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39975" y="908050"/>
            <a:ext cx="3887788" cy="647700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for(</a:t>
            </a:r>
            <a:r>
              <a:rPr lang="en-US" sz="1800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=0;i&lt;100;i++) </a:t>
            </a:r>
          </a:p>
          <a:p>
            <a:pPr algn="ctr">
              <a:defRPr/>
            </a:pP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p[</a:t>
            </a:r>
            <a:r>
              <a:rPr lang="en-US" sz="1800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]=b[</a:t>
            </a:r>
            <a:r>
              <a:rPr lang="en-US" sz="1800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]</a:t>
            </a:r>
            <a:endParaRPr lang="ru-RU" sz="1800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3850" y="1773238"/>
          <a:ext cx="2016125" cy="2682872"/>
        </p:xfrm>
        <a:graphic>
          <a:graphicData uri="http://schemas.openxmlformats.org/drawingml/2006/table">
            <a:tbl>
              <a:tblPr bandRow="1" bandCol="1">
                <a:tableStyleId>{5C22544A-7EE6-4342-B048-85BDC9FD1C3A}</a:tableStyleId>
              </a:tblPr>
              <a:tblGrid>
                <a:gridCol w="432027"/>
                <a:gridCol w="1584098"/>
              </a:tblGrid>
              <a:tr h="33535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ru-RU" sz="1600" dirty="0"/>
                    </a:p>
                  </a:txBody>
                  <a:tcPr marL="91436" marR="91436" marT="45731" marB="45731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p[0]=b[0]</a:t>
                      </a:r>
                      <a:endParaRPr lang="ru-RU" sz="1600" dirty="0"/>
                    </a:p>
                  </a:txBody>
                  <a:tcPr marL="91436" marR="91436" marT="45731" marB="45731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33535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ru-RU" sz="1600" dirty="0"/>
                    </a:p>
                  </a:txBody>
                  <a:tcPr marL="91436" marR="91436" marT="45731" marB="45731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p[1]=b[1]</a:t>
                      </a:r>
                      <a:endParaRPr lang="ru-RU" sz="1600" dirty="0"/>
                    </a:p>
                  </a:txBody>
                  <a:tcPr marL="91436" marR="91436" marT="45731" marB="45731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33535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ru-RU" sz="1600" dirty="0"/>
                    </a:p>
                  </a:txBody>
                  <a:tcPr marL="91436" marR="91436" marT="45731" marB="45731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p[2]=b[2]</a:t>
                      </a:r>
                      <a:endParaRPr lang="ru-RU" sz="1600" dirty="0"/>
                    </a:p>
                  </a:txBody>
                  <a:tcPr marL="91436" marR="91436" marT="45731" marB="45731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33535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ru-RU" sz="1600" dirty="0"/>
                    </a:p>
                  </a:txBody>
                  <a:tcPr marL="91436" marR="91436" marT="45731" marB="45731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p[2]=b[2]</a:t>
                      </a:r>
                      <a:endParaRPr lang="ru-RU" sz="1600" dirty="0"/>
                    </a:p>
                  </a:txBody>
                  <a:tcPr marL="91436" marR="91436" marT="45731" marB="45731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33535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ru-RU" sz="1600" dirty="0"/>
                    </a:p>
                  </a:txBody>
                  <a:tcPr marL="91436" marR="91436" marT="45731" marB="45731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91436" marR="91436" marT="45731" marB="45731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33535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97</a:t>
                      </a:r>
                      <a:endParaRPr lang="ru-RU" sz="1600" dirty="0"/>
                    </a:p>
                  </a:txBody>
                  <a:tcPr marL="91436" marR="91436" marT="45731" marB="45731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p[97]=b[97]</a:t>
                      </a:r>
                      <a:endParaRPr lang="ru-RU" sz="1600" dirty="0"/>
                    </a:p>
                  </a:txBody>
                  <a:tcPr marL="91436" marR="91436" marT="45731" marB="45731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33535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98</a:t>
                      </a:r>
                      <a:endParaRPr lang="ru-RU" sz="1600" dirty="0"/>
                    </a:p>
                  </a:txBody>
                  <a:tcPr marL="91436" marR="91436" marT="45731" marB="45731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p[98]=b[98]</a:t>
                      </a:r>
                      <a:endParaRPr lang="ru-RU" sz="1600" dirty="0"/>
                    </a:p>
                  </a:txBody>
                  <a:tcPr marL="91436" marR="91436" marT="45731" marB="45731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33535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99</a:t>
                      </a:r>
                      <a:endParaRPr lang="ru-RU" sz="1600" dirty="0"/>
                    </a:p>
                  </a:txBody>
                  <a:tcPr marL="91436" marR="91436" marT="45731" marB="45731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p[99]=b[99]</a:t>
                      </a:r>
                      <a:endParaRPr lang="ru-RU" sz="1600" dirty="0"/>
                    </a:p>
                  </a:txBody>
                  <a:tcPr marL="91436" marR="91436" marT="45731" marB="45731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8225" name="TextBox 7"/>
          <p:cNvSpPr txBox="1">
            <a:spLocks noChangeArrowheads="1"/>
          </p:cNvSpPr>
          <p:nvPr/>
        </p:nvSpPr>
        <p:spPr bwMode="auto">
          <a:xfrm>
            <a:off x="323850" y="4797425"/>
            <a:ext cx="1944688" cy="338138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100 operations</a:t>
            </a:r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276600" y="1773238"/>
          <a:ext cx="2303463" cy="814388"/>
        </p:xfrm>
        <a:graphic>
          <a:graphicData uri="http://schemas.openxmlformats.org/drawingml/2006/table">
            <a:tbl>
              <a:tblPr bandRow="1" bandCol="1">
                <a:tableStyleId>{5C22544A-7EE6-4342-B048-85BDC9FD1C3A}</a:tableStyleId>
              </a:tblPr>
              <a:tblGrid>
                <a:gridCol w="493599"/>
                <a:gridCol w="1809864"/>
              </a:tblGrid>
              <a:tr h="40719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ru-RU" sz="1600" dirty="0"/>
                    </a:p>
                  </a:txBody>
                  <a:tcPr marL="91409" marR="91409" marT="45709" marB="45709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p[0]=b[0]</a:t>
                      </a:r>
                      <a:endParaRPr lang="ru-RU" sz="1600" dirty="0"/>
                    </a:p>
                  </a:txBody>
                  <a:tcPr marL="91409" marR="91409" marT="45709" marB="45709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40719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ru-RU" sz="1600" dirty="0"/>
                    </a:p>
                  </a:txBody>
                  <a:tcPr marL="91409" marR="91409" marT="45709" marB="45709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p[1]=b[1]</a:t>
                      </a:r>
                      <a:endParaRPr lang="ru-RU" sz="1600" dirty="0"/>
                    </a:p>
                  </a:txBody>
                  <a:tcPr marL="91409" marR="91409" marT="45709" marB="45709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276600" y="3933825"/>
          <a:ext cx="2303463" cy="670016"/>
        </p:xfrm>
        <a:graphic>
          <a:graphicData uri="http://schemas.openxmlformats.org/drawingml/2006/table">
            <a:tbl>
              <a:tblPr bandRow="1" bandCol="1">
                <a:tableStyleId>{5C22544A-7EE6-4342-B048-85BDC9FD1C3A}</a:tableStyleId>
              </a:tblPr>
              <a:tblGrid>
                <a:gridCol w="493599"/>
                <a:gridCol w="1809864"/>
              </a:tblGrid>
              <a:tr h="33496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ru-RU" sz="1600" dirty="0"/>
                    </a:p>
                  </a:txBody>
                  <a:tcPr marL="91409" marR="91409" marT="45584" marB="45584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p[98]=b[98]</a:t>
                      </a:r>
                      <a:endParaRPr lang="ru-RU" sz="1600" dirty="0"/>
                    </a:p>
                  </a:txBody>
                  <a:tcPr marL="91409" marR="91409" marT="45584" marB="45584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ru-RU" sz="1600" dirty="0"/>
                    </a:p>
                  </a:txBody>
                  <a:tcPr marL="91409" marR="91409" marT="45584" marB="45584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p[99]=b[99]</a:t>
                      </a:r>
                      <a:endParaRPr lang="ru-RU" sz="1600" dirty="0"/>
                    </a:p>
                  </a:txBody>
                  <a:tcPr marL="91409" marR="91409" marT="45584" marB="45584"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276600" y="2708275"/>
          <a:ext cx="2303463" cy="1008063"/>
        </p:xfrm>
        <a:graphic>
          <a:graphicData uri="http://schemas.openxmlformats.org/drawingml/2006/table">
            <a:tbl>
              <a:tblPr bandRow="1" bandCol="1">
                <a:tableStyleId>{5C22544A-7EE6-4342-B048-85BDC9FD1C3A}</a:tableStyleId>
              </a:tblPr>
              <a:tblGrid>
                <a:gridCol w="493599"/>
                <a:gridCol w="1809864"/>
              </a:tblGrid>
              <a:tr h="33602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 marL="91409" marR="91409" marT="45718" marB="45718">
                    <a:gradFill>
                      <a:gsLst>
                        <a:gs pos="0">
                          <a:srgbClr val="DDEBCF"/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p[</a:t>
                      </a:r>
                      <a:r>
                        <a:rPr lang="ru-RU" sz="1600" dirty="0" smtClean="0"/>
                        <a:t>2</a:t>
                      </a:r>
                      <a:r>
                        <a:rPr lang="en-US" sz="1600" dirty="0" smtClean="0"/>
                        <a:t>:9]=b[2:9]</a:t>
                      </a:r>
                      <a:endParaRPr lang="ru-RU" sz="1600" dirty="0"/>
                    </a:p>
                  </a:txBody>
                  <a:tcPr marL="91409" marR="91409" marT="45718" marB="45718">
                    <a:gradFill>
                      <a:gsLst>
                        <a:gs pos="0">
                          <a:srgbClr val="DDEBCF"/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</a:gradFill>
                  </a:tcPr>
                </a:tc>
              </a:tr>
              <a:tr h="33602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ru-RU" sz="1600" dirty="0"/>
                    </a:p>
                  </a:txBody>
                  <a:tcPr marL="91409" marR="91409" marT="45718" marB="45718">
                    <a:gradFill>
                      <a:gsLst>
                        <a:gs pos="0">
                          <a:srgbClr val="DDEBCF"/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sz="1600" baseline="0" dirty="0">
                        <a:solidFill>
                          <a:srgbClr val="00B050"/>
                        </a:solidFill>
                      </a:endParaRPr>
                    </a:p>
                  </a:txBody>
                  <a:tcPr marL="91409" marR="91409" marT="45718" marB="45718">
                    <a:gradFill>
                      <a:gsLst>
                        <a:gs pos="0">
                          <a:srgbClr val="DDEBCF"/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</a:gradFill>
                  </a:tcPr>
                </a:tc>
              </a:tr>
              <a:tr h="33602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</a:t>
                      </a:r>
                      <a:endParaRPr lang="ru-RU" sz="1600" dirty="0"/>
                    </a:p>
                  </a:txBody>
                  <a:tcPr marL="91409" marR="91409" marT="45718" marB="45718">
                    <a:gradFill>
                      <a:gsLst>
                        <a:gs pos="0">
                          <a:srgbClr val="DDEBCF"/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p[90:97]=b[90:97]</a:t>
                      </a:r>
                      <a:endParaRPr lang="ru-RU" sz="1600" dirty="0"/>
                    </a:p>
                  </a:txBody>
                  <a:tcPr marL="91409" marR="91409" marT="45718" marB="45718">
                    <a:gradFill>
                      <a:gsLst>
                        <a:gs pos="0">
                          <a:srgbClr val="DDEBCF"/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8262" name="Notched Right Arrow 12"/>
          <p:cNvSpPr>
            <a:spLocks noChangeArrowheads="1"/>
          </p:cNvSpPr>
          <p:nvPr/>
        </p:nvSpPr>
        <p:spPr bwMode="auto">
          <a:xfrm>
            <a:off x="2555875" y="2924175"/>
            <a:ext cx="576263" cy="720725"/>
          </a:xfrm>
          <a:prstGeom prst="notchedRight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63" name="TextBox 13"/>
          <p:cNvSpPr txBox="1">
            <a:spLocks noChangeArrowheads="1"/>
          </p:cNvSpPr>
          <p:nvPr/>
        </p:nvSpPr>
        <p:spPr bwMode="auto">
          <a:xfrm>
            <a:off x="3348038" y="4797425"/>
            <a:ext cx="2160587" cy="338138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>
                <a:solidFill>
                  <a:schemeClr val="tx1"/>
                </a:solidFill>
              </a:rPr>
              <a:t>16</a:t>
            </a:r>
            <a:r>
              <a:rPr lang="en-US">
                <a:solidFill>
                  <a:schemeClr val="tx1"/>
                </a:solidFill>
              </a:rPr>
              <a:t> operations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8264" name="TextBox 14"/>
          <p:cNvSpPr txBox="1">
            <a:spLocks noChangeArrowheads="1"/>
          </p:cNvSpPr>
          <p:nvPr/>
        </p:nvSpPr>
        <p:spPr bwMode="auto">
          <a:xfrm>
            <a:off x="1042988" y="260350"/>
            <a:ext cx="6408737" cy="400050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approximate scheme of  the loop vectorization</a:t>
            </a:r>
            <a:endParaRPr lang="ru-RU" sz="200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265" name="TextBox 15"/>
          <p:cNvSpPr txBox="1">
            <a:spLocks noChangeArrowheads="1"/>
          </p:cNvSpPr>
          <p:nvPr/>
        </p:nvSpPr>
        <p:spPr bwMode="auto">
          <a:xfrm>
            <a:off x="6227763" y="1844675"/>
            <a:ext cx="2520950" cy="830997"/>
          </a:xfrm>
          <a:prstGeom prst="rect">
            <a:avLst/>
          </a:prstGeo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Non-aligned starting elements passed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266" name="Left Arrow 16"/>
          <p:cNvSpPr>
            <a:spLocks noChangeArrowheads="1"/>
          </p:cNvSpPr>
          <p:nvPr/>
        </p:nvSpPr>
        <p:spPr bwMode="auto">
          <a:xfrm>
            <a:off x="5724525" y="1989138"/>
            <a:ext cx="360363" cy="287337"/>
          </a:xfrm>
          <a:prstGeom prst="leftArrow">
            <a:avLst>
              <a:gd name="adj1" fmla="val 50000"/>
              <a:gd name="adj2" fmla="val 50166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67" name="TextBox 17"/>
          <p:cNvSpPr txBox="1">
            <a:spLocks noChangeArrowheads="1"/>
          </p:cNvSpPr>
          <p:nvPr/>
        </p:nvSpPr>
        <p:spPr bwMode="auto">
          <a:xfrm>
            <a:off x="6227763" y="2781300"/>
            <a:ext cx="2520950" cy="830263"/>
          </a:xfrm>
          <a:prstGeom prst="rect">
            <a:avLst/>
          </a:prstGeom>
          <a:gradFill rotWithShape="0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Vector operations</a:t>
            </a:r>
            <a:endParaRPr lang="ru-RU">
              <a:solidFill>
                <a:schemeClr val="tx1"/>
              </a:solidFill>
            </a:endParaRPr>
          </a:p>
          <a:p>
            <a:r>
              <a:rPr lang="en-US">
                <a:solidFill>
                  <a:schemeClr val="tx1"/>
                </a:solidFill>
              </a:rPr>
              <a:t>Vector register - </a:t>
            </a:r>
            <a:r>
              <a:rPr lang="ru-RU">
                <a:solidFill>
                  <a:schemeClr val="tx1"/>
                </a:solidFill>
              </a:rPr>
              <a:t> 8 </a:t>
            </a:r>
            <a:r>
              <a:rPr lang="en-US">
                <a:solidFill>
                  <a:schemeClr val="tx1"/>
                </a:solidFill>
              </a:rPr>
              <a:t>elements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8268" name="Left Arrow 18"/>
          <p:cNvSpPr>
            <a:spLocks noChangeArrowheads="1"/>
          </p:cNvSpPr>
          <p:nvPr/>
        </p:nvSpPr>
        <p:spPr bwMode="auto">
          <a:xfrm>
            <a:off x="5724525" y="4149725"/>
            <a:ext cx="360363" cy="287338"/>
          </a:xfrm>
          <a:prstGeom prst="leftArrow">
            <a:avLst>
              <a:gd name="adj1" fmla="val 50000"/>
              <a:gd name="adj2" fmla="val 50166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69" name="TextBox 19"/>
          <p:cNvSpPr txBox="1">
            <a:spLocks noChangeArrowheads="1"/>
          </p:cNvSpPr>
          <p:nvPr/>
        </p:nvSpPr>
        <p:spPr bwMode="auto">
          <a:xfrm>
            <a:off x="6300788" y="4149725"/>
            <a:ext cx="2519362" cy="338138"/>
          </a:xfrm>
          <a:prstGeom prst="rect">
            <a:avLst/>
          </a:prstGeo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Tail loop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8270" name="Left Arrow 20"/>
          <p:cNvSpPr>
            <a:spLocks noChangeArrowheads="1"/>
          </p:cNvSpPr>
          <p:nvPr/>
        </p:nvSpPr>
        <p:spPr bwMode="auto">
          <a:xfrm>
            <a:off x="5724525" y="3068638"/>
            <a:ext cx="360363" cy="288925"/>
          </a:xfrm>
          <a:prstGeom prst="leftArrow">
            <a:avLst>
              <a:gd name="adj1" fmla="val 50000"/>
              <a:gd name="adj2" fmla="val 49890"/>
            </a:avLst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476250"/>
            <a:ext cx="8432800" cy="27368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400"/>
              </a:spcBef>
              <a:buSzTx/>
              <a:defRPr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A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typical vector instruction is an operation on two vectors in memory or in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fixed length registers.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These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vectors can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be loaded from memory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by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a single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or multiple operations.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spcBef>
                <a:spcPts val="400"/>
              </a:spcBef>
              <a:buSzTx/>
              <a:defRPr/>
            </a:pP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Vectorization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is a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compiler optimization that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inserts vector instructions instead of scalar. 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This optimization "wraps" the data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into vector;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scalar operations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are replaced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by operations with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these vectors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(packets).</a:t>
            </a:r>
          </a:p>
          <a:p>
            <a:pPr>
              <a:lnSpc>
                <a:spcPct val="90000"/>
              </a:lnSpc>
              <a:spcBef>
                <a:spcPts val="400"/>
              </a:spcBef>
              <a:buSzTx/>
              <a:defRPr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Such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optimization can be also performed manually by developer.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spcBef>
                <a:spcPts val="400"/>
              </a:spcBef>
              <a:buSzTx/>
              <a:defRPr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A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(1: n: k) - section of the array in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Fortran is very convenient for vector register representation.</a:t>
            </a:r>
            <a:endParaRPr lang="ru-RU" sz="20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en-US" sz="2000" dirty="0" smtClean="0"/>
          </a:p>
          <a:p>
            <a:pPr>
              <a:lnSpc>
                <a:spcPct val="90000"/>
              </a:lnSpc>
              <a:defRPr/>
            </a:pPr>
            <a:r>
              <a:rPr lang="en-US" sz="2000" dirty="0" smtClean="0"/>
              <a:t>    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344220" y="4449284"/>
            <a:ext cx="3096344" cy="1477328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for(i=0;i&lt;</a:t>
            </a:r>
            <a:r>
              <a:rPr lang="en-US" sz="1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U,i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++) {</a:t>
            </a:r>
          </a:p>
          <a:p>
            <a:pPr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S1:  lhs1[i] = rhs1[i];</a:t>
            </a:r>
          </a:p>
          <a:p>
            <a:pPr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…</a:t>
            </a:r>
          </a:p>
          <a:p>
            <a:pPr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Sn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:  </a:t>
            </a:r>
            <a:r>
              <a:rPr lang="en-US" sz="1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lhsn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[i] = </a:t>
            </a:r>
            <a:r>
              <a:rPr lang="en-US" sz="1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rhsn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[i];</a:t>
            </a:r>
          </a:p>
          <a:p>
            <a:pPr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}  </a:t>
            </a:r>
            <a:endParaRPr lang="ru-RU" sz="1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4449281"/>
            <a:ext cx="4248472" cy="1477328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for(i=0;i&lt;</a:t>
            </a:r>
            <a:r>
              <a:rPr lang="en-US" sz="1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U,i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+=</a:t>
            </a:r>
            <a:r>
              <a:rPr lang="en-US" sz="1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vl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 {</a:t>
            </a:r>
          </a:p>
          <a:p>
            <a:pPr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S1:  lhs1[i:i+vl-1:1] = rhs1[i:i+vl-1:1];</a:t>
            </a:r>
          </a:p>
          <a:p>
            <a:pPr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…</a:t>
            </a:r>
          </a:p>
          <a:p>
            <a:pPr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Sn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:  </a:t>
            </a:r>
            <a:r>
              <a:rPr lang="en-US" sz="1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lhsn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[i:i+vl-1:1] = </a:t>
            </a:r>
            <a:r>
              <a:rPr lang="en-US" sz="1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rhsn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[i:i+vl-1:1];</a:t>
            </a:r>
          </a:p>
          <a:p>
            <a:pPr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}  </a:t>
            </a:r>
            <a:endParaRPr lang="ru-RU" sz="1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Notched Right Arrow 12"/>
          <p:cNvSpPr>
            <a:spLocks noChangeArrowheads="1"/>
          </p:cNvSpPr>
          <p:nvPr/>
        </p:nvSpPr>
        <p:spPr bwMode="auto">
          <a:xfrm>
            <a:off x="3779912" y="4750639"/>
            <a:ext cx="576263" cy="720725"/>
          </a:xfrm>
          <a:prstGeom prst="notchedRight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/>
          </a:gra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ru-RU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2113" y="3357563"/>
          <a:ext cx="3603630" cy="369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363"/>
                <a:gridCol w="360363"/>
                <a:gridCol w="360363"/>
                <a:gridCol w="360363"/>
                <a:gridCol w="360363"/>
                <a:gridCol w="360363"/>
                <a:gridCol w="360363"/>
                <a:gridCol w="360363"/>
                <a:gridCol w="360363"/>
                <a:gridCol w="360363"/>
              </a:tblGrid>
              <a:tr h="369887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6" marR="91446" marT="45603" marB="45603">
                    <a:gradFill>
                      <a:gsLst>
                        <a:gs pos="0">
                          <a:srgbClr val="000000"/>
                        </a:gs>
                        <a:gs pos="39999">
                          <a:srgbClr val="0A128C"/>
                        </a:gs>
                        <a:gs pos="70000">
                          <a:srgbClr val="181CC7"/>
                        </a:gs>
                        <a:gs pos="88000">
                          <a:srgbClr val="7005D4"/>
                        </a:gs>
                        <a:gs pos="100000">
                          <a:srgbClr val="8C3D9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46" marR="91446" marT="45603" marB="4560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46" marR="91446" marT="45603" marB="45603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6" marR="91446" marT="45603" marB="45603">
                    <a:gradFill>
                      <a:gsLst>
                        <a:gs pos="0">
                          <a:srgbClr val="000000"/>
                        </a:gs>
                        <a:gs pos="39999">
                          <a:srgbClr val="0A128C"/>
                        </a:gs>
                        <a:gs pos="70000">
                          <a:srgbClr val="181CC7"/>
                        </a:gs>
                        <a:gs pos="88000">
                          <a:srgbClr val="7005D4"/>
                        </a:gs>
                        <a:gs pos="100000">
                          <a:srgbClr val="8C3D9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46" marR="91446" marT="45603" marB="4560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46" marR="91446" marT="45603" marB="45603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6" marR="91446" marT="45603" marB="45603">
                    <a:gradFill>
                      <a:gsLst>
                        <a:gs pos="0">
                          <a:srgbClr val="000000"/>
                        </a:gs>
                        <a:gs pos="39999">
                          <a:srgbClr val="0A128C"/>
                        </a:gs>
                        <a:gs pos="70000">
                          <a:srgbClr val="181CC7"/>
                        </a:gs>
                        <a:gs pos="88000">
                          <a:srgbClr val="7005D4"/>
                        </a:gs>
                        <a:gs pos="100000">
                          <a:srgbClr val="8C3D91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46" marR="91446" marT="45603" marB="4560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46" marR="91446" marT="45603" marB="45603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6" marR="91446" marT="45603" marB="45603">
                    <a:gradFill>
                      <a:gsLst>
                        <a:gs pos="0">
                          <a:srgbClr val="000000"/>
                        </a:gs>
                        <a:gs pos="39999">
                          <a:srgbClr val="0A128C"/>
                        </a:gs>
                        <a:gs pos="70000">
                          <a:srgbClr val="181CC7"/>
                        </a:gs>
                        <a:gs pos="88000">
                          <a:srgbClr val="7005D4"/>
                        </a:gs>
                        <a:gs pos="100000">
                          <a:srgbClr val="8C3D91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79634" y="3349735"/>
            <a:ext cx="1604534" cy="338554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A(1:10:3)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88913"/>
            <a:ext cx="8229600" cy="503237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MMX</a:t>
            </a:r>
            <a:r>
              <a:rPr lang="ru-RU" sz="28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,</a:t>
            </a:r>
            <a:r>
              <a:rPr lang="en-US" sz="28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SSE vector instruction sets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836613"/>
            <a:ext cx="8229600" cy="5184775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3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MMX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is a single instruction, multiple data (SIMD) instruction set designed by Intel, introduced in 1996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for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P5-based Pentium line of microprocessors,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known as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"Pentium with MMX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Technology”.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MMX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(Multimedia Extensions)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is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a set of instructions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perform specific actions for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streaming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audio/video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encoding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and decoding.</a:t>
            </a:r>
          </a:p>
          <a:p>
            <a:pPr>
              <a:lnSpc>
                <a:spcPct val="80000"/>
              </a:lnSpc>
              <a:spcBef>
                <a:spcPts val="3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MMX is: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 typeface="Wingdings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MMM0-MMM7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64 bit registers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(were aliased with existing 80 bit FP stack registers)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Font typeface="Wingdings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concept of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packages (each register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can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store one 64 bit integer or 2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- 32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bit or  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4 - 16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bit or 8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-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8-bit)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Font typeface="Wingdings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5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7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instructions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are divided into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groups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: 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data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movement, arithmetic, comparison,  conversion,  logical,  shift, 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shufle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, unpack, cache control and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prefetch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state management.</a:t>
            </a:r>
          </a:p>
          <a:p>
            <a:pPr marL="0" indent="0">
              <a:lnSpc>
                <a:spcPct val="80000"/>
              </a:lnSpc>
              <a:spcBef>
                <a:spcPts val="3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MMX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provides only integer operations.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Simultaneous operations with floats  and packed integers are not possible.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476250"/>
            <a:ext cx="8229600" cy="6192838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3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Streaming 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SIMD Extensions (SSE) is a SIMD instruction set extension </a:t>
            </a:r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of 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x86 architecture, designed by Intel and introduced </a:t>
            </a:r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with Pentium 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III series </a:t>
            </a:r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processors in 1999. SIMD 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instructions can greatly increase </a:t>
            </a:r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performance 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when exactly the same operations </a:t>
            </a:r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are 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performed </a:t>
            </a:r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on the 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multiple data objects. Typical applications are digital signal processing and </a:t>
            </a:r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computer graphics.</a:t>
            </a:r>
            <a:endParaRPr lang="en-US" sz="1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800" dirty="0" smtClean="0">
                <a:latin typeface="Calibri" pitchFamily="34" charset="0"/>
                <a:cs typeface="Calibri" pitchFamily="34" charset="0"/>
              </a:rPr>
              <a:t>SSE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is</a:t>
            </a:r>
            <a:r>
              <a:rPr lang="ru-RU" sz="18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 typeface="Wingdings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800" dirty="0" smtClean="0">
                <a:latin typeface="Calibri" pitchFamily="34" charset="0"/>
                <a:cs typeface="Calibri" pitchFamily="34" charset="0"/>
              </a:rPr>
              <a:t> 8 128-bit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registers (xmm0 to xmm7)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 typeface="Wingdings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set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of instructions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for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operations with scalar and packed data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types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 typeface="Wingdings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70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new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instructions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for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single precision floating point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data mainly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SSE2, SSE3, SSEE3, SSE4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are further extensions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of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SSE.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800" dirty="0" smtClean="0">
                <a:latin typeface="Calibri" pitchFamily="34" charset="0"/>
                <a:cs typeface="Calibri" pitchFamily="34" charset="0"/>
              </a:rPr>
              <a:t>SSE2 has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packed data type with double precision floating point.</a:t>
            </a:r>
          </a:p>
          <a:p>
            <a:pPr>
              <a:lnSpc>
                <a:spcPct val="80000"/>
              </a:lnSpc>
              <a:spcBef>
                <a:spcPts val="3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800" dirty="0">
                <a:latin typeface="Calibri" pitchFamily="34" charset="0"/>
                <a:cs typeface="Calibri" pitchFamily="34" charset="0"/>
              </a:rPr>
              <a:t> </a:t>
            </a:r>
            <a:endParaRPr lang="en-US" sz="18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800" dirty="0" smtClean="0">
                <a:latin typeface="Calibri" pitchFamily="34" charset="0"/>
                <a:cs typeface="Calibri" pitchFamily="34" charset="0"/>
              </a:rPr>
              <a:t>Advanced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Vector Extensions (AVX) is an extension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of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the x86 instruction set architecture for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Intel and AMD microprocessors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proposed by Intel in March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2008. Firstly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supported by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Intel </a:t>
            </a:r>
            <a:r>
              <a:rPr lang="en-US" sz="1800" dirty="0" err="1" smtClean="0">
                <a:latin typeface="Calibri" pitchFamily="34" charset="0"/>
                <a:cs typeface="Calibri" pitchFamily="34" charset="0"/>
              </a:rPr>
              <a:t>Westmere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 processor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in Q1 2011 and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by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AMD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Bulldozer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processor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in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Q3 2011.</a:t>
            </a:r>
          </a:p>
          <a:p>
            <a:pPr>
              <a:lnSpc>
                <a:spcPct val="80000"/>
              </a:lnSpc>
              <a:spcBef>
                <a:spcPts val="3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800" dirty="0" smtClean="0">
                <a:latin typeface="Calibri" pitchFamily="34" charset="0"/>
                <a:cs typeface="Calibri" pitchFamily="34" charset="0"/>
              </a:rPr>
              <a:t>AVX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provides new features, new instructions and a new coding scheme.</a:t>
            </a:r>
          </a:p>
          <a:p>
            <a:pPr>
              <a:lnSpc>
                <a:spcPct val="80000"/>
              </a:lnSpc>
              <a:spcBef>
                <a:spcPts val="3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8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size of vector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registers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is increased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from 128 to 256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bits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YMM0-YMM15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).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8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existing 128-bit instructions use the 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lower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half of YMM registers.</a:t>
            </a:r>
            <a:endParaRPr lang="ru-RU" sz="1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60350"/>
            <a:ext cx="8229600" cy="792386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alibri" pitchFamily="34" charset="0"/>
                <a:ea typeface="+mj-ea"/>
                <a:cs typeface="Calibri" pitchFamily="34" charset="0"/>
              </a:rPr>
              <a:t>Different </a:t>
            </a:r>
            <a:r>
              <a:rPr lang="en-US" sz="2800" b="1" dirty="0">
                <a:solidFill>
                  <a:srgbClr val="0070C0"/>
                </a:solidFill>
                <a:latin typeface="Calibri" pitchFamily="34" charset="0"/>
                <a:ea typeface="+mj-ea"/>
                <a:cs typeface="Calibri" pitchFamily="34" charset="0"/>
              </a:rPr>
              <a:t>data types </a:t>
            </a:r>
            <a:r>
              <a:rPr lang="en-US" sz="2800" b="1" dirty="0">
                <a:solidFill>
                  <a:srgbClr val="0070C0"/>
                </a:solidFill>
                <a:latin typeface="Calibri" pitchFamily="34" charset="0"/>
                <a:ea typeface="+mj-ea"/>
                <a:cs typeface="Calibri" pitchFamily="34" charset="0"/>
              </a:rPr>
              <a:t>can be packed in vector registers as 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  <a:ea typeface="+mj-ea"/>
                <a:cs typeface="Calibri" pitchFamily="34" charset="0"/>
              </a:rPr>
              <a:t>follows</a:t>
            </a:r>
            <a:endParaRPr lang="ru-RU" sz="2800" b="1" dirty="0">
              <a:solidFill>
                <a:srgbClr val="0070C0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119536"/>
              </p:ext>
            </p:extLst>
          </p:nvPr>
        </p:nvGraphicFramePr>
        <p:xfrm>
          <a:off x="323850" y="1125538"/>
          <a:ext cx="8208963" cy="2643645"/>
        </p:xfrm>
        <a:graphic>
          <a:graphicData uri="http://schemas.openxmlformats.org/drawingml/2006/table">
            <a:tbl>
              <a:tblPr/>
              <a:tblGrid>
                <a:gridCol w="2232262"/>
                <a:gridCol w="864101"/>
                <a:gridCol w="1440169"/>
                <a:gridCol w="3672431"/>
              </a:tblGrid>
              <a:tr h="4342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Packed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data type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82" marR="7582" marT="7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Vector</a:t>
                      </a: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length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82" marR="7582" marT="7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Bits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per </a:t>
                      </a:r>
                    </a:p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element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82" marR="7582" marT="7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Data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type range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82" marR="7582" marT="7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208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signed bytes</a:t>
                      </a:r>
                    </a:p>
                  </a:txBody>
                  <a:tcPr marL="7582" marR="7582" marT="7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82" marR="7582" marT="7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582" marR="7582" marT="7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-2**7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2**7-1</a:t>
                      </a:r>
                    </a:p>
                  </a:txBody>
                  <a:tcPr marL="7582" marR="7582" marT="7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208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unsigned bytes</a:t>
                      </a:r>
                    </a:p>
                  </a:txBody>
                  <a:tcPr marL="7582" marR="7582" marT="7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82" marR="7582" marT="7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582" marR="7582" marT="7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 до 2**8-1</a:t>
                      </a:r>
                    </a:p>
                  </a:txBody>
                  <a:tcPr marL="7582" marR="7582" marT="7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208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signed words</a:t>
                      </a:r>
                    </a:p>
                  </a:txBody>
                  <a:tcPr marL="7582" marR="7582" marT="7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82" marR="7582" marT="7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7582" marR="7582" marT="7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-2**15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2**15-1</a:t>
                      </a:r>
                    </a:p>
                  </a:txBody>
                  <a:tcPr marL="7582" marR="7582" marT="7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208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unsigned words</a:t>
                      </a:r>
                    </a:p>
                  </a:txBody>
                  <a:tcPr marL="7582" marR="7582" marT="7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82" marR="7582" marT="7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7582" marR="7582" marT="7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 до 2**16</a:t>
                      </a:r>
                    </a:p>
                  </a:txBody>
                  <a:tcPr marL="7582" marR="7582" marT="7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208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signed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doublewords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82" marR="7582" marT="7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82" marR="7582" marT="7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7582" marR="7582" marT="7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-2**31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2**31-1</a:t>
                      </a:r>
                    </a:p>
                  </a:txBody>
                  <a:tcPr marL="7582" marR="7582" marT="7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208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unsigned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doublewords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82" marR="7582" marT="7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82" marR="7582" marT="7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7582" marR="7582" marT="7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 до 2**32-1</a:t>
                      </a:r>
                    </a:p>
                  </a:txBody>
                  <a:tcPr marL="7582" marR="7582" marT="7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208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signed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quadwords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82" marR="7582" marT="7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82" marR="7582" marT="7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7582" marR="7582" marT="7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-2**63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2*63-1</a:t>
                      </a:r>
                    </a:p>
                  </a:txBody>
                  <a:tcPr marL="7582" marR="7582" marT="7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208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unsigned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quadwords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82" marR="7582" marT="7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82" marR="7582" marT="7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7582" marR="7582" marT="7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 до 2**64-1</a:t>
                      </a:r>
                    </a:p>
                  </a:txBody>
                  <a:tcPr marL="7582" marR="7582" marT="7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208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single-precision fps</a:t>
                      </a:r>
                    </a:p>
                  </a:txBody>
                  <a:tcPr marL="7582" marR="7582" marT="7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82" marR="7582" marT="7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7582" marR="7582" marT="7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2**-126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2**127</a:t>
                      </a:r>
                    </a:p>
                  </a:txBody>
                  <a:tcPr marL="7582" marR="7582" marT="7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208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double-precision fps</a:t>
                      </a:r>
                    </a:p>
                  </a:txBody>
                  <a:tcPr marL="7582" marR="7582" marT="7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582" marR="7582" marT="7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7582" marR="7582" marT="7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2**-1022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2**1023</a:t>
                      </a:r>
                    </a:p>
                  </a:txBody>
                  <a:tcPr marL="7582" marR="7582" marT="75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12336" name="TextBox 4"/>
          <p:cNvSpPr txBox="1">
            <a:spLocks noChangeArrowheads="1"/>
          </p:cNvSpPr>
          <p:nvPr/>
        </p:nvSpPr>
        <p:spPr bwMode="auto">
          <a:xfrm>
            <a:off x="311150" y="4149725"/>
            <a:ext cx="8064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Selecting the appropriate data type for calculations can significantly affect application performance.</a:t>
            </a:r>
            <a:endParaRPr lang="ru-RU" sz="2000" b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2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30807F2-1B4C-448D-8C91-C2AE7EAD7840}" type="slidenum">
              <a:rPr lang="en-US" altLang="zh-CN" smtClean="0"/>
              <a:pPr/>
              <a:t>9</a:t>
            </a:fld>
            <a:endParaRPr lang="en-US" altLang="zh-CN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2600" y="203200"/>
            <a:ext cx="8164513" cy="836613"/>
          </a:xfrm>
        </p:spPr>
        <p:txBody>
          <a:bodyPr/>
          <a:lstStyle/>
          <a:p>
            <a:pPr algn="ctr"/>
            <a:r>
              <a:rPr lang="en-US" sz="2800" dirty="0" smtClean="0">
                <a:latin typeface="Calibri" pitchFamily="34" charset="0"/>
                <a:cs typeface="Calibri" pitchFamily="34" charset="0"/>
              </a:rPr>
              <a:t>Optimization with Switches</a:t>
            </a:r>
            <a:r>
              <a:rPr lang="en-US" sz="2200" dirty="0" smtClean="0">
                <a:latin typeface="Verdana" pitchFamily="34" charset="0"/>
              </a:rPr>
              <a:t/>
            </a:r>
            <a:br>
              <a:rPr lang="en-US" sz="2200" dirty="0" smtClean="0">
                <a:latin typeface="Verdana" pitchFamily="34" charset="0"/>
              </a:rPr>
            </a:br>
            <a:r>
              <a:rPr lang="en-US" sz="1500" dirty="0" smtClean="0">
                <a:latin typeface="Verdana" pitchFamily="34" charset="0"/>
              </a:rPr>
              <a:t>SIMD – SSE, SSE2, SSE3, SSE4.2 Support</a:t>
            </a:r>
          </a:p>
        </p:txBody>
      </p:sp>
      <p:sp>
        <p:nvSpPr>
          <p:cNvPr id="125955" name="AutoShape 3"/>
          <p:cNvSpPr>
            <a:spLocks noChangeArrowheads="1"/>
          </p:cNvSpPr>
          <p:nvPr/>
        </p:nvSpPr>
        <p:spPr bwMode="auto">
          <a:xfrm>
            <a:off x="2438400" y="3584575"/>
            <a:ext cx="381000" cy="457200"/>
          </a:xfrm>
          <a:prstGeom prst="cube">
            <a:avLst>
              <a:gd name="adj" fmla="val 25000"/>
            </a:avLst>
          </a:prstGeom>
          <a:solidFill>
            <a:srgbClr val="996600"/>
          </a:solidFill>
          <a:ln w="12700">
            <a:solidFill>
              <a:srgbClr val="0024A8"/>
            </a:solidFill>
            <a:miter lim="800000"/>
            <a:headEnd type="none" w="sm" len="sm"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0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25956" name="AutoShape 4"/>
          <p:cNvSpPr>
            <a:spLocks noChangeArrowheads="1"/>
          </p:cNvSpPr>
          <p:nvPr/>
        </p:nvSpPr>
        <p:spPr bwMode="auto">
          <a:xfrm>
            <a:off x="2743200" y="3584575"/>
            <a:ext cx="381000" cy="457200"/>
          </a:xfrm>
          <a:prstGeom prst="cube">
            <a:avLst>
              <a:gd name="adj" fmla="val 25000"/>
            </a:avLst>
          </a:prstGeom>
          <a:solidFill>
            <a:srgbClr val="996600"/>
          </a:solidFill>
          <a:ln w="12700">
            <a:solidFill>
              <a:srgbClr val="0024A8"/>
            </a:solidFill>
            <a:miter lim="800000"/>
            <a:headEnd type="none" w="sm" len="sm"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0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25957" name="AutoShape 5"/>
          <p:cNvSpPr>
            <a:spLocks noChangeArrowheads="1"/>
          </p:cNvSpPr>
          <p:nvPr/>
        </p:nvSpPr>
        <p:spPr bwMode="auto">
          <a:xfrm>
            <a:off x="3048000" y="3584575"/>
            <a:ext cx="381000" cy="457200"/>
          </a:xfrm>
          <a:prstGeom prst="cube">
            <a:avLst>
              <a:gd name="adj" fmla="val 25000"/>
            </a:avLst>
          </a:prstGeom>
          <a:solidFill>
            <a:srgbClr val="996600"/>
          </a:solidFill>
          <a:ln w="12700">
            <a:solidFill>
              <a:srgbClr val="0024A8"/>
            </a:solidFill>
            <a:miter lim="800000"/>
            <a:headEnd type="none" w="sm" len="sm"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0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25958" name="AutoShape 6"/>
          <p:cNvSpPr>
            <a:spLocks noChangeArrowheads="1"/>
          </p:cNvSpPr>
          <p:nvPr/>
        </p:nvSpPr>
        <p:spPr bwMode="auto">
          <a:xfrm>
            <a:off x="3352800" y="3584575"/>
            <a:ext cx="381000" cy="457200"/>
          </a:xfrm>
          <a:prstGeom prst="cube">
            <a:avLst>
              <a:gd name="adj" fmla="val 25000"/>
            </a:avLst>
          </a:prstGeom>
          <a:solidFill>
            <a:srgbClr val="996600"/>
          </a:solidFill>
          <a:ln w="12700">
            <a:solidFill>
              <a:srgbClr val="0024A8"/>
            </a:solidFill>
            <a:miter lim="800000"/>
            <a:headEnd type="none" w="sm" len="sm"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0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25959" name="AutoShape 7"/>
          <p:cNvSpPr>
            <a:spLocks noChangeArrowheads="1"/>
          </p:cNvSpPr>
          <p:nvPr/>
        </p:nvSpPr>
        <p:spPr bwMode="auto">
          <a:xfrm>
            <a:off x="3657600" y="3584575"/>
            <a:ext cx="381000" cy="457200"/>
          </a:xfrm>
          <a:prstGeom prst="cube">
            <a:avLst>
              <a:gd name="adj" fmla="val 25000"/>
            </a:avLst>
          </a:prstGeom>
          <a:solidFill>
            <a:srgbClr val="996600"/>
          </a:solidFill>
          <a:ln w="12700">
            <a:solidFill>
              <a:srgbClr val="0024A8"/>
            </a:solidFill>
            <a:miter lim="800000"/>
            <a:headEnd type="none" w="sm" len="sm"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0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25960" name="AutoShape 8"/>
          <p:cNvSpPr>
            <a:spLocks noChangeArrowheads="1"/>
          </p:cNvSpPr>
          <p:nvPr/>
        </p:nvSpPr>
        <p:spPr bwMode="auto">
          <a:xfrm>
            <a:off x="3962400" y="3584575"/>
            <a:ext cx="381000" cy="457200"/>
          </a:xfrm>
          <a:prstGeom prst="cube">
            <a:avLst>
              <a:gd name="adj" fmla="val 25000"/>
            </a:avLst>
          </a:prstGeom>
          <a:solidFill>
            <a:srgbClr val="996600"/>
          </a:solidFill>
          <a:ln w="12700">
            <a:solidFill>
              <a:srgbClr val="0024A8"/>
            </a:solidFill>
            <a:miter lim="800000"/>
            <a:headEnd type="none" w="sm" len="sm"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0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25961" name="AutoShape 9"/>
          <p:cNvSpPr>
            <a:spLocks noChangeArrowheads="1"/>
          </p:cNvSpPr>
          <p:nvPr/>
        </p:nvSpPr>
        <p:spPr bwMode="auto">
          <a:xfrm>
            <a:off x="4267200" y="3584575"/>
            <a:ext cx="381000" cy="457200"/>
          </a:xfrm>
          <a:prstGeom prst="cube">
            <a:avLst>
              <a:gd name="adj" fmla="val 25000"/>
            </a:avLst>
          </a:prstGeom>
          <a:solidFill>
            <a:srgbClr val="996600"/>
          </a:solidFill>
          <a:ln w="12700">
            <a:solidFill>
              <a:srgbClr val="0024A8"/>
            </a:solidFill>
            <a:miter lim="800000"/>
            <a:headEnd type="none" w="sm" len="sm"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0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25962" name="AutoShape 10"/>
          <p:cNvSpPr>
            <a:spLocks noChangeArrowheads="1"/>
          </p:cNvSpPr>
          <p:nvPr/>
        </p:nvSpPr>
        <p:spPr bwMode="auto">
          <a:xfrm>
            <a:off x="4572000" y="3584575"/>
            <a:ext cx="381000" cy="457200"/>
          </a:xfrm>
          <a:prstGeom prst="cube">
            <a:avLst>
              <a:gd name="adj" fmla="val 25000"/>
            </a:avLst>
          </a:prstGeom>
          <a:solidFill>
            <a:srgbClr val="996600"/>
          </a:solidFill>
          <a:ln w="12700">
            <a:solidFill>
              <a:srgbClr val="0024A8"/>
            </a:solidFill>
            <a:miter lim="800000"/>
            <a:headEnd type="none" w="sm" len="sm"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0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25963" name="AutoShape 11"/>
          <p:cNvSpPr>
            <a:spLocks noChangeArrowheads="1"/>
          </p:cNvSpPr>
          <p:nvPr/>
        </p:nvSpPr>
        <p:spPr bwMode="auto">
          <a:xfrm>
            <a:off x="4876800" y="3584575"/>
            <a:ext cx="381000" cy="457200"/>
          </a:xfrm>
          <a:prstGeom prst="cube">
            <a:avLst>
              <a:gd name="adj" fmla="val 25000"/>
            </a:avLst>
          </a:prstGeom>
          <a:solidFill>
            <a:schemeClr val="tx2"/>
          </a:solidFill>
          <a:ln w="12700">
            <a:solidFill>
              <a:srgbClr val="0024A8"/>
            </a:solidFill>
            <a:miter lim="800000"/>
            <a:headEnd type="none" w="sm" len="sm"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0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25964" name="AutoShape 12"/>
          <p:cNvSpPr>
            <a:spLocks noChangeArrowheads="1"/>
          </p:cNvSpPr>
          <p:nvPr/>
        </p:nvSpPr>
        <p:spPr bwMode="auto">
          <a:xfrm>
            <a:off x="5181600" y="3584575"/>
            <a:ext cx="381000" cy="457200"/>
          </a:xfrm>
          <a:prstGeom prst="cube">
            <a:avLst>
              <a:gd name="adj" fmla="val 25000"/>
            </a:avLst>
          </a:prstGeom>
          <a:solidFill>
            <a:schemeClr val="tx2"/>
          </a:solidFill>
          <a:ln w="12700">
            <a:solidFill>
              <a:srgbClr val="0024A8"/>
            </a:solidFill>
            <a:miter lim="800000"/>
            <a:headEnd type="none" w="sm" len="sm"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0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25965" name="AutoShape 13"/>
          <p:cNvSpPr>
            <a:spLocks noChangeArrowheads="1"/>
          </p:cNvSpPr>
          <p:nvPr/>
        </p:nvSpPr>
        <p:spPr bwMode="auto">
          <a:xfrm>
            <a:off x="5486400" y="3584575"/>
            <a:ext cx="381000" cy="457200"/>
          </a:xfrm>
          <a:prstGeom prst="cube">
            <a:avLst>
              <a:gd name="adj" fmla="val 25000"/>
            </a:avLst>
          </a:prstGeom>
          <a:solidFill>
            <a:schemeClr val="tx2"/>
          </a:solidFill>
          <a:ln w="12700">
            <a:solidFill>
              <a:srgbClr val="0024A8"/>
            </a:solidFill>
            <a:miter lim="800000"/>
            <a:headEnd type="none" w="sm" len="sm"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0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25966" name="AutoShape 14"/>
          <p:cNvSpPr>
            <a:spLocks noChangeArrowheads="1"/>
          </p:cNvSpPr>
          <p:nvPr/>
        </p:nvSpPr>
        <p:spPr bwMode="auto">
          <a:xfrm>
            <a:off x="5791200" y="3584575"/>
            <a:ext cx="381000" cy="457200"/>
          </a:xfrm>
          <a:prstGeom prst="cube">
            <a:avLst>
              <a:gd name="adj" fmla="val 25000"/>
            </a:avLst>
          </a:prstGeom>
          <a:solidFill>
            <a:schemeClr val="tx2"/>
          </a:solidFill>
          <a:ln w="12700">
            <a:solidFill>
              <a:srgbClr val="0024A8"/>
            </a:solidFill>
            <a:miter lim="800000"/>
            <a:headEnd type="none" w="sm" len="sm"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0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25967" name="AutoShape 15"/>
          <p:cNvSpPr>
            <a:spLocks noChangeArrowheads="1"/>
          </p:cNvSpPr>
          <p:nvPr/>
        </p:nvSpPr>
        <p:spPr bwMode="auto">
          <a:xfrm>
            <a:off x="6096000" y="3584575"/>
            <a:ext cx="381000" cy="457200"/>
          </a:xfrm>
          <a:prstGeom prst="cube">
            <a:avLst>
              <a:gd name="adj" fmla="val 25000"/>
            </a:avLst>
          </a:prstGeom>
          <a:solidFill>
            <a:schemeClr val="tx2"/>
          </a:solidFill>
          <a:ln w="12700">
            <a:solidFill>
              <a:srgbClr val="0024A8"/>
            </a:solidFill>
            <a:miter lim="800000"/>
            <a:headEnd type="none" w="sm" len="sm"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0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25968" name="AutoShape 16"/>
          <p:cNvSpPr>
            <a:spLocks noChangeArrowheads="1"/>
          </p:cNvSpPr>
          <p:nvPr/>
        </p:nvSpPr>
        <p:spPr bwMode="auto">
          <a:xfrm>
            <a:off x="6400800" y="3584575"/>
            <a:ext cx="381000" cy="457200"/>
          </a:xfrm>
          <a:prstGeom prst="cube">
            <a:avLst>
              <a:gd name="adj" fmla="val 25000"/>
            </a:avLst>
          </a:prstGeom>
          <a:solidFill>
            <a:schemeClr val="tx2"/>
          </a:solidFill>
          <a:ln w="12700">
            <a:solidFill>
              <a:srgbClr val="0024A8"/>
            </a:solidFill>
            <a:miter lim="800000"/>
            <a:headEnd type="none" w="sm" len="sm"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0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25969" name="AutoShape 17"/>
          <p:cNvSpPr>
            <a:spLocks noChangeArrowheads="1"/>
          </p:cNvSpPr>
          <p:nvPr/>
        </p:nvSpPr>
        <p:spPr bwMode="auto">
          <a:xfrm>
            <a:off x="6705600" y="3584575"/>
            <a:ext cx="381000" cy="457200"/>
          </a:xfrm>
          <a:prstGeom prst="cube">
            <a:avLst>
              <a:gd name="adj" fmla="val 25000"/>
            </a:avLst>
          </a:prstGeom>
          <a:solidFill>
            <a:schemeClr val="tx2"/>
          </a:solidFill>
          <a:ln w="12700">
            <a:solidFill>
              <a:srgbClr val="0024A8"/>
            </a:solidFill>
            <a:miter lim="800000"/>
            <a:headEnd type="none" w="sm" len="sm"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0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25970" name="AutoShape 18"/>
          <p:cNvSpPr>
            <a:spLocks noChangeArrowheads="1"/>
          </p:cNvSpPr>
          <p:nvPr/>
        </p:nvSpPr>
        <p:spPr bwMode="auto">
          <a:xfrm>
            <a:off x="7010400" y="3584575"/>
            <a:ext cx="381000" cy="457200"/>
          </a:xfrm>
          <a:prstGeom prst="cube">
            <a:avLst>
              <a:gd name="adj" fmla="val 25000"/>
            </a:avLst>
          </a:prstGeom>
          <a:solidFill>
            <a:schemeClr val="tx2"/>
          </a:solidFill>
          <a:ln w="12700">
            <a:solidFill>
              <a:srgbClr val="0024A8"/>
            </a:solidFill>
            <a:miter lim="800000"/>
            <a:headEnd type="none" w="sm" len="sm"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0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25971" name="AutoShape 19"/>
          <p:cNvSpPr>
            <a:spLocks noChangeArrowheads="1"/>
          </p:cNvSpPr>
          <p:nvPr/>
        </p:nvSpPr>
        <p:spPr bwMode="auto">
          <a:xfrm>
            <a:off x="2438400" y="4270375"/>
            <a:ext cx="685800" cy="457200"/>
          </a:xfrm>
          <a:prstGeom prst="cube">
            <a:avLst>
              <a:gd name="adj" fmla="val 25000"/>
            </a:avLst>
          </a:prstGeom>
          <a:solidFill>
            <a:srgbClr val="996600"/>
          </a:solidFill>
          <a:ln w="12700">
            <a:solidFill>
              <a:srgbClr val="0024A8"/>
            </a:solidFill>
            <a:miter lim="800000"/>
            <a:headEnd type="none" w="sm" len="sm"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0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25972" name="AutoShape 20"/>
          <p:cNvSpPr>
            <a:spLocks noChangeArrowheads="1"/>
          </p:cNvSpPr>
          <p:nvPr/>
        </p:nvSpPr>
        <p:spPr bwMode="auto">
          <a:xfrm>
            <a:off x="3048000" y="4270375"/>
            <a:ext cx="685800" cy="457200"/>
          </a:xfrm>
          <a:prstGeom prst="cube">
            <a:avLst>
              <a:gd name="adj" fmla="val 25000"/>
            </a:avLst>
          </a:prstGeom>
          <a:solidFill>
            <a:srgbClr val="996600"/>
          </a:solidFill>
          <a:ln w="12700">
            <a:solidFill>
              <a:srgbClr val="0024A8"/>
            </a:solidFill>
            <a:miter lim="800000"/>
            <a:headEnd type="none" w="sm" len="sm"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0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25973" name="AutoShape 21"/>
          <p:cNvSpPr>
            <a:spLocks noChangeArrowheads="1"/>
          </p:cNvSpPr>
          <p:nvPr/>
        </p:nvSpPr>
        <p:spPr bwMode="auto">
          <a:xfrm>
            <a:off x="3657600" y="4270375"/>
            <a:ext cx="685800" cy="457200"/>
          </a:xfrm>
          <a:prstGeom prst="cube">
            <a:avLst>
              <a:gd name="adj" fmla="val 25000"/>
            </a:avLst>
          </a:prstGeom>
          <a:solidFill>
            <a:srgbClr val="996600"/>
          </a:solidFill>
          <a:ln w="12700">
            <a:solidFill>
              <a:srgbClr val="0024A8"/>
            </a:solidFill>
            <a:miter lim="800000"/>
            <a:headEnd type="none" w="sm" len="sm"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0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25974" name="AutoShape 22"/>
          <p:cNvSpPr>
            <a:spLocks noChangeArrowheads="1"/>
          </p:cNvSpPr>
          <p:nvPr/>
        </p:nvSpPr>
        <p:spPr bwMode="auto">
          <a:xfrm>
            <a:off x="4267200" y="4270375"/>
            <a:ext cx="685800" cy="457200"/>
          </a:xfrm>
          <a:prstGeom prst="cube">
            <a:avLst>
              <a:gd name="adj" fmla="val 25000"/>
            </a:avLst>
          </a:prstGeom>
          <a:solidFill>
            <a:srgbClr val="996600"/>
          </a:solidFill>
          <a:ln w="12700">
            <a:solidFill>
              <a:srgbClr val="0024A8"/>
            </a:solidFill>
            <a:miter lim="800000"/>
            <a:headEnd type="none" w="sm" len="sm"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0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25975" name="AutoShape 23"/>
          <p:cNvSpPr>
            <a:spLocks noChangeArrowheads="1"/>
          </p:cNvSpPr>
          <p:nvPr/>
        </p:nvSpPr>
        <p:spPr bwMode="auto">
          <a:xfrm>
            <a:off x="4876800" y="4270375"/>
            <a:ext cx="685800" cy="457200"/>
          </a:xfrm>
          <a:prstGeom prst="cube">
            <a:avLst>
              <a:gd name="adj" fmla="val 25000"/>
            </a:avLst>
          </a:prstGeom>
          <a:solidFill>
            <a:schemeClr val="tx2"/>
          </a:solidFill>
          <a:ln w="12700">
            <a:solidFill>
              <a:srgbClr val="0024A8"/>
            </a:solidFill>
            <a:miter lim="800000"/>
            <a:headEnd type="none" w="sm" len="sm"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0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25976" name="AutoShape 24"/>
          <p:cNvSpPr>
            <a:spLocks noChangeArrowheads="1"/>
          </p:cNvSpPr>
          <p:nvPr/>
        </p:nvSpPr>
        <p:spPr bwMode="auto">
          <a:xfrm>
            <a:off x="5486400" y="4270375"/>
            <a:ext cx="685800" cy="457200"/>
          </a:xfrm>
          <a:prstGeom prst="cube">
            <a:avLst>
              <a:gd name="adj" fmla="val 25000"/>
            </a:avLst>
          </a:prstGeom>
          <a:solidFill>
            <a:schemeClr val="tx2"/>
          </a:solidFill>
          <a:ln w="12700">
            <a:solidFill>
              <a:srgbClr val="0024A8"/>
            </a:solidFill>
            <a:miter lim="800000"/>
            <a:headEnd type="none" w="sm" len="sm"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0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25977" name="AutoShape 25"/>
          <p:cNvSpPr>
            <a:spLocks noChangeArrowheads="1"/>
          </p:cNvSpPr>
          <p:nvPr/>
        </p:nvSpPr>
        <p:spPr bwMode="auto">
          <a:xfrm>
            <a:off x="6096000" y="4270375"/>
            <a:ext cx="685800" cy="457200"/>
          </a:xfrm>
          <a:prstGeom prst="cube">
            <a:avLst>
              <a:gd name="adj" fmla="val 25000"/>
            </a:avLst>
          </a:prstGeom>
          <a:solidFill>
            <a:schemeClr val="tx2"/>
          </a:solidFill>
          <a:ln w="12700">
            <a:solidFill>
              <a:srgbClr val="0024A8"/>
            </a:solidFill>
            <a:miter lim="800000"/>
            <a:headEnd type="none" w="sm" len="sm"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0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25978" name="AutoShape 26"/>
          <p:cNvSpPr>
            <a:spLocks noChangeArrowheads="1"/>
          </p:cNvSpPr>
          <p:nvPr/>
        </p:nvSpPr>
        <p:spPr bwMode="auto">
          <a:xfrm>
            <a:off x="6705600" y="4270375"/>
            <a:ext cx="685800" cy="457200"/>
          </a:xfrm>
          <a:prstGeom prst="cube">
            <a:avLst>
              <a:gd name="adj" fmla="val 25000"/>
            </a:avLst>
          </a:prstGeom>
          <a:solidFill>
            <a:schemeClr val="tx2"/>
          </a:solidFill>
          <a:ln w="12700">
            <a:solidFill>
              <a:srgbClr val="0024A8"/>
            </a:solidFill>
            <a:miter lim="800000"/>
            <a:headEnd type="none" w="sm" len="sm"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0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25979" name="AutoShape 27"/>
          <p:cNvSpPr>
            <a:spLocks noChangeArrowheads="1"/>
          </p:cNvSpPr>
          <p:nvPr/>
        </p:nvSpPr>
        <p:spPr bwMode="auto">
          <a:xfrm>
            <a:off x="2438400" y="4956175"/>
            <a:ext cx="1295400" cy="457200"/>
          </a:xfrm>
          <a:prstGeom prst="cube">
            <a:avLst>
              <a:gd name="adj" fmla="val 25000"/>
            </a:avLst>
          </a:prstGeom>
          <a:solidFill>
            <a:srgbClr val="996600"/>
          </a:solidFill>
          <a:ln w="12700">
            <a:solidFill>
              <a:srgbClr val="0024A8"/>
            </a:solidFill>
            <a:miter lim="800000"/>
            <a:headEnd type="none" w="sm" len="sm"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0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25980" name="AutoShape 28"/>
          <p:cNvSpPr>
            <a:spLocks noChangeArrowheads="1"/>
          </p:cNvSpPr>
          <p:nvPr/>
        </p:nvSpPr>
        <p:spPr bwMode="auto">
          <a:xfrm>
            <a:off x="3657600" y="4956175"/>
            <a:ext cx="1295400" cy="457200"/>
          </a:xfrm>
          <a:prstGeom prst="cube">
            <a:avLst>
              <a:gd name="adj" fmla="val 25000"/>
            </a:avLst>
          </a:prstGeom>
          <a:solidFill>
            <a:srgbClr val="996600"/>
          </a:solidFill>
          <a:ln w="12700">
            <a:solidFill>
              <a:srgbClr val="0024A8"/>
            </a:solidFill>
            <a:miter lim="800000"/>
            <a:headEnd type="none" w="sm" len="sm"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0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25981" name="AutoShape 29"/>
          <p:cNvSpPr>
            <a:spLocks noChangeArrowheads="1"/>
          </p:cNvSpPr>
          <p:nvPr/>
        </p:nvSpPr>
        <p:spPr bwMode="auto">
          <a:xfrm>
            <a:off x="4876800" y="4956175"/>
            <a:ext cx="1295400" cy="457200"/>
          </a:xfrm>
          <a:prstGeom prst="cube">
            <a:avLst>
              <a:gd name="adj" fmla="val 25000"/>
            </a:avLst>
          </a:prstGeom>
          <a:solidFill>
            <a:schemeClr val="tx2"/>
          </a:solidFill>
          <a:ln w="12700">
            <a:solidFill>
              <a:srgbClr val="0024A8"/>
            </a:solidFill>
            <a:miter lim="800000"/>
            <a:headEnd type="none" w="sm" len="sm"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0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25982" name="AutoShape 30"/>
          <p:cNvSpPr>
            <a:spLocks noChangeArrowheads="1"/>
          </p:cNvSpPr>
          <p:nvPr/>
        </p:nvSpPr>
        <p:spPr bwMode="auto">
          <a:xfrm>
            <a:off x="6096000" y="4956175"/>
            <a:ext cx="1295400" cy="457200"/>
          </a:xfrm>
          <a:prstGeom prst="cube">
            <a:avLst>
              <a:gd name="adj" fmla="val 25000"/>
            </a:avLst>
          </a:prstGeom>
          <a:solidFill>
            <a:schemeClr val="tx2"/>
          </a:solidFill>
          <a:ln w="12700">
            <a:solidFill>
              <a:srgbClr val="0024A8"/>
            </a:solidFill>
            <a:miter lim="800000"/>
            <a:headEnd type="none" w="sm" len="sm"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0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25983" name="AutoShape 31"/>
          <p:cNvSpPr>
            <a:spLocks noChangeArrowheads="1"/>
          </p:cNvSpPr>
          <p:nvPr/>
        </p:nvSpPr>
        <p:spPr bwMode="auto">
          <a:xfrm>
            <a:off x="2438400" y="5641975"/>
            <a:ext cx="2514600" cy="457200"/>
          </a:xfrm>
          <a:prstGeom prst="cube">
            <a:avLst>
              <a:gd name="adj" fmla="val 25000"/>
            </a:avLst>
          </a:prstGeom>
          <a:solidFill>
            <a:srgbClr val="996600"/>
          </a:solidFill>
          <a:ln w="12700">
            <a:solidFill>
              <a:srgbClr val="0024A8"/>
            </a:solidFill>
            <a:miter lim="800000"/>
            <a:headEnd type="none" w="sm" len="sm"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0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25984" name="AutoShape 32"/>
          <p:cNvSpPr>
            <a:spLocks noChangeArrowheads="1"/>
          </p:cNvSpPr>
          <p:nvPr/>
        </p:nvSpPr>
        <p:spPr bwMode="auto">
          <a:xfrm>
            <a:off x="4876800" y="5641975"/>
            <a:ext cx="2514600" cy="457200"/>
          </a:xfrm>
          <a:prstGeom prst="cube">
            <a:avLst>
              <a:gd name="adj" fmla="val 25000"/>
            </a:avLst>
          </a:prstGeom>
          <a:solidFill>
            <a:schemeClr val="tx2"/>
          </a:solidFill>
          <a:ln w="12700">
            <a:solidFill>
              <a:srgbClr val="0024A8"/>
            </a:solidFill>
            <a:miter lim="800000"/>
            <a:headEnd type="none" w="sm" len="sm"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0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25985" name="AutoShape 33"/>
          <p:cNvSpPr>
            <a:spLocks noChangeArrowheads="1"/>
          </p:cNvSpPr>
          <p:nvPr/>
        </p:nvSpPr>
        <p:spPr bwMode="auto">
          <a:xfrm>
            <a:off x="2438400" y="2857500"/>
            <a:ext cx="4986338" cy="457200"/>
          </a:xfrm>
          <a:prstGeom prst="cube">
            <a:avLst>
              <a:gd name="adj" fmla="val 25000"/>
            </a:avLst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12700">
            <a:solidFill>
              <a:srgbClr val="0024A8"/>
            </a:solidFill>
            <a:miter lim="800000"/>
            <a:headEnd type="none" w="sm" len="sm"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0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25986" name="AutoShape 34"/>
          <p:cNvSpPr>
            <a:spLocks noChangeArrowheads="1"/>
          </p:cNvSpPr>
          <p:nvPr/>
        </p:nvSpPr>
        <p:spPr bwMode="auto">
          <a:xfrm>
            <a:off x="2438400" y="2171700"/>
            <a:ext cx="1295400" cy="457200"/>
          </a:xfrm>
          <a:prstGeom prst="cube">
            <a:avLst>
              <a:gd name="adj" fmla="val 25000"/>
            </a:avLst>
          </a:prstGeom>
          <a:gradFill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0"/>
          </a:gradFill>
          <a:ln w="12700">
            <a:solidFill>
              <a:srgbClr val="0024A8"/>
            </a:solidFill>
            <a:miter lim="800000"/>
            <a:headEnd type="none" w="sm" len="sm"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0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25987" name="AutoShape 35"/>
          <p:cNvSpPr>
            <a:spLocks noChangeArrowheads="1"/>
          </p:cNvSpPr>
          <p:nvPr/>
        </p:nvSpPr>
        <p:spPr bwMode="auto">
          <a:xfrm>
            <a:off x="3657600" y="2171700"/>
            <a:ext cx="1295400" cy="457200"/>
          </a:xfrm>
          <a:prstGeom prst="cube">
            <a:avLst>
              <a:gd name="adj" fmla="val 25000"/>
            </a:avLst>
          </a:prstGeom>
          <a:gradFill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0"/>
          </a:gradFill>
          <a:ln w="12700">
            <a:solidFill>
              <a:srgbClr val="0024A8"/>
            </a:solidFill>
            <a:miter lim="800000"/>
            <a:headEnd type="none" w="sm" len="sm"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0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25988" name="AutoShape 36"/>
          <p:cNvSpPr>
            <a:spLocks noChangeArrowheads="1"/>
          </p:cNvSpPr>
          <p:nvPr/>
        </p:nvSpPr>
        <p:spPr bwMode="auto">
          <a:xfrm>
            <a:off x="4876800" y="2171700"/>
            <a:ext cx="1295400" cy="457200"/>
          </a:xfrm>
          <a:prstGeom prst="cube">
            <a:avLst>
              <a:gd name="adj" fmla="val 25000"/>
            </a:avLst>
          </a:prstGeom>
          <a:gradFill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0"/>
          </a:gradFill>
          <a:ln w="12700">
            <a:solidFill>
              <a:srgbClr val="0024A8"/>
            </a:solidFill>
            <a:miter lim="800000"/>
            <a:headEnd type="none" w="sm" len="sm"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0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25989" name="AutoShape 37"/>
          <p:cNvSpPr>
            <a:spLocks noChangeArrowheads="1"/>
          </p:cNvSpPr>
          <p:nvPr/>
        </p:nvSpPr>
        <p:spPr bwMode="auto">
          <a:xfrm>
            <a:off x="6096000" y="2171700"/>
            <a:ext cx="1295400" cy="457200"/>
          </a:xfrm>
          <a:prstGeom prst="cube">
            <a:avLst>
              <a:gd name="adj" fmla="val 25000"/>
            </a:avLst>
          </a:prstGeom>
          <a:gradFill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0"/>
          </a:gradFill>
          <a:ln w="12700">
            <a:solidFill>
              <a:srgbClr val="0024A8"/>
            </a:solidFill>
            <a:miter lim="800000"/>
            <a:headEnd type="none" w="sm" len="sm"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0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25990" name="AutoShape 38"/>
          <p:cNvSpPr>
            <a:spLocks noChangeArrowheads="1"/>
          </p:cNvSpPr>
          <p:nvPr/>
        </p:nvSpPr>
        <p:spPr bwMode="auto">
          <a:xfrm>
            <a:off x="2400300" y="1485900"/>
            <a:ext cx="2514600" cy="457200"/>
          </a:xfrm>
          <a:prstGeom prst="cube">
            <a:avLst>
              <a:gd name="adj" fmla="val 25000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12700">
            <a:solidFill>
              <a:srgbClr val="0024A8"/>
            </a:solidFill>
            <a:miter lim="800000"/>
            <a:headEnd type="none" w="sm" len="sm"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0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25991" name="AutoShape 39"/>
          <p:cNvSpPr>
            <a:spLocks noChangeArrowheads="1"/>
          </p:cNvSpPr>
          <p:nvPr/>
        </p:nvSpPr>
        <p:spPr bwMode="auto">
          <a:xfrm>
            <a:off x="4838700" y="1485900"/>
            <a:ext cx="2514600" cy="457200"/>
          </a:xfrm>
          <a:prstGeom prst="cube">
            <a:avLst>
              <a:gd name="adj" fmla="val 25000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12700">
            <a:solidFill>
              <a:srgbClr val="0024A8"/>
            </a:solidFill>
            <a:miter lim="800000"/>
            <a:headEnd type="none" w="sm" len="sm"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00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3353" name="Text Box 40"/>
          <p:cNvSpPr txBox="1">
            <a:spLocks noChangeArrowheads="1"/>
          </p:cNvSpPr>
          <p:nvPr/>
        </p:nvSpPr>
        <p:spPr bwMode="auto">
          <a:xfrm>
            <a:off x="7783513" y="3660775"/>
            <a:ext cx="1341437" cy="396875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2000">
                <a:solidFill>
                  <a:srgbClr val="FFFF00"/>
                </a:solidFill>
                <a:latin typeface="Arial" charset="0"/>
              </a:rPr>
              <a:t>16x bytes</a:t>
            </a:r>
          </a:p>
        </p:txBody>
      </p:sp>
      <p:sp>
        <p:nvSpPr>
          <p:cNvPr id="13354" name="Text Box 41"/>
          <p:cNvSpPr txBox="1">
            <a:spLocks noChangeArrowheads="1"/>
          </p:cNvSpPr>
          <p:nvPr/>
        </p:nvSpPr>
        <p:spPr bwMode="auto">
          <a:xfrm>
            <a:off x="7783513" y="4346575"/>
            <a:ext cx="1284287" cy="396875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2000">
                <a:solidFill>
                  <a:srgbClr val="FFFF00"/>
                </a:solidFill>
                <a:latin typeface="Arial" charset="0"/>
              </a:rPr>
              <a:t>8x words</a:t>
            </a:r>
          </a:p>
        </p:txBody>
      </p:sp>
      <p:sp>
        <p:nvSpPr>
          <p:cNvPr id="13355" name="Text Box 42"/>
          <p:cNvSpPr txBox="1">
            <a:spLocks noChangeArrowheads="1"/>
          </p:cNvSpPr>
          <p:nvPr/>
        </p:nvSpPr>
        <p:spPr bwMode="auto">
          <a:xfrm>
            <a:off x="7704138" y="5029200"/>
            <a:ext cx="1439862" cy="396875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2000">
                <a:solidFill>
                  <a:srgbClr val="FFFF00"/>
                </a:solidFill>
                <a:latin typeface="Arial" charset="0"/>
              </a:rPr>
              <a:t>4x dwords</a:t>
            </a:r>
          </a:p>
        </p:txBody>
      </p:sp>
      <p:sp>
        <p:nvSpPr>
          <p:cNvPr id="13356" name="Text Box 43"/>
          <p:cNvSpPr txBox="1">
            <a:spLocks noChangeArrowheads="1"/>
          </p:cNvSpPr>
          <p:nvPr/>
        </p:nvSpPr>
        <p:spPr bwMode="auto">
          <a:xfrm>
            <a:off x="7783513" y="5718175"/>
            <a:ext cx="1439862" cy="396875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2000">
                <a:solidFill>
                  <a:srgbClr val="FFFF00"/>
                </a:solidFill>
                <a:latin typeface="Arial" charset="0"/>
              </a:rPr>
              <a:t>2x qwords</a:t>
            </a:r>
          </a:p>
        </p:txBody>
      </p:sp>
      <p:sp>
        <p:nvSpPr>
          <p:cNvPr id="13357" name="Text Box 44"/>
          <p:cNvSpPr txBox="1">
            <a:spLocks noChangeArrowheads="1"/>
          </p:cNvSpPr>
          <p:nvPr/>
        </p:nvSpPr>
        <p:spPr bwMode="auto">
          <a:xfrm>
            <a:off x="7689850" y="2857500"/>
            <a:ext cx="1454150" cy="396875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2000">
                <a:solidFill>
                  <a:srgbClr val="FFFF00"/>
                </a:solidFill>
                <a:latin typeface="Arial" charset="0"/>
              </a:rPr>
              <a:t>1x dqword</a:t>
            </a:r>
          </a:p>
        </p:txBody>
      </p:sp>
      <p:sp>
        <p:nvSpPr>
          <p:cNvPr id="13358" name="Text Box 45"/>
          <p:cNvSpPr txBox="1">
            <a:spLocks noChangeArrowheads="1"/>
          </p:cNvSpPr>
          <p:nvPr/>
        </p:nvSpPr>
        <p:spPr bwMode="auto">
          <a:xfrm>
            <a:off x="7658100" y="2171700"/>
            <a:ext cx="2122488" cy="396875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charset="0"/>
              </a:rPr>
              <a:t>4x floats  </a:t>
            </a:r>
          </a:p>
        </p:txBody>
      </p:sp>
      <p:sp>
        <p:nvSpPr>
          <p:cNvPr id="13359" name="Text Box 46"/>
          <p:cNvSpPr txBox="1">
            <a:spLocks noChangeArrowheads="1"/>
          </p:cNvSpPr>
          <p:nvPr/>
        </p:nvSpPr>
        <p:spPr bwMode="auto">
          <a:xfrm>
            <a:off x="7632700" y="1485900"/>
            <a:ext cx="1511300" cy="396875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2000">
                <a:solidFill>
                  <a:srgbClr val="FFFF00"/>
                </a:solidFill>
                <a:latin typeface="Arial" charset="0"/>
              </a:rPr>
              <a:t>2x doubles</a:t>
            </a:r>
          </a:p>
        </p:txBody>
      </p:sp>
      <p:sp>
        <p:nvSpPr>
          <p:cNvPr id="13360" name="Rectangle 47"/>
          <p:cNvSpPr>
            <a:spLocks noChangeArrowheads="1"/>
          </p:cNvSpPr>
          <p:nvPr/>
        </p:nvSpPr>
        <p:spPr bwMode="auto">
          <a:xfrm>
            <a:off x="901700" y="1222375"/>
            <a:ext cx="79375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225425" indent="-225425" eaLnBrk="0" hangingPunct="0">
              <a:spcBef>
                <a:spcPct val="20000"/>
              </a:spcBef>
              <a:buFontTx/>
              <a:buChar char="•"/>
            </a:pPr>
            <a:endParaRPr lang="ru-RU" sz="2400" b="0">
              <a:latin typeface="Verdana" pitchFamily="34" charset="0"/>
              <a:ea typeface="MS PGothic" pitchFamily="34" charset="-128"/>
            </a:endParaRPr>
          </a:p>
        </p:txBody>
      </p:sp>
      <p:sp>
        <p:nvSpPr>
          <p:cNvPr id="13361" name="Line 48"/>
          <p:cNvSpPr>
            <a:spLocks noChangeShapeType="1"/>
          </p:cNvSpPr>
          <p:nvPr/>
        </p:nvSpPr>
        <p:spPr bwMode="auto">
          <a:xfrm>
            <a:off x="2171700" y="3657600"/>
            <a:ext cx="0" cy="2447925"/>
          </a:xfrm>
          <a:prstGeom prst="line">
            <a:avLst/>
          </a:prstGeom>
          <a:noFill/>
          <a:ln w="25400">
            <a:solidFill>
              <a:srgbClr val="9966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62" name="Line 49"/>
          <p:cNvSpPr>
            <a:spLocks noChangeShapeType="1"/>
          </p:cNvSpPr>
          <p:nvPr/>
        </p:nvSpPr>
        <p:spPr bwMode="auto">
          <a:xfrm>
            <a:off x="2171700" y="3657600"/>
            <a:ext cx="228600" cy="0"/>
          </a:xfrm>
          <a:prstGeom prst="line">
            <a:avLst/>
          </a:prstGeom>
          <a:noFill/>
          <a:ln w="25400">
            <a:solidFill>
              <a:srgbClr val="9966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63" name="Line 50"/>
          <p:cNvSpPr>
            <a:spLocks noChangeShapeType="1"/>
          </p:cNvSpPr>
          <p:nvPr/>
        </p:nvSpPr>
        <p:spPr bwMode="auto">
          <a:xfrm>
            <a:off x="2171700" y="6096000"/>
            <a:ext cx="228600" cy="0"/>
          </a:xfrm>
          <a:prstGeom prst="line">
            <a:avLst/>
          </a:prstGeom>
          <a:noFill/>
          <a:ln w="25400">
            <a:solidFill>
              <a:srgbClr val="9966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64" name="Text Box 51"/>
          <p:cNvSpPr txBox="1">
            <a:spLocks noChangeArrowheads="1"/>
          </p:cNvSpPr>
          <p:nvPr/>
        </p:nvSpPr>
        <p:spPr bwMode="auto">
          <a:xfrm>
            <a:off x="1485900" y="4686300"/>
            <a:ext cx="800100" cy="336550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996600"/>
                </a:solidFill>
                <a:latin typeface="Arial" charset="0"/>
              </a:rPr>
              <a:t>MMX*</a:t>
            </a:r>
          </a:p>
        </p:txBody>
      </p:sp>
      <p:sp>
        <p:nvSpPr>
          <p:cNvPr id="13365" name="Line 52"/>
          <p:cNvSpPr>
            <a:spLocks noChangeShapeType="1"/>
          </p:cNvSpPr>
          <p:nvPr/>
        </p:nvSpPr>
        <p:spPr bwMode="auto">
          <a:xfrm flipH="1">
            <a:off x="1485900" y="2171700"/>
            <a:ext cx="114300" cy="3886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66" name="Line 53"/>
          <p:cNvSpPr>
            <a:spLocks noChangeShapeType="1"/>
          </p:cNvSpPr>
          <p:nvPr/>
        </p:nvSpPr>
        <p:spPr bwMode="auto">
          <a:xfrm>
            <a:off x="1600200" y="2171700"/>
            <a:ext cx="6858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67" name="Line 54"/>
          <p:cNvSpPr>
            <a:spLocks noChangeShapeType="1"/>
          </p:cNvSpPr>
          <p:nvPr/>
        </p:nvSpPr>
        <p:spPr bwMode="auto">
          <a:xfrm flipV="1">
            <a:off x="1485900" y="6057900"/>
            <a:ext cx="5715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68" name="Text Box 55"/>
          <p:cNvSpPr txBox="1">
            <a:spLocks noChangeArrowheads="1"/>
          </p:cNvSpPr>
          <p:nvPr/>
        </p:nvSpPr>
        <p:spPr bwMode="auto">
          <a:xfrm>
            <a:off x="914400" y="3886200"/>
            <a:ext cx="800100" cy="336550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Arial" charset="0"/>
              </a:rPr>
              <a:t>SSE</a:t>
            </a:r>
          </a:p>
        </p:txBody>
      </p:sp>
      <p:sp>
        <p:nvSpPr>
          <p:cNvPr id="13369" name="Line 56"/>
          <p:cNvSpPr>
            <a:spLocks noChangeShapeType="1"/>
          </p:cNvSpPr>
          <p:nvPr/>
        </p:nvSpPr>
        <p:spPr bwMode="auto">
          <a:xfrm flipH="1">
            <a:off x="800100" y="1485900"/>
            <a:ext cx="114300" cy="457200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70" name="Line 57"/>
          <p:cNvSpPr>
            <a:spLocks noChangeShapeType="1"/>
          </p:cNvSpPr>
          <p:nvPr/>
        </p:nvSpPr>
        <p:spPr bwMode="auto">
          <a:xfrm>
            <a:off x="914400" y="1485900"/>
            <a:ext cx="1371600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71" name="Line 58"/>
          <p:cNvSpPr>
            <a:spLocks noChangeShapeType="1"/>
          </p:cNvSpPr>
          <p:nvPr/>
        </p:nvSpPr>
        <p:spPr bwMode="auto">
          <a:xfrm flipV="1">
            <a:off x="800100" y="6057900"/>
            <a:ext cx="571500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72" name="Text Box 59"/>
          <p:cNvSpPr txBox="1">
            <a:spLocks noChangeArrowheads="1"/>
          </p:cNvSpPr>
          <p:nvPr/>
        </p:nvSpPr>
        <p:spPr bwMode="auto">
          <a:xfrm>
            <a:off x="0" y="2819400"/>
            <a:ext cx="914400" cy="825500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Arial" charset="0"/>
              </a:rPr>
              <a:t>SSE4.2</a:t>
            </a:r>
          </a:p>
          <a:p>
            <a:r>
              <a:rPr lang="en-US">
                <a:solidFill>
                  <a:srgbClr val="FFFF00"/>
                </a:solidFill>
                <a:latin typeface="Arial" charset="0"/>
              </a:rPr>
              <a:t>SSE3</a:t>
            </a:r>
          </a:p>
          <a:p>
            <a:r>
              <a:rPr lang="en-US">
                <a:solidFill>
                  <a:srgbClr val="FFFF00"/>
                </a:solidFill>
                <a:latin typeface="Arial" charset="0"/>
              </a:rPr>
              <a:t>SSE2</a:t>
            </a:r>
          </a:p>
        </p:txBody>
      </p:sp>
      <p:sp>
        <p:nvSpPr>
          <p:cNvPr id="13373" name="Rectangle 60"/>
          <p:cNvSpPr>
            <a:spLocks noChangeArrowheads="1"/>
          </p:cNvSpPr>
          <p:nvPr/>
        </p:nvSpPr>
        <p:spPr bwMode="auto">
          <a:xfrm>
            <a:off x="1485900" y="6286500"/>
            <a:ext cx="6172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900">
                <a:solidFill>
                  <a:srgbClr val="FFFFFF"/>
                </a:solidFill>
                <a:latin typeface="Arial" charset="0"/>
              </a:rPr>
              <a:t>* MMX actually used the x87 Floating Point Registers  - SSE, SSE2, and SSE3 use the new SSE registers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urier New" pitchFamily="49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urier New" pitchFamily="49" charset="0"/>
            <a:ea typeface="SimSun" pitchFamily="2" charset="-122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urier New" pitchFamily="49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urier New" pitchFamily="49" charset="0"/>
            <a:ea typeface="SimSun" pitchFamily="2" charset="-122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urier New" pitchFamily="49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urier New" pitchFamily="49" charset="0"/>
            <a:ea typeface="SimSun" pitchFamily="2" charset="-122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urier New" pitchFamily="49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urier New" pitchFamily="49" charset="0"/>
            <a:ea typeface="SimSun" pitchFamily="2" charset="-122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48096</TotalTime>
  <Words>6217</Words>
  <Application>Microsoft Office PowerPoint</Application>
  <PresentationFormat>On-screen Show (4:3)</PresentationFormat>
  <Paragraphs>807</Paragraphs>
  <Slides>39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Default Design</vt:lpstr>
      <vt:lpstr>1_Default Design</vt:lpstr>
      <vt:lpstr>2_Default Design</vt:lpstr>
      <vt:lpstr>3_Default Design</vt:lpstr>
      <vt:lpstr> Optimizing compiler. Vectorization. </vt:lpstr>
      <vt:lpstr>PowerPoint Presentation</vt:lpstr>
      <vt:lpstr>PowerPoint Presentation</vt:lpstr>
      <vt:lpstr>PowerPoint Presentation</vt:lpstr>
      <vt:lpstr>PowerPoint Presentation</vt:lpstr>
      <vt:lpstr>MMX,SSE vector instruction sets</vt:lpstr>
      <vt:lpstr>PowerPoint Presentation</vt:lpstr>
      <vt:lpstr>PowerPoint Presentation</vt:lpstr>
      <vt:lpstr>Optimization with Switches SIMD – SSE, SSE2, SSE3, SSE4.2 Support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Three Sets of Switches to Enable Processor-specific Extensions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Additional vectorization example</vt:lpstr>
      <vt:lpstr>PowerPoint Presentation</vt:lpstr>
      <vt:lpstr>PowerPoint Presentation</vt:lpstr>
      <vt:lpstr>Data alignment </vt:lpstr>
      <vt:lpstr>Non-unit stride and unit stride access</vt:lpstr>
      <vt:lpstr>PowerPoint Presentation</vt:lpstr>
      <vt:lpstr>Thank you.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Intel’s East Mill C++ Suite Beta Program_WIP</dc:title>
  <dc:subject>8.0 End of beta review</dc:subject>
  <dc:creator>Intel Corporation</dc:creator>
  <cp:lastModifiedBy>Vasiliy</cp:lastModifiedBy>
  <cp:revision>523</cp:revision>
  <cp:lastPrinted>1601-01-01T00:00:00Z</cp:lastPrinted>
  <dcterms:created xsi:type="dcterms:W3CDTF">2008-08-21T19:54:00Z</dcterms:created>
  <dcterms:modified xsi:type="dcterms:W3CDTF">2012-05-08T15:07:44Z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0x0101004DCC3BA8F0AEFB4184619D6F74357FF0</vt:lpwstr>
  </property>
  <property fmtid="{D5CDD505-2E9C-101B-9397-08002B2CF9AE}" pid="4" name="DocumentCategory">
    <vt:lpwstr>Presentations</vt:lpwstr>
  </property>
  <property fmtid="{D5CDD505-2E9C-101B-9397-08002B2CF9AE}" pid="5" name="display_urn:schemas-microsoft-com:office:office#Author">
    <vt:lpwstr>Ganesh, Kittur</vt:lpwstr>
  </property>
  <property fmtid="{D5CDD505-2E9C-101B-9397-08002B2CF9AE}" pid="6" name="display_urn:schemas-microsoft-com:office:office#Editor">
    <vt:lpwstr>Hewitt, Brandon L</vt:lpwstr>
  </property>
</Properties>
</file>